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Zilla Slab Highlight"/>
      <p:regular r:id="rId33"/>
    </p:embeddedFont>
    <p:embeddedFont>
      <p:font typeface="PT Sans Narrow"/>
      <p:regular r:id="rId34"/>
      <p:bold r:id="rId35"/>
    </p:embeddedFont>
    <p:embeddedFont>
      <p:font typeface="Roboto Mon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ZillaSlabHighligh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bold.fntdata"/><Relationship Id="rId12" Type="http://schemas.openxmlformats.org/officeDocument/2006/relationships/slide" Target="slides/slide7.xml"/><Relationship Id="rId34" Type="http://schemas.openxmlformats.org/officeDocument/2006/relationships/font" Target="fonts/PTSansNarrow-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46817cdb2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46817cdb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5a0844fc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5a0844fc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5a0844fc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5a0844fc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5a0844fc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5a0844fc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5a0844fc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5a0844fc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2bed9bf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2bed9bf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5a0844f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5a0844f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5a0844f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5a0844f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2bed9bf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2bed9bf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5a0844fc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5a0844fc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5a0844fc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5a0844fc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46817cdb2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46817cdb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5a0844fc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5a0844fc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5a0844fc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5a0844fc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2bed9bfc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2bed9bfc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Rigorous Testing Focus</a:t>
            </a:r>
            <a:r>
              <a:rPr lang="en">
                <a:solidFill>
                  <a:schemeClr val="dk1"/>
                </a:solidFill>
              </a:rPr>
              <a:t>: Emphasizing comprehensive testing to ensure robust application performance and enhance user satisfaction.</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Unit Testing Practices</a:t>
            </a:r>
            <a:r>
              <a:rPr lang="en">
                <a:solidFill>
                  <a:schemeClr val="dk1"/>
                </a:solidFill>
              </a:rPr>
              <a:t>: Conducting unit tests on critical functions such as user registration, login, and route protection to maintain code integrity.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API Testing with POSTMAN</a:t>
            </a:r>
            <a:r>
              <a:rPr lang="en">
                <a:solidFill>
                  <a:schemeClr val="dk1"/>
                </a:solidFill>
              </a:rPr>
              <a:t>: Utilizing POSTMAN for detailed API testing to confirm that all endpoints operate correctly and efficiently.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Peer Review Integration</a:t>
            </a:r>
            <a:r>
              <a:rPr lang="en">
                <a:solidFill>
                  <a:schemeClr val="dk1"/>
                </a:solidFill>
              </a:rPr>
              <a:t>: Implementing a thorough peer review process for every new feature, integrated into our CI pipeline for ongoing quality assurance.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Recent Bug Resolutions</a:t>
            </a:r>
            <a:r>
              <a:rPr lang="en">
                <a:solidFill>
                  <a:schemeClr val="dk1"/>
                </a:solidFill>
              </a:rPr>
              <a:t>: Addressing and fixing significant issues including data format errors from new data sources and logical errors in user login and route protections.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Quality Impact</a:t>
            </a:r>
            <a:r>
              <a:rPr lang="en">
                <a:solidFill>
                  <a:schemeClr val="dk1"/>
                </a:solidFill>
              </a:rPr>
              <a:t>: These enhancements have markedly improved platform reliability and user experience, ensuring stability and security.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5a0844fc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5a0844fc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2bed9bfc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2bed9bfc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Significant Enhancements</a:t>
            </a:r>
            <a:r>
              <a:rPr lang="en">
                <a:solidFill>
                  <a:schemeClr val="dk1"/>
                </a:solidFill>
              </a:rPr>
              <a:t>: Implemented major updates in data extraction and processing focusing on dish-specific reviews to improve the accuracy and relevance of the information provided.</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Refined Data Handling</a:t>
            </a:r>
            <a:r>
              <a:rPr lang="en">
                <a:solidFill>
                  <a:schemeClr val="dk1"/>
                </a:solidFill>
              </a:rPr>
              <a:t>: Updated methods to enhance the clarity and usefulness of review data, catering specifically to dietary preferences and restrictions.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Security Improvements</a:t>
            </a:r>
            <a:r>
              <a:rPr lang="en">
                <a:solidFill>
                  <a:schemeClr val="dk1"/>
                </a:solidFill>
              </a:rPr>
              <a:t>: Enhanced security measures in route handling to ensure robust protection of user data during platform interactions.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Bug Fixes and Integrations</a:t>
            </a:r>
            <a:r>
              <a:rPr lang="en">
                <a:solidFill>
                  <a:schemeClr val="dk1"/>
                </a:solidFill>
              </a:rPr>
              <a:t>: Addressed and resolved key integration challenges between the new data formats and our application model, enhancing system compatibility.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Platform Stability and Functionality</a:t>
            </a:r>
            <a:r>
              <a:rPr lang="en">
                <a:solidFill>
                  <a:schemeClr val="dk1"/>
                </a:solidFill>
              </a:rPr>
              <a:t>: These refinements have not only stabilized our platform but also boosted its overall functionality, leading to a smoother and more secure user experience.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5a0844f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5a0844f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2bed9bf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2bed9bf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Challenges with Data Transition</a:t>
            </a:r>
            <a:r>
              <a:rPr lang="en">
                <a:solidFill>
                  <a:schemeClr val="dk1"/>
                </a:solidFill>
              </a:rPr>
              <a:t>: Encountered significant challenges in transitioning to a third-party data source, necessitating major adjustments to our data schema for compatibility.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Secure Access Management</a:t>
            </a:r>
            <a:r>
              <a:rPr lang="en">
                <a:solidFill>
                  <a:schemeClr val="dk1"/>
                </a:solidFill>
              </a:rPr>
              <a:t>: Faced complexities in managing secure access for protected routes, crucial for ensuring user privacy and data security.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Lesson on Flexibility</a:t>
            </a:r>
            <a:r>
              <a:rPr lang="en">
                <a:solidFill>
                  <a:schemeClr val="dk1"/>
                </a:solidFill>
              </a:rPr>
              <a:t>: Learned the value of adaptability in choosing superior data sources, which has significantly improved our platform’s quality and user satisfaction.</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Continuous Testing Importance</a:t>
            </a:r>
            <a:r>
              <a:rPr lang="en">
                <a:solidFill>
                  <a:schemeClr val="dk1"/>
                </a:solidFill>
              </a:rPr>
              <a:t>: Recognized the critical need for continuous testing, particularly after backend adjustments, to promptly identify and resolve issues.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Impact on Future Strategies</a:t>
            </a:r>
            <a:r>
              <a:rPr lang="en">
                <a:solidFill>
                  <a:schemeClr val="dk1"/>
                </a:solidFill>
              </a:rPr>
              <a:t>: These lessons are instrumental in shaping our future development strategies and maintaining high standards as our platform continues to evolve.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still working on automated testing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2bed9bfc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2bed9bfc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Expansion of Dietary Filtering Options</a:t>
            </a:r>
            <a:r>
              <a:rPr lang="en">
                <a:solidFill>
                  <a:schemeClr val="dk1"/>
                </a:solidFill>
              </a:rPr>
              <a:t>: We aim to broaden our dietary filtering capabilities by integrating new data sources, enhancing users' ability to make well-informed dining decisions.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User-Generated Content</a:t>
            </a:r>
            <a:r>
              <a:rPr lang="en">
                <a:solidFill>
                  <a:schemeClr val="dk1"/>
                </a:solidFill>
              </a:rPr>
              <a:t>: Planning to introduce a feature allowing users to submit their own reviews and ratings, fostering a more personalized and community-centric platform.</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Backend Optimization</a:t>
            </a:r>
            <a:r>
              <a:rPr lang="en">
                <a:solidFill>
                  <a:schemeClr val="dk1"/>
                </a:solidFill>
              </a:rPr>
              <a:t>: Focused on optimizing our backend processes to manage larger datasets more efficiently and boost the performance of our models for quicker, more accurate outcomes.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Security Enhancements</a:t>
            </a:r>
            <a:r>
              <a:rPr lang="en">
                <a:solidFill>
                  <a:schemeClr val="dk1"/>
                </a:solidFill>
              </a:rPr>
              <a:t>: We will implement SSL access across the platform to guarantee the highest security level for user data.</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Overall Platform Enhancement</a:t>
            </a:r>
            <a:r>
              <a:rPr lang="en">
                <a:solidFill>
                  <a:schemeClr val="dk1"/>
                </a:solidFill>
              </a:rPr>
              <a:t>: These initiatives are designed not only to improve the user experience but also to strengthen the technical foundation and robustness of our platform.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2bed9bf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2bed9bf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second iteration, we focused on enhancing our restaurant review platform by transitioning from Google API to a more robust third-party application, enriching our review data to better cater to specific dietary needs. We established a solid backend infrastructure using Flask, which has significantly improved scalability and data management. Key advancements were made in implementing secure user registration and access, directly impacting our platform's reliability and user trust. The project was effectively segmented between our dedicated sub-teams; Frontend, led by Dirgha, Pratyush, and Vignesh, focused on user interface improvements, while Backend, managed by Anshul, Jiho, Prayushi, and myself, fortified backend operations. This collaborative effort has set a strong foundation for further enhancements and features in our upcoming iterations.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2bed9bf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2bed9bf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response to the limitations posed by the Google API, which restricted us to only five reviews per restaurant, we transitioned to a third-party application that grants access to all reviews available per restaurant. This significant change has expanded our database to include around 300 restaurants with a total of approximately 500,000 reviews, accessed via a GitHub link (insert link here). Leveraging this expansive dataset, we retrained our model to more accurately extract and analyze information tailored to specific dietary needs, vastly improving the personalization and effectiveness of our restaurant recommendations for users with particular dietary preferences.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2bed9bf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2bed9bf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2bed9bfc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2bed9bfc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2bed9bf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2bed9bf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2bed9bfc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2bed9bf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5a0844fca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5a0844fc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4" name="Google Shape;64;p13"/>
          <p:cNvSpPr/>
          <p:nvPr>
            <p:ph idx="2" type="pic"/>
          </p:nvPr>
        </p:nvSpPr>
        <p:spPr>
          <a:xfrm>
            <a:off x="3887391" y="740569"/>
            <a:ext cx="4629300" cy="3655200"/>
          </a:xfrm>
          <a:prstGeom prst="rect">
            <a:avLst/>
          </a:prstGeom>
          <a:noFill/>
          <a:ln>
            <a:noFill/>
          </a:ln>
        </p:spPr>
      </p:sp>
      <p:sp>
        <p:nvSpPr>
          <p:cNvPr id="65" name="Google Shape;65;p1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1200"/>
              </a:spcBef>
              <a:spcAft>
                <a:spcPts val="0"/>
              </a:spcAft>
              <a:buClr>
                <a:schemeClr val="dk1"/>
              </a:buClr>
              <a:buSzPts val="1100"/>
              <a:buNone/>
              <a:defRPr sz="1100"/>
            </a:lvl2pPr>
            <a:lvl3pPr indent="-228600" lvl="2" marL="1371600" algn="l">
              <a:lnSpc>
                <a:spcPct val="90000"/>
              </a:lnSpc>
              <a:spcBef>
                <a:spcPts val="1200"/>
              </a:spcBef>
              <a:spcAft>
                <a:spcPts val="0"/>
              </a:spcAft>
              <a:buClr>
                <a:schemeClr val="dk1"/>
              </a:buClr>
              <a:buSzPts val="900"/>
              <a:buNone/>
              <a:defRPr sz="900"/>
            </a:lvl3pPr>
            <a:lvl4pPr indent="-228600" lvl="3" marL="1828800" algn="l">
              <a:lnSpc>
                <a:spcPct val="90000"/>
              </a:lnSpc>
              <a:spcBef>
                <a:spcPts val="1200"/>
              </a:spcBef>
              <a:spcAft>
                <a:spcPts val="0"/>
              </a:spcAft>
              <a:buClr>
                <a:schemeClr val="dk1"/>
              </a:buClr>
              <a:buSzPts val="800"/>
              <a:buNone/>
              <a:defRPr sz="800"/>
            </a:lvl4pPr>
            <a:lvl5pPr indent="-228600" lvl="4" marL="2286000" algn="l">
              <a:lnSpc>
                <a:spcPct val="90000"/>
              </a:lnSpc>
              <a:spcBef>
                <a:spcPts val="1200"/>
              </a:spcBef>
              <a:spcAft>
                <a:spcPts val="0"/>
              </a:spcAft>
              <a:buClr>
                <a:schemeClr val="dk1"/>
              </a:buClr>
              <a:buSzPts val="800"/>
              <a:buNone/>
              <a:defRPr sz="800"/>
            </a:lvl5pPr>
            <a:lvl6pPr indent="-228600" lvl="5" marL="2743200" algn="l">
              <a:lnSpc>
                <a:spcPct val="90000"/>
              </a:lnSpc>
              <a:spcBef>
                <a:spcPts val="1200"/>
              </a:spcBef>
              <a:spcAft>
                <a:spcPts val="0"/>
              </a:spcAft>
              <a:buClr>
                <a:schemeClr val="dk1"/>
              </a:buClr>
              <a:buSzPts val="800"/>
              <a:buNone/>
              <a:defRPr sz="800"/>
            </a:lvl6pPr>
            <a:lvl7pPr indent="-228600" lvl="6" marL="3200400" algn="l">
              <a:lnSpc>
                <a:spcPct val="90000"/>
              </a:lnSpc>
              <a:spcBef>
                <a:spcPts val="1200"/>
              </a:spcBef>
              <a:spcAft>
                <a:spcPts val="0"/>
              </a:spcAft>
              <a:buClr>
                <a:schemeClr val="dk1"/>
              </a:buClr>
              <a:buSzPts val="800"/>
              <a:buNone/>
              <a:defRPr sz="800"/>
            </a:lvl7pPr>
            <a:lvl8pPr indent="-228600" lvl="7" marL="3657600" algn="l">
              <a:lnSpc>
                <a:spcPct val="90000"/>
              </a:lnSpc>
              <a:spcBef>
                <a:spcPts val="1200"/>
              </a:spcBef>
              <a:spcAft>
                <a:spcPts val="0"/>
              </a:spcAft>
              <a:buClr>
                <a:schemeClr val="dk1"/>
              </a:buClr>
              <a:buSzPts val="800"/>
              <a:buNone/>
              <a:defRPr sz="800"/>
            </a:lvl8pPr>
            <a:lvl9pPr indent="-228600" lvl="8" marL="4114800" algn="l">
              <a:lnSpc>
                <a:spcPct val="90000"/>
              </a:lnSpc>
              <a:spcBef>
                <a:spcPts val="1200"/>
              </a:spcBef>
              <a:spcAft>
                <a:spcPts val="1200"/>
              </a:spcAft>
              <a:buClr>
                <a:schemeClr val="dk1"/>
              </a:buClr>
              <a:buSzPts val="800"/>
              <a:buNone/>
              <a:defRPr sz="800"/>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1" name="Google Shape;71;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2" name="Google Shape;7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3" name="Google Shape;7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4" name="Google Shape;7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omkarcloud/google-maps-scrap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ph idx="2" type="pic"/>
          </p:nvPr>
        </p:nvPicPr>
        <p:blipFill rotWithShape="1">
          <a:blip r:embed="rId3">
            <a:alphaModFix/>
          </a:blip>
          <a:srcRect b="0" l="14256" r="14248" t="0"/>
          <a:stretch/>
        </p:blipFill>
        <p:spPr>
          <a:xfrm>
            <a:off x="0" y="0"/>
            <a:ext cx="9144000" cy="5143499"/>
          </a:xfrm>
          <a:prstGeom prst="rect">
            <a:avLst/>
          </a:prstGeom>
        </p:spPr>
      </p:pic>
      <p:sp>
        <p:nvSpPr>
          <p:cNvPr id="80" name="Google Shape;80;p15"/>
          <p:cNvSpPr txBox="1"/>
          <p:nvPr>
            <p:ph idx="4294967295" type="ctrTitle"/>
          </p:nvPr>
        </p:nvSpPr>
        <p:spPr>
          <a:xfrm>
            <a:off x="1635844" y="2667467"/>
            <a:ext cx="5959200" cy="609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73076"/>
              <a:buFont typeface="Play"/>
              <a:buNone/>
            </a:pPr>
            <a:r>
              <a:rPr lang="en" sz="2600" u="sng">
                <a:solidFill>
                  <a:schemeClr val="lt1"/>
                </a:solidFill>
                <a:latin typeface="Zilla Slab Highlight"/>
                <a:ea typeface="Zilla Slab Highlight"/>
                <a:cs typeface="Zilla Slab Highlight"/>
                <a:sym typeface="Zilla Slab Highlight"/>
              </a:rPr>
              <a:t> Restaurant Review Website </a:t>
            </a:r>
            <a:endParaRPr sz="2600" u="sng">
              <a:solidFill>
                <a:schemeClr val="lt1"/>
              </a:solidFill>
              <a:latin typeface="Zilla Slab Highlight"/>
              <a:ea typeface="Zilla Slab Highlight"/>
              <a:cs typeface="Zilla Slab Highlight"/>
              <a:sym typeface="Zilla Slab Highlight"/>
            </a:endParaRPr>
          </a:p>
          <a:p>
            <a:pPr indent="0" lvl="0" marL="0" rtl="0" algn="ctr">
              <a:lnSpc>
                <a:spcPct val="90000"/>
              </a:lnSpc>
              <a:spcBef>
                <a:spcPts val="0"/>
              </a:spcBef>
              <a:spcAft>
                <a:spcPts val="0"/>
              </a:spcAft>
              <a:buClr>
                <a:schemeClr val="dk1"/>
              </a:buClr>
              <a:buSzPct val="173076"/>
              <a:buFont typeface="Play"/>
              <a:buNone/>
            </a:pPr>
            <a:r>
              <a:rPr lang="en" sz="2600" u="sng">
                <a:solidFill>
                  <a:schemeClr val="lt1"/>
                </a:solidFill>
                <a:latin typeface="Zilla Slab Highlight"/>
                <a:ea typeface="Zilla Slab Highlight"/>
                <a:cs typeface="Zilla Slab Highlight"/>
                <a:sym typeface="Zilla Slab Highlight"/>
              </a:rPr>
              <a:t> Team 1 </a:t>
            </a:r>
            <a:endParaRPr sz="2600" u="sng">
              <a:solidFill>
                <a:schemeClr val="lt1"/>
              </a:solidFill>
              <a:latin typeface="Zilla Slab Highlight"/>
              <a:ea typeface="Zilla Slab Highlight"/>
              <a:cs typeface="Zilla Slab Highlight"/>
              <a:sym typeface="Zilla Slab Highlight"/>
            </a:endParaRPr>
          </a:p>
        </p:txBody>
      </p:sp>
      <p:sp>
        <p:nvSpPr>
          <p:cNvPr id="81" name="Google Shape;81;p15"/>
          <p:cNvSpPr txBox="1"/>
          <p:nvPr>
            <p:ph idx="4294967295" type="subTitle"/>
          </p:nvPr>
        </p:nvSpPr>
        <p:spPr>
          <a:xfrm>
            <a:off x="1186406" y="1675873"/>
            <a:ext cx="6858000" cy="918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1200"/>
              </a:spcAft>
              <a:buClr>
                <a:schemeClr val="dk1"/>
              </a:buClr>
              <a:buSzPts val="1800"/>
              <a:buNone/>
            </a:pPr>
            <a:r>
              <a:rPr b="1" lang="en" sz="6600">
                <a:solidFill>
                  <a:schemeClr val="lt1"/>
                </a:solidFill>
                <a:latin typeface="Zilla Slab Highlight"/>
                <a:ea typeface="Zilla Slab Highlight"/>
                <a:cs typeface="Zilla Slab Highlight"/>
                <a:sym typeface="Zilla Slab Highlight"/>
              </a:rPr>
              <a:t>MENUMATCH</a:t>
            </a:r>
            <a:endParaRPr b="1" sz="6600">
              <a:solidFill>
                <a:schemeClr val="lt1"/>
              </a:solidFill>
              <a:latin typeface="Zilla Slab Highlight"/>
              <a:ea typeface="Zilla Slab Highlight"/>
              <a:cs typeface="Zilla Slab Highlight"/>
              <a:sym typeface="Zilla Slab 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389850"/>
            <a:ext cx="8520600" cy="4363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Arial"/>
                <a:ea typeface="Arial"/>
                <a:cs typeface="Arial"/>
                <a:sym typeface="Arial"/>
              </a:rPr>
              <a:t>Routing:</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React Router DOM</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Purpose:</a:t>
            </a:r>
            <a:r>
              <a:rPr lang="en" sz="1200">
                <a:solidFill>
                  <a:srgbClr val="000000"/>
                </a:solidFill>
                <a:latin typeface="Arial"/>
                <a:ea typeface="Arial"/>
                <a:cs typeface="Arial"/>
                <a:sym typeface="Arial"/>
              </a:rPr>
              <a:t> Provides smooth, client-side navigation between different pages without refreshing the whole page, maintaining the flow of a single-page application (SPA).</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Project-Specific Benefits:</a:t>
            </a:r>
            <a:endParaRPr b="1" sz="1200">
              <a:solidFill>
                <a:srgbClr val="000000"/>
              </a:solidFill>
              <a:latin typeface="Arial"/>
              <a:ea typeface="Arial"/>
              <a:cs typeface="Arial"/>
              <a:sym typeface="Arial"/>
            </a:endParaRPr>
          </a:p>
          <a:p>
            <a:pPr indent="-304800" lvl="2" marL="13716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Enables intuitive navigation between key pages, such as </a:t>
            </a:r>
            <a:r>
              <a:rPr i="1" lang="en" sz="1200">
                <a:solidFill>
                  <a:srgbClr val="000000"/>
                </a:solidFill>
                <a:latin typeface="Arial"/>
                <a:ea typeface="Arial"/>
                <a:cs typeface="Arial"/>
                <a:sym typeface="Arial"/>
              </a:rPr>
              <a:t>Home</a:t>
            </a:r>
            <a:r>
              <a:rPr lang="en" sz="1200">
                <a:solidFill>
                  <a:srgbClr val="000000"/>
                </a:solidFill>
                <a:latin typeface="Arial"/>
                <a:ea typeface="Arial"/>
                <a:cs typeface="Arial"/>
                <a:sym typeface="Arial"/>
              </a:rPr>
              <a:t>, </a:t>
            </a:r>
            <a:r>
              <a:rPr i="1" lang="en" sz="1200">
                <a:solidFill>
                  <a:srgbClr val="000000"/>
                </a:solidFill>
                <a:latin typeface="Arial"/>
                <a:ea typeface="Arial"/>
                <a:cs typeface="Arial"/>
                <a:sym typeface="Arial"/>
              </a:rPr>
              <a:t>About</a:t>
            </a:r>
            <a:r>
              <a:rPr lang="en" sz="1200">
                <a:solidFill>
                  <a:srgbClr val="000000"/>
                </a:solidFill>
                <a:latin typeface="Arial"/>
                <a:ea typeface="Arial"/>
                <a:cs typeface="Arial"/>
                <a:sym typeface="Arial"/>
              </a:rPr>
              <a:t>, </a:t>
            </a:r>
            <a:r>
              <a:rPr i="1" lang="en" sz="1200">
                <a:solidFill>
                  <a:srgbClr val="000000"/>
                </a:solidFill>
                <a:latin typeface="Arial"/>
                <a:ea typeface="Arial"/>
                <a:cs typeface="Arial"/>
                <a:sym typeface="Arial"/>
              </a:rPr>
              <a:t>Map</a:t>
            </a:r>
            <a:r>
              <a:rPr lang="en" sz="1200">
                <a:solidFill>
                  <a:srgbClr val="000000"/>
                </a:solidFill>
                <a:latin typeface="Arial"/>
                <a:ea typeface="Arial"/>
                <a:cs typeface="Arial"/>
                <a:sym typeface="Arial"/>
              </a:rPr>
              <a:t> (for restaurant locations), and </a:t>
            </a:r>
            <a:r>
              <a:rPr i="1" lang="en" sz="1200">
                <a:solidFill>
                  <a:srgbClr val="000000"/>
                </a:solidFill>
                <a:latin typeface="Arial"/>
                <a:ea typeface="Arial"/>
                <a:cs typeface="Arial"/>
                <a:sym typeface="Arial"/>
              </a:rPr>
              <a:t>Login/Signup</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2" marL="13716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Supports route-based code splitting, loading only the necessary components for each page to improve app performance and load times.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Backend and APIs: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Google Maps API (Planned)</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Purpose:</a:t>
            </a:r>
            <a:r>
              <a:rPr lang="en" sz="1200">
                <a:solidFill>
                  <a:srgbClr val="000000"/>
                </a:solidFill>
                <a:latin typeface="Arial"/>
                <a:ea typeface="Arial"/>
                <a:cs typeface="Arial"/>
                <a:sym typeface="Arial"/>
              </a:rPr>
              <a:t> Fetches location data and displays interactive maps, allowing users to see nearby restaurants on a map.</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Project-Specific Benefits:</a:t>
            </a:r>
            <a:endParaRPr b="1" sz="1200">
              <a:solidFill>
                <a:srgbClr val="000000"/>
              </a:solidFill>
              <a:latin typeface="Arial"/>
              <a:ea typeface="Arial"/>
              <a:cs typeface="Arial"/>
              <a:sym typeface="Arial"/>
            </a:endParaRPr>
          </a:p>
          <a:p>
            <a:pPr indent="-304800" lvl="2" marL="13716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Integrates geographic data to enhance the user experience by allowing location-based restaurant searches and visualizing restaurant locations.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46075" y="664375"/>
            <a:ext cx="3830100" cy="41919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Main Heading and Call to Action:</a:t>
            </a:r>
            <a:r>
              <a:rPr lang="en" sz="1100">
                <a:solidFill>
                  <a:srgbClr val="000000"/>
                </a:solidFill>
                <a:latin typeface="Arial"/>
                <a:ea typeface="Arial"/>
                <a:cs typeface="Arial"/>
                <a:sym typeface="Arial"/>
              </a:rPr>
              <a:t> The left side of the page features a bold, attention-grabbing headline, "Find Perfect Restaurants anywhere you go." It’s followed by a call to action with "Sign Up" and "Search Restaurants" buttons, encouraging users to engage right away.</a:t>
            </a:r>
            <a:endParaRPr sz="1100">
              <a:solidFill>
                <a:srgbClr val="000000"/>
              </a:solidFill>
              <a:latin typeface="Arial"/>
              <a:ea typeface="Arial"/>
              <a:cs typeface="Arial"/>
              <a:sym typeface="Arial"/>
            </a:endParaRPr>
          </a:p>
          <a:p>
            <a:pPr indent="0" lvl="0" marL="457200" rtl="0" algn="just">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Inviting Visual Background:</a:t>
            </a:r>
            <a:r>
              <a:rPr lang="en" sz="1100">
                <a:solidFill>
                  <a:srgbClr val="000000"/>
                </a:solidFill>
                <a:latin typeface="Arial"/>
                <a:ea typeface="Arial"/>
                <a:cs typeface="Arial"/>
                <a:sym typeface="Arial"/>
              </a:rPr>
              <a:t> The right side displays a cozy restaurant scene with people dining, which visually reinforces the purpose of the site and gives users a sense of what they can expect – discovering restaurants in a comfortable, inviting atmosphere.</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 sz="1100">
                <a:solidFill>
                  <a:srgbClr val="000000"/>
                </a:solidFill>
                <a:latin typeface="Arial"/>
                <a:ea typeface="Arial"/>
                <a:cs typeface="Arial"/>
                <a:sym typeface="Arial"/>
              </a:rPr>
              <a:t>This layout effectively combines text and visuals to attract users' interest and encourage exploration.</a:t>
            </a:r>
            <a:endParaRPr sz="1100">
              <a:solidFill>
                <a:srgbClr val="000000"/>
              </a:solidFill>
              <a:latin typeface="Arial"/>
              <a:ea typeface="Arial"/>
              <a:cs typeface="Arial"/>
              <a:sym typeface="Arial"/>
            </a:endParaRPr>
          </a:p>
          <a:p>
            <a:pPr indent="0" lvl="0" marL="0" rtl="0" algn="just">
              <a:spcBef>
                <a:spcPts val="1200"/>
              </a:spcBef>
              <a:spcAft>
                <a:spcPts val="1200"/>
              </a:spcAft>
              <a:buNone/>
            </a:pPr>
            <a:r>
              <a:t/>
            </a:r>
            <a:endParaRPr sz="1200"/>
          </a:p>
        </p:txBody>
      </p:sp>
      <p:pic>
        <p:nvPicPr>
          <p:cNvPr id="139" name="Google Shape;139;p25"/>
          <p:cNvPicPr preferRelativeResize="0"/>
          <p:nvPr/>
        </p:nvPicPr>
        <p:blipFill rotWithShape="1">
          <a:blip r:embed="rId3">
            <a:alphaModFix/>
          </a:blip>
          <a:srcRect b="2180" l="0" r="0" t="-2180"/>
          <a:stretch/>
        </p:blipFill>
        <p:spPr>
          <a:xfrm>
            <a:off x="3784025" y="1068650"/>
            <a:ext cx="5326976" cy="3006200"/>
          </a:xfrm>
          <a:prstGeom prst="rect">
            <a:avLst/>
          </a:prstGeom>
          <a:noFill/>
          <a:ln>
            <a:noFill/>
          </a:ln>
        </p:spPr>
      </p:pic>
      <p:sp>
        <p:nvSpPr>
          <p:cNvPr id="140" name="Google Shape;140;p25"/>
          <p:cNvSpPr txBox="1"/>
          <p:nvPr/>
        </p:nvSpPr>
        <p:spPr>
          <a:xfrm>
            <a:off x="216750" y="398750"/>
            <a:ext cx="8710500" cy="66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This page shows a landing page design for the "MenuMatch" website, Here are two key aspects:</a:t>
            </a:r>
            <a:endParaRPr>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8175" y="604350"/>
            <a:ext cx="4015200" cy="4928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Visual Design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just">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large image of a collaborative workspace with multiple devices reinforces the concept of a tech-driven, modern service. This design choice aligns with </a:t>
            </a:r>
            <a:r>
              <a:rPr i="1" lang="en" sz="1100">
                <a:solidFill>
                  <a:srgbClr val="000000"/>
                </a:solidFill>
                <a:latin typeface="Arial"/>
                <a:ea typeface="Arial"/>
                <a:cs typeface="Arial"/>
                <a:sym typeface="Arial"/>
              </a:rPr>
              <a:t>MenuMatch</a:t>
            </a:r>
            <a:r>
              <a:rPr lang="en" sz="1100">
                <a:solidFill>
                  <a:srgbClr val="000000"/>
                </a:solidFill>
                <a:latin typeface="Arial"/>
                <a:ea typeface="Arial"/>
                <a:cs typeface="Arial"/>
                <a:sym typeface="Arial"/>
              </a:rPr>
              <a:t>’s aim to leverage technology for restaurant discovery.</a:t>
            </a:r>
            <a:endParaRPr sz="1100">
              <a:solidFill>
                <a:srgbClr val="000000"/>
              </a:solidFill>
              <a:latin typeface="Arial"/>
              <a:ea typeface="Arial"/>
              <a:cs typeface="Arial"/>
              <a:sym typeface="Arial"/>
            </a:endParaRPr>
          </a:p>
          <a:p>
            <a:pPr indent="-298450" lvl="1" marL="914400" rtl="0" algn="just">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clean, minimalistic layout, enhanced by </a:t>
            </a:r>
            <a:r>
              <a:rPr i="1" lang="en" sz="1100">
                <a:solidFill>
                  <a:srgbClr val="000000"/>
                </a:solidFill>
                <a:latin typeface="Arial"/>
                <a:ea typeface="Arial"/>
                <a:cs typeface="Arial"/>
                <a:sym typeface="Arial"/>
              </a:rPr>
              <a:t>Tailwind CSS</a:t>
            </a:r>
            <a:r>
              <a:rPr lang="en" sz="1100">
                <a:solidFill>
                  <a:srgbClr val="000000"/>
                </a:solidFill>
                <a:latin typeface="Arial"/>
                <a:ea typeface="Arial"/>
                <a:cs typeface="Arial"/>
                <a:sym typeface="Arial"/>
              </a:rPr>
              <a:t>, gives the page a professional look and makes information easy to read.</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Navigation and Calls to Action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just">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top navigation includes links like </a:t>
            </a:r>
            <a:r>
              <a:rPr i="1" lang="en" sz="1100">
                <a:solidFill>
                  <a:srgbClr val="000000"/>
                </a:solidFill>
                <a:latin typeface="Arial"/>
                <a:ea typeface="Arial"/>
                <a:cs typeface="Arial"/>
                <a:sym typeface="Arial"/>
              </a:rPr>
              <a:t>About</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Map</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Login</a:t>
            </a:r>
            <a:r>
              <a:rPr lang="en" sz="1100">
                <a:solidFill>
                  <a:srgbClr val="000000"/>
                </a:solidFill>
                <a:latin typeface="Arial"/>
                <a:ea typeface="Arial"/>
                <a:cs typeface="Arial"/>
                <a:sym typeface="Arial"/>
              </a:rPr>
              <a:t>, and </a:t>
            </a:r>
            <a:r>
              <a:rPr i="1" lang="en" sz="1100">
                <a:solidFill>
                  <a:srgbClr val="000000"/>
                </a:solidFill>
                <a:latin typeface="Arial"/>
                <a:ea typeface="Arial"/>
                <a:cs typeface="Arial"/>
                <a:sym typeface="Arial"/>
              </a:rPr>
              <a:t>Sign Up</a:t>
            </a:r>
            <a:r>
              <a:rPr lang="en" sz="1100">
                <a:solidFill>
                  <a:srgbClr val="000000"/>
                </a:solidFill>
                <a:latin typeface="Arial"/>
                <a:ea typeface="Arial"/>
                <a:cs typeface="Arial"/>
                <a:sym typeface="Arial"/>
              </a:rPr>
              <a:t>, providing quick access to key sections. The "Sign Up" button is highlighted in orange to encourage user engagement.</a:t>
            </a:r>
            <a:endParaRPr sz="1100">
              <a:solidFill>
                <a:srgbClr val="000000"/>
              </a:solidFill>
              <a:latin typeface="Arial"/>
              <a:ea typeface="Arial"/>
              <a:cs typeface="Arial"/>
              <a:sym typeface="Arial"/>
            </a:endParaRPr>
          </a:p>
          <a:p>
            <a:pPr indent="-298450" lvl="1" marL="914400" rtl="0" algn="just">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There's a "See Portfolio" link, which might redirect users to a showcase of the project’s features or past projects, though it could be repurposed to direct users to learn more about </a:t>
            </a:r>
            <a:r>
              <a:rPr i="1" lang="en" sz="1100">
                <a:solidFill>
                  <a:srgbClr val="000000"/>
                </a:solidFill>
                <a:latin typeface="Arial"/>
                <a:ea typeface="Arial"/>
                <a:cs typeface="Arial"/>
                <a:sym typeface="Arial"/>
              </a:rPr>
              <a:t>MenuMatch’s</a:t>
            </a:r>
            <a:r>
              <a:rPr lang="en" sz="1100">
                <a:solidFill>
                  <a:srgbClr val="000000"/>
                </a:solidFill>
                <a:latin typeface="Arial"/>
                <a:ea typeface="Arial"/>
                <a:cs typeface="Arial"/>
                <a:sym typeface="Arial"/>
              </a:rPr>
              <a:t> unique offerings.</a:t>
            </a:r>
            <a:endParaRPr sz="1100">
              <a:solidFill>
                <a:srgbClr val="000000"/>
              </a:solidFill>
              <a:latin typeface="Arial"/>
              <a:ea typeface="Arial"/>
              <a:cs typeface="Arial"/>
              <a:sym typeface="Arial"/>
            </a:endParaRPr>
          </a:p>
          <a:p>
            <a:pPr indent="0" lvl="0" marL="0" rtl="0" algn="just">
              <a:spcBef>
                <a:spcPts val="1200"/>
              </a:spcBef>
              <a:spcAft>
                <a:spcPts val="1200"/>
              </a:spcAft>
              <a:buNone/>
            </a:pPr>
            <a:r>
              <a:t/>
            </a:r>
            <a:endParaRPr sz="1100"/>
          </a:p>
        </p:txBody>
      </p:sp>
      <p:pic>
        <p:nvPicPr>
          <p:cNvPr id="146" name="Google Shape;146;p26"/>
          <p:cNvPicPr preferRelativeResize="0"/>
          <p:nvPr/>
        </p:nvPicPr>
        <p:blipFill rotWithShape="1">
          <a:blip r:embed="rId3">
            <a:alphaModFix/>
          </a:blip>
          <a:srcRect b="2295" l="0" r="0" t="3230"/>
          <a:stretch/>
        </p:blipFill>
        <p:spPr>
          <a:xfrm>
            <a:off x="4053375" y="1512538"/>
            <a:ext cx="5123501" cy="3112325"/>
          </a:xfrm>
          <a:prstGeom prst="rect">
            <a:avLst/>
          </a:prstGeom>
          <a:noFill/>
          <a:ln>
            <a:noFill/>
          </a:ln>
        </p:spPr>
      </p:pic>
      <p:sp>
        <p:nvSpPr>
          <p:cNvPr id="147" name="Google Shape;147;p26"/>
          <p:cNvSpPr txBox="1"/>
          <p:nvPr/>
        </p:nvSpPr>
        <p:spPr>
          <a:xfrm>
            <a:off x="279150" y="336750"/>
            <a:ext cx="8585700" cy="66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This is the </a:t>
            </a:r>
            <a:r>
              <a:rPr i="1" lang="en"/>
              <a:t>About</a:t>
            </a:r>
            <a:r>
              <a:rPr lang="en"/>
              <a:t> page for the </a:t>
            </a:r>
            <a:r>
              <a:rPr i="1" lang="en"/>
              <a:t>MenuMatch</a:t>
            </a:r>
            <a:r>
              <a:rPr lang="en"/>
              <a:t> project, designed to give users an overview of the platform. Here are some key elements in this page:</a:t>
            </a:r>
            <a:endParaRPr>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idx="1" type="body"/>
          </p:nvPr>
        </p:nvSpPr>
        <p:spPr>
          <a:xfrm>
            <a:off x="0" y="632350"/>
            <a:ext cx="4450200" cy="42813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Sign-Up Options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Users are given multiple ways to sign up, with social media integration options such as:</a:t>
            </a:r>
            <a:endParaRPr sz="1200">
              <a:solidFill>
                <a:srgbClr val="000000"/>
              </a:solidFill>
              <a:latin typeface="Arial"/>
              <a:ea typeface="Arial"/>
              <a:cs typeface="Arial"/>
              <a:sym typeface="Arial"/>
            </a:endParaRPr>
          </a:p>
          <a:p>
            <a:pPr indent="-304800" lvl="2" marL="13716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Sign Up with Google</a:t>
            </a:r>
            <a:endParaRPr b="1" sz="1200">
              <a:solidFill>
                <a:srgbClr val="000000"/>
              </a:solidFill>
              <a:latin typeface="Arial"/>
              <a:ea typeface="Arial"/>
              <a:cs typeface="Arial"/>
              <a:sym typeface="Arial"/>
            </a:endParaRPr>
          </a:p>
          <a:p>
            <a:pPr indent="-304800" lvl="2" marL="13716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Sign Up with Twitter</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These options make the process quick and convenient, appealing to users who prefer streamlined sign-ups without filling out additional information.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Email Sign-Up Form</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Users can also sign up with their email by entering an </a:t>
            </a:r>
            <a:r>
              <a:rPr b="1" lang="en" sz="1200">
                <a:solidFill>
                  <a:srgbClr val="000000"/>
                </a:solidFill>
                <a:latin typeface="Arial"/>
                <a:ea typeface="Arial"/>
                <a:cs typeface="Arial"/>
                <a:sym typeface="Arial"/>
              </a:rPr>
              <a:t>Email</a:t>
            </a:r>
            <a:r>
              <a:rPr lang="en" sz="1200">
                <a:solidFill>
                  <a:srgbClr val="000000"/>
                </a:solidFill>
                <a:latin typeface="Arial"/>
                <a:ea typeface="Arial"/>
                <a:cs typeface="Arial"/>
                <a:sym typeface="Arial"/>
              </a:rPr>
              <a:t> and </a:t>
            </a:r>
            <a:r>
              <a:rPr b="1" lang="en" sz="1200">
                <a:solidFill>
                  <a:srgbClr val="000000"/>
                </a:solidFill>
                <a:latin typeface="Arial"/>
                <a:ea typeface="Arial"/>
                <a:cs typeface="Arial"/>
                <a:sym typeface="Arial"/>
              </a:rPr>
              <a:t>Password</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a:t>
            </a:r>
            <a:r>
              <a:rPr b="1" lang="en" sz="1200">
                <a:solidFill>
                  <a:srgbClr val="000000"/>
                </a:solidFill>
                <a:latin typeface="Arial"/>
                <a:ea typeface="Arial"/>
                <a:cs typeface="Arial"/>
                <a:sym typeface="Arial"/>
              </a:rPr>
              <a:t>Sign Up</a:t>
            </a:r>
            <a:r>
              <a:rPr lang="en" sz="1200">
                <a:solidFill>
                  <a:srgbClr val="000000"/>
                </a:solidFill>
                <a:latin typeface="Arial"/>
                <a:ea typeface="Arial"/>
                <a:cs typeface="Arial"/>
                <a:sym typeface="Arial"/>
              </a:rPr>
              <a:t> button is highlighted in orange, drawing attention as the primary call-to-action on the page.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Alternative Sign-In Option</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 link at the bottom invites users who already have an account to "Sign In," creating a seamless experience for returning users.</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pic>
        <p:nvPicPr>
          <p:cNvPr id="153" name="Google Shape;153;p27"/>
          <p:cNvPicPr preferRelativeResize="0"/>
          <p:nvPr/>
        </p:nvPicPr>
        <p:blipFill rotWithShape="1">
          <a:blip r:embed="rId3">
            <a:alphaModFix/>
          </a:blip>
          <a:srcRect b="955" l="4352" r="7011" t="5341"/>
          <a:stretch/>
        </p:blipFill>
        <p:spPr>
          <a:xfrm>
            <a:off x="4450200" y="923050"/>
            <a:ext cx="4693802" cy="3297401"/>
          </a:xfrm>
          <a:prstGeom prst="rect">
            <a:avLst/>
          </a:prstGeom>
          <a:noFill/>
          <a:ln>
            <a:noFill/>
          </a:ln>
        </p:spPr>
      </p:pic>
      <p:sp>
        <p:nvSpPr>
          <p:cNvPr id="154" name="Google Shape;154;p27"/>
          <p:cNvSpPr txBox="1"/>
          <p:nvPr/>
        </p:nvSpPr>
        <p:spPr>
          <a:xfrm>
            <a:off x="147750" y="204100"/>
            <a:ext cx="8848500" cy="49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This is the </a:t>
            </a:r>
            <a:r>
              <a:rPr i="1" lang="en"/>
              <a:t>Sign Up</a:t>
            </a:r>
            <a:r>
              <a:rPr lang="en"/>
              <a:t> page for the </a:t>
            </a:r>
            <a:r>
              <a:rPr i="1" lang="en"/>
              <a:t>MenuMatch</a:t>
            </a:r>
            <a:r>
              <a:rPr lang="en"/>
              <a:t> project. Here’s a breakdown of its design and features:</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06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Structure and Architecture Mapping</a:t>
            </a:r>
            <a:endParaRPr/>
          </a:p>
        </p:txBody>
      </p:sp>
      <p:sp>
        <p:nvSpPr>
          <p:cNvPr id="160" name="Google Shape;160;p28"/>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Backend with Flask</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Established routes for user registration and login.</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Secure access setup for protected routes.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Database Schema</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Updated schema for new reviews.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Class Structure</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Key classes: </a:t>
            </a:r>
            <a:r>
              <a:rPr lang="en" sz="1200">
                <a:solidFill>
                  <a:srgbClr val="188038"/>
                </a:solidFill>
                <a:latin typeface="Arial"/>
                <a:ea typeface="Arial"/>
                <a:cs typeface="Arial"/>
                <a:sym typeface="Arial"/>
              </a:rPr>
              <a:t>User</a:t>
            </a:r>
            <a:r>
              <a:rPr lang="en" sz="1200">
                <a:solidFill>
                  <a:srgbClr val="000000"/>
                </a:solidFill>
                <a:latin typeface="Arial"/>
                <a:ea typeface="Arial"/>
                <a:cs typeface="Arial"/>
                <a:sym typeface="Arial"/>
              </a:rPr>
              <a:t> for registration/login, </a:t>
            </a:r>
            <a:r>
              <a:rPr lang="en" sz="1200">
                <a:solidFill>
                  <a:srgbClr val="188038"/>
                </a:solidFill>
                <a:latin typeface="Arial"/>
                <a:ea typeface="Arial"/>
                <a:cs typeface="Arial"/>
                <a:sym typeface="Arial"/>
              </a:rPr>
              <a:t>Review</a:t>
            </a:r>
            <a:r>
              <a:rPr lang="en" sz="1200">
                <a:solidFill>
                  <a:srgbClr val="000000"/>
                </a:solidFill>
                <a:latin typeface="Arial"/>
                <a:ea typeface="Arial"/>
                <a:cs typeface="Arial"/>
                <a:sym typeface="Arial"/>
              </a:rPr>
              <a:t> for dish-specific ratings, </a:t>
            </a:r>
            <a:r>
              <a:rPr lang="en" sz="1200">
                <a:solidFill>
                  <a:srgbClr val="188038"/>
                </a:solidFill>
                <a:latin typeface="Arial"/>
                <a:ea typeface="Arial"/>
                <a:cs typeface="Arial"/>
                <a:sym typeface="Arial"/>
              </a:rPr>
              <a:t>Diet</a:t>
            </a:r>
            <a:r>
              <a:rPr lang="en" sz="1200">
                <a:solidFill>
                  <a:srgbClr val="000000"/>
                </a:solidFill>
                <a:latin typeface="Arial"/>
                <a:ea typeface="Arial"/>
                <a:cs typeface="Arial"/>
                <a:sym typeface="Arial"/>
              </a:rPr>
              <a:t> for dietary category linking, </a:t>
            </a:r>
            <a:r>
              <a:rPr lang="en" sz="1200">
                <a:solidFill>
                  <a:srgbClr val="188038"/>
                </a:solidFill>
                <a:latin typeface="Arial"/>
                <a:ea typeface="Arial"/>
                <a:cs typeface="Arial"/>
                <a:sym typeface="Arial"/>
              </a:rPr>
              <a:t>Restaurant </a:t>
            </a:r>
            <a:r>
              <a:rPr lang="en" sz="1200">
                <a:solidFill>
                  <a:srgbClr val="000000"/>
                </a:solidFill>
                <a:latin typeface="Arial"/>
                <a:ea typeface="Arial"/>
                <a:cs typeface="Arial"/>
                <a:sym typeface="Arial"/>
              </a:rPr>
              <a:t>for details of a restaurant. </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Architecture Alignment</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Backend organized to support user management, data retrieval, and dietary filtering.</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0" y="0"/>
            <a:ext cx="3689675" cy="5143501"/>
          </a:xfrm>
          <a:prstGeom prst="rect">
            <a:avLst/>
          </a:prstGeom>
          <a:noFill/>
          <a:ln>
            <a:noFill/>
          </a:ln>
        </p:spPr>
      </p:pic>
      <p:pic>
        <p:nvPicPr>
          <p:cNvPr id="166" name="Google Shape;166;p29"/>
          <p:cNvPicPr preferRelativeResize="0"/>
          <p:nvPr/>
        </p:nvPicPr>
        <p:blipFill>
          <a:blip r:embed="rId4">
            <a:alphaModFix/>
          </a:blip>
          <a:stretch>
            <a:fillRect/>
          </a:stretch>
        </p:blipFill>
        <p:spPr>
          <a:xfrm>
            <a:off x="3689675" y="0"/>
            <a:ext cx="5454325"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Endpoints implemented</a:t>
            </a:r>
            <a:endParaRPr/>
          </a:p>
        </p:txBody>
      </p:sp>
      <p:sp>
        <p:nvSpPr>
          <p:cNvPr id="172" name="Google Shape;172;p30"/>
          <p:cNvSpPr txBox="1"/>
          <p:nvPr>
            <p:ph idx="1" type="body"/>
          </p:nvPr>
        </p:nvSpPr>
        <p:spPr>
          <a:xfrm>
            <a:off x="311700" y="1266325"/>
            <a:ext cx="8520600" cy="3653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1. Authentication Endpoints (</a:t>
            </a:r>
            <a:r>
              <a:rPr b="1" lang="en" sz="1100">
                <a:solidFill>
                  <a:srgbClr val="188038"/>
                </a:solidFill>
                <a:latin typeface="Roboto Mono"/>
                <a:ea typeface="Roboto Mono"/>
                <a:cs typeface="Roboto Mono"/>
                <a:sym typeface="Roboto Mono"/>
              </a:rPr>
              <a:t>/api/auth</a:t>
            </a:r>
            <a:r>
              <a:rPr b="1" lang="en"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Signup</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POST /signup</a:t>
            </a:r>
            <a:r>
              <a:rPr lang="en" sz="1100">
                <a:solidFill>
                  <a:srgbClr val="000000"/>
                </a:solidFill>
                <a:latin typeface="Arial"/>
                <a:ea typeface="Arial"/>
                <a:cs typeface="Arial"/>
                <a:sym typeface="Arial"/>
              </a:rPr>
              <a:t> – Register a new user</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Login</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POST /login</a:t>
            </a:r>
            <a:r>
              <a:rPr lang="en" sz="1100">
                <a:solidFill>
                  <a:srgbClr val="000000"/>
                </a:solidFill>
                <a:latin typeface="Arial"/>
                <a:ea typeface="Arial"/>
                <a:cs typeface="Arial"/>
                <a:sym typeface="Arial"/>
              </a:rPr>
              <a:t> – Authenticate and obtain JWT token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Logout</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POST /logout</a:t>
            </a:r>
            <a:r>
              <a:rPr lang="en" sz="1100">
                <a:solidFill>
                  <a:srgbClr val="000000"/>
                </a:solidFill>
                <a:latin typeface="Arial"/>
                <a:ea typeface="Arial"/>
                <a:cs typeface="Arial"/>
                <a:sym typeface="Arial"/>
              </a:rPr>
              <a:t> – Invalidate JWT token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2. User Management (</a:t>
            </a:r>
            <a:r>
              <a:rPr b="1" lang="en" sz="1100">
                <a:solidFill>
                  <a:srgbClr val="188038"/>
                </a:solidFill>
                <a:latin typeface="Roboto Mono"/>
                <a:ea typeface="Roboto Mono"/>
                <a:cs typeface="Roboto Mono"/>
                <a:sym typeface="Roboto Mono"/>
              </a:rPr>
              <a:t>/api/users</a:t>
            </a:r>
            <a:r>
              <a:rPr b="1" lang="en"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Get Users</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a:t>
            </a:r>
            <a:r>
              <a:rPr lang="en" sz="1100">
                <a:solidFill>
                  <a:srgbClr val="000000"/>
                </a:solidFill>
                <a:latin typeface="Arial"/>
                <a:ea typeface="Arial"/>
                <a:cs typeface="Arial"/>
                <a:sym typeface="Arial"/>
              </a:rPr>
              <a:t> – List all users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Get User by ID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/&lt;user_id&gt;</a:t>
            </a:r>
            <a:r>
              <a:rPr lang="en" sz="1100">
                <a:solidFill>
                  <a:srgbClr val="000000"/>
                </a:solidFill>
                <a:latin typeface="Arial"/>
                <a:ea typeface="Arial"/>
                <a:cs typeface="Arial"/>
                <a:sym typeface="Arial"/>
              </a:rPr>
              <a:t> – Retrieve a specific user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3. Restaurant Management (</a:t>
            </a:r>
            <a:r>
              <a:rPr b="1" lang="en" sz="1100">
                <a:solidFill>
                  <a:srgbClr val="188038"/>
                </a:solidFill>
                <a:latin typeface="Roboto Mono"/>
                <a:ea typeface="Roboto Mono"/>
                <a:cs typeface="Roboto Mono"/>
                <a:sym typeface="Roboto Mono"/>
              </a:rPr>
              <a:t>/api/restaurants</a:t>
            </a:r>
            <a:r>
              <a:rPr b="1" lang="en"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Get Restaurants</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a:t>
            </a:r>
            <a:r>
              <a:rPr lang="en" sz="1100">
                <a:solidFill>
                  <a:srgbClr val="000000"/>
                </a:solidFill>
                <a:latin typeface="Arial"/>
                <a:ea typeface="Arial"/>
                <a:cs typeface="Arial"/>
                <a:sym typeface="Arial"/>
              </a:rPr>
              <a:t> – List all restaurants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Get Restaurant by ID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/details/&lt;restaurant_id&gt;</a:t>
            </a:r>
            <a:endParaRPr sz="1100">
              <a:solidFill>
                <a:srgbClr val="188038"/>
              </a:solidFill>
              <a:latin typeface="Roboto Mono"/>
              <a:ea typeface="Roboto Mono"/>
              <a:cs typeface="Roboto Mono"/>
              <a:sym typeface="Roboto Mono"/>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Load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a:t>
            </a:r>
            <a:r>
              <a:rPr lang="en" sz="1100">
                <a:solidFill>
                  <a:srgbClr val="000000"/>
                </a:solidFill>
                <a:latin typeface="Arial"/>
                <a:ea typeface="Arial"/>
                <a:cs typeface="Arial"/>
                <a:sym typeface="Arial"/>
              </a:rPr>
              <a:t> – Load restaurants from data files</a:t>
            </a:r>
            <a:endParaRPr sz="1100">
              <a:solidFill>
                <a:srgbClr val="188038"/>
              </a:solidFill>
              <a:latin typeface="Roboto Mono"/>
              <a:ea typeface="Roboto Mono"/>
              <a:cs typeface="Roboto Mono"/>
              <a:sym typeface="Roboto Mono"/>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Clear</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/clear-all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b="1" lang="en" sz="1100">
                <a:solidFill>
                  <a:srgbClr val="000000"/>
                </a:solidFill>
                <a:latin typeface="Arial"/>
                <a:ea typeface="Arial"/>
                <a:cs typeface="Arial"/>
                <a:sym typeface="Arial"/>
              </a:rPr>
              <a:t>4. Review Management (</a:t>
            </a:r>
            <a:r>
              <a:rPr b="1" lang="en" sz="1100">
                <a:solidFill>
                  <a:srgbClr val="188038"/>
                </a:solidFill>
                <a:latin typeface="Roboto Mono"/>
                <a:ea typeface="Roboto Mono"/>
                <a:cs typeface="Roboto Mono"/>
                <a:sym typeface="Roboto Mono"/>
              </a:rPr>
              <a:t>/api/reviews</a:t>
            </a:r>
            <a:r>
              <a:rPr b="1" lang="en"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Get Reviews</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a:t>
            </a:r>
            <a:r>
              <a:rPr lang="en" sz="1100">
                <a:solidFill>
                  <a:srgbClr val="000000"/>
                </a:solidFill>
                <a:latin typeface="Arial"/>
                <a:ea typeface="Arial"/>
                <a:cs typeface="Arial"/>
                <a:sym typeface="Arial"/>
              </a:rPr>
              <a:t> – List all reviews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Get Review by ID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/&lt;review_id&gt;</a:t>
            </a:r>
            <a:endParaRPr sz="1100">
              <a:solidFill>
                <a:srgbClr val="188038"/>
              </a:solidFill>
              <a:latin typeface="Roboto Mono"/>
              <a:ea typeface="Roboto Mono"/>
              <a:cs typeface="Roboto Mono"/>
              <a:sym typeface="Roboto Mono"/>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Load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a:t>
            </a:r>
            <a:r>
              <a:rPr lang="en" sz="1100">
                <a:solidFill>
                  <a:srgbClr val="000000"/>
                </a:solidFill>
                <a:latin typeface="Arial"/>
                <a:ea typeface="Arial"/>
                <a:cs typeface="Arial"/>
                <a:sym typeface="Arial"/>
              </a:rPr>
              <a:t> – Load reviews from data files</a:t>
            </a:r>
            <a:endParaRPr sz="1100">
              <a:solidFill>
                <a:srgbClr val="188038"/>
              </a:solidFill>
              <a:latin typeface="Roboto Mono"/>
              <a:ea typeface="Roboto Mono"/>
              <a:cs typeface="Roboto Mono"/>
              <a:sym typeface="Roboto Mono"/>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Clear</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GET /clear-all</a:t>
            </a:r>
            <a:endParaRPr b="1" sz="11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Emphasis: Code Quality and Refactoring</a:t>
            </a:r>
            <a:endParaRPr/>
          </a:p>
        </p:txBody>
      </p:sp>
      <p:sp>
        <p:nvSpPr>
          <p:cNvPr id="178" name="Google Shape;178;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Data Source Refactoring</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Adjusted model and schema to handle Third Party data format.</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Improved data handling for reviews and ratings linked to specific </a:t>
            </a:r>
            <a:r>
              <a:rPr lang="en" sz="1200">
                <a:solidFill>
                  <a:srgbClr val="000000"/>
                </a:solidFill>
                <a:latin typeface="Arial"/>
                <a:ea typeface="Arial"/>
                <a:cs typeface="Arial"/>
                <a:sym typeface="Arial"/>
              </a:rPr>
              <a:t>restaurants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Code Quality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Pre-Commit Hooks</a:t>
            </a:r>
            <a:r>
              <a:rPr lang="en" sz="1200">
                <a:solidFill>
                  <a:srgbClr val="000000"/>
                </a:solidFill>
                <a:latin typeface="Arial"/>
                <a:ea typeface="Arial"/>
                <a:cs typeface="Arial"/>
                <a:sym typeface="Arial"/>
              </a:rPr>
              <a:t>: Enforced coding standards before committing.</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Peer Code Reviews</a:t>
            </a:r>
            <a:r>
              <a:rPr lang="en" sz="1200">
                <a:solidFill>
                  <a:srgbClr val="000000"/>
                </a:solidFill>
                <a:latin typeface="Arial"/>
                <a:ea typeface="Arial"/>
                <a:cs typeface="Arial"/>
                <a:sym typeface="Arial"/>
              </a:rPr>
              <a:t>: Enhanced consistency and reliability.</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Refactoring</a:t>
            </a:r>
            <a:endParaRPr/>
          </a:p>
        </p:txBody>
      </p:sp>
      <p:pic>
        <p:nvPicPr>
          <p:cNvPr id="184" name="Google Shape;184;p32"/>
          <p:cNvPicPr preferRelativeResize="0"/>
          <p:nvPr/>
        </p:nvPicPr>
        <p:blipFill>
          <a:blip r:embed="rId3">
            <a:alphaModFix/>
          </a:blip>
          <a:stretch>
            <a:fillRect/>
          </a:stretch>
        </p:blipFill>
        <p:spPr>
          <a:xfrm>
            <a:off x="152400" y="1304825"/>
            <a:ext cx="8839202" cy="33174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Refactoring</a:t>
            </a:r>
            <a:endParaRPr/>
          </a:p>
        </p:txBody>
      </p:sp>
      <p:pic>
        <p:nvPicPr>
          <p:cNvPr id="190" name="Google Shape;190;p33"/>
          <p:cNvPicPr preferRelativeResize="0"/>
          <p:nvPr/>
        </p:nvPicPr>
        <p:blipFill>
          <a:blip r:embed="rId3">
            <a:alphaModFix/>
          </a:blip>
          <a:stretch>
            <a:fillRect/>
          </a:stretch>
        </p:blipFill>
        <p:spPr>
          <a:xfrm>
            <a:off x="427400" y="1152425"/>
            <a:ext cx="7761860" cy="36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628650" y="10471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Team Members</a:t>
            </a:r>
            <a:endParaRPr b="1" sz="3200">
              <a:latin typeface="Times New Roman"/>
              <a:ea typeface="Times New Roman"/>
              <a:cs typeface="Times New Roman"/>
              <a:sym typeface="Times New Roman"/>
            </a:endParaRPr>
          </a:p>
        </p:txBody>
      </p:sp>
      <p:sp>
        <p:nvSpPr>
          <p:cNvPr id="87" name="Google Shape;87;p16"/>
          <p:cNvSpPr txBox="1"/>
          <p:nvPr>
            <p:ph idx="1" type="body"/>
          </p:nvPr>
        </p:nvSpPr>
        <p:spPr>
          <a:xfrm>
            <a:off x="628650" y="1237650"/>
            <a:ext cx="7886700" cy="3263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t/>
            </a:r>
            <a:endParaRPr b="1"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Team Leader - Dirgha Jivani.</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Requirement Leader - Roshni Dodhi.</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Design and Implementation Leader - Anshul Raj.</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Configuration Leader - Vignesh S.</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Security Leader - Prayushi Khandelwal.</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highlight>
                  <a:srgbClr val="FFFFFF"/>
                </a:highlight>
                <a:latin typeface="Times New Roman"/>
                <a:ea typeface="Times New Roman"/>
                <a:cs typeface="Times New Roman"/>
                <a:sym typeface="Times New Roman"/>
              </a:rPr>
              <a:t>QA Leader - Jiho Cheon.</a:t>
            </a:r>
            <a:endParaRPr sz="1900">
              <a:highlight>
                <a:srgbClr val="FFFFFF"/>
              </a:highlight>
              <a:latin typeface="Times New Roman"/>
              <a:ea typeface="Times New Roman"/>
              <a:cs typeface="Times New Roman"/>
              <a:sym typeface="Times New Roman"/>
            </a:endParaRPr>
          </a:p>
          <a:p>
            <a:pPr indent="-285750" lvl="0" marL="342900" rtl="0" algn="l">
              <a:lnSpc>
                <a:spcPct val="100000"/>
              </a:lnSpc>
              <a:spcBef>
                <a:spcPts val="1200"/>
              </a:spcBef>
              <a:spcAft>
                <a:spcPts val="1200"/>
              </a:spcAft>
              <a:buClr>
                <a:schemeClr val="dk2"/>
              </a:buClr>
              <a:buSzPts val="1900"/>
              <a:buFont typeface="Times New Roman"/>
              <a:buChar char="●"/>
            </a:pPr>
            <a:r>
              <a:rPr lang="en" sz="1900">
                <a:highlight>
                  <a:schemeClr val="lt1"/>
                </a:highlight>
                <a:latin typeface="Times New Roman"/>
                <a:ea typeface="Times New Roman"/>
                <a:cs typeface="Times New Roman"/>
                <a:sym typeface="Times New Roman"/>
              </a:rPr>
              <a:t>Design and Implementation Leader</a:t>
            </a:r>
            <a:r>
              <a:rPr lang="en" sz="900">
                <a:highlight>
                  <a:schemeClr val="lt1"/>
                </a:highlight>
              </a:rPr>
              <a:t>.</a:t>
            </a:r>
            <a:r>
              <a:rPr lang="en" sz="1900">
                <a:highlight>
                  <a:srgbClr val="FFFFFF"/>
                </a:highlight>
                <a:latin typeface="Times New Roman"/>
                <a:ea typeface="Times New Roman"/>
                <a:cs typeface="Times New Roman"/>
                <a:sym typeface="Times New Roman"/>
              </a:rPr>
              <a:t> - Pratyush Patel</a:t>
            </a:r>
            <a:endParaRPr b="1"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Dietary Preference Rating from Google Reviews</a:t>
            </a:r>
            <a:endParaRPr/>
          </a:p>
        </p:txBody>
      </p:sp>
      <p:sp>
        <p:nvSpPr>
          <p:cNvPr id="196" name="Google Shape;196;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Extract Relevant Reviews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Use Natural Language Processing (NLP) to identify reviews that mention dietary keywords (e.g., "vegan," "gluten-free").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Analyze Sentiment</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Apply sentiment analysis using a pre-trained model (e.g., VADER from </a:t>
            </a:r>
            <a:r>
              <a:rPr lang="en" sz="1100">
                <a:solidFill>
                  <a:srgbClr val="188038"/>
                </a:solidFill>
                <a:latin typeface="Roboto Mono"/>
                <a:ea typeface="Roboto Mono"/>
                <a:cs typeface="Roboto Mono"/>
                <a:sym typeface="Roboto Mono"/>
              </a:rPr>
              <a:t>nltk</a:t>
            </a:r>
            <a:r>
              <a:rPr lang="en" sz="1100">
                <a:solidFill>
                  <a:srgbClr val="000000"/>
                </a:solidFill>
                <a:latin typeface="Arial"/>
                <a:ea typeface="Arial"/>
                <a:cs typeface="Arial"/>
                <a:sym typeface="Arial"/>
              </a:rPr>
              <a:t> or </a:t>
            </a:r>
            <a:r>
              <a:rPr lang="en" sz="1100">
                <a:solidFill>
                  <a:srgbClr val="188038"/>
                </a:solidFill>
                <a:latin typeface="Roboto Mono"/>
                <a:ea typeface="Roboto Mono"/>
                <a:cs typeface="Roboto Mono"/>
                <a:sym typeface="Roboto Mono"/>
              </a:rPr>
              <a:t>DistilBERT</a:t>
            </a:r>
            <a:r>
              <a:rPr lang="en" sz="1100">
                <a:solidFill>
                  <a:srgbClr val="000000"/>
                </a:solidFill>
                <a:latin typeface="Arial"/>
                <a:ea typeface="Arial"/>
                <a:cs typeface="Arial"/>
                <a:sym typeface="Arial"/>
              </a:rPr>
              <a:t> from </a:t>
            </a:r>
            <a:r>
              <a:rPr lang="en" sz="1100">
                <a:solidFill>
                  <a:srgbClr val="188038"/>
                </a:solidFill>
                <a:latin typeface="Roboto Mono"/>
                <a:ea typeface="Roboto Mono"/>
                <a:cs typeface="Roboto Mono"/>
                <a:sym typeface="Roboto Mono"/>
              </a:rPr>
              <a:t>transformers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Scores are converted to a 1-5 rating scale.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Calculate Ratings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Aggregate sentiment scores to generate overall ratings for each dietary preference.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Dietary Preference Rating from Google Reviews</a:t>
            </a:r>
            <a:endParaRPr/>
          </a:p>
        </p:txBody>
      </p:sp>
      <p:sp>
        <p:nvSpPr>
          <p:cNvPr id="202" name="Google Shape;20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Example Output</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Next Steps</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Improve Sentiment Accuracy</a:t>
            </a:r>
            <a:r>
              <a:rPr lang="en" sz="1100">
                <a:solidFill>
                  <a:srgbClr val="000000"/>
                </a:solidFill>
                <a:latin typeface="Arial"/>
                <a:ea typeface="Arial"/>
                <a:cs typeface="Arial"/>
                <a:sym typeface="Arial"/>
              </a:rPr>
              <a:t>: Use fine-tuned models for restaurant reviews.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Handle Mixed Sentiments</a:t>
            </a:r>
            <a:r>
              <a:rPr lang="en" sz="1100">
                <a:solidFill>
                  <a:srgbClr val="000000"/>
                </a:solidFill>
                <a:latin typeface="Arial"/>
                <a:ea typeface="Arial"/>
                <a:cs typeface="Arial"/>
                <a:sym typeface="Arial"/>
              </a:rPr>
              <a:t>: Account for reviews mentioning multiple preferences.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pic>
        <p:nvPicPr>
          <p:cNvPr id="203" name="Google Shape;203;p35"/>
          <p:cNvPicPr preferRelativeResize="0"/>
          <p:nvPr/>
        </p:nvPicPr>
        <p:blipFill>
          <a:blip r:embed="rId3">
            <a:alphaModFix/>
          </a:blip>
          <a:stretch>
            <a:fillRect/>
          </a:stretch>
        </p:blipFill>
        <p:spPr>
          <a:xfrm>
            <a:off x="409725" y="1592775"/>
            <a:ext cx="4702426" cy="113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and Quality Assurance</a:t>
            </a:r>
            <a:endParaRPr/>
          </a:p>
        </p:txBody>
      </p:sp>
      <p:sp>
        <p:nvSpPr>
          <p:cNvPr id="209" name="Google Shape;209;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Testing Types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299085" lvl="0" marL="457200" rtl="0" algn="l">
              <a:lnSpc>
                <a:spcPct val="150000"/>
              </a:lnSpc>
              <a:spcBef>
                <a:spcPts val="1200"/>
              </a:spcBef>
              <a:spcAft>
                <a:spcPts val="0"/>
              </a:spcAft>
              <a:buClr>
                <a:srgbClr val="000000"/>
              </a:buClr>
              <a:buSzPct val="100000"/>
              <a:buFont typeface="Arial"/>
              <a:buChar char="●"/>
            </a:pPr>
            <a:r>
              <a:rPr lang="en" sz="1200">
                <a:solidFill>
                  <a:srgbClr val="000000"/>
                </a:solidFill>
                <a:latin typeface="Arial"/>
                <a:ea typeface="Arial"/>
                <a:cs typeface="Arial"/>
                <a:sym typeface="Arial"/>
              </a:rPr>
              <a:t>Unit tests for user registration, login, and route protection.</a:t>
            </a:r>
            <a:endParaRPr sz="1200">
              <a:solidFill>
                <a:srgbClr val="000000"/>
              </a:solidFill>
              <a:latin typeface="Arial"/>
              <a:ea typeface="Arial"/>
              <a:cs typeface="Arial"/>
              <a:sym typeface="Arial"/>
            </a:endParaRPr>
          </a:p>
          <a:p>
            <a:pPr indent="-299085" lvl="0" marL="457200" rtl="0" algn="l">
              <a:lnSpc>
                <a:spcPct val="150000"/>
              </a:lnSpc>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API testing using POSTMAN to verify api-endpoints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Code Review Process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299085" lvl="0" marL="457200" rtl="0" algn="l">
              <a:lnSpc>
                <a:spcPct val="150000"/>
              </a:lnSpc>
              <a:spcBef>
                <a:spcPts val="1200"/>
              </a:spcBef>
              <a:spcAft>
                <a:spcPts val="0"/>
              </a:spcAft>
              <a:buClr>
                <a:srgbClr val="000000"/>
              </a:buClr>
              <a:buSzPct val="100000"/>
              <a:buFont typeface="Arial"/>
              <a:buChar char="●"/>
            </a:pPr>
            <a:r>
              <a:rPr lang="en" sz="1200">
                <a:solidFill>
                  <a:srgbClr val="000000"/>
                </a:solidFill>
                <a:latin typeface="Arial"/>
                <a:ea typeface="Arial"/>
                <a:cs typeface="Arial"/>
                <a:sym typeface="Arial"/>
              </a:rPr>
              <a:t>Peer reviews for each new feature.</a:t>
            </a:r>
            <a:endParaRPr sz="1200">
              <a:solidFill>
                <a:srgbClr val="000000"/>
              </a:solidFill>
              <a:latin typeface="Arial"/>
              <a:ea typeface="Arial"/>
              <a:cs typeface="Arial"/>
              <a:sym typeface="Arial"/>
            </a:endParaRPr>
          </a:p>
          <a:p>
            <a:pPr indent="-299085" lvl="0" marL="457200" rtl="0" algn="l">
              <a:lnSpc>
                <a:spcPct val="150000"/>
              </a:lnSpc>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Automated tests in CI pipeline for quality checks.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Bug Fixes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299085" lvl="0" marL="457200" rtl="0" algn="l">
              <a:lnSpc>
                <a:spcPct val="150000"/>
              </a:lnSpc>
              <a:spcBef>
                <a:spcPts val="1200"/>
              </a:spcBef>
              <a:spcAft>
                <a:spcPts val="0"/>
              </a:spcAft>
              <a:buClr>
                <a:srgbClr val="000000"/>
              </a:buClr>
              <a:buSzPct val="100000"/>
              <a:buFont typeface="Arial"/>
              <a:buChar char="●"/>
            </a:pPr>
            <a:r>
              <a:rPr lang="en" sz="1200">
                <a:solidFill>
                  <a:srgbClr val="000000"/>
                </a:solidFill>
                <a:latin typeface="Arial"/>
                <a:ea typeface="Arial"/>
                <a:cs typeface="Arial"/>
                <a:sym typeface="Arial"/>
              </a:rPr>
              <a:t>Fixed data format issues from Third Party data ingestion.</a:t>
            </a:r>
            <a:endParaRPr sz="1200">
              <a:solidFill>
                <a:srgbClr val="000000"/>
              </a:solidFill>
              <a:latin typeface="Arial"/>
              <a:ea typeface="Arial"/>
              <a:cs typeface="Arial"/>
              <a:sym typeface="Arial"/>
            </a:endParaRPr>
          </a:p>
          <a:p>
            <a:pPr indent="-299085" lvl="0" marL="457200" rtl="0" algn="l">
              <a:lnSpc>
                <a:spcPct val="150000"/>
              </a:lnSpc>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Resolved issues in user login and protected route logic.</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7"/>
          <p:cNvPicPr preferRelativeResize="0"/>
          <p:nvPr/>
        </p:nvPicPr>
        <p:blipFill>
          <a:blip r:embed="rId3">
            <a:alphaModFix/>
          </a:blip>
          <a:stretch>
            <a:fillRect/>
          </a:stretch>
        </p:blipFill>
        <p:spPr>
          <a:xfrm>
            <a:off x="152400" y="228600"/>
            <a:ext cx="7712995"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Refactoring and Bug Fixes</a:t>
            </a:r>
            <a:endParaRPr/>
          </a:p>
        </p:txBody>
      </p:sp>
      <p:sp>
        <p:nvSpPr>
          <p:cNvPr id="220" name="Google Shape;220;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Data Refactoring</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Updated data extraction and processing for dish-specific reviews.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Bug Resolutions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Improved secure route handling.</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Fixed integration issues between new data format and application model.</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9"/>
          <p:cNvPicPr preferRelativeResize="0"/>
          <p:nvPr/>
        </p:nvPicPr>
        <p:blipFill>
          <a:blip r:embed="rId3">
            <a:alphaModFix/>
          </a:blip>
          <a:stretch>
            <a:fillRect/>
          </a:stretch>
        </p:blipFill>
        <p:spPr>
          <a:xfrm>
            <a:off x="152400" y="152400"/>
            <a:ext cx="7685600" cy="4947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Lessons Learned</a:t>
            </a:r>
            <a:endParaRPr/>
          </a:p>
        </p:txBody>
      </p:sp>
      <p:sp>
        <p:nvSpPr>
          <p:cNvPr id="231" name="Google Shape;231;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Challenges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Transitioning to a new data source and adapting schema.</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Managing secure access for protected routes.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Lessons Learned</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Flexibility to adapt to better data sources improved platform quality.</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Importance of continuous testing with each backend adjustment.</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for Future Iterations</a:t>
            </a:r>
            <a:endParaRPr/>
          </a:p>
        </p:txBody>
      </p:sp>
      <p:sp>
        <p:nvSpPr>
          <p:cNvPr id="237" name="Google Shape;237;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Further Goals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Expand dietary filtering options with new data.</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New Feature</a:t>
            </a:r>
            <a:r>
              <a:rPr lang="en" sz="1200">
                <a:solidFill>
                  <a:srgbClr val="000000"/>
                </a:solidFill>
                <a:latin typeface="Arial"/>
                <a:ea typeface="Arial"/>
                <a:cs typeface="Arial"/>
                <a:sym typeface="Arial"/>
              </a:rPr>
              <a:t>: Implement functionality for users to submit their own reviews and ratings for restaurants, allowing for more personalized, community-driven insights.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Performance Optimization</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Improve backend efficiency for handling larger datasets.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Improve models efficiency for achieving better results.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Add secure ssl access to the website.</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Iteration 2</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Iteration Goals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Transitioned data source from Google API to third party application for more comprehensive review data.</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Established backend infrastructure with Flask.</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Implemented essential user stories for registration and secure access.</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Focus Areas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Improved data quality and backend functionality.</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Sub-teams for Iteration 2: </a:t>
            </a:r>
            <a:endParaRPr b="1"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Frontend :- </a:t>
            </a:r>
            <a:r>
              <a:rPr lang="en" sz="1200">
                <a:solidFill>
                  <a:srgbClr val="000000"/>
                </a:solidFill>
                <a:latin typeface="Arial"/>
                <a:ea typeface="Arial"/>
                <a:cs typeface="Arial"/>
                <a:sym typeface="Arial"/>
              </a:rPr>
              <a:t>Dirgha, </a:t>
            </a:r>
            <a:r>
              <a:rPr lang="en" sz="1200">
                <a:solidFill>
                  <a:srgbClr val="000000"/>
                </a:solidFill>
                <a:latin typeface="Arial"/>
                <a:ea typeface="Arial"/>
                <a:cs typeface="Arial"/>
                <a:sym typeface="Arial"/>
              </a:rPr>
              <a:t>Pratyush, Vignesh</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Backend :- Anshul, Jiho, Prayushi, Roshni</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Transition</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Previous Approach</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Used Google API to scrape restaurant review data.</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Limitation</a:t>
            </a:r>
            <a:r>
              <a:rPr lang="en" sz="1200">
                <a:solidFill>
                  <a:srgbClr val="000000"/>
                </a:solidFill>
                <a:latin typeface="Arial"/>
                <a:ea typeface="Arial"/>
                <a:cs typeface="Arial"/>
                <a:sym typeface="Arial"/>
              </a:rPr>
              <a:t>: Google API restricted to 5 reviews per restaurant..</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Current Approach with Third Party Application</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This application allows access to all reviews per restaurant.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have now close to 300 restaurants with total of around 500,000 reviews.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Application used for fetching reviews: </a:t>
            </a:r>
            <a:r>
              <a:rPr lang="en" sz="1200" u="sng">
                <a:solidFill>
                  <a:schemeClr val="hlink"/>
                </a:solidFill>
                <a:latin typeface="Arial"/>
                <a:ea typeface="Arial"/>
                <a:cs typeface="Arial"/>
                <a:sym typeface="Arial"/>
                <a:hlinkClick r:id="rId3"/>
              </a:rPr>
              <a:t>Github Link</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Retraining Model</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Collected more data.</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Trained model to extract information tailored to user dietary needs based on new data.</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55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Made in Iteration 2</a:t>
            </a:r>
            <a:endParaRPr/>
          </a:p>
        </p:txBody>
      </p:sp>
      <p:sp>
        <p:nvSpPr>
          <p:cNvPr id="105" name="Google Shape;105;p19"/>
          <p:cNvSpPr txBox="1"/>
          <p:nvPr>
            <p:ph idx="1" type="body"/>
          </p:nvPr>
        </p:nvSpPr>
        <p:spPr>
          <a:xfrm>
            <a:off x="311700" y="1062900"/>
            <a:ext cx="8520600" cy="393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New Backend Setup</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Integrated Flask for backend functionality, creating a foundation for handling data and user management.</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User Stories Implemented</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User registration and secure login.</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Authorized access for protected routes.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List all available restaurants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Get details of a particular restaurant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List all reviews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Get details of a review</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 sz="1200">
                <a:solidFill>
                  <a:srgbClr val="000000"/>
                </a:solidFill>
                <a:latin typeface="Arial"/>
                <a:ea typeface="Arial"/>
                <a:cs typeface="Arial"/>
                <a:sym typeface="Arial"/>
              </a:rPr>
              <a:t>Refactoring and Code Quality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Refactored database setup and model structure to support new data source and backend requirements.</a:t>
            </a:r>
            <a:endParaRPr sz="12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User Stories in Iteration 2</a:t>
            </a:r>
            <a:endParaRPr/>
          </a:p>
        </p:txBody>
      </p:sp>
      <p:sp>
        <p:nvSpPr>
          <p:cNvPr id="111" name="Google Shape;111;p20"/>
          <p:cNvSpPr txBox="1"/>
          <p:nvPr>
            <p:ph idx="1" type="body"/>
          </p:nvPr>
        </p:nvSpPr>
        <p:spPr>
          <a:xfrm>
            <a:off x="311700" y="996900"/>
            <a:ext cx="8520600" cy="35721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b="1" lang="en" sz="1200">
                <a:solidFill>
                  <a:srgbClr val="000000"/>
                </a:solidFill>
                <a:latin typeface="Arial"/>
                <a:ea typeface="Arial"/>
                <a:cs typeface="Arial"/>
                <a:sym typeface="Arial"/>
              </a:rPr>
              <a:t>User Stories Covered</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User Registration</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a user, I can register on the platform to access and personalize dietary reviews.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User Login and Authentication</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a user, I can log in securely to use protected features.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Authorization for Protected Routes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Only authorized users can access certain areas of the application.</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List all available restaurants</a:t>
            </a:r>
            <a:endParaRPr b="1"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a user, I want to view a list of all available restaurants to explore options.</a:t>
            </a:r>
            <a:endParaRPr sz="12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a user, I want to see detailed information about a restaurant to decide if it meets my needs.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List all reviews</a:t>
            </a:r>
            <a:endParaRPr b="1" sz="12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As a user, I want to view all reviews to gain insights into various restaurants.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As a user, I want to see specific details of a review to understand individual experiences.</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52400" y="152400"/>
            <a:ext cx="8161664" cy="48387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628650" y="940050"/>
            <a:ext cx="7886700" cy="3263400"/>
          </a:xfrm>
          <a:prstGeom prst="rect">
            <a:avLst/>
          </a:prstGeom>
        </p:spPr>
        <p:txBody>
          <a:bodyPr anchorCtr="0" anchor="t" bIns="34275" lIns="68575" spcFirstLastPara="1" rIns="68575" wrap="square" tIns="34275">
            <a:noAutofit/>
          </a:bodyPr>
          <a:lstStyle/>
          <a:p>
            <a:pPr indent="0" lvl="0" marL="45720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342900" rtl="0" algn="l">
              <a:lnSpc>
                <a:spcPct val="100000"/>
              </a:lnSpc>
              <a:spcBef>
                <a:spcPts val="1200"/>
              </a:spcBef>
              <a:spcAft>
                <a:spcPts val="1200"/>
              </a:spcAft>
              <a:buNone/>
            </a:pPr>
            <a:r>
              <a:t/>
            </a:r>
            <a:endParaRPr b="1" sz="1900">
              <a:latin typeface="Times New Roman"/>
              <a:ea typeface="Times New Roman"/>
              <a:cs typeface="Times New Roman"/>
              <a:sym typeface="Times New Roman"/>
            </a:endParaRPr>
          </a:p>
        </p:txBody>
      </p:sp>
      <p:pic>
        <p:nvPicPr>
          <p:cNvPr id="122" name="Google Shape;122;p22"/>
          <p:cNvPicPr preferRelativeResize="0"/>
          <p:nvPr/>
        </p:nvPicPr>
        <p:blipFill>
          <a:blip r:embed="rId3">
            <a:alphaModFix/>
          </a:blip>
          <a:stretch>
            <a:fillRect/>
          </a:stretch>
        </p:blipFill>
        <p:spPr>
          <a:xfrm>
            <a:off x="243590" y="0"/>
            <a:ext cx="865682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10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Design</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763725"/>
            <a:ext cx="8520600" cy="4017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None/>
            </a:pPr>
            <a:r>
              <a:rPr b="1" lang="en" sz="1400">
                <a:solidFill>
                  <a:srgbClr val="000000"/>
                </a:solidFill>
                <a:latin typeface="Arial"/>
                <a:ea typeface="Arial"/>
                <a:cs typeface="Arial"/>
                <a:sym typeface="Arial"/>
              </a:rPr>
              <a:t>Requirements for MenuMatch</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Frontend Framework:</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React</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Purpose:</a:t>
            </a:r>
            <a:r>
              <a:rPr lang="en" sz="1200">
                <a:solidFill>
                  <a:srgbClr val="000000"/>
                </a:solidFill>
                <a:latin typeface="Arial"/>
                <a:ea typeface="Arial"/>
                <a:cs typeface="Arial"/>
                <a:sym typeface="Arial"/>
              </a:rPr>
              <a:t> Provides a responsive, component-based structure that supports the MenuMatch project’s dynamic requirements, such as real-time restaurant search and filtering.</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Features Used:</a:t>
            </a:r>
            <a:r>
              <a:rPr lang="en" sz="1200">
                <a:solidFill>
                  <a:srgbClr val="000000"/>
                </a:solidFill>
                <a:latin typeface="Arial"/>
                <a:ea typeface="Arial"/>
                <a:cs typeface="Arial"/>
                <a:sym typeface="Arial"/>
              </a:rPr>
              <a:t> Components for reusable UI elements (e.g., search bar, restaurant cards), state management to handle user inputs and data fetched from APIs, and efficient DOM updates for a smooth user experience.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Styling Framework:</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Tailwind CSS</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Purpose:</a:t>
            </a:r>
            <a:r>
              <a:rPr lang="en" sz="1200">
                <a:solidFill>
                  <a:srgbClr val="000000"/>
                </a:solidFill>
                <a:latin typeface="Arial"/>
                <a:ea typeface="Arial"/>
                <a:cs typeface="Arial"/>
                <a:sym typeface="Arial"/>
              </a:rPr>
              <a:t> Allows rapid UI development with pre-designed utility classes, ensuring a consistent look and feel throughout the app.</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Project-Specific Benefits:</a:t>
            </a:r>
            <a:endParaRPr b="1" sz="1200">
              <a:solidFill>
                <a:srgbClr val="000000"/>
              </a:solidFill>
              <a:latin typeface="Arial"/>
              <a:ea typeface="Arial"/>
              <a:cs typeface="Arial"/>
              <a:sym typeface="Arial"/>
            </a:endParaRPr>
          </a:p>
          <a:p>
            <a:pPr indent="-304800" lvl="2" marL="13716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Enables quick customization for a clean, user-friendly design that aligns with the theme of a food discovery platform.</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