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Young Serif"/>
      <p:regular r:id="rId20"/>
    </p:embeddedFont>
    <p:embeddedFont>
      <p:font typeface="Rubik"/>
      <p:regular r:id="rId21"/>
      <p:bold r:id="rId22"/>
      <p:italic r:id="rId23"/>
      <p:boldItalic r:id="rId24"/>
    </p:embeddedFont>
    <p:embeddedFont>
      <p:font typeface="Rubik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YoungSerif-regular.fntdata"/><Relationship Id="rId22" Type="http://schemas.openxmlformats.org/officeDocument/2006/relationships/font" Target="fonts/Rubik-bold.fntdata"/><Relationship Id="rId21" Type="http://schemas.openxmlformats.org/officeDocument/2006/relationships/font" Target="fonts/Rubik-regular.fntdata"/><Relationship Id="rId24" Type="http://schemas.openxmlformats.org/officeDocument/2006/relationships/font" Target="fonts/Rubik-boldItalic.fntdata"/><Relationship Id="rId23" Type="http://schemas.openxmlformats.org/officeDocument/2006/relationships/font" Target="fonts/Rubik-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ubikSemiBold-bold.fntdata"/><Relationship Id="rId25" Type="http://schemas.openxmlformats.org/officeDocument/2006/relationships/font" Target="fonts/RubikSemiBold-regular.fntdata"/><Relationship Id="rId28" Type="http://schemas.openxmlformats.org/officeDocument/2006/relationships/font" Target="fonts/RubikSemiBold-boldItalic.fntdata"/><Relationship Id="rId27" Type="http://schemas.openxmlformats.org/officeDocument/2006/relationships/font" Target="fonts/Rubik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81adf1fba9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81adf1fba9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Iteration 1 for Team 1!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81adf1fba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81adf1fba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class diagram of the </a:t>
            </a:r>
            <a:r>
              <a:rPr lang="en"/>
              <a:t>components</a:t>
            </a:r>
            <a:r>
              <a:rPr lang="en"/>
              <a:t> of frontend and backend discussed previously.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81adf1fba9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81adf1fba9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Our UI will be using PassportJS to handle user authentication for our login system. If a user creates a new account we will store users data in a secure AWS hosted database. We will hash the user's password before we store it in our database. Returning users will verify users information against database credentials.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We will also sensitize all user’s messages before we store any of it in our database to prevent db injections. We will introduce a rate limit to control message frequency so it doesn’t crash our application but it still allows a good experience.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81adf1fba9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81adf1fba9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Socket.IO is the core technology that enables real-time communication between users in our chat application. It follows an event-driven architecture, where messages and actions are transmitted through an emit/listen model. This design powers the interactive chat experience, ensuring that updates and messages are shared instantly across all connected clients.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81adf1fba9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81adf1fba9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several tasks for our next sprint: continuing to work on testing and CI/CD </a:t>
            </a:r>
            <a:r>
              <a:rPr lang="en"/>
              <a:t>pipelines</a:t>
            </a:r>
            <a:r>
              <a:rPr lang="en"/>
              <a:t>, implement AI chatting, create secure login, and several other UI components.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81adf1fba9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81adf1fba9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iteration 1, I will be covering the frontend and backend improvements, database implementation, socketIO, passportJS, and next steps for future iterations of our Chit-Chat application!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81adf1fba9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81adf1fba9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our first iteration, we’ve made several improvements to the frontend; Real time messaging, auto scroll, typing indicator, and </a:t>
            </a:r>
            <a:r>
              <a:rPr lang="en"/>
              <a:t>sidebar</a:t>
            </a:r>
            <a:r>
              <a:rPr lang="en"/>
              <a:t> menu. Each UI component will be demoed later in the presentation.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81adf1fba9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81adf1fba9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frontend is composed of several components: Messages are text sent or received by the user. The message </a:t>
            </a:r>
            <a:r>
              <a:rPr lang="en"/>
              <a:t>container</a:t>
            </a:r>
            <a:r>
              <a:rPr lang="en"/>
              <a:t> </a:t>
            </a:r>
            <a:r>
              <a:rPr lang="en"/>
              <a:t>contains</a:t>
            </a:r>
            <a:r>
              <a:rPr lang="en"/>
              <a:t> messages from the current user or other users. Messages have a many to one relationship with </a:t>
            </a:r>
            <a:r>
              <a:rPr lang="en"/>
              <a:t>message</a:t>
            </a:r>
            <a:r>
              <a:rPr lang="en"/>
              <a:t> container. The sidebar allows user to switch between chatting with the community or the AI chatbot and is composed of 2 message containers. The login, which is still currently being developed, will allow users to login and retrieve past chat history and customize their profile. The message input allows user to type and review a message before sending it to the </a:t>
            </a:r>
            <a:r>
              <a:rPr lang="en"/>
              <a:t>community</a:t>
            </a:r>
            <a:r>
              <a:rPr lang="en"/>
              <a:t> or chatbot.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81adf1fba9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81adf1fba9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During our first iteration, the backend improvements include implementing our database.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81adf1fba9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81adf1fba9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Database implementation includes configuring a database instance on Amazon Web Services, using PostgreSQL for its reliability, scalability, and strong support for relational data. Hosting on AWS ensures our database is highly available, backed up automatically, and can scale with future user growth.</a:t>
            </a:r>
            <a:r>
              <a:rPr lang="en"/>
              <a:t>We then designed the schema for three entities: </a:t>
            </a:r>
            <a:r>
              <a:rPr lang="en"/>
              <a:t>Account, Messages, amd Reactions</a:t>
            </a:r>
            <a:endParaRPr baseline="30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81adf1fba9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81adf1fba9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Accounts table stores user information, such as username, password, and full name. The Messages table will store all messages sent by users and the reaction table will store all reactions by users on a specific message. </a:t>
            </a:r>
            <a:r>
              <a:rPr lang="en">
                <a:solidFill>
                  <a:schemeClr val="dk1"/>
                </a:solidFill>
              </a:rPr>
              <a:t>Messages table has a foreign key constraint on accounts username on message_owner. Reactions table has a foreign key constraint on messages id on message_id. As the application grows we may introduce more tables.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81adf1fba9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81adf1fba9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SocketIO Controller sits on top of Socket.IO and manages the flow of events between the UI and the server. It defines the event listeners and emitters, ensuring each incoming event is processed appropriately and responses are broadcast to the correct users. Acting as a bridge, it coordinates user interactions, other connected clients, and the database, allowing the application to maintain seamless and synchronized communication.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database controller connects to application database and performs insert update, and delete operations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81adf1fba9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81adf1fba9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improvements made during this iterations was implementation of playwright testing, CI/CD pipelines, and docker for our application. Playwright was implemented for testing and approx. ~30 automated tests and 9 manual tests were created. </a:t>
            </a:r>
            <a:endParaRPr/>
          </a:p>
          <a:p>
            <a:pPr indent="0" lvl="0" marL="0" rtl="0" algn="l">
              <a:spcBef>
                <a:spcPts val="0"/>
              </a:spcBef>
              <a:spcAft>
                <a:spcPts val="0"/>
              </a:spcAft>
              <a:buClr>
                <a:schemeClr val="dk1"/>
              </a:buClr>
              <a:buSzPts val="1100"/>
              <a:buFont typeface="Arial"/>
              <a:buNone/>
            </a:pPr>
            <a:r>
              <a:rPr lang="en"/>
              <a:t>CI/CD pipelines for our project were set up leveraged GitHub Actions to kick off code scanning, integration tests, and build and push our docker image to GHCR. </a:t>
            </a:r>
            <a:r>
              <a:rPr lang="en">
                <a:solidFill>
                  <a:schemeClr val="dk1"/>
                </a:solidFill>
              </a:rPr>
              <a:t>Docker was created for our project; including Dockerfiles for the frontend and backend, and docker-compose for entire application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bg>
      <p:bgPr>
        <a:solidFill>
          <a:schemeClr val="dk2"/>
        </a:solid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p:nvPr/>
        </p:nvSpPr>
        <p:spPr>
          <a:xfrm>
            <a:off x="228600" y="228600"/>
            <a:ext cx="8686800" cy="468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57" name="Google Shape;57;p14"/>
          <p:cNvSpPr txBox="1"/>
          <p:nvPr>
            <p:ph type="title"/>
          </p:nvPr>
        </p:nvSpPr>
        <p:spPr>
          <a:xfrm>
            <a:off x="1248900" y="16328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5600"/>
              <a:buNone/>
              <a:defRPr sz="56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8" name="Google Shape;58;p14"/>
          <p:cNvSpPr txBox="1"/>
          <p:nvPr>
            <p:ph idx="1" type="subTitle"/>
          </p:nvPr>
        </p:nvSpPr>
        <p:spPr>
          <a:xfrm>
            <a:off x="2369850" y="3221650"/>
            <a:ext cx="4404300" cy="39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50"/>
              <a:buNone/>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4325" lvl="0" marL="457200" algn="ctr">
              <a:spcBef>
                <a:spcPts val="0"/>
              </a:spcBef>
              <a:spcAft>
                <a:spcPts val="0"/>
              </a:spcAft>
              <a:buSzPts val="1350"/>
              <a:buChar char="●"/>
              <a:defRPr/>
            </a:lvl1pPr>
            <a:lvl2pPr indent="-314325" lvl="1" marL="914400" algn="ctr">
              <a:spcBef>
                <a:spcPts val="0"/>
              </a:spcBef>
              <a:spcAft>
                <a:spcPts val="0"/>
              </a:spcAft>
              <a:buSzPts val="1350"/>
              <a:buChar char="○"/>
              <a:defRPr/>
            </a:lvl2pPr>
            <a:lvl3pPr indent="-314325" lvl="2" marL="1371600" algn="ctr">
              <a:spcBef>
                <a:spcPts val="0"/>
              </a:spcBef>
              <a:spcAft>
                <a:spcPts val="0"/>
              </a:spcAft>
              <a:buSzPts val="1350"/>
              <a:buChar char="■"/>
              <a:defRPr/>
            </a:lvl3pPr>
            <a:lvl4pPr indent="-314325" lvl="3" marL="1828800" algn="ctr">
              <a:spcBef>
                <a:spcPts val="0"/>
              </a:spcBef>
              <a:spcAft>
                <a:spcPts val="0"/>
              </a:spcAft>
              <a:buSzPts val="1350"/>
              <a:buChar char="●"/>
              <a:defRPr/>
            </a:lvl4pPr>
            <a:lvl5pPr indent="-314325" lvl="4" marL="2286000" algn="ctr">
              <a:spcBef>
                <a:spcPts val="0"/>
              </a:spcBef>
              <a:spcAft>
                <a:spcPts val="0"/>
              </a:spcAft>
              <a:buSzPts val="1350"/>
              <a:buChar char="○"/>
              <a:defRPr/>
            </a:lvl5pPr>
            <a:lvl6pPr indent="-314325" lvl="5" marL="2743200" algn="ctr">
              <a:spcBef>
                <a:spcPts val="0"/>
              </a:spcBef>
              <a:spcAft>
                <a:spcPts val="0"/>
              </a:spcAft>
              <a:buSzPts val="1350"/>
              <a:buChar char="■"/>
              <a:defRPr/>
            </a:lvl6pPr>
            <a:lvl7pPr indent="-314325" lvl="6" marL="3200400" algn="ctr">
              <a:spcBef>
                <a:spcPts val="0"/>
              </a:spcBef>
              <a:spcAft>
                <a:spcPts val="0"/>
              </a:spcAft>
              <a:buSzPts val="1350"/>
              <a:buChar char="●"/>
              <a:defRPr/>
            </a:lvl7pPr>
            <a:lvl8pPr indent="-314325" lvl="7" marL="3657600" algn="ctr">
              <a:spcBef>
                <a:spcPts val="0"/>
              </a:spcBef>
              <a:spcAft>
                <a:spcPts val="0"/>
              </a:spcAft>
              <a:buSzPts val="1350"/>
              <a:buChar char="○"/>
              <a:defRPr/>
            </a:lvl8pPr>
            <a:lvl9pPr indent="-314325" lvl="8" marL="4114800" algn="ctr">
              <a:spcBef>
                <a:spcPts val="0"/>
              </a:spcBef>
              <a:spcAft>
                <a:spcPts val="0"/>
              </a:spcAft>
              <a:buSzPts val="135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4" name="Shape 94"/>
        <p:cNvGrpSpPr/>
        <p:nvPr/>
      </p:nvGrpSpPr>
      <p:grpSpPr>
        <a:xfrm>
          <a:off x="0" y="0"/>
          <a:ext cx="0" cy="0"/>
          <a:chOff x="0" y="0"/>
          <a:chExt cx="0" cy="0"/>
        </a:xfrm>
      </p:grpSpPr>
      <p:sp>
        <p:nvSpPr>
          <p:cNvPr id="95" name="Google Shape;95;p24"/>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24"/>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8" name="Google Shape;98;p24"/>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24"/>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0" name="Google Shape;100;p24"/>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1" name="Google Shape;101;p24"/>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2" name="Google Shape;102;p24"/>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3" name="Shape 103"/>
        <p:cNvGrpSpPr/>
        <p:nvPr/>
      </p:nvGrpSpPr>
      <p:grpSpPr>
        <a:xfrm>
          <a:off x="0" y="0"/>
          <a:ext cx="0" cy="0"/>
          <a:chOff x="0" y="0"/>
          <a:chExt cx="0" cy="0"/>
        </a:xfrm>
      </p:grpSpPr>
      <p:sp>
        <p:nvSpPr>
          <p:cNvPr id="104" name="Google Shape;104;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05" name="Google Shape;105;p25"/>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06" name="Google Shape;106;p25"/>
          <p:cNvSpPr/>
          <p:nvPr>
            <p:ph idx="2" type="pic"/>
          </p:nvPr>
        </p:nvSpPr>
        <p:spPr>
          <a:xfrm>
            <a:off x="4992024" y="1152775"/>
            <a:ext cx="3840300" cy="3416400"/>
          </a:xfrm>
          <a:prstGeom prst="rect">
            <a:avLst/>
          </a:prstGeom>
          <a:noFill/>
          <a:ln>
            <a:noFill/>
          </a:ln>
        </p:spPr>
      </p:sp>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8" name="Shape 108"/>
        <p:cNvGrpSpPr/>
        <p:nvPr/>
      </p:nvGrpSpPr>
      <p:grpSpPr>
        <a:xfrm>
          <a:off x="0" y="0"/>
          <a:ext cx="0" cy="0"/>
          <a:chOff x="0" y="0"/>
          <a:chExt cx="0" cy="0"/>
        </a:xfrm>
      </p:grpSpPr>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1" name="Google Shape;111;p26"/>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2" name="Google Shape;112;p26"/>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3" name="Google Shape;113;p26"/>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4" name="Google Shape;114;p26"/>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5" name="Shape 115"/>
        <p:cNvGrpSpPr/>
        <p:nvPr/>
      </p:nvGrpSpPr>
      <p:grpSpPr>
        <a:xfrm>
          <a:off x="0" y="0"/>
          <a:ext cx="0" cy="0"/>
          <a:chOff x="0" y="0"/>
          <a:chExt cx="0" cy="0"/>
        </a:xfrm>
      </p:grpSpPr>
      <p:sp>
        <p:nvSpPr>
          <p:cNvPr id="116" name="Google Shape;11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7"/>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8" name="Google Shape;118;p27"/>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9" name="Google Shape;119;p27"/>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0" name="Google Shape;120;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1" name="Google Shape;121;p27"/>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2" name="Google Shape;122;p27"/>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3" name="Google Shape;123;p27"/>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4" name="Shape 124"/>
        <p:cNvGrpSpPr/>
        <p:nvPr/>
      </p:nvGrpSpPr>
      <p:grpSpPr>
        <a:xfrm>
          <a:off x="0" y="0"/>
          <a:ext cx="0" cy="0"/>
          <a:chOff x="0" y="0"/>
          <a:chExt cx="0" cy="0"/>
        </a:xfrm>
      </p:grpSpPr>
      <p:sp>
        <p:nvSpPr>
          <p:cNvPr id="125" name="Google Shape;12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8"/>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7" name="Google Shape;127;p28"/>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8" name="Google Shape;128;p28"/>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9" name="Google Shape;129;p28"/>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30" name="Google Shape;130;p28"/>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1" name="Google Shape;131;p28"/>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2" name="Google Shape;132;p28"/>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3" name="Google Shape;133;p28"/>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4" name="Google Shape;134;p28"/>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35" name="Shape 135"/>
        <p:cNvGrpSpPr/>
        <p:nvPr/>
      </p:nvGrpSpPr>
      <p:grpSpPr>
        <a:xfrm>
          <a:off x="0" y="0"/>
          <a:ext cx="0" cy="0"/>
          <a:chOff x="0" y="0"/>
          <a:chExt cx="0" cy="0"/>
        </a:xfrm>
      </p:grpSpPr>
      <p:sp>
        <p:nvSpPr>
          <p:cNvPr id="136" name="Google Shape;136;p2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7" name="Google Shape;137;p29"/>
          <p:cNvSpPr/>
          <p:nvPr>
            <p:ph idx="2" type="pic"/>
          </p:nvPr>
        </p:nvSpPr>
        <p:spPr>
          <a:xfrm>
            <a:off x="4804825" y="1133300"/>
            <a:ext cx="4027500" cy="2392800"/>
          </a:xfrm>
          <a:prstGeom prst="rect">
            <a:avLst/>
          </a:prstGeom>
          <a:noFill/>
          <a:ln>
            <a:noFill/>
          </a:ln>
        </p:spPr>
      </p:sp>
      <p:sp>
        <p:nvSpPr>
          <p:cNvPr id="138" name="Google Shape;138;p29"/>
          <p:cNvSpPr/>
          <p:nvPr>
            <p:ph idx="3" type="pic"/>
          </p:nvPr>
        </p:nvSpPr>
        <p:spPr>
          <a:xfrm>
            <a:off x="311725" y="1133300"/>
            <a:ext cx="4027500" cy="2392800"/>
          </a:xfrm>
          <a:prstGeom prst="rect">
            <a:avLst/>
          </a:prstGeom>
          <a:noFill/>
          <a:ln>
            <a:noFill/>
          </a:ln>
        </p:spPr>
      </p:sp>
      <p:sp>
        <p:nvSpPr>
          <p:cNvPr id="139" name="Google Shape;139;p2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0" name="Google Shape;14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42" name="Google Shape;142;p2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3" name="Google Shape;143;p2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4" name="Shape 144"/>
        <p:cNvGrpSpPr/>
        <p:nvPr/>
      </p:nvGrpSpPr>
      <p:grpSpPr>
        <a:xfrm>
          <a:off x="0" y="0"/>
          <a:ext cx="0" cy="0"/>
          <a:chOff x="0" y="0"/>
          <a:chExt cx="0" cy="0"/>
        </a:xfrm>
      </p:grpSpPr>
      <p:sp>
        <p:nvSpPr>
          <p:cNvPr id="145" name="Google Shape;145;p3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6" name="Google Shape;146;p30"/>
          <p:cNvSpPr/>
          <p:nvPr>
            <p:ph idx="2" type="pic"/>
          </p:nvPr>
        </p:nvSpPr>
        <p:spPr>
          <a:xfrm>
            <a:off x="6205225" y="1128325"/>
            <a:ext cx="2627100" cy="2273100"/>
          </a:xfrm>
          <a:prstGeom prst="rect">
            <a:avLst/>
          </a:prstGeom>
          <a:noFill/>
          <a:ln>
            <a:noFill/>
          </a:ln>
        </p:spPr>
      </p:sp>
      <p:sp>
        <p:nvSpPr>
          <p:cNvPr id="147" name="Google Shape;147;p30"/>
          <p:cNvSpPr/>
          <p:nvPr>
            <p:ph idx="3" type="pic"/>
          </p:nvPr>
        </p:nvSpPr>
        <p:spPr>
          <a:xfrm>
            <a:off x="311725" y="1128325"/>
            <a:ext cx="2627100" cy="2273100"/>
          </a:xfrm>
          <a:prstGeom prst="rect">
            <a:avLst/>
          </a:prstGeom>
          <a:noFill/>
          <a:ln>
            <a:noFill/>
          </a:ln>
        </p:spPr>
      </p:sp>
      <p:sp>
        <p:nvSpPr>
          <p:cNvPr id="148" name="Google Shape;148;p3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9" name="Google Shape;149;p30"/>
          <p:cNvSpPr/>
          <p:nvPr>
            <p:ph idx="5" type="pic"/>
          </p:nvPr>
        </p:nvSpPr>
        <p:spPr>
          <a:xfrm>
            <a:off x="3255250" y="1128325"/>
            <a:ext cx="2627100" cy="2273100"/>
          </a:xfrm>
          <a:prstGeom prst="rect">
            <a:avLst/>
          </a:prstGeom>
          <a:noFill/>
          <a:ln>
            <a:noFill/>
          </a:ln>
        </p:spPr>
      </p:sp>
      <p:sp>
        <p:nvSpPr>
          <p:cNvPr id="150" name="Google Shape;150;p3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53" name="Google Shape;153;p3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4" name="Google Shape;154;p3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5" name="Google Shape;155;p3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56" name="Shape 156"/>
        <p:cNvGrpSpPr/>
        <p:nvPr/>
      </p:nvGrpSpPr>
      <p:grpSpPr>
        <a:xfrm>
          <a:off x="0" y="0"/>
          <a:ext cx="0" cy="0"/>
          <a:chOff x="0" y="0"/>
          <a:chExt cx="0" cy="0"/>
        </a:xfrm>
      </p:grpSpPr>
      <p:sp>
        <p:nvSpPr>
          <p:cNvPr id="157" name="Google Shape;157;p31"/>
          <p:cNvSpPr/>
          <p:nvPr>
            <p:ph idx="2" type="pic"/>
          </p:nvPr>
        </p:nvSpPr>
        <p:spPr>
          <a:xfrm>
            <a:off x="311700" y="445025"/>
            <a:ext cx="8520600" cy="4218300"/>
          </a:xfrm>
          <a:prstGeom prst="rect">
            <a:avLst/>
          </a:prstGeom>
          <a:noFill/>
          <a:ln>
            <a:noFill/>
          </a:ln>
        </p:spPr>
      </p:sp>
      <p:sp>
        <p:nvSpPr>
          <p:cNvPr id="158" name="Google Shape;15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59" name="Shape 159"/>
        <p:cNvGrpSpPr/>
        <p:nvPr/>
      </p:nvGrpSpPr>
      <p:grpSpPr>
        <a:xfrm>
          <a:off x="0" y="0"/>
          <a:ext cx="0" cy="0"/>
          <a:chOff x="0" y="0"/>
          <a:chExt cx="0" cy="0"/>
        </a:xfrm>
      </p:grpSpPr>
      <p:sp>
        <p:nvSpPr>
          <p:cNvPr id="160" name="Google Shape;16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32"/>
          <p:cNvSpPr/>
          <p:nvPr>
            <p:ph idx="2" type="pic"/>
          </p:nvPr>
        </p:nvSpPr>
        <p:spPr>
          <a:xfrm>
            <a:off x="3389600" y="118913"/>
            <a:ext cx="1643700" cy="1535100"/>
          </a:xfrm>
          <a:prstGeom prst="rect">
            <a:avLst/>
          </a:prstGeom>
          <a:noFill/>
          <a:ln>
            <a:noFill/>
          </a:ln>
        </p:spPr>
      </p:sp>
      <p:sp>
        <p:nvSpPr>
          <p:cNvPr id="162" name="Google Shape;162;p32"/>
          <p:cNvSpPr/>
          <p:nvPr>
            <p:ph idx="3" type="pic"/>
          </p:nvPr>
        </p:nvSpPr>
        <p:spPr>
          <a:xfrm>
            <a:off x="5195935" y="118913"/>
            <a:ext cx="1643700" cy="1535100"/>
          </a:xfrm>
          <a:prstGeom prst="rect">
            <a:avLst/>
          </a:prstGeom>
          <a:noFill/>
          <a:ln>
            <a:noFill/>
          </a:ln>
        </p:spPr>
      </p:sp>
      <p:sp>
        <p:nvSpPr>
          <p:cNvPr id="163" name="Google Shape;163;p32"/>
          <p:cNvSpPr/>
          <p:nvPr>
            <p:ph idx="4" type="pic"/>
          </p:nvPr>
        </p:nvSpPr>
        <p:spPr>
          <a:xfrm>
            <a:off x="7002270" y="118913"/>
            <a:ext cx="1643700" cy="1535100"/>
          </a:xfrm>
          <a:prstGeom prst="rect">
            <a:avLst/>
          </a:prstGeom>
          <a:noFill/>
          <a:ln>
            <a:noFill/>
          </a:ln>
        </p:spPr>
      </p:sp>
      <p:sp>
        <p:nvSpPr>
          <p:cNvPr id="164" name="Google Shape;164;p32"/>
          <p:cNvSpPr/>
          <p:nvPr>
            <p:ph idx="5" type="pic"/>
          </p:nvPr>
        </p:nvSpPr>
        <p:spPr>
          <a:xfrm>
            <a:off x="3389588" y="1804212"/>
            <a:ext cx="1643700" cy="1535100"/>
          </a:xfrm>
          <a:prstGeom prst="rect">
            <a:avLst/>
          </a:prstGeom>
          <a:noFill/>
          <a:ln>
            <a:noFill/>
          </a:ln>
        </p:spPr>
      </p:sp>
      <p:sp>
        <p:nvSpPr>
          <p:cNvPr id="165" name="Google Shape;165;p32"/>
          <p:cNvSpPr/>
          <p:nvPr>
            <p:ph idx="6" type="pic"/>
          </p:nvPr>
        </p:nvSpPr>
        <p:spPr>
          <a:xfrm>
            <a:off x="5195922" y="1804212"/>
            <a:ext cx="1643700" cy="1535100"/>
          </a:xfrm>
          <a:prstGeom prst="rect">
            <a:avLst/>
          </a:prstGeom>
          <a:noFill/>
          <a:ln>
            <a:noFill/>
          </a:ln>
        </p:spPr>
      </p:sp>
      <p:sp>
        <p:nvSpPr>
          <p:cNvPr id="166" name="Google Shape;166;p32"/>
          <p:cNvSpPr/>
          <p:nvPr>
            <p:ph idx="7" type="pic"/>
          </p:nvPr>
        </p:nvSpPr>
        <p:spPr>
          <a:xfrm>
            <a:off x="7002257" y="1804212"/>
            <a:ext cx="1643700" cy="1535100"/>
          </a:xfrm>
          <a:prstGeom prst="rect">
            <a:avLst/>
          </a:prstGeom>
          <a:noFill/>
          <a:ln>
            <a:noFill/>
          </a:ln>
        </p:spPr>
      </p:sp>
      <p:sp>
        <p:nvSpPr>
          <p:cNvPr id="167" name="Google Shape;167;p3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68" name="Google Shape;168;p32"/>
          <p:cNvSpPr/>
          <p:nvPr>
            <p:ph idx="8" type="pic"/>
          </p:nvPr>
        </p:nvSpPr>
        <p:spPr>
          <a:xfrm>
            <a:off x="3389588" y="3489487"/>
            <a:ext cx="1643700" cy="1535100"/>
          </a:xfrm>
          <a:prstGeom prst="rect">
            <a:avLst/>
          </a:prstGeom>
          <a:noFill/>
          <a:ln>
            <a:noFill/>
          </a:ln>
        </p:spPr>
      </p:sp>
      <p:sp>
        <p:nvSpPr>
          <p:cNvPr id="169" name="Google Shape;169;p32"/>
          <p:cNvSpPr/>
          <p:nvPr>
            <p:ph idx="9" type="pic"/>
          </p:nvPr>
        </p:nvSpPr>
        <p:spPr>
          <a:xfrm>
            <a:off x="5195922" y="3489487"/>
            <a:ext cx="1643700" cy="1535100"/>
          </a:xfrm>
          <a:prstGeom prst="rect">
            <a:avLst/>
          </a:prstGeom>
          <a:noFill/>
          <a:ln>
            <a:noFill/>
          </a:ln>
        </p:spPr>
      </p:sp>
      <p:sp>
        <p:nvSpPr>
          <p:cNvPr id="170" name="Google Shape;170;p3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type="tx">
  <p:cSld name="TITLE_AND_BODY">
    <p:bg>
      <p:bgPr>
        <a:solidFill>
          <a:schemeClr val="lt1"/>
        </a:solidFill>
      </p:bgPr>
    </p:bg>
    <p:spTree>
      <p:nvGrpSpPr>
        <p:cNvPr id="171" name="Shape 171"/>
        <p:cNvGrpSpPr/>
        <p:nvPr/>
      </p:nvGrpSpPr>
      <p:grpSpPr>
        <a:xfrm>
          <a:off x="0" y="0"/>
          <a:ext cx="0" cy="0"/>
          <a:chOff x="0" y="0"/>
          <a:chExt cx="0" cy="0"/>
        </a:xfrm>
      </p:grpSpPr>
      <p:sp>
        <p:nvSpPr>
          <p:cNvPr id="172" name="Google Shape;172;p33"/>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33"/>
          <p:cNvSpPr/>
          <p:nvPr>
            <p:ph idx="2" type="pic"/>
          </p:nvPr>
        </p:nvSpPr>
        <p:spPr>
          <a:xfrm>
            <a:off x="228600" y="1322475"/>
            <a:ext cx="8686800" cy="3592500"/>
          </a:xfrm>
          <a:prstGeom prst="rect">
            <a:avLst/>
          </a:prstGeom>
          <a:noFill/>
          <a:ln>
            <a:noFill/>
          </a:ln>
        </p:spPr>
      </p:sp>
      <p:sp>
        <p:nvSpPr>
          <p:cNvPr id="174" name="Google Shape;174;p33"/>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ubik"/>
              <a:ea typeface="Rubik"/>
              <a:cs typeface="Rubik"/>
              <a:sym typeface="Rubik"/>
            </a:endParaRPr>
          </a:p>
        </p:txBody>
      </p:sp>
      <p:sp>
        <p:nvSpPr>
          <p:cNvPr id="175" name="Google Shape;175;p33"/>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two columns" type="twoColTx">
  <p:cSld name="TITLE_AND_TWO_COLUMNS">
    <p:bg>
      <p:bgPr>
        <a:solidFill>
          <a:schemeClr val="lt1"/>
        </a:solidFill>
      </p:bgPr>
    </p:bg>
    <p:spTree>
      <p:nvGrpSpPr>
        <p:cNvPr id="176" name="Shape 176"/>
        <p:cNvGrpSpPr/>
        <p:nvPr/>
      </p:nvGrpSpPr>
      <p:grpSpPr>
        <a:xfrm>
          <a:off x="0" y="0"/>
          <a:ext cx="0" cy="0"/>
          <a:chOff x="0" y="0"/>
          <a:chExt cx="0" cy="0"/>
        </a:xfrm>
      </p:grpSpPr>
      <p:sp>
        <p:nvSpPr>
          <p:cNvPr id="177" name="Google Shape;177;p34"/>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34"/>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79" name="Google Shape;179;p3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80" name="Google Shape;180;p34"/>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81" name="Google Shape;181;p34"/>
          <p:cNvSpPr/>
          <p:nvPr/>
        </p:nvSpPr>
        <p:spPr>
          <a:xfrm>
            <a:off x="227150"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182" name="Google Shape;182;p34"/>
          <p:cNvSpPr txBox="1"/>
          <p:nvPr>
            <p:ph idx="1" type="body"/>
          </p:nvPr>
        </p:nvSpPr>
        <p:spPr>
          <a:xfrm>
            <a:off x="688450"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183" name="Google Shape;183;p34"/>
          <p:cNvSpPr/>
          <p:nvPr/>
        </p:nvSpPr>
        <p:spPr>
          <a:xfrm>
            <a:off x="4685575"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184" name="Google Shape;184;p34"/>
          <p:cNvSpPr txBox="1"/>
          <p:nvPr>
            <p:ph idx="2" type="body"/>
          </p:nvPr>
        </p:nvSpPr>
        <p:spPr>
          <a:xfrm>
            <a:off x="5146875"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185" name="Google Shape;185;p34"/>
          <p:cNvSpPr txBox="1"/>
          <p:nvPr>
            <p:ph idx="3"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body">
  <p:cSld name="CUSTOM">
    <p:bg>
      <p:bgPr>
        <a:solidFill>
          <a:schemeClr val="lt1"/>
        </a:solidFill>
      </p:bgPr>
    </p:bg>
    <p:spTree>
      <p:nvGrpSpPr>
        <p:cNvPr id="186" name="Shape 186"/>
        <p:cNvGrpSpPr/>
        <p:nvPr/>
      </p:nvGrpSpPr>
      <p:grpSpPr>
        <a:xfrm>
          <a:off x="0" y="0"/>
          <a:ext cx="0" cy="0"/>
          <a:chOff x="0" y="0"/>
          <a:chExt cx="0" cy="0"/>
        </a:xfrm>
      </p:grpSpPr>
      <p:sp>
        <p:nvSpPr>
          <p:cNvPr id="187" name="Google Shape;187;p35"/>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88" name="Google Shape;188;p3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89" name="Google Shape;189;p35"/>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90" name="Google Shape;190;p35"/>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191" name="Google Shape;191;p35"/>
          <p:cNvSpPr/>
          <p:nvPr/>
        </p:nvSpPr>
        <p:spPr>
          <a:xfrm>
            <a:off x="228450" y="1762300"/>
            <a:ext cx="86868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92" name="Google Shape;192;p35"/>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193" name="Google Shape;193;p35"/>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e column and image">
  <p:cSld name="CUSTOM_1">
    <p:bg>
      <p:bgPr>
        <a:solidFill>
          <a:schemeClr val="lt1"/>
        </a:solidFill>
      </p:bgPr>
    </p:bg>
    <p:spTree>
      <p:nvGrpSpPr>
        <p:cNvPr id="194" name="Shape 194"/>
        <p:cNvGrpSpPr/>
        <p:nvPr/>
      </p:nvGrpSpPr>
      <p:grpSpPr>
        <a:xfrm>
          <a:off x="0" y="0"/>
          <a:ext cx="0" cy="0"/>
          <a:chOff x="0" y="0"/>
          <a:chExt cx="0" cy="0"/>
        </a:xfrm>
      </p:grpSpPr>
      <p:sp>
        <p:nvSpPr>
          <p:cNvPr id="195" name="Google Shape;195;p36"/>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96" name="Google Shape;196;p3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97" name="Google Shape;197;p36"/>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98" name="Google Shape;198;p36"/>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199" name="Google Shape;199;p36"/>
          <p:cNvSpPr/>
          <p:nvPr>
            <p:ph idx="2" type="pic"/>
          </p:nvPr>
        </p:nvSpPr>
        <p:spPr>
          <a:xfrm>
            <a:off x="4685900" y="1762300"/>
            <a:ext cx="4229400" cy="3152400"/>
          </a:xfrm>
          <a:prstGeom prst="rect">
            <a:avLst/>
          </a:prstGeom>
          <a:noFill/>
          <a:ln>
            <a:noFill/>
          </a:ln>
        </p:spPr>
      </p:sp>
      <p:sp>
        <p:nvSpPr>
          <p:cNvPr id="200" name="Google Shape;200;p36"/>
          <p:cNvSpPr/>
          <p:nvPr/>
        </p:nvSpPr>
        <p:spPr>
          <a:xfrm>
            <a:off x="228450" y="1762300"/>
            <a:ext cx="42294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201" name="Google Shape;201;p36"/>
          <p:cNvSpPr txBox="1"/>
          <p:nvPr>
            <p:ph idx="3" type="body"/>
          </p:nvPr>
        </p:nvSpPr>
        <p:spPr>
          <a:xfrm>
            <a:off x="456400" y="1983350"/>
            <a:ext cx="37803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202" name="Google Shape;202;p36"/>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1">
  <p:cSld name="CUSTOM_2">
    <p:bg>
      <p:bgPr>
        <a:solidFill>
          <a:schemeClr val="lt1"/>
        </a:solidFill>
      </p:bgPr>
    </p:bg>
    <p:spTree>
      <p:nvGrpSpPr>
        <p:cNvPr id="203" name="Shape 203"/>
        <p:cNvGrpSpPr/>
        <p:nvPr/>
      </p:nvGrpSpPr>
      <p:grpSpPr>
        <a:xfrm>
          <a:off x="0" y="0"/>
          <a:ext cx="0" cy="0"/>
          <a:chOff x="0" y="0"/>
          <a:chExt cx="0" cy="0"/>
        </a:xfrm>
      </p:grpSpPr>
      <p:sp>
        <p:nvSpPr>
          <p:cNvPr id="204" name="Google Shape;204;p37"/>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05" name="Google Shape;205;p3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06" name="Google Shape;206;p37"/>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07" name="Google Shape;207;p37"/>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08" name="Google Shape;208;p37"/>
          <p:cNvSpPr/>
          <p:nvPr>
            <p:ph idx="2" type="pic"/>
          </p:nvPr>
        </p:nvSpPr>
        <p:spPr>
          <a:xfrm>
            <a:off x="228600" y="3062975"/>
            <a:ext cx="8686800" cy="1851900"/>
          </a:xfrm>
          <a:prstGeom prst="rect">
            <a:avLst/>
          </a:prstGeom>
          <a:noFill/>
          <a:ln>
            <a:noFill/>
          </a:ln>
        </p:spPr>
      </p:sp>
      <p:sp>
        <p:nvSpPr>
          <p:cNvPr id="209" name="Google Shape;209;p37"/>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10" name="Google Shape;210;p37"/>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11" name="Google Shape;211;p37"/>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12" name="Google Shape;212;p37"/>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13" name="Google Shape;213;p37"/>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2">
  <p:cSld name="CUSTOM_2_1">
    <p:bg>
      <p:bgPr>
        <a:solidFill>
          <a:schemeClr val="lt1"/>
        </a:solidFill>
      </p:bgPr>
    </p:bg>
    <p:spTree>
      <p:nvGrpSpPr>
        <p:cNvPr id="214" name="Shape 214"/>
        <p:cNvGrpSpPr/>
        <p:nvPr/>
      </p:nvGrpSpPr>
      <p:grpSpPr>
        <a:xfrm>
          <a:off x="0" y="0"/>
          <a:ext cx="0" cy="0"/>
          <a:chOff x="0" y="0"/>
          <a:chExt cx="0" cy="0"/>
        </a:xfrm>
      </p:grpSpPr>
      <p:sp>
        <p:nvSpPr>
          <p:cNvPr id="215" name="Google Shape;215;p38"/>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16" name="Google Shape;216;p38"/>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17" name="Google Shape;217;p38"/>
          <p:cNvSpPr/>
          <p:nvPr>
            <p:ph idx="2" type="pic"/>
          </p:nvPr>
        </p:nvSpPr>
        <p:spPr>
          <a:xfrm>
            <a:off x="228600" y="3062975"/>
            <a:ext cx="8686800" cy="1851900"/>
          </a:xfrm>
          <a:prstGeom prst="rect">
            <a:avLst/>
          </a:prstGeom>
          <a:noFill/>
          <a:ln>
            <a:noFill/>
          </a:ln>
        </p:spPr>
      </p:sp>
      <p:sp>
        <p:nvSpPr>
          <p:cNvPr id="218" name="Google Shape;218;p38"/>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19" name="Google Shape;219;p38"/>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20" name="Google Shape;220;p38"/>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21" name="Google Shape;221;p38"/>
          <p:cNvSpPr txBox="1"/>
          <p:nvPr>
            <p:ph idx="1"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22" name="Google Shape;222;p38"/>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23" name="Google Shape;223;p38"/>
          <p:cNvSpPr txBox="1"/>
          <p:nvPr>
            <p:ph idx="3"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24" name="Google Shape;224;p38"/>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3">
  <p:cSld name="CUSTOM_2_1_1">
    <p:bg>
      <p:bgPr>
        <a:solidFill>
          <a:schemeClr val="lt1"/>
        </a:solidFill>
      </p:bgPr>
    </p:bg>
    <p:spTree>
      <p:nvGrpSpPr>
        <p:cNvPr id="225" name="Shape 225"/>
        <p:cNvGrpSpPr/>
        <p:nvPr/>
      </p:nvGrpSpPr>
      <p:grpSpPr>
        <a:xfrm>
          <a:off x="0" y="0"/>
          <a:ext cx="0" cy="0"/>
          <a:chOff x="0" y="0"/>
          <a:chExt cx="0" cy="0"/>
        </a:xfrm>
      </p:grpSpPr>
      <p:sp>
        <p:nvSpPr>
          <p:cNvPr id="226" name="Google Shape;226;p39"/>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27" name="Google Shape;227;p39"/>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28" name="Google Shape;228;p39"/>
          <p:cNvSpPr/>
          <p:nvPr>
            <p:ph idx="2" type="pic"/>
          </p:nvPr>
        </p:nvSpPr>
        <p:spPr>
          <a:xfrm>
            <a:off x="228600" y="3062975"/>
            <a:ext cx="8686800" cy="1851900"/>
          </a:xfrm>
          <a:prstGeom prst="rect">
            <a:avLst/>
          </a:prstGeom>
          <a:noFill/>
          <a:ln>
            <a:noFill/>
          </a:ln>
        </p:spPr>
      </p:sp>
      <p:sp>
        <p:nvSpPr>
          <p:cNvPr id="229" name="Google Shape;229;p39"/>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30" name="Google Shape;230;p39"/>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31" name="Google Shape;231;p39"/>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32" name="Google Shape;232;p39"/>
          <p:cNvSpPr txBox="1"/>
          <p:nvPr>
            <p:ph idx="1"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33" name="Google Shape;233;p39"/>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34" name="Google Shape;234;p39"/>
          <p:cNvSpPr txBox="1"/>
          <p:nvPr>
            <p:ph idx="3"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35" name="Google Shape;235;p39"/>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4">
  <p:cSld name="CUSTOM_2_1_1_1">
    <p:bg>
      <p:bgPr>
        <a:solidFill>
          <a:schemeClr val="lt1"/>
        </a:solidFill>
      </p:bgPr>
    </p:bg>
    <p:spTree>
      <p:nvGrpSpPr>
        <p:cNvPr id="236" name="Shape 236"/>
        <p:cNvGrpSpPr/>
        <p:nvPr/>
      </p:nvGrpSpPr>
      <p:grpSpPr>
        <a:xfrm>
          <a:off x="0" y="0"/>
          <a:ext cx="0" cy="0"/>
          <a:chOff x="0" y="0"/>
          <a:chExt cx="0" cy="0"/>
        </a:xfrm>
      </p:grpSpPr>
      <p:sp>
        <p:nvSpPr>
          <p:cNvPr id="237" name="Google Shape;237;p40"/>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38" name="Google Shape;238;p40"/>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39" name="Google Shape;239;p40"/>
          <p:cNvSpPr/>
          <p:nvPr>
            <p:ph idx="2" type="pic"/>
          </p:nvPr>
        </p:nvSpPr>
        <p:spPr>
          <a:xfrm>
            <a:off x="228600" y="3062975"/>
            <a:ext cx="8686800" cy="1851900"/>
          </a:xfrm>
          <a:prstGeom prst="rect">
            <a:avLst/>
          </a:prstGeom>
          <a:noFill/>
          <a:ln>
            <a:noFill/>
          </a:ln>
        </p:spPr>
      </p:sp>
      <p:sp>
        <p:nvSpPr>
          <p:cNvPr id="240" name="Google Shape;240;p40"/>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40"/>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42" name="Google Shape;242;p40"/>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43" name="Google Shape;243;p40"/>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44" name="Google Shape;244;p40"/>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45" name="Google Shape;245;p40"/>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46" name="Google Shape;246;p40"/>
          <p:cNvSpPr txBox="1"/>
          <p:nvPr>
            <p:ph idx="4"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47" name="Google Shape;247;p40"/>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48" name="Google Shape;248;p40"/>
          <p:cNvSpPr txBox="1"/>
          <p:nvPr>
            <p:ph idx="5"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49" name="Google Shape;249;p40"/>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50" name="Google Shape;250;p40"/>
          <p:cNvSpPr txBox="1"/>
          <p:nvPr>
            <p:ph idx="6"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51" name="Google Shape;251;p40"/>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52" name="Google Shape;252;p40"/>
          <p:cNvSpPr txBox="1"/>
          <p:nvPr>
            <p:ph idx="7"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CUSTOM_3">
    <p:bg>
      <p:bgPr>
        <a:solidFill>
          <a:schemeClr val="dk2"/>
        </a:solidFill>
      </p:bgPr>
    </p:bg>
    <p:spTree>
      <p:nvGrpSpPr>
        <p:cNvPr id="253" name="Shape 253"/>
        <p:cNvGrpSpPr/>
        <p:nvPr/>
      </p:nvGrpSpPr>
      <p:grpSpPr>
        <a:xfrm>
          <a:off x="0" y="0"/>
          <a:ext cx="0" cy="0"/>
          <a:chOff x="0" y="0"/>
          <a:chExt cx="0" cy="0"/>
        </a:xfrm>
      </p:grpSpPr>
      <p:sp>
        <p:nvSpPr>
          <p:cNvPr id="254" name="Google Shape;254;p41"/>
          <p:cNvSpPr/>
          <p:nvPr/>
        </p:nvSpPr>
        <p:spPr>
          <a:xfrm>
            <a:off x="228600" y="228600"/>
            <a:ext cx="86868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255" name="Google Shape;255;p41"/>
          <p:cNvSpPr txBox="1"/>
          <p:nvPr>
            <p:ph type="title"/>
          </p:nvPr>
        </p:nvSpPr>
        <p:spPr>
          <a:xfrm>
            <a:off x="1248900" y="17773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4000"/>
              <a:buNone/>
              <a:defRPr>
                <a:solidFill>
                  <a:schemeClr val="dk2"/>
                </a:solidFill>
              </a:defRPr>
            </a:lvl2pPr>
            <a:lvl3pPr lvl="2">
              <a:spcBef>
                <a:spcPts val="0"/>
              </a:spcBef>
              <a:spcAft>
                <a:spcPts val="0"/>
              </a:spcAft>
              <a:buClr>
                <a:schemeClr val="dk2"/>
              </a:buClr>
              <a:buSzPts val="4000"/>
              <a:buNone/>
              <a:defRPr>
                <a:solidFill>
                  <a:schemeClr val="dk2"/>
                </a:solidFill>
              </a:defRPr>
            </a:lvl3pPr>
            <a:lvl4pPr lvl="3">
              <a:spcBef>
                <a:spcPts val="0"/>
              </a:spcBef>
              <a:spcAft>
                <a:spcPts val="0"/>
              </a:spcAft>
              <a:buClr>
                <a:schemeClr val="dk2"/>
              </a:buClr>
              <a:buSzPts val="4000"/>
              <a:buNone/>
              <a:defRPr>
                <a:solidFill>
                  <a:schemeClr val="dk2"/>
                </a:solidFill>
              </a:defRPr>
            </a:lvl4pPr>
            <a:lvl5pPr lvl="4">
              <a:spcBef>
                <a:spcPts val="0"/>
              </a:spcBef>
              <a:spcAft>
                <a:spcPts val="0"/>
              </a:spcAft>
              <a:buClr>
                <a:schemeClr val="dk2"/>
              </a:buClr>
              <a:buSzPts val="4000"/>
              <a:buNone/>
              <a:defRPr>
                <a:solidFill>
                  <a:schemeClr val="dk2"/>
                </a:solidFill>
              </a:defRPr>
            </a:lvl5pPr>
            <a:lvl6pPr lvl="5">
              <a:spcBef>
                <a:spcPts val="0"/>
              </a:spcBef>
              <a:spcAft>
                <a:spcPts val="0"/>
              </a:spcAft>
              <a:buClr>
                <a:schemeClr val="dk2"/>
              </a:buClr>
              <a:buSzPts val="4000"/>
              <a:buNone/>
              <a:defRPr>
                <a:solidFill>
                  <a:schemeClr val="dk2"/>
                </a:solidFill>
              </a:defRPr>
            </a:lvl6pPr>
            <a:lvl7pPr lvl="6">
              <a:spcBef>
                <a:spcPts val="0"/>
              </a:spcBef>
              <a:spcAft>
                <a:spcPts val="0"/>
              </a:spcAft>
              <a:buClr>
                <a:schemeClr val="dk2"/>
              </a:buClr>
              <a:buSzPts val="4000"/>
              <a:buNone/>
              <a:defRPr>
                <a:solidFill>
                  <a:schemeClr val="dk2"/>
                </a:solidFill>
              </a:defRPr>
            </a:lvl7pPr>
            <a:lvl8pPr lvl="7">
              <a:spcBef>
                <a:spcPts val="0"/>
              </a:spcBef>
              <a:spcAft>
                <a:spcPts val="0"/>
              </a:spcAft>
              <a:buClr>
                <a:schemeClr val="dk2"/>
              </a:buClr>
              <a:buSzPts val="4000"/>
              <a:buNone/>
              <a:defRPr>
                <a:solidFill>
                  <a:schemeClr val="dk2"/>
                </a:solidFill>
              </a:defRPr>
            </a:lvl8pPr>
            <a:lvl9pPr lvl="8">
              <a:spcBef>
                <a:spcPts val="0"/>
              </a:spcBef>
              <a:spcAft>
                <a:spcPts val="0"/>
              </a:spcAft>
              <a:buClr>
                <a:schemeClr val="dk2"/>
              </a:buClr>
              <a:buSzPts val="4000"/>
              <a:buNone/>
              <a:defRPr>
                <a:solidFill>
                  <a:schemeClr val="dk2"/>
                </a:solidFill>
              </a:defRPr>
            </a:lvl9pPr>
          </a:lstStyle>
          <a:p/>
        </p:txBody>
      </p:sp>
      <p:sp>
        <p:nvSpPr>
          <p:cNvPr id="256" name="Google Shape;256;p41"/>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4">
    <p:spTree>
      <p:nvGrpSpPr>
        <p:cNvPr id="257" name="Shape 2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1pPr>
            <a:lvl2pPr lvl="1">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2pPr>
            <a:lvl3pPr lvl="2">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3pPr>
            <a:lvl4pPr lvl="3">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4pPr>
            <a:lvl5pPr lvl="4">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5pPr>
            <a:lvl6pPr lvl="5">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6pPr>
            <a:lvl7pPr lvl="6">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7pPr>
            <a:lvl8pPr lvl="7">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8pPr>
            <a:lvl9pPr lvl="8">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9pPr>
          </a:lstStyle>
          <a:p/>
        </p:txBody>
      </p:sp>
      <p:sp>
        <p:nvSpPr>
          <p:cNvPr id="52" name="Google Shape;52;p13"/>
          <p:cNvSpPr txBox="1"/>
          <p:nvPr>
            <p:ph idx="1" type="body"/>
          </p:nvPr>
        </p:nvSpPr>
        <p:spPr>
          <a:xfrm>
            <a:off x="311700" y="1814450"/>
            <a:ext cx="8520600" cy="3416400"/>
          </a:xfrm>
          <a:prstGeom prst="rect">
            <a:avLst/>
          </a:prstGeom>
          <a:noFill/>
          <a:ln>
            <a:noFill/>
          </a:ln>
        </p:spPr>
        <p:txBody>
          <a:bodyPr anchorCtr="0" anchor="t" bIns="91425" lIns="91425" spcFirstLastPara="1" rIns="91425" wrap="square" tIns="91425">
            <a:normAutofit/>
          </a:bodyPr>
          <a:lstStyle>
            <a:lvl1pPr indent="-314325" lvl="0" marL="457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1pPr>
            <a:lvl2pPr indent="-314325" lvl="1" marL="914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2pPr>
            <a:lvl3pPr indent="-314325" lvl="2" marL="1371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3pPr>
            <a:lvl4pPr indent="-314325" lvl="3" marL="1828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4pPr>
            <a:lvl5pPr indent="-314325" lvl="4" marL="22860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5pPr>
            <a:lvl6pPr indent="-314325" lvl="5" marL="2743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6pPr>
            <a:lvl7pPr indent="-314325" lvl="6" marL="3200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7pPr>
            <a:lvl8pPr indent="-314325" lvl="7" marL="3657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8pPr>
            <a:lvl9pPr indent="-314325" lvl="8" marL="4114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9pPr>
          </a:lstStyle>
          <a:p/>
        </p:txBody>
      </p:sp>
      <p:sp>
        <p:nvSpPr>
          <p:cNvPr id="53" name="Google Shape;53;p1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ubik"/>
                <a:ea typeface="Rubik"/>
                <a:cs typeface="Rubik"/>
                <a:sym typeface="Rubik"/>
              </a:defRPr>
            </a:lvl1pPr>
            <a:lvl2pPr lvl="1" algn="r">
              <a:buNone/>
              <a:defRPr sz="1000">
                <a:solidFill>
                  <a:schemeClr val="dk2"/>
                </a:solidFill>
                <a:latin typeface="Rubik"/>
                <a:ea typeface="Rubik"/>
                <a:cs typeface="Rubik"/>
                <a:sym typeface="Rubik"/>
              </a:defRPr>
            </a:lvl2pPr>
            <a:lvl3pPr lvl="2" algn="r">
              <a:buNone/>
              <a:defRPr sz="1000">
                <a:solidFill>
                  <a:schemeClr val="dk2"/>
                </a:solidFill>
                <a:latin typeface="Rubik"/>
                <a:ea typeface="Rubik"/>
                <a:cs typeface="Rubik"/>
                <a:sym typeface="Rubik"/>
              </a:defRPr>
            </a:lvl3pPr>
            <a:lvl4pPr lvl="3" algn="r">
              <a:buNone/>
              <a:defRPr sz="1000">
                <a:solidFill>
                  <a:schemeClr val="dk2"/>
                </a:solidFill>
                <a:latin typeface="Rubik"/>
                <a:ea typeface="Rubik"/>
                <a:cs typeface="Rubik"/>
                <a:sym typeface="Rubik"/>
              </a:defRPr>
            </a:lvl4pPr>
            <a:lvl5pPr lvl="4" algn="r">
              <a:buNone/>
              <a:defRPr sz="1000">
                <a:solidFill>
                  <a:schemeClr val="dk2"/>
                </a:solidFill>
                <a:latin typeface="Rubik"/>
                <a:ea typeface="Rubik"/>
                <a:cs typeface="Rubik"/>
                <a:sym typeface="Rubik"/>
              </a:defRPr>
            </a:lvl5pPr>
            <a:lvl6pPr lvl="5" algn="r">
              <a:buNone/>
              <a:defRPr sz="1000">
                <a:solidFill>
                  <a:schemeClr val="dk2"/>
                </a:solidFill>
                <a:latin typeface="Rubik"/>
                <a:ea typeface="Rubik"/>
                <a:cs typeface="Rubik"/>
                <a:sym typeface="Rubik"/>
              </a:defRPr>
            </a:lvl6pPr>
            <a:lvl7pPr lvl="6" algn="r">
              <a:buNone/>
              <a:defRPr sz="1000">
                <a:solidFill>
                  <a:schemeClr val="dk2"/>
                </a:solidFill>
                <a:latin typeface="Rubik"/>
                <a:ea typeface="Rubik"/>
                <a:cs typeface="Rubik"/>
                <a:sym typeface="Rubik"/>
              </a:defRPr>
            </a:lvl7pPr>
            <a:lvl8pPr lvl="7" algn="r">
              <a:buNone/>
              <a:defRPr sz="1000">
                <a:solidFill>
                  <a:schemeClr val="dk2"/>
                </a:solidFill>
                <a:latin typeface="Rubik"/>
                <a:ea typeface="Rubik"/>
                <a:cs typeface="Rubik"/>
                <a:sym typeface="Rubik"/>
              </a:defRPr>
            </a:lvl8pPr>
            <a:lvl9pPr lvl="8" algn="r">
              <a:buNone/>
              <a:defRPr sz="1000">
                <a:solidFill>
                  <a:schemeClr val="dk2"/>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2070150" y="1330450"/>
            <a:ext cx="5003700" cy="158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Iteration 1</a:t>
            </a:r>
            <a:endParaRPr/>
          </a:p>
        </p:txBody>
      </p:sp>
      <p:sp>
        <p:nvSpPr>
          <p:cNvPr id="263" name="Google Shape;263;p43"/>
          <p:cNvSpPr txBox="1"/>
          <p:nvPr>
            <p:ph idx="1" type="subTitle"/>
          </p:nvPr>
        </p:nvSpPr>
        <p:spPr>
          <a:xfrm>
            <a:off x="3072000" y="2919250"/>
            <a:ext cx="30000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1</a:t>
            </a:r>
            <a:endParaRPr/>
          </a:p>
        </p:txBody>
      </p:sp>
      <p:sp>
        <p:nvSpPr>
          <p:cNvPr id="264" name="Google Shape;264;p43"/>
          <p:cNvSpPr txBox="1"/>
          <p:nvPr>
            <p:ph idx="1" type="subTitle"/>
          </p:nvPr>
        </p:nvSpPr>
        <p:spPr>
          <a:xfrm>
            <a:off x="2293050" y="3312850"/>
            <a:ext cx="4557900" cy="1047300"/>
          </a:xfrm>
          <a:prstGeom prst="rect">
            <a:avLst/>
          </a:prstGeom>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t>Masih Vahida, Robin Roeoesli, Jordyn Lipsey, Deasia Little, Ardit Briskaj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1600350" y="209650"/>
            <a:ext cx="6015000" cy="4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Component </a:t>
            </a:r>
            <a:r>
              <a:rPr lang="en" sz="2500"/>
              <a:t>Class Relations</a:t>
            </a:r>
            <a:endParaRPr sz="2500"/>
          </a:p>
        </p:txBody>
      </p:sp>
      <p:pic>
        <p:nvPicPr>
          <p:cNvPr id="342" name="Google Shape;342;p52" title="Untitled Diagram.drawio (3).png"/>
          <p:cNvPicPr preferRelativeResize="0"/>
          <p:nvPr/>
        </p:nvPicPr>
        <p:blipFill>
          <a:blip r:embed="rId3">
            <a:alphaModFix/>
          </a:blip>
          <a:stretch>
            <a:fillRect/>
          </a:stretch>
        </p:blipFill>
        <p:spPr>
          <a:xfrm>
            <a:off x="2473900" y="579527"/>
            <a:ext cx="3846225" cy="4301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accent4"/>
              </a:buClr>
              <a:buSzPts val="1100"/>
              <a:buNone/>
            </a:pPr>
            <a:r>
              <a:rPr lang="en"/>
              <a:t>Security Design</a:t>
            </a:r>
            <a:endParaRPr/>
          </a:p>
        </p:txBody>
      </p:sp>
      <p:sp>
        <p:nvSpPr>
          <p:cNvPr id="348" name="Google Shape;348;p53"/>
          <p:cNvSpPr txBox="1"/>
          <p:nvPr>
            <p:ph idx="2" type="body"/>
          </p:nvPr>
        </p:nvSpPr>
        <p:spPr>
          <a:xfrm>
            <a:off x="456400" y="1983350"/>
            <a:ext cx="8113800" cy="2713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Young Serif"/>
              <a:buChar char="●"/>
            </a:pPr>
            <a:r>
              <a:rPr lang="en" sz="1500">
                <a:latin typeface="Young Serif"/>
                <a:ea typeface="Young Serif"/>
                <a:cs typeface="Young Serif"/>
                <a:sym typeface="Young Serif"/>
              </a:rPr>
              <a:t>Store users data in a secure AWS hosted database</a:t>
            </a:r>
            <a:endParaRPr sz="1500">
              <a:latin typeface="Young Serif"/>
              <a:ea typeface="Young Serif"/>
              <a:cs typeface="Young Serif"/>
              <a:sym typeface="Young Serif"/>
            </a:endParaRPr>
          </a:p>
          <a:p>
            <a:pPr indent="-323850" lvl="0" marL="457200" rtl="0" algn="l">
              <a:spcBef>
                <a:spcPts val="1000"/>
              </a:spcBef>
              <a:spcAft>
                <a:spcPts val="0"/>
              </a:spcAft>
              <a:buSzPts val="1500"/>
              <a:buFont typeface="Young Serif"/>
              <a:buChar char="●"/>
            </a:pPr>
            <a:r>
              <a:rPr lang="en" sz="1500">
                <a:latin typeface="Young Serif"/>
                <a:ea typeface="Young Serif"/>
                <a:cs typeface="Young Serif"/>
                <a:sym typeface="Young Serif"/>
              </a:rPr>
              <a:t>Hash the user's password </a:t>
            </a:r>
            <a:endParaRPr sz="1500">
              <a:latin typeface="Young Serif"/>
              <a:ea typeface="Young Serif"/>
              <a:cs typeface="Young Serif"/>
              <a:sym typeface="Young Serif"/>
            </a:endParaRPr>
          </a:p>
          <a:p>
            <a:pPr indent="-323850" lvl="0" marL="457200" rtl="0" algn="l">
              <a:spcBef>
                <a:spcPts val="1000"/>
              </a:spcBef>
              <a:spcAft>
                <a:spcPts val="0"/>
              </a:spcAft>
              <a:buSzPts val="1500"/>
              <a:buFont typeface="Young Serif"/>
              <a:buChar char="●"/>
            </a:pPr>
            <a:r>
              <a:rPr lang="en" sz="1500">
                <a:latin typeface="Young Serif"/>
                <a:ea typeface="Young Serif"/>
                <a:cs typeface="Young Serif"/>
                <a:sym typeface="Young Serif"/>
              </a:rPr>
              <a:t>Verify users information against database credentials</a:t>
            </a:r>
            <a:endParaRPr sz="1500">
              <a:latin typeface="Young Serif"/>
              <a:ea typeface="Young Serif"/>
              <a:cs typeface="Young Serif"/>
              <a:sym typeface="Young Serif"/>
            </a:endParaRPr>
          </a:p>
          <a:p>
            <a:pPr indent="-323850" lvl="0" marL="457200" rtl="0" algn="l">
              <a:spcBef>
                <a:spcPts val="1000"/>
              </a:spcBef>
              <a:spcAft>
                <a:spcPts val="0"/>
              </a:spcAft>
              <a:buSzPts val="1500"/>
              <a:buFont typeface="Young Serif"/>
              <a:buChar char="●"/>
            </a:pPr>
            <a:r>
              <a:rPr lang="en" sz="1500">
                <a:latin typeface="Young Serif"/>
                <a:ea typeface="Young Serif"/>
                <a:cs typeface="Young Serif"/>
                <a:sym typeface="Young Serif"/>
              </a:rPr>
              <a:t>Sensitize all user’s messages to prevent db injections</a:t>
            </a:r>
            <a:endParaRPr sz="1500">
              <a:latin typeface="Young Serif"/>
              <a:ea typeface="Young Serif"/>
              <a:cs typeface="Young Serif"/>
              <a:sym typeface="Young Serif"/>
            </a:endParaRPr>
          </a:p>
          <a:p>
            <a:pPr indent="-323850" lvl="0" marL="457200" rtl="0" algn="l">
              <a:spcBef>
                <a:spcPts val="1000"/>
              </a:spcBef>
              <a:spcAft>
                <a:spcPts val="1000"/>
              </a:spcAft>
              <a:buSzPts val="1500"/>
              <a:buFont typeface="Young Serif"/>
              <a:buChar char="●"/>
            </a:pPr>
            <a:r>
              <a:rPr lang="en" sz="1500">
                <a:latin typeface="Young Serif"/>
                <a:ea typeface="Young Serif"/>
                <a:cs typeface="Young Serif"/>
                <a:sym typeface="Young Serif"/>
              </a:rPr>
              <a:t>Introduce a rate limit to control message frequency</a:t>
            </a:r>
            <a:endParaRPr sz="1750">
              <a:latin typeface="Young Serif"/>
              <a:ea typeface="Young Serif"/>
              <a:cs typeface="Young Serif"/>
              <a:sym typeface="Young Serif"/>
            </a:endParaRPr>
          </a:p>
        </p:txBody>
      </p:sp>
      <p:pic>
        <p:nvPicPr>
          <p:cNvPr id="349" name="Google Shape;349;p53"/>
          <p:cNvPicPr preferRelativeResize="0"/>
          <p:nvPr/>
        </p:nvPicPr>
        <p:blipFill>
          <a:blip r:embed="rId3">
            <a:alphaModFix/>
          </a:blip>
          <a:stretch>
            <a:fillRect/>
          </a:stretch>
        </p:blipFill>
        <p:spPr>
          <a:xfrm>
            <a:off x="6759225" y="2124825"/>
            <a:ext cx="1543400" cy="154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accent4"/>
              </a:buClr>
              <a:buSzPts val="1100"/>
              <a:buNone/>
            </a:pPr>
            <a:r>
              <a:rPr lang="en"/>
              <a:t>Socket.IO</a:t>
            </a:r>
            <a:endParaRPr/>
          </a:p>
        </p:txBody>
      </p:sp>
      <p:sp>
        <p:nvSpPr>
          <p:cNvPr id="355" name="Google Shape;355;p54"/>
          <p:cNvSpPr txBox="1"/>
          <p:nvPr>
            <p:ph idx="2" type="body"/>
          </p:nvPr>
        </p:nvSpPr>
        <p:spPr>
          <a:xfrm>
            <a:off x="456400" y="1983350"/>
            <a:ext cx="6276900" cy="2713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Young Serif"/>
              <a:buChar char="●"/>
            </a:pPr>
            <a:r>
              <a:rPr lang="en" sz="1500">
                <a:latin typeface="Young Serif"/>
                <a:ea typeface="Young Serif"/>
                <a:cs typeface="Young Serif"/>
                <a:sym typeface="Young Serif"/>
              </a:rPr>
              <a:t>Enables real-time communication between users</a:t>
            </a:r>
            <a:endParaRPr sz="1500">
              <a:latin typeface="Young Serif"/>
              <a:ea typeface="Young Serif"/>
              <a:cs typeface="Young Serif"/>
              <a:sym typeface="Young Serif"/>
            </a:endParaRPr>
          </a:p>
          <a:p>
            <a:pPr indent="-349250" lvl="0" marL="457200" rtl="0" algn="l">
              <a:spcBef>
                <a:spcPts val="1000"/>
              </a:spcBef>
              <a:spcAft>
                <a:spcPts val="0"/>
              </a:spcAft>
              <a:buSzPts val="1900"/>
              <a:buFont typeface="Young Serif"/>
              <a:buChar char="●"/>
            </a:pPr>
            <a:r>
              <a:rPr lang="en" sz="1500">
                <a:latin typeface="Young Serif"/>
                <a:ea typeface="Young Serif"/>
                <a:cs typeface="Young Serif"/>
                <a:sym typeface="Young Serif"/>
              </a:rPr>
              <a:t>Uses event-driven architecture (emit/listen model)</a:t>
            </a:r>
            <a:endParaRPr sz="1500">
              <a:latin typeface="Young Serif"/>
              <a:ea typeface="Young Serif"/>
              <a:cs typeface="Young Serif"/>
              <a:sym typeface="Young Serif"/>
            </a:endParaRPr>
          </a:p>
          <a:p>
            <a:pPr indent="-349250" lvl="0" marL="457200" rtl="0" algn="l">
              <a:spcBef>
                <a:spcPts val="1000"/>
              </a:spcBef>
              <a:spcAft>
                <a:spcPts val="1000"/>
              </a:spcAft>
              <a:buSzPts val="1900"/>
              <a:buFont typeface="Young Serif"/>
              <a:buChar char="●"/>
            </a:pPr>
            <a:r>
              <a:rPr lang="en" sz="1500">
                <a:latin typeface="Young Serif"/>
                <a:ea typeface="Young Serif"/>
                <a:cs typeface="Young Serif"/>
                <a:sym typeface="Young Serif"/>
              </a:rPr>
              <a:t>Powers the core chat experience in our application</a:t>
            </a:r>
            <a:endParaRPr sz="1900">
              <a:latin typeface="Young Serif"/>
              <a:ea typeface="Young Serif"/>
              <a:cs typeface="Young Serif"/>
              <a:sym typeface="Young Serif"/>
            </a:endParaRPr>
          </a:p>
        </p:txBody>
      </p:sp>
      <p:pic>
        <p:nvPicPr>
          <p:cNvPr id="356" name="Google Shape;356;p54"/>
          <p:cNvPicPr preferRelativeResize="0"/>
          <p:nvPr/>
        </p:nvPicPr>
        <p:blipFill>
          <a:blip r:embed="rId3">
            <a:alphaModFix/>
          </a:blip>
          <a:stretch>
            <a:fillRect/>
          </a:stretch>
        </p:blipFill>
        <p:spPr>
          <a:xfrm>
            <a:off x="6421175" y="1915500"/>
            <a:ext cx="2219475" cy="221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Next Steps</a:t>
            </a:r>
            <a:endParaRPr/>
          </a:p>
        </p:txBody>
      </p:sp>
      <p:sp>
        <p:nvSpPr>
          <p:cNvPr id="362" name="Google Shape;362;p55"/>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accent6"/>
              </a:buClr>
              <a:buSzPts val="1100"/>
              <a:buFont typeface="Arial"/>
              <a:buNone/>
            </a:pPr>
            <a:r>
              <a:rPr lang="en"/>
              <a:t>Plans for Iteration 2</a:t>
            </a:r>
            <a:endParaRPr/>
          </a:p>
        </p:txBody>
      </p:sp>
      <p:pic>
        <p:nvPicPr>
          <p:cNvPr id="363" name="Google Shape;363;p55"/>
          <p:cNvPicPr preferRelativeResize="0"/>
          <p:nvPr/>
        </p:nvPicPr>
        <p:blipFill>
          <a:blip r:embed="rId3">
            <a:alphaModFix/>
          </a:blip>
          <a:stretch>
            <a:fillRect/>
          </a:stretch>
        </p:blipFill>
        <p:spPr>
          <a:xfrm>
            <a:off x="285975" y="1837900"/>
            <a:ext cx="8572050" cy="268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Agenda</a:t>
            </a:r>
            <a:endParaRPr/>
          </a:p>
        </p:txBody>
      </p:sp>
      <p:sp>
        <p:nvSpPr>
          <p:cNvPr id="270" name="Google Shape;270;p44"/>
          <p:cNvSpPr txBox="1"/>
          <p:nvPr>
            <p:ph idx="1" type="body"/>
          </p:nvPr>
        </p:nvSpPr>
        <p:spPr>
          <a:xfrm>
            <a:off x="635500" y="1946500"/>
            <a:ext cx="3309900" cy="26856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0" lang="en" sz="1600">
                <a:solidFill>
                  <a:srgbClr val="FFFFFF"/>
                </a:solidFill>
                <a:latin typeface="Young Serif"/>
                <a:ea typeface="Young Serif"/>
                <a:cs typeface="Young Serif"/>
                <a:sym typeface="Young Serif"/>
              </a:rPr>
              <a:t>Frontend</a:t>
            </a:r>
            <a:endParaRPr b="0"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0"/>
              </a:spcAft>
              <a:buNone/>
            </a:pPr>
            <a:r>
              <a:rPr b="0" lang="en" sz="1600">
                <a:solidFill>
                  <a:srgbClr val="FFFFFF"/>
                </a:solidFill>
                <a:latin typeface="Young Serif"/>
                <a:ea typeface="Young Serif"/>
                <a:cs typeface="Young Serif"/>
                <a:sym typeface="Young Serif"/>
              </a:rPr>
              <a:t>Backend</a:t>
            </a:r>
            <a:endParaRPr b="0"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0"/>
              </a:spcAft>
              <a:buNone/>
            </a:pPr>
            <a:r>
              <a:rPr b="0" lang="en" sz="1600">
                <a:solidFill>
                  <a:srgbClr val="FFFFFF"/>
                </a:solidFill>
                <a:latin typeface="Young Serif"/>
                <a:ea typeface="Young Serif"/>
                <a:cs typeface="Young Serif"/>
                <a:sym typeface="Young Serif"/>
              </a:rPr>
              <a:t>Database</a:t>
            </a:r>
            <a:endParaRPr b="0"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0"/>
              </a:spcAft>
              <a:buNone/>
            </a:pPr>
            <a:r>
              <a:rPr b="0" lang="en" sz="1600">
                <a:solidFill>
                  <a:srgbClr val="FFFFFF"/>
                </a:solidFill>
                <a:latin typeface="Young Serif"/>
                <a:ea typeface="Young Serif"/>
                <a:cs typeface="Young Serif"/>
                <a:sym typeface="Young Serif"/>
              </a:rPr>
              <a:t>SocketIO</a:t>
            </a:r>
            <a:endParaRPr b="0"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0"/>
              </a:spcAft>
              <a:buNone/>
            </a:pPr>
            <a:r>
              <a:rPr b="0" lang="en" sz="1600">
                <a:solidFill>
                  <a:srgbClr val="FFFFFF"/>
                </a:solidFill>
                <a:latin typeface="Young Serif"/>
                <a:ea typeface="Young Serif"/>
                <a:cs typeface="Young Serif"/>
                <a:sym typeface="Young Serif"/>
              </a:rPr>
              <a:t>PassportJS</a:t>
            </a:r>
            <a:endParaRPr b="0"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1200"/>
              </a:spcAft>
              <a:buNone/>
            </a:pPr>
            <a:r>
              <a:rPr b="0" lang="en" sz="1600">
                <a:solidFill>
                  <a:srgbClr val="FFFFFF"/>
                </a:solidFill>
                <a:latin typeface="Young Serif"/>
                <a:ea typeface="Young Serif"/>
                <a:cs typeface="Young Serif"/>
                <a:sym typeface="Young Serif"/>
              </a:rPr>
              <a:t>Next Iteration</a:t>
            </a:r>
            <a:endParaRPr sz="1600">
              <a:latin typeface="Young Serif"/>
              <a:ea typeface="Young Serif"/>
              <a:cs typeface="Young Serif"/>
              <a:sym typeface="Young Serif"/>
            </a:endParaRPr>
          </a:p>
        </p:txBody>
      </p:sp>
      <p:pic>
        <p:nvPicPr>
          <p:cNvPr id="271" name="Google Shape;271;p44"/>
          <p:cNvPicPr preferRelativeResize="0"/>
          <p:nvPr/>
        </p:nvPicPr>
        <p:blipFill>
          <a:blip r:embed="rId3">
            <a:alphaModFix/>
          </a:blip>
          <a:stretch>
            <a:fillRect/>
          </a:stretch>
        </p:blipFill>
        <p:spPr>
          <a:xfrm>
            <a:off x="5127800" y="2285923"/>
            <a:ext cx="3344599" cy="200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Frontend</a:t>
            </a:r>
            <a:endParaRPr/>
          </a:p>
        </p:txBody>
      </p:sp>
      <p:sp>
        <p:nvSpPr>
          <p:cNvPr id="277" name="Google Shape;277;p45"/>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Progress during Iteration 1</a:t>
            </a:r>
            <a:endParaRPr/>
          </a:p>
        </p:txBody>
      </p:sp>
      <p:pic>
        <p:nvPicPr>
          <p:cNvPr id="278" name="Google Shape;278;p45"/>
          <p:cNvPicPr preferRelativeResize="0"/>
          <p:nvPr/>
        </p:nvPicPr>
        <p:blipFill>
          <a:blip r:embed="rId3">
            <a:alphaModFix/>
          </a:blip>
          <a:stretch>
            <a:fillRect/>
          </a:stretch>
        </p:blipFill>
        <p:spPr>
          <a:xfrm>
            <a:off x="468400" y="2048025"/>
            <a:ext cx="8263600" cy="750285"/>
          </a:xfrm>
          <a:prstGeom prst="rect">
            <a:avLst/>
          </a:prstGeom>
          <a:noFill/>
          <a:ln>
            <a:noFill/>
          </a:ln>
        </p:spPr>
      </p:pic>
      <p:pic>
        <p:nvPicPr>
          <p:cNvPr id="279" name="Google Shape;279;p45"/>
          <p:cNvPicPr preferRelativeResize="0"/>
          <p:nvPr/>
        </p:nvPicPr>
        <p:blipFill>
          <a:blip r:embed="rId4">
            <a:alphaModFix/>
          </a:blip>
          <a:stretch>
            <a:fillRect/>
          </a:stretch>
        </p:blipFill>
        <p:spPr>
          <a:xfrm>
            <a:off x="468400" y="2798306"/>
            <a:ext cx="8319999" cy="11562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Frontend Components</a:t>
            </a:r>
            <a:endParaRPr/>
          </a:p>
        </p:txBody>
      </p:sp>
      <p:sp>
        <p:nvSpPr>
          <p:cNvPr id="285" name="Google Shape;285;p46"/>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Components in the Frontend Layer</a:t>
            </a:r>
            <a:endParaRPr/>
          </a:p>
        </p:txBody>
      </p:sp>
      <p:sp>
        <p:nvSpPr>
          <p:cNvPr id="286" name="Google Shape;286;p46"/>
          <p:cNvSpPr txBox="1"/>
          <p:nvPr>
            <p:ph idx="2" type="body"/>
          </p:nvPr>
        </p:nvSpPr>
        <p:spPr>
          <a:xfrm>
            <a:off x="635500" y="1946500"/>
            <a:ext cx="8068500" cy="26856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600">
                <a:solidFill>
                  <a:srgbClr val="FFFFFF"/>
                </a:solidFill>
                <a:latin typeface="Young Serif"/>
                <a:ea typeface="Young Serif"/>
                <a:cs typeface="Young Serif"/>
                <a:sym typeface="Young Serif"/>
              </a:rPr>
              <a:t>Message: Text send or received by user</a:t>
            </a:r>
            <a:endParaRPr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0"/>
              </a:spcAft>
              <a:buNone/>
            </a:pPr>
            <a:r>
              <a:rPr lang="en" sz="1600">
                <a:solidFill>
                  <a:srgbClr val="FFFFFF"/>
                </a:solidFill>
                <a:latin typeface="Young Serif"/>
                <a:ea typeface="Young Serif"/>
                <a:cs typeface="Young Serif"/>
                <a:sym typeface="Young Serif"/>
              </a:rPr>
              <a:t>Message Container: Contains messages from users</a:t>
            </a:r>
            <a:endParaRPr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0"/>
              </a:spcAft>
              <a:buNone/>
            </a:pPr>
            <a:r>
              <a:rPr lang="en" sz="1600">
                <a:solidFill>
                  <a:srgbClr val="FFFFFF"/>
                </a:solidFill>
                <a:latin typeface="Young Serif"/>
                <a:ea typeface="Young Serif"/>
                <a:cs typeface="Young Serif"/>
                <a:sym typeface="Young Serif"/>
              </a:rPr>
              <a:t>Sidebar: Allows user to switch between community and AI chat</a:t>
            </a:r>
            <a:endParaRPr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0"/>
              </a:spcAft>
              <a:buNone/>
            </a:pPr>
            <a:r>
              <a:rPr lang="en" sz="1600">
                <a:solidFill>
                  <a:srgbClr val="FFFFFF"/>
                </a:solidFill>
                <a:latin typeface="Young Serif"/>
                <a:ea typeface="Young Serif"/>
                <a:cs typeface="Young Serif"/>
                <a:sym typeface="Young Serif"/>
              </a:rPr>
              <a:t>Login: Allows user to login and retrieve past chat history</a:t>
            </a:r>
            <a:endParaRPr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1200"/>
              </a:spcAft>
              <a:buNone/>
            </a:pPr>
            <a:r>
              <a:rPr lang="en" sz="1600">
                <a:solidFill>
                  <a:srgbClr val="FFFFFF"/>
                </a:solidFill>
                <a:latin typeface="Young Serif"/>
                <a:ea typeface="Young Serif"/>
                <a:cs typeface="Young Serif"/>
                <a:sym typeface="Young Serif"/>
              </a:rPr>
              <a:t>Message Input: Allows user to type and review a message before submitting</a:t>
            </a:r>
            <a:endParaRPr sz="1600">
              <a:solidFill>
                <a:srgbClr val="FFFFFF"/>
              </a:solidFill>
              <a:latin typeface="Young Serif"/>
              <a:ea typeface="Young Serif"/>
              <a:cs typeface="Young Serif"/>
              <a:sym typeface="Young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Backend</a:t>
            </a:r>
            <a:endParaRPr/>
          </a:p>
        </p:txBody>
      </p:sp>
      <p:sp>
        <p:nvSpPr>
          <p:cNvPr id="292" name="Google Shape;292;p47"/>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Progress during Iteration 1</a:t>
            </a:r>
            <a:endParaRPr/>
          </a:p>
        </p:txBody>
      </p:sp>
      <p:pic>
        <p:nvPicPr>
          <p:cNvPr id="293" name="Google Shape;293;p47"/>
          <p:cNvPicPr preferRelativeResize="0"/>
          <p:nvPr/>
        </p:nvPicPr>
        <p:blipFill>
          <a:blip r:embed="rId3">
            <a:alphaModFix/>
          </a:blip>
          <a:stretch>
            <a:fillRect/>
          </a:stretch>
        </p:blipFill>
        <p:spPr>
          <a:xfrm>
            <a:off x="456000" y="1858500"/>
            <a:ext cx="8232000" cy="44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Design</a:t>
            </a:r>
            <a:endParaRPr/>
          </a:p>
        </p:txBody>
      </p:sp>
      <p:sp>
        <p:nvSpPr>
          <p:cNvPr id="299" name="Google Shape;299;p48"/>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p>
            <a:pPr indent="0" lvl="0" marL="0" rtl="0" algn="ctr">
              <a:spcBef>
                <a:spcPts val="0"/>
              </a:spcBef>
              <a:spcAft>
                <a:spcPts val="0"/>
              </a:spcAft>
              <a:buNone/>
            </a:pPr>
            <a:r>
              <a:rPr lang="en"/>
              <a:t>D</a:t>
            </a:r>
            <a:r>
              <a:rPr lang="en"/>
              <a:t>atabase Management System</a:t>
            </a:r>
            <a:endParaRPr/>
          </a:p>
        </p:txBody>
      </p:sp>
      <p:sp>
        <p:nvSpPr>
          <p:cNvPr id="300" name="Google Shape;300;p48"/>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1200"/>
              </a:spcAft>
              <a:buNone/>
            </a:pPr>
            <a:r>
              <a:t/>
            </a:r>
            <a:endParaRPr/>
          </a:p>
        </p:txBody>
      </p:sp>
      <p:sp>
        <p:nvSpPr>
          <p:cNvPr id="301" name="Google Shape;301;p48"/>
          <p:cNvSpPr txBox="1"/>
          <p:nvPr>
            <p:ph idx="4" type="subTitle"/>
          </p:nvPr>
        </p:nvSpPr>
        <p:spPr>
          <a:xfrm>
            <a:off x="3187650" y="1322450"/>
            <a:ext cx="2768700" cy="450900"/>
          </a:xfrm>
          <a:prstGeom prst="rect">
            <a:avLst/>
          </a:prstGeom>
        </p:spPr>
        <p:txBody>
          <a:bodyPr anchorCtr="0" anchor="ctr" bIns="91425" lIns="171450" spcFirstLastPara="1" rIns="91425" wrap="square" tIns="91425">
            <a:noAutofit/>
          </a:bodyPr>
          <a:lstStyle/>
          <a:p>
            <a:pPr indent="0" lvl="0" marL="0" rtl="0" algn="l">
              <a:spcBef>
                <a:spcPts val="0"/>
              </a:spcBef>
              <a:spcAft>
                <a:spcPts val="0"/>
              </a:spcAft>
              <a:buNone/>
            </a:pPr>
            <a:r>
              <a:rPr lang="en"/>
              <a:t>  </a:t>
            </a:r>
            <a:r>
              <a:rPr lang="en"/>
              <a:t>Cloud Computing Platform</a:t>
            </a:r>
            <a:endParaRPr/>
          </a:p>
        </p:txBody>
      </p:sp>
      <p:sp>
        <p:nvSpPr>
          <p:cNvPr id="302" name="Google Shape;302;p48"/>
          <p:cNvSpPr txBox="1"/>
          <p:nvPr>
            <p:ph idx="5" type="body"/>
          </p:nvPr>
        </p:nvSpPr>
        <p:spPr>
          <a:xfrm>
            <a:off x="4572000" y="1809225"/>
            <a:ext cx="1281000" cy="979800"/>
          </a:xfrm>
          <a:prstGeom prst="rect">
            <a:avLst/>
          </a:prstGeom>
        </p:spPr>
        <p:txBody>
          <a:bodyPr anchorCtr="0" anchor="t" bIns="91425" lIns="114300" spcFirstLastPara="1" rIns="91425" wrap="square" tIns="91425">
            <a:normAutofit lnSpcReduction="10000"/>
          </a:bodyPr>
          <a:lstStyle/>
          <a:p>
            <a:pPr indent="0" lvl="0" marL="0" rtl="0" algn="l">
              <a:lnSpc>
                <a:spcPct val="100000"/>
              </a:lnSpc>
              <a:spcBef>
                <a:spcPts val="0"/>
              </a:spcBef>
              <a:spcAft>
                <a:spcPts val="0"/>
              </a:spcAft>
              <a:buNone/>
            </a:pPr>
            <a:r>
              <a:rPr lang="en" sz="1900">
                <a:latin typeface="Young Serif"/>
                <a:ea typeface="Young Serif"/>
                <a:cs typeface="Young Serif"/>
                <a:sym typeface="Young Serif"/>
              </a:rPr>
              <a:t>Amazon </a:t>
            </a:r>
            <a:endParaRPr sz="1900">
              <a:latin typeface="Young Serif"/>
              <a:ea typeface="Young Serif"/>
              <a:cs typeface="Young Serif"/>
              <a:sym typeface="Young Serif"/>
            </a:endParaRPr>
          </a:p>
          <a:p>
            <a:pPr indent="0" lvl="0" marL="0" rtl="0" algn="l">
              <a:lnSpc>
                <a:spcPct val="100000"/>
              </a:lnSpc>
              <a:spcBef>
                <a:spcPts val="0"/>
              </a:spcBef>
              <a:spcAft>
                <a:spcPts val="0"/>
              </a:spcAft>
              <a:buNone/>
            </a:pPr>
            <a:r>
              <a:rPr lang="en" sz="1900">
                <a:latin typeface="Young Serif"/>
                <a:ea typeface="Young Serif"/>
                <a:cs typeface="Young Serif"/>
                <a:sym typeface="Young Serif"/>
              </a:rPr>
              <a:t>Web </a:t>
            </a:r>
            <a:endParaRPr sz="1900">
              <a:latin typeface="Young Serif"/>
              <a:ea typeface="Young Serif"/>
              <a:cs typeface="Young Serif"/>
              <a:sym typeface="Young Serif"/>
            </a:endParaRPr>
          </a:p>
          <a:p>
            <a:pPr indent="0" lvl="0" marL="0" rtl="0" algn="l">
              <a:lnSpc>
                <a:spcPct val="100000"/>
              </a:lnSpc>
              <a:spcBef>
                <a:spcPts val="0"/>
              </a:spcBef>
              <a:spcAft>
                <a:spcPts val="0"/>
              </a:spcAft>
              <a:buNone/>
            </a:pPr>
            <a:r>
              <a:rPr lang="en" sz="1900">
                <a:latin typeface="Young Serif"/>
                <a:ea typeface="Young Serif"/>
                <a:cs typeface="Young Serif"/>
                <a:sym typeface="Young Serif"/>
              </a:rPr>
              <a:t>Services</a:t>
            </a:r>
            <a:endParaRPr sz="1500"/>
          </a:p>
        </p:txBody>
      </p:sp>
      <p:sp>
        <p:nvSpPr>
          <p:cNvPr id="303" name="Google Shape;303;p48"/>
          <p:cNvSpPr txBox="1"/>
          <p:nvPr>
            <p:ph idx="6" type="subTitle"/>
          </p:nvPr>
        </p:nvSpPr>
        <p:spPr>
          <a:xfrm>
            <a:off x="6146700" y="1322450"/>
            <a:ext cx="2768700" cy="450900"/>
          </a:xfrm>
          <a:prstGeom prst="rect">
            <a:avLst/>
          </a:prstGeom>
        </p:spPr>
        <p:txBody>
          <a:bodyPr anchorCtr="0" anchor="ctr" bIns="91425" lIns="171450" spcFirstLastPara="1" rIns="91425" wrap="square" tIns="91425">
            <a:noAutofit/>
          </a:bodyPr>
          <a:lstStyle/>
          <a:p>
            <a:pPr indent="0" lvl="0" marL="0" rtl="0" algn="ctr">
              <a:spcBef>
                <a:spcPts val="0"/>
              </a:spcBef>
              <a:spcAft>
                <a:spcPts val="0"/>
              </a:spcAft>
              <a:buNone/>
            </a:pPr>
            <a:r>
              <a:rPr lang="en"/>
              <a:t>Tables</a:t>
            </a:r>
            <a:endParaRPr/>
          </a:p>
        </p:txBody>
      </p:sp>
      <p:sp>
        <p:nvSpPr>
          <p:cNvPr id="304" name="Google Shape;304;p48"/>
          <p:cNvSpPr txBox="1"/>
          <p:nvPr>
            <p:ph idx="7" type="body"/>
          </p:nvPr>
        </p:nvSpPr>
        <p:spPr>
          <a:xfrm>
            <a:off x="6146700" y="1796650"/>
            <a:ext cx="2768700" cy="979800"/>
          </a:xfrm>
          <a:prstGeom prst="rect">
            <a:avLst/>
          </a:prstGeom>
        </p:spPr>
        <p:txBody>
          <a:bodyPr anchorCtr="0" anchor="t" bIns="91425" lIns="114300" spcFirstLastPara="1" rIns="91425" wrap="square" tIns="91425">
            <a:noAutofit/>
          </a:bodyPr>
          <a:lstStyle/>
          <a:p>
            <a:pPr indent="0" lvl="0" marL="0" rtl="0" algn="l">
              <a:lnSpc>
                <a:spcPct val="95000"/>
              </a:lnSpc>
              <a:spcBef>
                <a:spcPts val="0"/>
              </a:spcBef>
              <a:spcAft>
                <a:spcPts val="0"/>
              </a:spcAft>
              <a:buSzPts val="358"/>
              <a:buNone/>
            </a:pPr>
            <a:r>
              <a:rPr lang="en" sz="1850">
                <a:solidFill>
                  <a:srgbClr val="FFFFFF"/>
                </a:solidFill>
                <a:latin typeface="Young Serif"/>
                <a:ea typeface="Young Serif"/>
                <a:cs typeface="Young Serif"/>
                <a:sym typeface="Young Serif"/>
              </a:rPr>
              <a:t>Accounts</a:t>
            </a:r>
            <a:endParaRPr sz="1850">
              <a:solidFill>
                <a:srgbClr val="FFFFFF"/>
              </a:solidFill>
              <a:latin typeface="Young Serif"/>
              <a:ea typeface="Young Serif"/>
              <a:cs typeface="Young Serif"/>
              <a:sym typeface="Young Serif"/>
            </a:endParaRPr>
          </a:p>
          <a:p>
            <a:pPr indent="0" lvl="0" marL="0" rtl="0" algn="l">
              <a:lnSpc>
                <a:spcPct val="95000"/>
              </a:lnSpc>
              <a:spcBef>
                <a:spcPts val="0"/>
              </a:spcBef>
              <a:spcAft>
                <a:spcPts val="0"/>
              </a:spcAft>
              <a:buClr>
                <a:schemeClr val="accent6"/>
              </a:buClr>
              <a:buSzPts val="358"/>
              <a:buFont typeface="Arial"/>
              <a:buNone/>
            </a:pPr>
            <a:r>
              <a:rPr lang="en" sz="1850">
                <a:solidFill>
                  <a:srgbClr val="FFFFFF"/>
                </a:solidFill>
                <a:latin typeface="Young Serif"/>
                <a:ea typeface="Young Serif"/>
                <a:cs typeface="Young Serif"/>
                <a:sym typeface="Young Serif"/>
              </a:rPr>
              <a:t>Messages</a:t>
            </a:r>
            <a:endParaRPr sz="1850">
              <a:solidFill>
                <a:srgbClr val="FFFFFF"/>
              </a:solidFill>
              <a:latin typeface="Young Serif"/>
              <a:ea typeface="Young Serif"/>
              <a:cs typeface="Young Serif"/>
              <a:sym typeface="Young Serif"/>
            </a:endParaRPr>
          </a:p>
          <a:p>
            <a:pPr indent="0" lvl="0" marL="0" rtl="0" algn="l">
              <a:lnSpc>
                <a:spcPct val="95000"/>
              </a:lnSpc>
              <a:spcBef>
                <a:spcPts val="0"/>
              </a:spcBef>
              <a:spcAft>
                <a:spcPts val="0"/>
              </a:spcAft>
              <a:buSzPts val="358"/>
              <a:buNone/>
            </a:pPr>
            <a:r>
              <a:rPr lang="en" sz="1850">
                <a:solidFill>
                  <a:srgbClr val="FFFFFF"/>
                </a:solidFill>
                <a:latin typeface="Young Serif"/>
                <a:ea typeface="Young Serif"/>
                <a:cs typeface="Young Serif"/>
                <a:sym typeface="Young Serif"/>
              </a:rPr>
              <a:t>Reactions</a:t>
            </a:r>
            <a:endParaRPr b="1" sz="725">
              <a:latin typeface="Young Serif"/>
              <a:ea typeface="Young Serif"/>
              <a:cs typeface="Young Serif"/>
              <a:sym typeface="Young Serif"/>
            </a:endParaRPr>
          </a:p>
        </p:txBody>
      </p:sp>
      <p:pic>
        <p:nvPicPr>
          <p:cNvPr id="305" name="Google Shape;305;p48"/>
          <p:cNvPicPr preferRelativeResize="0"/>
          <p:nvPr/>
        </p:nvPicPr>
        <p:blipFill>
          <a:blip r:embed="rId3">
            <a:alphaModFix/>
          </a:blip>
          <a:stretch>
            <a:fillRect/>
          </a:stretch>
        </p:blipFill>
        <p:spPr>
          <a:xfrm>
            <a:off x="231800" y="3094628"/>
            <a:ext cx="8644301" cy="1772772"/>
          </a:xfrm>
          <a:prstGeom prst="rect">
            <a:avLst/>
          </a:prstGeom>
          <a:noFill/>
          <a:ln>
            <a:noFill/>
          </a:ln>
        </p:spPr>
      </p:pic>
      <p:pic>
        <p:nvPicPr>
          <p:cNvPr id="306" name="Google Shape;306;p48"/>
          <p:cNvPicPr preferRelativeResize="0"/>
          <p:nvPr/>
        </p:nvPicPr>
        <p:blipFill rotWithShape="1">
          <a:blip r:embed="rId4">
            <a:alphaModFix/>
          </a:blip>
          <a:srcRect b="15281" l="25810" r="27558" t="12770"/>
          <a:stretch/>
        </p:blipFill>
        <p:spPr>
          <a:xfrm>
            <a:off x="379125" y="1809222"/>
            <a:ext cx="952842" cy="979800"/>
          </a:xfrm>
          <a:prstGeom prst="rect">
            <a:avLst/>
          </a:prstGeom>
          <a:noFill/>
          <a:ln>
            <a:noFill/>
          </a:ln>
        </p:spPr>
      </p:pic>
      <p:sp>
        <p:nvSpPr>
          <p:cNvPr id="307" name="Google Shape;307;p48"/>
          <p:cNvSpPr txBox="1"/>
          <p:nvPr>
            <p:ph idx="5" type="body"/>
          </p:nvPr>
        </p:nvSpPr>
        <p:spPr>
          <a:xfrm>
            <a:off x="1331975" y="2001400"/>
            <a:ext cx="1771800" cy="570300"/>
          </a:xfrm>
          <a:prstGeom prst="rect">
            <a:avLst/>
          </a:prstGeom>
        </p:spPr>
        <p:txBody>
          <a:bodyPr anchorCtr="0" anchor="t" bIns="91425" lIns="114300" spcFirstLastPara="1" rIns="91425" wrap="square" tIns="91425">
            <a:normAutofit/>
          </a:bodyPr>
          <a:lstStyle/>
          <a:p>
            <a:pPr indent="0" lvl="0" marL="0" rtl="0" algn="l">
              <a:spcBef>
                <a:spcPts val="0"/>
              </a:spcBef>
              <a:spcAft>
                <a:spcPts val="1200"/>
              </a:spcAft>
              <a:buSzPts val="1018"/>
              <a:buNone/>
            </a:pPr>
            <a:r>
              <a:rPr lang="en" sz="1750">
                <a:latin typeface="Young Serif"/>
                <a:ea typeface="Young Serif"/>
                <a:cs typeface="Young Serif"/>
                <a:sym typeface="Young Serif"/>
              </a:rPr>
              <a:t>PostgresSQL</a:t>
            </a:r>
            <a:endParaRPr sz="1750">
              <a:latin typeface="Young Serif"/>
              <a:ea typeface="Young Serif"/>
              <a:cs typeface="Young Serif"/>
              <a:sym typeface="Young Serif"/>
            </a:endParaRPr>
          </a:p>
        </p:txBody>
      </p:sp>
      <p:pic>
        <p:nvPicPr>
          <p:cNvPr id="308" name="Google Shape;308;p48"/>
          <p:cNvPicPr preferRelativeResize="0"/>
          <p:nvPr/>
        </p:nvPicPr>
        <p:blipFill>
          <a:blip r:embed="rId5">
            <a:alphaModFix/>
          </a:blip>
          <a:stretch>
            <a:fillRect/>
          </a:stretch>
        </p:blipFill>
        <p:spPr>
          <a:xfrm>
            <a:off x="3315674" y="1955938"/>
            <a:ext cx="1103556" cy="6612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Tables</a:t>
            </a:r>
            <a:endParaRPr/>
          </a:p>
        </p:txBody>
      </p:sp>
      <p:sp>
        <p:nvSpPr>
          <p:cNvPr id="314" name="Google Shape;314;p49"/>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p>
            <a:pPr indent="0" lvl="0" marL="0" rtl="0" algn="ctr">
              <a:spcBef>
                <a:spcPts val="0"/>
              </a:spcBef>
              <a:spcAft>
                <a:spcPts val="0"/>
              </a:spcAft>
              <a:buNone/>
            </a:pPr>
            <a:r>
              <a:rPr lang="en"/>
              <a:t>Accounts</a:t>
            </a:r>
            <a:endParaRPr/>
          </a:p>
        </p:txBody>
      </p:sp>
      <p:sp>
        <p:nvSpPr>
          <p:cNvPr id="315" name="Google Shape;315;p49"/>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1200"/>
              </a:spcAft>
              <a:buNone/>
            </a:pPr>
            <a:r>
              <a:t/>
            </a:r>
            <a:endParaRPr/>
          </a:p>
        </p:txBody>
      </p:sp>
      <p:sp>
        <p:nvSpPr>
          <p:cNvPr id="316" name="Google Shape;316;p49"/>
          <p:cNvSpPr txBox="1"/>
          <p:nvPr>
            <p:ph idx="4" type="subTitle"/>
          </p:nvPr>
        </p:nvSpPr>
        <p:spPr>
          <a:xfrm>
            <a:off x="3187650" y="1322450"/>
            <a:ext cx="2768700" cy="450900"/>
          </a:xfrm>
          <a:prstGeom prst="rect">
            <a:avLst/>
          </a:prstGeom>
        </p:spPr>
        <p:txBody>
          <a:bodyPr anchorCtr="0" anchor="ctr" bIns="91425" lIns="171450" spcFirstLastPara="1" rIns="91425" wrap="square" tIns="91425">
            <a:noAutofit/>
          </a:bodyPr>
          <a:lstStyle/>
          <a:p>
            <a:pPr indent="0" lvl="0" marL="0" rtl="0" algn="l">
              <a:spcBef>
                <a:spcPts val="0"/>
              </a:spcBef>
              <a:spcAft>
                <a:spcPts val="0"/>
              </a:spcAft>
              <a:buNone/>
            </a:pPr>
            <a:r>
              <a:rPr lang="en"/>
              <a:t>  Messages</a:t>
            </a:r>
            <a:endParaRPr/>
          </a:p>
        </p:txBody>
      </p:sp>
      <p:sp>
        <p:nvSpPr>
          <p:cNvPr id="317" name="Google Shape;317;p49"/>
          <p:cNvSpPr txBox="1"/>
          <p:nvPr>
            <p:ph idx="6" type="subTitle"/>
          </p:nvPr>
        </p:nvSpPr>
        <p:spPr>
          <a:xfrm>
            <a:off x="6146700" y="1322450"/>
            <a:ext cx="2768700" cy="450900"/>
          </a:xfrm>
          <a:prstGeom prst="rect">
            <a:avLst/>
          </a:prstGeom>
        </p:spPr>
        <p:txBody>
          <a:bodyPr anchorCtr="0" anchor="ctr" bIns="91425" lIns="171450" spcFirstLastPara="1" rIns="91425" wrap="square" tIns="91425">
            <a:noAutofit/>
          </a:bodyPr>
          <a:lstStyle/>
          <a:p>
            <a:pPr indent="0" lvl="0" marL="0" rtl="0" algn="ctr">
              <a:spcBef>
                <a:spcPts val="0"/>
              </a:spcBef>
              <a:spcAft>
                <a:spcPts val="0"/>
              </a:spcAft>
              <a:buNone/>
            </a:pPr>
            <a:r>
              <a:rPr lang="en"/>
              <a:t>Reactions</a:t>
            </a:r>
            <a:endParaRPr/>
          </a:p>
        </p:txBody>
      </p:sp>
      <p:sp>
        <p:nvSpPr>
          <p:cNvPr id="318" name="Google Shape;318;p49"/>
          <p:cNvSpPr txBox="1"/>
          <p:nvPr>
            <p:ph idx="5" type="body"/>
          </p:nvPr>
        </p:nvSpPr>
        <p:spPr>
          <a:xfrm>
            <a:off x="228600" y="1809225"/>
            <a:ext cx="2696700" cy="979800"/>
          </a:xfrm>
          <a:prstGeom prst="rect">
            <a:avLst/>
          </a:prstGeom>
        </p:spPr>
        <p:txBody>
          <a:bodyPr anchorCtr="0" anchor="t" bIns="91425" lIns="114300" spcFirstLastPara="1" rIns="91425" wrap="square" tIns="91425">
            <a:noAutofit/>
          </a:bodyPr>
          <a:lstStyle/>
          <a:p>
            <a:pPr indent="0" lvl="0" marL="0" rtl="0" algn="l">
              <a:spcBef>
                <a:spcPts val="0"/>
              </a:spcBef>
              <a:spcAft>
                <a:spcPts val="0"/>
              </a:spcAft>
              <a:buSzPts val="605"/>
              <a:buNone/>
            </a:pPr>
            <a:r>
              <a:rPr lang="en" sz="1540">
                <a:latin typeface="Young Serif"/>
                <a:ea typeface="Young Serif"/>
                <a:cs typeface="Young Serif"/>
                <a:sym typeface="Young Serif"/>
              </a:rPr>
              <a:t>Stores user information such as username, password, and full name</a:t>
            </a:r>
            <a:endParaRPr sz="1062">
              <a:latin typeface="Young Serif"/>
              <a:ea typeface="Young Serif"/>
              <a:cs typeface="Young Serif"/>
              <a:sym typeface="Young Serif"/>
            </a:endParaRPr>
          </a:p>
        </p:txBody>
      </p:sp>
      <p:sp>
        <p:nvSpPr>
          <p:cNvPr id="319" name="Google Shape;319;p49"/>
          <p:cNvSpPr txBox="1"/>
          <p:nvPr>
            <p:ph idx="5" type="body"/>
          </p:nvPr>
        </p:nvSpPr>
        <p:spPr>
          <a:xfrm>
            <a:off x="3228963" y="1809225"/>
            <a:ext cx="2614200" cy="979800"/>
          </a:xfrm>
          <a:prstGeom prst="rect">
            <a:avLst/>
          </a:prstGeom>
        </p:spPr>
        <p:txBody>
          <a:bodyPr anchorCtr="0" anchor="t" bIns="91425" lIns="114300" spcFirstLastPara="1" rIns="91425" wrap="square" tIns="91425">
            <a:noAutofit/>
          </a:bodyPr>
          <a:lstStyle/>
          <a:p>
            <a:pPr indent="0" lvl="0" marL="0" rtl="0" algn="l">
              <a:spcBef>
                <a:spcPts val="0"/>
              </a:spcBef>
              <a:spcAft>
                <a:spcPts val="0"/>
              </a:spcAft>
              <a:buClr>
                <a:schemeClr val="accent6"/>
              </a:buClr>
              <a:buSzPts val="1100"/>
              <a:buFont typeface="Arial"/>
              <a:buNone/>
            </a:pPr>
            <a:r>
              <a:rPr lang="en" sz="1600">
                <a:latin typeface="Young Serif"/>
                <a:ea typeface="Young Serif"/>
                <a:cs typeface="Young Serif"/>
                <a:sym typeface="Young Serif"/>
              </a:rPr>
              <a:t>Store all messages sent by users</a:t>
            </a:r>
            <a:endParaRPr sz="1600">
              <a:latin typeface="Young Serif"/>
              <a:ea typeface="Young Serif"/>
              <a:cs typeface="Young Serif"/>
              <a:sym typeface="Young Serif"/>
            </a:endParaRPr>
          </a:p>
          <a:p>
            <a:pPr indent="0" lvl="0" marL="0" rtl="0" algn="l">
              <a:spcBef>
                <a:spcPts val="0"/>
              </a:spcBef>
              <a:spcAft>
                <a:spcPts val="0"/>
              </a:spcAft>
              <a:buSzPts val="1100"/>
              <a:buNone/>
            </a:pPr>
            <a:r>
              <a:t/>
            </a:r>
            <a:endParaRPr sz="2619">
              <a:latin typeface="Young Serif"/>
              <a:ea typeface="Young Serif"/>
              <a:cs typeface="Young Serif"/>
              <a:sym typeface="Young Serif"/>
            </a:endParaRPr>
          </a:p>
        </p:txBody>
      </p:sp>
      <p:sp>
        <p:nvSpPr>
          <p:cNvPr id="320" name="Google Shape;320;p49"/>
          <p:cNvSpPr txBox="1"/>
          <p:nvPr>
            <p:ph idx="5" type="body"/>
          </p:nvPr>
        </p:nvSpPr>
        <p:spPr>
          <a:xfrm>
            <a:off x="6223950" y="1809225"/>
            <a:ext cx="2614200" cy="979800"/>
          </a:xfrm>
          <a:prstGeom prst="rect">
            <a:avLst/>
          </a:prstGeom>
        </p:spPr>
        <p:txBody>
          <a:bodyPr anchorCtr="0" anchor="t" bIns="91425" lIns="114300" spcFirstLastPara="1" rIns="91425" wrap="square" tIns="91425">
            <a:normAutofit/>
          </a:bodyPr>
          <a:lstStyle/>
          <a:p>
            <a:pPr indent="0" lvl="0" marL="0" rtl="0" algn="l">
              <a:lnSpc>
                <a:spcPct val="95000"/>
              </a:lnSpc>
              <a:spcBef>
                <a:spcPts val="0"/>
              </a:spcBef>
              <a:spcAft>
                <a:spcPts val="0"/>
              </a:spcAft>
              <a:buSzPts val="770"/>
              <a:buNone/>
            </a:pPr>
            <a:r>
              <a:rPr lang="en" sz="1633">
                <a:latin typeface="Young Serif"/>
                <a:ea typeface="Young Serif"/>
                <a:cs typeface="Young Serif"/>
                <a:sym typeface="Young Serif"/>
              </a:rPr>
              <a:t>Stores reaction by users on a specific message</a:t>
            </a:r>
            <a:endParaRPr sz="1025">
              <a:latin typeface="Young Serif"/>
              <a:ea typeface="Young Serif"/>
              <a:cs typeface="Young Serif"/>
              <a:sym typeface="Young Serif"/>
            </a:endParaRPr>
          </a:p>
        </p:txBody>
      </p:sp>
      <p:pic>
        <p:nvPicPr>
          <p:cNvPr id="321" name="Google Shape;321;p49"/>
          <p:cNvPicPr preferRelativeResize="0"/>
          <p:nvPr/>
        </p:nvPicPr>
        <p:blipFill>
          <a:blip r:embed="rId3">
            <a:alphaModFix/>
          </a:blip>
          <a:stretch>
            <a:fillRect/>
          </a:stretch>
        </p:blipFill>
        <p:spPr>
          <a:xfrm>
            <a:off x="231800" y="3094628"/>
            <a:ext cx="8644301" cy="17727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Backend Components</a:t>
            </a:r>
            <a:endParaRPr/>
          </a:p>
        </p:txBody>
      </p:sp>
      <p:sp>
        <p:nvSpPr>
          <p:cNvPr id="327" name="Google Shape;327;p50"/>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accent6"/>
              </a:buClr>
              <a:buSzPts val="1100"/>
              <a:buFont typeface="Arial"/>
              <a:buNone/>
            </a:pPr>
            <a:r>
              <a:rPr lang="en"/>
              <a:t>Components in the Backend Layer</a:t>
            </a:r>
            <a:endParaRPr/>
          </a:p>
        </p:txBody>
      </p:sp>
      <p:sp>
        <p:nvSpPr>
          <p:cNvPr id="328" name="Google Shape;328;p50"/>
          <p:cNvSpPr txBox="1"/>
          <p:nvPr>
            <p:ph idx="2" type="body"/>
          </p:nvPr>
        </p:nvSpPr>
        <p:spPr>
          <a:xfrm>
            <a:off x="410550" y="1946500"/>
            <a:ext cx="8350800" cy="26856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600">
                <a:solidFill>
                  <a:srgbClr val="FFFFFF"/>
                </a:solidFill>
                <a:latin typeface="Young Serif"/>
                <a:ea typeface="Young Serif"/>
                <a:cs typeface="Young Serif"/>
                <a:sym typeface="Young Serif"/>
              </a:rPr>
              <a:t>Socket.IO Controller: Handles events between UI and server. Defines event listeners and event emitters and handles </a:t>
            </a:r>
            <a:r>
              <a:rPr lang="en" sz="1600">
                <a:solidFill>
                  <a:srgbClr val="FFFFFF"/>
                </a:solidFill>
                <a:latin typeface="Young Serif"/>
                <a:ea typeface="Young Serif"/>
                <a:cs typeface="Young Serif"/>
                <a:sym typeface="Young Serif"/>
              </a:rPr>
              <a:t>interaction</a:t>
            </a:r>
            <a:r>
              <a:rPr lang="en" sz="1600">
                <a:solidFill>
                  <a:srgbClr val="FFFFFF"/>
                </a:solidFill>
                <a:latin typeface="Young Serif"/>
                <a:ea typeface="Young Serif"/>
                <a:cs typeface="Young Serif"/>
                <a:sym typeface="Young Serif"/>
              </a:rPr>
              <a:t> appropriately on each event </a:t>
            </a:r>
            <a:r>
              <a:rPr lang="en" sz="1600">
                <a:solidFill>
                  <a:srgbClr val="FFFFFF"/>
                </a:solidFill>
                <a:latin typeface="Young Serif"/>
                <a:ea typeface="Young Serif"/>
                <a:cs typeface="Young Serif"/>
                <a:sym typeface="Young Serif"/>
              </a:rPr>
              <a:t>received</a:t>
            </a:r>
            <a:endParaRPr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0"/>
              </a:spcAft>
              <a:buNone/>
            </a:pPr>
            <a:r>
              <a:rPr lang="en" sz="1600">
                <a:solidFill>
                  <a:srgbClr val="FFFFFF"/>
                </a:solidFill>
                <a:latin typeface="Young Serif"/>
                <a:ea typeface="Young Serif"/>
                <a:cs typeface="Young Serif"/>
                <a:sym typeface="Young Serif"/>
              </a:rPr>
              <a:t>DB Controller: Connects to application database and </a:t>
            </a:r>
            <a:r>
              <a:rPr lang="en" sz="1600">
                <a:solidFill>
                  <a:srgbClr val="FFFFFF"/>
                </a:solidFill>
                <a:latin typeface="Young Serif"/>
                <a:ea typeface="Young Serif"/>
                <a:cs typeface="Young Serif"/>
                <a:sym typeface="Young Serif"/>
              </a:rPr>
              <a:t>performs</a:t>
            </a:r>
            <a:r>
              <a:rPr lang="en" sz="1600">
                <a:solidFill>
                  <a:srgbClr val="FFFFFF"/>
                </a:solidFill>
                <a:latin typeface="Young Serif"/>
                <a:ea typeface="Young Serif"/>
                <a:cs typeface="Young Serif"/>
                <a:sym typeface="Young Serif"/>
              </a:rPr>
              <a:t> CRUD operations</a:t>
            </a:r>
            <a:endParaRPr sz="1600">
              <a:solidFill>
                <a:srgbClr val="FFFFFF"/>
              </a:solidFill>
              <a:latin typeface="Young Serif"/>
              <a:ea typeface="Young Serif"/>
              <a:cs typeface="Young Serif"/>
              <a:sym typeface="Young Serif"/>
            </a:endParaRPr>
          </a:p>
          <a:p>
            <a:pPr indent="0" lvl="0" marL="0" rtl="0" algn="l">
              <a:lnSpc>
                <a:spcPct val="100000"/>
              </a:lnSpc>
              <a:spcBef>
                <a:spcPts val="1200"/>
              </a:spcBef>
              <a:spcAft>
                <a:spcPts val="1200"/>
              </a:spcAft>
              <a:buNone/>
            </a:pPr>
            <a:r>
              <a:t/>
            </a:r>
            <a:endParaRPr sz="1600">
              <a:solidFill>
                <a:srgbClr val="FFFFFF"/>
              </a:solidFill>
              <a:latin typeface="Young Serif"/>
              <a:ea typeface="Young Serif"/>
              <a:cs typeface="Young Serif"/>
              <a:sym typeface="Young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Additional Improvements</a:t>
            </a:r>
            <a:endParaRPr/>
          </a:p>
        </p:txBody>
      </p:sp>
      <p:sp>
        <p:nvSpPr>
          <p:cNvPr id="334" name="Google Shape;334;p51"/>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Progress during Iteration 1</a:t>
            </a:r>
            <a:endParaRPr/>
          </a:p>
        </p:txBody>
      </p:sp>
      <p:pic>
        <p:nvPicPr>
          <p:cNvPr id="335" name="Google Shape;335;p51"/>
          <p:cNvPicPr preferRelativeResize="0"/>
          <p:nvPr/>
        </p:nvPicPr>
        <p:blipFill>
          <a:blip r:embed="rId3">
            <a:alphaModFix/>
          </a:blip>
          <a:stretch>
            <a:fillRect/>
          </a:stretch>
        </p:blipFill>
        <p:spPr>
          <a:xfrm>
            <a:off x="341250" y="2705875"/>
            <a:ext cx="8485801" cy="445124"/>
          </a:xfrm>
          <a:prstGeom prst="rect">
            <a:avLst/>
          </a:prstGeom>
          <a:noFill/>
          <a:ln>
            <a:noFill/>
          </a:ln>
        </p:spPr>
      </p:pic>
      <p:pic>
        <p:nvPicPr>
          <p:cNvPr id="336" name="Google Shape;336;p51"/>
          <p:cNvPicPr preferRelativeResize="0"/>
          <p:nvPr/>
        </p:nvPicPr>
        <p:blipFill rotWithShape="1">
          <a:blip r:embed="rId4">
            <a:alphaModFix/>
          </a:blip>
          <a:srcRect b="0" l="0" r="0" t="32745"/>
          <a:stretch/>
        </p:blipFill>
        <p:spPr>
          <a:xfrm>
            <a:off x="341250" y="1904200"/>
            <a:ext cx="8485799" cy="80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yllabus / Course Overview #1">
  <a:themeElements>
    <a:clrScheme name="Simple Light">
      <a:dk1>
        <a:srgbClr val="03045E"/>
      </a:dk1>
      <a:lt1>
        <a:srgbClr val="CAF0F8"/>
      </a:lt1>
      <a:dk2>
        <a:srgbClr val="00508A"/>
      </a:dk2>
      <a:lt2>
        <a:srgbClr val="FFFFFF"/>
      </a:lt2>
      <a:accent1>
        <a:srgbClr val="86FFFF"/>
      </a:accent1>
      <a:accent2>
        <a:srgbClr val="90E0EF"/>
      </a:accent2>
      <a:accent3>
        <a:srgbClr val="0077B6"/>
      </a:accent3>
      <a:accent4>
        <a:srgbClr val="0096C7"/>
      </a:accent4>
      <a:accent5>
        <a:srgbClr val="00B4D8"/>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