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Ismet Zahit Odaba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Montserrat-regular.fntdata"/><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10-19T14:04:40.689">
    <p:pos x="1008" y="603"/>
    <p:text>This is the ER Diagram of our db. Since mongodb uses a non-relational database model, there’s no real primary or foreign keys. But data in the tables(documents in mongoDB) itself has relation. The relation is created via manual references in mongodb. Pks and Fks are added to the diagram to make the object references more understandable.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6eff3ae9d6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6eff3ae9d6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6e0faf6c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6e0faf6c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6ca71a8038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6ca71a8038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6ca71a803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6ca71a803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6ca71a8038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6ca71a8038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6ca71a8038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6ca71a8038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Iteration we have runnable code and some features implemented. We plan to apply our figma design to our codebase. Move on to Figma demonstration.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6ca71a8038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6ca71a8038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Should have demo open ready to demonstrate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6ca71a8038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6ca71a803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6e1e12c7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6e1e12c7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6e1e12c73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6e1e12c73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6e1e12c73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6e1e12c73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Prescriber table: stores the doctors/nurses info, their username and passwords in a secure way.</a:t>
            </a:r>
            <a:endParaRPr/>
          </a:p>
          <a:p>
            <a:pPr indent="-298450" lvl="0" marL="457200" rtl="0" algn="l">
              <a:spcBef>
                <a:spcPts val="0"/>
              </a:spcBef>
              <a:spcAft>
                <a:spcPts val="0"/>
              </a:spcAft>
              <a:buSzPts val="1100"/>
              <a:buChar char="-"/>
            </a:pPr>
            <a:r>
              <a:rPr lang="en"/>
              <a:t>Prescription table: stores the prescriptions that is created by prescribers</a:t>
            </a:r>
            <a:endParaRPr/>
          </a:p>
          <a:p>
            <a:pPr indent="-298450" lvl="0" marL="457200" rtl="0" algn="l">
              <a:spcBef>
                <a:spcPts val="0"/>
              </a:spcBef>
              <a:spcAft>
                <a:spcPts val="0"/>
              </a:spcAft>
              <a:buSzPts val="1100"/>
              <a:buChar char="-"/>
            </a:pPr>
            <a:r>
              <a:rPr lang="en"/>
              <a:t>Item table: Stores our items that we sell</a:t>
            </a:r>
            <a:endParaRPr/>
          </a:p>
          <a:p>
            <a:pPr indent="-298450" lvl="0" marL="457200" rtl="0" algn="l">
              <a:spcBef>
                <a:spcPts val="0"/>
              </a:spcBef>
              <a:spcAft>
                <a:spcPts val="0"/>
              </a:spcAft>
              <a:buSzPts val="1100"/>
              <a:buChar char="-"/>
            </a:pPr>
            <a:r>
              <a:rPr lang="en"/>
              <a:t>ItemOrder table: Stores the items with quantities when they are prescribed or added to shopping cart</a:t>
            </a:r>
            <a:endParaRPr/>
          </a:p>
          <a:p>
            <a:pPr indent="-298450" lvl="0" marL="457200" rtl="0" algn="l">
              <a:spcBef>
                <a:spcPts val="0"/>
              </a:spcBef>
              <a:spcAft>
                <a:spcPts val="0"/>
              </a:spcAft>
              <a:buSzPts val="1100"/>
              <a:buChar char="-"/>
            </a:pPr>
            <a:r>
              <a:rPr lang="en"/>
              <a:t>Order table : stores the customer orders that user created via his prescription or checking out OTC drugs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2.png"/><Relationship Id="rId6"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hyperlink" Target="https://www.figma.com/proto/7rjkpBvJlyn5Fwh6fkHKtD/Main?node-id=4%3A2&amp;scaling=min-zoom&amp;page-id=4%3A2&amp;starting-point-node-id=46%3A12" TargetMode="External"/><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comments" Target="../comments/comment1.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673025" y="1782300"/>
            <a:ext cx="6123300" cy="1578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t/>
            </a:r>
            <a:endParaRPr sz="3600"/>
          </a:p>
          <a:p>
            <a:pPr indent="0" lvl="0" marL="0" rtl="0" algn="ctr">
              <a:spcBef>
                <a:spcPts val="0"/>
              </a:spcBef>
              <a:spcAft>
                <a:spcPts val="0"/>
              </a:spcAft>
              <a:buNone/>
            </a:pPr>
            <a:r>
              <a:rPr lang="en" sz="3600"/>
              <a:t>Iteration 1 presentation</a:t>
            </a:r>
            <a:r>
              <a:rPr lang="en" sz="3600"/>
              <a:t> </a:t>
            </a:r>
            <a:endParaRPr sz="3600"/>
          </a:p>
        </p:txBody>
      </p:sp>
      <p:sp>
        <p:nvSpPr>
          <p:cNvPr id="135" name="Google Shape;135;p13"/>
          <p:cNvSpPr txBox="1"/>
          <p:nvPr>
            <p:ph idx="1" type="subTitle"/>
          </p:nvPr>
        </p:nvSpPr>
        <p:spPr>
          <a:xfrm>
            <a:off x="4836750" y="3924925"/>
            <a:ext cx="37179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Presenters Ryan Burns &amp; Christol (Chenfei Yu)</a:t>
            </a:r>
            <a:endParaRPr/>
          </a:p>
        </p:txBody>
      </p:sp>
      <p:pic>
        <p:nvPicPr>
          <p:cNvPr id="136" name="Google Shape;136;p13"/>
          <p:cNvPicPr preferRelativeResize="0"/>
          <p:nvPr/>
        </p:nvPicPr>
        <p:blipFill>
          <a:blip r:embed="rId3">
            <a:alphaModFix/>
          </a:blip>
          <a:stretch>
            <a:fillRect/>
          </a:stretch>
        </p:blipFill>
        <p:spPr>
          <a:xfrm>
            <a:off x="4083987" y="1260325"/>
            <a:ext cx="3301374" cy="877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02" name="Google Shape;202;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3" name="Google Shape;203;p22"/>
          <p:cNvPicPr preferRelativeResize="0"/>
          <p:nvPr/>
        </p:nvPicPr>
        <p:blipFill>
          <a:blip r:embed="rId3">
            <a:alphaModFix/>
          </a:blip>
          <a:stretch>
            <a:fillRect/>
          </a:stretch>
        </p:blipFill>
        <p:spPr>
          <a:xfrm>
            <a:off x="448050" y="268425"/>
            <a:ext cx="8177501" cy="4606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3"/>
          <p:cNvSpPr txBox="1"/>
          <p:nvPr>
            <p:ph type="title"/>
          </p:nvPr>
        </p:nvSpPr>
        <p:spPr>
          <a:xfrm>
            <a:off x="1297500" y="393750"/>
            <a:ext cx="7038900" cy="516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Pattern</a:t>
            </a:r>
            <a:endParaRPr/>
          </a:p>
        </p:txBody>
      </p:sp>
      <p:pic>
        <p:nvPicPr>
          <p:cNvPr id="209" name="Google Shape;209;p23"/>
          <p:cNvPicPr preferRelativeResize="0"/>
          <p:nvPr/>
        </p:nvPicPr>
        <p:blipFill>
          <a:blip r:embed="rId3">
            <a:alphaModFix/>
          </a:blip>
          <a:stretch>
            <a:fillRect/>
          </a:stretch>
        </p:blipFill>
        <p:spPr>
          <a:xfrm>
            <a:off x="1731000" y="1010300"/>
            <a:ext cx="6216054" cy="3928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Next Steps for Iteration 2</a:t>
            </a:r>
            <a:endParaRPr/>
          </a:p>
        </p:txBody>
      </p:sp>
      <p:sp>
        <p:nvSpPr>
          <p:cNvPr id="215" name="Google Shape;215;p24"/>
          <p:cNvSpPr txBox="1"/>
          <p:nvPr>
            <p:ph idx="1" type="body"/>
          </p:nvPr>
        </p:nvSpPr>
        <p:spPr>
          <a:xfrm>
            <a:off x="1297500" y="1015050"/>
            <a:ext cx="7038900" cy="250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11150" lvl="0" marL="457200" rtl="0" algn="l">
              <a:spcBef>
                <a:spcPts val="1200"/>
              </a:spcBef>
              <a:spcAft>
                <a:spcPts val="0"/>
              </a:spcAft>
              <a:buSzPts val="1300"/>
              <a:buChar char="●"/>
            </a:pPr>
            <a:r>
              <a:rPr lang="en"/>
              <a:t>Implement the design into our codebase</a:t>
            </a:r>
            <a:endParaRPr/>
          </a:p>
          <a:p>
            <a:pPr indent="-311150" lvl="0" marL="457200" rtl="0" algn="l">
              <a:spcBef>
                <a:spcPts val="0"/>
              </a:spcBef>
              <a:spcAft>
                <a:spcPts val="0"/>
              </a:spcAft>
              <a:buSzPts val="1300"/>
              <a:buChar char="●"/>
            </a:pPr>
            <a:r>
              <a:rPr lang="en"/>
              <a:t>Doctor/Prescriber Page</a:t>
            </a:r>
            <a:endParaRPr/>
          </a:p>
          <a:p>
            <a:pPr indent="-311150" lvl="0" marL="457200" rtl="0" algn="l">
              <a:spcBef>
                <a:spcPts val="0"/>
              </a:spcBef>
              <a:spcAft>
                <a:spcPts val="0"/>
              </a:spcAft>
              <a:buSzPts val="1300"/>
              <a:buChar char="●"/>
            </a:pPr>
            <a:r>
              <a:rPr lang="en"/>
              <a:t>Follow the Security Guidelines we created</a:t>
            </a:r>
            <a:endParaRPr/>
          </a:p>
          <a:p>
            <a:pPr indent="-311150" lvl="0" marL="457200" rtl="0" algn="l">
              <a:spcBef>
                <a:spcPts val="0"/>
              </a:spcBef>
              <a:spcAft>
                <a:spcPts val="0"/>
              </a:spcAft>
              <a:buSzPts val="1300"/>
              <a:buChar char="●"/>
            </a:pPr>
            <a:r>
              <a:rPr lang="en"/>
              <a:t>Implement the Backend</a:t>
            </a:r>
            <a:endParaRPr/>
          </a:p>
        </p:txBody>
      </p:sp>
      <p:pic>
        <p:nvPicPr>
          <p:cNvPr id="216" name="Google Shape;216;p24"/>
          <p:cNvPicPr preferRelativeResize="0"/>
          <p:nvPr/>
        </p:nvPicPr>
        <p:blipFill>
          <a:blip r:embed="rId3">
            <a:alphaModFix/>
          </a:blip>
          <a:stretch>
            <a:fillRect/>
          </a:stretch>
        </p:blipFill>
        <p:spPr>
          <a:xfrm>
            <a:off x="7667400" y="4704600"/>
            <a:ext cx="1421650" cy="378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445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2" name="Google Shape;142;p14"/>
          <p:cNvSpPr txBox="1"/>
          <p:nvPr>
            <p:ph idx="1" type="body"/>
          </p:nvPr>
        </p:nvSpPr>
        <p:spPr>
          <a:xfrm>
            <a:off x="1297500" y="920700"/>
            <a:ext cx="7038900" cy="3549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Project Overview</a:t>
            </a:r>
            <a:endParaRPr sz="1400"/>
          </a:p>
          <a:p>
            <a:pPr indent="-317500" lvl="0" marL="457200" rtl="0" algn="l">
              <a:spcBef>
                <a:spcPts val="0"/>
              </a:spcBef>
              <a:spcAft>
                <a:spcPts val="0"/>
              </a:spcAft>
              <a:buSzPts val="1400"/>
              <a:buChar char="●"/>
            </a:pPr>
            <a:r>
              <a:rPr lang="en" sz="1400"/>
              <a:t>High Level: How does Rxcellent work?</a:t>
            </a:r>
            <a:endParaRPr sz="1400"/>
          </a:p>
          <a:p>
            <a:pPr indent="-317500" lvl="0" marL="457200" rtl="0" algn="l">
              <a:spcBef>
                <a:spcPts val="0"/>
              </a:spcBef>
              <a:spcAft>
                <a:spcPts val="0"/>
              </a:spcAft>
              <a:buSzPts val="1400"/>
              <a:buChar char="●"/>
            </a:pPr>
            <a:r>
              <a:rPr lang="en" sz="1400"/>
              <a:t>Demo</a:t>
            </a:r>
            <a:endParaRPr sz="1400"/>
          </a:p>
          <a:p>
            <a:pPr indent="-317500" lvl="0" marL="457200" rtl="0" algn="l">
              <a:spcBef>
                <a:spcPts val="0"/>
              </a:spcBef>
              <a:spcAft>
                <a:spcPts val="0"/>
              </a:spcAft>
              <a:buSzPts val="1400"/>
              <a:buChar char="●"/>
            </a:pPr>
            <a:r>
              <a:rPr lang="en" sz="1400"/>
              <a:t>Project Architecture</a:t>
            </a:r>
            <a:endParaRPr sz="1400"/>
          </a:p>
          <a:p>
            <a:pPr indent="-317500" lvl="0" marL="457200" rtl="0" algn="l">
              <a:spcBef>
                <a:spcPts val="0"/>
              </a:spcBef>
              <a:spcAft>
                <a:spcPts val="0"/>
              </a:spcAft>
              <a:buSzPts val="1400"/>
              <a:buChar char="●"/>
            </a:pPr>
            <a:r>
              <a:rPr lang="en" sz="1400"/>
              <a:t>Design Pattern</a:t>
            </a:r>
            <a:endParaRPr sz="1400"/>
          </a:p>
          <a:p>
            <a:pPr indent="-317500" lvl="0" marL="457200" rtl="0" algn="l">
              <a:spcBef>
                <a:spcPts val="0"/>
              </a:spcBef>
              <a:spcAft>
                <a:spcPts val="0"/>
              </a:spcAft>
              <a:buSzPts val="1400"/>
              <a:buChar char="●"/>
            </a:pPr>
            <a:r>
              <a:rPr lang="en" sz="1400"/>
              <a:t>Next Steps</a:t>
            </a:r>
            <a:endParaRPr sz="1400"/>
          </a:p>
        </p:txBody>
      </p:sp>
      <p:pic>
        <p:nvPicPr>
          <p:cNvPr id="143" name="Google Shape;143;p14"/>
          <p:cNvPicPr preferRelativeResize="0"/>
          <p:nvPr/>
        </p:nvPicPr>
        <p:blipFill>
          <a:blip r:embed="rId3">
            <a:alphaModFix/>
          </a:blip>
          <a:stretch>
            <a:fillRect/>
          </a:stretch>
        </p:blipFill>
        <p:spPr>
          <a:xfrm>
            <a:off x="7667400" y="4704600"/>
            <a:ext cx="1421650" cy="378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Overview</a:t>
            </a:r>
            <a:endParaRPr/>
          </a:p>
        </p:txBody>
      </p:sp>
      <p:sp>
        <p:nvSpPr>
          <p:cNvPr id="149" name="Google Shape;149;p15"/>
          <p:cNvSpPr txBox="1"/>
          <p:nvPr>
            <p:ph idx="1" type="body"/>
          </p:nvPr>
        </p:nvSpPr>
        <p:spPr>
          <a:xfrm>
            <a:off x="1297500" y="1168575"/>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Description: </a:t>
            </a:r>
            <a:endParaRPr b="1"/>
          </a:p>
          <a:p>
            <a:pPr indent="-298450" lvl="1" marL="914400" rtl="0" algn="l">
              <a:spcBef>
                <a:spcPts val="0"/>
              </a:spcBef>
              <a:spcAft>
                <a:spcPts val="0"/>
              </a:spcAft>
              <a:buSzPts val="1100"/>
              <a:buChar char="○"/>
            </a:pPr>
            <a:r>
              <a:rPr b="1" lang="en"/>
              <a:t>Rxcellent is an e-pharmacy website where customers can order prescriptions and other drug store products without going to a brick and mortar store.</a:t>
            </a:r>
            <a:endParaRPr b="1"/>
          </a:p>
          <a:p>
            <a:pPr indent="-311150" lvl="0" marL="457200" rtl="0" algn="l">
              <a:spcBef>
                <a:spcPts val="0"/>
              </a:spcBef>
              <a:spcAft>
                <a:spcPts val="0"/>
              </a:spcAft>
              <a:buSzPts val="1300"/>
              <a:buChar char="●"/>
            </a:pPr>
            <a:r>
              <a:rPr b="1" lang="en"/>
              <a:t>Goal: </a:t>
            </a:r>
            <a:endParaRPr b="1"/>
          </a:p>
          <a:p>
            <a:pPr indent="-298450" lvl="1" marL="914400" rtl="0" algn="l">
              <a:spcBef>
                <a:spcPts val="0"/>
              </a:spcBef>
              <a:spcAft>
                <a:spcPts val="0"/>
              </a:spcAft>
              <a:buSzPts val="1100"/>
              <a:buChar char="○"/>
            </a:pPr>
            <a:r>
              <a:rPr b="1" lang="en"/>
              <a:t>Provide a platform for customers to get their prescriptions without needing to register or log in.</a:t>
            </a:r>
            <a:endParaRPr b="1"/>
          </a:p>
          <a:p>
            <a:pPr indent="-311150" lvl="0" marL="457200" rtl="0" algn="l">
              <a:spcBef>
                <a:spcPts val="0"/>
              </a:spcBef>
              <a:spcAft>
                <a:spcPts val="0"/>
              </a:spcAft>
              <a:buSzPts val="1300"/>
              <a:buChar char="●"/>
            </a:pPr>
            <a:r>
              <a:rPr b="1" lang="en"/>
              <a:t>Implementation:</a:t>
            </a:r>
            <a:endParaRPr b="1"/>
          </a:p>
          <a:p>
            <a:pPr indent="-298450" lvl="1" marL="914400" rtl="0" algn="l">
              <a:spcBef>
                <a:spcPts val="0"/>
              </a:spcBef>
              <a:spcAft>
                <a:spcPts val="0"/>
              </a:spcAft>
              <a:buSzPts val="1100"/>
              <a:buChar char="○"/>
            </a:pPr>
            <a:r>
              <a:rPr b="1" lang="en"/>
              <a:t>React.js for frontend</a:t>
            </a:r>
            <a:endParaRPr b="1"/>
          </a:p>
          <a:p>
            <a:pPr indent="-298450" lvl="1" marL="914400" rtl="0" algn="l">
              <a:spcBef>
                <a:spcPts val="0"/>
              </a:spcBef>
              <a:spcAft>
                <a:spcPts val="0"/>
              </a:spcAft>
              <a:buSzPts val="1100"/>
              <a:buChar char="○"/>
            </a:pPr>
            <a:r>
              <a:rPr b="1" lang="en"/>
              <a:t>Express.js for the backend</a:t>
            </a:r>
            <a:endParaRPr b="1"/>
          </a:p>
          <a:p>
            <a:pPr indent="-298450" lvl="1" marL="914400" rtl="0" algn="l">
              <a:spcBef>
                <a:spcPts val="0"/>
              </a:spcBef>
              <a:spcAft>
                <a:spcPts val="0"/>
              </a:spcAft>
              <a:buSzPts val="1100"/>
              <a:buChar char="○"/>
            </a:pPr>
            <a:r>
              <a:rPr b="1" lang="en"/>
              <a:t>MongoDB for our database</a:t>
            </a:r>
            <a:endParaRPr b="1"/>
          </a:p>
          <a:p>
            <a:pPr indent="-298450" lvl="1" marL="914400" rtl="0" algn="l">
              <a:spcBef>
                <a:spcPts val="0"/>
              </a:spcBef>
              <a:spcAft>
                <a:spcPts val="0"/>
              </a:spcAft>
              <a:buSzPts val="1100"/>
              <a:buChar char="○"/>
            </a:pPr>
            <a:r>
              <a:rPr b="1" lang="en"/>
              <a:t>Vitest for testing</a:t>
            </a:r>
            <a:endParaRPr b="1"/>
          </a:p>
          <a:p>
            <a:pPr indent="-298450" lvl="1" marL="914400" rtl="0" algn="l">
              <a:spcBef>
                <a:spcPts val="0"/>
              </a:spcBef>
              <a:spcAft>
                <a:spcPts val="0"/>
              </a:spcAft>
              <a:buSzPts val="1100"/>
              <a:buChar char="○"/>
            </a:pPr>
            <a:r>
              <a:rPr b="1" lang="en"/>
              <a:t>Vercel for deployment</a:t>
            </a:r>
            <a:endParaRPr b="1"/>
          </a:p>
        </p:txBody>
      </p:sp>
      <p:pic>
        <p:nvPicPr>
          <p:cNvPr id="150" name="Google Shape;150;p15"/>
          <p:cNvPicPr preferRelativeResize="0"/>
          <p:nvPr/>
        </p:nvPicPr>
        <p:blipFill>
          <a:blip r:embed="rId3">
            <a:alphaModFix/>
          </a:blip>
          <a:stretch>
            <a:fillRect/>
          </a:stretch>
        </p:blipFill>
        <p:spPr>
          <a:xfrm>
            <a:off x="7667400" y="4704600"/>
            <a:ext cx="1421650" cy="378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83275" y="3605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does Rxcellent Work?</a:t>
            </a:r>
            <a:endParaRPr/>
          </a:p>
        </p:txBody>
      </p:sp>
      <p:sp>
        <p:nvSpPr>
          <p:cNvPr id="156" name="Google Shape;156;p16"/>
          <p:cNvSpPr txBox="1"/>
          <p:nvPr>
            <p:ph idx="1" type="body"/>
          </p:nvPr>
        </p:nvSpPr>
        <p:spPr>
          <a:xfrm>
            <a:off x="1214375" y="890575"/>
            <a:ext cx="7038900" cy="3505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Customer goes to doctor</a:t>
            </a:r>
            <a:endParaRPr/>
          </a:p>
          <a:p>
            <a:pPr indent="-311150" lvl="0" marL="457200" rtl="0" algn="l">
              <a:spcBef>
                <a:spcPts val="0"/>
              </a:spcBef>
              <a:spcAft>
                <a:spcPts val="0"/>
              </a:spcAft>
              <a:buSzPts val="1300"/>
              <a:buChar char="●"/>
            </a:pPr>
            <a:r>
              <a:rPr lang="en"/>
              <a:t>Doctor writes an e-prescription on our site.</a:t>
            </a:r>
            <a:endParaRPr/>
          </a:p>
          <a:p>
            <a:pPr indent="-311150" lvl="0" marL="457200" rtl="0" algn="l">
              <a:spcBef>
                <a:spcPts val="0"/>
              </a:spcBef>
              <a:spcAft>
                <a:spcPts val="0"/>
              </a:spcAft>
              <a:buSzPts val="1300"/>
              <a:buChar char="●"/>
            </a:pPr>
            <a:r>
              <a:rPr lang="en"/>
              <a:t>Customer gets a notification via e-mail letting them know the status of their </a:t>
            </a:r>
            <a:r>
              <a:rPr lang="en"/>
              <a:t>prescription</a:t>
            </a:r>
            <a:r>
              <a:rPr lang="en"/>
              <a:t>.</a:t>
            </a:r>
            <a:endParaRPr/>
          </a:p>
          <a:p>
            <a:pPr indent="-298450" lvl="1" marL="914400" rtl="0" algn="l">
              <a:spcBef>
                <a:spcPts val="0"/>
              </a:spcBef>
              <a:spcAft>
                <a:spcPts val="0"/>
              </a:spcAft>
              <a:buSzPts val="1100"/>
              <a:buChar char="○"/>
            </a:pPr>
            <a:r>
              <a:rPr lang="en"/>
              <a:t>Customer gets prescription number by email.</a:t>
            </a:r>
            <a:endParaRPr/>
          </a:p>
          <a:p>
            <a:pPr indent="-298450" lvl="1" marL="914400" rtl="0" algn="l">
              <a:spcBef>
                <a:spcPts val="0"/>
              </a:spcBef>
              <a:spcAft>
                <a:spcPts val="0"/>
              </a:spcAft>
              <a:buSzPts val="1100"/>
              <a:buChar char="○"/>
            </a:pPr>
            <a:r>
              <a:rPr lang="en"/>
              <a:t>The Rx number is uniquely generated with a hash function.</a:t>
            </a:r>
            <a:endParaRPr/>
          </a:p>
          <a:p>
            <a:pPr indent="-311150" lvl="0" marL="457200" rtl="0" algn="l">
              <a:spcBef>
                <a:spcPts val="0"/>
              </a:spcBef>
              <a:spcAft>
                <a:spcPts val="0"/>
              </a:spcAft>
              <a:buSzPts val="1300"/>
              <a:buChar char="●"/>
            </a:pPr>
            <a:r>
              <a:rPr lang="en"/>
              <a:t>Customer goes to our site and enters their Rx number.</a:t>
            </a:r>
            <a:endParaRPr/>
          </a:p>
          <a:p>
            <a:pPr indent="-298450" lvl="1" marL="914400" rtl="0" algn="l">
              <a:spcBef>
                <a:spcPts val="0"/>
              </a:spcBef>
              <a:spcAft>
                <a:spcPts val="0"/>
              </a:spcAft>
              <a:buSzPts val="1100"/>
              <a:buChar char="○"/>
            </a:pPr>
            <a:r>
              <a:rPr lang="en"/>
              <a:t>Customer will need to verify their </a:t>
            </a:r>
            <a:r>
              <a:rPr lang="en"/>
              <a:t>birthday</a:t>
            </a:r>
            <a:r>
              <a:rPr lang="en"/>
              <a:t> to move to next step.</a:t>
            </a:r>
            <a:endParaRPr/>
          </a:p>
          <a:p>
            <a:pPr indent="-311150" lvl="0" marL="457200" rtl="0" algn="l">
              <a:spcBef>
                <a:spcPts val="0"/>
              </a:spcBef>
              <a:spcAft>
                <a:spcPts val="0"/>
              </a:spcAft>
              <a:buSzPts val="1300"/>
              <a:buChar char="●"/>
            </a:pPr>
            <a:r>
              <a:rPr lang="en"/>
              <a:t>Customer’s prescription will be displayed on the screen and given the option to purchase it.</a:t>
            </a:r>
            <a:endParaRPr/>
          </a:p>
          <a:p>
            <a:pPr indent="-311150" lvl="0" marL="457200" rtl="0" algn="l">
              <a:spcBef>
                <a:spcPts val="0"/>
              </a:spcBef>
              <a:spcAft>
                <a:spcPts val="0"/>
              </a:spcAft>
              <a:buSzPts val="1300"/>
              <a:buChar char="●"/>
            </a:pPr>
            <a:r>
              <a:rPr lang="en"/>
              <a:t>Customers also have an option to buy OTC medication and other products commonly found at the pharmacy.</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157" name="Google Shape;157;p16"/>
          <p:cNvPicPr preferRelativeResize="0"/>
          <p:nvPr/>
        </p:nvPicPr>
        <p:blipFill>
          <a:blip r:embed="rId3">
            <a:alphaModFix/>
          </a:blip>
          <a:stretch>
            <a:fillRect/>
          </a:stretch>
        </p:blipFill>
        <p:spPr>
          <a:xfrm>
            <a:off x="7667400" y="4704600"/>
            <a:ext cx="1421650" cy="378025"/>
          </a:xfrm>
          <a:prstGeom prst="rect">
            <a:avLst/>
          </a:prstGeom>
          <a:noFill/>
          <a:ln>
            <a:noFill/>
          </a:ln>
        </p:spPr>
      </p:pic>
      <p:pic>
        <p:nvPicPr>
          <p:cNvPr id="158" name="Google Shape;158;p16"/>
          <p:cNvPicPr preferRelativeResize="0"/>
          <p:nvPr/>
        </p:nvPicPr>
        <p:blipFill>
          <a:blip r:embed="rId4">
            <a:alphaModFix/>
          </a:blip>
          <a:stretch>
            <a:fillRect/>
          </a:stretch>
        </p:blipFill>
        <p:spPr>
          <a:xfrm>
            <a:off x="933675" y="3561275"/>
            <a:ext cx="1421650" cy="1421650"/>
          </a:xfrm>
          <a:prstGeom prst="rect">
            <a:avLst/>
          </a:prstGeom>
          <a:noFill/>
          <a:ln>
            <a:noFill/>
          </a:ln>
        </p:spPr>
      </p:pic>
      <p:pic>
        <p:nvPicPr>
          <p:cNvPr id="159" name="Google Shape;159;p16"/>
          <p:cNvPicPr preferRelativeResize="0"/>
          <p:nvPr/>
        </p:nvPicPr>
        <p:blipFill>
          <a:blip r:embed="rId5">
            <a:alphaModFix/>
          </a:blip>
          <a:stretch>
            <a:fillRect/>
          </a:stretch>
        </p:blipFill>
        <p:spPr>
          <a:xfrm>
            <a:off x="3408875" y="3561275"/>
            <a:ext cx="1350625" cy="1350625"/>
          </a:xfrm>
          <a:prstGeom prst="rect">
            <a:avLst/>
          </a:prstGeom>
          <a:noFill/>
          <a:ln>
            <a:noFill/>
          </a:ln>
        </p:spPr>
      </p:pic>
      <p:pic>
        <p:nvPicPr>
          <p:cNvPr id="160" name="Google Shape;160;p16"/>
          <p:cNvPicPr preferRelativeResize="0"/>
          <p:nvPr/>
        </p:nvPicPr>
        <p:blipFill>
          <a:blip r:embed="rId6">
            <a:alphaModFix/>
          </a:blip>
          <a:stretch>
            <a:fillRect/>
          </a:stretch>
        </p:blipFill>
        <p:spPr>
          <a:xfrm>
            <a:off x="5757116" y="3659075"/>
            <a:ext cx="1244525" cy="1155025"/>
          </a:xfrm>
          <a:prstGeom prst="rect">
            <a:avLst/>
          </a:prstGeom>
          <a:noFill/>
          <a:ln>
            <a:noFill/>
          </a:ln>
        </p:spPr>
      </p:pic>
      <p:sp>
        <p:nvSpPr>
          <p:cNvPr id="161" name="Google Shape;161;p16"/>
          <p:cNvSpPr/>
          <p:nvPr/>
        </p:nvSpPr>
        <p:spPr>
          <a:xfrm>
            <a:off x="2597825" y="4190650"/>
            <a:ext cx="402900" cy="147000"/>
          </a:xfrm>
          <a:prstGeom prst="rightArrow">
            <a:avLst>
              <a:gd fmla="val 50000" name="adj1"/>
              <a:gd fmla="val 50000" name="adj2"/>
            </a:avLst>
          </a:prstGeom>
          <a:solidFill>
            <a:srgbClr val="37B9C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6"/>
          <p:cNvSpPr/>
          <p:nvPr/>
        </p:nvSpPr>
        <p:spPr>
          <a:xfrm>
            <a:off x="5056863" y="4198600"/>
            <a:ext cx="402900" cy="147000"/>
          </a:xfrm>
          <a:prstGeom prst="rightArrow">
            <a:avLst>
              <a:gd fmla="val 50000" name="adj1"/>
              <a:gd fmla="val 50000" name="adj2"/>
            </a:avLst>
          </a:prstGeom>
          <a:solidFill>
            <a:srgbClr val="37B9C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7"/>
          <p:cNvSpPr txBox="1"/>
          <p:nvPr>
            <p:ph type="title"/>
          </p:nvPr>
        </p:nvSpPr>
        <p:spPr>
          <a:xfrm>
            <a:off x="924900" y="324450"/>
            <a:ext cx="6742500" cy="75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Design Prototype</a:t>
            </a:r>
            <a:endParaRPr/>
          </a:p>
        </p:txBody>
      </p:sp>
      <p:pic>
        <p:nvPicPr>
          <p:cNvPr id="168" name="Google Shape;168;p17"/>
          <p:cNvPicPr preferRelativeResize="0"/>
          <p:nvPr/>
        </p:nvPicPr>
        <p:blipFill>
          <a:blip r:embed="rId3">
            <a:alphaModFix/>
          </a:blip>
          <a:stretch>
            <a:fillRect/>
          </a:stretch>
        </p:blipFill>
        <p:spPr>
          <a:xfrm>
            <a:off x="7667400" y="4704600"/>
            <a:ext cx="1421650" cy="378025"/>
          </a:xfrm>
          <a:prstGeom prst="rect">
            <a:avLst/>
          </a:prstGeom>
          <a:noFill/>
          <a:ln>
            <a:noFill/>
          </a:ln>
        </p:spPr>
      </p:pic>
      <p:pic>
        <p:nvPicPr>
          <p:cNvPr id="169" name="Google Shape;169;p17">
            <a:hlinkClick r:id="rId4"/>
          </p:cNvPr>
          <p:cNvPicPr preferRelativeResize="0"/>
          <p:nvPr/>
        </p:nvPicPr>
        <p:blipFill rotWithShape="1">
          <a:blip r:embed="rId5">
            <a:alphaModFix/>
          </a:blip>
          <a:srcRect b="54930" l="0" r="0" t="0"/>
          <a:stretch/>
        </p:blipFill>
        <p:spPr>
          <a:xfrm>
            <a:off x="3055663" y="930274"/>
            <a:ext cx="3032674" cy="3494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Architecture</a:t>
            </a:r>
            <a:endParaRPr/>
          </a:p>
        </p:txBody>
      </p:sp>
      <p:pic>
        <p:nvPicPr>
          <p:cNvPr id="175" name="Google Shape;175;p18"/>
          <p:cNvPicPr preferRelativeResize="0"/>
          <p:nvPr/>
        </p:nvPicPr>
        <p:blipFill>
          <a:blip r:embed="rId3">
            <a:alphaModFix/>
          </a:blip>
          <a:stretch>
            <a:fillRect/>
          </a:stretch>
        </p:blipFill>
        <p:spPr>
          <a:xfrm>
            <a:off x="1407550" y="912100"/>
            <a:ext cx="5890750" cy="3879975"/>
          </a:xfrm>
          <a:prstGeom prst="rect">
            <a:avLst/>
          </a:prstGeom>
          <a:noFill/>
          <a:ln>
            <a:noFill/>
          </a:ln>
        </p:spPr>
      </p:pic>
      <p:pic>
        <p:nvPicPr>
          <p:cNvPr id="176" name="Google Shape;176;p18"/>
          <p:cNvPicPr preferRelativeResize="0"/>
          <p:nvPr/>
        </p:nvPicPr>
        <p:blipFill>
          <a:blip r:embed="rId4">
            <a:alphaModFix/>
          </a:blip>
          <a:stretch>
            <a:fillRect/>
          </a:stretch>
        </p:blipFill>
        <p:spPr>
          <a:xfrm>
            <a:off x="7667400" y="4704600"/>
            <a:ext cx="1421650" cy="378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Architecture</a:t>
            </a:r>
            <a:endParaRPr/>
          </a:p>
        </p:txBody>
      </p:sp>
      <p:pic>
        <p:nvPicPr>
          <p:cNvPr id="182" name="Google Shape;182;p19"/>
          <p:cNvPicPr preferRelativeResize="0"/>
          <p:nvPr/>
        </p:nvPicPr>
        <p:blipFill>
          <a:blip r:embed="rId3">
            <a:alphaModFix/>
          </a:blip>
          <a:stretch>
            <a:fillRect/>
          </a:stretch>
        </p:blipFill>
        <p:spPr>
          <a:xfrm>
            <a:off x="7667400" y="4704600"/>
            <a:ext cx="1421650" cy="378025"/>
          </a:xfrm>
          <a:prstGeom prst="rect">
            <a:avLst/>
          </a:prstGeom>
          <a:noFill/>
          <a:ln>
            <a:noFill/>
          </a:ln>
        </p:spPr>
      </p:pic>
      <p:sp>
        <p:nvSpPr>
          <p:cNvPr id="183" name="Google Shape;183;p19"/>
          <p:cNvSpPr txBox="1"/>
          <p:nvPr>
            <p:ph idx="1" type="body"/>
          </p:nvPr>
        </p:nvSpPr>
        <p:spPr>
          <a:xfrm>
            <a:off x="1052550" y="1522175"/>
            <a:ext cx="7038900" cy="2911200"/>
          </a:xfrm>
          <a:prstGeom prst="rect">
            <a:avLst/>
          </a:prstGeom>
        </p:spPr>
        <p:txBody>
          <a:bodyPr anchorCtr="0" anchor="t" bIns="91425" lIns="91425" spcFirstLastPara="1" rIns="91425" wrap="square" tIns="91425">
            <a:normAutofit lnSpcReduction="10000"/>
          </a:bodyPr>
          <a:lstStyle/>
          <a:p>
            <a:pPr indent="-330200" lvl="0" marL="457200" marR="0" rtl="0" algn="l">
              <a:lnSpc>
                <a:spcPct val="115000"/>
              </a:lnSpc>
              <a:spcBef>
                <a:spcPts val="0"/>
              </a:spcBef>
              <a:spcAft>
                <a:spcPts val="0"/>
              </a:spcAft>
              <a:buSzPts val="1600"/>
              <a:buChar char="●"/>
            </a:pPr>
            <a:r>
              <a:rPr b="1" lang="en" sz="1600"/>
              <a:t>Frontend</a:t>
            </a:r>
            <a:endParaRPr b="1" sz="1600"/>
          </a:p>
          <a:p>
            <a:pPr indent="-311150" lvl="1" marL="914400" marR="0" rtl="0" algn="l">
              <a:lnSpc>
                <a:spcPct val="115000"/>
              </a:lnSpc>
              <a:spcBef>
                <a:spcPts val="0"/>
              </a:spcBef>
              <a:spcAft>
                <a:spcPts val="0"/>
              </a:spcAft>
              <a:buSzPts val="1300"/>
              <a:buChar char="○"/>
            </a:pPr>
            <a:r>
              <a:rPr lang="en" sz="1300"/>
              <a:t>Component — related to appearance or rendering of the content.</a:t>
            </a:r>
            <a:endParaRPr sz="1300"/>
          </a:p>
          <a:p>
            <a:pPr indent="-311150" lvl="1" marL="914400" marR="0" rtl="0" algn="l">
              <a:lnSpc>
                <a:spcPct val="115000"/>
              </a:lnSpc>
              <a:spcBef>
                <a:spcPts val="0"/>
              </a:spcBef>
              <a:spcAft>
                <a:spcPts val="0"/>
              </a:spcAft>
              <a:buSzPts val="1300"/>
              <a:buChar char="○"/>
            </a:pPr>
            <a:r>
              <a:rPr lang="en" sz="1300"/>
              <a:t>Services — CRUD (Create Read Update Delete) operations are done based on the user’s request and responses are rendered based on the result.</a:t>
            </a:r>
            <a:endParaRPr sz="1300"/>
          </a:p>
          <a:p>
            <a:pPr indent="-311150" lvl="1" marL="914400" marR="0" rtl="0" algn="l">
              <a:lnSpc>
                <a:spcPct val="115000"/>
              </a:lnSpc>
              <a:spcBef>
                <a:spcPts val="0"/>
              </a:spcBef>
              <a:spcAft>
                <a:spcPts val="0"/>
              </a:spcAft>
              <a:buSzPts val="1300"/>
              <a:buChar char="○"/>
            </a:pPr>
            <a:r>
              <a:rPr lang="en" sz="1300"/>
              <a:t>Navigation/router — navigation among various components. Eg: clicking on Get Prescription button will render the prescription details window. We need this notable concept because single-page automation will render the component within the component.</a:t>
            </a:r>
            <a:endParaRPr sz="1300"/>
          </a:p>
          <a:p>
            <a:pPr indent="-311150" lvl="1" marL="914400" marR="0" rtl="0" algn="l">
              <a:lnSpc>
                <a:spcPct val="115000"/>
              </a:lnSpc>
              <a:spcBef>
                <a:spcPts val="0"/>
              </a:spcBef>
              <a:spcAft>
                <a:spcPts val="0"/>
              </a:spcAft>
              <a:buSzPts val="1300"/>
              <a:buChar char="○"/>
            </a:pPr>
            <a:r>
              <a:rPr lang="en" sz="1300"/>
              <a:t>We use services to manipulate state and view, we use components to render pages on the browser, we use navigation to navigate between </a:t>
            </a:r>
            <a:r>
              <a:rPr lang="en" sz="1300"/>
              <a:t>different</a:t>
            </a:r>
            <a:r>
              <a:rPr lang="en" sz="1300"/>
              <a:t> pages and windows</a:t>
            </a:r>
            <a:endParaRPr sz="1300"/>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Architecture</a:t>
            </a:r>
            <a:endParaRPr/>
          </a:p>
        </p:txBody>
      </p:sp>
      <p:pic>
        <p:nvPicPr>
          <p:cNvPr id="189" name="Google Shape;189;p20"/>
          <p:cNvPicPr preferRelativeResize="0"/>
          <p:nvPr/>
        </p:nvPicPr>
        <p:blipFill>
          <a:blip r:embed="rId3">
            <a:alphaModFix/>
          </a:blip>
          <a:stretch>
            <a:fillRect/>
          </a:stretch>
        </p:blipFill>
        <p:spPr>
          <a:xfrm>
            <a:off x="7667400" y="4704600"/>
            <a:ext cx="1421650" cy="378025"/>
          </a:xfrm>
          <a:prstGeom prst="rect">
            <a:avLst/>
          </a:prstGeom>
          <a:noFill/>
          <a:ln>
            <a:noFill/>
          </a:ln>
        </p:spPr>
      </p:pic>
      <p:sp>
        <p:nvSpPr>
          <p:cNvPr id="190" name="Google Shape;190;p20"/>
          <p:cNvSpPr txBox="1"/>
          <p:nvPr>
            <p:ph idx="1" type="body"/>
          </p:nvPr>
        </p:nvSpPr>
        <p:spPr>
          <a:xfrm>
            <a:off x="1297500" y="1151875"/>
            <a:ext cx="7038900" cy="34545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b="1" lang="en" sz="1600"/>
              <a:t>Backend</a:t>
            </a:r>
            <a:endParaRPr/>
          </a:p>
          <a:p>
            <a:pPr indent="-311150" lvl="1" marL="914400" rtl="0" algn="l">
              <a:spcBef>
                <a:spcPts val="0"/>
              </a:spcBef>
              <a:spcAft>
                <a:spcPts val="0"/>
              </a:spcAft>
              <a:buSzPts val="1300"/>
              <a:buChar char="○"/>
            </a:pPr>
            <a:r>
              <a:rPr lang="en" sz="1300"/>
              <a:t>Express.js is a server application framework that runs on node.js. We will use its provided libraries to create our routers and controllers</a:t>
            </a:r>
            <a:endParaRPr sz="1300"/>
          </a:p>
          <a:p>
            <a:pPr indent="-311150" lvl="2" marL="1371600" rtl="0" algn="l">
              <a:spcBef>
                <a:spcPts val="0"/>
              </a:spcBef>
              <a:spcAft>
                <a:spcPts val="0"/>
              </a:spcAft>
              <a:buSzPts val="1300"/>
              <a:buChar char="■"/>
            </a:pPr>
            <a:r>
              <a:rPr lang="en" sz="1300"/>
              <a:t>Router will take the request that came from react.js and it will tell which controller will take the request and evaluate it.</a:t>
            </a:r>
            <a:endParaRPr sz="1300"/>
          </a:p>
          <a:p>
            <a:pPr indent="-311150" lvl="2" marL="1371600" rtl="0" algn="l">
              <a:spcBef>
                <a:spcPts val="0"/>
              </a:spcBef>
              <a:spcAft>
                <a:spcPts val="0"/>
              </a:spcAft>
              <a:buSzPts val="1300"/>
              <a:buChar char="■"/>
            </a:pPr>
            <a:r>
              <a:rPr lang="en" sz="1300"/>
              <a:t>Controller will evaluate and execute the request given by Router. (Eg: DB queries)</a:t>
            </a:r>
            <a:endParaRPr sz="1300"/>
          </a:p>
          <a:p>
            <a:pPr indent="-311150" lvl="0" marL="457200" rtl="0" algn="l">
              <a:spcBef>
                <a:spcPts val="0"/>
              </a:spcBef>
              <a:spcAft>
                <a:spcPts val="0"/>
              </a:spcAft>
              <a:buSzPts val="1300"/>
              <a:buChar char="●"/>
            </a:pPr>
            <a:r>
              <a:rPr b="1" lang="en" sz="1600"/>
              <a:t>MongoDB</a:t>
            </a:r>
            <a:endParaRPr/>
          </a:p>
          <a:p>
            <a:pPr indent="-311150" lvl="1" marL="914400" rtl="0" algn="l">
              <a:spcBef>
                <a:spcPts val="0"/>
              </a:spcBef>
              <a:spcAft>
                <a:spcPts val="0"/>
              </a:spcAft>
              <a:buSzPts val="1300"/>
              <a:buChar char="○"/>
            </a:pPr>
            <a:r>
              <a:rPr lang="en" sz="1300"/>
              <a:t>MongoDB uses a concept called ODM (Object Document Mapping). MongoDB is a schema-less document-based database. </a:t>
            </a:r>
            <a:endParaRPr sz="1300"/>
          </a:p>
          <a:p>
            <a:pPr indent="-311150" lvl="1" marL="914400" rtl="0" algn="l">
              <a:spcBef>
                <a:spcPts val="0"/>
              </a:spcBef>
              <a:spcAft>
                <a:spcPts val="0"/>
              </a:spcAft>
              <a:buSzPts val="1300"/>
              <a:buChar char="○"/>
            </a:pPr>
            <a:r>
              <a:rPr lang="en" sz="1300"/>
              <a:t>From the model created, it will generate the schema and then it communicates with the database. </a:t>
            </a:r>
            <a:endParaRPr sz="1300"/>
          </a:p>
          <a:p>
            <a:pPr indent="-311150" lvl="1" marL="914400" rtl="0" algn="l">
              <a:spcBef>
                <a:spcPts val="0"/>
              </a:spcBef>
              <a:spcAft>
                <a:spcPts val="0"/>
              </a:spcAft>
              <a:buSzPts val="1300"/>
              <a:buChar char="○"/>
            </a:pPr>
            <a:r>
              <a:rPr lang="en" sz="1300"/>
              <a:t>For converting a model to a schema, mongoose library is used.</a:t>
            </a:r>
            <a:endParaRPr sz="1300"/>
          </a:p>
          <a:p>
            <a:pPr indent="0" lvl="0" marL="0" rtl="0" algn="l">
              <a:spcBef>
                <a:spcPts val="1200"/>
              </a:spcBef>
              <a:spcAft>
                <a:spcPts val="1200"/>
              </a:spcAft>
              <a:buNone/>
            </a:pPr>
            <a:r>
              <a:t/>
            </a:r>
            <a:endParaRPr b="1"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1"/>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Database Design</a:t>
            </a:r>
            <a:endParaRPr/>
          </a:p>
        </p:txBody>
      </p:sp>
      <p:pic>
        <p:nvPicPr>
          <p:cNvPr id="196" name="Google Shape;196;p21"/>
          <p:cNvPicPr preferRelativeResize="0"/>
          <p:nvPr/>
        </p:nvPicPr>
        <p:blipFill>
          <a:blip r:embed="rId4">
            <a:alphaModFix/>
          </a:blip>
          <a:stretch>
            <a:fillRect/>
          </a:stretch>
        </p:blipFill>
        <p:spPr>
          <a:xfrm>
            <a:off x="1600200" y="958475"/>
            <a:ext cx="5943600" cy="4067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