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dvent Pro SemiBold"/>
      <p:regular r:id="rId18"/>
      <p:bold r:id="rId19"/>
      <p:italic r:id="rId20"/>
      <p:boldItalic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Advent Pro Medium"/>
      <p:regular r:id="rId32"/>
      <p:bold r:id="rId33"/>
      <p:italic r:id="rId34"/>
      <p:boldItalic r:id="rId35"/>
    </p:embeddedFont>
    <p:embeddedFont>
      <p:font typeface="Share Tech"/>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bnEaHuCJrCu9ZTAnI9bOLRyan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italic.fntdata"/><Relationship Id="rId22" Type="http://schemas.openxmlformats.org/officeDocument/2006/relationships/font" Target="fonts/FiraSansExtraCondensedMedium-regular.fntdata"/><Relationship Id="rId21" Type="http://schemas.openxmlformats.org/officeDocument/2006/relationships/font" Target="fonts/AdventProSemiBold-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7.xml"/><Relationship Id="rId33" Type="http://schemas.openxmlformats.org/officeDocument/2006/relationships/font" Target="fonts/AdventProMedium-bold.fntdata"/><Relationship Id="rId10" Type="http://schemas.openxmlformats.org/officeDocument/2006/relationships/slide" Target="slides/slide6.xml"/><Relationship Id="rId32" Type="http://schemas.openxmlformats.org/officeDocument/2006/relationships/font" Target="fonts/AdventProMedium-regular.fntdata"/><Relationship Id="rId13" Type="http://schemas.openxmlformats.org/officeDocument/2006/relationships/slide" Target="slides/slide9.xml"/><Relationship Id="rId35" Type="http://schemas.openxmlformats.org/officeDocument/2006/relationships/font" Target="fonts/AdventProMedium-boldItalic.fntdata"/><Relationship Id="rId12" Type="http://schemas.openxmlformats.org/officeDocument/2006/relationships/slide" Target="slides/slide8.xml"/><Relationship Id="rId34" Type="http://schemas.openxmlformats.org/officeDocument/2006/relationships/font" Target="fonts/AdventProMedium-italic.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ShareTech-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7e3b0fe9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27e3b0fe9b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7e3b0fe9b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27e3b0fe9b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7e3b0fe9b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27e3b0fe9bd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7e3b0fe9b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27e3b0fe9bd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e3b0fe9b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27e3b0fe9bd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Quality Assurance, we decided to use the following metrics to assess the quality of PennyWise software. These metrics are commonly used metrics in the industry and will be used to </a:t>
            </a:r>
            <a:r>
              <a:rPr lang="en"/>
              <a:t>monitor and improve the quality of our code. The metrics minly focus on test effectiveness, defect density, and code execution. We plan to use these metrics to identify problem areas in our code that should be addressed.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QA leader will take the lead on monitoring these metrics for the team and provide updates for the team.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code </a:t>
            </a:r>
            <a:r>
              <a:rPr lang="en"/>
              <a:t>management, we will have all team members review each project iteration. It will be helpful for each team member to walk through the code before project submission so that everyone is contributing to the code review.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Since some team members will be working on project requirements together, we plan for them to review each other’s code when it is helpful to do so. We have a Code Review Summary Worksheet to facilitate this process, although it is encouraged for teammates to meet in live Zoom sessions when possible.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will use a Coding Standard to improve the readability, compatibility, and quality of our code. The Coding Standard rules will align with Industry-Specific-Standards.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Testing Tools, we will use JUnit and Maven. Each developer will unit test their code throughout the course of development. The QA leader will focus on integration testing and fill in any gaps in unit testing as needed.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defect management, we will use Jira which is the software that we are using for project management. The Jira software makes it easy to track issues and progress in our code as a team.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1"/>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1"/>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11"/>
          <p:cNvGrpSpPr/>
          <p:nvPr/>
        </p:nvGrpSpPr>
        <p:grpSpPr>
          <a:xfrm>
            <a:off x="8263682" y="-434366"/>
            <a:ext cx="188886" cy="1181532"/>
            <a:chOff x="2877432" y="975334"/>
            <a:chExt cx="188886" cy="1181532"/>
          </a:xfrm>
        </p:grpSpPr>
        <p:sp>
          <p:nvSpPr>
            <p:cNvPr id="18" name="Google Shape;18;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11"/>
          <p:cNvGrpSpPr/>
          <p:nvPr/>
        </p:nvGrpSpPr>
        <p:grpSpPr>
          <a:xfrm>
            <a:off x="3090746" y="-533657"/>
            <a:ext cx="98059" cy="1147595"/>
            <a:chOff x="3347921" y="16006"/>
            <a:chExt cx="98059" cy="1147595"/>
          </a:xfrm>
        </p:grpSpPr>
        <p:sp>
          <p:nvSpPr>
            <p:cNvPr id="23" name="Google Shape;23;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11"/>
          <p:cNvGrpSpPr/>
          <p:nvPr/>
        </p:nvGrpSpPr>
        <p:grpSpPr>
          <a:xfrm>
            <a:off x="4892771" y="-340112"/>
            <a:ext cx="121172" cy="760495"/>
            <a:chOff x="5245196" y="3136513"/>
            <a:chExt cx="121172" cy="760495"/>
          </a:xfrm>
        </p:grpSpPr>
        <p:sp>
          <p:nvSpPr>
            <p:cNvPr id="26" name="Google Shape;26;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11"/>
          <p:cNvGrpSpPr/>
          <p:nvPr/>
        </p:nvGrpSpPr>
        <p:grpSpPr>
          <a:xfrm>
            <a:off x="250617" y="2402301"/>
            <a:ext cx="188650" cy="2468355"/>
            <a:chOff x="250617" y="2402301"/>
            <a:chExt cx="188650" cy="2468355"/>
          </a:xfrm>
        </p:grpSpPr>
        <p:sp>
          <p:nvSpPr>
            <p:cNvPr id="29" name="Google Shape;29;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11"/>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1"/>
          <p:cNvGrpSpPr/>
          <p:nvPr/>
        </p:nvGrpSpPr>
        <p:grpSpPr>
          <a:xfrm>
            <a:off x="2038689" y="173907"/>
            <a:ext cx="57599" cy="831799"/>
            <a:chOff x="2038689" y="173907"/>
            <a:chExt cx="57599" cy="831799"/>
          </a:xfrm>
        </p:grpSpPr>
        <p:sp>
          <p:nvSpPr>
            <p:cNvPr id="36" name="Google Shape;36;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6" name="Shape 206"/>
        <p:cNvGrpSpPr/>
        <p:nvPr/>
      </p:nvGrpSpPr>
      <p:grpSpPr>
        <a:xfrm>
          <a:off x="0" y="0"/>
          <a:ext cx="0" cy="0"/>
          <a:chOff x="0" y="0"/>
          <a:chExt cx="0" cy="0"/>
        </a:xfrm>
      </p:grpSpPr>
      <p:sp>
        <p:nvSpPr>
          <p:cNvPr id="207" name="Google Shape;20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8" name="Google Shape;20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9" name="Google Shape;20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2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12" name="Shape 212"/>
        <p:cNvGrpSpPr/>
        <p:nvPr/>
      </p:nvGrpSpPr>
      <p:grpSpPr>
        <a:xfrm>
          <a:off x="0" y="0"/>
          <a:ext cx="0" cy="0"/>
          <a:chOff x="0" y="0"/>
          <a:chExt cx="0" cy="0"/>
        </a:xfrm>
      </p:grpSpPr>
      <p:sp>
        <p:nvSpPr>
          <p:cNvPr id="213" name="Google Shape;213;p22"/>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4" name="Google Shape;214;p22"/>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5" name="Google Shape;215;p22"/>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22"/>
          <p:cNvGrpSpPr/>
          <p:nvPr/>
        </p:nvGrpSpPr>
        <p:grpSpPr>
          <a:xfrm>
            <a:off x="8217007" y="3576772"/>
            <a:ext cx="188886" cy="1181532"/>
            <a:chOff x="2877432" y="975334"/>
            <a:chExt cx="188886" cy="1181532"/>
          </a:xfrm>
        </p:grpSpPr>
        <p:sp>
          <p:nvSpPr>
            <p:cNvPr id="221" name="Google Shape;221;p2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22"/>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22"/>
          <p:cNvGrpSpPr/>
          <p:nvPr/>
        </p:nvGrpSpPr>
        <p:grpSpPr>
          <a:xfrm>
            <a:off x="7519346" y="3243318"/>
            <a:ext cx="98059" cy="1147595"/>
            <a:chOff x="3347921" y="16006"/>
            <a:chExt cx="98059" cy="1147595"/>
          </a:xfrm>
        </p:grpSpPr>
        <p:sp>
          <p:nvSpPr>
            <p:cNvPr id="226" name="Google Shape;226;p2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2"/>
          <p:cNvGrpSpPr/>
          <p:nvPr/>
        </p:nvGrpSpPr>
        <p:grpSpPr>
          <a:xfrm>
            <a:off x="805821" y="2953663"/>
            <a:ext cx="121172" cy="760495"/>
            <a:chOff x="5245196" y="3136513"/>
            <a:chExt cx="121172" cy="760495"/>
          </a:xfrm>
        </p:grpSpPr>
        <p:sp>
          <p:nvSpPr>
            <p:cNvPr id="229" name="Google Shape;229;p2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22"/>
          <p:cNvGrpSpPr/>
          <p:nvPr/>
        </p:nvGrpSpPr>
        <p:grpSpPr>
          <a:xfrm>
            <a:off x="250617" y="2402301"/>
            <a:ext cx="188650" cy="2468355"/>
            <a:chOff x="250617" y="2402301"/>
            <a:chExt cx="188650" cy="2468355"/>
          </a:xfrm>
        </p:grpSpPr>
        <p:sp>
          <p:nvSpPr>
            <p:cNvPr id="232" name="Google Shape;232;p2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22"/>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22"/>
          <p:cNvGrpSpPr/>
          <p:nvPr/>
        </p:nvGrpSpPr>
        <p:grpSpPr>
          <a:xfrm>
            <a:off x="2038689" y="173907"/>
            <a:ext cx="57599" cy="831799"/>
            <a:chOff x="2038689" y="173907"/>
            <a:chExt cx="57599" cy="831799"/>
          </a:xfrm>
        </p:grpSpPr>
        <p:sp>
          <p:nvSpPr>
            <p:cNvPr id="239" name="Google Shape;239;p2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22"/>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22"/>
          <p:cNvGrpSpPr/>
          <p:nvPr/>
        </p:nvGrpSpPr>
        <p:grpSpPr>
          <a:xfrm>
            <a:off x="4920170" y="-496491"/>
            <a:ext cx="188886" cy="1181532"/>
            <a:chOff x="2877432" y="975334"/>
            <a:chExt cx="188886" cy="1181532"/>
          </a:xfrm>
        </p:grpSpPr>
        <p:sp>
          <p:nvSpPr>
            <p:cNvPr id="243" name="Google Shape;243;p2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22"/>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22"/>
          <p:cNvGrpSpPr/>
          <p:nvPr/>
        </p:nvGrpSpPr>
        <p:grpSpPr>
          <a:xfrm>
            <a:off x="3030471" y="-223849"/>
            <a:ext cx="121172" cy="760495"/>
            <a:chOff x="5245196" y="3136513"/>
            <a:chExt cx="121172" cy="760495"/>
          </a:xfrm>
        </p:grpSpPr>
        <p:sp>
          <p:nvSpPr>
            <p:cNvPr id="248" name="Google Shape;248;p2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22"/>
          <p:cNvGrpSpPr/>
          <p:nvPr/>
        </p:nvGrpSpPr>
        <p:grpSpPr>
          <a:xfrm>
            <a:off x="2306292" y="2569221"/>
            <a:ext cx="199237" cy="2828935"/>
            <a:chOff x="1608717" y="1280046"/>
            <a:chExt cx="199237" cy="2828935"/>
          </a:xfrm>
        </p:grpSpPr>
        <p:sp>
          <p:nvSpPr>
            <p:cNvPr id="251" name="Google Shape;251;p2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4" name="Shape 254"/>
        <p:cNvGrpSpPr/>
        <p:nvPr/>
      </p:nvGrpSpPr>
      <p:grpSpPr>
        <a:xfrm>
          <a:off x="0" y="0"/>
          <a:ext cx="0" cy="0"/>
          <a:chOff x="0" y="0"/>
          <a:chExt cx="0" cy="0"/>
        </a:xfrm>
      </p:grpSpPr>
      <p:sp>
        <p:nvSpPr>
          <p:cNvPr id="255" name="Google Shape;255;p23"/>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56" name="Google Shape;256;p23"/>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57" name="Google Shape;257;p23"/>
          <p:cNvGrpSpPr/>
          <p:nvPr/>
        </p:nvGrpSpPr>
        <p:grpSpPr>
          <a:xfrm>
            <a:off x="722446" y="3412541"/>
            <a:ext cx="7699120" cy="1883463"/>
            <a:chOff x="4558950" y="838825"/>
            <a:chExt cx="2813800" cy="688350"/>
          </a:xfrm>
        </p:grpSpPr>
        <p:sp>
          <p:nvSpPr>
            <p:cNvPr id="258" name="Google Shape;258;p23"/>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3"/>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3"/>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3"/>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3"/>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3"/>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3"/>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93" name="Shape 293"/>
        <p:cNvGrpSpPr/>
        <p:nvPr/>
      </p:nvGrpSpPr>
      <p:grpSpPr>
        <a:xfrm>
          <a:off x="0" y="0"/>
          <a:ext cx="0" cy="0"/>
          <a:chOff x="0" y="0"/>
          <a:chExt cx="0" cy="0"/>
        </a:xfrm>
      </p:grpSpPr>
      <p:sp>
        <p:nvSpPr>
          <p:cNvPr id="294" name="Google Shape;294;p24"/>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24"/>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24"/>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24"/>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2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24"/>
          <p:cNvGrpSpPr/>
          <p:nvPr/>
        </p:nvGrpSpPr>
        <p:grpSpPr>
          <a:xfrm>
            <a:off x="6626134" y="-164562"/>
            <a:ext cx="121172" cy="760495"/>
            <a:chOff x="5245196" y="3136513"/>
            <a:chExt cx="121172" cy="760495"/>
          </a:xfrm>
        </p:grpSpPr>
        <p:sp>
          <p:nvSpPr>
            <p:cNvPr id="303" name="Google Shape;303;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2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4"/>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08" name="Shape 308"/>
        <p:cNvGrpSpPr/>
        <p:nvPr/>
      </p:nvGrpSpPr>
      <p:grpSpPr>
        <a:xfrm>
          <a:off x="0" y="0"/>
          <a:ext cx="0" cy="0"/>
          <a:chOff x="0" y="0"/>
          <a:chExt cx="0" cy="0"/>
        </a:xfrm>
      </p:grpSpPr>
      <p:sp>
        <p:nvSpPr>
          <p:cNvPr id="309" name="Google Shape;309;p2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25"/>
          <p:cNvGrpSpPr/>
          <p:nvPr/>
        </p:nvGrpSpPr>
        <p:grpSpPr>
          <a:xfrm>
            <a:off x="6626134" y="-164562"/>
            <a:ext cx="121172" cy="760495"/>
            <a:chOff x="5245196" y="3136513"/>
            <a:chExt cx="121172" cy="760495"/>
          </a:xfrm>
        </p:grpSpPr>
        <p:sp>
          <p:nvSpPr>
            <p:cNvPr id="314" name="Google Shape;314;p2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2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5"/>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25"/>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25"/>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25"/>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25"/>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25"/>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25"/>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25" name="Shape 325"/>
        <p:cNvGrpSpPr/>
        <p:nvPr/>
      </p:nvGrpSpPr>
      <p:grpSpPr>
        <a:xfrm>
          <a:off x="0" y="0"/>
          <a:ext cx="0" cy="0"/>
          <a:chOff x="0" y="0"/>
          <a:chExt cx="0" cy="0"/>
        </a:xfrm>
      </p:grpSpPr>
      <p:sp>
        <p:nvSpPr>
          <p:cNvPr id="326" name="Google Shape;326;p26"/>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26"/>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26"/>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9" name="Google Shape;329;p26"/>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0" name="Google Shape;330;p26"/>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1" name="Google Shape;331;p26"/>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2" name="Google Shape;332;p2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33" name="Google Shape;333;p26"/>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4" name="Google Shape;334;p26"/>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5" name="Google Shape;335;p26"/>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26"/>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26"/>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26"/>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2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48" name="Shape 348"/>
        <p:cNvGrpSpPr/>
        <p:nvPr/>
      </p:nvGrpSpPr>
      <p:grpSpPr>
        <a:xfrm>
          <a:off x="0" y="0"/>
          <a:ext cx="0" cy="0"/>
          <a:chOff x="0" y="0"/>
          <a:chExt cx="0" cy="0"/>
        </a:xfrm>
      </p:grpSpPr>
      <p:sp>
        <p:nvSpPr>
          <p:cNvPr id="349" name="Google Shape;349;p27"/>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0" name="Google Shape;350;p27"/>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1" name="Google Shape;351;p27"/>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2" name="Google Shape;352;p27"/>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3" name="Google Shape;353;p27"/>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4" name="Google Shape;354;p27"/>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5" name="Google Shape;355;p27"/>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6" name="Google Shape;356;p27"/>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27"/>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58" name="Google Shape;358;p2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68" name="Shape 368"/>
        <p:cNvGrpSpPr/>
        <p:nvPr/>
      </p:nvGrpSpPr>
      <p:grpSpPr>
        <a:xfrm>
          <a:off x="0" y="0"/>
          <a:ext cx="0" cy="0"/>
          <a:chOff x="0" y="0"/>
          <a:chExt cx="0" cy="0"/>
        </a:xfrm>
      </p:grpSpPr>
      <p:sp>
        <p:nvSpPr>
          <p:cNvPr id="369" name="Google Shape;369;p28"/>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0" name="Google Shape;370;p28"/>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28"/>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2" name="Google Shape;372;p28"/>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3" name="Google Shape;373;p28"/>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4" name="Google Shape;374;p28"/>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5" name="Google Shape;375;p28"/>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6" name="Google Shape;376;p28"/>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2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8" name="Google Shape;378;p2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8" name="Shape 388"/>
        <p:cNvGrpSpPr/>
        <p:nvPr/>
      </p:nvGrpSpPr>
      <p:grpSpPr>
        <a:xfrm>
          <a:off x="0" y="0"/>
          <a:ext cx="0" cy="0"/>
          <a:chOff x="0" y="0"/>
          <a:chExt cx="0" cy="0"/>
        </a:xfrm>
      </p:grpSpPr>
      <p:sp>
        <p:nvSpPr>
          <p:cNvPr id="389" name="Google Shape;389;p29"/>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0" name="Google Shape;390;p29"/>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1" name="Google Shape;391;p2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92" name="Google Shape;392;p2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29"/>
          <p:cNvGrpSpPr/>
          <p:nvPr/>
        </p:nvGrpSpPr>
        <p:grpSpPr>
          <a:xfrm>
            <a:off x="6669747" y="-389684"/>
            <a:ext cx="143766" cy="2106420"/>
            <a:chOff x="6780548" y="337714"/>
            <a:chExt cx="133252" cy="1952377"/>
          </a:xfrm>
        </p:grpSpPr>
        <p:sp>
          <p:nvSpPr>
            <p:cNvPr id="401" name="Google Shape;401;p2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29"/>
          <p:cNvGrpSpPr/>
          <p:nvPr/>
        </p:nvGrpSpPr>
        <p:grpSpPr>
          <a:xfrm>
            <a:off x="1510029" y="507749"/>
            <a:ext cx="203534" cy="2663108"/>
            <a:chOff x="250617" y="2402301"/>
            <a:chExt cx="188650" cy="2468355"/>
          </a:xfrm>
        </p:grpSpPr>
        <p:sp>
          <p:nvSpPr>
            <p:cNvPr id="404" name="Google Shape;404;p2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29"/>
          <p:cNvGrpSpPr/>
          <p:nvPr/>
        </p:nvGrpSpPr>
        <p:grpSpPr>
          <a:xfrm>
            <a:off x="385355" y="1380671"/>
            <a:ext cx="199237" cy="2828935"/>
            <a:chOff x="1608717" y="1280046"/>
            <a:chExt cx="199237" cy="2828935"/>
          </a:xfrm>
        </p:grpSpPr>
        <p:sp>
          <p:nvSpPr>
            <p:cNvPr id="409" name="Google Shape;409;p2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2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4" name="Google Shape;414;p29"/>
          <p:cNvGrpSpPr/>
          <p:nvPr/>
        </p:nvGrpSpPr>
        <p:grpSpPr>
          <a:xfrm>
            <a:off x="989005" y="-389666"/>
            <a:ext cx="62143" cy="897428"/>
            <a:chOff x="2038689" y="173907"/>
            <a:chExt cx="57599" cy="831799"/>
          </a:xfrm>
        </p:grpSpPr>
        <p:sp>
          <p:nvSpPr>
            <p:cNvPr id="415" name="Google Shape;415;p2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29"/>
          <p:cNvGrpSpPr/>
          <p:nvPr/>
        </p:nvGrpSpPr>
        <p:grpSpPr>
          <a:xfrm>
            <a:off x="8568723" y="2184809"/>
            <a:ext cx="214702" cy="2308598"/>
            <a:chOff x="8008096" y="2108910"/>
            <a:chExt cx="199001" cy="2139770"/>
          </a:xfrm>
        </p:grpSpPr>
        <p:sp>
          <p:nvSpPr>
            <p:cNvPr id="418" name="Google Shape;418;p2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2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29"/>
          <p:cNvGrpSpPr/>
          <p:nvPr/>
        </p:nvGrpSpPr>
        <p:grpSpPr>
          <a:xfrm>
            <a:off x="8221223" y="9"/>
            <a:ext cx="214702" cy="2308598"/>
            <a:chOff x="8008096" y="2108910"/>
            <a:chExt cx="199001" cy="2139770"/>
          </a:xfrm>
        </p:grpSpPr>
        <p:sp>
          <p:nvSpPr>
            <p:cNvPr id="422" name="Google Shape;422;p2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12"/>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1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12"/>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1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13"/>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13"/>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13"/>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13"/>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13"/>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13"/>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13"/>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13"/>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13"/>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13"/>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4"/>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14"/>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1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14"/>
          <p:cNvGrpSpPr/>
          <p:nvPr/>
        </p:nvGrpSpPr>
        <p:grpSpPr>
          <a:xfrm>
            <a:off x="8148521" y="3004593"/>
            <a:ext cx="98059" cy="1147595"/>
            <a:chOff x="3347921" y="16006"/>
            <a:chExt cx="98059" cy="1147595"/>
          </a:xfrm>
        </p:grpSpPr>
        <p:sp>
          <p:nvSpPr>
            <p:cNvPr id="84" name="Google Shape;84;p1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4"/>
          <p:cNvGrpSpPr/>
          <p:nvPr/>
        </p:nvGrpSpPr>
        <p:grpSpPr>
          <a:xfrm>
            <a:off x="281421" y="3769263"/>
            <a:ext cx="121172" cy="760495"/>
            <a:chOff x="5245196" y="3136513"/>
            <a:chExt cx="121172" cy="760495"/>
          </a:xfrm>
        </p:grpSpPr>
        <p:sp>
          <p:nvSpPr>
            <p:cNvPr id="87" name="Google Shape;87;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4"/>
          <p:cNvGrpSpPr/>
          <p:nvPr/>
        </p:nvGrpSpPr>
        <p:grpSpPr>
          <a:xfrm>
            <a:off x="8534739" y="4069632"/>
            <a:ext cx="57599" cy="831799"/>
            <a:chOff x="2038689" y="173907"/>
            <a:chExt cx="57599" cy="831799"/>
          </a:xfrm>
        </p:grpSpPr>
        <p:sp>
          <p:nvSpPr>
            <p:cNvPr id="90" name="Google Shape;90;p1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1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15"/>
          <p:cNvGrpSpPr/>
          <p:nvPr/>
        </p:nvGrpSpPr>
        <p:grpSpPr>
          <a:xfrm>
            <a:off x="8263682" y="-434366"/>
            <a:ext cx="188886" cy="1181532"/>
            <a:chOff x="2877432" y="975334"/>
            <a:chExt cx="188886" cy="1181532"/>
          </a:xfrm>
        </p:grpSpPr>
        <p:sp>
          <p:nvSpPr>
            <p:cNvPr id="98" name="Google Shape;98;p1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1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p15"/>
          <p:cNvGrpSpPr/>
          <p:nvPr/>
        </p:nvGrpSpPr>
        <p:grpSpPr>
          <a:xfrm>
            <a:off x="3643898" y="-436198"/>
            <a:ext cx="133252" cy="1952377"/>
            <a:chOff x="6780548" y="337714"/>
            <a:chExt cx="133252" cy="1952377"/>
          </a:xfrm>
        </p:grpSpPr>
        <p:sp>
          <p:nvSpPr>
            <p:cNvPr id="103" name="Google Shape;103;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p15"/>
          <p:cNvGrpSpPr/>
          <p:nvPr/>
        </p:nvGrpSpPr>
        <p:grpSpPr>
          <a:xfrm>
            <a:off x="8008096" y="2108910"/>
            <a:ext cx="199001" cy="2139770"/>
            <a:chOff x="8008096" y="2108910"/>
            <a:chExt cx="199001" cy="2139770"/>
          </a:xfrm>
        </p:grpSpPr>
        <p:sp>
          <p:nvSpPr>
            <p:cNvPr id="107" name="Google Shape;107;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15"/>
          <p:cNvGrpSpPr/>
          <p:nvPr/>
        </p:nvGrpSpPr>
        <p:grpSpPr>
          <a:xfrm>
            <a:off x="520996" y="1091548"/>
            <a:ext cx="199001" cy="2139770"/>
            <a:chOff x="8008096" y="2108910"/>
            <a:chExt cx="199001" cy="2139770"/>
          </a:xfrm>
        </p:grpSpPr>
        <p:sp>
          <p:nvSpPr>
            <p:cNvPr id="110" name="Google Shape;110;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15"/>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13" name="Google Shape;113;p15"/>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15"/>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16"/>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16"/>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16"/>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9" name="Google Shape;119;p16"/>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20" name="Google Shape;120;p16"/>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1" name="Google Shape;121;p1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16"/>
          <p:cNvGrpSpPr/>
          <p:nvPr/>
        </p:nvGrpSpPr>
        <p:grpSpPr>
          <a:xfrm>
            <a:off x="6626134" y="-164562"/>
            <a:ext cx="121172" cy="760495"/>
            <a:chOff x="5245196" y="3136513"/>
            <a:chExt cx="121172" cy="760495"/>
          </a:xfrm>
        </p:grpSpPr>
        <p:sp>
          <p:nvSpPr>
            <p:cNvPr id="126" name="Google Shape;126;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1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1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2" name="Google Shape;132;p1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p18"/>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4" name="Google Shape;144;p18"/>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45" name="Google Shape;145;p1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18"/>
          <p:cNvGrpSpPr/>
          <p:nvPr/>
        </p:nvGrpSpPr>
        <p:grpSpPr>
          <a:xfrm>
            <a:off x="6626134" y="-164562"/>
            <a:ext cx="121172" cy="760495"/>
            <a:chOff x="5245196" y="3136513"/>
            <a:chExt cx="121172" cy="760495"/>
          </a:xfrm>
        </p:grpSpPr>
        <p:sp>
          <p:nvSpPr>
            <p:cNvPr id="150" name="Google Shape;150;p1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1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19"/>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6" name="Google Shape;156;p19"/>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19"/>
          <p:cNvGrpSpPr/>
          <p:nvPr/>
        </p:nvGrpSpPr>
        <p:grpSpPr>
          <a:xfrm>
            <a:off x="8263682" y="-434366"/>
            <a:ext cx="188886" cy="1181532"/>
            <a:chOff x="2877432" y="975334"/>
            <a:chExt cx="188886" cy="1181532"/>
          </a:xfrm>
        </p:grpSpPr>
        <p:sp>
          <p:nvSpPr>
            <p:cNvPr id="163" name="Google Shape;163;p1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19"/>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19"/>
          <p:cNvGrpSpPr/>
          <p:nvPr/>
        </p:nvGrpSpPr>
        <p:grpSpPr>
          <a:xfrm>
            <a:off x="3090746" y="-533657"/>
            <a:ext cx="98059" cy="1147595"/>
            <a:chOff x="3347921" y="16006"/>
            <a:chExt cx="98059" cy="1147595"/>
          </a:xfrm>
        </p:grpSpPr>
        <p:sp>
          <p:nvSpPr>
            <p:cNvPr id="170" name="Google Shape;170;p19"/>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19"/>
          <p:cNvGrpSpPr/>
          <p:nvPr/>
        </p:nvGrpSpPr>
        <p:grpSpPr>
          <a:xfrm>
            <a:off x="4892771" y="-340112"/>
            <a:ext cx="121172" cy="760495"/>
            <a:chOff x="5245196" y="3136513"/>
            <a:chExt cx="121172" cy="760495"/>
          </a:xfrm>
        </p:grpSpPr>
        <p:sp>
          <p:nvSpPr>
            <p:cNvPr id="173" name="Google Shape;173;p1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19"/>
          <p:cNvGrpSpPr/>
          <p:nvPr/>
        </p:nvGrpSpPr>
        <p:grpSpPr>
          <a:xfrm>
            <a:off x="6967836" y="85439"/>
            <a:ext cx="133252" cy="1952377"/>
            <a:chOff x="6780548" y="337714"/>
            <a:chExt cx="133252" cy="1952377"/>
          </a:xfrm>
        </p:grpSpPr>
        <p:sp>
          <p:nvSpPr>
            <p:cNvPr id="176" name="Google Shape;17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9"/>
          <p:cNvGrpSpPr/>
          <p:nvPr/>
        </p:nvGrpSpPr>
        <p:grpSpPr>
          <a:xfrm>
            <a:off x="250617" y="2402301"/>
            <a:ext cx="188650" cy="2468355"/>
            <a:chOff x="250617" y="2402301"/>
            <a:chExt cx="188650" cy="2468355"/>
          </a:xfrm>
        </p:grpSpPr>
        <p:sp>
          <p:nvSpPr>
            <p:cNvPr id="179" name="Google Shape;17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19"/>
          <p:cNvGrpSpPr/>
          <p:nvPr/>
        </p:nvGrpSpPr>
        <p:grpSpPr>
          <a:xfrm>
            <a:off x="982417" y="1695096"/>
            <a:ext cx="199237" cy="2828935"/>
            <a:chOff x="1608717" y="1280046"/>
            <a:chExt cx="199237" cy="2828935"/>
          </a:xfrm>
        </p:grpSpPr>
        <p:sp>
          <p:nvSpPr>
            <p:cNvPr id="184" name="Google Shape;18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9"/>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19"/>
          <p:cNvGrpSpPr/>
          <p:nvPr/>
        </p:nvGrpSpPr>
        <p:grpSpPr>
          <a:xfrm>
            <a:off x="2038689" y="173907"/>
            <a:ext cx="57599" cy="831799"/>
            <a:chOff x="2038689" y="173907"/>
            <a:chExt cx="57599" cy="831799"/>
          </a:xfrm>
        </p:grpSpPr>
        <p:sp>
          <p:nvSpPr>
            <p:cNvPr id="189" name="Google Shape;189;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9"/>
          <p:cNvGrpSpPr/>
          <p:nvPr/>
        </p:nvGrpSpPr>
        <p:grpSpPr>
          <a:xfrm>
            <a:off x="8008096" y="2108910"/>
            <a:ext cx="199001" cy="2139770"/>
            <a:chOff x="8008096" y="2108910"/>
            <a:chExt cx="199001" cy="2139770"/>
          </a:xfrm>
        </p:grpSpPr>
        <p:sp>
          <p:nvSpPr>
            <p:cNvPr id="192" name="Google Shape;192;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p19"/>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p19"/>
          <p:cNvGrpSpPr/>
          <p:nvPr/>
        </p:nvGrpSpPr>
        <p:grpSpPr>
          <a:xfrm>
            <a:off x="4095146" y="-859690"/>
            <a:ext cx="199001" cy="2139770"/>
            <a:chOff x="8008096" y="2108910"/>
            <a:chExt cx="199001" cy="2139770"/>
          </a:xfrm>
        </p:grpSpPr>
        <p:sp>
          <p:nvSpPr>
            <p:cNvPr id="196" name="Google Shape;196;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9"/>
          <p:cNvGrpSpPr/>
          <p:nvPr/>
        </p:nvGrpSpPr>
        <p:grpSpPr>
          <a:xfrm>
            <a:off x="6333286" y="3704939"/>
            <a:ext cx="133252" cy="1952377"/>
            <a:chOff x="6780548" y="337714"/>
            <a:chExt cx="133252" cy="1952377"/>
          </a:xfrm>
        </p:grpSpPr>
        <p:sp>
          <p:nvSpPr>
            <p:cNvPr id="199" name="Google Shape;199;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19"/>
          <p:cNvGrpSpPr/>
          <p:nvPr/>
        </p:nvGrpSpPr>
        <p:grpSpPr>
          <a:xfrm>
            <a:off x="2702021" y="3612763"/>
            <a:ext cx="121172" cy="760495"/>
            <a:chOff x="5245196" y="3136513"/>
            <a:chExt cx="121172" cy="760495"/>
          </a:xfrm>
        </p:grpSpPr>
        <p:sp>
          <p:nvSpPr>
            <p:cNvPr id="202" name="Google Shape;202;p1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19"/>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9"/>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
          <p:cNvSpPr txBox="1"/>
          <p:nvPr>
            <p:ph idx="1" type="subTitle"/>
          </p:nvPr>
        </p:nvSpPr>
        <p:spPr>
          <a:xfrm>
            <a:off x="2283150" y="3302375"/>
            <a:ext cx="4577700" cy="107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t>Iteration 0 -</a:t>
            </a:r>
            <a:r>
              <a:rPr lang="en"/>
              <a:t> Team #1: Sean Rawson, Sherif Zeyada, Jisoo Lee, Mali Rivera, Brian Fenstermacher, Clyde Yeung, Chaitanya Saraogi</a:t>
            </a:r>
            <a:endParaRPr/>
          </a:p>
        </p:txBody>
      </p:sp>
      <p:sp>
        <p:nvSpPr>
          <p:cNvPr id="431" name="Google Shape;431;p1"/>
          <p:cNvSpPr txBox="1"/>
          <p:nvPr>
            <p:ph type="ctrTitle"/>
          </p:nvPr>
        </p:nvSpPr>
        <p:spPr>
          <a:xfrm>
            <a:off x="1561650" y="835602"/>
            <a:ext cx="6020700" cy="246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PennyWise - Personal Budgeting and Finance Application</a:t>
            </a:r>
            <a:endParaRPr/>
          </a:p>
        </p:txBody>
      </p:sp>
      <p:sp>
        <p:nvSpPr>
          <p:cNvPr id="432" name="Google Shape;432;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6232314" y="3696331"/>
            <a:ext cx="121434" cy="1073147"/>
            <a:chOff x="6232314" y="3696331"/>
            <a:chExt cx="121434" cy="1073147"/>
          </a:xfrm>
        </p:grpSpPr>
        <p:sp>
          <p:nvSpPr>
            <p:cNvPr id="439" name="Google Shape;439;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1"/>
          <p:cNvGrpSpPr/>
          <p:nvPr/>
        </p:nvGrpSpPr>
        <p:grpSpPr>
          <a:xfrm>
            <a:off x="6780548" y="337714"/>
            <a:ext cx="133252" cy="1952377"/>
            <a:chOff x="6780548" y="337714"/>
            <a:chExt cx="133252" cy="1952377"/>
          </a:xfrm>
        </p:grpSpPr>
        <p:sp>
          <p:nvSpPr>
            <p:cNvPr id="442" name="Google Shape;442;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
          <p:cNvGrpSpPr/>
          <p:nvPr/>
        </p:nvGrpSpPr>
        <p:grpSpPr>
          <a:xfrm>
            <a:off x="1608717" y="1280046"/>
            <a:ext cx="199237" cy="2828935"/>
            <a:chOff x="1608717" y="1280046"/>
            <a:chExt cx="199237" cy="2828935"/>
          </a:xfrm>
        </p:grpSpPr>
        <p:sp>
          <p:nvSpPr>
            <p:cNvPr id="445" name="Google Shape;445;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1"/>
          <p:cNvGrpSpPr/>
          <p:nvPr/>
        </p:nvGrpSpPr>
        <p:grpSpPr>
          <a:xfrm>
            <a:off x="8008096" y="2108910"/>
            <a:ext cx="199001" cy="2139770"/>
            <a:chOff x="8008096" y="2108910"/>
            <a:chExt cx="199001" cy="2139770"/>
          </a:xfrm>
        </p:grpSpPr>
        <p:sp>
          <p:nvSpPr>
            <p:cNvPr id="451" name="Google Shape;451;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
          <p:cNvGrpSpPr/>
          <p:nvPr/>
        </p:nvGrpSpPr>
        <p:grpSpPr>
          <a:xfrm>
            <a:off x="5613375" y="4248680"/>
            <a:ext cx="199001" cy="867199"/>
            <a:chOff x="4475150" y="4052605"/>
            <a:chExt cx="199001" cy="867199"/>
          </a:xfrm>
        </p:grpSpPr>
        <p:sp>
          <p:nvSpPr>
            <p:cNvPr id="454" name="Google Shape;454;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27e3b0fe9bd_1_0"/>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latin typeface="Arial"/>
                <a:ea typeface="Arial"/>
                <a:cs typeface="Arial"/>
                <a:sym typeface="Arial"/>
              </a:rPr>
              <a:t>Branch Strategy</a:t>
            </a:r>
            <a:endParaRPr b="1" sz="13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There are 2 fixed branches: main and dev</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main branch serves as the single source of truth and is production branch.</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dev branch serves as the integration branch where features branch will merge and tested here before committing to main branch.</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Besides main and dev branches, there are also “story” branch. The branch name will be created and name after the story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Team members should only create “story” branch</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Commit Strategy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Regular commit - For individual story branch. Commit should include a descriptive comment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Pull Request - Code should only commit to dev branch through Pull Request and reviewed by either team leader or Design &amp; Implementation leader</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0"/>
              </a:spcBef>
              <a:spcAft>
                <a:spcPts val="0"/>
              </a:spcAft>
              <a:buSzPts val="1800"/>
              <a:buNone/>
            </a:pPr>
            <a:r>
              <a:t/>
            </a:r>
            <a:endParaRPr b="1" sz="1600"/>
          </a:p>
        </p:txBody>
      </p:sp>
      <p:sp>
        <p:nvSpPr>
          <p:cNvPr id="548" name="Google Shape;548;g27e3b0fe9bd_1_0"/>
          <p:cNvSpPr txBox="1"/>
          <p:nvPr>
            <p:ph type="ctrTitle"/>
          </p:nvPr>
        </p:nvSpPr>
        <p:spPr>
          <a:xfrm>
            <a:off x="618825" y="411675"/>
            <a:ext cx="64932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Branch and Code Commitment</a:t>
            </a:r>
            <a:endParaRPr/>
          </a:p>
        </p:txBody>
      </p:sp>
      <p:grpSp>
        <p:nvGrpSpPr>
          <p:cNvPr id="549" name="Google Shape;549;g27e3b0fe9bd_1_0"/>
          <p:cNvGrpSpPr/>
          <p:nvPr/>
        </p:nvGrpSpPr>
        <p:grpSpPr>
          <a:xfrm>
            <a:off x="7686105" y="-476250"/>
            <a:ext cx="2291257" cy="2922300"/>
            <a:chOff x="4882900" y="-64350"/>
            <a:chExt cx="2493750" cy="2922300"/>
          </a:xfrm>
        </p:grpSpPr>
        <p:sp>
          <p:nvSpPr>
            <p:cNvPr id="550" name="Google Shape;550;g27e3b0fe9bd_1_0"/>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27e3b0fe9bd_1_0"/>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27e3b0fe9bd_1_0"/>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27e3b0fe9bd_1_0"/>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27e3b0fe9bd_1_0"/>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7e3b0fe9bd_1_11"/>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Pipeline is orchestrated using Github Action with the following stages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Retrieve Github Code</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Linting</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Code Scanning</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Build</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Unit Test</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Create the supporting container(s) (Database) and label</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Create App Container and label </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Save the container image and upload the image</a:t>
            </a:r>
            <a:endParaRPr sz="1100">
              <a:latin typeface="Arial"/>
              <a:ea typeface="Arial"/>
              <a:cs typeface="Arial"/>
              <a:sym typeface="Arial"/>
            </a:endParaRPr>
          </a:p>
          <a:p>
            <a:pPr indent="0" lvl="0" marL="0" rtl="0" algn="l">
              <a:spcBef>
                <a:spcPts val="1600"/>
              </a:spcBef>
              <a:spcAft>
                <a:spcPts val="0"/>
              </a:spcAft>
              <a:buNone/>
            </a:pPr>
            <a:r>
              <a:t/>
            </a:r>
            <a:endParaRPr b="1" sz="1600"/>
          </a:p>
          <a:p>
            <a:pPr indent="0" lvl="0" marL="0" rtl="0" algn="l">
              <a:lnSpc>
                <a:spcPct val="100000"/>
              </a:lnSpc>
              <a:spcBef>
                <a:spcPts val="0"/>
              </a:spcBef>
              <a:spcAft>
                <a:spcPts val="0"/>
              </a:spcAft>
              <a:buSzPts val="1800"/>
              <a:buNone/>
            </a:pPr>
            <a:r>
              <a:t/>
            </a:r>
            <a:endParaRPr b="1" sz="1300">
              <a:latin typeface="Arial"/>
              <a:ea typeface="Arial"/>
              <a:cs typeface="Arial"/>
              <a:sym typeface="Arial"/>
            </a:endParaRPr>
          </a:p>
        </p:txBody>
      </p:sp>
      <p:sp>
        <p:nvSpPr>
          <p:cNvPr id="560" name="Google Shape;560;g27e3b0fe9bd_1_11"/>
          <p:cNvSpPr txBox="1"/>
          <p:nvPr>
            <p:ph type="ctrTitle"/>
          </p:nvPr>
        </p:nvSpPr>
        <p:spPr>
          <a:xfrm>
            <a:off x="618825" y="411675"/>
            <a:ext cx="64932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Github Action/Pipeline</a:t>
            </a:r>
            <a:endParaRPr/>
          </a:p>
        </p:txBody>
      </p:sp>
      <p:grpSp>
        <p:nvGrpSpPr>
          <p:cNvPr id="561" name="Google Shape;561;g27e3b0fe9bd_1_11"/>
          <p:cNvGrpSpPr/>
          <p:nvPr/>
        </p:nvGrpSpPr>
        <p:grpSpPr>
          <a:xfrm>
            <a:off x="7686105" y="-476250"/>
            <a:ext cx="2291257" cy="2922300"/>
            <a:chOff x="4882900" y="-64350"/>
            <a:chExt cx="2493750" cy="2922300"/>
          </a:xfrm>
        </p:grpSpPr>
        <p:sp>
          <p:nvSpPr>
            <p:cNvPr id="562" name="Google Shape;562;g27e3b0fe9bd_1_11"/>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27e3b0fe9bd_1_11"/>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27e3b0fe9bd_1_11"/>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27e3b0fe9bd_1_11"/>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27e3b0fe9bd_1_11"/>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27e3b0fe9bd_1_22"/>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Docker container technology is used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 following containers should be created</a:t>
            </a:r>
            <a:endParaRPr sz="1100">
              <a:latin typeface="Arial"/>
              <a:ea typeface="Arial"/>
              <a:cs typeface="Arial"/>
              <a:sym typeface="Arial"/>
            </a:endParaRPr>
          </a:p>
          <a:p>
            <a:pPr indent="-298450" lvl="1" marL="1371600" rtl="0" algn="l">
              <a:spcBef>
                <a:spcPts val="0"/>
              </a:spcBef>
              <a:spcAft>
                <a:spcPts val="0"/>
              </a:spcAft>
              <a:buSzPts val="1100"/>
              <a:buFont typeface="Arial"/>
              <a:buChar char="○"/>
            </a:pPr>
            <a:r>
              <a:rPr lang="en" sz="1100">
                <a:latin typeface="Arial"/>
                <a:ea typeface="Arial"/>
                <a:cs typeface="Arial"/>
                <a:sym typeface="Arial"/>
              </a:rPr>
              <a:t>Database with MariaDB</a:t>
            </a:r>
            <a:endParaRPr sz="1100">
              <a:latin typeface="Arial"/>
              <a:ea typeface="Arial"/>
              <a:cs typeface="Arial"/>
              <a:sym typeface="Arial"/>
            </a:endParaRPr>
          </a:p>
          <a:p>
            <a:pPr indent="-298450" lvl="1" marL="1371600" rtl="0" algn="l">
              <a:spcBef>
                <a:spcPts val="0"/>
              </a:spcBef>
              <a:spcAft>
                <a:spcPts val="0"/>
              </a:spcAft>
              <a:buSzPts val="1100"/>
              <a:buFont typeface="Arial"/>
              <a:buChar char="○"/>
            </a:pPr>
            <a:r>
              <a:rPr lang="en" sz="1100">
                <a:latin typeface="Arial"/>
                <a:ea typeface="Arial"/>
                <a:cs typeface="Arial"/>
                <a:sym typeface="Arial"/>
              </a:rPr>
              <a:t>Application - PennyWise</a:t>
            </a:r>
            <a:endParaRPr sz="1100">
              <a:latin typeface="Arial"/>
              <a:ea typeface="Arial"/>
              <a:cs typeface="Arial"/>
              <a:sym typeface="Arial"/>
            </a:endParaRPr>
          </a:p>
          <a:p>
            <a:pPr indent="-298450" lvl="1" marL="1371600" rtl="0" algn="l">
              <a:spcBef>
                <a:spcPts val="0"/>
              </a:spcBef>
              <a:spcAft>
                <a:spcPts val="0"/>
              </a:spcAft>
              <a:buSzPts val="1100"/>
              <a:buFont typeface="Arial"/>
              <a:buChar char="○"/>
            </a:pPr>
            <a:r>
              <a:rPr lang="en" sz="1100">
                <a:latin typeface="Arial"/>
                <a:ea typeface="Arial"/>
                <a:cs typeface="Arial"/>
                <a:sym typeface="Arial"/>
              </a:rPr>
              <a:t>OpenLDAP</a:t>
            </a:r>
            <a:endParaRPr sz="1100">
              <a:latin typeface="Arial"/>
              <a:ea typeface="Arial"/>
              <a:cs typeface="Arial"/>
              <a:sym typeface="Arial"/>
            </a:endParaRPr>
          </a:p>
          <a:p>
            <a:pPr indent="0" lvl="0" marL="0" rtl="0" algn="l">
              <a:lnSpc>
                <a:spcPct val="115000"/>
              </a:lnSpc>
              <a:spcBef>
                <a:spcPts val="1600"/>
              </a:spcBef>
              <a:spcAft>
                <a:spcPts val="0"/>
              </a:spcAft>
              <a:buNone/>
            </a:pPr>
            <a:r>
              <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SzPts val="1800"/>
              <a:buNone/>
            </a:pPr>
            <a:r>
              <a:t/>
            </a:r>
            <a:endParaRPr sz="1100">
              <a:latin typeface="Arial"/>
              <a:ea typeface="Arial"/>
              <a:cs typeface="Arial"/>
              <a:sym typeface="Arial"/>
            </a:endParaRPr>
          </a:p>
        </p:txBody>
      </p:sp>
      <p:sp>
        <p:nvSpPr>
          <p:cNvPr id="572" name="Google Shape;572;g27e3b0fe9bd_1_22"/>
          <p:cNvSpPr txBox="1"/>
          <p:nvPr>
            <p:ph type="ctrTitle"/>
          </p:nvPr>
        </p:nvSpPr>
        <p:spPr>
          <a:xfrm>
            <a:off x="618825" y="411675"/>
            <a:ext cx="64932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Containers</a:t>
            </a:r>
            <a:endParaRPr/>
          </a:p>
        </p:txBody>
      </p:sp>
      <p:grpSp>
        <p:nvGrpSpPr>
          <p:cNvPr id="573" name="Google Shape;573;g27e3b0fe9bd_1_22"/>
          <p:cNvGrpSpPr/>
          <p:nvPr/>
        </p:nvGrpSpPr>
        <p:grpSpPr>
          <a:xfrm>
            <a:off x="7686105" y="-476250"/>
            <a:ext cx="2291257" cy="2922300"/>
            <a:chOff x="4882900" y="-64350"/>
            <a:chExt cx="2493750" cy="2922300"/>
          </a:xfrm>
        </p:grpSpPr>
        <p:sp>
          <p:nvSpPr>
            <p:cNvPr id="574" name="Google Shape;574;g27e3b0fe9bd_1_22"/>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27e3b0fe9bd_1_22"/>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27e3b0fe9bd_1_22"/>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27e3b0fe9bd_1_22"/>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27e3b0fe9bd_1_22"/>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7e3b0fe9bd_1_33"/>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Members can download the images and launch on local machine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Launching the same containers (set) can guarantee every team member is accessing exactly the same environment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Testing could be performed on local environment</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SzPts val="1800"/>
              <a:buNone/>
            </a:pPr>
            <a:r>
              <a:t/>
            </a:r>
            <a:endParaRPr sz="1100">
              <a:latin typeface="Arial"/>
              <a:ea typeface="Arial"/>
              <a:cs typeface="Arial"/>
              <a:sym typeface="Arial"/>
            </a:endParaRPr>
          </a:p>
        </p:txBody>
      </p:sp>
      <p:sp>
        <p:nvSpPr>
          <p:cNvPr id="584" name="Google Shape;584;g27e3b0fe9bd_1_33"/>
          <p:cNvSpPr txBox="1"/>
          <p:nvPr>
            <p:ph type="ctrTitle"/>
          </p:nvPr>
        </p:nvSpPr>
        <p:spPr>
          <a:xfrm>
            <a:off x="618825" y="411675"/>
            <a:ext cx="64932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Testing the App</a:t>
            </a:r>
            <a:endParaRPr/>
          </a:p>
        </p:txBody>
      </p:sp>
      <p:grpSp>
        <p:nvGrpSpPr>
          <p:cNvPr id="585" name="Google Shape;585;g27e3b0fe9bd_1_33"/>
          <p:cNvGrpSpPr/>
          <p:nvPr/>
        </p:nvGrpSpPr>
        <p:grpSpPr>
          <a:xfrm>
            <a:off x="7686105" y="-476250"/>
            <a:ext cx="2291257" cy="2922300"/>
            <a:chOff x="4882900" y="-64350"/>
            <a:chExt cx="2493750" cy="2922300"/>
          </a:xfrm>
        </p:grpSpPr>
        <p:sp>
          <p:nvSpPr>
            <p:cNvPr id="586" name="Google Shape;586;g27e3b0fe9bd_1_33"/>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27e3b0fe9bd_1_33"/>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27e3b0fe9bd_1_33"/>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27e3b0fe9bd_1_33"/>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27e3b0fe9bd_1_33"/>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7e3b0fe9bd_2_5"/>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100">
                <a:latin typeface="Arial"/>
                <a:ea typeface="Arial"/>
                <a:cs typeface="Arial"/>
                <a:sym typeface="Arial"/>
              </a:rPr>
              <a:t>Team leader: Brian Fenstermacher</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Requirements leader: Jisoo Lee, Chaitanya Saraogi</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Design and Implementation leader: Sherif Zeyada</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QA leader: Mali Rivera</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Configuration leader: Clyde Yeung</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Security leader: Sean Rawson</a:t>
            </a:r>
            <a:endParaRPr sz="1100">
              <a:latin typeface="Arial"/>
              <a:ea typeface="Arial"/>
              <a:cs typeface="Arial"/>
              <a:sym typeface="Arial"/>
            </a:endParaRPr>
          </a:p>
          <a:p>
            <a:pPr indent="0" lvl="0" marL="0" rtl="0" algn="l">
              <a:lnSpc>
                <a:spcPct val="100000"/>
              </a:lnSpc>
              <a:spcBef>
                <a:spcPts val="0"/>
              </a:spcBef>
              <a:spcAft>
                <a:spcPts val="0"/>
              </a:spcAft>
              <a:buNone/>
            </a:pPr>
            <a:r>
              <a:t/>
            </a:r>
            <a:endParaRPr sz="1100">
              <a:latin typeface="Arial"/>
              <a:ea typeface="Arial"/>
              <a:cs typeface="Arial"/>
              <a:sym typeface="Arial"/>
            </a:endParaRPr>
          </a:p>
        </p:txBody>
      </p:sp>
      <p:sp>
        <p:nvSpPr>
          <p:cNvPr id="462" name="Google Shape;462;g27e3b0fe9bd_2_5"/>
          <p:cNvSpPr txBox="1"/>
          <p:nvPr>
            <p:ph type="ctrTitle"/>
          </p:nvPr>
        </p:nvSpPr>
        <p:spPr>
          <a:xfrm>
            <a:off x="618825" y="411675"/>
            <a:ext cx="3626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Member Roles</a:t>
            </a:r>
            <a:endParaRPr/>
          </a:p>
        </p:txBody>
      </p:sp>
      <p:grpSp>
        <p:nvGrpSpPr>
          <p:cNvPr id="463" name="Google Shape;463;g27e3b0fe9bd_2_5"/>
          <p:cNvGrpSpPr/>
          <p:nvPr/>
        </p:nvGrpSpPr>
        <p:grpSpPr>
          <a:xfrm>
            <a:off x="7686105" y="-476250"/>
            <a:ext cx="2291257" cy="2922300"/>
            <a:chOff x="4882900" y="-64350"/>
            <a:chExt cx="2493750" cy="2922300"/>
          </a:xfrm>
        </p:grpSpPr>
        <p:sp>
          <p:nvSpPr>
            <p:cNvPr id="464" name="Google Shape;464;g27e3b0fe9bd_2_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27e3b0fe9bd_2_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27e3b0fe9bd_2_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7e3b0fe9bd_2_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7e3b0fe9bd_2_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
          <p:cNvSpPr txBox="1"/>
          <p:nvPr>
            <p:ph idx="1" type="body"/>
          </p:nvPr>
        </p:nvSpPr>
        <p:spPr>
          <a:xfrm>
            <a:off x="597375" y="1063525"/>
            <a:ext cx="7866900" cy="378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100">
                <a:latin typeface="Arial"/>
                <a:ea typeface="Arial"/>
                <a:cs typeface="Arial"/>
                <a:sym typeface="Arial"/>
              </a:rPr>
              <a:t>With constant rising inflation and costs of living, budgeting can be one of the more difficult areas for college students and young professionals to excel in. Traditionally, a lot of budgeting is done through spreadsheets and that can be a very tedious and time consuming task. More recently, there have been a number of budgeting applications that target this age range of individuals but they tend to either have a steep cost with lots of integrations or they’re free and extremely limited with a tall pay wall to access the other features that many users would like to have. Our project aims to bridge that gap by providing users with the features that they want, and no pay wall stopping them from having better finances.</a:t>
            </a:r>
            <a:endParaRPr sz="1100">
              <a:latin typeface="Arial"/>
              <a:ea typeface="Arial"/>
              <a:cs typeface="Arial"/>
              <a:sym typeface="Arial"/>
            </a:endParaRPr>
          </a:p>
          <a:p>
            <a:pPr indent="0" lvl="0" marL="0" rtl="0" algn="l">
              <a:lnSpc>
                <a:spcPct val="100000"/>
              </a:lnSpc>
              <a:spcBef>
                <a:spcPts val="1600"/>
              </a:spcBef>
              <a:spcAft>
                <a:spcPts val="0"/>
              </a:spcAft>
              <a:buSzPts val="1000"/>
              <a:buNone/>
            </a:pPr>
            <a:r>
              <a:rPr lang="en" sz="1100">
                <a:latin typeface="Arial"/>
                <a:ea typeface="Arial"/>
                <a:cs typeface="Arial"/>
                <a:sym typeface="Arial"/>
              </a:rPr>
              <a:t>Product *Core* Features:</a:t>
            </a:r>
            <a:endParaRPr sz="1100">
              <a:latin typeface="Arial"/>
              <a:ea typeface="Arial"/>
              <a:cs typeface="Arial"/>
              <a:sym typeface="Arial"/>
            </a:endParaRPr>
          </a:p>
          <a:p>
            <a:pPr indent="-298450" lvl="0" marL="457200" rtl="0" algn="l">
              <a:lnSpc>
                <a:spcPct val="100000"/>
              </a:lnSpc>
              <a:spcBef>
                <a:spcPts val="1600"/>
              </a:spcBef>
              <a:spcAft>
                <a:spcPts val="0"/>
              </a:spcAft>
              <a:buSzPts val="1100"/>
              <a:buFont typeface="Arial"/>
              <a:buChar char="-"/>
            </a:pPr>
            <a:r>
              <a:rPr lang="en" sz="1100">
                <a:latin typeface="Arial"/>
                <a:ea typeface="Arial"/>
                <a:cs typeface="Arial"/>
                <a:sym typeface="Arial"/>
              </a:rPr>
              <a:t>Add monthly income and expenses</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Login and access control</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Budgeting categories</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Tracking expenses</a:t>
            </a:r>
            <a:endParaRPr sz="1100">
              <a:latin typeface="Arial"/>
              <a:ea typeface="Arial"/>
              <a:cs typeface="Arial"/>
              <a:sym typeface="Arial"/>
            </a:endParaRPr>
          </a:p>
          <a:p>
            <a:pPr indent="0" lvl="0" marL="0" rtl="0" algn="l">
              <a:lnSpc>
                <a:spcPct val="100000"/>
              </a:lnSpc>
              <a:spcBef>
                <a:spcPts val="1600"/>
              </a:spcBef>
              <a:spcAft>
                <a:spcPts val="0"/>
              </a:spcAft>
              <a:buSzPts val="1000"/>
              <a:buNone/>
            </a:pPr>
            <a:r>
              <a:rPr lang="en" sz="1100">
                <a:latin typeface="Arial"/>
                <a:ea typeface="Arial"/>
                <a:cs typeface="Arial"/>
                <a:sym typeface="Arial"/>
              </a:rPr>
              <a:t>Product *Additional* Features:</a:t>
            </a:r>
            <a:endParaRPr sz="1100">
              <a:latin typeface="Arial"/>
              <a:ea typeface="Arial"/>
              <a:cs typeface="Arial"/>
              <a:sym typeface="Arial"/>
            </a:endParaRPr>
          </a:p>
          <a:p>
            <a:pPr indent="-298450" lvl="0" marL="457200" rtl="0" algn="l">
              <a:lnSpc>
                <a:spcPct val="100000"/>
              </a:lnSpc>
              <a:spcBef>
                <a:spcPts val="1600"/>
              </a:spcBef>
              <a:spcAft>
                <a:spcPts val="0"/>
              </a:spcAft>
              <a:buSzPts val="1100"/>
              <a:buFont typeface="Arial"/>
              <a:buChar char="-"/>
            </a:pPr>
            <a:r>
              <a:rPr lang="en" sz="1100">
                <a:latin typeface="Arial"/>
                <a:ea typeface="Arial"/>
                <a:cs typeface="Arial"/>
                <a:sym typeface="Arial"/>
              </a:rPr>
              <a:t>Tips from experts</a:t>
            </a:r>
            <a:endParaRPr sz="1100">
              <a:latin typeface="Arial"/>
              <a:ea typeface="Arial"/>
              <a:cs typeface="Arial"/>
              <a:sym typeface="Arial"/>
            </a:endParaRPr>
          </a:p>
          <a:p>
            <a:pPr indent="0" lvl="0" marL="0" rtl="0" algn="l">
              <a:lnSpc>
                <a:spcPct val="100000"/>
              </a:lnSpc>
              <a:spcBef>
                <a:spcPts val="1600"/>
              </a:spcBef>
              <a:spcAft>
                <a:spcPts val="1600"/>
              </a:spcAft>
              <a:buSzPts val="1000"/>
              <a:buNone/>
            </a:pPr>
            <a:r>
              <a:t/>
            </a:r>
            <a:endParaRPr/>
          </a:p>
        </p:txBody>
      </p:sp>
      <p:sp>
        <p:nvSpPr>
          <p:cNvPr id="474" name="Google Shape;474;p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PennyWise - Description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Everydollar</a:t>
            </a:r>
            <a:endParaRPr sz="1400"/>
          </a:p>
          <a:p>
            <a:pPr indent="-317500" lvl="1" marL="914400" rtl="0" algn="l">
              <a:lnSpc>
                <a:spcPct val="115000"/>
              </a:lnSpc>
              <a:spcBef>
                <a:spcPts val="0"/>
              </a:spcBef>
              <a:spcAft>
                <a:spcPts val="0"/>
              </a:spcAft>
              <a:buSzPts val="1400"/>
              <a:buChar char="-"/>
            </a:pPr>
            <a:r>
              <a:rPr lang="en" sz="1100">
                <a:latin typeface="Arial"/>
                <a:ea typeface="Arial"/>
                <a:cs typeface="Arial"/>
                <a:sym typeface="Arial"/>
              </a:rPr>
              <a:t>The free version offers a customizable budget and savings funds and the premium version offers bank connectivity, budget insights, paycheck planning, smart tracking suggestions, financial roadmap, goal setting, group coaching, csv download. Our application would offer a few of the premium version features to make it more competitive plus some original items.</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GoodBudget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Very similar to the above but lets you categorize your ‘envelopes’ for spending. Everything must be manually entered (ie. your monthly income and what you spend) but I think given our timeframe for this project that will be a good approach for us as well.</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PocketGuard</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Easy to navigate dashboard, show spendable money after bills, goals and necessities are accounted for. Pie chart shows by each categories. Easily see how your student loans fit in with the rest of your income and spending. </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Mint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One of the best rated budgeting apps. Securely connects to your bank account and automatically inputs purchases. Notification features (upcoming bills, low funds, avoid overspending etc).</a:t>
            </a:r>
            <a:endParaRPr sz="1100">
              <a:latin typeface="Arial"/>
              <a:ea typeface="Arial"/>
              <a:cs typeface="Arial"/>
              <a:sym typeface="Arial"/>
            </a:endParaRPr>
          </a:p>
        </p:txBody>
      </p:sp>
      <p:sp>
        <p:nvSpPr>
          <p:cNvPr id="480" name="Google Shape;480;p4"/>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Related Work</a:t>
            </a:r>
            <a:endParaRPr/>
          </a:p>
        </p:txBody>
      </p:sp>
      <p:grpSp>
        <p:nvGrpSpPr>
          <p:cNvPr id="481" name="Google Shape;481;p4"/>
          <p:cNvGrpSpPr/>
          <p:nvPr/>
        </p:nvGrpSpPr>
        <p:grpSpPr>
          <a:xfrm>
            <a:off x="7686104" y="-476250"/>
            <a:ext cx="2291257" cy="2922300"/>
            <a:chOff x="4882900" y="-64350"/>
            <a:chExt cx="2493750" cy="2922300"/>
          </a:xfrm>
        </p:grpSpPr>
        <p:sp>
          <p:nvSpPr>
            <p:cNvPr id="482" name="Google Shape;482;p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
          <p:cNvSpPr txBox="1"/>
          <p:nvPr>
            <p:ph idx="1" type="body"/>
          </p:nvPr>
        </p:nvSpPr>
        <p:spPr>
          <a:xfrm>
            <a:off x="410150" y="1133200"/>
            <a:ext cx="5250900" cy="378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800">
                <a:latin typeface="Share Tech"/>
                <a:ea typeface="Share Tech"/>
                <a:cs typeface="Share Tech"/>
                <a:sym typeface="Share Tech"/>
              </a:rPr>
              <a:t>FUNCTIONAL FEATURES:</a:t>
            </a:r>
            <a:endParaRPr sz="1800">
              <a:latin typeface="Advent Pro Medium"/>
              <a:ea typeface="Advent Pro Medium"/>
              <a:cs typeface="Advent Pro Medium"/>
              <a:sym typeface="Advent Pro Medium"/>
            </a:endParaRPr>
          </a:p>
          <a:p>
            <a:pPr indent="-215900" lvl="0" marL="241300" rtl="0" algn="l">
              <a:lnSpc>
                <a:spcPct val="100000"/>
              </a:lnSpc>
              <a:spcBef>
                <a:spcPts val="300"/>
              </a:spcBef>
              <a:spcAft>
                <a:spcPts val="0"/>
              </a:spcAft>
              <a:buClr>
                <a:schemeClr val="accent2"/>
              </a:buClr>
              <a:buSzPts val="1400"/>
              <a:buFont typeface="Maven Pro"/>
              <a:buChar char="●"/>
            </a:pPr>
            <a:r>
              <a:rPr lang="en" sz="1400"/>
              <a:t>Essential - Monthly Income Tracking</a:t>
            </a:r>
            <a:endParaRPr sz="1400"/>
          </a:p>
          <a:p>
            <a:pPr indent="-215900" lvl="0" marL="241300" rtl="0" algn="l">
              <a:lnSpc>
                <a:spcPct val="100000"/>
              </a:lnSpc>
              <a:spcBef>
                <a:spcPts val="300"/>
              </a:spcBef>
              <a:spcAft>
                <a:spcPts val="0"/>
              </a:spcAft>
              <a:buClr>
                <a:schemeClr val="accent2"/>
              </a:buClr>
              <a:buSzPts val="1400"/>
              <a:buFont typeface="Maven Pro"/>
              <a:buChar char="●"/>
            </a:pPr>
            <a:r>
              <a:rPr lang="en" sz="1400"/>
              <a:t>Essential - Monthly Expense Tracking</a:t>
            </a:r>
            <a:endParaRPr sz="1400"/>
          </a:p>
          <a:p>
            <a:pPr indent="-215900" lvl="0" marL="241300" rtl="0" algn="l">
              <a:lnSpc>
                <a:spcPct val="100000"/>
              </a:lnSpc>
              <a:spcBef>
                <a:spcPts val="300"/>
              </a:spcBef>
              <a:spcAft>
                <a:spcPts val="0"/>
              </a:spcAft>
              <a:buSzPts val="1400"/>
              <a:buChar char="●"/>
            </a:pPr>
            <a:r>
              <a:rPr lang="en" sz="1400"/>
              <a:t>Essential - User Registration and Authentication</a:t>
            </a:r>
            <a:endParaRPr sz="1400"/>
          </a:p>
          <a:p>
            <a:pPr indent="-215900" lvl="0" marL="241300" rtl="0" algn="l">
              <a:lnSpc>
                <a:spcPct val="100000"/>
              </a:lnSpc>
              <a:spcBef>
                <a:spcPts val="300"/>
              </a:spcBef>
              <a:spcAft>
                <a:spcPts val="0"/>
              </a:spcAft>
              <a:buSzPts val="1400"/>
              <a:buChar char="●"/>
            </a:pPr>
            <a:r>
              <a:rPr lang="en" sz="1400"/>
              <a:t>Essential - Custom Expense Chart</a:t>
            </a:r>
            <a:endParaRPr sz="1400"/>
          </a:p>
          <a:p>
            <a:pPr indent="-215900" lvl="0" marL="241300" rtl="0" algn="l">
              <a:lnSpc>
                <a:spcPct val="100000"/>
              </a:lnSpc>
              <a:spcBef>
                <a:spcPts val="300"/>
              </a:spcBef>
              <a:spcAft>
                <a:spcPts val="0"/>
              </a:spcAft>
              <a:buClr>
                <a:schemeClr val="accent2"/>
              </a:buClr>
              <a:buSzPts val="1400"/>
              <a:buFont typeface="Maven Pro"/>
              <a:buChar char="●"/>
            </a:pPr>
            <a:r>
              <a:rPr lang="en" sz="1400"/>
              <a:t>Desirable - Expense Categorization and Tracking</a:t>
            </a:r>
            <a:endParaRPr sz="1400"/>
          </a:p>
          <a:p>
            <a:pPr indent="-215900" lvl="0" marL="241300" rtl="0" algn="l">
              <a:lnSpc>
                <a:spcPct val="100000"/>
              </a:lnSpc>
              <a:spcBef>
                <a:spcPts val="300"/>
              </a:spcBef>
              <a:spcAft>
                <a:spcPts val="0"/>
              </a:spcAft>
              <a:buClr>
                <a:schemeClr val="accent2"/>
              </a:buClr>
              <a:buSzPts val="1400"/>
              <a:buFont typeface="Maven Pro"/>
              <a:buChar char="●"/>
            </a:pPr>
            <a:r>
              <a:rPr lang="en" sz="1400"/>
              <a:t>Desirable - Expense Tracking Visualization</a:t>
            </a:r>
            <a:endParaRPr sz="1400"/>
          </a:p>
          <a:p>
            <a:pPr indent="-215900" lvl="0" marL="241300" rtl="0" algn="l">
              <a:lnSpc>
                <a:spcPct val="100000"/>
              </a:lnSpc>
              <a:spcBef>
                <a:spcPts val="300"/>
              </a:spcBef>
              <a:spcAft>
                <a:spcPts val="0"/>
              </a:spcAft>
              <a:buSzPts val="1400"/>
              <a:buChar char="●"/>
            </a:pPr>
            <a:r>
              <a:rPr lang="en" sz="1400"/>
              <a:t>Desirable - Expense Alerts and Notifications</a:t>
            </a:r>
            <a:endParaRPr sz="1400"/>
          </a:p>
          <a:p>
            <a:pPr indent="-215900" lvl="0" marL="241300" rtl="0" algn="l">
              <a:lnSpc>
                <a:spcPct val="100000"/>
              </a:lnSpc>
              <a:spcBef>
                <a:spcPts val="300"/>
              </a:spcBef>
              <a:spcAft>
                <a:spcPts val="0"/>
              </a:spcAft>
              <a:buSzPts val="1400"/>
              <a:buChar char="●"/>
            </a:pPr>
            <a:r>
              <a:rPr lang="en" sz="1400"/>
              <a:t>Optional - Budget Setting</a:t>
            </a:r>
            <a:endParaRPr sz="1400"/>
          </a:p>
          <a:p>
            <a:pPr indent="-215900" lvl="0" marL="241300" rtl="0" algn="l">
              <a:lnSpc>
                <a:spcPct val="100000"/>
              </a:lnSpc>
              <a:spcBef>
                <a:spcPts val="300"/>
              </a:spcBef>
              <a:spcAft>
                <a:spcPts val="0"/>
              </a:spcAft>
              <a:buSzPts val="1400"/>
              <a:buChar char="●"/>
            </a:pPr>
            <a:r>
              <a:rPr lang="en" sz="1400"/>
              <a:t>Optional - Financial Impact Assessment</a:t>
            </a:r>
            <a:endParaRPr sz="1400"/>
          </a:p>
          <a:p>
            <a:pPr indent="-215900" lvl="0" marL="241300" rtl="0" algn="l">
              <a:lnSpc>
                <a:spcPct val="100000"/>
              </a:lnSpc>
              <a:spcBef>
                <a:spcPts val="300"/>
              </a:spcBef>
              <a:spcAft>
                <a:spcPts val="0"/>
              </a:spcAft>
              <a:buClr>
                <a:schemeClr val="accent2"/>
              </a:buClr>
              <a:buSzPts val="1400"/>
              <a:buFont typeface="Maven Pro"/>
              <a:buChar char="●"/>
            </a:pPr>
            <a:r>
              <a:rPr lang="en" sz="1400"/>
              <a:t>Optional - Expense Review and Recommendations</a:t>
            </a:r>
            <a:endParaRPr sz="1400"/>
          </a:p>
          <a:p>
            <a:pPr indent="-215900" lvl="0" marL="241300" rtl="0" algn="l">
              <a:lnSpc>
                <a:spcPct val="100000"/>
              </a:lnSpc>
              <a:spcBef>
                <a:spcPts val="300"/>
              </a:spcBef>
              <a:spcAft>
                <a:spcPts val="0"/>
              </a:spcAft>
              <a:buClr>
                <a:schemeClr val="accent2"/>
              </a:buClr>
              <a:buSzPts val="1400"/>
              <a:buFont typeface="Maven Pro"/>
              <a:buChar char="●"/>
            </a:pPr>
            <a:r>
              <a:rPr lang="en" sz="1400"/>
              <a:t>Optional - Financial Tips</a:t>
            </a:r>
            <a:endParaRPr sz="1400"/>
          </a:p>
        </p:txBody>
      </p:sp>
      <p:sp>
        <p:nvSpPr>
          <p:cNvPr id="492" name="Google Shape;492;p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High Level Requirements</a:t>
            </a:r>
            <a:endParaRPr/>
          </a:p>
        </p:txBody>
      </p:sp>
      <p:sp>
        <p:nvSpPr>
          <p:cNvPr id="493" name="Google Shape;493;p5"/>
          <p:cNvSpPr txBox="1"/>
          <p:nvPr>
            <p:ph idx="2" type="body"/>
          </p:nvPr>
        </p:nvSpPr>
        <p:spPr>
          <a:xfrm>
            <a:off x="4842525" y="1133212"/>
            <a:ext cx="3908700" cy="19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800">
                <a:latin typeface="Share Tech"/>
                <a:ea typeface="Share Tech"/>
                <a:cs typeface="Share Tech"/>
                <a:sym typeface="Share Tech"/>
              </a:rPr>
              <a:t>NONFUNCTIONAL REQUIREMENTS:</a:t>
            </a:r>
            <a:endParaRPr sz="1800">
              <a:latin typeface="Share Tech"/>
              <a:ea typeface="Share Tech"/>
              <a:cs typeface="Share Tech"/>
              <a:sym typeface="Share Tech"/>
            </a:endParaRPr>
          </a:p>
          <a:p>
            <a:pPr indent="-215900" lvl="0" marL="241300" rtl="0" algn="l">
              <a:lnSpc>
                <a:spcPct val="100000"/>
              </a:lnSpc>
              <a:spcBef>
                <a:spcPts val="300"/>
              </a:spcBef>
              <a:spcAft>
                <a:spcPts val="0"/>
              </a:spcAft>
              <a:buClr>
                <a:schemeClr val="accent3"/>
              </a:buClr>
              <a:buSzPts val="1400"/>
              <a:buFont typeface="Maven Pro"/>
              <a:buChar char="●"/>
            </a:pPr>
            <a:r>
              <a:rPr lang="en" sz="1400"/>
              <a:t>The system must accurately calculate and present financial data to users for informed decision-making</a:t>
            </a:r>
            <a:endParaRPr sz="1400"/>
          </a:p>
          <a:p>
            <a:pPr indent="-215900" lvl="0" marL="241300" rtl="0" algn="l">
              <a:lnSpc>
                <a:spcPct val="100000"/>
              </a:lnSpc>
              <a:spcBef>
                <a:spcPts val="300"/>
              </a:spcBef>
              <a:spcAft>
                <a:spcPts val="0"/>
              </a:spcAft>
              <a:buClr>
                <a:schemeClr val="accent3"/>
              </a:buClr>
              <a:buSzPts val="1400"/>
              <a:buFont typeface="Maven Pro"/>
              <a:buChar char="●"/>
            </a:pPr>
            <a:r>
              <a:rPr lang="en" sz="1400"/>
              <a:t>User data should be kept private and only accessible by authorized users</a:t>
            </a:r>
            <a:endParaRPr sz="1400"/>
          </a:p>
          <a:p>
            <a:pPr indent="-215900" lvl="0" marL="241300" rtl="0" algn="l">
              <a:lnSpc>
                <a:spcPct val="100000"/>
              </a:lnSpc>
              <a:spcBef>
                <a:spcPts val="300"/>
              </a:spcBef>
              <a:spcAft>
                <a:spcPts val="0"/>
              </a:spcAft>
              <a:buClr>
                <a:schemeClr val="accent3"/>
              </a:buClr>
              <a:buSzPts val="1400"/>
              <a:buFont typeface="Maven Pro"/>
              <a:buChar char="●"/>
            </a:pPr>
            <a:r>
              <a:rPr lang="en" sz="1400"/>
              <a:t>User password hashes stored in MariaDB</a:t>
            </a:r>
            <a:endParaRPr sz="1400"/>
          </a:p>
          <a:p>
            <a:pPr indent="-215900" lvl="0" marL="241300" rtl="0" algn="l">
              <a:lnSpc>
                <a:spcPct val="100000"/>
              </a:lnSpc>
              <a:spcBef>
                <a:spcPts val="300"/>
              </a:spcBef>
              <a:spcAft>
                <a:spcPts val="0"/>
              </a:spcAft>
              <a:buClr>
                <a:schemeClr val="accent3"/>
              </a:buClr>
              <a:buSzPts val="1400"/>
              <a:buFont typeface="Maven Pro"/>
              <a:buChar char="●"/>
            </a:pPr>
            <a:r>
              <a:rPr lang="en" sz="1400"/>
              <a:t>Public facing resources/pages with no auth restrictions, all other resources require authentication</a:t>
            </a:r>
            <a:endParaRPr sz="1400"/>
          </a:p>
          <a:p>
            <a:pPr indent="-215900" lvl="0" marL="241300" rtl="0" algn="l">
              <a:lnSpc>
                <a:spcPct val="100000"/>
              </a:lnSpc>
              <a:spcBef>
                <a:spcPts val="300"/>
              </a:spcBef>
              <a:spcAft>
                <a:spcPts val="0"/>
              </a:spcAft>
              <a:buClr>
                <a:schemeClr val="accent3"/>
              </a:buClr>
              <a:buSzPts val="1400"/>
              <a:buFont typeface="Maven Pro"/>
              <a:buChar char="●"/>
            </a:pPr>
            <a:r>
              <a:rPr lang="en" sz="1400"/>
              <a:t>Authentication w/ username and password</a:t>
            </a:r>
            <a:endParaRPr sz="1400"/>
          </a:p>
          <a:p>
            <a:pPr indent="-215900" lvl="0" marL="241300" rtl="0" algn="l">
              <a:lnSpc>
                <a:spcPct val="100000"/>
              </a:lnSpc>
              <a:spcBef>
                <a:spcPts val="300"/>
              </a:spcBef>
              <a:spcAft>
                <a:spcPts val="0"/>
              </a:spcAft>
              <a:buClr>
                <a:schemeClr val="accent3"/>
              </a:buClr>
              <a:buSzPts val="1400"/>
              <a:buFont typeface="Maven Pro"/>
              <a:buChar char="●"/>
            </a:pPr>
            <a:r>
              <a:rPr lang="en" sz="1400"/>
              <a:t>Role based authorization for certain paths (ie. role_admin, role_user)</a:t>
            </a:r>
            <a:endParaRPr sz="1400"/>
          </a:p>
          <a:p>
            <a:pPr indent="-215900" lvl="0" marL="241300" rtl="0" algn="l">
              <a:lnSpc>
                <a:spcPct val="100000"/>
              </a:lnSpc>
              <a:spcBef>
                <a:spcPts val="300"/>
              </a:spcBef>
              <a:spcAft>
                <a:spcPts val="0"/>
              </a:spcAft>
              <a:buClr>
                <a:schemeClr val="accent3"/>
              </a:buClr>
              <a:buSzPts val="1400"/>
              <a:buFont typeface="Maven Pro"/>
              <a:buChar char="●"/>
            </a:pPr>
            <a:r>
              <a:rPr lang="en" sz="1400"/>
              <a:t>Optional - Sign up requires email confirmation</a:t>
            </a:r>
            <a:endParaRPr sz="1400"/>
          </a:p>
          <a:p>
            <a:pPr indent="0" lvl="0" marL="0" rtl="0" algn="l">
              <a:lnSpc>
                <a:spcPct val="100000"/>
              </a:lnSpc>
              <a:spcBef>
                <a:spcPts val="0"/>
              </a:spcBef>
              <a:spcAft>
                <a:spcPts val="1600"/>
              </a:spcAft>
              <a:buSzPts val="10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Objectives &amp; Priorities:</a:t>
            </a:r>
            <a:endParaRPr b="1" sz="1600"/>
          </a:p>
          <a:p>
            <a:pPr indent="-298450" lvl="0" marL="457200" rtl="0" algn="l">
              <a:lnSpc>
                <a:spcPct val="100000"/>
              </a:lnSpc>
              <a:spcBef>
                <a:spcPts val="0"/>
              </a:spcBef>
              <a:spcAft>
                <a:spcPts val="0"/>
              </a:spcAft>
              <a:buSzPts val="1100"/>
              <a:buChar char="-"/>
            </a:pPr>
            <a:r>
              <a:rPr lang="en" sz="1100"/>
              <a:t>User centric design</a:t>
            </a:r>
            <a:endParaRPr sz="1100"/>
          </a:p>
          <a:p>
            <a:pPr indent="-298450" lvl="0" marL="457200" rtl="0" algn="l">
              <a:lnSpc>
                <a:spcPct val="100000"/>
              </a:lnSpc>
              <a:spcBef>
                <a:spcPts val="0"/>
              </a:spcBef>
              <a:spcAft>
                <a:spcPts val="0"/>
              </a:spcAft>
              <a:buSzPts val="1100"/>
              <a:buChar char="-"/>
            </a:pPr>
            <a:r>
              <a:rPr lang="en" sz="1100"/>
              <a:t>Expense tracking and budgeting categorization</a:t>
            </a:r>
            <a:endParaRPr sz="1100"/>
          </a:p>
          <a:p>
            <a:pPr indent="-298450" lvl="0" marL="457200" rtl="0" algn="l">
              <a:lnSpc>
                <a:spcPct val="100000"/>
              </a:lnSpc>
              <a:spcBef>
                <a:spcPts val="0"/>
              </a:spcBef>
              <a:spcAft>
                <a:spcPts val="0"/>
              </a:spcAft>
              <a:buSzPts val="1100"/>
              <a:buChar char="-"/>
            </a:pPr>
            <a:r>
              <a:rPr lang="en" sz="1100"/>
              <a:t>Expense analysis</a:t>
            </a:r>
            <a:endParaRPr sz="1100"/>
          </a:p>
          <a:p>
            <a:pPr indent="-298450" lvl="0" marL="457200" rtl="0" algn="l">
              <a:lnSpc>
                <a:spcPct val="100000"/>
              </a:lnSpc>
              <a:spcBef>
                <a:spcPts val="0"/>
              </a:spcBef>
              <a:spcAft>
                <a:spcPts val="0"/>
              </a:spcAft>
              <a:buSzPts val="1100"/>
              <a:buChar char="-"/>
            </a:pPr>
            <a:r>
              <a:rPr lang="en" sz="1100"/>
              <a:t>Data storage efficiency</a:t>
            </a:r>
            <a:endParaRPr sz="1100"/>
          </a:p>
          <a:p>
            <a:pPr indent="-298450" lvl="0" marL="457200" rtl="0" algn="l">
              <a:lnSpc>
                <a:spcPct val="100000"/>
              </a:lnSpc>
              <a:spcBef>
                <a:spcPts val="0"/>
              </a:spcBef>
              <a:spcAft>
                <a:spcPts val="0"/>
              </a:spcAft>
              <a:buSzPts val="1100"/>
              <a:buChar char="-"/>
            </a:pPr>
            <a:r>
              <a:rPr lang="en" sz="1100"/>
              <a:t>User friendly registration and login</a:t>
            </a:r>
            <a:endParaRPr sz="1100"/>
          </a:p>
          <a:p>
            <a:pPr indent="-298450" lvl="0" marL="457200" rtl="0" algn="l">
              <a:lnSpc>
                <a:spcPct val="100000"/>
              </a:lnSpc>
              <a:spcBef>
                <a:spcPts val="0"/>
              </a:spcBef>
              <a:spcAft>
                <a:spcPts val="0"/>
              </a:spcAft>
              <a:buSzPts val="1100"/>
              <a:buChar char="-"/>
            </a:pPr>
            <a:r>
              <a:rPr lang="en" sz="1100"/>
              <a:t>Expert tips integration</a:t>
            </a:r>
            <a:endParaRPr sz="1100"/>
          </a:p>
          <a:p>
            <a:pPr indent="0" lvl="0" marL="0" rtl="0" algn="l">
              <a:lnSpc>
                <a:spcPct val="100000"/>
              </a:lnSpc>
              <a:spcBef>
                <a:spcPts val="0"/>
              </a:spcBef>
              <a:spcAft>
                <a:spcPts val="0"/>
              </a:spcAft>
              <a:buSzPts val="1800"/>
              <a:buNone/>
            </a:pPr>
            <a:r>
              <a:t/>
            </a:r>
            <a:endParaRPr sz="1100"/>
          </a:p>
          <a:p>
            <a:pPr indent="0" lvl="0" marL="0" rtl="0" algn="l">
              <a:lnSpc>
                <a:spcPct val="100000"/>
              </a:lnSpc>
              <a:spcBef>
                <a:spcPts val="0"/>
              </a:spcBef>
              <a:spcAft>
                <a:spcPts val="0"/>
              </a:spcAft>
              <a:buSzPts val="1800"/>
              <a:buNone/>
            </a:pPr>
            <a:r>
              <a:rPr b="1" lang="en" sz="1600"/>
              <a:t>User Preferences</a:t>
            </a:r>
            <a:endParaRPr b="1" sz="1600"/>
          </a:p>
          <a:p>
            <a:pPr indent="-298450" lvl="0" marL="457200" rtl="0" algn="l">
              <a:lnSpc>
                <a:spcPct val="100000"/>
              </a:lnSpc>
              <a:spcBef>
                <a:spcPts val="0"/>
              </a:spcBef>
              <a:spcAft>
                <a:spcPts val="0"/>
              </a:spcAft>
              <a:buSzPts val="1100"/>
              <a:buAutoNum type="arabicPeriod"/>
            </a:pPr>
            <a:r>
              <a:rPr lang="en" sz="1100"/>
              <a:t>Ease of Use</a:t>
            </a:r>
            <a:endParaRPr sz="1100"/>
          </a:p>
          <a:p>
            <a:pPr indent="-298450" lvl="0" marL="457200" rtl="0" algn="l">
              <a:lnSpc>
                <a:spcPct val="100000"/>
              </a:lnSpc>
              <a:spcBef>
                <a:spcPts val="0"/>
              </a:spcBef>
              <a:spcAft>
                <a:spcPts val="0"/>
              </a:spcAft>
              <a:buSzPts val="1100"/>
              <a:buAutoNum type="arabicPeriod"/>
            </a:pPr>
            <a:r>
              <a:rPr lang="en" sz="1100"/>
              <a:t>Cost of App</a:t>
            </a:r>
            <a:endParaRPr sz="1100"/>
          </a:p>
          <a:p>
            <a:pPr indent="-298450" lvl="0" marL="457200" rtl="0" algn="l">
              <a:lnSpc>
                <a:spcPct val="100000"/>
              </a:lnSpc>
              <a:spcBef>
                <a:spcPts val="0"/>
              </a:spcBef>
              <a:spcAft>
                <a:spcPts val="0"/>
              </a:spcAft>
              <a:buSzPts val="1100"/>
              <a:buAutoNum type="arabicPeriod"/>
            </a:pPr>
            <a:r>
              <a:rPr lang="en" sz="1100"/>
              <a:t>Goal Tracking</a:t>
            </a:r>
            <a:endParaRPr sz="1100"/>
          </a:p>
          <a:p>
            <a:pPr indent="-298450" lvl="0" marL="457200" rtl="0" algn="l">
              <a:lnSpc>
                <a:spcPct val="100000"/>
              </a:lnSpc>
              <a:spcBef>
                <a:spcPts val="0"/>
              </a:spcBef>
              <a:spcAft>
                <a:spcPts val="0"/>
              </a:spcAft>
              <a:buSzPts val="1100"/>
              <a:buAutoNum type="arabicPeriod"/>
            </a:pPr>
            <a:r>
              <a:rPr lang="en" sz="1100"/>
              <a:t>Trend Analysis</a:t>
            </a:r>
            <a:endParaRPr sz="1100"/>
          </a:p>
          <a:p>
            <a:pPr indent="-298450" lvl="0" marL="457200" rtl="0" algn="l">
              <a:lnSpc>
                <a:spcPct val="100000"/>
              </a:lnSpc>
              <a:spcBef>
                <a:spcPts val="0"/>
              </a:spcBef>
              <a:spcAft>
                <a:spcPts val="0"/>
              </a:spcAft>
              <a:buSzPts val="1100"/>
              <a:buAutoNum type="arabicPeriod"/>
            </a:pPr>
            <a:r>
              <a:rPr lang="en" sz="1100"/>
              <a:t>Integration with Other Apps</a:t>
            </a:r>
            <a:endParaRPr sz="1100"/>
          </a:p>
          <a:p>
            <a:pPr indent="-298450" lvl="0" marL="457200" rtl="0" algn="l">
              <a:lnSpc>
                <a:spcPct val="100000"/>
              </a:lnSpc>
              <a:spcBef>
                <a:spcPts val="0"/>
              </a:spcBef>
              <a:spcAft>
                <a:spcPts val="0"/>
              </a:spcAft>
              <a:buSzPts val="1100"/>
              <a:buAutoNum type="arabicPeriod"/>
            </a:pPr>
            <a:r>
              <a:rPr lang="en" sz="1100"/>
              <a:t>Personalized Financial Advices</a:t>
            </a:r>
            <a:endParaRPr sz="1100"/>
          </a:p>
          <a:p>
            <a:pPr indent="-298450" lvl="0" marL="457200" rtl="0" algn="l">
              <a:lnSpc>
                <a:spcPct val="100000"/>
              </a:lnSpc>
              <a:spcBef>
                <a:spcPts val="0"/>
              </a:spcBef>
              <a:spcAft>
                <a:spcPts val="0"/>
              </a:spcAft>
              <a:buSzPts val="1100"/>
              <a:buAutoNum type="arabicPeriod"/>
            </a:pPr>
            <a:r>
              <a:rPr lang="en" sz="1100"/>
              <a:t>Security</a:t>
            </a:r>
            <a:endParaRPr sz="1100"/>
          </a:p>
          <a:p>
            <a:pPr indent="-298450" lvl="0" marL="457200" rtl="0" algn="l">
              <a:lnSpc>
                <a:spcPct val="100000"/>
              </a:lnSpc>
              <a:spcBef>
                <a:spcPts val="0"/>
              </a:spcBef>
              <a:spcAft>
                <a:spcPts val="0"/>
              </a:spcAft>
              <a:buSzPts val="1100"/>
              <a:buAutoNum type="arabicPeriod"/>
            </a:pPr>
            <a:r>
              <a:rPr lang="en" sz="1100"/>
              <a:t>Gamification</a:t>
            </a:r>
            <a:endParaRPr sz="1100"/>
          </a:p>
          <a:p>
            <a:pPr indent="0" lvl="0" marL="0" rtl="0" algn="l">
              <a:lnSpc>
                <a:spcPct val="100000"/>
              </a:lnSpc>
              <a:spcBef>
                <a:spcPts val="0"/>
              </a:spcBef>
              <a:spcAft>
                <a:spcPts val="0"/>
              </a:spcAft>
              <a:buSzPts val="1800"/>
              <a:buNone/>
            </a:pPr>
            <a:r>
              <a:t/>
            </a:r>
            <a:endParaRPr b="1" sz="1600"/>
          </a:p>
        </p:txBody>
      </p:sp>
      <p:sp>
        <p:nvSpPr>
          <p:cNvPr id="499" name="Google Shape;499;p6"/>
          <p:cNvSpPr txBox="1"/>
          <p:nvPr>
            <p:ph type="ctrTitle"/>
          </p:nvPr>
        </p:nvSpPr>
        <p:spPr>
          <a:xfrm>
            <a:off x="618825" y="411675"/>
            <a:ext cx="4528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Management Plan</a:t>
            </a:r>
            <a:endParaRPr/>
          </a:p>
        </p:txBody>
      </p:sp>
      <p:grpSp>
        <p:nvGrpSpPr>
          <p:cNvPr id="500" name="Google Shape;500;p6"/>
          <p:cNvGrpSpPr/>
          <p:nvPr/>
        </p:nvGrpSpPr>
        <p:grpSpPr>
          <a:xfrm>
            <a:off x="7686104" y="-476250"/>
            <a:ext cx="2291257" cy="2922300"/>
            <a:chOff x="4882900" y="-64350"/>
            <a:chExt cx="2493750" cy="2922300"/>
          </a:xfrm>
        </p:grpSpPr>
        <p:sp>
          <p:nvSpPr>
            <p:cNvPr id="501" name="Google Shape;501;p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Forms response chart. Question title: Please choose what you are looking for in your budgeting app.&#10;. Number of responses: 11 responses." id="506" name="Google Shape;506;p6" title="Please choose what you are looking for in your budgeting app.&#10;"/>
          <p:cNvPicPr preferRelativeResize="0"/>
          <p:nvPr/>
        </p:nvPicPr>
        <p:blipFill>
          <a:blip r:embed="rId3">
            <a:alphaModFix/>
          </a:blip>
          <a:stretch>
            <a:fillRect/>
          </a:stretch>
        </p:blipFill>
        <p:spPr>
          <a:xfrm>
            <a:off x="3871450" y="2446050"/>
            <a:ext cx="4269650" cy="203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latin typeface="Arial"/>
                <a:ea typeface="Arial"/>
                <a:cs typeface="Arial"/>
                <a:sym typeface="Arial"/>
              </a:rPr>
              <a:t>The </a:t>
            </a:r>
            <a:r>
              <a:rPr lang="en" sz="1100">
                <a:latin typeface="Arial"/>
                <a:ea typeface="Arial"/>
                <a:cs typeface="Arial"/>
                <a:sym typeface="Arial"/>
              </a:rPr>
              <a:t>following</a:t>
            </a:r>
            <a:r>
              <a:rPr lang="en" sz="1100">
                <a:latin typeface="Arial"/>
                <a:ea typeface="Arial"/>
                <a:cs typeface="Arial"/>
                <a:sym typeface="Arial"/>
              </a:rPr>
              <a:t> </a:t>
            </a:r>
            <a:r>
              <a:rPr lang="en" sz="1100">
                <a:latin typeface="Arial"/>
                <a:ea typeface="Arial"/>
                <a:cs typeface="Arial"/>
                <a:sym typeface="Arial"/>
              </a:rPr>
              <a:t>Software Quality Assurance Metrics will be used to continuously monitor and improve the quality of PennyWise software. </a:t>
            </a:r>
            <a:endParaRPr sz="1100">
              <a:latin typeface="Arial"/>
              <a:ea typeface="Arial"/>
              <a:cs typeface="Arial"/>
              <a:sym typeface="Arial"/>
            </a:endParaRPr>
          </a:p>
          <a:p>
            <a:pPr indent="0" lvl="0" marL="0" rtl="0" algn="l">
              <a:lnSpc>
                <a:spcPct val="115000"/>
              </a:lnSpc>
              <a:spcBef>
                <a:spcPts val="0"/>
              </a:spcBef>
              <a:spcAft>
                <a:spcPts val="0"/>
              </a:spcAft>
              <a:buSzPts val="1800"/>
              <a:buNone/>
            </a:pPr>
            <a:r>
              <a:t/>
            </a:r>
            <a:endParaRPr sz="1100">
              <a:latin typeface="Arial"/>
              <a:ea typeface="Arial"/>
              <a:cs typeface="Arial"/>
              <a:sym typeface="Arial"/>
            </a:endParaRPr>
          </a:p>
          <a:p>
            <a:pPr indent="0" lvl="0" marL="0" rtl="0" algn="l">
              <a:lnSpc>
                <a:spcPct val="115000"/>
              </a:lnSpc>
              <a:spcBef>
                <a:spcPts val="0"/>
              </a:spcBef>
              <a:spcAft>
                <a:spcPts val="0"/>
              </a:spcAft>
              <a:buSzPts val="1800"/>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Test Coverage:  </a:t>
            </a:r>
            <a:r>
              <a:rPr lang="en" sz="1100">
                <a:solidFill>
                  <a:srgbClr val="FF9973"/>
                </a:solidFill>
                <a:latin typeface="Arial"/>
                <a:ea typeface="Arial"/>
                <a:cs typeface="Arial"/>
                <a:sym typeface="Arial"/>
              </a:rPr>
              <a:t>The percentage of code or functionalities covered by test cases. </a:t>
            </a:r>
            <a:endParaRPr sz="1100">
              <a:solidFill>
                <a:srgbClr val="FF9973"/>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Defect Density (KLOC): </a:t>
            </a:r>
            <a:r>
              <a:rPr lang="en" sz="1100">
                <a:solidFill>
                  <a:srgbClr val="FF9973"/>
                </a:solidFill>
                <a:latin typeface="Arial"/>
                <a:ea typeface="Arial"/>
                <a:cs typeface="Arial"/>
                <a:sym typeface="Arial"/>
              </a:rPr>
              <a:t>The number of defects per thousand lines of code.</a:t>
            </a:r>
            <a:r>
              <a:rPr lang="en" sz="1100">
                <a:solidFill>
                  <a:srgbClr val="000000"/>
                </a:solidFill>
                <a:latin typeface="Arial"/>
                <a:ea typeface="Arial"/>
                <a:cs typeface="Arial"/>
                <a:sym typeface="Arial"/>
              </a:rPr>
              <a: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Execution Rate: </a:t>
            </a:r>
            <a:r>
              <a:rPr lang="en" sz="1100">
                <a:solidFill>
                  <a:srgbClr val="FF9973"/>
                </a:solidFill>
                <a:latin typeface="Arial"/>
                <a:ea typeface="Arial"/>
                <a:cs typeface="Arial"/>
                <a:sym typeface="Arial"/>
              </a:rPr>
              <a:t>The number of test cases executed in a given time frame.</a:t>
            </a:r>
            <a:endParaRPr sz="1100">
              <a:solidFill>
                <a:srgbClr val="FF9973"/>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Test Case Effectiveness: </a:t>
            </a:r>
            <a:r>
              <a:rPr lang="en" sz="1100">
                <a:solidFill>
                  <a:srgbClr val="FF9973"/>
                </a:solidFill>
                <a:latin typeface="Arial"/>
                <a:ea typeface="Arial"/>
                <a:cs typeface="Arial"/>
                <a:sym typeface="Arial"/>
              </a:rPr>
              <a:t>The number of defects measured by test cases. </a:t>
            </a:r>
            <a:endParaRPr sz="1100">
              <a:solidFill>
                <a:srgbClr val="FF9973"/>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Test Case Pass Rate: </a:t>
            </a:r>
            <a:r>
              <a:rPr lang="en" sz="1100">
                <a:solidFill>
                  <a:srgbClr val="FF9973"/>
                </a:solidFill>
                <a:latin typeface="Arial"/>
                <a:ea typeface="Arial"/>
                <a:cs typeface="Arial"/>
                <a:sym typeface="Arial"/>
              </a:rPr>
              <a:t>The percentage of test cases passed by a testing cycle. </a:t>
            </a:r>
            <a:endParaRPr sz="1100">
              <a:solidFill>
                <a:srgbClr val="FF9973"/>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Defect Escape Rate: </a:t>
            </a:r>
            <a:r>
              <a:rPr lang="en" sz="1100">
                <a:solidFill>
                  <a:srgbClr val="FF9973"/>
                </a:solidFill>
                <a:latin typeface="Arial"/>
                <a:ea typeface="Arial"/>
                <a:cs typeface="Arial"/>
                <a:sym typeface="Arial"/>
              </a:rPr>
              <a:t>The number of defects found post-production compared to the number of defects identified by QA </a:t>
            </a:r>
            <a:endParaRPr sz="1100">
              <a:solidFill>
                <a:srgbClr val="FF9973"/>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Test Automation Coverage: </a:t>
            </a:r>
            <a:r>
              <a:rPr lang="en" sz="1100">
                <a:solidFill>
                  <a:srgbClr val="FF9973"/>
                </a:solidFill>
                <a:latin typeface="Arial"/>
                <a:ea typeface="Arial"/>
                <a:cs typeface="Arial"/>
                <a:sym typeface="Arial"/>
              </a:rPr>
              <a:t>The percentage of tests that have been automated </a:t>
            </a:r>
            <a:endParaRPr sz="1100">
              <a:solidFill>
                <a:srgbClr val="FF9973"/>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b="1" sz="1600"/>
          </a:p>
        </p:txBody>
      </p:sp>
      <p:sp>
        <p:nvSpPr>
          <p:cNvPr id="512" name="Google Shape;512;p8"/>
          <p:cNvSpPr txBox="1"/>
          <p:nvPr>
            <p:ph type="ctrTitle"/>
          </p:nvPr>
        </p:nvSpPr>
        <p:spPr>
          <a:xfrm>
            <a:off x="618825" y="411675"/>
            <a:ext cx="649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Quality Assurance - Metrics</a:t>
            </a:r>
            <a:endParaRPr/>
          </a:p>
        </p:txBody>
      </p:sp>
      <p:grpSp>
        <p:nvGrpSpPr>
          <p:cNvPr id="513" name="Google Shape;513;p8"/>
          <p:cNvGrpSpPr/>
          <p:nvPr/>
        </p:nvGrpSpPr>
        <p:grpSpPr>
          <a:xfrm>
            <a:off x="7686104" y="-476250"/>
            <a:ext cx="2291257" cy="2922300"/>
            <a:chOff x="4882900" y="-64350"/>
            <a:chExt cx="2493750" cy="2922300"/>
          </a:xfrm>
        </p:grpSpPr>
        <p:sp>
          <p:nvSpPr>
            <p:cNvPr id="514" name="Google Shape;514;p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latin typeface="Arial"/>
                <a:ea typeface="Arial"/>
                <a:cs typeface="Arial"/>
                <a:sym typeface="Arial"/>
              </a:rPr>
              <a:t>Code Review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Team members will review each project iteration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Those working together will review each other’s code and provide feedback using the Code Review Summary Worksheet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It is encouraged for teammates to walk through each other’s code via Zoom </a:t>
            </a:r>
            <a:endParaRPr sz="1100">
              <a:latin typeface="Arial"/>
              <a:ea typeface="Arial"/>
              <a:cs typeface="Arial"/>
              <a:sym typeface="Arial"/>
            </a:endParaRPr>
          </a:p>
          <a:p>
            <a:pPr indent="0" lvl="0" marL="0" rtl="0" algn="l">
              <a:lnSpc>
                <a:spcPct val="115000"/>
              </a:lnSpc>
              <a:spcBef>
                <a:spcPts val="0"/>
              </a:spcBef>
              <a:spcAft>
                <a:spcPts val="0"/>
              </a:spcAft>
              <a:buSzPts val="1800"/>
              <a:buNone/>
            </a:pPr>
            <a:r>
              <a:t/>
            </a:r>
            <a:endParaRPr sz="1100">
              <a:latin typeface="Arial"/>
              <a:ea typeface="Arial"/>
              <a:cs typeface="Arial"/>
              <a:sym typeface="Arial"/>
            </a:endParaRPr>
          </a:p>
          <a:p>
            <a:pPr indent="0" lvl="0" marL="0" rtl="0" algn="l">
              <a:lnSpc>
                <a:spcPct val="115000"/>
              </a:lnSpc>
              <a:spcBef>
                <a:spcPts val="0"/>
              </a:spcBef>
              <a:spcAft>
                <a:spcPts val="0"/>
              </a:spcAft>
              <a:buSzPts val="1800"/>
              <a:buNone/>
            </a:pPr>
            <a:r>
              <a:rPr lang="en" sz="1100">
                <a:latin typeface="Arial"/>
                <a:ea typeface="Arial"/>
                <a:cs typeface="Arial"/>
                <a:sym typeface="Arial"/>
              </a:rPr>
              <a:t>Coding Standard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Will be used as a guideline for best coding practices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Will follow Industry-Specific Standards for software development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Intent: to improve readability, compatibility, and code quality.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Testing Tools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JUnit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Maven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Defect Management Tool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Jira </a:t>
            </a:r>
            <a:endParaRPr sz="1100">
              <a:latin typeface="Arial"/>
              <a:ea typeface="Arial"/>
              <a:cs typeface="Arial"/>
              <a:sym typeface="Arial"/>
            </a:endParaRPr>
          </a:p>
          <a:p>
            <a:pPr indent="0" lvl="0" marL="0" rtl="0" algn="l">
              <a:lnSpc>
                <a:spcPct val="100000"/>
              </a:lnSpc>
              <a:spcBef>
                <a:spcPts val="0"/>
              </a:spcBef>
              <a:spcAft>
                <a:spcPts val="0"/>
              </a:spcAft>
              <a:buSzPts val="1800"/>
              <a:buNone/>
            </a:pPr>
            <a:r>
              <a:t/>
            </a:r>
            <a:endParaRPr b="1" sz="1600"/>
          </a:p>
        </p:txBody>
      </p:sp>
      <p:sp>
        <p:nvSpPr>
          <p:cNvPr id="524" name="Google Shape;524;p9"/>
          <p:cNvSpPr txBox="1"/>
          <p:nvPr>
            <p:ph type="ctrTitle"/>
          </p:nvPr>
        </p:nvSpPr>
        <p:spPr>
          <a:xfrm>
            <a:off x="618825" y="411675"/>
            <a:ext cx="70674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Quality Assurance - Code Management </a:t>
            </a:r>
            <a:endParaRPr/>
          </a:p>
        </p:txBody>
      </p:sp>
      <p:grpSp>
        <p:nvGrpSpPr>
          <p:cNvPr id="525" name="Google Shape;525;p9"/>
          <p:cNvGrpSpPr/>
          <p:nvPr/>
        </p:nvGrpSpPr>
        <p:grpSpPr>
          <a:xfrm>
            <a:off x="7686104" y="-476250"/>
            <a:ext cx="2291257" cy="2922300"/>
            <a:chOff x="4882900" y="-64350"/>
            <a:chExt cx="2493750" cy="2922300"/>
          </a:xfrm>
        </p:grpSpPr>
        <p:sp>
          <p:nvSpPr>
            <p:cNvPr id="526" name="Google Shape;526;p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Tools:</a:t>
            </a:r>
            <a:endParaRPr b="1" sz="1600"/>
          </a:p>
          <a:p>
            <a:pPr indent="-298450" lvl="0" marL="457200" rtl="0" algn="l">
              <a:lnSpc>
                <a:spcPct val="100000"/>
              </a:lnSpc>
              <a:spcBef>
                <a:spcPts val="0"/>
              </a:spcBef>
              <a:spcAft>
                <a:spcPts val="0"/>
              </a:spcAft>
              <a:buSzPts val="1100"/>
              <a:buChar char="-"/>
            </a:pPr>
            <a:r>
              <a:rPr lang="en" sz="1100"/>
              <a:t>Version Control: GitHub</a:t>
            </a:r>
            <a:endParaRPr sz="1100"/>
          </a:p>
          <a:p>
            <a:pPr indent="-298450" lvl="0" marL="457200" rtl="0" algn="l">
              <a:lnSpc>
                <a:spcPct val="100000"/>
              </a:lnSpc>
              <a:spcBef>
                <a:spcPts val="0"/>
              </a:spcBef>
              <a:spcAft>
                <a:spcPts val="0"/>
              </a:spcAft>
              <a:buSzPts val="1100"/>
              <a:buChar char="-"/>
            </a:pPr>
            <a:r>
              <a:rPr lang="en" sz="1100"/>
              <a:t>CI/CD: GitHub Actions (Automated pipeline)</a:t>
            </a:r>
            <a:endParaRPr sz="1100"/>
          </a:p>
          <a:p>
            <a:pPr indent="-298450" lvl="0" marL="457200" rtl="0" algn="l">
              <a:lnSpc>
                <a:spcPct val="100000"/>
              </a:lnSpc>
              <a:spcBef>
                <a:spcPts val="0"/>
              </a:spcBef>
              <a:spcAft>
                <a:spcPts val="0"/>
              </a:spcAft>
              <a:buSzPts val="1100"/>
              <a:buChar char="-"/>
            </a:pPr>
            <a:r>
              <a:rPr lang="en" sz="1100"/>
              <a:t>Project Management: Jira</a:t>
            </a:r>
            <a:endParaRPr sz="1100"/>
          </a:p>
          <a:p>
            <a:pPr indent="-298450" lvl="0" marL="457200" rtl="0" algn="l">
              <a:lnSpc>
                <a:spcPct val="100000"/>
              </a:lnSpc>
              <a:spcBef>
                <a:spcPts val="0"/>
              </a:spcBef>
              <a:spcAft>
                <a:spcPts val="0"/>
              </a:spcAft>
              <a:buSzPts val="1100"/>
              <a:buChar char="-"/>
            </a:pPr>
            <a:r>
              <a:rPr lang="en" sz="1100"/>
              <a:t>Containerization: Docker</a:t>
            </a:r>
            <a:endParaRPr sz="1100"/>
          </a:p>
          <a:p>
            <a:pPr indent="-298450" lvl="0" marL="457200" rtl="0" algn="l">
              <a:lnSpc>
                <a:spcPct val="100000"/>
              </a:lnSpc>
              <a:spcBef>
                <a:spcPts val="0"/>
              </a:spcBef>
              <a:spcAft>
                <a:spcPts val="0"/>
              </a:spcAft>
              <a:buSzPts val="1100"/>
              <a:buChar char="-"/>
            </a:pPr>
            <a:r>
              <a:rPr lang="en" sz="1100"/>
              <a:t>Deployment: Ansible + Docker Compose or Kubernetes</a:t>
            </a:r>
            <a:endParaRPr sz="1100"/>
          </a:p>
          <a:p>
            <a:pPr indent="-298450" lvl="0" marL="457200" rtl="0" algn="l">
              <a:lnSpc>
                <a:spcPct val="100000"/>
              </a:lnSpc>
              <a:spcBef>
                <a:spcPts val="0"/>
              </a:spcBef>
              <a:spcAft>
                <a:spcPts val="0"/>
              </a:spcAft>
              <a:buSzPts val="1100"/>
              <a:buChar char="-"/>
            </a:pPr>
            <a:r>
              <a:rPr lang="en" sz="1100"/>
              <a:t>Branching Strategy: GitFlow with Pull Requests</a:t>
            </a:r>
            <a:endParaRPr sz="1100"/>
          </a:p>
          <a:p>
            <a:pPr indent="-298450" lvl="0" marL="457200" rtl="0" algn="l">
              <a:lnSpc>
                <a:spcPct val="100000"/>
              </a:lnSpc>
              <a:spcBef>
                <a:spcPts val="0"/>
              </a:spcBef>
              <a:spcAft>
                <a:spcPts val="0"/>
              </a:spcAft>
              <a:buSzPts val="1100"/>
              <a:buChar char="-"/>
            </a:pPr>
            <a:r>
              <a:rPr lang="en" sz="1100"/>
              <a:t>Code Quality: SonarQube for DAST*</a:t>
            </a:r>
            <a:endParaRPr sz="1100"/>
          </a:p>
          <a:p>
            <a:pPr indent="-298450" lvl="0" marL="457200" rtl="0" algn="l">
              <a:lnSpc>
                <a:spcPct val="100000"/>
              </a:lnSpc>
              <a:spcBef>
                <a:spcPts val="0"/>
              </a:spcBef>
              <a:spcAft>
                <a:spcPts val="0"/>
              </a:spcAft>
              <a:buSzPts val="1100"/>
              <a:buChar char="-"/>
            </a:pPr>
            <a:r>
              <a:rPr lang="en" sz="1100"/>
              <a:t>Container Orchestration: Kubernetes</a:t>
            </a:r>
            <a:endParaRPr sz="1100"/>
          </a:p>
          <a:p>
            <a:pPr indent="-298450" lvl="0" marL="457200" rtl="0" algn="l">
              <a:lnSpc>
                <a:spcPct val="100000"/>
              </a:lnSpc>
              <a:spcBef>
                <a:spcPts val="0"/>
              </a:spcBef>
              <a:spcAft>
                <a:spcPts val="0"/>
              </a:spcAft>
              <a:buSzPts val="1100"/>
              <a:buChar char="-"/>
            </a:pPr>
            <a:r>
              <a:rPr lang="en" sz="1100"/>
              <a:t>Deployment Platform: AWS*</a:t>
            </a:r>
            <a:endParaRPr sz="1100"/>
          </a:p>
          <a:p>
            <a:pPr indent="0" lvl="0" marL="0" rtl="0" algn="l">
              <a:lnSpc>
                <a:spcPct val="100000"/>
              </a:lnSpc>
              <a:spcBef>
                <a:spcPts val="0"/>
              </a:spcBef>
              <a:spcAft>
                <a:spcPts val="0"/>
              </a:spcAft>
              <a:buSzPts val="1800"/>
              <a:buNone/>
            </a:pPr>
            <a:r>
              <a:t/>
            </a:r>
            <a:endParaRPr b="1" sz="1600"/>
          </a:p>
        </p:txBody>
      </p:sp>
      <p:sp>
        <p:nvSpPr>
          <p:cNvPr id="536" name="Google Shape;536;p7"/>
          <p:cNvSpPr txBox="1"/>
          <p:nvPr>
            <p:ph type="ctrTitle"/>
          </p:nvPr>
        </p:nvSpPr>
        <p:spPr>
          <a:xfrm>
            <a:off x="618825" y="411675"/>
            <a:ext cx="649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Configuration Management Plan</a:t>
            </a:r>
            <a:endParaRPr/>
          </a:p>
        </p:txBody>
      </p:sp>
      <p:grpSp>
        <p:nvGrpSpPr>
          <p:cNvPr id="537" name="Google Shape;537;p7"/>
          <p:cNvGrpSpPr/>
          <p:nvPr/>
        </p:nvGrpSpPr>
        <p:grpSpPr>
          <a:xfrm>
            <a:off x="7686104" y="-476250"/>
            <a:ext cx="2291257" cy="2922300"/>
            <a:chOff x="4882900" y="-64350"/>
            <a:chExt cx="2493750" cy="2922300"/>
          </a:xfrm>
        </p:grpSpPr>
        <p:sp>
          <p:nvSpPr>
            <p:cNvPr id="538" name="Google Shape;538;p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