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dvent Pro SemiBold"/>
      <p:regular r:id="rId21"/>
      <p:bold r:id="rId22"/>
      <p:italic r:id="rId23"/>
      <p:boldItalic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Share Tec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dventProSemiBold-bold.fntdata"/><Relationship Id="rId21" Type="http://schemas.openxmlformats.org/officeDocument/2006/relationships/font" Target="fonts/AdventProSemiBold-regular.fntdata"/><Relationship Id="rId24" Type="http://schemas.openxmlformats.org/officeDocument/2006/relationships/font" Target="fonts/AdventProSemiBold-boldItalic.fntdata"/><Relationship Id="rId23" Type="http://schemas.openxmlformats.org/officeDocument/2006/relationships/font" Target="fonts/AdventPro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Condensed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FiraSansCondensedMedium-boldItalic.fntdata"/><Relationship Id="rId13" Type="http://schemas.openxmlformats.org/officeDocument/2006/relationships/slide" Target="slides/slide7.xml"/><Relationship Id="rId35" Type="http://schemas.openxmlformats.org/officeDocument/2006/relationships/font" Target="fonts/ShareTech-regular.fntdata"/><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8306a66ecd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8306a66ecd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8306a66ec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8306a66ec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8306a66ec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8306a66ec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8306a66ec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8306a66ec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83f2202e14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83f2202e14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3f2202e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3f2202e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8306a66ec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28306a66ecd_0_6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8306a66ecd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8306a66ecd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8306a66ec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8306a66ec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(Chaitanya)PennyWise is a robust application built on a client-server architecture with user-centric front-end and robust back-end. Our system is designed to be easily expanded and scalable. Each of our components will be within its container which reduces coupling and leads to future improvements. The Spring Boot back-end serves as a core in our application; it handles data processing and communication with the database. For the data integrity and persistence, we are using the MariaDB database instance. Data integrity and persistence is crucial for our application because we are managing income and expenditure data from the user. PennyWise application is containerized using Docker. This approach will streamline deployment and configuration management.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8306a66ec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8306a66ec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Spring Security is responsible for authenticating and authorizing all requests. On initial authentication, user details are retrieved from the database. On successful authentication, a JWT is generated and can be used for subsequent requests without retrieving user details again. This diagram shows a typical flow when authentication is required for a protected resource (a REST endpoint in our case).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DaoAuthenticationProvider and UserDetailsService are both elements of Spring Security, and are involved in the actual retrieval and validation of user details against supplied credentials. Once credentials are validated, a JWT is returned to the user and can be supplied with all future requests (until token expiry). All validation of the JWT is done in the background by Spring Security for each request.</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Once a (non-admin) user is authenticated, they can begin to actually use PennyWise for managing their budget. Both the front-end React UI and the Spring Boot portion of the back-end are heavily involved in these use cases.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we are also parallely exploring the implementation of google authentication within our design to improve user login experience.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8306a66ec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8306a66ec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classes - </a:t>
            </a:r>
            <a:endParaRPr/>
          </a:p>
          <a:p>
            <a:pPr indent="0" lvl="0" marL="0" rtl="0" algn="l">
              <a:spcBef>
                <a:spcPts val="0"/>
              </a:spcBef>
              <a:spcAft>
                <a:spcPts val="0"/>
              </a:spcAft>
              <a:buNone/>
            </a:pPr>
            <a:r>
              <a:rPr lang="en"/>
              <a:t>User,</a:t>
            </a:r>
            <a:endParaRPr/>
          </a:p>
          <a:p>
            <a:pPr indent="0" lvl="0" marL="0" rtl="0" algn="l">
              <a:spcBef>
                <a:spcPts val="0"/>
              </a:spcBef>
              <a:spcAft>
                <a:spcPts val="0"/>
              </a:spcAft>
              <a:buNone/>
            </a:pPr>
            <a:r>
              <a:rPr lang="en"/>
              <a:t>UserRole -where we define if they have admin rights, </a:t>
            </a:r>
            <a:endParaRPr/>
          </a:p>
          <a:p>
            <a:pPr indent="0" lvl="0" marL="0" rtl="0" algn="l">
              <a:spcBef>
                <a:spcPts val="0"/>
              </a:spcBef>
              <a:spcAft>
                <a:spcPts val="0"/>
              </a:spcAft>
              <a:buNone/>
            </a:pPr>
            <a:r>
              <a:rPr lang="en"/>
              <a:t>userRegistration Token, </a:t>
            </a:r>
            <a:endParaRPr/>
          </a:p>
          <a:p>
            <a:pPr indent="0" lvl="0" marL="0" rtl="0" algn="l">
              <a:spcBef>
                <a:spcPts val="0"/>
              </a:spcBef>
              <a:spcAft>
                <a:spcPts val="0"/>
              </a:spcAft>
              <a:buNone/>
            </a:pPr>
            <a:r>
              <a:rPr lang="en"/>
              <a:t>User Sertings class, </a:t>
            </a:r>
            <a:endParaRPr/>
          </a:p>
          <a:p>
            <a:pPr indent="0" lvl="0" marL="0" rtl="0" algn="l">
              <a:spcBef>
                <a:spcPts val="0"/>
              </a:spcBef>
              <a:spcAft>
                <a:spcPts val="0"/>
              </a:spcAft>
              <a:buNone/>
            </a:pPr>
            <a:r>
              <a:rPr lang="en"/>
              <a:t>Expense Class, </a:t>
            </a:r>
            <a:endParaRPr/>
          </a:p>
          <a:p>
            <a:pPr indent="0" lvl="0" marL="0" rtl="0" algn="l">
              <a:spcBef>
                <a:spcPts val="0"/>
              </a:spcBef>
              <a:spcAft>
                <a:spcPts val="0"/>
              </a:spcAft>
              <a:buNone/>
            </a:pPr>
            <a:r>
              <a:rPr lang="en"/>
              <a:t>Expense category class, </a:t>
            </a:r>
            <a:endParaRPr/>
          </a:p>
          <a:p>
            <a:pPr indent="0" lvl="0" marL="0" rtl="0" algn="l">
              <a:spcBef>
                <a:spcPts val="0"/>
              </a:spcBef>
              <a:spcAft>
                <a:spcPts val="0"/>
              </a:spcAft>
              <a:buNone/>
            </a:pPr>
            <a:r>
              <a:rPr lang="en"/>
              <a:t>Income Class, </a:t>
            </a:r>
            <a:endParaRPr/>
          </a:p>
          <a:p>
            <a:pPr indent="0" lvl="0" marL="0" rtl="0" algn="l">
              <a:spcBef>
                <a:spcPts val="0"/>
              </a:spcBef>
              <a:spcAft>
                <a:spcPts val="0"/>
              </a:spcAft>
              <a:buNone/>
            </a:pPr>
            <a:r>
              <a:rPr lang="en"/>
              <a:t>Expense alert class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8306a66ecd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8306a66ecd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pattern : </a:t>
            </a:r>
            <a:r>
              <a:rPr lang="en">
                <a:solidFill>
                  <a:schemeClr val="dk1"/>
                </a:solidFill>
              </a:rPr>
              <a:t>The Observer pattern enhances the flexibility and maintainability of PennyWise by decoupling the expense management logic from the user interface. It can also allows us to build in future functionality for multiple Users to stay synchronized with changes to their expenses in a </a:t>
            </a:r>
            <a:r>
              <a:rPr lang="en">
                <a:solidFill>
                  <a:schemeClr val="dk1"/>
                </a:solidFill>
              </a:rPr>
              <a:t>household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8306a66ec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8306a66ec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UI design, we plan to create a clean and intuitive user interface to help users track their expenses. Users are first brought to a login page with the app logo. The user can then either sign in with a username and password or their google account. If they’re new users, they can navigate to the sign up page to easily create a new account. Once logged in, users are redirected to the main dashboard.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dashboard presents a visual representation of the user’s expenses through a pie chart and table. The user can easily use the drop down menu on the dashboard to access expense data from different months.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will have an intuitive sidebar navigation for the user to navigate between the dashboard, login/signups and add expense pages. The add expense page allows users to enter individual expenses and specify the expense category so that this information is correctly saved in the DB. The front end will access this data to continuously update the user’s expense charts.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8306a66ec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8306a66ec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8263682" y="-434366"/>
            <a:ext cx="188886" cy="1181531"/>
            <a:chOff x="2877432" y="975334"/>
            <a:chExt cx="188886" cy="1181531"/>
          </a:xfrm>
        </p:grpSpPr>
        <p:sp>
          <p:nvSpPr>
            <p:cNvPr id="63" name="Google Shape;63;p1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3090746" y="-533657"/>
            <a:ext cx="98059" cy="1147596"/>
            <a:chOff x="3347921" y="16006"/>
            <a:chExt cx="98059" cy="1147596"/>
          </a:xfrm>
        </p:grpSpPr>
        <p:sp>
          <p:nvSpPr>
            <p:cNvPr id="68" name="Google Shape;68;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a:off x="4892771" y="-340112"/>
            <a:ext cx="121172" cy="760495"/>
            <a:chOff x="5245196" y="3136513"/>
            <a:chExt cx="121172" cy="760495"/>
          </a:xfrm>
        </p:grpSpPr>
        <p:sp>
          <p:nvSpPr>
            <p:cNvPr id="71" name="Google Shape;71;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250617" y="2402301"/>
            <a:ext cx="188650" cy="2468354"/>
            <a:chOff x="250617" y="2402301"/>
            <a:chExt cx="188650" cy="2468354"/>
          </a:xfrm>
        </p:grpSpPr>
        <p:sp>
          <p:nvSpPr>
            <p:cNvPr id="74" name="Google Shape;74;p1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2038689" y="173907"/>
            <a:ext cx="57599" cy="831799"/>
            <a:chOff x="2038689" y="173907"/>
            <a:chExt cx="57599" cy="831799"/>
          </a:xfrm>
        </p:grpSpPr>
        <p:sp>
          <p:nvSpPr>
            <p:cNvPr id="81" name="Google Shape;81;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5"/>
          <p:cNvGrpSpPr/>
          <p:nvPr/>
        </p:nvGrpSpPr>
        <p:grpSpPr>
          <a:xfrm>
            <a:off x="8263682" y="-434366"/>
            <a:ext cx="188886" cy="1181531"/>
            <a:chOff x="2877432" y="975334"/>
            <a:chExt cx="188886" cy="1181531"/>
          </a:xfrm>
        </p:grpSpPr>
        <p:sp>
          <p:nvSpPr>
            <p:cNvPr id="87" name="Google Shape;87;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5"/>
          <p:cNvGrpSpPr/>
          <p:nvPr/>
        </p:nvGrpSpPr>
        <p:grpSpPr>
          <a:xfrm>
            <a:off x="3643898" y="-436198"/>
            <a:ext cx="133252" cy="1952377"/>
            <a:chOff x="6780548" y="337714"/>
            <a:chExt cx="133252" cy="1952377"/>
          </a:xfrm>
        </p:grpSpPr>
        <p:sp>
          <p:nvSpPr>
            <p:cNvPr id="92" name="Google Shape;92;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5"/>
          <p:cNvGrpSpPr/>
          <p:nvPr/>
        </p:nvGrpSpPr>
        <p:grpSpPr>
          <a:xfrm>
            <a:off x="8008096" y="2108910"/>
            <a:ext cx="199001" cy="2139769"/>
            <a:chOff x="8008096" y="2108910"/>
            <a:chExt cx="199001" cy="2139769"/>
          </a:xfrm>
        </p:grpSpPr>
        <p:sp>
          <p:nvSpPr>
            <p:cNvPr id="96" name="Google Shape;96;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5"/>
          <p:cNvGrpSpPr/>
          <p:nvPr/>
        </p:nvGrpSpPr>
        <p:grpSpPr>
          <a:xfrm>
            <a:off x="520996" y="1091548"/>
            <a:ext cx="199001" cy="2139769"/>
            <a:chOff x="8008096" y="2108910"/>
            <a:chExt cx="199001" cy="2139769"/>
          </a:xfrm>
        </p:grpSpPr>
        <p:sp>
          <p:nvSpPr>
            <p:cNvPr id="99" name="Google Shape;99;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02" name="Google Shape;102;p1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3" name="Google Shape;103;p1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6" name="Google Shape;106;p1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7" name="Google Shape;107;p1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6"/>
          <p:cNvGrpSpPr/>
          <p:nvPr/>
        </p:nvGrpSpPr>
        <p:grpSpPr>
          <a:xfrm>
            <a:off x="8148521" y="3004593"/>
            <a:ext cx="98059" cy="1147596"/>
            <a:chOff x="3347921" y="16006"/>
            <a:chExt cx="98059" cy="1147596"/>
          </a:xfrm>
        </p:grpSpPr>
        <p:sp>
          <p:nvSpPr>
            <p:cNvPr id="113" name="Google Shape;113;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281421" y="3769263"/>
            <a:ext cx="121172" cy="760495"/>
            <a:chOff x="5245196" y="3136513"/>
            <a:chExt cx="121172" cy="760495"/>
          </a:xfrm>
        </p:grpSpPr>
        <p:sp>
          <p:nvSpPr>
            <p:cNvPr id="116" name="Google Shape;116;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6"/>
          <p:cNvGrpSpPr/>
          <p:nvPr/>
        </p:nvGrpSpPr>
        <p:grpSpPr>
          <a:xfrm>
            <a:off x="8534739" y="4069632"/>
            <a:ext cx="57599" cy="831799"/>
            <a:chOff x="2038689" y="173907"/>
            <a:chExt cx="57599" cy="831799"/>
          </a:xfrm>
        </p:grpSpPr>
        <p:sp>
          <p:nvSpPr>
            <p:cNvPr id="119" name="Google Shape;119;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1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5" name="Google Shape;125;p1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 name="Google Shape;126;p1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7" name="Google Shape;127;p1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8" name="Google Shape;128;p1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9" name="Google Shape;129;p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a:off x="6626134" y="-164562"/>
            <a:ext cx="121172" cy="760495"/>
            <a:chOff x="5245196" y="3136513"/>
            <a:chExt cx="121172" cy="760495"/>
          </a:xfrm>
        </p:grpSpPr>
        <p:sp>
          <p:nvSpPr>
            <p:cNvPr id="134" name="Google Shape;134;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0" name="Google Shape;140;p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1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1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3" name="Google Shape;153;p1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9"/>
          <p:cNvGrpSpPr/>
          <p:nvPr/>
        </p:nvGrpSpPr>
        <p:grpSpPr>
          <a:xfrm>
            <a:off x="6626134" y="-164562"/>
            <a:ext cx="121172" cy="760495"/>
            <a:chOff x="5245196" y="3136513"/>
            <a:chExt cx="121172" cy="760495"/>
          </a:xfrm>
        </p:grpSpPr>
        <p:sp>
          <p:nvSpPr>
            <p:cNvPr id="158" name="Google Shape;158;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2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4" name="Google Shape;164;p2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8263682" y="-434366"/>
            <a:ext cx="188886" cy="1181531"/>
            <a:chOff x="2877432" y="975334"/>
            <a:chExt cx="188886" cy="1181531"/>
          </a:xfrm>
        </p:grpSpPr>
        <p:sp>
          <p:nvSpPr>
            <p:cNvPr id="171" name="Google Shape;171;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0"/>
          <p:cNvGrpSpPr/>
          <p:nvPr/>
        </p:nvGrpSpPr>
        <p:grpSpPr>
          <a:xfrm>
            <a:off x="3090746" y="-533657"/>
            <a:ext cx="98059" cy="1147596"/>
            <a:chOff x="3347921" y="16006"/>
            <a:chExt cx="98059" cy="1147596"/>
          </a:xfrm>
        </p:grpSpPr>
        <p:sp>
          <p:nvSpPr>
            <p:cNvPr id="178" name="Google Shape;178;p2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0"/>
          <p:cNvGrpSpPr/>
          <p:nvPr/>
        </p:nvGrpSpPr>
        <p:grpSpPr>
          <a:xfrm>
            <a:off x="4892771" y="-340112"/>
            <a:ext cx="121172" cy="760495"/>
            <a:chOff x="5245196" y="3136513"/>
            <a:chExt cx="121172" cy="760495"/>
          </a:xfrm>
        </p:grpSpPr>
        <p:sp>
          <p:nvSpPr>
            <p:cNvPr id="181" name="Google Shape;181;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a:off x="6967836" y="85439"/>
            <a:ext cx="133252" cy="1952377"/>
            <a:chOff x="6780548" y="337714"/>
            <a:chExt cx="133252" cy="1952377"/>
          </a:xfrm>
        </p:grpSpPr>
        <p:sp>
          <p:nvSpPr>
            <p:cNvPr id="184" name="Google Shape;184;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0"/>
          <p:cNvGrpSpPr/>
          <p:nvPr/>
        </p:nvGrpSpPr>
        <p:grpSpPr>
          <a:xfrm>
            <a:off x="250617" y="2402301"/>
            <a:ext cx="188650" cy="2468354"/>
            <a:chOff x="250617" y="2402301"/>
            <a:chExt cx="188650" cy="2468354"/>
          </a:xfrm>
        </p:grpSpPr>
        <p:sp>
          <p:nvSpPr>
            <p:cNvPr id="187" name="Google Shape;187;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0"/>
          <p:cNvGrpSpPr/>
          <p:nvPr/>
        </p:nvGrpSpPr>
        <p:grpSpPr>
          <a:xfrm>
            <a:off x="982417" y="1695096"/>
            <a:ext cx="199237" cy="2828935"/>
            <a:chOff x="1608717" y="1280046"/>
            <a:chExt cx="199237" cy="2828935"/>
          </a:xfrm>
        </p:grpSpPr>
        <p:sp>
          <p:nvSpPr>
            <p:cNvPr id="192" name="Google Shape;192;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0"/>
          <p:cNvGrpSpPr/>
          <p:nvPr/>
        </p:nvGrpSpPr>
        <p:grpSpPr>
          <a:xfrm>
            <a:off x="2038689" y="173907"/>
            <a:ext cx="57599" cy="831799"/>
            <a:chOff x="2038689" y="173907"/>
            <a:chExt cx="57599" cy="831799"/>
          </a:xfrm>
        </p:grpSpPr>
        <p:sp>
          <p:nvSpPr>
            <p:cNvPr id="197" name="Google Shape;197;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0"/>
          <p:cNvGrpSpPr/>
          <p:nvPr/>
        </p:nvGrpSpPr>
        <p:grpSpPr>
          <a:xfrm>
            <a:off x="8008096" y="2108910"/>
            <a:ext cx="199001" cy="2139769"/>
            <a:chOff x="8008096" y="2108910"/>
            <a:chExt cx="199001" cy="2139769"/>
          </a:xfrm>
        </p:grpSpPr>
        <p:sp>
          <p:nvSpPr>
            <p:cNvPr id="200" name="Google Shape;200;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0"/>
          <p:cNvGrpSpPr/>
          <p:nvPr/>
        </p:nvGrpSpPr>
        <p:grpSpPr>
          <a:xfrm>
            <a:off x="4095146" y="-859690"/>
            <a:ext cx="199001" cy="2139769"/>
            <a:chOff x="8008096" y="2108910"/>
            <a:chExt cx="199001" cy="2139769"/>
          </a:xfrm>
        </p:grpSpPr>
        <p:sp>
          <p:nvSpPr>
            <p:cNvPr id="204" name="Google Shape;204;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0"/>
          <p:cNvGrpSpPr/>
          <p:nvPr/>
        </p:nvGrpSpPr>
        <p:grpSpPr>
          <a:xfrm>
            <a:off x="6333286" y="3704939"/>
            <a:ext cx="133252" cy="1952377"/>
            <a:chOff x="6780548" y="337714"/>
            <a:chExt cx="133252" cy="1952377"/>
          </a:xfrm>
        </p:grpSpPr>
        <p:sp>
          <p:nvSpPr>
            <p:cNvPr id="207" name="Google Shape;207;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0"/>
          <p:cNvGrpSpPr/>
          <p:nvPr/>
        </p:nvGrpSpPr>
        <p:grpSpPr>
          <a:xfrm>
            <a:off x="2702021" y="3612763"/>
            <a:ext cx="121172" cy="760495"/>
            <a:chOff x="5245196" y="3136513"/>
            <a:chExt cx="121172" cy="760495"/>
          </a:xfrm>
        </p:grpSpPr>
        <p:sp>
          <p:nvSpPr>
            <p:cNvPr id="210" name="Google Shape;210;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sp>
        <p:nvSpPr>
          <p:cNvPr id="215" name="Google Shape;21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6" name="Google Shape;21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2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20" name="Shape 220"/>
        <p:cNvGrpSpPr/>
        <p:nvPr/>
      </p:nvGrpSpPr>
      <p:grpSpPr>
        <a:xfrm>
          <a:off x="0" y="0"/>
          <a:ext cx="0" cy="0"/>
          <a:chOff x="0" y="0"/>
          <a:chExt cx="0" cy="0"/>
        </a:xfrm>
      </p:grpSpPr>
      <p:sp>
        <p:nvSpPr>
          <p:cNvPr id="221" name="Google Shape;221;p2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2" name="Google Shape;222;p2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 name="Google Shape;223;p2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3"/>
          <p:cNvGrpSpPr/>
          <p:nvPr/>
        </p:nvGrpSpPr>
        <p:grpSpPr>
          <a:xfrm>
            <a:off x="8217007" y="3576772"/>
            <a:ext cx="188886" cy="1181531"/>
            <a:chOff x="2877432" y="975334"/>
            <a:chExt cx="188886" cy="1181531"/>
          </a:xfrm>
        </p:grpSpPr>
        <p:sp>
          <p:nvSpPr>
            <p:cNvPr id="229" name="Google Shape;229;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3"/>
          <p:cNvGrpSpPr/>
          <p:nvPr/>
        </p:nvGrpSpPr>
        <p:grpSpPr>
          <a:xfrm>
            <a:off x="7519346" y="3243318"/>
            <a:ext cx="98059" cy="1147596"/>
            <a:chOff x="3347921" y="16006"/>
            <a:chExt cx="98059" cy="1147596"/>
          </a:xfrm>
        </p:grpSpPr>
        <p:sp>
          <p:nvSpPr>
            <p:cNvPr id="234" name="Google Shape;234;p2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805821" y="2953663"/>
            <a:ext cx="121172" cy="760495"/>
            <a:chOff x="5245196" y="3136513"/>
            <a:chExt cx="121172" cy="760495"/>
          </a:xfrm>
        </p:grpSpPr>
        <p:sp>
          <p:nvSpPr>
            <p:cNvPr id="237" name="Google Shape;237;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250617" y="2402301"/>
            <a:ext cx="188650" cy="2468354"/>
            <a:chOff x="250617" y="2402301"/>
            <a:chExt cx="188650" cy="2468354"/>
          </a:xfrm>
        </p:grpSpPr>
        <p:sp>
          <p:nvSpPr>
            <p:cNvPr id="240" name="Google Shape;240;p2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23"/>
          <p:cNvGrpSpPr/>
          <p:nvPr/>
        </p:nvGrpSpPr>
        <p:grpSpPr>
          <a:xfrm>
            <a:off x="2038689" y="173907"/>
            <a:ext cx="57599" cy="831799"/>
            <a:chOff x="2038689" y="173907"/>
            <a:chExt cx="57599" cy="831799"/>
          </a:xfrm>
        </p:grpSpPr>
        <p:sp>
          <p:nvSpPr>
            <p:cNvPr id="247" name="Google Shape;247;p2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3"/>
          <p:cNvGrpSpPr/>
          <p:nvPr/>
        </p:nvGrpSpPr>
        <p:grpSpPr>
          <a:xfrm>
            <a:off x="4920170" y="-496491"/>
            <a:ext cx="188886" cy="1181531"/>
            <a:chOff x="2877432" y="975334"/>
            <a:chExt cx="188886" cy="1181531"/>
          </a:xfrm>
        </p:grpSpPr>
        <p:sp>
          <p:nvSpPr>
            <p:cNvPr id="251" name="Google Shape;251;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3"/>
          <p:cNvGrpSpPr/>
          <p:nvPr/>
        </p:nvGrpSpPr>
        <p:grpSpPr>
          <a:xfrm>
            <a:off x="3030471" y="-223849"/>
            <a:ext cx="121172" cy="760495"/>
            <a:chOff x="5245196" y="3136513"/>
            <a:chExt cx="121172" cy="760495"/>
          </a:xfrm>
        </p:grpSpPr>
        <p:sp>
          <p:nvSpPr>
            <p:cNvPr id="256" name="Google Shape;256;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3"/>
          <p:cNvGrpSpPr/>
          <p:nvPr/>
        </p:nvGrpSpPr>
        <p:grpSpPr>
          <a:xfrm>
            <a:off x="2306292" y="2569221"/>
            <a:ext cx="199237" cy="2828935"/>
            <a:chOff x="1608717" y="1280046"/>
            <a:chExt cx="199237" cy="2828935"/>
          </a:xfrm>
        </p:grpSpPr>
        <p:sp>
          <p:nvSpPr>
            <p:cNvPr id="259" name="Google Shape;259;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2" name="Shape 262"/>
        <p:cNvGrpSpPr/>
        <p:nvPr/>
      </p:nvGrpSpPr>
      <p:grpSpPr>
        <a:xfrm>
          <a:off x="0" y="0"/>
          <a:ext cx="0" cy="0"/>
          <a:chOff x="0" y="0"/>
          <a:chExt cx="0" cy="0"/>
        </a:xfrm>
      </p:grpSpPr>
      <p:sp>
        <p:nvSpPr>
          <p:cNvPr id="263" name="Google Shape;263;p2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4" name="Google Shape;264;p2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265" name="Google Shape;265;p24"/>
          <p:cNvGrpSpPr/>
          <p:nvPr/>
        </p:nvGrpSpPr>
        <p:grpSpPr>
          <a:xfrm>
            <a:off x="722446" y="3412541"/>
            <a:ext cx="7699120" cy="1883463"/>
            <a:chOff x="4558950" y="838825"/>
            <a:chExt cx="2813800" cy="688350"/>
          </a:xfrm>
        </p:grpSpPr>
        <p:sp>
          <p:nvSpPr>
            <p:cNvPr id="266" name="Google Shape;266;p2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1" name="Shape 301"/>
        <p:cNvGrpSpPr/>
        <p:nvPr/>
      </p:nvGrpSpPr>
      <p:grpSpPr>
        <a:xfrm>
          <a:off x="0" y="0"/>
          <a:ext cx="0" cy="0"/>
          <a:chOff x="0" y="0"/>
          <a:chExt cx="0" cy="0"/>
        </a:xfrm>
      </p:grpSpPr>
      <p:sp>
        <p:nvSpPr>
          <p:cNvPr id="302" name="Google Shape;302;p2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4" name="Google Shape;314;p2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2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6" name="Google Shape;316;p2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7" name="Google Shape;317;p2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2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9" name="Google Shape;319;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0" name="Google Shape;320;p2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21" name="Google Shape;321;p2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22" name="Google Shape;322;p2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23" name="Shape 323"/>
        <p:cNvGrpSpPr/>
        <p:nvPr/>
      </p:nvGrpSpPr>
      <p:grpSpPr>
        <a:xfrm>
          <a:off x="0" y="0"/>
          <a:ext cx="0" cy="0"/>
          <a:chOff x="0" y="0"/>
          <a:chExt cx="0" cy="0"/>
        </a:xfrm>
      </p:grpSpPr>
      <p:sp>
        <p:nvSpPr>
          <p:cNvPr id="324" name="Google Shape;324;p2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5" name="Google Shape;325;p2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6" name="Google Shape;326;p2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2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2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6"/>
          <p:cNvGrpSpPr/>
          <p:nvPr/>
        </p:nvGrpSpPr>
        <p:grpSpPr>
          <a:xfrm>
            <a:off x="6626134" y="-164562"/>
            <a:ext cx="121172" cy="760495"/>
            <a:chOff x="5245196" y="3136513"/>
            <a:chExt cx="121172" cy="760495"/>
          </a:xfrm>
        </p:grpSpPr>
        <p:sp>
          <p:nvSpPr>
            <p:cNvPr id="333" name="Google Shape;333;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38" name="Shape 338"/>
        <p:cNvGrpSpPr/>
        <p:nvPr/>
      </p:nvGrpSpPr>
      <p:grpSpPr>
        <a:xfrm>
          <a:off x="0" y="0"/>
          <a:ext cx="0" cy="0"/>
          <a:chOff x="0" y="0"/>
          <a:chExt cx="0" cy="0"/>
        </a:xfrm>
      </p:grpSpPr>
      <p:sp>
        <p:nvSpPr>
          <p:cNvPr id="339" name="Google Shape;339;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6626134" y="-164562"/>
            <a:ext cx="121172" cy="760495"/>
            <a:chOff x="5245196" y="3136513"/>
            <a:chExt cx="121172" cy="760495"/>
          </a:xfrm>
        </p:grpSpPr>
        <p:sp>
          <p:nvSpPr>
            <p:cNvPr id="344" name="Google Shape;344;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9" name="Google Shape;349;p2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0" name="Google Shape;350;p2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1" name="Google Shape;351;p2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2" name="Google Shape;352;p2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3" name="Google Shape;353;p2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4" name="Google Shape;354;p2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55" name="Shape 355"/>
        <p:cNvGrpSpPr/>
        <p:nvPr/>
      </p:nvGrpSpPr>
      <p:grpSpPr>
        <a:xfrm>
          <a:off x="0" y="0"/>
          <a:ext cx="0" cy="0"/>
          <a:chOff x="0" y="0"/>
          <a:chExt cx="0" cy="0"/>
        </a:xfrm>
      </p:grpSpPr>
      <p:sp>
        <p:nvSpPr>
          <p:cNvPr id="356" name="Google Shape;356;p2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7" name="Google Shape;357;p2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2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9" name="Google Shape;359;p2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2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1" name="Google Shape;361;p2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2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2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4" name="Google Shape;364;p2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5" name="Google Shape;365;p2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6" name="Google Shape;366;p2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p2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2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2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78" name="Shape 378"/>
        <p:cNvGrpSpPr/>
        <p:nvPr/>
      </p:nvGrpSpPr>
      <p:grpSpPr>
        <a:xfrm>
          <a:off x="0" y="0"/>
          <a:ext cx="0" cy="0"/>
          <a:chOff x="0" y="0"/>
          <a:chExt cx="0" cy="0"/>
        </a:xfrm>
      </p:grpSpPr>
      <p:sp>
        <p:nvSpPr>
          <p:cNvPr id="379" name="Google Shape;379;p2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0" name="Google Shape;380;p2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1" name="Google Shape;381;p2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2" name="Google Shape;382;p2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3" name="Google Shape;383;p2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4" name="Google Shape;384;p2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5" name="Google Shape;385;p2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6" name="Google Shape;386;p2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7" name="Google Shape;387;p2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8" name="Google Shape;388;p2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98" name="Shape 398"/>
        <p:cNvGrpSpPr/>
        <p:nvPr/>
      </p:nvGrpSpPr>
      <p:grpSpPr>
        <a:xfrm>
          <a:off x="0" y="0"/>
          <a:ext cx="0" cy="0"/>
          <a:chOff x="0" y="0"/>
          <a:chExt cx="0" cy="0"/>
        </a:xfrm>
      </p:grpSpPr>
      <p:sp>
        <p:nvSpPr>
          <p:cNvPr id="399" name="Google Shape;399;p3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0" name="Google Shape;400;p3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 name="Google Shape;401;p3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2" name="Google Shape;402;p3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3" name="Google Shape;403;p3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4" name="Google Shape;404;p3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5" name="Google Shape;405;p3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6" name="Google Shape;406;p3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7" name="Google Shape;407;p3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8" name="Google Shape;408;p3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18" name="Shape 418"/>
        <p:cNvGrpSpPr/>
        <p:nvPr/>
      </p:nvGrpSpPr>
      <p:grpSpPr>
        <a:xfrm>
          <a:off x="0" y="0"/>
          <a:ext cx="0" cy="0"/>
          <a:chOff x="0" y="0"/>
          <a:chExt cx="0" cy="0"/>
        </a:xfrm>
      </p:grpSpPr>
      <p:sp>
        <p:nvSpPr>
          <p:cNvPr id="419" name="Google Shape;419;p3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0" name="Google Shape;420;p3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1" name="Google Shape;421;p3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22" name="Google Shape;422;p3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1"/>
          <p:cNvGrpSpPr/>
          <p:nvPr/>
        </p:nvGrpSpPr>
        <p:grpSpPr>
          <a:xfrm>
            <a:off x="6669747" y="-389684"/>
            <a:ext cx="143766" cy="2106420"/>
            <a:chOff x="6780548" y="337714"/>
            <a:chExt cx="133252" cy="1952377"/>
          </a:xfrm>
        </p:grpSpPr>
        <p:sp>
          <p:nvSpPr>
            <p:cNvPr id="431" name="Google Shape;431;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1"/>
          <p:cNvGrpSpPr/>
          <p:nvPr/>
        </p:nvGrpSpPr>
        <p:grpSpPr>
          <a:xfrm>
            <a:off x="1510029" y="507749"/>
            <a:ext cx="203534" cy="2663107"/>
            <a:chOff x="250617" y="2402301"/>
            <a:chExt cx="188650" cy="2468354"/>
          </a:xfrm>
        </p:grpSpPr>
        <p:sp>
          <p:nvSpPr>
            <p:cNvPr id="434" name="Google Shape;434;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1"/>
          <p:cNvGrpSpPr/>
          <p:nvPr/>
        </p:nvGrpSpPr>
        <p:grpSpPr>
          <a:xfrm>
            <a:off x="385355" y="1380671"/>
            <a:ext cx="199237" cy="2828935"/>
            <a:chOff x="1608717" y="1280046"/>
            <a:chExt cx="199237" cy="2828935"/>
          </a:xfrm>
        </p:grpSpPr>
        <p:sp>
          <p:nvSpPr>
            <p:cNvPr id="439" name="Google Shape;439;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1"/>
          <p:cNvGrpSpPr/>
          <p:nvPr/>
        </p:nvGrpSpPr>
        <p:grpSpPr>
          <a:xfrm>
            <a:off x="989005" y="-389666"/>
            <a:ext cx="62143" cy="897428"/>
            <a:chOff x="2038689" y="173907"/>
            <a:chExt cx="57599" cy="831799"/>
          </a:xfrm>
        </p:grpSpPr>
        <p:sp>
          <p:nvSpPr>
            <p:cNvPr id="445" name="Google Shape;445;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1"/>
          <p:cNvGrpSpPr/>
          <p:nvPr/>
        </p:nvGrpSpPr>
        <p:grpSpPr>
          <a:xfrm>
            <a:off x="8568723" y="2184809"/>
            <a:ext cx="214702" cy="2308597"/>
            <a:chOff x="8008096" y="2108910"/>
            <a:chExt cx="199001" cy="2139769"/>
          </a:xfrm>
        </p:grpSpPr>
        <p:sp>
          <p:nvSpPr>
            <p:cNvPr id="448" name="Google Shape;448;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3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1"/>
          <p:cNvGrpSpPr/>
          <p:nvPr/>
        </p:nvGrpSpPr>
        <p:grpSpPr>
          <a:xfrm>
            <a:off x="8221223" y="9"/>
            <a:ext cx="214702" cy="2308597"/>
            <a:chOff x="8008096" y="2108910"/>
            <a:chExt cx="199001" cy="2139769"/>
          </a:xfrm>
        </p:grpSpPr>
        <p:sp>
          <p:nvSpPr>
            <p:cNvPr id="452" name="Google Shape;452;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54" name="Shape 454"/>
        <p:cNvGrpSpPr/>
        <p:nvPr/>
      </p:nvGrpSpPr>
      <p:grpSpPr>
        <a:xfrm>
          <a:off x="0" y="0"/>
          <a:ext cx="0" cy="0"/>
          <a:chOff x="0" y="0"/>
          <a:chExt cx="0" cy="0"/>
        </a:xfrm>
      </p:grpSpPr>
      <p:sp>
        <p:nvSpPr>
          <p:cNvPr id="455" name="Google Shape;455;p32"/>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56" name="Google Shape;456;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57" name="Google Shape;457;p32"/>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58" name="Google Shape;458;p3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69" name="Shape 4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0" name="Shape 470"/>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71" name="Shape 471"/>
        <p:cNvGrpSpPr/>
        <p:nvPr/>
      </p:nvGrpSpPr>
      <p:grpSpPr>
        <a:xfrm>
          <a:off x="0" y="0"/>
          <a:ext cx="0" cy="0"/>
          <a:chOff x="0" y="0"/>
          <a:chExt cx="0" cy="0"/>
        </a:xfrm>
      </p:grpSpPr>
      <p:sp>
        <p:nvSpPr>
          <p:cNvPr id="472" name="Google Shape;472;p35"/>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73" name="Google Shape;473;p35"/>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474" name="Google Shape;474;p35"/>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5"/>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5"/>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5"/>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9" name="Google Shape;479;p35"/>
          <p:cNvGrpSpPr/>
          <p:nvPr/>
        </p:nvGrpSpPr>
        <p:grpSpPr>
          <a:xfrm>
            <a:off x="8148521" y="3004593"/>
            <a:ext cx="98059" cy="1147595"/>
            <a:chOff x="3347921" y="16006"/>
            <a:chExt cx="98059" cy="1147595"/>
          </a:xfrm>
        </p:grpSpPr>
        <p:sp>
          <p:nvSpPr>
            <p:cNvPr id="480" name="Google Shape;480;p3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35"/>
          <p:cNvGrpSpPr/>
          <p:nvPr/>
        </p:nvGrpSpPr>
        <p:grpSpPr>
          <a:xfrm>
            <a:off x="281421" y="3769263"/>
            <a:ext cx="121172" cy="760495"/>
            <a:chOff x="5245196" y="3136513"/>
            <a:chExt cx="121172" cy="760495"/>
          </a:xfrm>
        </p:grpSpPr>
        <p:sp>
          <p:nvSpPr>
            <p:cNvPr id="483" name="Google Shape;483;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35"/>
          <p:cNvGrpSpPr/>
          <p:nvPr/>
        </p:nvGrpSpPr>
        <p:grpSpPr>
          <a:xfrm>
            <a:off x="8534739" y="4069632"/>
            <a:ext cx="57599" cy="831799"/>
            <a:chOff x="2038689" y="173907"/>
            <a:chExt cx="57599" cy="831799"/>
          </a:xfrm>
        </p:grpSpPr>
        <p:sp>
          <p:nvSpPr>
            <p:cNvPr id="486" name="Google Shape;486;p3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35"/>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5"/>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hyperlink" Target="http://drive.google.com/file/d/1Xwrf0kBNnPalky-uF3DN7nYnylm8ngux/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drive.google.com/file/d/1msDx58ORpdw2c-uavcsztuwuvuWDrD4P/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idx="1" type="subTitle"/>
          </p:nvPr>
        </p:nvSpPr>
        <p:spPr>
          <a:xfrm>
            <a:off x="2447338" y="3170458"/>
            <a:ext cx="4364100" cy="12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Iteration 1</a:t>
            </a:r>
            <a:r>
              <a:rPr lang="en"/>
              <a:t> - Team #1: Brian Fenstermacher, Jisoo Lee, Sherif Zeyada, Mali Rivera, Clyde Yeung, Chaitanya Saraogi, Sean Rawson</a:t>
            </a:r>
            <a:endParaRPr/>
          </a:p>
        </p:txBody>
      </p:sp>
      <p:sp>
        <p:nvSpPr>
          <p:cNvPr id="495" name="Google Shape;495;p36"/>
          <p:cNvSpPr txBox="1"/>
          <p:nvPr>
            <p:ph type="ctrTitle"/>
          </p:nvPr>
        </p:nvSpPr>
        <p:spPr>
          <a:xfrm>
            <a:off x="1561650" y="835602"/>
            <a:ext cx="6062700" cy="241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PennyWise - Personal Budgeting and Finance Application</a:t>
            </a:r>
            <a:endParaRPr/>
          </a:p>
        </p:txBody>
      </p:sp>
      <p:sp>
        <p:nvSpPr>
          <p:cNvPr id="496" name="Google Shape;496;p36"/>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36"/>
          <p:cNvGrpSpPr/>
          <p:nvPr/>
        </p:nvGrpSpPr>
        <p:grpSpPr>
          <a:xfrm>
            <a:off x="6232314" y="3696331"/>
            <a:ext cx="121434" cy="1073147"/>
            <a:chOff x="6232314" y="3696331"/>
            <a:chExt cx="121434" cy="1073147"/>
          </a:xfrm>
        </p:grpSpPr>
        <p:sp>
          <p:nvSpPr>
            <p:cNvPr id="502" name="Google Shape;502;p36"/>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36"/>
          <p:cNvGrpSpPr/>
          <p:nvPr/>
        </p:nvGrpSpPr>
        <p:grpSpPr>
          <a:xfrm>
            <a:off x="6780548" y="337714"/>
            <a:ext cx="133252" cy="1952377"/>
            <a:chOff x="6780548" y="337714"/>
            <a:chExt cx="133252" cy="1952377"/>
          </a:xfrm>
        </p:grpSpPr>
        <p:sp>
          <p:nvSpPr>
            <p:cNvPr id="505" name="Google Shape;505;p3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6"/>
          <p:cNvGrpSpPr/>
          <p:nvPr/>
        </p:nvGrpSpPr>
        <p:grpSpPr>
          <a:xfrm>
            <a:off x="1608717" y="1280046"/>
            <a:ext cx="199237" cy="2828935"/>
            <a:chOff x="1608717" y="1280046"/>
            <a:chExt cx="199237" cy="2828935"/>
          </a:xfrm>
        </p:grpSpPr>
        <p:sp>
          <p:nvSpPr>
            <p:cNvPr id="508" name="Google Shape;508;p3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6"/>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6"/>
          <p:cNvGrpSpPr/>
          <p:nvPr/>
        </p:nvGrpSpPr>
        <p:grpSpPr>
          <a:xfrm>
            <a:off x="8008096" y="2108910"/>
            <a:ext cx="199001" cy="2139769"/>
            <a:chOff x="8008096" y="2108910"/>
            <a:chExt cx="199001" cy="2139769"/>
          </a:xfrm>
        </p:grpSpPr>
        <p:sp>
          <p:nvSpPr>
            <p:cNvPr id="514" name="Google Shape;514;p3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Design</a:t>
            </a:r>
            <a:endParaRPr/>
          </a:p>
        </p:txBody>
      </p:sp>
      <p:pic>
        <p:nvPicPr>
          <p:cNvPr id="580" name="Google Shape;580;p45"/>
          <p:cNvPicPr preferRelativeResize="0"/>
          <p:nvPr/>
        </p:nvPicPr>
        <p:blipFill>
          <a:blip r:embed="rId3">
            <a:alphaModFix/>
          </a:blip>
          <a:stretch>
            <a:fillRect/>
          </a:stretch>
        </p:blipFill>
        <p:spPr>
          <a:xfrm>
            <a:off x="4209875" y="951775"/>
            <a:ext cx="3811610" cy="3849224"/>
          </a:xfrm>
          <a:prstGeom prst="rect">
            <a:avLst/>
          </a:prstGeom>
          <a:noFill/>
          <a:ln>
            <a:noFill/>
          </a:ln>
        </p:spPr>
      </p:pic>
      <p:sp>
        <p:nvSpPr>
          <p:cNvPr id="581" name="Google Shape;581;p45"/>
          <p:cNvSpPr txBox="1"/>
          <p:nvPr/>
        </p:nvSpPr>
        <p:spPr>
          <a:xfrm>
            <a:off x="761725" y="1093550"/>
            <a:ext cx="2865900" cy="333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User is central to the data model</a:t>
            </a:r>
            <a:endParaRPr sz="16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All other tables except the expense category table have ‘user_id’ as a foreign key</a:t>
            </a:r>
            <a:endParaRPr sz="16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Joins are less complicated</a:t>
            </a:r>
            <a:endParaRPr sz="16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6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6"/>
          <p:cNvSpPr txBox="1"/>
          <p:nvPr>
            <p:ph idx="7" type="ctrTitle"/>
          </p:nvPr>
        </p:nvSpPr>
        <p:spPr>
          <a:xfrm>
            <a:off x="633900" y="20805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a:t>
            </a:r>
            <a:r>
              <a:rPr lang="en"/>
              <a:t>Design</a:t>
            </a:r>
            <a:endParaRPr/>
          </a:p>
        </p:txBody>
      </p:sp>
      <p:sp>
        <p:nvSpPr>
          <p:cNvPr id="587" name="Google Shape;587;p46"/>
          <p:cNvSpPr txBox="1"/>
          <p:nvPr/>
        </p:nvSpPr>
        <p:spPr>
          <a:xfrm>
            <a:off x="882400" y="1229300"/>
            <a:ext cx="6425700" cy="158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User login with OAuth2 via Google or basic authentication followed by JSON web tokens</a:t>
            </a:r>
            <a:endParaRPr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For users who sign up with basic </a:t>
            </a:r>
            <a:r>
              <a:rPr lang="en" sz="1600">
                <a:solidFill>
                  <a:schemeClr val="lt1"/>
                </a:solidFill>
                <a:latin typeface="Maven Pro"/>
                <a:ea typeface="Maven Pro"/>
                <a:cs typeface="Maven Pro"/>
                <a:sym typeface="Maven Pro"/>
              </a:rPr>
              <a:t>authentication, passwords are hashed using Spring’s BCryptPasswordEncoder</a:t>
            </a:r>
            <a:endParaRPr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Spring Security handles all validation of tokens</a:t>
            </a:r>
            <a:endParaRPr sz="1600">
              <a:solidFill>
                <a:schemeClr val="lt1"/>
              </a:solidFill>
              <a:latin typeface="Maven Pro"/>
              <a:ea typeface="Maven Pro"/>
              <a:cs typeface="Maven Pro"/>
              <a:sym typeface="Maven Pro"/>
            </a:endParaRPr>
          </a:p>
        </p:txBody>
      </p:sp>
      <p:sp>
        <p:nvSpPr>
          <p:cNvPr id="588" name="Google Shape;588;p46"/>
          <p:cNvSpPr txBox="1"/>
          <p:nvPr/>
        </p:nvSpPr>
        <p:spPr>
          <a:xfrm>
            <a:off x="1138800" y="785850"/>
            <a:ext cx="25944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Application Security</a:t>
            </a:r>
            <a:endParaRPr sz="1800">
              <a:solidFill>
                <a:schemeClr val="lt1"/>
              </a:solidFill>
              <a:latin typeface="Maven Pro"/>
              <a:ea typeface="Maven Pro"/>
              <a:cs typeface="Maven Pro"/>
              <a:sym typeface="Maven Pro"/>
            </a:endParaRPr>
          </a:p>
        </p:txBody>
      </p:sp>
      <p:sp>
        <p:nvSpPr>
          <p:cNvPr id="589" name="Google Shape;589;p46"/>
          <p:cNvSpPr txBox="1"/>
          <p:nvPr/>
        </p:nvSpPr>
        <p:spPr>
          <a:xfrm>
            <a:off x="1206675" y="2810000"/>
            <a:ext cx="23379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Container Security</a:t>
            </a:r>
            <a:endParaRPr sz="1800">
              <a:solidFill>
                <a:schemeClr val="lt1"/>
              </a:solidFill>
              <a:latin typeface="Maven Pro"/>
              <a:ea typeface="Maven Pro"/>
              <a:cs typeface="Maven Pro"/>
              <a:sym typeface="Maven Pro"/>
            </a:endParaRPr>
          </a:p>
        </p:txBody>
      </p:sp>
      <p:sp>
        <p:nvSpPr>
          <p:cNvPr id="590" name="Google Shape;590;p46"/>
          <p:cNvSpPr txBox="1"/>
          <p:nvPr/>
        </p:nvSpPr>
        <p:spPr>
          <a:xfrm>
            <a:off x="882400" y="3333475"/>
            <a:ext cx="5377200" cy="1206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Application processes run as non-privileged users</a:t>
            </a:r>
            <a:endParaRPr sz="1600">
              <a:solidFill>
                <a:schemeClr val="lt1"/>
              </a:solidFill>
              <a:latin typeface="Maven Pro"/>
              <a:ea typeface="Maven Pro"/>
              <a:cs typeface="Maven Pro"/>
              <a:sym typeface="Maven Pro"/>
            </a:endParaRPr>
          </a:p>
          <a:p>
            <a:pPr indent="-330200" lvl="0" marL="4572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Docker overlay network created with encryption flag to encrypt data traffic</a:t>
            </a:r>
            <a:endParaRPr sz="16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7"/>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Summary</a:t>
            </a:r>
            <a:endParaRPr/>
          </a:p>
        </p:txBody>
      </p:sp>
      <p:sp>
        <p:nvSpPr>
          <p:cNvPr id="596" name="Google Shape;596;p47"/>
          <p:cNvSpPr txBox="1"/>
          <p:nvPr/>
        </p:nvSpPr>
        <p:spPr>
          <a:xfrm>
            <a:off x="823700" y="1162325"/>
            <a:ext cx="6241800" cy="1810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Unit Tests</a:t>
            </a:r>
            <a:endParaRPr sz="1100">
              <a:solidFill>
                <a:schemeClr val="lt1"/>
              </a:solidFill>
            </a:endParaRPr>
          </a:p>
          <a:p>
            <a:pPr indent="-298450" lvl="0" marL="914400" rtl="0" algn="l">
              <a:lnSpc>
                <a:spcPct val="115000"/>
              </a:lnSpc>
              <a:spcBef>
                <a:spcPts val="0"/>
              </a:spcBef>
              <a:spcAft>
                <a:spcPts val="0"/>
              </a:spcAft>
              <a:buClr>
                <a:schemeClr val="lt1"/>
              </a:buClr>
              <a:buSzPts val="1100"/>
              <a:buChar char="-"/>
            </a:pPr>
            <a:r>
              <a:rPr lang="en" sz="1100">
                <a:solidFill>
                  <a:schemeClr val="lt1"/>
                </a:solidFill>
              </a:rPr>
              <a:t>we will use JUnit5 and integrate Mockito </a:t>
            </a:r>
            <a:endParaRPr sz="1100">
              <a:solidFill>
                <a:schemeClr val="lt1"/>
              </a:solidFill>
            </a:endParaRPr>
          </a:p>
          <a:p>
            <a:pPr indent="-298450" lvl="1" marL="914400" rtl="0" algn="l">
              <a:lnSpc>
                <a:spcPct val="115000"/>
              </a:lnSpc>
              <a:spcBef>
                <a:spcPts val="0"/>
              </a:spcBef>
              <a:spcAft>
                <a:spcPts val="0"/>
              </a:spcAft>
              <a:buClr>
                <a:schemeClr val="lt1"/>
              </a:buClr>
              <a:buSzPts val="1100"/>
              <a:buFont typeface="Arial"/>
              <a:buChar char="-"/>
            </a:pPr>
            <a:r>
              <a:rPr lang="en" sz="1100">
                <a:solidFill>
                  <a:schemeClr val="lt1"/>
                </a:solidFill>
              </a:rPr>
              <a:t>Mockito is a framework that is used to mock interfaces so that dummy functionality can be added to a mock interface for Unit Testing purposes </a:t>
            </a:r>
            <a:endParaRPr sz="1100">
              <a:solidFill>
                <a:schemeClr val="lt1"/>
              </a:solidFill>
            </a:endParaRPr>
          </a:p>
          <a:p>
            <a:pPr indent="-298450" lvl="0" marL="457200" rtl="0" algn="l">
              <a:spcBef>
                <a:spcPts val="0"/>
              </a:spcBef>
              <a:spcAft>
                <a:spcPts val="0"/>
              </a:spcAft>
              <a:buClr>
                <a:schemeClr val="lt1"/>
              </a:buClr>
              <a:buSzPts val="1100"/>
              <a:buFont typeface="Maven Pro"/>
              <a:buChar char="-"/>
            </a:pPr>
            <a:r>
              <a:rPr lang="en" sz="1100">
                <a:solidFill>
                  <a:schemeClr val="lt1"/>
                </a:solidFill>
              </a:rPr>
              <a:t>Integration Tests </a:t>
            </a:r>
            <a:endParaRPr sz="1100">
              <a:solidFill>
                <a:schemeClr val="lt1"/>
              </a:solidFill>
            </a:endParaRPr>
          </a:p>
          <a:p>
            <a:pPr indent="-298450" lvl="1" marL="914400" rtl="0" algn="l">
              <a:spcBef>
                <a:spcPts val="0"/>
              </a:spcBef>
              <a:spcAft>
                <a:spcPts val="0"/>
              </a:spcAft>
              <a:buClr>
                <a:schemeClr val="lt1"/>
              </a:buClr>
              <a:buSzPts val="1100"/>
              <a:buFont typeface="Maven Pro"/>
              <a:buChar char="-"/>
            </a:pPr>
            <a:r>
              <a:rPr lang="en" sz="1100">
                <a:solidFill>
                  <a:schemeClr val="lt1"/>
                </a:solidFill>
              </a:rPr>
              <a:t>We will use JUnit5 and MockMVC to test the </a:t>
            </a:r>
            <a:r>
              <a:rPr lang="en" sz="1100">
                <a:solidFill>
                  <a:schemeClr val="lt1"/>
                </a:solidFill>
              </a:rPr>
              <a:t>web layer </a:t>
            </a:r>
            <a:endParaRPr sz="1100">
              <a:solidFill>
                <a:schemeClr val="lt1"/>
              </a:solidFill>
            </a:endParaRPr>
          </a:p>
          <a:p>
            <a:pPr indent="-298450" lvl="0" marL="457200" rtl="0" algn="l">
              <a:spcBef>
                <a:spcPts val="0"/>
              </a:spcBef>
              <a:spcAft>
                <a:spcPts val="0"/>
              </a:spcAft>
              <a:buClr>
                <a:schemeClr val="lt1"/>
              </a:buClr>
              <a:buSzPts val="1100"/>
              <a:buFont typeface="Maven Pro"/>
              <a:buChar char="-"/>
            </a:pPr>
            <a:r>
              <a:rPr lang="en" sz="1100">
                <a:solidFill>
                  <a:schemeClr val="lt1"/>
                </a:solidFill>
              </a:rPr>
              <a:t>Acceptance Tests  </a:t>
            </a:r>
            <a:endParaRPr sz="1100">
              <a:solidFill>
                <a:schemeClr val="lt1"/>
              </a:solidFill>
            </a:endParaRPr>
          </a:p>
          <a:p>
            <a:pPr indent="-298450" lvl="1" marL="914400" rtl="0" algn="l">
              <a:spcBef>
                <a:spcPts val="0"/>
              </a:spcBef>
              <a:spcAft>
                <a:spcPts val="0"/>
              </a:spcAft>
              <a:buClr>
                <a:schemeClr val="lt1"/>
              </a:buClr>
              <a:buSzPts val="1100"/>
              <a:buFont typeface="Maven Pro"/>
              <a:buChar char="-"/>
            </a:pPr>
            <a:r>
              <a:rPr lang="en" sz="1100">
                <a:solidFill>
                  <a:schemeClr val="lt1"/>
                </a:solidFill>
              </a:rPr>
              <a:t>We will use Cucumber which is a behavior-driven development framework in JUint5 </a:t>
            </a:r>
            <a:endParaRPr sz="1100">
              <a:solidFill>
                <a:schemeClr val="lt1"/>
              </a:solidFill>
            </a:endParaRPr>
          </a:p>
        </p:txBody>
      </p:sp>
      <p:pic>
        <p:nvPicPr>
          <p:cNvPr id="597" name="Google Shape;597;p47"/>
          <p:cNvPicPr preferRelativeResize="0"/>
          <p:nvPr/>
        </p:nvPicPr>
        <p:blipFill>
          <a:blip r:embed="rId3">
            <a:alphaModFix/>
          </a:blip>
          <a:stretch>
            <a:fillRect/>
          </a:stretch>
        </p:blipFill>
        <p:spPr>
          <a:xfrm>
            <a:off x="4332800" y="2972525"/>
            <a:ext cx="4017935" cy="169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Examples </a:t>
            </a:r>
            <a:endParaRPr/>
          </a:p>
        </p:txBody>
      </p:sp>
      <p:pic>
        <p:nvPicPr>
          <p:cNvPr id="603" name="Google Shape;603;p48"/>
          <p:cNvPicPr preferRelativeResize="0"/>
          <p:nvPr/>
        </p:nvPicPr>
        <p:blipFill>
          <a:blip r:embed="rId3">
            <a:alphaModFix/>
          </a:blip>
          <a:stretch>
            <a:fillRect/>
          </a:stretch>
        </p:blipFill>
        <p:spPr>
          <a:xfrm>
            <a:off x="410000" y="1039225"/>
            <a:ext cx="4162000" cy="1753350"/>
          </a:xfrm>
          <a:prstGeom prst="rect">
            <a:avLst/>
          </a:prstGeom>
          <a:noFill/>
          <a:ln>
            <a:noFill/>
          </a:ln>
        </p:spPr>
      </p:pic>
      <p:pic>
        <p:nvPicPr>
          <p:cNvPr id="604" name="Google Shape;604;p48"/>
          <p:cNvPicPr preferRelativeResize="0"/>
          <p:nvPr/>
        </p:nvPicPr>
        <p:blipFill>
          <a:blip r:embed="rId4">
            <a:alphaModFix/>
          </a:blip>
          <a:stretch>
            <a:fillRect/>
          </a:stretch>
        </p:blipFill>
        <p:spPr>
          <a:xfrm>
            <a:off x="4744025" y="1099400"/>
            <a:ext cx="4105525" cy="30556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9"/>
          <p:cNvSpPr txBox="1"/>
          <p:nvPr/>
        </p:nvSpPr>
        <p:spPr>
          <a:xfrm>
            <a:off x="708925" y="324300"/>
            <a:ext cx="33786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Share Tech"/>
                <a:ea typeface="Share Tech"/>
                <a:cs typeface="Share Tech"/>
                <a:sym typeface="Share Tech"/>
              </a:rPr>
              <a:t>Back-End Demo</a:t>
            </a:r>
            <a:endParaRPr sz="2600">
              <a:solidFill>
                <a:schemeClr val="lt1"/>
              </a:solidFill>
              <a:latin typeface="Share Tech"/>
              <a:ea typeface="Share Tech"/>
              <a:cs typeface="Share Tech"/>
              <a:sym typeface="Share Tech"/>
            </a:endParaRPr>
          </a:p>
        </p:txBody>
      </p:sp>
      <p:pic>
        <p:nvPicPr>
          <p:cNvPr id="610" name="Google Shape;610;p49" title="back-end-demo.mp4">
            <a:hlinkClick r:id="rId3"/>
          </p:cNvPr>
          <p:cNvPicPr preferRelativeResize="0"/>
          <p:nvPr/>
        </p:nvPicPr>
        <p:blipFill>
          <a:blip r:embed="rId4">
            <a:alphaModFix/>
          </a:blip>
          <a:stretch>
            <a:fillRect/>
          </a:stretch>
        </p:blipFill>
        <p:spPr>
          <a:xfrm>
            <a:off x="1238425" y="950400"/>
            <a:ext cx="6822200" cy="383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7"/>
          <p:cNvSpPr txBox="1"/>
          <p:nvPr>
            <p:ph idx="1" type="body"/>
          </p:nvPr>
        </p:nvSpPr>
        <p:spPr>
          <a:xfrm>
            <a:off x="618825" y="991950"/>
            <a:ext cx="6743700" cy="3578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100">
                <a:latin typeface="Arial"/>
                <a:ea typeface="Arial"/>
                <a:cs typeface="Arial"/>
                <a:sym typeface="Arial"/>
              </a:rPr>
              <a:t>Team leader: Brian Fenstermacher</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Requirements leader: Jisoo Lee, Chaitanya Saraogi</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Design and Implementation leader: Sherif Zeyada</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QA leader: Mali Rivera</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Configuration leader: Clyde Yeung</a:t>
            </a:r>
            <a:endParaRPr sz="11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100">
                <a:latin typeface="Arial"/>
                <a:ea typeface="Arial"/>
                <a:cs typeface="Arial"/>
                <a:sym typeface="Arial"/>
              </a:rPr>
              <a:t>Security leader: Sean Rawson</a:t>
            </a:r>
            <a:endParaRPr sz="1100">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p:txBody>
      </p:sp>
      <p:sp>
        <p:nvSpPr>
          <p:cNvPr id="521" name="Google Shape;521;p37"/>
          <p:cNvSpPr txBox="1"/>
          <p:nvPr>
            <p:ph type="ctrTitle"/>
          </p:nvPr>
        </p:nvSpPr>
        <p:spPr>
          <a:xfrm>
            <a:off x="618825" y="411675"/>
            <a:ext cx="3626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Member Roles</a:t>
            </a:r>
            <a:endParaRPr/>
          </a:p>
        </p:txBody>
      </p:sp>
      <p:grpSp>
        <p:nvGrpSpPr>
          <p:cNvPr id="522" name="Google Shape;522;p37"/>
          <p:cNvGrpSpPr/>
          <p:nvPr/>
        </p:nvGrpSpPr>
        <p:grpSpPr>
          <a:xfrm>
            <a:off x="7686105" y="-476250"/>
            <a:ext cx="2291257" cy="2922300"/>
            <a:chOff x="4882900" y="-64350"/>
            <a:chExt cx="2493750" cy="2922300"/>
          </a:xfrm>
        </p:grpSpPr>
        <p:sp>
          <p:nvSpPr>
            <p:cNvPr id="523" name="Google Shape;523;p3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nvSpPr>
        <p:spPr>
          <a:xfrm>
            <a:off x="865750" y="334650"/>
            <a:ext cx="40230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Share Tech"/>
                <a:ea typeface="Share Tech"/>
                <a:cs typeface="Share Tech"/>
                <a:sym typeface="Share Tech"/>
              </a:rPr>
              <a:t>Iteration 1 - Key tasks</a:t>
            </a:r>
            <a:endParaRPr sz="2600">
              <a:solidFill>
                <a:schemeClr val="lt1"/>
              </a:solidFill>
              <a:latin typeface="Share Tech"/>
              <a:ea typeface="Share Tech"/>
              <a:cs typeface="Share Tech"/>
              <a:sym typeface="Share Tech"/>
            </a:endParaRPr>
          </a:p>
        </p:txBody>
      </p:sp>
      <p:sp>
        <p:nvSpPr>
          <p:cNvPr id="533" name="Google Shape;533;p38"/>
          <p:cNvSpPr txBox="1"/>
          <p:nvPr/>
        </p:nvSpPr>
        <p:spPr>
          <a:xfrm>
            <a:off x="858475" y="880300"/>
            <a:ext cx="5761800" cy="299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Define Software architecture</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Create Class diagram</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Define Design patterns to be used</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Create mockup of front-end</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Implement API endpoints for adding users and expenses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Complete setup of MariaDB container and Github Actions pipeline</a:t>
            </a:r>
            <a:endParaRPr sz="1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9"/>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Architecture </a:t>
            </a:r>
            <a:r>
              <a:rPr lang="en"/>
              <a:t> </a:t>
            </a:r>
            <a:endParaRPr/>
          </a:p>
        </p:txBody>
      </p:sp>
      <p:sp>
        <p:nvSpPr>
          <p:cNvPr id="539" name="Google Shape;539;p39"/>
          <p:cNvSpPr txBox="1"/>
          <p:nvPr/>
        </p:nvSpPr>
        <p:spPr>
          <a:xfrm>
            <a:off x="823700" y="1162325"/>
            <a:ext cx="62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lt1"/>
              </a:solidFill>
            </a:endParaRPr>
          </a:p>
        </p:txBody>
      </p:sp>
      <p:pic>
        <p:nvPicPr>
          <p:cNvPr id="540" name="Google Shape;540;p39"/>
          <p:cNvPicPr preferRelativeResize="0"/>
          <p:nvPr/>
        </p:nvPicPr>
        <p:blipFill>
          <a:blip r:embed="rId3">
            <a:alphaModFix/>
          </a:blip>
          <a:stretch>
            <a:fillRect/>
          </a:stretch>
        </p:blipFill>
        <p:spPr>
          <a:xfrm>
            <a:off x="2534138" y="917025"/>
            <a:ext cx="4075725" cy="3926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0"/>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pic>
        <p:nvPicPr>
          <p:cNvPr id="546" name="Google Shape;546;p40"/>
          <p:cNvPicPr preferRelativeResize="0"/>
          <p:nvPr/>
        </p:nvPicPr>
        <p:blipFill>
          <a:blip r:embed="rId3">
            <a:alphaModFix/>
          </a:blip>
          <a:stretch>
            <a:fillRect/>
          </a:stretch>
        </p:blipFill>
        <p:spPr>
          <a:xfrm>
            <a:off x="909763" y="989475"/>
            <a:ext cx="7324471" cy="403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1"/>
          <p:cNvSpPr txBox="1"/>
          <p:nvPr>
            <p:ph idx="7" type="ctrTitle"/>
          </p:nvPr>
        </p:nvSpPr>
        <p:spPr>
          <a:xfrm>
            <a:off x="655050" y="208995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552" name="Google Shape;552;p41"/>
          <p:cNvSpPr txBox="1"/>
          <p:nvPr/>
        </p:nvSpPr>
        <p:spPr>
          <a:xfrm>
            <a:off x="823700" y="1162325"/>
            <a:ext cx="6241800" cy="35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solidFill>
                <a:schemeClr val="lt1"/>
              </a:solidFill>
            </a:endParaRPr>
          </a:p>
        </p:txBody>
      </p:sp>
      <p:pic>
        <p:nvPicPr>
          <p:cNvPr id="553" name="Google Shape;553;p41"/>
          <p:cNvPicPr preferRelativeResize="0"/>
          <p:nvPr/>
        </p:nvPicPr>
        <p:blipFill>
          <a:blip r:embed="rId3">
            <a:alphaModFix/>
          </a:blip>
          <a:stretch>
            <a:fillRect/>
          </a:stretch>
        </p:blipFill>
        <p:spPr>
          <a:xfrm>
            <a:off x="3677975" y="65250"/>
            <a:ext cx="5292951" cy="5012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2"/>
          <p:cNvSpPr txBox="1"/>
          <p:nvPr>
            <p:ph idx="7" type="ctrTitle"/>
          </p:nvPr>
        </p:nvSpPr>
        <p:spPr>
          <a:xfrm>
            <a:off x="413575" y="3030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pattern </a:t>
            </a:r>
            <a:endParaRPr/>
          </a:p>
        </p:txBody>
      </p:sp>
      <p:sp>
        <p:nvSpPr>
          <p:cNvPr id="559" name="Google Shape;559;p42"/>
          <p:cNvSpPr txBox="1"/>
          <p:nvPr/>
        </p:nvSpPr>
        <p:spPr>
          <a:xfrm>
            <a:off x="413575" y="1497175"/>
            <a:ext cx="2152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Observer Pattern</a:t>
            </a:r>
            <a:endParaRPr b="1">
              <a:solidFill>
                <a:schemeClr val="lt1"/>
              </a:solidFill>
              <a:latin typeface="Maven Pro"/>
              <a:ea typeface="Maven Pro"/>
              <a:cs typeface="Maven Pro"/>
              <a:sym typeface="Maven Pro"/>
            </a:endParaRPr>
          </a:p>
        </p:txBody>
      </p:sp>
      <p:pic>
        <p:nvPicPr>
          <p:cNvPr id="560" name="Google Shape;560;p42"/>
          <p:cNvPicPr preferRelativeResize="0"/>
          <p:nvPr/>
        </p:nvPicPr>
        <p:blipFill>
          <a:blip r:embed="rId3">
            <a:alphaModFix/>
          </a:blip>
          <a:stretch>
            <a:fillRect/>
          </a:stretch>
        </p:blipFill>
        <p:spPr>
          <a:xfrm>
            <a:off x="4325575" y="1398562"/>
            <a:ext cx="4692783" cy="2346375"/>
          </a:xfrm>
          <a:prstGeom prst="rect">
            <a:avLst/>
          </a:prstGeom>
          <a:noFill/>
          <a:ln>
            <a:noFill/>
          </a:ln>
        </p:spPr>
      </p:pic>
      <p:sp>
        <p:nvSpPr>
          <p:cNvPr id="561" name="Google Shape;561;p42"/>
          <p:cNvSpPr txBox="1"/>
          <p:nvPr/>
        </p:nvSpPr>
        <p:spPr>
          <a:xfrm>
            <a:off x="342625" y="2066400"/>
            <a:ext cx="4103700" cy="1522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en" sz="1100">
                <a:solidFill>
                  <a:schemeClr val="lt1"/>
                </a:solidFill>
              </a:rPr>
              <a:t>S</a:t>
            </a:r>
            <a:r>
              <a:rPr b="1" lang="en" sz="1100">
                <a:solidFill>
                  <a:schemeClr val="lt1"/>
                </a:solidFill>
              </a:rPr>
              <a:t>ubject</a:t>
            </a:r>
            <a:r>
              <a:rPr lang="en" sz="1100">
                <a:solidFill>
                  <a:schemeClr val="lt1"/>
                </a:solidFill>
              </a:rPr>
              <a:t>: The category  class</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0" lvl="0" marL="457200" rtl="0" algn="l">
              <a:lnSpc>
                <a:spcPct val="115000"/>
              </a:lnSpc>
              <a:spcBef>
                <a:spcPts val="0"/>
              </a:spcBef>
              <a:spcAft>
                <a:spcPts val="0"/>
              </a:spcAft>
              <a:buNone/>
            </a:pPr>
            <a:r>
              <a:rPr b="1" lang="en" sz="1100">
                <a:solidFill>
                  <a:schemeClr val="lt1"/>
                </a:solidFill>
              </a:rPr>
              <a:t>Concrete Observer</a:t>
            </a:r>
            <a:r>
              <a:rPr lang="en" sz="1100">
                <a:solidFill>
                  <a:schemeClr val="lt1"/>
                </a:solidFill>
              </a:rPr>
              <a:t>: individual User instance </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0" lvl="0" marL="457200" rtl="0" algn="l">
              <a:lnSpc>
                <a:spcPct val="115000"/>
              </a:lnSpc>
              <a:spcBef>
                <a:spcPts val="0"/>
              </a:spcBef>
              <a:spcAft>
                <a:spcPts val="0"/>
              </a:spcAft>
              <a:buNone/>
            </a:pPr>
            <a:r>
              <a:rPr b="1" lang="en" sz="1100">
                <a:solidFill>
                  <a:schemeClr val="lt1"/>
                </a:solidFill>
              </a:rPr>
              <a:t>Update/Notify</a:t>
            </a:r>
            <a:r>
              <a:rPr lang="en" sz="1100">
                <a:solidFill>
                  <a:schemeClr val="lt1"/>
                </a:solidFill>
              </a:rPr>
              <a:t>: The Category  provides methods for Users to register themselves as Observers and notifies them whenever an expense is added or updated.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 Design </a:t>
            </a:r>
            <a:endParaRPr/>
          </a:p>
        </p:txBody>
      </p:sp>
      <p:sp>
        <p:nvSpPr>
          <p:cNvPr id="567" name="Google Shape;567;p43"/>
          <p:cNvSpPr txBox="1"/>
          <p:nvPr/>
        </p:nvSpPr>
        <p:spPr>
          <a:xfrm>
            <a:off x="823700" y="1162325"/>
            <a:ext cx="5282100" cy="2432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aven Pro"/>
              <a:buChar char="-"/>
            </a:pPr>
            <a:r>
              <a:rPr lang="en" sz="1300">
                <a:solidFill>
                  <a:schemeClr val="lt1"/>
                </a:solidFill>
              </a:rPr>
              <a:t>Clean and intuitive user interface for users to track expenses </a:t>
            </a:r>
            <a:endParaRPr sz="1300">
              <a:solidFill>
                <a:schemeClr val="lt1"/>
              </a:solidFill>
            </a:endParaRPr>
          </a:p>
          <a:p>
            <a:pPr indent="-311150" lvl="1" marL="914400" rtl="0" algn="l">
              <a:spcBef>
                <a:spcPts val="0"/>
              </a:spcBef>
              <a:spcAft>
                <a:spcPts val="0"/>
              </a:spcAft>
              <a:buClr>
                <a:schemeClr val="lt1"/>
              </a:buClr>
              <a:buSzPts val="1300"/>
              <a:buFont typeface="Maven Pro"/>
              <a:buChar char="-"/>
            </a:pPr>
            <a:r>
              <a:rPr lang="en" sz="1300">
                <a:solidFill>
                  <a:schemeClr val="lt1"/>
                </a:solidFill>
              </a:rPr>
              <a:t>Simple login and sign up pages </a:t>
            </a:r>
            <a:endParaRPr sz="1300">
              <a:solidFill>
                <a:schemeClr val="lt1"/>
              </a:solidFill>
            </a:endParaRPr>
          </a:p>
          <a:p>
            <a:pPr indent="-311150" lvl="0" marL="457200" rtl="0" algn="l">
              <a:spcBef>
                <a:spcPts val="0"/>
              </a:spcBef>
              <a:spcAft>
                <a:spcPts val="0"/>
              </a:spcAft>
              <a:buClr>
                <a:schemeClr val="lt1"/>
              </a:buClr>
              <a:buSzPts val="1300"/>
              <a:buFont typeface="Maven Pro"/>
              <a:buChar char="-"/>
            </a:pPr>
            <a:r>
              <a:rPr lang="en" sz="1300">
                <a:solidFill>
                  <a:schemeClr val="lt1"/>
                </a:solidFill>
              </a:rPr>
              <a:t> </a:t>
            </a:r>
            <a:r>
              <a:rPr lang="en" sz="1300">
                <a:solidFill>
                  <a:schemeClr val="lt1"/>
                </a:solidFill>
              </a:rPr>
              <a:t>Informative</a:t>
            </a:r>
            <a:r>
              <a:rPr lang="en" sz="1300">
                <a:solidFill>
                  <a:schemeClr val="lt1"/>
                </a:solidFill>
              </a:rPr>
              <a:t> dashboard  </a:t>
            </a:r>
            <a:endParaRPr sz="1300">
              <a:solidFill>
                <a:schemeClr val="lt1"/>
              </a:solidFill>
            </a:endParaRPr>
          </a:p>
          <a:p>
            <a:pPr indent="-311150" lvl="1" marL="914400" rtl="0" algn="l">
              <a:spcBef>
                <a:spcPts val="0"/>
              </a:spcBef>
              <a:spcAft>
                <a:spcPts val="0"/>
              </a:spcAft>
              <a:buClr>
                <a:schemeClr val="lt1"/>
              </a:buClr>
              <a:buSzPts val="1300"/>
              <a:buFont typeface="Maven Pro"/>
              <a:buChar char="-"/>
            </a:pPr>
            <a:r>
              <a:rPr lang="en" sz="1300">
                <a:solidFill>
                  <a:schemeClr val="lt1"/>
                </a:solidFill>
              </a:rPr>
              <a:t>Expense chart and expense table </a:t>
            </a:r>
            <a:endParaRPr sz="1300">
              <a:solidFill>
                <a:schemeClr val="lt1"/>
              </a:solidFill>
            </a:endParaRPr>
          </a:p>
          <a:p>
            <a:pPr indent="-311150" lvl="0" marL="457200" rtl="0" algn="l">
              <a:spcBef>
                <a:spcPts val="0"/>
              </a:spcBef>
              <a:spcAft>
                <a:spcPts val="0"/>
              </a:spcAft>
              <a:buClr>
                <a:schemeClr val="lt1"/>
              </a:buClr>
              <a:buSzPts val="1300"/>
              <a:buFont typeface="Maven Pro"/>
              <a:buChar char="-"/>
            </a:pPr>
            <a:r>
              <a:rPr lang="en" sz="1300">
                <a:solidFill>
                  <a:schemeClr val="lt1"/>
                </a:solidFill>
              </a:rPr>
              <a:t>Intuitive</a:t>
            </a:r>
            <a:r>
              <a:rPr lang="en" sz="1300">
                <a:solidFill>
                  <a:schemeClr val="lt1"/>
                </a:solidFill>
              </a:rPr>
              <a:t> sidebar navigation   </a:t>
            </a:r>
            <a:endParaRPr sz="1300">
              <a:solidFill>
                <a:schemeClr val="lt1"/>
              </a:solidFill>
            </a:endParaRPr>
          </a:p>
          <a:p>
            <a:pPr indent="-311150" lvl="0" marL="457200" rtl="0" algn="l">
              <a:spcBef>
                <a:spcPts val="0"/>
              </a:spcBef>
              <a:spcAft>
                <a:spcPts val="0"/>
              </a:spcAft>
              <a:buClr>
                <a:schemeClr val="lt1"/>
              </a:buClr>
              <a:buSzPts val="1300"/>
              <a:buFont typeface="Maven Pro"/>
              <a:buChar char="-"/>
            </a:pPr>
            <a:r>
              <a:rPr lang="en" sz="1300">
                <a:solidFill>
                  <a:schemeClr val="lt1"/>
                </a:solidFill>
              </a:rPr>
              <a:t>Clean color palette that relates to the product   </a:t>
            </a:r>
            <a:endParaRPr sz="1300">
              <a:solidFill>
                <a:schemeClr val="lt1"/>
              </a:solidFill>
            </a:endParaRPr>
          </a:p>
          <a:p>
            <a:pPr indent="-311150" lvl="1" marL="914400" rtl="0" algn="l">
              <a:spcBef>
                <a:spcPts val="0"/>
              </a:spcBef>
              <a:spcAft>
                <a:spcPts val="0"/>
              </a:spcAft>
              <a:buClr>
                <a:schemeClr val="lt1"/>
              </a:buClr>
              <a:buSzPts val="1300"/>
              <a:buFont typeface="Maven Pro"/>
              <a:buChar char="-"/>
            </a:pPr>
            <a:r>
              <a:rPr lang="en" sz="1300">
                <a:solidFill>
                  <a:schemeClr val="lt1"/>
                </a:solidFill>
              </a:rPr>
              <a:t>Green logo - money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Tools </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Chart.js </a:t>
            </a:r>
            <a:endParaRPr sz="1300">
              <a:solidFill>
                <a:schemeClr val="lt1"/>
              </a:solidFill>
            </a:endParaRPr>
          </a:p>
          <a:p>
            <a:pPr indent="0" lvl="0" marL="0" rtl="0" algn="l">
              <a:spcBef>
                <a:spcPts val="0"/>
              </a:spcBef>
              <a:spcAft>
                <a:spcPts val="0"/>
              </a:spcAft>
              <a:buNone/>
            </a:pPr>
            <a:r>
              <a:t/>
            </a:r>
            <a:endParaRPr sz="1300">
              <a:solidFill>
                <a:schemeClr val="lt1"/>
              </a:solidFill>
            </a:endParaRPr>
          </a:p>
        </p:txBody>
      </p:sp>
      <p:pic>
        <p:nvPicPr>
          <p:cNvPr id="568" name="Google Shape;568;p43"/>
          <p:cNvPicPr preferRelativeResize="0"/>
          <p:nvPr/>
        </p:nvPicPr>
        <p:blipFill>
          <a:blip r:embed="rId3">
            <a:alphaModFix/>
          </a:blip>
          <a:stretch>
            <a:fillRect/>
          </a:stretch>
        </p:blipFill>
        <p:spPr>
          <a:xfrm>
            <a:off x="4501150" y="2718299"/>
            <a:ext cx="4156799" cy="186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4"/>
          <p:cNvSpPr txBox="1"/>
          <p:nvPr/>
        </p:nvSpPr>
        <p:spPr>
          <a:xfrm>
            <a:off x="683850" y="356475"/>
            <a:ext cx="42414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Share Tech"/>
                <a:ea typeface="Share Tech"/>
                <a:cs typeface="Share Tech"/>
                <a:sym typeface="Share Tech"/>
              </a:rPr>
              <a:t>Front-End Demo</a:t>
            </a:r>
            <a:endParaRPr sz="26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2600">
              <a:solidFill>
                <a:schemeClr val="lt1"/>
              </a:solidFill>
              <a:latin typeface="Share Tech"/>
              <a:ea typeface="Share Tech"/>
              <a:cs typeface="Share Tech"/>
              <a:sym typeface="Share Tech"/>
            </a:endParaRPr>
          </a:p>
        </p:txBody>
      </p:sp>
      <p:pic>
        <p:nvPicPr>
          <p:cNvPr id="574" name="Google Shape;574;p44" title="Prototype_Mockup-02.mp4">
            <a:hlinkClick r:id="rId3"/>
          </p:cNvPr>
          <p:cNvPicPr preferRelativeResize="0"/>
          <p:nvPr/>
        </p:nvPicPr>
        <p:blipFill>
          <a:blip r:embed="rId4">
            <a:alphaModFix/>
          </a:blip>
          <a:stretch>
            <a:fillRect/>
          </a:stretch>
        </p:blipFill>
        <p:spPr>
          <a:xfrm>
            <a:off x="2046263" y="1244725"/>
            <a:ext cx="4850125" cy="2728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