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12192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1" roundtripDataSignature="AMtx7mghiJ9EsldueodpVoT/fhnemOIJ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customschemas.google.com/relationships/presentationmetadata" Target="meta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83ddfdce04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g283ddfdce04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83ddfdce04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3" name="Google Shape;303;g283ddfdce04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83ddfdce04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1" name="Google Shape;311;g283ddfdce04_0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83ddfdce04_0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9" name="Google Shape;319;g283ddfdce04_0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7" name="Google Shape;32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4" name="Google Shape;33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83ddfdce04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1" name="Google Shape;341;g283ddfdce04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8" name="Google Shape;34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5" name="Google Shape;35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7da452efc6_1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2" name="Google Shape;362;g27da452efc6_1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83ddfdce04_0_1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9" name="Google Shape;369;g283ddfdce04_0_1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83ddfdce04_0_1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6" name="Google Shape;376;g283ddfdce04_0_1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83ddfdce04_0_1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3" name="Google Shape;383;g283ddfdce04_0_1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8a3a42c772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8a3a42c772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28a3a42c772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83ddfdce04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2" name="Google Shape;262;g283ddfdce04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8a3a42c57f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0" name="Google Shape;270;g28a3a42c57f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8a3a42c57f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9" name="Google Shape;279;g28a3a42c57f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83ddfdce04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7" name="Google Shape;287;g283ddfdce04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7" name="Google Shape;1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8" name="Google Shape;1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1716" y="4243845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9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9"/>
          <p:cNvSpPr txBox="1"/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" type="subTitle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p9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2" type="sldNum"/>
          </p:nvPr>
        </p:nvSpPr>
        <p:spPr>
          <a:xfrm>
            <a:off x="9255346" y="2750337"/>
            <a:ext cx="1171888" cy="13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" name="Google Shape;26;p9"/>
          <p:cNvPicPr preferRelativeResize="0"/>
          <p:nvPr/>
        </p:nvPicPr>
        <p:blipFill rotWithShape="1">
          <a:blip r:embed="rId4">
            <a:alphaModFix/>
          </a:blip>
          <a:srcRect b="24348" l="17207" r="18615" t="20644"/>
          <a:stretch/>
        </p:blipFill>
        <p:spPr>
          <a:xfrm>
            <a:off x="9212580" y="2750336"/>
            <a:ext cx="1272600" cy="10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17" name="Google Shape;117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18" name="Google Shape;11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8"/>
          <p:cNvSpPr txBox="1"/>
          <p:nvPr>
            <p:ph type="title"/>
          </p:nvPr>
        </p:nvSpPr>
        <p:spPr>
          <a:xfrm>
            <a:off x="680322" y="4711616"/>
            <a:ext cx="9613859" cy="453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8"/>
          <p:cNvSpPr/>
          <p:nvPr>
            <p:ph idx="2" type="pic"/>
          </p:nvPr>
        </p:nvSpPr>
        <p:spPr>
          <a:xfrm>
            <a:off x="680322" y="609597"/>
            <a:ext cx="9613859" cy="3589575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000"/>
              </a:srgbClr>
            </a:outerShdw>
          </a:effectLst>
        </p:spPr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680319" y="5169583"/>
            <a:ext cx="9613862" cy="6229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24" name="Google Shape;124;p18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8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12" type="sldNum"/>
          </p:nvPr>
        </p:nvSpPr>
        <p:spPr>
          <a:xfrm>
            <a:off x="10729455" y="4711309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7" name="Google Shape;127;p18"/>
          <p:cNvPicPr preferRelativeResize="0"/>
          <p:nvPr/>
        </p:nvPicPr>
        <p:blipFill rotWithShape="1">
          <a:blip r:embed="rId4">
            <a:alphaModFix/>
          </a:blip>
          <a:srcRect b="24348" l="17207" r="18615" t="20644"/>
          <a:stretch/>
        </p:blipFill>
        <p:spPr>
          <a:xfrm>
            <a:off x="10729455" y="4701116"/>
            <a:ext cx="1272600" cy="10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29" name="Google Shape;12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30" name="Google Shape;13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9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9"/>
          <p:cNvSpPr txBox="1"/>
          <p:nvPr>
            <p:ph type="title"/>
          </p:nvPr>
        </p:nvSpPr>
        <p:spPr>
          <a:xfrm>
            <a:off x="680322" y="609597"/>
            <a:ext cx="9613858" cy="3592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5" name="Google Shape;135;p19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9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idx="12" type="sldNum"/>
          </p:nvPr>
        </p:nvSpPr>
        <p:spPr>
          <a:xfrm>
            <a:off x="10729455" y="471161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8" name="Google Shape;138;p19"/>
          <p:cNvPicPr preferRelativeResize="0"/>
          <p:nvPr/>
        </p:nvPicPr>
        <p:blipFill rotWithShape="1">
          <a:blip r:embed="rId4">
            <a:alphaModFix/>
          </a:blip>
          <a:srcRect b="24348" l="17207" r="18615" t="20644"/>
          <a:stretch/>
        </p:blipFill>
        <p:spPr>
          <a:xfrm>
            <a:off x="10729455" y="4701116"/>
            <a:ext cx="1272600" cy="10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40" name="Google Shape;140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1" name="Google Shape;14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0"/>
          <p:cNvSpPr txBox="1"/>
          <p:nvPr>
            <p:ph type="title"/>
          </p:nvPr>
        </p:nvSpPr>
        <p:spPr>
          <a:xfrm>
            <a:off x="1127856" y="609598"/>
            <a:ext cx="8718877" cy="3036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1402288" y="3653379"/>
            <a:ext cx="815657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6" name="Google Shape;146;p20"/>
          <p:cNvSpPr txBox="1"/>
          <p:nvPr>
            <p:ph idx="2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7" name="Google Shape;147;p20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0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0" name="Google Shape;150;p20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i="0" lang="en-US" sz="7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i="0" lang="en-US" sz="7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20"/>
          <p:cNvPicPr preferRelativeResize="0"/>
          <p:nvPr/>
        </p:nvPicPr>
        <p:blipFill rotWithShape="1">
          <a:blip r:embed="rId4">
            <a:alphaModFix/>
          </a:blip>
          <a:srcRect b="24348" l="17207" r="18615" t="20644"/>
          <a:stretch/>
        </p:blipFill>
        <p:spPr>
          <a:xfrm>
            <a:off x="10729455" y="4701116"/>
            <a:ext cx="1272600" cy="10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54" name="Google Shape;154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55" name="Google Shape;15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1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1"/>
          <p:cNvSpPr txBox="1"/>
          <p:nvPr>
            <p:ph type="title"/>
          </p:nvPr>
        </p:nvSpPr>
        <p:spPr>
          <a:xfrm>
            <a:off x="680319" y="4711615"/>
            <a:ext cx="9613862" cy="5885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1"/>
          <p:cNvSpPr txBox="1"/>
          <p:nvPr>
            <p:ph idx="1" type="body"/>
          </p:nvPr>
        </p:nvSpPr>
        <p:spPr>
          <a:xfrm>
            <a:off x="680320" y="5300149"/>
            <a:ext cx="9613862" cy="502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60" name="Google Shape;160;p2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1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3" name="Google Shape;163;p21"/>
          <p:cNvPicPr preferRelativeResize="0"/>
          <p:nvPr/>
        </p:nvPicPr>
        <p:blipFill rotWithShape="1">
          <a:blip r:embed="rId4">
            <a:alphaModFix/>
          </a:blip>
          <a:srcRect b="24348" l="17207" r="18615" t="20644"/>
          <a:stretch/>
        </p:blipFill>
        <p:spPr>
          <a:xfrm>
            <a:off x="10729455" y="4701116"/>
            <a:ext cx="1272600" cy="10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65" name="Google Shape;165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66" name="Google Shape;16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2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2"/>
          <p:cNvSpPr txBox="1"/>
          <p:nvPr>
            <p:ph type="title"/>
          </p:nvPr>
        </p:nvSpPr>
        <p:spPr>
          <a:xfrm>
            <a:off x="669222" y="753228"/>
            <a:ext cx="96249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2"/>
          <p:cNvSpPr txBox="1"/>
          <p:nvPr>
            <p:ph idx="1" type="body"/>
          </p:nvPr>
        </p:nvSpPr>
        <p:spPr>
          <a:xfrm>
            <a:off x="660946" y="2336873"/>
            <a:ext cx="30700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1" name="Google Shape;171;p22"/>
          <p:cNvSpPr txBox="1"/>
          <p:nvPr>
            <p:ph idx="2" type="body"/>
          </p:nvPr>
        </p:nvSpPr>
        <p:spPr>
          <a:xfrm>
            <a:off x="680322" y="3022673"/>
            <a:ext cx="3049702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2" name="Google Shape;172;p22"/>
          <p:cNvSpPr txBox="1"/>
          <p:nvPr>
            <p:ph idx="3" type="body"/>
          </p:nvPr>
        </p:nvSpPr>
        <p:spPr>
          <a:xfrm>
            <a:off x="3956025" y="233687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3" name="Google Shape;173;p22"/>
          <p:cNvSpPr txBox="1"/>
          <p:nvPr>
            <p:ph idx="4" type="body"/>
          </p:nvPr>
        </p:nvSpPr>
        <p:spPr>
          <a:xfrm>
            <a:off x="3945470" y="3022673"/>
            <a:ext cx="3063240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4" name="Google Shape;174;p22"/>
          <p:cNvSpPr txBox="1"/>
          <p:nvPr>
            <p:ph idx="5" type="body"/>
          </p:nvPr>
        </p:nvSpPr>
        <p:spPr>
          <a:xfrm>
            <a:off x="7224156" y="2336873"/>
            <a:ext cx="30700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5" name="Google Shape;175;p22"/>
          <p:cNvSpPr txBox="1"/>
          <p:nvPr>
            <p:ph idx="6" type="body"/>
          </p:nvPr>
        </p:nvSpPr>
        <p:spPr>
          <a:xfrm>
            <a:off x="7224156" y="3022673"/>
            <a:ext cx="3070025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6" name="Google Shape;176;p2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2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9" name="Google Shape;179;p22"/>
          <p:cNvPicPr preferRelativeResize="0"/>
          <p:nvPr/>
        </p:nvPicPr>
        <p:blipFill rotWithShape="1">
          <a:blip r:embed="rId4">
            <a:alphaModFix/>
          </a:blip>
          <a:srcRect b="24348" l="17207" r="18615" t="20644"/>
          <a:stretch/>
        </p:blipFill>
        <p:spPr>
          <a:xfrm>
            <a:off x="10729455" y="753227"/>
            <a:ext cx="1272600" cy="10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81" name="Google Shape;181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82" name="Google Shape;18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3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3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3"/>
          <p:cNvSpPr txBox="1"/>
          <p:nvPr>
            <p:ph type="title"/>
          </p:nvPr>
        </p:nvSpPr>
        <p:spPr>
          <a:xfrm>
            <a:off x="680322" y="753228"/>
            <a:ext cx="96138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3"/>
          <p:cNvSpPr txBox="1"/>
          <p:nvPr>
            <p:ph idx="1" type="body"/>
          </p:nvPr>
        </p:nvSpPr>
        <p:spPr>
          <a:xfrm>
            <a:off x="680318" y="4297503"/>
            <a:ext cx="30497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7" name="Google Shape;187;p23"/>
          <p:cNvSpPr/>
          <p:nvPr>
            <p:ph idx="2" type="pic"/>
          </p:nvPr>
        </p:nvSpPr>
        <p:spPr>
          <a:xfrm>
            <a:off x="680318" y="2336873"/>
            <a:ext cx="30497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1960"/>
              </a:srgbClr>
            </a:outerShdw>
          </a:effectLst>
        </p:spPr>
      </p:sp>
      <p:sp>
        <p:nvSpPr>
          <p:cNvPr id="188" name="Google Shape;188;p23"/>
          <p:cNvSpPr txBox="1"/>
          <p:nvPr>
            <p:ph idx="3" type="body"/>
          </p:nvPr>
        </p:nvSpPr>
        <p:spPr>
          <a:xfrm>
            <a:off x="680318" y="4873765"/>
            <a:ext cx="3049705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89" name="Google Shape;189;p23"/>
          <p:cNvSpPr txBox="1"/>
          <p:nvPr>
            <p:ph idx="4" type="body"/>
          </p:nvPr>
        </p:nvSpPr>
        <p:spPr>
          <a:xfrm>
            <a:off x="3945471" y="429750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0" name="Google Shape;190;p23"/>
          <p:cNvSpPr/>
          <p:nvPr>
            <p:ph idx="5" type="pic"/>
          </p:nvPr>
        </p:nvSpPr>
        <p:spPr>
          <a:xfrm>
            <a:off x="3945470" y="2336873"/>
            <a:ext cx="3063240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1960"/>
              </a:srgbClr>
            </a:outerShdw>
          </a:effectLst>
        </p:spPr>
      </p:sp>
      <p:sp>
        <p:nvSpPr>
          <p:cNvPr id="191" name="Google Shape;191;p23"/>
          <p:cNvSpPr txBox="1"/>
          <p:nvPr>
            <p:ph idx="6" type="body"/>
          </p:nvPr>
        </p:nvSpPr>
        <p:spPr>
          <a:xfrm>
            <a:off x="3944117" y="4873764"/>
            <a:ext cx="3067297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92" name="Google Shape;192;p23"/>
          <p:cNvSpPr txBox="1"/>
          <p:nvPr>
            <p:ph idx="7" type="body"/>
          </p:nvPr>
        </p:nvSpPr>
        <p:spPr>
          <a:xfrm>
            <a:off x="7230678" y="4297503"/>
            <a:ext cx="30635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3" name="Google Shape;193;p23"/>
          <p:cNvSpPr/>
          <p:nvPr>
            <p:ph idx="8" type="pic"/>
          </p:nvPr>
        </p:nvSpPr>
        <p:spPr>
          <a:xfrm>
            <a:off x="7230677" y="2336873"/>
            <a:ext cx="30635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1960"/>
              </a:srgbClr>
            </a:outerShdw>
          </a:effectLst>
        </p:spPr>
      </p:sp>
      <p:sp>
        <p:nvSpPr>
          <p:cNvPr id="194" name="Google Shape;194;p23"/>
          <p:cNvSpPr txBox="1"/>
          <p:nvPr>
            <p:ph idx="9" type="body"/>
          </p:nvPr>
        </p:nvSpPr>
        <p:spPr>
          <a:xfrm>
            <a:off x="7230553" y="4873762"/>
            <a:ext cx="3067563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95" name="Google Shape;195;p2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3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8" name="Google Shape;198;p23"/>
          <p:cNvPicPr preferRelativeResize="0"/>
          <p:nvPr/>
        </p:nvPicPr>
        <p:blipFill rotWithShape="1">
          <a:blip r:embed="rId4">
            <a:alphaModFix/>
          </a:blip>
          <a:srcRect b="24348" l="17207" r="18615" t="20644"/>
          <a:stretch/>
        </p:blipFill>
        <p:spPr>
          <a:xfrm>
            <a:off x="10729455" y="753227"/>
            <a:ext cx="1272600" cy="10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200" name="Google Shape;200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201" name="Google Shape;20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4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4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4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4"/>
          <p:cNvSpPr txBox="1"/>
          <p:nvPr>
            <p:ph idx="1" type="body"/>
          </p:nvPr>
        </p:nvSpPr>
        <p:spPr>
          <a:xfrm rot="5400000">
            <a:off x="3687594" y="-670400"/>
            <a:ext cx="3599316" cy="9613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6" name="Google Shape;206;p24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4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9" name="Google Shape;209;p24"/>
          <p:cNvPicPr preferRelativeResize="0"/>
          <p:nvPr/>
        </p:nvPicPr>
        <p:blipFill rotWithShape="1">
          <a:blip r:embed="rId4">
            <a:alphaModFix/>
          </a:blip>
          <a:srcRect b="24348" l="17207" r="18615" t="20644"/>
          <a:stretch/>
        </p:blipFill>
        <p:spPr>
          <a:xfrm>
            <a:off x="10729455" y="753227"/>
            <a:ext cx="1272600" cy="10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5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5"/>
          <p:cNvSpPr txBox="1"/>
          <p:nvPr>
            <p:ph type="title"/>
          </p:nvPr>
        </p:nvSpPr>
        <p:spPr>
          <a:xfrm rot="5400000">
            <a:off x="8489252" y="2249576"/>
            <a:ext cx="4353760" cy="1073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5"/>
          <p:cNvSpPr txBox="1"/>
          <p:nvPr>
            <p:ph idx="1" type="body"/>
          </p:nvPr>
        </p:nvSpPr>
        <p:spPr>
          <a:xfrm rot="5400000">
            <a:off x="2452030" y="-1162110"/>
            <a:ext cx="5326589" cy="8870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" name="Google Shape;215;p25"/>
          <p:cNvSpPr txBox="1"/>
          <p:nvPr>
            <p:ph idx="10" type="dt"/>
          </p:nvPr>
        </p:nvSpPr>
        <p:spPr>
          <a:xfrm>
            <a:off x="6807126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5"/>
          <p:cNvSpPr txBox="1"/>
          <p:nvPr>
            <p:ph idx="11" type="ftr"/>
          </p:nvPr>
        </p:nvSpPr>
        <p:spPr>
          <a:xfrm>
            <a:off x="680321" y="5936188"/>
            <a:ext cx="61268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5"/>
          <p:cNvSpPr txBox="1"/>
          <p:nvPr>
            <p:ph idx="12" type="sldNum"/>
          </p:nvPr>
        </p:nvSpPr>
        <p:spPr>
          <a:xfrm>
            <a:off x="10097550" y="5398633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8" name="Google Shape;218;p25"/>
          <p:cNvPicPr preferRelativeResize="0"/>
          <p:nvPr/>
        </p:nvPicPr>
        <p:blipFill rotWithShape="1">
          <a:blip r:embed="rId2">
            <a:alphaModFix/>
          </a:blip>
          <a:srcRect b="24348" l="17207" r="18615" t="20644"/>
          <a:stretch/>
        </p:blipFill>
        <p:spPr>
          <a:xfrm>
            <a:off x="10081200" y="5398633"/>
            <a:ext cx="1272600" cy="10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28" name="Google Shape;28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29" name="Google Shape;2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0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0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" name="Google Shape;36;p10"/>
          <p:cNvPicPr preferRelativeResize="0"/>
          <p:nvPr/>
        </p:nvPicPr>
        <p:blipFill rotWithShape="1">
          <a:blip r:embed="rId4">
            <a:alphaModFix/>
          </a:blip>
          <a:srcRect b="24348" l="17207" r="18615" t="20644"/>
          <a:stretch/>
        </p:blipFill>
        <p:spPr>
          <a:xfrm>
            <a:off x="10729455" y="753227"/>
            <a:ext cx="1272600" cy="10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38" name="Google Shape;38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39" name="Google Shape;3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1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1"/>
          <p:cNvSpPr txBox="1"/>
          <p:nvPr>
            <p:ph type="title"/>
          </p:nvPr>
        </p:nvSpPr>
        <p:spPr>
          <a:xfrm>
            <a:off x="680321" y="753227"/>
            <a:ext cx="9613859" cy="1080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4685846" y="2336873"/>
            <a:ext cx="5608336" cy="359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680322" y="2336872"/>
            <a:ext cx="3790078" cy="35993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5" name="Google Shape;45;p1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8" name="Google Shape;48;p11"/>
          <p:cNvPicPr preferRelativeResize="0"/>
          <p:nvPr/>
        </p:nvPicPr>
        <p:blipFill rotWithShape="1">
          <a:blip r:embed="rId4">
            <a:alphaModFix/>
          </a:blip>
          <a:srcRect b="24348" l="17207" r="18615" t="20644"/>
          <a:stretch/>
        </p:blipFill>
        <p:spPr>
          <a:xfrm>
            <a:off x="10729455" y="753227"/>
            <a:ext cx="1272600" cy="10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50" name="Google Shape;5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51" name="Google Shape;5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2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2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9" name="Google Shape;59;p12"/>
          <p:cNvPicPr preferRelativeResize="0"/>
          <p:nvPr/>
        </p:nvPicPr>
        <p:blipFill rotWithShape="1">
          <a:blip r:embed="rId4">
            <a:alphaModFix/>
          </a:blip>
          <a:srcRect b="24348" l="17207" r="18615" t="20644"/>
          <a:stretch/>
        </p:blipFill>
        <p:spPr>
          <a:xfrm>
            <a:off x="10729455" y="753227"/>
            <a:ext cx="1272600" cy="10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61" name="Google Shape;6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4086907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62" name="Google Shape;6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4" y="4087901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/>
          <p:nvPr>
            <p:ph type="title"/>
          </p:nvPr>
        </p:nvSpPr>
        <p:spPr>
          <a:xfrm>
            <a:off x="680322" y="2869895"/>
            <a:ext cx="961386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" type="body"/>
          </p:nvPr>
        </p:nvSpPr>
        <p:spPr>
          <a:xfrm>
            <a:off x="680322" y="4232171"/>
            <a:ext cx="9613860" cy="1704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10729455" y="286989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0" name="Google Shape;70;p13"/>
          <p:cNvPicPr preferRelativeResize="0"/>
          <p:nvPr/>
        </p:nvPicPr>
        <p:blipFill rotWithShape="1">
          <a:blip r:embed="rId4">
            <a:alphaModFix/>
          </a:blip>
          <a:srcRect b="24348" l="17207" r="18615" t="20644"/>
          <a:stretch/>
        </p:blipFill>
        <p:spPr>
          <a:xfrm>
            <a:off x="10729455" y="2869895"/>
            <a:ext cx="1272600" cy="10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72" name="Google Shape;7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73" name="Google Shape;7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4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680320" y="2336873"/>
            <a:ext cx="46983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2" type="body"/>
          </p:nvPr>
        </p:nvSpPr>
        <p:spPr>
          <a:xfrm>
            <a:off x="5594123" y="2336873"/>
            <a:ext cx="47000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2" name="Google Shape;82;p14"/>
          <p:cNvPicPr preferRelativeResize="0"/>
          <p:nvPr/>
        </p:nvPicPr>
        <p:blipFill rotWithShape="1">
          <a:blip r:embed="rId4">
            <a:alphaModFix/>
          </a:blip>
          <a:srcRect b="24348" l="17207" r="18615" t="20644"/>
          <a:stretch/>
        </p:blipFill>
        <p:spPr>
          <a:xfrm>
            <a:off x="10729455" y="753227"/>
            <a:ext cx="1272600" cy="10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84" name="Google Shape;8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85" name="Google Shape;8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5"/>
          <p:cNvSpPr txBox="1"/>
          <p:nvPr>
            <p:ph type="title"/>
          </p:nvPr>
        </p:nvSpPr>
        <p:spPr>
          <a:xfrm>
            <a:off x="680319" y="753229"/>
            <a:ext cx="9613863" cy="1080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906350" y="2336873"/>
            <a:ext cx="4472327" cy="6931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0" name="Google Shape;90;p15"/>
          <p:cNvSpPr txBox="1"/>
          <p:nvPr>
            <p:ph idx="2" type="body"/>
          </p:nvPr>
        </p:nvSpPr>
        <p:spPr>
          <a:xfrm>
            <a:off x="680322" y="3030008"/>
            <a:ext cx="4698355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3" type="body"/>
          </p:nvPr>
        </p:nvSpPr>
        <p:spPr>
          <a:xfrm>
            <a:off x="5820154" y="2336873"/>
            <a:ext cx="4474028" cy="6920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2" name="Google Shape;92;p15"/>
          <p:cNvSpPr txBox="1"/>
          <p:nvPr>
            <p:ph idx="4" type="body"/>
          </p:nvPr>
        </p:nvSpPr>
        <p:spPr>
          <a:xfrm>
            <a:off x="5594123" y="3030008"/>
            <a:ext cx="4700059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6" name="Google Shape;96;p15"/>
          <p:cNvPicPr preferRelativeResize="0"/>
          <p:nvPr/>
        </p:nvPicPr>
        <p:blipFill rotWithShape="1">
          <a:blip r:embed="rId4">
            <a:alphaModFix/>
          </a:blip>
          <a:srcRect b="24348" l="17207" r="18615" t="20644"/>
          <a:stretch/>
        </p:blipFill>
        <p:spPr>
          <a:xfrm>
            <a:off x="10729455" y="753227"/>
            <a:ext cx="1272600" cy="10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Short.png" id="98" name="Google Shape;9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6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3" name="Google Shape;103;p16"/>
          <p:cNvPicPr preferRelativeResize="0"/>
          <p:nvPr/>
        </p:nvPicPr>
        <p:blipFill rotWithShape="1">
          <a:blip r:embed="rId3">
            <a:alphaModFix/>
          </a:blip>
          <a:srcRect b="24348" l="17207" r="18615" t="20644"/>
          <a:stretch/>
        </p:blipFill>
        <p:spPr>
          <a:xfrm>
            <a:off x="10729455" y="753227"/>
            <a:ext cx="1272600" cy="10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05" name="Google Shape;105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06" name="Google Shape;10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7"/>
          <p:cNvSpPr txBox="1"/>
          <p:nvPr>
            <p:ph type="title"/>
          </p:nvPr>
        </p:nvSpPr>
        <p:spPr>
          <a:xfrm>
            <a:off x="680323" y="753228"/>
            <a:ext cx="9613857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/>
          <p:nvPr>
            <p:ph idx="2" type="pic"/>
          </p:nvPr>
        </p:nvSpPr>
        <p:spPr>
          <a:xfrm>
            <a:off x="4868333" y="2336874"/>
            <a:ext cx="5425849" cy="3599312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000"/>
              </a:srgbClr>
            </a:outerShdw>
          </a:effectLst>
        </p:spPr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680323" y="2336873"/>
            <a:ext cx="3876256" cy="3599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2" name="Google Shape;112;p17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7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4">
            <a:alphaModFix/>
          </a:blip>
          <a:srcRect b="24348" l="17207" r="18615" t="20644"/>
          <a:stretch/>
        </p:blipFill>
        <p:spPr>
          <a:xfrm>
            <a:off x="10729455" y="753227"/>
            <a:ext cx="1272600" cy="10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shOverlay-FullResolve.png" id="10" name="Google Shape;10;p8"/>
          <p:cNvPicPr preferRelativeResize="0"/>
          <p:nvPr/>
        </p:nvPicPr>
        <p:blipFill rotWithShape="1">
          <a:blip r:embed="rId1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8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" name="Google Shape;15;p8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0" Type="http://schemas.openxmlformats.org/officeDocument/2006/relationships/hyperlink" Target="https://www.integrify.com/what-is-business-logic/#:~:text=Many%20financial%20organizations%20rely%20on,you%20with%20a%20final%20total.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baeldung.com/java-password-hashing" TargetMode="External"/><Relationship Id="rId4" Type="http://schemas.openxmlformats.org/officeDocument/2006/relationships/hyperlink" Target="https://www.baeldung.com/java-password-hashing" TargetMode="External"/><Relationship Id="rId9" Type="http://schemas.openxmlformats.org/officeDocument/2006/relationships/hyperlink" Target="https://www.integrify.com/what-is-business-logic/#:~:text=Many%20financial%20organizations%20rely%20on,you%20with%20a%20final%20total." TargetMode="External"/><Relationship Id="rId5" Type="http://schemas.openxmlformats.org/officeDocument/2006/relationships/hyperlink" Target="https://www.javainterviewpoint.com/java-salted-password-hashing/" TargetMode="External"/><Relationship Id="rId6" Type="http://schemas.openxmlformats.org/officeDocument/2006/relationships/hyperlink" Target="https://www.javainterviewpoint.com/java-salted-password-hashing/" TargetMode="External"/><Relationship Id="rId7" Type="http://schemas.openxmlformats.org/officeDocument/2006/relationships/hyperlink" Target="https://www.investopedia.com/terms/b/businesslogic.asp#:~:text=Business%20logic%20is%20the%20custom,constrains%20how%20a%20business%20operates." TargetMode="External"/><Relationship Id="rId8" Type="http://schemas.openxmlformats.org/officeDocument/2006/relationships/hyperlink" Target="https://www.investopedia.com/terms/b/businesslogic.asp#:~:text=Business%20logic%20is%20the%20custom,constrains%20how%20a%20business%20operates.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"/>
          <p:cNvSpPr txBox="1"/>
          <p:nvPr>
            <p:ph type="ctrTitle"/>
          </p:nvPr>
        </p:nvSpPr>
        <p:spPr>
          <a:xfrm>
            <a:off x="777522" y="2742446"/>
            <a:ext cx="8144100" cy="137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</a:pPr>
            <a:r>
              <a:rPr lang="en-US"/>
              <a:t>Solo Savings</a:t>
            </a:r>
            <a:endParaRPr/>
          </a:p>
        </p:txBody>
      </p:sp>
      <p:sp>
        <p:nvSpPr>
          <p:cNvPr id="224" name="Google Shape;224;p1"/>
          <p:cNvSpPr txBox="1"/>
          <p:nvPr>
            <p:ph idx="1" type="subTitle"/>
          </p:nvPr>
        </p:nvSpPr>
        <p:spPr>
          <a:xfrm>
            <a:off x="680325" y="4394050"/>
            <a:ext cx="8338500" cy="16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Team Members: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Will Aftring, Maryam Hussein, Andrew Ouellette, 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Christan Pratt, Whitney To, Hanwen Zhang, Xin Zhao</a:t>
            </a:r>
            <a:endParaRPr/>
          </a:p>
        </p:txBody>
      </p:sp>
      <p:pic>
        <p:nvPicPr>
          <p:cNvPr id="225" name="Google Shape;225;p1"/>
          <p:cNvPicPr preferRelativeResize="0"/>
          <p:nvPr/>
        </p:nvPicPr>
        <p:blipFill rotWithShape="1">
          <a:blip r:embed="rId3">
            <a:alphaModFix/>
          </a:blip>
          <a:srcRect b="23887" l="13716" r="14846" t="17526"/>
          <a:stretch/>
        </p:blipFill>
        <p:spPr>
          <a:xfrm>
            <a:off x="9119062" y="2569299"/>
            <a:ext cx="3072938" cy="1686818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CS673 – FALL 2023 - Software Engineering – Team 2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83ddfdce04_0_19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 sz="3000"/>
              <a:t>Architecture Overview</a:t>
            </a:r>
            <a:endParaRPr/>
          </a:p>
        </p:txBody>
      </p:sp>
      <p:sp>
        <p:nvSpPr>
          <p:cNvPr id="298" name="Google Shape;298;g283ddfdce04_0_19"/>
          <p:cNvSpPr txBox="1"/>
          <p:nvPr>
            <p:ph idx="1" type="body"/>
          </p:nvPr>
        </p:nvSpPr>
        <p:spPr>
          <a:xfrm>
            <a:off x="914400" y="2090050"/>
            <a:ext cx="10565100" cy="45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Description: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Layered architecture for modularity and maintainability.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Three key components: Frontend, Backend, Database.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Frontend (UI):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Responsible for the user interface and experience.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Technologies: JSP, JavaScript, HTML, CSS.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Communicates with the backend via RESTful APIs.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Backend (Java Spring Boot):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Handles business logic and data processing.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Technologies: Java Spring Boot, Spring Security.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Exposes RESTful APIs to the frontend.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70000"/>
              </a:lnSpc>
              <a:spcBef>
                <a:spcPts val="15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600"/>
          </a:p>
        </p:txBody>
      </p:sp>
      <p:sp>
        <p:nvSpPr>
          <p:cNvPr id="299" name="Google Shape;299;g283ddfdce04_0_19"/>
          <p:cNvSpPr txBox="1"/>
          <p:nvPr>
            <p:ph idx="11" type="ftr"/>
          </p:nvPr>
        </p:nvSpPr>
        <p:spPr>
          <a:xfrm>
            <a:off x="680321" y="6388388"/>
            <a:ext cx="6870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CS673 – FALL 2023 - Software Engineering – Team 2 </a:t>
            </a:r>
            <a:endParaRPr/>
          </a:p>
        </p:txBody>
      </p:sp>
      <p:pic>
        <p:nvPicPr>
          <p:cNvPr id="300" name="Google Shape;300;g283ddfdce04_0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9400" y="2218887"/>
            <a:ext cx="4649500" cy="4291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83ddfdce04_0_25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 sz="3000"/>
              <a:t>Architecture Overview</a:t>
            </a:r>
            <a:endParaRPr/>
          </a:p>
        </p:txBody>
      </p:sp>
      <p:sp>
        <p:nvSpPr>
          <p:cNvPr id="306" name="Google Shape;306;g283ddfdce04_0_25"/>
          <p:cNvSpPr txBox="1"/>
          <p:nvPr>
            <p:ph idx="1" type="body"/>
          </p:nvPr>
        </p:nvSpPr>
        <p:spPr>
          <a:xfrm>
            <a:off x="914400" y="2090050"/>
            <a:ext cx="10565100" cy="45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lnSpc>
                <a:spcPct val="85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●"/>
            </a:pP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Database (MySQL):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○"/>
            </a:pP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Stores user data, financial records, application data.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○"/>
            </a:pP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Backend interacts with MySQL for CRUD operations.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8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85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●"/>
            </a:pP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Frontend-Backend Communication: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○"/>
            </a:pP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Communication via RESTful APIs.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○"/>
            </a:pP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REST endpoints defined in the backend.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8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85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●"/>
            </a:pP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Dependency and Interaction: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○"/>
            </a:pP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Frontend makes HTTP API calls.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○"/>
            </a:pP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Spring Boot acts as middleware.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○"/>
            </a:pP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MySQL stores and retrieves data.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●"/>
            </a:pP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Framework: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○"/>
            </a:pP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Java Spring Boot serves as the primary backend framework.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6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300" u="sng"/>
          </a:p>
        </p:txBody>
      </p:sp>
      <p:sp>
        <p:nvSpPr>
          <p:cNvPr id="307" name="Google Shape;307;g283ddfdce04_0_25"/>
          <p:cNvSpPr txBox="1"/>
          <p:nvPr>
            <p:ph idx="11" type="ftr"/>
          </p:nvPr>
        </p:nvSpPr>
        <p:spPr>
          <a:xfrm>
            <a:off x="680321" y="6388388"/>
            <a:ext cx="6870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CS673 – FALL 2023 - Software Engineering – Team 2 </a:t>
            </a:r>
            <a:endParaRPr/>
          </a:p>
        </p:txBody>
      </p:sp>
      <p:pic>
        <p:nvPicPr>
          <p:cNvPr id="308" name="Google Shape;308;g283ddfdce04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9400" y="2218887"/>
            <a:ext cx="4649500" cy="4291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83ddfdce04_0_58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SoloSavings Database Design</a:t>
            </a:r>
            <a:endParaRPr/>
          </a:p>
        </p:txBody>
      </p:sp>
      <p:sp>
        <p:nvSpPr>
          <p:cNvPr id="314" name="Google Shape;314;g283ddfdce04_0_58"/>
          <p:cNvSpPr txBox="1"/>
          <p:nvPr>
            <p:ph idx="1" type="body"/>
          </p:nvPr>
        </p:nvSpPr>
        <p:spPr>
          <a:xfrm>
            <a:off x="429975" y="1983625"/>
            <a:ext cx="4323000" cy="45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Users Table: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user_id (Primary Key)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username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password_hash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email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registration_date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Balance_amount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Last_updated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Transaction Table: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transaction_id (Primary Key)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user_id (Foreign Key)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source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Transaction_type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amount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transaction_date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g283ddfdce04_0_58"/>
          <p:cNvSpPr txBox="1"/>
          <p:nvPr>
            <p:ph idx="11" type="ftr"/>
          </p:nvPr>
        </p:nvSpPr>
        <p:spPr>
          <a:xfrm>
            <a:off x="680321" y="6388388"/>
            <a:ext cx="6870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CS673 – FALL 2023 - Software Engineering – Team 2 </a:t>
            </a:r>
            <a:endParaRPr/>
          </a:p>
        </p:txBody>
      </p:sp>
      <p:sp>
        <p:nvSpPr>
          <p:cNvPr id="316" name="Google Shape;316;g283ddfdce04_0_58"/>
          <p:cNvSpPr txBox="1"/>
          <p:nvPr/>
        </p:nvSpPr>
        <p:spPr>
          <a:xfrm>
            <a:off x="5971121" y="2021438"/>
            <a:ext cx="4323000" cy="45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b="0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udget Goals Table: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b="0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id (Primary Key)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user_id (Foreign Key)</a:t>
            </a:r>
            <a:endParaRPr>
              <a:solidFill>
                <a:schemeClr val="dk1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b="0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budget_goal_type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b="0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source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b="0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start_date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b="0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target_amount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b="0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Comments Table: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b="0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id (Primary Key)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b="0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user_id (Foreign Key)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content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83ddfdce04_0_65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SoloSavings Database Design</a:t>
            </a:r>
            <a:endParaRPr/>
          </a:p>
        </p:txBody>
      </p:sp>
      <p:sp>
        <p:nvSpPr>
          <p:cNvPr id="322" name="Google Shape;322;g283ddfdce04_0_65"/>
          <p:cNvSpPr txBox="1"/>
          <p:nvPr>
            <p:ph idx="1" type="body"/>
          </p:nvPr>
        </p:nvSpPr>
        <p:spPr>
          <a:xfrm>
            <a:off x="914400" y="2090050"/>
            <a:ext cx="5178000" cy="45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600">
                <a:latin typeface="Roboto"/>
                <a:ea typeface="Roboto"/>
                <a:cs typeface="Roboto"/>
                <a:sym typeface="Roboto"/>
              </a:rPr>
              <a:t>Relationships: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Users can have multiple budget goals records (One-to-Many).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Users can have multiple comments records (One-to-Many)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600"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Users table stores account information and balance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Budget Goals table stores savings and spending targets with relevant attributes.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Comments table stores content for future reference on the users account.</a:t>
            </a:r>
            <a:br>
              <a:rPr lang="en-US" sz="1600">
                <a:latin typeface="Roboto"/>
                <a:ea typeface="Roboto"/>
                <a:cs typeface="Roboto"/>
                <a:sym typeface="Roboto"/>
              </a:rPr>
            </a:br>
            <a:br>
              <a:rPr lang="en-US" sz="1600">
                <a:latin typeface="Roboto"/>
                <a:ea typeface="Roboto"/>
                <a:cs typeface="Roboto"/>
                <a:sym typeface="Roboto"/>
              </a:rPr>
            </a:b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g283ddfdce04_0_65"/>
          <p:cNvSpPr txBox="1"/>
          <p:nvPr>
            <p:ph idx="11" type="ftr"/>
          </p:nvPr>
        </p:nvSpPr>
        <p:spPr>
          <a:xfrm>
            <a:off x="680321" y="6388388"/>
            <a:ext cx="6870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CS673 – FALL 2023 - Software Engineering – Team 2 </a:t>
            </a:r>
            <a:endParaRPr/>
          </a:p>
        </p:txBody>
      </p:sp>
      <p:pic>
        <p:nvPicPr>
          <p:cNvPr id="324" name="Google Shape;324;g283ddfdce04_0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2400" y="2567225"/>
            <a:ext cx="5844674" cy="3821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"/>
          <p:cNvSpPr txBox="1"/>
          <p:nvPr>
            <p:ph type="title"/>
          </p:nvPr>
        </p:nvSpPr>
        <p:spPr>
          <a:xfrm>
            <a:off x="680321" y="753227"/>
            <a:ext cx="9613859" cy="1080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 sz="3400"/>
              <a:t>Project High Level Requirements - Non-Functional</a:t>
            </a:r>
            <a:endParaRPr sz="3400"/>
          </a:p>
        </p:txBody>
      </p:sp>
      <p:sp>
        <p:nvSpPr>
          <p:cNvPr id="330" name="Google Shape;330;p4"/>
          <p:cNvSpPr txBox="1"/>
          <p:nvPr>
            <p:ph idx="2" type="body"/>
          </p:nvPr>
        </p:nvSpPr>
        <p:spPr>
          <a:xfrm>
            <a:off x="680322" y="2336872"/>
            <a:ext cx="9713358" cy="3599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5272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Average monthly update 95%.</a:t>
            </a:r>
            <a:endParaRPr sz="2400"/>
          </a:p>
          <a:p>
            <a:pPr indent="-275272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24/7/365 Availability outside of scheduled downtime</a:t>
            </a:r>
            <a:endParaRPr sz="2400"/>
          </a:p>
          <a:p>
            <a:pPr indent="-275272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Transaction summary report within 2 seconds</a:t>
            </a:r>
            <a:endParaRPr sz="2400"/>
          </a:p>
          <a:p>
            <a:pPr indent="-275272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Handle a throughput of 1000 transactions per minute</a:t>
            </a:r>
            <a:endParaRPr sz="2400"/>
          </a:p>
          <a:p>
            <a:pPr indent="-275272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/>
              <a:t>Strong password requirements</a:t>
            </a:r>
            <a:endParaRPr sz="2400"/>
          </a:p>
          <a:p>
            <a:pPr indent="-275272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/>
              <a:t>Encrypted data in motion</a:t>
            </a:r>
            <a:endParaRPr sz="2400"/>
          </a:p>
          <a:p>
            <a:pPr indent="-275272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Encrypted data at rest</a:t>
            </a:r>
            <a:endParaRPr sz="2400"/>
          </a:p>
          <a:p>
            <a:pPr indent="-275272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/>
              <a:t>User isolation</a:t>
            </a:r>
            <a:endParaRPr sz="2400"/>
          </a:p>
          <a:p>
            <a:pPr indent="-122872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sz="1800"/>
          </a:p>
          <a:p>
            <a:pPr indent="-99376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t/>
            </a:r>
            <a:endParaRPr sz="2200"/>
          </a:p>
        </p:txBody>
      </p:sp>
      <p:sp>
        <p:nvSpPr>
          <p:cNvPr id="331" name="Google Shape;331;p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CS673 – FALL 2023 - Software Engineering – Team 2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Management Plan</a:t>
            </a:r>
            <a:endParaRPr/>
          </a:p>
        </p:txBody>
      </p:sp>
      <p:sp>
        <p:nvSpPr>
          <p:cNvPr id="337" name="Google Shape;337;p5"/>
          <p:cNvSpPr txBox="1"/>
          <p:nvPr>
            <p:ph idx="1" type="body"/>
          </p:nvPr>
        </p:nvSpPr>
        <p:spPr>
          <a:xfrm>
            <a:off x="680175" y="2042550"/>
            <a:ext cx="9613800" cy="38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1600"/>
              <a:t>1. Complete All Proposed Essential Features:</a:t>
            </a:r>
            <a:endParaRPr sz="1600"/>
          </a:p>
          <a:p>
            <a:pPr indent="0" lvl="0" marL="152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1600"/>
              <a:t>Ensure that all essential features outlined in the project scope are developed and implemented successfully. These features are fundamental to the core functionality of the budgeting web application.</a:t>
            </a:r>
            <a:endParaRPr sz="1600"/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sz="1600"/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1600"/>
              <a:t>2. Run  the Software Successfully:</a:t>
            </a:r>
            <a:endParaRPr sz="1600"/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1600"/>
              <a:t>Achieve a successful running  of the budgeting web application without any major issues. This involves proper installation, configuration, and user accessibility.</a:t>
            </a:r>
            <a:endParaRPr sz="1600"/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sz="1600"/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1600"/>
              <a:t>3. Ensure High Data Security:</a:t>
            </a:r>
            <a:endParaRPr sz="1600"/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1600"/>
              <a:t>Prioritize data security by implementing robust encryption mechanisms and access controls to protect sensitive financial information.</a:t>
            </a:r>
            <a:endParaRPr sz="1600"/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sz="1600"/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1600"/>
              <a:t>4. Maintain High Software Quality:</a:t>
            </a:r>
            <a:endParaRPr sz="1600"/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1600"/>
              <a:t>Uphold a high level of software quality by adhering to coding standards, conducting thorough testing, and ensuring that the software performs reliably without frequent errors or crashes.</a:t>
            </a:r>
            <a:endParaRPr sz="1600"/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sz="1100"/>
          </a:p>
        </p:txBody>
      </p:sp>
      <p:sp>
        <p:nvSpPr>
          <p:cNvPr id="338" name="Google Shape;338;p5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CS673 – FALL 2023 - Software Engineering – Team 2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83ddfdce04_0_13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Management Plan</a:t>
            </a:r>
            <a:endParaRPr/>
          </a:p>
        </p:txBody>
      </p:sp>
      <p:sp>
        <p:nvSpPr>
          <p:cNvPr id="344" name="Google Shape;344;g283ddfdce04_0_13"/>
          <p:cNvSpPr txBox="1"/>
          <p:nvPr>
            <p:ph idx="1" type="body"/>
          </p:nvPr>
        </p:nvSpPr>
        <p:spPr>
          <a:xfrm>
            <a:off x="680175" y="2042550"/>
            <a:ext cx="9613800" cy="38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1400"/>
              <a:t>Risk Management </a:t>
            </a:r>
            <a:endParaRPr b="1" sz="14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Ongoing Design Reviews: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Continue to conduct comprehensive design reviews to identify and rectify design-related issues promptly.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Usability Testing: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Continue usability testing to ensure that the application remains user-friendly and addresses any usability concerns.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Task Tracking: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Maintain a robust project management and task tracking system to prevent duplication of work and ensure proper task sequencing.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Security Measures: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Continue to implement security measures, including encryption, access controls, and vulnerability assessments, to protect user data.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sz="1400"/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sz="1400"/>
          </a:p>
        </p:txBody>
      </p:sp>
      <p:sp>
        <p:nvSpPr>
          <p:cNvPr id="345" name="Google Shape;345;g283ddfdce04_0_13"/>
          <p:cNvSpPr txBox="1"/>
          <p:nvPr>
            <p:ph idx="11" type="ftr"/>
          </p:nvPr>
        </p:nvSpPr>
        <p:spPr>
          <a:xfrm>
            <a:off x="680321" y="5936188"/>
            <a:ext cx="6870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CS673 – FALL 2023 - Software Engineering – Team 2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Configuration Management Plan</a:t>
            </a:r>
            <a:endParaRPr/>
          </a:p>
        </p:txBody>
      </p:sp>
      <p:sp>
        <p:nvSpPr>
          <p:cNvPr id="351" name="Google Shape;351;p6"/>
          <p:cNvSpPr txBox="1"/>
          <p:nvPr>
            <p:ph idx="1" type="body"/>
          </p:nvPr>
        </p:nvSpPr>
        <p:spPr>
          <a:xfrm>
            <a:off x="637475" y="2056375"/>
            <a:ext cx="11554500" cy="39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 u="sng"/>
              <a:t>Code Commit Guidelines and Git Branching Strategy</a:t>
            </a:r>
            <a:endParaRPr sz="1600" u="sng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•"/>
            </a:pPr>
            <a:r>
              <a:rPr lang="en-US" sz="1600"/>
              <a:t>GitHub Flow branching strategy. </a:t>
            </a:r>
            <a:endParaRPr sz="1600"/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•"/>
            </a:pPr>
            <a:r>
              <a:rPr lang="en-US" sz="1600"/>
              <a:t>Better support for  CI/CD processes.</a:t>
            </a:r>
            <a:endParaRPr sz="1600"/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•"/>
            </a:pPr>
            <a:r>
              <a:rPr lang="en-US" sz="1600"/>
              <a:t>Team members can create their own branches and commit and push their work once finished. </a:t>
            </a:r>
            <a:endParaRPr sz="1600"/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•"/>
            </a:pPr>
            <a:r>
              <a:rPr lang="en-US" sz="1600"/>
              <a:t>Team will then be able to compare and review all changes to the current master branch.</a:t>
            </a:r>
            <a:endParaRPr sz="1600"/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Provides best protection for master branch.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/>
              <a:t>CodeQL implementation as part of CI process ( In Progress )</a:t>
            </a:r>
            <a:endParaRPr sz="1600" u="sng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This will help scanning code when code is merging to main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This will help prevent any breaking to the main branch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This will help ensure the running status of the main branch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/>
              <a:t>Azure hosting for deployment (In progress)</a:t>
            </a:r>
            <a:endParaRPr sz="1600" u="sng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Team is exploring the option for deployment for our application onto Azure 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This will help keep the app running and receiving traffic 24/7, allow other users to access the application</a:t>
            </a:r>
            <a:endParaRPr sz="1600"/>
          </a:p>
        </p:txBody>
      </p:sp>
      <p:sp>
        <p:nvSpPr>
          <p:cNvPr id="352" name="Google Shape;352;p6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CS673 – FALL 2023 - Software Engineering – Team 2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7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Quality Assurance Plan</a:t>
            </a:r>
            <a:endParaRPr/>
          </a:p>
        </p:txBody>
      </p:sp>
      <p:sp>
        <p:nvSpPr>
          <p:cNvPr id="358" name="Google Shape;358;p7"/>
          <p:cNvSpPr txBox="1"/>
          <p:nvPr>
            <p:ph idx="1" type="body"/>
          </p:nvPr>
        </p:nvSpPr>
        <p:spPr>
          <a:xfrm>
            <a:off x="914400" y="1967950"/>
            <a:ext cx="10565100" cy="46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 u="sng"/>
              <a:t>Metrics</a:t>
            </a:r>
            <a:r>
              <a:rPr lang="en-US" sz="2000"/>
              <a:t>: including KLOC, # of files/classes/methods, # of test cases, test coverage, etc…</a:t>
            </a:r>
            <a:endParaRPr sz="20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 u="sng"/>
              <a:t>Coding Standard</a:t>
            </a:r>
            <a:r>
              <a:rPr lang="en-US" sz="2000"/>
              <a:t>: best practices on naming conventions, code formatting, error handling, code reusability, version control, security practices and testing standards, performance optimization.</a:t>
            </a:r>
            <a:endParaRPr sz="20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 u="sng"/>
              <a:t>Code review process</a:t>
            </a:r>
            <a:r>
              <a:rPr lang="en-US" sz="2000"/>
              <a:t>: </a:t>
            </a:r>
            <a:endParaRPr sz="2000"/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Pull requests on Github.</a:t>
            </a:r>
            <a:endParaRPr/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All team members will participate in code reviews also review each other's code.</a:t>
            </a:r>
            <a:endParaRPr/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A checklist will be used and reviewers will provide constructive feedback.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</p:txBody>
      </p:sp>
      <p:sp>
        <p:nvSpPr>
          <p:cNvPr id="359" name="Google Shape;359;p7"/>
          <p:cNvSpPr txBox="1"/>
          <p:nvPr>
            <p:ph idx="11" type="ftr"/>
          </p:nvPr>
        </p:nvSpPr>
        <p:spPr>
          <a:xfrm>
            <a:off x="680321" y="6388388"/>
            <a:ext cx="6870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CS673 – FALL 2023 - Software Engineering – Team 2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7da452efc6_1_6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Quality Assurance Plan (cont.)</a:t>
            </a:r>
            <a:endParaRPr/>
          </a:p>
        </p:txBody>
      </p:sp>
      <p:sp>
        <p:nvSpPr>
          <p:cNvPr id="365" name="Google Shape;365;g27da452efc6_1_6"/>
          <p:cNvSpPr txBox="1"/>
          <p:nvPr>
            <p:ph idx="1" type="body"/>
          </p:nvPr>
        </p:nvSpPr>
        <p:spPr>
          <a:xfrm>
            <a:off x="914400" y="2090050"/>
            <a:ext cx="10565100" cy="45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 u="sng"/>
              <a:t>Testing:</a:t>
            </a:r>
            <a:endParaRPr sz="2000"/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Automated </a:t>
            </a:r>
            <a:r>
              <a:rPr lang="en-US"/>
              <a:t>Unit Testing</a:t>
            </a:r>
            <a:endParaRPr/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Automated Integration Testing (APIs)</a:t>
            </a:r>
            <a:endParaRPr/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Manual Testing from postman</a:t>
            </a:r>
            <a:endParaRPr/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Manual Testing from frontend</a:t>
            </a:r>
            <a:endParaRPr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 u="sng"/>
              <a:t>Testing tools and framework:</a:t>
            </a:r>
            <a:endParaRPr b="1" sz="2000" u="sng"/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JUnit, Mockito, Postman</a:t>
            </a:r>
            <a:endParaRPr/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Manual Testing: Conduct manual testing through web browsers.</a:t>
            </a:r>
            <a:endParaRPr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 u="sng"/>
              <a:t>Defect Management:</a:t>
            </a:r>
            <a:endParaRPr b="1" sz="2000" u="sng"/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Use issues on Github as our defect management tool.</a:t>
            </a:r>
            <a:endParaRPr/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Actions: reporting defects, prioritizing defects, assignment, resolution, testing/verification, closure and communication.</a:t>
            </a:r>
            <a:endParaRPr/>
          </a:p>
        </p:txBody>
      </p:sp>
      <p:sp>
        <p:nvSpPr>
          <p:cNvPr id="366" name="Google Shape;366;g27da452efc6_1_6"/>
          <p:cNvSpPr txBox="1"/>
          <p:nvPr>
            <p:ph idx="11" type="ftr"/>
          </p:nvPr>
        </p:nvSpPr>
        <p:spPr>
          <a:xfrm>
            <a:off x="680321" y="6388388"/>
            <a:ext cx="6870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CS673 – FALL 2023 - Software Engineering – Team 2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Project Introduction</a:t>
            </a:r>
            <a:endParaRPr/>
          </a:p>
        </p:txBody>
      </p:sp>
      <p:sp>
        <p:nvSpPr>
          <p:cNvPr id="232" name="Google Shape;232;p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CS673 – FALL 2023 - Software Engineering – Team 2 </a:t>
            </a:r>
            <a:endParaRPr/>
          </a:p>
        </p:txBody>
      </p:sp>
      <p:sp>
        <p:nvSpPr>
          <p:cNvPr id="233" name="Google Shape;233;p2"/>
          <p:cNvSpPr txBox="1"/>
          <p:nvPr>
            <p:ph idx="4294967295" type="body"/>
          </p:nvPr>
        </p:nvSpPr>
        <p:spPr>
          <a:xfrm>
            <a:off x="680322" y="2336872"/>
            <a:ext cx="97134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SoloSavings is a web-based UI application revolutionizing financial management and expense budgeting.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The Application is designed to provide users with an intuitive interface for efficiently managing their finances.</a:t>
            </a:r>
            <a:endParaRPr sz="1800"/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Prioritizing the security and privacy of user data, implementing robust encryption and data protection measures to ensure the utmost confidentiality and peace of mind for our users.</a:t>
            </a:r>
            <a:endParaRPr sz="900"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83ddfdce04_0_122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Testing Summary</a:t>
            </a:r>
            <a:endParaRPr/>
          </a:p>
        </p:txBody>
      </p:sp>
      <p:sp>
        <p:nvSpPr>
          <p:cNvPr id="372" name="Google Shape;372;g283ddfdce04_0_122"/>
          <p:cNvSpPr txBox="1"/>
          <p:nvPr>
            <p:ph idx="1" type="body"/>
          </p:nvPr>
        </p:nvSpPr>
        <p:spPr>
          <a:xfrm>
            <a:off x="456400" y="2087225"/>
            <a:ext cx="11100300" cy="4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Unit Testing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Tested individual components (methods and classes) in isolation.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All team members contributed to unit testing.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Used JUnit and Mockito for test cases.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Detected and fixed code-level issues, improving code quality.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Manual Testing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Used Postman for API endpoint testing.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Conducted UI manual testing for frontend-backend connectivity.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Integration testing (API)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Testing endpoints without mocking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checking expected behavior and response from APIs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329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g283ddfdce04_0_122"/>
          <p:cNvSpPr txBox="1"/>
          <p:nvPr>
            <p:ph idx="11" type="ftr"/>
          </p:nvPr>
        </p:nvSpPr>
        <p:spPr>
          <a:xfrm>
            <a:off x="680321" y="6388388"/>
            <a:ext cx="6870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CS673 – FALL 2023 - Software Engineering – Team 2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83ddfdce04_0_129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379" name="Google Shape;379;g283ddfdce04_0_129"/>
          <p:cNvSpPr txBox="1"/>
          <p:nvPr>
            <p:ph idx="1" type="body"/>
          </p:nvPr>
        </p:nvSpPr>
        <p:spPr>
          <a:xfrm>
            <a:off x="456400" y="1953875"/>
            <a:ext cx="10565100" cy="45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600"/>
              <a:buFont typeface="Roboto"/>
              <a:buChar char="•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Baeldung. "Java Password Hashing."</a:t>
            </a:r>
            <a:r>
              <a:rPr lang="en-US" sz="1600">
                <a:solidFill>
                  <a:schemeClr val="hlink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/>
              </a:rPr>
              <a:t> </a:t>
            </a:r>
            <a:r>
              <a:rPr lang="en-US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Link</a:t>
            </a:r>
            <a:endParaRPr sz="1600" u="sng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•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Java Interview Point. "Java Salted Password Hashing."</a:t>
            </a:r>
            <a:r>
              <a:rPr lang="en-US" sz="1600">
                <a:solidFill>
                  <a:schemeClr val="hlink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/>
              </a:rPr>
              <a:t> </a:t>
            </a:r>
            <a:r>
              <a:rPr lang="en-US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Link</a:t>
            </a:r>
            <a:endParaRPr sz="1600" u="sng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•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OpenAI. "ChatGPT."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•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Head First Design Patterns (Book).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•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Investopedia. "Business Logic."</a:t>
            </a:r>
            <a:r>
              <a:rPr lang="en-US" sz="1600">
                <a:solidFill>
                  <a:schemeClr val="hlink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7"/>
              </a:rPr>
              <a:t> </a:t>
            </a:r>
            <a:r>
              <a:rPr lang="en-US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8"/>
              </a:rPr>
              <a:t>Link</a:t>
            </a:r>
            <a:endParaRPr sz="1600" u="sng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•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Integrify. "What Is Business Logic?"</a:t>
            </a:r>
            <a:r>
              <a:rPr lang="en-US" sz="1600">
                <a:solidFill>
                  <a:schemeClr val="hlink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9"/>
              </a:rPr>
              <a:t> </a:t>
            </a:r>
            <a:r>
              <a:rPr lang="en-US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0"/>
              </a:rPr>
              <a:t>Link</a:t>
            </a:r>
            <a:endParaRPr sz="1600" u="sng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•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"Design Patterns: Elements of Reusable Object-Oriented Software" by Erich Gamma, Richard Helm, Ralph Johnson, and John Vlissides.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•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"Pattern-Oriented Software Architecture: Patterns for Concurrent and Networked Objects" by Douglas C. Schmidt and Michael Stal.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" name="Google Shape;380;g283ddfdce04_0_129"/>
          <p:cNvSpPr txBox="1"/>
          <p:nvPr>
            <p:ph idx="11" type="ftr"/>
          </p:nvPr>
        </p:nvSpPr>
        <p:spPr>
          <a:xfrm>
            <a:off x="680321" y="6388388"/>
            <a:ext cx="6870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CS673 – FALL 2023 - Software Engineering – Team 2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83ddfdce04_0_143"/>
          <p:cNvSpPr txBox="1"/>
          <p:nvPr>
            <p:ph idx="1" type="body"/>
          </p:nvPr>
        </p:nvSpPr>
        <p:spPr>
          <a:xfrm>
            <a:off x="456400" y="1953875"/>
            <a:ext cx="10565100" cy="45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lang="en-US" sz="3700">
                <a:latin typeface="Roboto"/>
                <a:ea typeface="Roboto"/>
                <a:cs typeface="Roboto"/>
                <a:sym typeface="Roboto"/>
              </a:rPr>
              <a:t>Thank You!</a:t>
            </a:r>
            <a:endParaRPr sz="37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SzPts val="1800"/>
              <a:buNone/>
            </a:pPr>
            <a:r>
              <a:rPr lang="en-US" sz="3700">
                <a:latin typeface="Roboto"/>
                <a:ea typeface="Roboto"/>
                <a:cs typeface="Roboto"/>
                <a:sym typeface="Roboto"/>
              </a:rPr>
              <a:t>Team 2 </a:t>
            </a:r>
            <a:endParaRPr sz="3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6" name="Google Shape;386;g283ddfdce04_0_143"/>
          <p:cNvSpPr txBox="1"/>
          <p:nvPr>
            <p:ph idx="11" type="ftr"/>
          </p:nvPr>
        </p:nvSpPr>
        <p:spPr>
          <a:xfrm>
            <a:off x="680321" y="6388388"/>
            <a:ext cx="6870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CS673 – FALL 2023 - Software Engineering – Team 2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"/>
          <p:cNvSpPr txBox="1"/>
          <p:nvPr>
            <p:ph type="title"/>
          </p:nvPr>
        </p:nvSpPr>
        <p:spPr>
          <a:xfrm>
            <a:off x="680321" y="753227"/>
            <a:ext cx="9613859" cy="1080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Previous Features</a:t>
            </a:r>
            <a:endParaRPr/>
          </a:p>
        </p:txBody>
      </p:sp>
      <p:sp>
        <p:nvSpPr>
          <p:cNvPr id="239" name="Google Shape;239;p3"/>
          <p:cNvSpPr txBox="1"/>
          <p:nvPr>
            <p:ph idx="2" type="body"/>
          </p:nvPr>
        </p:nvSpPr>
        <p:spPr>
          <a:xfrm>
            <a:off x="890900" y="2336800"/>
            <a:ext cx="48543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6957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ct val="100000"/>
              <a:buChar char="●"/>
            </a:pPr>
            <a:r>
              <a:rPr lang="en-US" sz="2400"/>
              <a:t>User Authentication : </a:t>
            </a:r>
            <a:endParaRPr sz="2400"/>
          </a:p>
          <a:p>
            <a:pPr indent="-369569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2400"/>
              <a:t>Login</a:t>
            </a:r>
            <a:endParaRPr sz="2400"/>
          </a:p>
          <a:p>
            <a:pPr indent="-369569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2400"/>
              <a:t>Register</a:t>
            </a:r>
            <a:endParaRPr sz="2400"/>
          </a:p>
          <a:p>
            <a:pPr indent="0" lvl="0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6957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ct val="100000"/>
              <a:buChar char="●"/>
            </a:pPr>
            <a:r>
              <a:rPr lang="en-US" sz="2400"/>
              <a:t>Financial Transactions: </a:t>
            </a:r>
            <a:endParaRPr sz="2400"/>
          </a:p>
          <a:p>
            <a:pPr indent="-369569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2400"/>
              <a:t>add income</a:t>
            </a:r>
            <a:endParaRPr sz="2400"/>
          </a:p>
          <a:p>
            <a:pPr indent="-369569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2400"/>
              <a:t>add expense</a:t>
            </a:r>
            <a:endParaRPr sz="2400"/>
          </a:p>
          <a:p>
            <a:pPr indent="-369569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2400"/>
              <a:t>view transactions</a:t>
            </a:r>
            <a:endParaRPr sz="2400"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889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 sz="2200"/>
          </a:p>
        </p:txBody>
      </p:sp>
      <p:sp>
        <p:nvSpPr>
          <p:cNvPr id="240" name="Google Shape;240;p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CS673 – FALL 2023 - Software Engineering – Team 2 </a:t>
            </a:r>
            <a:endParaRPr/>
          </a:p>
        </p:txBody>
      </p:sp>
      <p:pic>
        <p:nvPicPr>
          <p:cNvPr id="241" name="Google Shape;241;p3"/>
          <p:cNvPicPr preferRelativeResize="0"/>
          <p:nvPr/>
        </p:nvPicPr>
        <p:blipFill rotWithShape="1">
          <a:blip r:embed="rId3">
            <a:alphaModFix/>
          </a:blip>
          <a:srcRect b="31061" l="0" r="0" t="14407"/>
          <a:stretch/>
        </p:blipFill>
        <p:spPr>
          <a:xfrm>
            <a:off x="5003075" y="2467650"/>
            <a:ext cx="6363750" cy="299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8a3a42c772_1_0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New Features</a:t>
            </a:r>
            <a:endParaRPr/>
          </a:p>
        </p:txBody>
      </p:sp>
      <p:sp>
        <p:nvSpPr>
          <p:cNvPr id="248" name="Google Shape;248;g28a3a42c772_1_0"/>
          <p:cNvSpPr txBox="1"/>
          <p:nvPr>
            <p:ph idx="4294967295" type="body"/>
          </p:nvPr>
        </p:nvSpPr>
        <p:spPr>
          <a:xfrm>
            <a:off x="580725" y="2309676"/>
            <a:ext cx="9713400" cy="42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17182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 sz="1800"/>
              <a:t>Implement JWT Security</a:t>
            </a:r>
            <a:endParaRPr sz="1800"/>
          </a:p>
          <a:p>
            <a:pPr indent="-317182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 sz="1800"/>
              <a:t>Generate JWT Token</a:t>
            </a:r>
            <a:endParaRPr sz="1800"/>
          </a:p>
          <a:p>
            <a:pPr indent="-317182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 sz="1800"/>
              <a:t>Registration</a:t>
            </a:r>
            <a:r>
              <a:rPr lang="en-US" sz="1800"/>
              <a:t> and Login with JWT</a:t>
            </a:r>
            <a:endParaRPr sz="1800"/>
          </a:p>
          <a:p>
            <a:pPr indent="-317182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 sz="1800"/>
              <a:t>Password Reset</a:t>
            </a:r>
            <a:endParaRPr sz="1800"/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17182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 sz="1800"/>
              <a:t>Transactions Enhancements:</a:t>
            </a:r>
            <a:endParaRPr sz="1800"/>
          </a:p>
          <a:p>
            <a:pPr indent="-317182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 sz="1800"/>
              <a:t>Transaction History</a:t>
            </a:r>
            <a:endParaRPr sz="1800"/>
          </a:p>
          <a:p>
            <a:pPr indent="-317182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 sz="1800"/>
              <a:t>Delete Transactions</a:t>
            </a:r>
            <a:endParaRPr sz="1800"/>
          </a:p>
          <a:p>
            <a:pPr indent="-317182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 sz="1800"/>
              <a:t>Export Transactions to CSV</a:t>
            </a:r>
            <a:endParaRPr sz="1800"/>
          </a:p>
          <a:p>
            <a:pPr indent="0" lvl="0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17182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 sz="1800"/>
              <a:t>Analytics</a:t>
            </a:r>
            <a:endParaRPr sz="1800"/>
          </a:p>
          <a:p>
            <a:pPr indent="-317182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 sz="1800"/>
              <a:t>View transactions trends</a:t>
            </a:r>
            <a:endParaRPr sz="1800"/>
          </a:p>
          <a:p>
            <a:pPr indent="0" lvl="0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17182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 sz="1800"/>
              <a:t>Budget Goals:</a:t>
            </a:r>
            <a:endParaRPr sz="1800"/>
          </a:p>
          <a:p>
            <a:pPr indent="-317182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 sz="1800"/>
              <a:t>Add Budget Goals for savings and spending limits</a:t>
            </a:r>
            <a:endParaRPr sz="1800"/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17182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 sz="1800"/>
              <a:t>Comments (In Progress)</a:t>
            </a:r>
            <a:endParaRPr sz="1800"/>
          </a:p>
          <a:p>
            <a:pPr indent="-317182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 sz="1800"/>
              <a:t>Add Comments for future reference to dashboard</a:t>
            </a:r>
            <a:endParaRPr sz="1800"/>
          </a:p>
          <a:p>
            <a:pPr indent="0" lvl="0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9" name="Google Shape;249;g28a3a42c772_1_0"/>
          <p:cNvSpPr txBox="1"/>
          <p:nvPr>
            <p:ph idx="11" type="ftr"/>
          </p:nvPr>
        </p:nvSpPr>
        <p:spPr>
          <a:xfrm>
            <a:off x="432321" y="6313588"/>
            <a:ext cx="6870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CS673 – FALL 2023 - Software Engineering – Team 2 </a:t>
            </a:r>
            <a:endParaRPr/>
          </a:p>
        </p:txBody>
      </p:sp>
      <p:pic>
        <p:nvPicPr>
          <p:cNvPr id="250" name="Google Shape;250;g28a3a42c772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224" y="2567001"/>
            <a:ext cx="6009100" cy="284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6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SoloSavings Security Architecture</a:t>
            </a:r>
            <a:endParaRPr/>
          </a:p>
        </p:txBody>
      </p:sp>
      <p:sp>
        <p:nvSpPr>
          <p:cNvPr id="256" name="Google Shape;256;p26"/>
          <p:cNvSpPr txBox="1"/>
          <p:nvPr>
            <p:ph idx="1" type="body"/>
          </p:nvPr>
        </p:nvSpPr>
        <p:spPr>
          <a:xfrm>
            <a:off x="0" y="1972100"/>
            <a:ext cx="6017257" cy="46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800"/>
              <a:t>SoloSavings leverages the Spring Boot security framework using JWT Authentication: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800"/>
          </a:p>
          <a:p>
            <a:pPr indent="-285750" lvl="0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 sz="1800"/>
              <a:t>Spring Security:</a:t>
            </a:r>
            <a:endParaRPr/>
          </a:p>
          <a:p>
            <a:pPr indent="-285750" lvl="1" marL="12001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 sz="1400"/>
              <a:t>Class to establish security rules and manage JWT</a:t>
            </a:r>
            <a:endParaRPr/>
          </a:p>
          <a:p>
            <a:pPr indent="-171450" lvl="0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800"/>
          </a:p>
          <a:p>
            <a:pPr indent="-285750" lvl="0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 sz="1800"/>
              <a:t>JWTUtil: </a:t>
            </a:r>
            <a:endParaRPr/>
          </a:p>
          <a:p>
            <a:pPr indent="-285750" lvl="1" marL="12001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 sz="1400"/>
              <a:t>Class to generate and validate JWT Tokens</a:t>
            </a:r>
            <a:endParaRPr/>
          </a:p>
          <a:p>
            <a:pPr indent="-171450" lvl="0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800"/>
          </a:p>
          <a:p>
            <a:pPr indent="-285750" lvl="0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 sz="1800"/>
              <a:t>UserAuthenicationController:</a:t>
            </a:r>
            <a:endParaRPr/>
          </a:p>
          <a:p>
            <a:pPr indent="-285750" lvl="1" marL="12001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 sz="1400"/>
              <a:t>Class to handle user registration and authentication</a:t>
            </a:r>
            <a:endParaRPr/>
          </a:p>
          <a:p>
            <a:pPr indent="-171450" lvl="0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800"/>
          </a:p>
          <a:p>
            <a:pPr indent="-285750" lvl="0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 sz="1800"/>
              <a:t>JWTFilter:</a:t>
            </a:r>
            <a:endParaRPr/>
          </a:p>
          <a:p>
            <a:pPr indent="-285750" lvl="1" marL="12001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 sz="1400"/>
              <a:t>Class to handle JWT authentication and authorization for each request</a:t>
            </a:r>
            <a:endParaRPr/>
          </a:p>
          <a:p>
            <a:pPr indent="-171450" lvl="0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800"/>
          </a:p>
          <a:p>
            <a:pPr indent="-285750" lvl="0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 sz="1800"/>
              <a:t>SecurityContext:</a:t>
            </a:r>
            <a:endParaRPr/>
          </a:p>
          <a:p>
            <a:pPr indent="-285750" lvl="1" marL="12001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 sz="1400"/>
              <a:t>Class to retrieve JWT Token details</a:t>
            </a:r>
            <a:endParaRPr/>
          </a:p>
          <a:p>
            <a:pPr indent="-171450" lvl="0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</p:txBody>
      </p:sp>
      <p:sp>
        <p:nvSpPr>
          <p:cNvPr id="257" name="Google Shape;257;p26"/>
          <p:cNvSpPr txBox="1"/>
          <p:nvPr>
            <p:ph idx="11" type="ftr"/>
          </p:nvPr>
        </p:nvSpPr>
        <p:spPr>
          <a:xfrm>
            <a:off x="680321" y="6388388"/>
            <a:ext cx="6870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CS673 – FALL 2023 - Software Engineering – Team 2 </a:t>
            </a:r>
            <a:endParaRPr/>
          </a:p>
        </p:txBody>
      </p:sp>
      <p:pic>
        <p:nvPicPr>
          <p:cNvPr descr="A computer screen shot of a computer&#10;&#10;Description automatically generated" id="258" name="Google Shape;258;p26"/>
          <p:cNvPicPr preferRelativeResize="0"/>
          <p:nvPr/>
        </p:nvPicPr>
        <p:blipFill rotWithShape="1">
          <a:blip r:embed="rId3">
            <a:alphaModFix/>
          </a:blip>
          <a:srcRect b="0" l="1900" r="0" t="5552"/>
          <a:stretch/>
        </p:blipFill>
        <p:spPr>
          <a:xfrm>
            <a:off x="6017257" y="2876549"/>
            <a:ext cx="5902838" cy="2770211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6"/>
          <p:cNvSpPr txBox="1"/>
          <p:nvPr/>
        </p:nvSpPr>
        <p:spPr>
          <a:xfrm>
            <a:off x="9305861" y="5676234"/>
            <a:ext cx="261642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Screenshot taken from Amigoscode</a:t>
            </a:r>
            <a:endParaRPr b="0" i="1" sz="12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83ddfdce04_0_1"/>
          <p:cNvSpPr txBox="1"/>
          <p:nvPr>
            <p:ph type="title"/>
          </p:nvPr>
        </p:nvSpPr>
        <p:spPr>
          <a:xfrm>
            <a:off x="680321" y="753227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3500"/>
              <a:t>Transactions History:</a:t>
            </a:r>
            <a:endParaRPr/>
          </a:p>
        </p:txBody>
      </p:sp>
      <p:sp>
        <p:nvSpPr>
          <p:cNvPr id="265" name="Google Shape;265;g283ddfdce04_0_1"/>
          <p:cNvSpPr txBox="1"/>
          <p:nvPr>
            <p:ph idx="2" type="body"/>
          </p:nvPr>
        </p:nvSpPr>
        <p:spPr>
          <a:xfrm>
            <a:off x="166225" y="2439675"/>
            <a:ext cx="49542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66666"/>
              <a:buNone/>
            </a:pPr>
            <a:r>
              <a:t/>
            </a:r>
            <a:endParaRPr sz="2400"/>
          </a:p>
          <a:p>
            <a:pPr indent="0" lvl="1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84615"/>
              <a:buNone/>
            </a:pPr>
            <a:r>
              <a:rPr lang="en-US" sz="2600"/>
              <a:t>1. Transaction History: Users can see their transactions in an organized table.</a:t>
            </a:r>
            <a:endParaRPr sz="2600"/>
          </a:p>
          <a:p>
            <a:pPr indent="-889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84615"/>
              <a:buNone/>
            </a:pPr>
            <a:r>
              <a:t/>
            </a:r>
            <a:endParaRPr sz="2600"/>
          </a:p>
          <a:p>
            <a:pPr indent="0" lvl="1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84615"/>
              <a:buNone/>
            </a:pPr>
            <a:r>
              <a:rPr lang="en-US" sz="2600"/>
              <a:t>2. Delete Transaction: Users can delete their transactions from the transaction history table.</a:t>
            </a:r>
            <a:endParaRPr sz="2600"/>
          </a:p>
          <a:p>
            <a:pPr indent="0" lvl="1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84615"/>
              <a:buNone/>
            </a:pPr>
            <a:r>
              <a:t/>
            </a:r>
            <a:endParaRPr sz="2600"/>
          </a:p>
          <a:p>
            <a:pPr indent="0" lvl="1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84615"/>
              <a:buNone/>
            </a:pPr>
            <a:r>
              <a:rPr lang="en-US" sz="2600"/>
              <a:t>3. Search transaction: users can user search bar to search for transactions based on their name, date, type, etc.</a:t>
            </a:r>
            <a:endParaRPr sz="2600"/>
          </a:p>
          <a:p>
            <a:pPr indent="-889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91666"/>
              <a:buNone/>
            </a:pPr>
            <a:r>
              <a:t/>
            </a:r>
            <a:endParaRPr sz="2400"/>
          </a:p>
          <a:p>
            <a:pPr indent="0" lvl="1" marL="596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91666"/>
              <a:buNone/>
            </a:pPr>
            <a:r>
              <a:t/>
            </a:r>
            <a:endParaRPr sz="2400"/>
          </a:p>
        </p:txBody>
      </p:sp>
      <p:sp>
        <p:nvSpPr>
          <p:cNvPr id="266" name="Google Shape;266;g283ddfdce04_0_1"/>
          <p:cNvSpPr txBox="1"/>
          <p:nvPr>
            <p:ph idx="11" type="ftr"/>
          </p:nvPr>
        </p:nvSpPr>
        <p:spPr>
          <a:xfrm>
            <a:off x="680321" y="5936188"/>
            <a:ext cx="6870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CS673 – FALL 2023 - Software Engineering – Team 2 </a:t>
            </a:r>
            <a:endParaRPr/>
          </a:p>
        </p:txBody>
      </p:sp>
      <p:pic>
        <p:nvPicPr>
          <p:cNvPr id="267" name="Google Shape;267;g283ddfdce04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9375" y="2058500"/>
            <a:ext cx="6201050" cy="44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8a3a42c57f_0_3"/>
          <p:cNvSpPr txBox="1"/>
          <p:nvPr>
            <p:ph type="title"/>
          </p:nvPr>
        </p:nvSpPr>
        <p:spPr>
          <a:xfrm>
            <a:off x="680321" y="753227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3500"/>
              <a:t>Transactions Enhancements:</a:t>
            </a:r>
            <a:endParaRPr/>
          </a:p>
        </p:txBody>
      </p:sp>
      <p:sp>
        <p:nvSpPr>
          <p:cNvPr id="273" name="Google Shape;273;g28a3a42c57f_0_3"/>
          <p:cNvSpPr txBox="1"/>
          <p:nvPr>
            <p:ph idx="2" type="body"/>
          </p:nvPr>
        </p:nvSpPr>
        <p:spPr>
          <a:xfrm>
            <a:off x="166225" y="2439675"/>
            <a:ext cx="49542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400"/>
          </a:p>
          <a:p>
            <a:pPr indent="0" lvl="1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en-US" sz="2600"/>
              <a:t>1. Download transactions:</a:t>
            </a:r>
            <a:endParaRPr sz="2600"/>
          </a:p>
          <a:p>
            <a:pPr indent="0" lvl="1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en-US" sz="2600"/>
              <a:t>users are able to download their transactions in csv format.</a:t>
            </a:r>
            <a:endParaRPr sz="2600"/>
          </a:p>
          <a:p>
            <a:pPr indent="-889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t/>
            </a:r>
            <a:endParaRPr sz="2400"/>
          </a:p>
          <a:p>
            <a:pPr indent="0" lvl="1" marL="596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t/>
            </a:r>
            <a:endParaRPr sz="2400"/>
          </a:p>
        </p:txBody>
      </p:sp>
      <p:sp>
        <p:nvSpPr>
          <p:cNvPr id="274" name="Google Shape;274;g28a3a42c57f_0_3"/>
          <p:cNvSpPr txBox="1"/>
          <p:nvPr>
            <p:ph idx="11" type="ftr"/>
          </p:nvPr>
        </p:nvSpPr>
        <p:spPr>
          <a:xfrm>
            <a:off x="680321" y="5936188"/>
            <a:ext cx="6870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CS673 – FALL 2023 - Software Engineering – Team 2 </a:t>
            </a:r>
            <a:endParaRPr/>
          </a:p>
        </p:txBody>
      </p:sp>
      <p:pic>
        <p:nvPicPr>
          <p:cNvPr id="275" name="Google Shape;275;g28a3a42c57f_0_3"/>
          <p:cNvPicPr preferRelativeResize="0"/>
          <p:nvPr/>
        </p:nvPicPr>
        <p:blipFill rotWithShape="1">
          <a:blip r:embed="rId3">
            <a:alphaModFix/>
          </a:blip>
          <a:srcRect b="36528" l="0" r="0" t="0"/>
          <a:stretch/>
        </p:blipFill>
        <p:spPr>
          <a:xfrm>
            <a:off x="8166975" y="2202176"/>
            <a:ext cx="3567725" cy="2995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g28a3a42c57f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3463" y="4257238"/>
            <a:ext cx="5838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8a3a42c57f_0_18"/>
          <p:cNvSpPr txBox="1"/>
          <p:nvPr>
            <p:ph type="title"/>
          </p:nvPr>
        </p:nvSpPr>
        <p:spPr>
          <a:xfrm>
            <a:off x="680321" y="753227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View Analytics</a:t>
            </a:r>
            <a:r>
              <a:rPr lang="en-US"/>
              <a:t> feature:</a:t>
            </a:r>
            <a:endParaRPr/>
          </a:p>
        </p:txBody>
      </p:sp>
      <p:sp>
        <p:nvSpPr>
          <p:cNvPr id="282" name="Google Shape;282;g28a3a42c57f_0_18"/>
          <p:cNvSpPr txBox="1"/>
          <p:nvPr>
            <p:ph idx="2" type="body"/>
          </p:nvPr>
        </p:nvSpPr>
        <p:spPr>
          <a:xfrm>
            <a:off x="680325" y="2285475"/>
            <a:ext cx="44916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700"/>
              <a:t>View analytics: </a:t>
            </a:r>
            <a:endParaRPr sz="2700"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700"/>
              <a:t>Users can see their income/expense for each month in this year in a bar graph.</a:t>
            </a:r>
            <a:endParaRPr sz="2700"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83" name="Google Shape;283;g28a3a42c57f_0_18"/>
          <p:cNvSpPr txBox="1"/>
          <p:nvPr>
            <p:ph idx="11" type="ftr"/>
          </p:nvPr>
        </p:nvSpPr>
        <p:spPr>
          <a:xfrm>
            <a:off x="680321" y="5936188"/>
            <a:ext cx="6870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CS673 – FALL 2023 - Software Engineering – Team 2 </a:t>
            </a:r>
            <a:endParaRPr/>
          </a:p>
        </p:txBody>
      </p:sp>
      <p:pic>
        <p:nvPicPr>
          <p:cNvPr id="284" name="Google Shape;284;g28a3a42c57f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5550" y="2285464"/>
            <a:ext cx="6715325" cy="3499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83ddfdce04_0_7"/>
          <p:cNvSpPr txBox="1"/>
          <p:nvPr>
            <p:ph type="title"/>
          </p:nvPr>
        </p:nvSpPr>
        <p:spPr>
          <a:xfrm>
            <a:off x="680321" y="753227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Budget Goal feature:</a:t>
            </a:r>
            <a:endParaRPr/>
          </a:p>
        </p:txBody>
      </p:sp>
      <p:sp>
        <p:nvSpPr>
          <p:cNvPr id="290" name="Google Shape;290;g283ddfdce04_0_7"/>
          <p:cNvSpPr txBox="1"/>
          <p:nvPr>
            <p:ph idx="2" type="body"/>
          </p:nvPr>
        </p:nvSpPr>
        <p:spPr>
          <a:xfrm>
            <a:off x="246775" y="2285475"/>
            <a:ext cx="49251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200"/>
              <a:t>1. </a:t>
            </a:r>
            <a:r>
              <a:rPr lang="en-US" sz="2200"/>
              <a:t>Dashboard: users can navigate from dashboard to budget goal page.</a:t>
            </a:r>
            <a:endParaRPr sz="2200"/>
          </a:p>
          <a:p>
            <a:pPr indent="0" lvl="0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200"/>
              <a:t>2. </a:t>
            </a:r>
            <a:r>
              <a:rPr lang="en-US" sz="2200"/>
              <a:t>Budget Goals: Users can set budget goals for saving and spending limits.</a:t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200"/>
              <a:t>3. Delete goal: users can delete their goals from the goal table.</a:t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200"/>
              <a:t>4. Users can search for their goals either based on name, type, amount, etc.</a:t>
            </a:r>
            <a:endParaRPr sz="2200"/>
          </a:p>
        </p:txBody>
      </p:sp>
      <p:sp>
        <p:nvSpPr>
          <p:cNvPr id="291" name="Google Shape;291;g283ddfdce04_0_7"/>
          <p:cNvSpPr txBox="1"/>
          <p:nvPr>
            <p:ph idx="11" type="ftr"/>
          </p:nvPr>
        </p:nvSpPr>
        <p:spPr>
          <a:xfrm>
            <a:off x="680321" y="5936188"/>
            <a:ext cx="6870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CS673 – FALL 2023 - Software Engineering – Team 2 </a:t>
            </a:r>
            <a:endParaRPr/>
          </a:p>
        </p:txBody>
      </p:sp>
      <p:pic>
        <p:nvPicPr>
          <p:cNvPr id="292" name="Google Shape;292;g283ddfdce04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0525" y="2257637"/>
            <a:ext cx="6417249" cy="365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rlin">
  <a:themeElements>
    <a:clrScheme name="Berlin">
      <a:dk1>
        <a:srgbClr val="000000"/>
      </a:dk1>
      <a:lt1>
        <a:srgbClr val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2023-09-11T01:10:48Z</dcterms:created>
  <dc:creator>Christan L Pratt</dc:creator>
</cp:coreProperties>
</file>