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hV4XP0PTlUsU9XrcKFFeMBKlIO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7da452efc6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7da452efc6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7" name="Google Shape;1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" name="Google Shape;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9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9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9"/>
          <p:cNvPicPr preferRelativeResize="0"/>
          <p:nvPr/>
        </p:nvPicPr>
        <p:blipFill rotWithShape="1">
          <a:blip r:embed="rId4">
            <a:alphaModFix/>
          </a:blip>
          <a:srcRect b="24348" l="17207" r="18616" t="20644"/>
          <a:stretch/>
        </p:blipFill>
        <p:spPr>
          <a:xfrm>
            <a:off x="9212580" y="2750336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7" name="Google Shape;11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1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4">
            <a:alphaModFix/>
          </a:blip>
          <a:srcRect b="24348" l="17207" r="18616" t="20644"/>
          <a:stretch/>
        </p:blipFill>
        <p:spPr>
          <a:xfrm>
            <a:off x="10729455" y="4701116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9" name="Google Shape;12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 b="24348" l="17207" r="18616" t="20644"/>
          <a:stretch/>
        </p:blipFill>
        <p:spPr>
          <a:xfrm>
            <a:off x="10729455" y="4701116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0" name="Google Shape;14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p20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4">
            <a:alphaModFix/>
          </a:blip>
          <a:srcRect b="24348" l="17207" r="18616" t="20644"/>
          <a:stretch/>
        </p:blipFill>
        <p:spPr>
          <a:xfrm>
            <a:off x="10729455" y="4701116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54" name="Google Shape;15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0" name="Google Shape;160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4">
            <a:alphaModFix/>
          </a:blip>
          <a:srcRect b="24348" l="17207" r="18616" t="20644"/>
          <a:stretch/>
        </p:blipFill>
        <p:spPr>
          <a:xfrm>
            <a:off x="10729455" y="4701116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5" name="Google Shape;16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1" name="Google Shape;171;p22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2" name="Google Shape;172;p22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22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22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22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6" name="Google Shape;176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4">
            <a:alphaModFix/>
          </a:blip>
          <a:srcRect b="24348" l="17207" r="18616" t="20644"/>
          <a:stretch/>
        </p:blipFill>
        <p:spPr>
          <a:xfrm>
            <a:off x="10729455" y="753227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7" name="Google Shape;187;p23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88" name="Google Shape;188;p23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9" name="Google Shape;189;p23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0" name="Google Shape;190;p23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91" name="Google Shape;191;p23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2" name="Google Shape;192;p23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23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94" name="Google Shape;194;p23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5" name="Google Shape;195;p2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b="24348" l="17207" r="18616" t="20644"/>
          <a:stretch/>
        </p:blipFill>
        <p:spPr>
          <a:xfrm>
            <a:off x="10729455" y="753227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00" name="Google Shape;20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01" name="Google Shape;20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2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4">
            <a:alphaModFix/>
          </a:blip>
          <a:srcRect b="24348" l="17207" r="18616" t="20644"/>
          <a:stretch/>
        </p:blipFill>
        <p:spPr>
          <a:xfrm>
            <a:off x="10729455" y="753227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25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5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2">
            <a:alphaModFix/>
          </a:blip>
          <a:srcRect b="24348" l="17207" r="18616" t="20644"/>
          <a:stretch/>
        </p:blipFill>
        <p:spPr>
          <a:xfrm>
            <a:off x="10081200" y="5398633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8" name="Google Shape;2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9" name="Google Shape;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10"/>
          <p:cNvPicPr preferRelativeResize="0"/>
          <p:nvPr/>
        </p:nvPicPr>
        <p:blipFill rotWithShape="1">
          <a:blip r:embed="rId4">
            <a:alphaModFix/>
          </a:blip>
          <a:srcRect b="24348" l="17207" r="18616" t="20644"/>
          <a:stretch/>
        </p:blipFill>
        <p:spPr>
          <a:xfrm>
            <a:off x="10729455" y="753227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8" name="Google Shape;3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9" name="Google Shape;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1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5" name="Google Shape;45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11"/>
          <p:cNvPicPr preferRelativeResize="0"/>
          <p:nvPr/>
        </p:nvPicPr>
        <p:blipFill rotWithShape="1">
          <a:blip r:embed="rId4">
            <a:alphaModFix/>
          </a:blip>
          <a:srcRect b="24348" l="17207" r="18616" t="20644"/>
          <a:stretch/>
        </p:blipFill>
        <p:spPr>
          <a:xfrm>
            <a:off x="10729455" y="753227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0" name="Google Shape;5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1" name="Google Shape;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12"/>
          <p:cNvPicPr preferRelativeResize="0"/>
          <p:nvPr/>
        </p:nvPicPr>
        <p:blipFill rotWithShape="1">
          <a:blip r:embed="rId4">
            <a:alphaModFix/>
          </a:blip>
          <a:srcRect b="24348" l="17207" r="18616" t="20644"/>
          <a:stretch/>
        </p:blipFill>
        <p:spPr>
          <a:xfrm>
            <a:off x="10729455" y="753227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1" name="Google Shape;6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4">
            <a:alphaModFix/>
          </a:blip>
          <a:srcRect b="24348" l="17207" r="18616" t="20644"/>
          <a:stretch/>
        </p:blipFill>
        <p:spPr>
          <a:xfrm>
            <a:off x="10729455" y="2869895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2" name="Google Shape;7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4">
            <a:alphaModFix/>
          </a:blip>
          <a:srcRect b="24348" l="17207" r="18616" t="20644"/>
          <a:stretch/>
        </p:blipFill>
        <p:spPr>
          <a:xfrm>
            <a:off x="10729455" y="753227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4" name="Google Shape;8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5" name="Google Shape;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5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15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4">
            <a:alphaModFix/>
          </a:blip>
          <a:srcRect b="24348" l="17207" r="18616" t="20644"/>
          <a:stretch/>
        </p:blipFill>
        <p:spPr>
          <a:xfrm>
            <a:off x="10729455" y="753227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98" name="Google Shape;9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24348" l="17207" r="18616" t="20644"/>
          <a:stretch/>
        </p:blipFill>
        <p:spPr>
          <a:xfrm>
            <a:off x="10729455" y="753227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5" name="Google Shape;10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6" name="Google Shape;1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24348" l="17207" r="18616" t="20644"/>
          <a:stretch/>
        </p:blipFill>
        <p:spPr>
          <a:xfrm>
            <a:off x="10729455" y="753227"/>
            <a:ext cx="1272600" cy="1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10" name="Google Shape;10;p8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"/>
          <p:cNvSpPr txBox="1"/>
          <p:nvPr>
            <p:ph type="ctrTitle"/>
          </p:nvPr>
        </p:nvSpPr>
        <p:spPr>
          <a:xfrm>
            <a:off x="777522" y="2742446"/>
            <a:ext cx="81441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/>
              <a:t>Solo Savings</a:t>
            </a:r>
            <a:endParaRPr/>
          </a:p>
        </p:txBody>
      </p:sp>
      <p:sp>
        <p:nvSpPr>
          <p:cNvPr id="224" name="Google Shape;224;p1"/>
          <p:cNvSpPr txBox="1"/>
          <p:nvPr>
            <p:ph idx="1" type="subTitle"/>
          </p:nvPr>
        </p:nvSpPr>
        <p:spPr>
          <a:xfrm>
            <a:off x="680325" y="4394050"/>
            <a:ext cx="8338500" cy="1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Team Members: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Will Aftring, Maryam Hussein, Andrew Ouellette,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Christan Pratt, Whitney To, Hanwen Zhang, Xin Zhao</a:t>
            </a:r>
            <a:endParaRPr/>
          </a:p>
        </p:txBody>
      </p:sp>
      <p:pic>
        <p:nvPicPr>
          <p:cNvPr id="225" name="Google Shape;225;p1"/>
          <p:cNvPicPr preferRelativeResize="0"/>
          <p:nvPr/>
        </p:nvPicPr>
        <p:blipFill rotWithShape="1">
          <a:blip r:embed="rId3">
            <a:alphaModFix/>
          </a:blip>
          <a:srcRect b="23887" l="13716" r="14846" t="17526"/>
          <a:stretch/>
        </p:blipFill>
        <p:spPr>
          <a:xfrm>
            <a:off x="9119062" y="2569299"/>
            <a:ext cx="3072938" cy="168681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CS673 – FALL 203 - Software Engineering – Team 2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Project Introduction</a:t>
            </a:r>
            <a:endParaRPr/>
          </a:p>
        </p:txBody>
      </p:sp>
      <p:sp>
        <p:nvSpPr>
          <p:cNvPr id="232" name="Google Shape;232;p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CS673 – FALL 203 - Software Engineering – Team 2 </a:t>
            </a:r>
            <a:endParaRPr/>
          </a:p>
        </p:txBody>
      </p:sp>
      <p:sp>
        <p:nvSpPr>
          <p:cNvPr id="233" name="Google Shape;233;p2"/>
          <p:cNvSpPr txBox="1"/>
          <p:nvPr>
            <p:ph idx="4294967295" type="body"/>
          </p:nvPr>
        </p:nvSpPr>
        <p:spPr>
          <a:xfrm>
            <a:off x="680322" y="2336872"/>
            <a:ext cx="97134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What: Budgeting web application. 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Why: High level analyses of spending and income trends.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Who: Freelancers and consultants</a:t>
            </a:r>
            <a:endParaRPr/>
          </a:p>
          <a:p>
            <a:pPr indent="-88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Project High Level Requirements - Functional</a:t>
            </a:r>
            <a:endParaRPr/>
          </a:p>
        </p:txBody>
      </p:sp>
      <p:sp>
        <p:nvSpPr>
          <p:cNvPr id="239" name="Google Shape;239;p3"/>
          <p:cNvSpPr txBox="1"/>
          <p:nvPr>
            <p:ph idx="2" type="body"/>
          </p:nvPr>
        </p:nvSpPr>
        <p:spPr>
          <a:xfrm>
            <a:off x="680322" y="2336872"/>
            <a:ext cx="971335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Login </a:t>
            </a:r>
            <a:endParaRPr sz="2400"/>
          </a:p>
          <a:p>
            <a:pPr indent="-266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Track Cash Flow</a:t>
            </a:r>
            <a:endParaRPr sz="2400"/>
          </a:p>
          <a:p>
            <a:pPr indent="-266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Comments</a:t>
            </a:r>
            <a:endParaRPr sz="2400"/>
          </a:p>
          <a:p>
            <a:pPr indent="-266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Transaction Review</a:t>
            </a:r>
            <a:endParaRPr sz="2400"/>
          </a:p>
          <a:p>
            <a:pPr indent="-266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Browser access</a:t>
            </a:r>
            <a:endParaRPr sz="2400"/>
          </a:p>
          <a:p>
            <a:pPr indent="-266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Budget Goals</a:t>
            </a:r>
            <a:endParaRPr sz="2400"/>
          </a:p>
          <a:p>
            <a:pPr indent="-88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240" name="Google Shape;240;p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CS673 – FALL 203 - Software Engineering – Team 2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sz="3400"/>
              <a:t>Project High Level Requirements - Non-Functional</a:t>
            </a:r>
            <a:endParaRPr sz="3400"/>
          </a:p>
        </p:txBody>
      </p:sp>
      <p:sp>
        <p:nvSpPr>
          <p:cNvPr id="246" name="Google Shape;246;p4"/>
          <p:cNvSpPr txBox="1"/>
          <p:nvPr>
            <p:ph idx="2" type="body"/>
          </p:nvPr>
        </p:nvSpPr>
        <p:spPr>
          <a:xfrm>
            <a:off x="680322" y="2336872"/>
            <a:ext cx="971335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527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Average monthly update</a:t>
            </a:r>
            <a:r>
              <a:rPr lang="en-US" sz="2400"/>
              <a:t> 95%.</a:t>
            </a:r>
            <a:endParaRPr sz="2400"/>
          </a:p>
          <a:p>
            <a:pPr indent="-27527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24/7/365 </a:t>
            </a:r>
            <a:r>
              <a:rPr lang="en-US" sz="2400"/>
              <a:t>Availability</a:t>
            </a:r>
            <a:r>
              <a:rPr lang="en-US" sz="2400"/>
              <a:t> outside of scheduled downtime</a:t>
            </a:r>
            <a:endParaRPr sz="2400"/>
          </a:p>
          <a:p>
            <a:pPr indent="-27527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T</a:t>
            </a:r>
            <a:r>
              <a:rPr lang="en-US" sz="2400"/>
              <a:t>ransaction summary report within 2 seconds</a:t>
            </a:r>
            <a:endParaRPr sz="2400"/>
          </a:p>
          <a:p>
            <a:pPr indent="-27527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Handle a throughput of 1000 transactions per minute</a:t>
            </a:r>
            <a:endParaRPr sz="2400"/>
          </a:p>
          <a:p>
            <a:pPr indent="-27527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/>
              <a:t>Strong password requirements</a:t>
            </a:r>
            <a:endParaRPr sz="2400"/>
          </a:p>
          <a:p>
            <a:pPr indent="-27527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/>
              <a:t>Encrypted data in motion</a:t>
            </a:r>
            <a:endParaRPr sz="2400"/>
          </a:p>
          <a:p>
            <a:pPr indent="-27527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Encrypted data at rest</a:t>
            </a:r>
            <a:endParaRPr sz="2400"/>
          </a:p>
          <a:p>
            <a:pPr indent="-27527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/>
              <a:t>User isolation</a:t>
            </a:r>
            <a:endParaRPr sz="2400"/>
          </a:p>
          <a:p>
            <a:pPr indent="-12287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  <a:p>
            <a:pPr indent="-99377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247" name="Google Shape;247;p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CS673 – FALL 203 - Software Engineering – Team 2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Management Plan</a:t>
            </a:r>
            <a:endParaRPr/>
          </a:p>
        </p:txBody>
      </p:sp>
      <p:sp>
        <p:nvSpPr>
          <p:cNvPr id="253" name="Google Shape;253;p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4" name="Google Shape;254;p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CS673 – FALL 203 - Software Engineering – Team 2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Configuration Management Plan</a:t>
            </a:r>
            <a:endParaRPr/>
          </a:p>
        </p:txBody>
      </p:sp>
      <p:sp>
        <p:nvSpPr>
          <p:cNvPr id="260" name="Google Shape;260;p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 u="sng"/>
              <a:t>Tools</a:t>
            </a:r>
            <a:endParaRPr sz="1300" u="sng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•"/>
            </a:pPr>
            <a:r>
              <a:rPr lang="en-US" sz="1100"/>
              <a:t>Git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•"/>
            </a:pPr>
            <a:r>
              <a:rPr lang="en-US" sz="1100"/>
              <a:t>Eclipse/IntelliJ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•"/>
            </a:pPr>
            <a:r>
              <a:rPr lang="en-US" sz="1100"/>
              <a:t>Heroku/AWS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•"/>
            </a:pPr>
            <a:r>
              <a:rPr lang="en-US" sz="1100"/>
              <a:t>Java/Spring Boot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•"/>
            </a:pPr>
            <a:r>
              <a:rPr lang="en-US" sz="1100"/>
              <a:t>JavaScript/React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•"/>
            </a:pPr>
            <a:r>
              <a:rPr lang="en-US" sz="1100"/>
              <a:t>Node.js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•"/>
            </a:pPr>
            <a:r>
              <a:rPr lang="en-US" sz="1100"/>
              <a:t>Jira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•"/>
            </a:pPr>
            <a:r>
              <a:rPr lang="en-US" sz="1100"/>
              <a:t>GitHub Flow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•"/>
            </a:pPr>
            <a:r>
              <a:rPr lang="en-US" sz="1100"/>
              <a:t>Docker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•"/>
            </a:pPr>
            <a:r>
              <a:rPr lang="en-US" sz="1100"/>
              <a:t>GitHub Actions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•"/>
            </a:pPr>
            <a:r>
              <a:rPr lang="en-US" sz="1100"/>
              <a:t>Postman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/>
              <a:t>Code Commit Guidelines and Git Branching Strategy</a:t>
            </a:r>
            <a:endParaRPr sz="1100" u="sng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•"/>
            </a:pPr>
            <a:r>
              <a:rPr lang="en-US" sz="1100"/>
              <a:t>GitHub Flow branching strategy. 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•"/>
            </a:pPr>
            <a:r>
              <a:rPr lang="en-US" sz="1100"/>
              <a:t>Better support for  CI/CD processes.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•"/>
            </a:pPr>
            <a:r>
              <a:rPr lang="en-US" sz="1100"/>
              <a:t>Team members can create their own branches and commit and push their work once finished. 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•"/>
            </a:pPr>
            <a:r>
              <a:rPr lang="en-US" sz="1100"/>
              <a:t>Team will then be able to compare and review all changes to the current master branch.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Provides best protection for master branch.</a:t>
            </a:r>
            <a:endParaRPr sz="1100"/>
          </a:p>
        </p:txBody>
      </p:sp>
      <p:sp>
        <p:nvSpPr>
          <p:cNvPr id="261" name="Google Shape;261;p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CS673 – FALL 203 - Software Engineering – Team 2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Quality Assurance Plan</a:t>
            </a:r>
            <a:endParaRPr/>
          </a:p>
        </p:txBody>
      </p:sp>
      <p:sp>
        <p:nvSpPr>
          <p:cNvPr id="267" name="Google Shape;267;p7"/>
          <p:cNvSpPr txBox="1"/>
          <p:nvPr>
            <p:ph idx="1" type="body"/>
          </p:nvPr>
        </p:nvSpPr>
        <p:spPr>
          <a:xfrm>
            <a:off x="914400" y="1967950"/>
            <a:ext cx="105651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 u="sng"/>
              <a:t>Scope</a:t>
            </a:r>
            <a:r>
              <a:rPr lang="en-US" sz="1600"/>
              <a:t>: </a:t>
            </a:r>
            <a:r>
              <a:rPr lang="en-US" sz="1600"/>
              <a:t>covers all phases of the development lifecycle. (analysis, design, development, testing and deployment)</a:t>
            </a:r>
            <a:endParaRPr sz="1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 u="sng"/>
              <a:t>Metrics</a:t>
            </a:r>
            <a:r>
              <a:rPr lang="en-US" sz="1600"/>
              <a:t>: including KLOC, # of files/classes/methods, # of test cases, test coverage, etc…</a:t>
            </a:r>
            <a:endParaRPr sz="1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 u="sng"/>
              <a:t>Coding Standard</a:t>
            </a:r>
            <a:r>
              <a:rPr lang="en-US" sz="1600"/>
              <a:t>: best practices on naming conventions, code </a:t>
            </a:r>
            <a:r>
              <a:rPr lang="en-US" sz="1600"/>
              <a:t>formatting</a:t>
            </a:r>
            <a:r>
              <a:rPr lang="en-US" sz="1600"/>
              <a:t>, error handling, code reusability, version control, security practices and testing standards, performance optimization.</a:t>
            </a:r>
            <a:endParaRPr sz="1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 u="sng"/>
              <a:t>Code review process</a:t>
            </a:r>
            <a:r>
              <a:rPr lang="en-US" sz="1600"/>
              <a:t>: 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Code reviews will be conducted through pull requests on Github.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The code review process will include the design and implementation leader and other team members reviewing code.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All team members will participate in code reviews also review each other's code.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A checklist will be used and reviewers will provide constructive feedback.</a:t>
            </a:r>
            <a:endParaRPr sz="1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68" name="Google Shape;268;p7"/>
          <p:cNvSpPr txBox="1"/>
          <p:nvPr>
            <p:ph idx="11" type="ftr"/>
          </p:nvPr>
        </p:nvSpPr>
        <p:spPr>
          <a:xfrm>
            <a:off x="680321" y="63883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CS673 – FALL 203 - Software Engineering – Team 2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7da452efc6_1_6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Quality Assurance Plan (cont.)</a:t>
            </a:r>
            <a:endParaRPr/>
          </a:p>
        </p:txBody>
      </p:sp>
      <p:sp>
        <p:nvSpPr>
          <p:cNvPr id="274" name="Google Shape;274;g27da452efc6_1_6"/>
          <p:cNvSpPr txBox="1"/>
          <p:nvPr>
            <p:ph idx="1" type="body"/>
          </p:nvPr>
        </p:nvSpPr>
        <p:spPr>
          <a:xfrm>
            <a:off x="914400" y="2090050"/>
            <a:ext cx="10565100" cy="4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 u="sng"/>
              <a:t>Planning for Testing:</a:t>
            </a:r>
            <a:endParaRPr b="1" sz="1600" u="sng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Types of testing and their objectives: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Unit Testing Objectives: Verify that individual code components behave correctly. Integration Testing Objectives: Ensure different parts of the application integrate seamlessly, data flows correctly between components, and APIs function as expected.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Manual Testing Objectives: Evaluate the user interface, usability, and overall functionality of the application. Identify any user experience issues and report defects.</a:t>
            </a:r>
            <a:endParaRPr sz="16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 u="sng"/>
              <a:t>Testing tools and framework:</a:t>
            </a:r>
            <a:endParaRPr b="1" sz="1600" u="sng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Unit Testing: Use testing frameworks like Jest for JavaScript, JUnit for Java, Mockito to mock objects.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Integration Testing: Leverage Postman for API testing.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Manual Testing: Conduct manual testing using web browsers.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 u="sng"/>
              <a:t>Defect Management:</a:t>
            </a:r>
            <a:endParaRPr b="1" sz="1600" u="sng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Use issues on Jira as our defect management tool.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Types of defects including: Bugs, Enhancements, Documentation Issues, UI-UX Issues, Performance Issues, Security Vulnerabilities.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Actions: reporting defects, prioritizing defects, assignment, resolution, testing/verification, closure and communication.</a:t>
            </a:r>
            <a:endParaRPr sz="1600"/>
          </a:p>
        </p:txBody>
      </p:sp>
      <p:sp>
        <p:nvSpPr>
          <p:cNvPr id="275" name="Google Shape;275;g27da452efc6_1_6"/>
          <p:cNvSpPr txBox="1"/>
          <p:nvPr>
            <p:ph idx="11" type="ftr"/>
          </p:nvPr>
        </p:nvSpPr>
        <p:spPr>
          <a:xfrm>
            <a:off x="680321" y="63883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CS673 – FALL 203 - Software Engineering – Team 2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2023-09-11T01:10:48Z</dcterms:created>
  <dc:creator>Christan L Pratt</dc:creator>
</cp:coreProperties>
</file>