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8298F-7480-40A3-A903-792FCAECA271}">
  <a:tblStyle styleId="{2F98298F-7480-40A3-A903-792FCAECA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regular.fntdata"/><Relationship Id="rId47" Type="http://schemas.openxmlformats.org/officeDocument/2006/relationships/slide" Target="slides/slide41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d3bada38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d3bada38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d3bada38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cd3bada38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d3bada38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cd3bada38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cd3bada3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cd3bada3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d3bada3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cd3bada3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d3bada38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cd3bada38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cd3bada38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cd3bada38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94d57e45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94d57e45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94d57e45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94d57e45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4d57e45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4d57e45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cd3bada38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cd3bada38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94d57e450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94d57e450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94d57e45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94d57e45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cd3bada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cd3bada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cd3bada3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cd3bada3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cd3bada3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cd3bada3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cd3bada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cd3bada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cd3bada3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cd3bada3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cd3bada3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cd3bada3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cd3bada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cd3bada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ca2f07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ca2f07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cd3bada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cd3bada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ca2f076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ca2f076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ca2f076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ca2f076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ca2f076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ca2f076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ca2f076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ca2f076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ca2f076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ca2f076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ca2f076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ca2f076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ca2f076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ca2f076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ca2f076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ca2f076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ca2f076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ca2f076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ca2f0762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ca2f0762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cd3bada3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cd3bada3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ca2f0762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ca2f0762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ff8745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ff8745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d3bada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cd3bada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cd3bada3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cd3bada3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94d57e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94d57e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94d57e45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94d57e45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d3bada3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cd3bada3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HRMasery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Team_3 Project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725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 structure(Yuxuan Wang, Jingjing Tang)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601134" rtl="0" algn="l">
              <a:lnSpc>
                <a:spcPct val="110155"/>
              </a:lnSpc>
              <a:spcBef>
                <a:spcPts val="171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Repository: provide an abstract layer for relational database and help to standardize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601134" rtl="0" algn="l">
              <a:lnSpc>
                <a:spcPct val="110155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operations(CRUD)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601134" rtl="0" algn="l">
              <a:lnSpc>
                <a:spcPct val="110155"/>
              </a:lnSpc>
              <a:spcBef>
                <a:spcPts val="171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Controller: handle the incoming HTTP requests from clients and sent response from database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601134" rtl="0" algn="l">
              <a:lnSpc>
                <a:spcPct val="1101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Service: encapsulate the business logic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designed for easy test jobs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601134" rtl="0" algn="l">
              <a:lnSpc>
                <a:spcPct val="1101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define the structure and attributes of the data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our application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11816"/>
          <a:stretch/>
        </p:blipFill>
        <p:spPr>
          <a:xfrm>
            <a:off x="5405250" y="3100200"/>
            <a:ext cx="3358099" cy="19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574100" y="129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77675" y="169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 structure for User and Credential (Yuxuan Wang, Jingjing Tang)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Java and Spring Boot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more CRUD operations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stuff (register using ‘Name’, ‘Email’,’Phone number’, ‘Job title’, ‘Annual Salary’)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stack: Java - Springboot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243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Design Class Diagram(Jingjing Tang)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6096" l="2335" r="2344" t="4903"/>
          <a:stretch/>
        </p:blipFill>
        <p:spPr>
          <a:xfrm>
            <a:off x="2302825" y="2381250"/>
            <a:ext cx="4731796" cy="26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243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Design Class Diagram(Jingjing Tang)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10928" l="1528" r="2970" t="4087"/>
          <a:stretch/>
        </p:blipFill>
        <p:spPr>
          <a:xfrm>
            <a:off x="1835725" y="2441875"/>
            <a:ext cx="5957449" cy="2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1768200"/>
            <a:ext cx="8109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System testing for backend (Yuxuan Wang, Jingjing Tang)</a:t>
            </a:r>
            <a:endParaRPr b="1" sz="8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601134" rtl="0" algn="l">
              <a:lnSpc>
                <a:spcPct val="11015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729450" y="2212800"/>
            <a:ext cx="68583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</a:pPr>
            <a:r>
              <a:rPr lang="en" sz="1100"/>
              <a:t>Functional tests reside in src/test/java/Employee_Managem ent_system</a:t>
            </a:r>
            <a:endParaRPr sz="1100"/>
          </a:p>
          <a:p>
            <a:pPr indent="-298450" lvl="0" marL="457200" marR="601134" rtl="0" algn="l">
              <a:lnSpc>
                <a:spcPct val="1101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Utilize Spring JPA Test and in-memory H2 database</a:t>
            </a:r>
            <a:endParaRPr sz="1100"/>
          </a:p>
          <a:p>
            <a:pPr indent="-298450" lvl="0" marL="457200" marR="601134" rtl="0" algn="l">
              <a:lnSpc>
                <a:spcPct val="1101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Separate tests for Employee, Employee Service, Credential and Credential Service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1768200"/>
            <a:ext cx="81096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System testing for backend (Yuxuan Wang, Jingjing Tang)</a:t>
            </a:r>
            <a:endParaRPr b="1" sz="8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601134" rtl="0" algn="l">
              <a:lnSpc>
                <a:spcPct val="11015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29450" y="2212800"/>
            <a:ext cx="68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5970" l="0" r="8256" t="0"/>
          <a:stretch/>
        </p:blipFill>
        <p:spPr>
          <a:xfrm>
            <a:off x="729450" y="2246936"/>
            <a:ext cx="8109601" cy="6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17614" l="0" r="8256" t="0"/>
          <a:stretch/>
        </p:blipFill>
        <p:spPr>
          <a:xfrm>
            <a:off x="729450" y="2977638"/>
            <a:ext cx="81096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 b="15661" l="0" r="8256" t="0"/>
          <a:stretch/>
        </p:blipFill>
        <p:spPr>
          <a:xfrm>
            <a:off x="729450" y="3593925"/>
            <a:ext cx="8109599" cy="6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6">
            <a:alphaModFix/>
          </a:blip>
          <a:srcRect b="15661" l="0" r="8256" t="0"/>
          <a:stretch/>
        </p:blipFill>
        <p:spPr>
          <a:xfrm>
            <a:off x="729450" y="4324650"/>
            <a:ext cx="8109600" cy="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Testing </a:t>
            </a:r>
            <a:r>
              <a:rPr lang="en" sz="2000"/>
              <a:t>Metrics</a:t>
            </a:r>
            <a:r>
              <a:rPr lang="en" sz="2000"/>
              <a:t>  </a:t>
            </a:r>
            <a:r>
              <a:rPr lang="en" sz="2000"/>
              <a:t>for backend (Yuxuan Wang, Jingjing Tang)</a:t>
            </a:r>
            <a:endParaRPr sz="2000"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729450" y="190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{2F98298F-7480-40A3-A903-792FCAECA271}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lines of test files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number of </a:t>
                      </a:r>
                      <a:r>
                        <a:rPr lang="en"/>
                        <a:t>test cases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78897" rtl="0" algn="l">
                        <a:lnSpc>
                          <a:spcPct val="95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cases pass rate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8243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Design Classes(Haolun Li)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LeaveRequest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LeaveRequestController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LeaveRequestRepository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LeaveRequestService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ApprovalRejectionDto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223050" y="2400025"/>
            <a:ext cx="749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574100" y="129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77675" y="169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 structure for User and Credential (Yuxuan Wang, Jingjing Tang)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Java and Spring Boot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more CRUD operations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stuff (register using ‘Name’, ‘Email’,’Phone number’, ‘Job title’, ‘Annual Salary’)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Employee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stack: Java - Springboot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Data JPA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64150"/>
            <a:ext cx="8698224" cy="4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350" y="2103850"/>
            <a:ext cx="3980051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750" y="1382350"/>
            <a:ext cx="5026175" cy="1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500" y="1382350"/>
            <a:ext cx="5693799" cy="28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5" y="49665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Overview/purpose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Assignments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Iteration Evolution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 analysis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" y="63925"/>
            <a:ext cx="8432526" cy="47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4">
            <a:alphaModFix/>
          </a:blip>
          <a:srcRect b="-2266" l="-6787" r="-4299" t="-8820"/>
          <a:stretch/>
        </p:blipFill>
        <p:spPr>
          <a:xfrm>
            <a:off x="152400" y="1089169"/>
            <a:ext cx="8432524" cy="357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747675"/>
            <a:ext cx="5267200" cy="343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30350" y="2163924"/>
            <a:ext cx="7688701" cy="264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00" y="2175249"/>
            <a:ext cx="4048099" cy="19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389325" y="1995925"/>
            <a:ext cx="420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Navbar: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Logo and Logout button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Username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button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Role base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user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2078875"/>
            <a:ext cx="487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Clicking ‘New User’, routes to the Registration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register themselves by enter the </a:t>
            </a:r>
            <a:r>
              <a:rPr lang="en"/>
              <a:t>information: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name, Last name, Email, Username, Password, and Role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Newly created users can use their own credentials to login (username and password)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Register button submits the information into the Credential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button to reroute back to the Login page 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350" y="703800"/>
            <a:ext cx="2991850" cy="427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Homepage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4663100" y="2009350"/>
            <a:ext cx="4247700" cy="23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successfully </a:t>
            </a:r>
            <a:r>
              <a:rPr lang="en"/>
              <a:t>logging</a:t>
            </a:r>
            <a:r>
              <a:rPr lang="en"/>
              <a:t> in, if the user is a STAFF role, then it will be routed to Staff Homepage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staff user’s information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role will also see Staff’s details via ‘View Employee’ button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2009350"/>
            <a:ext cx="4167577" cy="2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727650" y="173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Homepage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0" y="952649"/>
            <a:ext cx="5331225" cy="198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761550" y="2770825"/>
            <a:ext cx="76209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successfully logging in, if the user is an ADMIN role, will route to Admin Homepage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all employee into table format with some of the attributes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ID, Name, JobTitle, Annual Salary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employee has 3 buttons next to them: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Employee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Employee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‘Delete Employee’ deletes the selected employee from the current Employee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‘Add Staff’ button is available on the NavBar to add additional employees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‘Log Out’ button is available to logout and and clear authentication.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Employee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144725" y="2078875"/>
            <a:ext cx="42735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the the current </a:t>
            </a:r>
            <a:r>
              <a:rPr lang="en"/>
              <a:t>information</a:t>
            </a:r>
            <a:r>
              <a:rPr lang="en"/>
              <a:t> of the </a:t>
            </a:r>
            <a:r>
              <a:rPr lang="en"/>
              <a:t>select</a:t>
            </a:r>
            <a:r>
              <a:rPr lang="en"/>
              <a:t> staff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Staff information can be replaced with customized input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Submit button will update the Employee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Cancel button will </a:t>
            </a:r>
            <a:r>
              <a:rPr lang="en"/>
              <a:t>reroute</a:t>
            </a:r>
            <a:r>
              <a:rPr lang="en"/>
              <a:t> the user back to homepage </a:t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50" y="1918075"/>
            <a:ext cx="3646974" cy="29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729450" y="1318650"/>
            <a:ext cx="29298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Quality Metrics</a:t>
            </a:r>
            <a:endParaRPr/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3725725" y="8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{2F98298F-7480-40A3-A903-792FCAECA271}</a:tableStyleId>
              </a:tblPr>
              <a:tblGrid>
                <a:gridCol w="3259575"/>
                <a:gridCol w="1782875"/>
              </a:tblGrid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Metrics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total lines of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Number of Methods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Number of person hours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hours (todate)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Lines of test codes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Number of classes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Lines of Java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Lines of 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Number of User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729450" y="2078875"/>
            <a:ext cx="7688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Evolution of Risks: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Iteration 0:</a:t>
            </a:r>
            <a:endParaRPr>
              <a:solidFill>
                <a:schemeClr val="dk2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>
                <a:solidFill>
                  <a:schemeClr val="dk2"/>
                </a:solidFill>
              </a:rPr>
              <a:t>Mainly concern with Technology Competency,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and implementation, and Integration and deployment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unfamiliar tech stack and/or unclear project direction/vision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1: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Competency lessens as gains in tech stack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communication risk becomes greater due to division of Team into sub-teams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risk spills over to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communication as well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 2: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Competency increases again as each individual parts are needed to be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JWT(JSON Web Token)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</a:t>
            </a:r>
            <a:r>
              <a:rPr lang="en" sz="1400"/>
              <a:t>By </a:t>
            </a:r>
            <a:r>
              <a:rPr lang="en" sz="1400"/>
              <a:t>Jianle Xie, Zhiwei Lin, Weihao Mai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Overview/Purpose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will create an Employee Management System using Java and Spring Boot in 6 weeks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will help staff and administration workers to create, read, update, and delete roles thru an user interface.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a basic underlying potential users, functionalities, and technology stack, but more may be added as we progress.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JSON Web Tokens?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67"/>
              <a:t>Authorization:</a:t>
            </a:r>
            <a:endParaRPr sz="57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67"/>
              <a:t>Once the user is logged in, each subsequent request will include the JWT, allowing the user to access routes, services, and resources that are permitted with that token.</a:t>
            </a:r>
            <a:endParaRPr sz="57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67"/>
              <a:t>Information Exchange: </a:t>
            </a:r>
            <a:endParaRPr sz="57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67"/>
              <a:t>JSON Web Tokens are a good way of securely transmitting information between parties.</a:t>
            </a:r>
            <a:endParaRPr sz="57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JSON Web Token structure?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729450" y="1918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15"/>
              <a:t>Header：The header typically consists of two parts: the type of the token, which is JWT, and the signing algorithm being used, such as HMAC SHA256 or RSA.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15"/>
              <a:t>Payload:The second part of the token is the payload, which contains the claims. Claims are statements about an entity (typically, the user) and additional data.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15"/>
              <a:t>Signature:To create the signature part you have to take the encoded header, the encoded payload, a secret, the algorithm specified in the header, and sign that.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15"/>
              <a:t>Therefore, a JWT typically looks like the following.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15"/>
              <a:t>    xxxxx.yyyyy.zzzzz</a:t>
            </a:r>
            <a:endParaRPr sz="56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"/>
            <a:ext cx="9143999" cy="472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in our project (JwtService)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729450" y="2078875"/>
            <a:ext cx="8085300" cy="25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0525"/>
            <a:ext cx="3581950" cy="11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69825"/>
            <a:ext cx="5305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823900"/>
            <a:ext cx="3762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350" y="4301500"/>
            <a:ext cx="33623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            </a:t>
            </a:r>
            <a:r>
              <a:rPr lang="en" sz="1400"/>
              <a:t>By Jianle Xie, Zhiwei Lin, Weihao Mai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&lt;dependency&gt;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&lt;groupId&gt;org.springframework.boot&lt;/groupId&gt;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&lt;artifactId&gt;spring-boot-starter-security&lt;/artifactId&gt;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&lt;/dependency&gt;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 add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727650" y="1804550"/>
            <a:ext cx="80073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provides many features by default to protect the entire program.Like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Require authenticated users to interact with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Create the default login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Generate a random password with user name 'user' and print it on the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1" y="3146100"/>
            <a:ext cx="2701775" cy="17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725" y="3737738"/>
            <a:ext cx="540332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core components in Spring-Security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729450" y="2078875"/>
            <a:ext cx="76887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	 </a:t>
            </a:r>
            <a:r>
              <a:rPr lang="en" sz="4400"/>
              <a:t>1. Authentication：The authentication information is stored, representing the current logged-in user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      Information included：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                        (1). Principal: User information, such as the user name without authentication. After authentication, the user object is stored.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                        (2). Credentials: User credentials, usually a password.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                        (3). Authorities: Control authority.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​	2. SeucirtyContext：Context object, used to get Authentication.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​	3. SecurityContextHolder: Context management object, used to get “SecurityContext” anywhere in the program.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8125"/>
            <a:ext cx="7688701" cy="30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33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sequence(1)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 txBox="1"/>
          <p:nvPr>
            <p:ph idx="2" type="body"/>
          </p:nvPr>
        </p:nvSpPr>
        <p:spPr>
          <a:xfrm>
            <a:off x="4641904" y="1053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Step1: AuthController-&gt;doFilterInternal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Step2:Use UsernamePasswordAuthenticationToken to geneate authentication infomation and Call AuthenticationManage’s authenticate() to check information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328077"/>
            <a:ext cx="4478900" cy="13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1012"/>
            <a:ext cx="4503626" cy="405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741281"/>
            <a:ext cx="4640374" cy="1166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51"/>
          <p:cNvCxnSpPr/>
          <p:nvPr/>
        </p:nvCxnSpPr>
        <p:spPr>
          <a:xfrm rot="10800000">
            <a:off x="1168025" y="1421975"/>
            <a:ext cx="3383400" cy="377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51"/>
          <p:cNvCxnSpPr/>
          <p:nvPr/>
        </p:nvCxnSpPr>
        <p:spPr>
          <a:xfrm rot="10800000">
            <a:off x="2071000" y="1422000"/>
            <a:ext cx="2697600" cy="1417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**Baseline view:**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will have a baseline login page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more CRUD operations based on their roles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**Potential Users:**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Staff Workers: To view roles and request updates.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Administration Workers: To create, update, and delete roles.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**Technology Stack**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as the default language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Springboot will the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interfaces would be created via React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283675" y="495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sequence(2)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 txBox="1"/>
          <p:nvPr>
            <p:ph idx="2" type="body"/>
          </p:nvPr>
        </p:nvSpPr>
        <p:spPr>
          <a:xfrm>
            <a:off x="4572000" y="1095875"/>
            <a:ext cx="37743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Step3: Method authenticate() -&gt;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Step4: Successful verification: Using JwtService to create token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0912"/>
            <a:ext cx="4503626" cy="405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2250"/>
            <a:ext cx="4572001" cy="14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625" y="3467850"/>
            <a:ext cx="4803375" cy="101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52"/>
          <p:cNvCxnSpPr>
            <a:stCxn id="361" idx="3"/>
          </p:cNvCxnSpPr>
          <p:nvPr/>
        </p:nvCxnSpPr>
        <p:spPr>
          <a:xfrm flipH="1">
            <a:off x="2814026" y="3055956"/>
            <a:ext cx="1689600" cy="6519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52"/>
          <p:cNvCxnSpPr/>
          <p:nvPr/>
        </p:nvCxnSpPr>
        <p:spPr>
          <a:xfrm flipH="1">
            <a:off x="2002475" y="1296150"/>
            <a:ext cx="2720400" cy="960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 Jianle Xie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QA Leader: Yuxuan Wang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and Implementation Leader: Abigya Devkota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Leader: Haolun 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Configuration Leader: JingJing Tang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Security Leader: Weihao Mai, Zhiwei Lin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Evolution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5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Iteration 0: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Solidify</a:t>
            </a:r>
            <a:r>
              <a:rPr lang="en"/>
              <a:t> project plan and documentations(SPPP)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Coded backend skeleton model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Iteration 1: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Completed Software Design Documentation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Integrate/update database into backend model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Created </a:t>
            </a:r>
            <a:r>
              <a:rPr lang="en"/>
              <a:t>individual</a:t>
            </a:r>
            <a:r>
              <a:rPr lang="en"/>
              <a:t> junit tests for backend/frontend/database/security 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frontend skeleton model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</a:t>
            </a:r>
            <a:r>
              <a:rPr lang="en"/>
              <a:t>application’s preliminary</a:t>
            </a:r>
            <a:r>
              <a:rPr lang="en"/>
              <a:t> CRUD </a:t>
            </a:r>
            <a:r>
              <a:rPr lang="en"/>
              <a:t>functionalities</a:t>
            </a:r>
            <a:r>
              <a:rPr lang="en"/>
              <a:t> 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Iteration 2: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review and refactor smells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Integration</a:t>
            </a:r>
            <a:r>
              <a:rPr lang="en"/>
              <a:t> testing of frontend/backend/database/security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Regression testing after </a:t>
            </a:r>
            <a:r>
              <a:rPr lang="en"/>
              <a:t>integration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Iteration 3: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Migrant to docker setup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Implementation of role-base login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Regression testing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175" y="1967150"/>
            <a:ext cx="6018525" cy="2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25436" rtl="0" algn="l">
              <a:lnSpc>
                <a:spcPct val="100000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Utilizes a MVC model: </a:t>
            </a:r>
            <a:endParaRPr sz="1100">
              <a:solidFill>
                <a:srgbClr val="000000"/>
              </a:solidFill>
            </a:endParaRPr>
          </a:p>
          <a:p>
            <a:pPr indent="-225386" lvl="0" marL="1380540" marR="579912" rtl="0" algn="l">
              <a:lnSpc>
                <a:spcPct val="110154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25386" lvl="0" marL="1380540" marR="579912" rtl="0" algn="l">
              <a:lnSpc>
                <a:spcPct val="110154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User(view) </a:t>
            </a:r>
            <a:r>
              <a:rPr lang="en" sz="1100">
                <a:solidFill>
                  <a:srgbClr val="000000"/>
                </a:solidFill>
              </a:rPr>
              <a:t>- User interface capable of accepting and sending requests to create, read, update and delete a record based on roles. </a:t>
            </a:r>
            <a:endParaRPr sz="1100">
              <a:solidFill>
                <a:srgbClr val="000000"/>
              </a:solidFill>
            </a:endParaRPr>
          </a:p>
          <a:p>
            <a:pPr indent="-218960" lvl="0" marL="1374114" marR="631422" rtl="0" algn="l">
              <a:lnSpc>
                <a:spcPct val="110155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18960" lvl="0" marL="1374114" marR="631422" rtl="0" algn="l">
              <a:lnSpc>
                <a:spcPct val="110155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Controller (handled requests) </a:t>
            </a:r>
            <a:r>
              <a:rPr lang="en" sz="1100">
                <a:solidFill>
                  <a:srgbClr val="000000"/>
                </a:solidFill>
              </a:rPr>
              <a:t>- Internal Service  has multiple controllers to handle User requests, interact with the database and </a:t>
            </a:r>
            <a:r>
              <a:rPr lang="en" sz="1100">
                <a:solidFill>
                  <a:srgbClr val="000000"/>
                </a:solidFill>
              </a:rPr>
              <a:t>authenticate</a:t>
            </a:r>
            <a:r>
              <a:rPr lang="en" sz="1100">
                <a:solidFill>
                  <a:srgbClr val="000000"/>
                </a:solidFill>
              </a:rPr>
              <a:t> a user based on their role. </a:t>
            </a:r>
            <a:endParaRPr sz="1100">
              <a:solidFill>
                <a:srgbClr val="000000"/>
              </a:solidFill>
            </a:endParaRPr>
          </a:p>
          <a:p>
            <a:pPr indent="-218960" lvl="0" marL="1374114" marR="631422" rtl="0" algn="l">
              <a:lnSpc>
                <a:spcPct val="110155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18960" lvl="0" marL="1374114" marR="631422" rtl="0" algn="l">
              <a:lnSpc>
                <a:spcPct val="110155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Model (handled database) </a:t>
            </a:r>
            <a:r>
              <a:rPr lang="en" sz="1100">
                <a:solidFill>
                  <a:srgbClr val="000000"/>
                </a:solidFill>
              </a:rPr>
              <a:t>- stores the most accurate representation of the user record and credentials</a:t>
            </a:r>
            <a:endParaRPr sz="1100">
              <a:solidFill>
                <a:srgbClr val="000000"/>
              </a:solidFill>
            </a:endParaRPr>
          </a:p>
          <a:p>
            <a:pPr indent="0" lvl="0" marL="1380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i.e source of truth for user data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243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Char char="●"/>
            </a:pPr>
            <a:r>
              <a:rPr b="1"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Created Design Patterns(Yuxuan Wang )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50" y="2340500"/>
            <a:ext cx="4988725" cy="19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