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3DD4AE-06F5-4DE4-8089-EC47331C19C6}">
  <a:tblStyle styleId="{FE3DD4AE-06F5-4DE4-8089-EC47331C19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3881A22-7711-40D1-A3B6-6C2D47E6F79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d53d0d3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d53d0d3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dc0584e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dc0584e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Shajee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dc0584e9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dc0584e9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Shajee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3a7b429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3a7b429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Lazaro Perez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Table 1 -  </a:t>
            </a:r>
            <a:r>
              <a:rPr lang="en"/>
              <a:t>Explain the sort of metrics that would be used during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Coding Standards  -  Explain how we will implement a coding format, variables and functions with proper names related to their intention, design patterns to keep the from code redundancies, and proper documentation.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 Review Process -  This will be a done by the whole team as we collaborate on the code base to ensure that the deliverables are being met throughout each iteration.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Testing  -  Explain Postman as 1 of the tools to use to test the API for creating the user profiles as well as the creation of the items on each profile.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Defect Management - Utilizing Github Issues tracker for tracking and documenting issues with the code base.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3a7b42939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3a7b42939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3a7b42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3a7b429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3a7b429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3a7b429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3a7b4293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3a7b4293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3a7b429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3a7b429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Saahil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3a7b429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3a7b429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Saahil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3a7b4293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3a7b4293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Samantha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d53d0d3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d53d0d3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Samantha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3a7b4293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3a7b4293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Ahnaf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18450" y="14341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5: GearOnTheGo</a:t>
            </a:r>
            <a:endParaRPr/>
          </a:p>
          <a:p>
            <a:pPr indent="0" lvl="0" marL="0" rtl="0" algn="l">
              <a:spcBef>
                <a:spcPts val="0"/>
              </a:spcBef>
              <a:spcAft>
                <a:spcPts val="0"/>
              </a:spcAft>
              <a:buNone/>
            </a:pPr>
            <a:r>
              <a:rPr lang="en"/>
              <a:t>(Iteration 0)</a:t>
            </a:r>
            <a:endParaRPr/>
          </a:p>
        </p:txBody>
      </p:sp>
      <p:sp>
        <p:nvSpPr>
          <p:cNvPr id="87" name="Google Shape;87;p13"/>
          <p:cNvSpPr txBox="1"/>
          <p:nvPr>
            <p:ph idx="1" type="subTitle"/>
          </p:nvPr>
        </p:nvSpPr>
        <p:spPr>
          <a:xfrm>
            <a:off x="306977" y="3133025"/>
            <a:ext cx="7688100" cy="541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By: Ahnaf Tajwar, Jian Song, Lazaro Perez, Saahil Vashishta, Samantha Mathis, Shajee ur Rehman</a:t>
            </a:r>
            <a:endParaRPr/>
          </a:p>
        </p:txBody>
      </p:sp>
      <p:pic>
        <p:nvPicPr>
          <p:cNvPr id="88" name="Google Shape;88;p13"/>
          <p:cNvPicPr preferRelativeResize="0"/>
          <p:nvPr/>
        </p:nvPicPr>
        <p:blipFill rotWithShape="1">
          <a:blip r:embed="rId3">
            <a:alphaModFix/>
          </a:blip>
          <a:srcRect b="28252" l="-2926" r="6354" t="28248"/>
          <a:stretch/>
        </p:blipFill>
        <p:spPr>
          <a:xfrm>
            <a:off x="6270750" y="701750"/>
            <a:ext cx="2700475" cy="92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 Management Plan</a:t>
            </a:r>
            <a:endParaRPr/>
          </a:p>
        </p:txBody>
      </p:sp>
      <p:sp>
        <p:nvSpPr>
          <p:cNvPr id="170" name="Google Shape;17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l">
              <a:lnSpc>
                <a:spcPct val="115000"/>
              </a:lnSpc>
              <a:spcBef>
                <a:spcPts val="0"/>
              </a:spcBef>
              <a:spcAft>
                <a:spcPts val="0"/>
              </a:spcAft>
              <a:buNone/>
            </a:pPr>
            <a:r>
              <a:rPr lang="en">
                <a:solidFill>
                  <a:srgbClr val="000000"/>
                </a:solidFill>
                <a:latin typeface="Arial"/>
                <a:ea typeface="Arial"/>
                <a:cs typeface="Arial"/>
                <a:sym typeface="Arial"/>
              </a:rPr>
              <a:t>Tools</a:t>
            </a:r>
            <a:endParaRPr sz="1100">
              <a:solidFill>
                <a:srgbClr val="000000"/>
              </a:solidFill>
              <a:latin typeface="Arial"/>
              <a:ea typeface="Arial"/>
              <a:cs typeface="Arial"/>
              <a:sym typeface="Arial"/>
            </a:endParaRPr>
          </a:p>
          <a:p>
            <a:pPr indent="-298450" lvl="0"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Git and Github desktop as the version control tools</a:t>
            </a:r>
            <a:endParaRPr sz="1100">
              <a:solidFill>
                <a:srgbClr val="000000"/>
              </a:solidFill>
              <a:latin typeface="Arial"/>
              <a:ea typeface="Arial"/>
              <a:cs typeface="Arial"/>
              <a:sym typeface="Arial"/>
            </a:endParaRPr>
          </a:p>
          <a:p>
            <a:pPr indent="-298450" lvl="0"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IDE: VS Code</a:t>
            </a:r>
            <a:endParaRPr sz="1100">
              <a:solidFill>
                <a:srgbClr val="000000"/>
              </a:solidFill>
              <a:latin typeface="Arial"/>
              <a:ea typeface="Arial"/>
              <a:cs typeface="Arial"/>
              <a:sym typeface="Arial"/>
            </a:endParaRPr>
          </a:p>
          <a:p>
            <a:pPr indent="-298450" lvl="0"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Jira to track progress.</a:t>
            </a:r>
            <a:endParaRPr sz="1100">
              <a:solidFill>
                <a:srgbClr val="000000"/>
              </a:solidFill>
              <a:latin typeface="Arial"/>
              <a:ea typeface="Arial"/>
              <a:cs typeface="Arial"/>
              <a:sym typeface="Arial"/>
            </a:endParaRPr>
          </a:p>
          <a:p>
            <a:pPr indent="-298450" lvl="0"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Lucid Chart for UML diagrams.</a:t>
            </a:r>
            <a:endParaRPr sz="1100">
              <a:solidFill>
                <a:srgbClr val="000000"/>
              </a:solidFill>
              <a:latin typeface="Arial"/>
              <a:ea typeface="Arial"/>
              <a:cs typeface="Arial"/>
              <a:sym typeface="Arial"/>
            </a:endParaRPr>
          </a:p>
          <a:p>
            <a:pPr indent="-298450" lvl="0"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Postman for API testing.</a:t>
            </a:r>
            <a:endParaRPr sz="1100">
              <a:solidFill>
                <a:srgbClr val="000000"/>
              </a:solidFill>
              <a:latin typeface="Arial"/>
              <a:ea typeface="Arial"/>
              <a:cs typeface="Arial"/>
              <a:sym typeface="Arial"/>
            </a:endParaRPr>
          </a:p>
          <a:p>
            <a:pPr indent="-298450" lvl="0"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Other</a:t>
            </a:r>
            <a:r>
              <a:rPr lang="en" sz="1100">
                <a:solidFill>
                  <a:srgbClr val="000000"/>
                </a:solidFill>
                <a:latin typeface="Arial"/>
                <a:ea typeface="Arial"/>
                <a:cs typeface="Arial"/>
                <a:sym typeface="Arial"/>
              </a:rPr>
              <a:t> tools (CI/CD, container, etc.): To be determined</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a:solidFill>
                  <a:srgbClr val="000000"/>
                </a:solidFill>
                <a:latin typeface="Arial"/>
                <a:ea typeface="Arial"/>
                <a:cs typeface="Arial"/>
                <a:sym typeface="Arial"/>
              </a:rPr>
              <a:t>Git Branching Strategy - GitHub Flow branching strategy </a:t>
            </a:r>
            <a:br>
              <a:rPr lang="en">
                <a:solidFill>
                  <a:srgbClr val="000000"/>
                </a:solidFill>
                <a:latin typeface="Arial"/>
                <a:ea typeface="Arial"/>
                <a:cs typeface="Arial"/>
                <a:sym typeface="Arial"/>
              </a:rPr>
            </a:br>
            <a:endParaRPr sz="1100">
              <a:solidFill>
                <a:srgbClr val="000000"/>
              </a:solidFill>
              <a:latin typeface="Arial"/>
              <a:ea typeface="Arial"/>
              <a:cs typeface="Arial"/>
              <a:sym typeface="Arial"/>
            </a:endParaRPr>
          </a:p>
        </p:txBody>
      </p:sp>
      <p:pic>
        <p:nvPicPr>
          <p:cNvPr id="171" name="Google Shape;171;p22"/>
          <p:cNvPicPr preferRelativeResize="0"/>
          <p:nvPr/>
        </p:nvPicPr>
        <p:blipFill>
          <a:blip r:embed="rId3">
            <a:alphaModFix/>
          </a:blip>
          <a:stretch>
            <a:fillRect/>
          </a:stretch>
        </p:blipFill>
        <p:spPr>
          <a:xfrm>
            <a:off x="5514550" y="1665775"/>
            <a:ext cx="3450300" cy="336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 Tools (Continued)</a:t>
            </a:r>
            <a:endParaRPr/>
          </a:p>
        </p:txBody>
      </p:sp>
      <p:sp>
        <p:nvSpPr>
          <p:cNvPr id="177" name="Google Shape;17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298450" lvl="0" marL="3429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Further Testing Tools may include: </a:t>
            </a:r>
            <a:endParaRPr sz="1100">
              <a:solidFill>
                <a:srgbClr val="000000"/>
              </a:solidFill>
              <a:latin typeface="Arial"/>
              <a:ea typeface="Arial"/>
              <a:cs typeface="Arial"/>
              <a:sym typeface="Arial"/>
            </a:endParaRPr>
          </a:p>
          <a:p>
            <a:pPr indent="0" lvl="0" marL="1371600" rtl="0" algn="l">
              <a:spcBef>
                <a:spcPts val="0"/>
              </a:spcBef>
              <a:spcAft>
                <a:spcPts val="0"/>
              </a:spcAft>
              <a:buNone/>
            </a:pPr>
            <a:r>
              <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Pytest (testing framework for Python)</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en" sz="1100">
                <a:solidFill>
                  <a:srgbClr val="000000"/>
                </a:solidFill>
                <a:latin typeface="Arial"/>
                <a:ea typeface="Arial"/>
                <a:cs typeface="Arial"/>
                <a:sym typeface="Arial"/>
              </a:rPr>
              <a:t>Selenium (used for testing web applications and possible automation)</a:t>
            </a:r>
            <a:endParaRPr sz="1100">
              <a:solidFill>
                <a:srgbClr val="000000"/>
              </a:solidFill>
              <a:latin typeface="Arial"/>
              <a:ea typeface="Arial"/>
              <a:cs typeface="Arial"/>
              <a:sym typeface="Arial"/>
            </a:endParaRPr>
          </a:p>
          <a:p>
            <a:pPr indent="45720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3429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Below are the following options that integrate Python in order to authenticate payments: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Payment Gateways (Python SDK’s/Libraries that allow integration of their services with your web application)</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Two-Factor Authentication.</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3429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usage of such tools will be determined.</a:t>
            </a:r>
            <a:endParaRPr sz="11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to prevent scam</a:t>
            </a:r>
            <a:endParaRPr/>
          </a:p>
        </p:txBody>
      </p:sp>
      <p:sp>
        <p:nvSpPr>
          <p:cNvPr id="183" name="Google Shape;18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is essential for the continued success of any web application or business model to focus on the prevention of scams.</a:t>
            </a:r>
            <a:endParaRPr/>
          </a:p>
          <a:p>
            <a:pPr indent="-311150" lvl="0" marL="457200" rtl="0" algn="l">
              <a:spcBef>
                <a:spcPts val="0"/>
              </a:spcBef>
              <a:spcAft>
                <a:spcPts val="0"/>
              </a:spcAft>
              <a:buSzPts val="1300"/>
              <a:buChar char="●"/>
            </a:pPr>
            <a:r>
              <a:rPr lang="en"/>
              <a:t>Reputable payment gateways such as Stripe can be used to ensure Payment Authentication.</a:t>
            </a:r>
            <a:endParaRPr/>
          </a:p>
          <a:p>
            <a:pPr indent="-311150" lvl="0" marL="457200" rtl="0" algn="l">
              <a:spcBef>
                <a:spcPts val="0"/>
              </a:spcBef>
              <a:spcAft>
                <a:spcPts val="0"/>
              </a:spcAft>
              <a:buSzPts val="1300"/>
              <a:buChar char="●"/>
            </a:pPr>
            <a:r>
              <a:rPr lang="en"/>
              <a:t>Staff and Customer Support Teams must also be trained and given ample tools to be up to speed with processing refunds for customers.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Assurance Plan</a:t>
            </a:r>
            <a:endParaRPr/>
          </a:p>
        </p:txBody>
      </p:sp>
      <p:sp>
        <p:nvSpPr>
          <p:cNvPr id="189" name="Google Shape;18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5"/>
          <p:cNvPicPr preferRelativeResize="0"/>
          <p:nvPr/>
        </p:nvPicPr>
        <p:blipFill>
          <a:blip r:embed="rId3">
            <a:alphaModFix/>
          </a:blip>
          <a:stretch>
            <a:fillRect/>
          </a:stretch>
        </p:blipFill>
        <p:spPr>
          <a:xfrm>
            <a:off x="6942950" y="3852200"/>
            <a:ext cx="1489830" cy="487775"/>
          </a:xfrm>
          <a:prstGeom prst="rect">
            <a:avLst/>
          </a:prstGeom>
          <a:noFill/>
          <a:ln>
            <a:noFill/>
          </a:ln>
        </p:spPr>
      </p:pic>
      <p:pic>
        <p:nvPicPr>
          <p:cNvPr id="191" name="Google Shape;191;p25"/>
          <p:cNvPicPr preferRelativeResize="0"/>
          <p:nvPr/>
        </p:nvPicPr>
        <p:blipFill>
          <a:blip r:embed="rId4">
            <a:alphaModFix/>
          </a:blip>
          <a:stretch>
            <a:fillRect/>
          </a:stretch>
        </p:blipFill>
        <p:spPr>
          <a:xfrm>
            <a:off x="5217800" y="3852200"/>
            <a:ext cx="1725150" cy="850750"/>
          </a:xfrm>
          <a:prstGeom prst="rect">
            <a:avLst/>
          </a:prstGeom>
          <a:noFill/>
          <a:ln>
            <a:noFill/>
          </a:ln>
        </p:spPr>
      </p:pic>
      <p:pic>
        <p:nvPicPr>
          <p:cNvPr id="192" name="Google Shape;192;p25"/>
          <p:cNvPicPr preferRelativeResize="0"/>
          <p:nvPr/>
        </p:nvPicPr>
        <p:blipFill>
          <a:blip r:embed="rId5">
            <a:alphaModFix/>
          </a:blip>
          <a:stretch>
            <a:fillRect/>
          </a:stretch>
        </p:blipFill>
        <p:spPr>
          <a:xfrm>
            <a:off x="312413" y="1784663"/>
            <a:ext cx="4905375" cy="3019425"/>
          </a:xfrm>
          <a:prstGeom prst="rect">
            <a:avLst/>
          </a:prstGeom>
          <a:noFill/>
          <a:ln>
            <a:noFill/>
          </a:ln>
        </p:spPr>
      </p:pic>
      <p:pic>
        <p:nvPicPr>
          <p:cNvPr id="193" name="Google Shape;193;p25"/>
          <p:cNvPicPr preferRelativeResize="0"/>
          <p:nvPr/>
        </p:nvPicPr>
        <p:blipFill>
          <a:blip r:embed="rId6">
            <a:alphaModFix/>
          </a:blip>
          <a:stretch>
            <a:fillRect/>
          </a:stretch>
        </p:blipFill>
        <p:spPr>
          <a:xfrm>
            <a:off x="5217799" y="1853850"/>
            <a:ext cx="2454875" cy="188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for your time!</a:t>
            </a:r>
            <a:endParaRPr/>
          </a:p>
        </p:txBody>
      </p:sp>
      <p:sp>
        <p:nvSpPr>
          <p:cNvPr id="199" name="Google Shape;199;p2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626" lvl="0" marL="457200" rtl="0" algn="l">
              <a:lnSpc>
                <a:spcPct val="95000"/>
              </a:lnSpc>
              <a:spcBef>
                <a:spcPts val="0"/>
              </a:spcBef>
              <a:spcAft>
                <a:spcPts val="0"/>
              </a:spcAft>
              <a:buSzPts val="1308"/>
              <a:buChar char="-"/>
            </a:pPr>
            <a:r>
              <a:rPr lang="en" sz="1307"/>
              <a:t>Leadership Roles </a:t>
            </a:r>
            <a:endParaRPr sz="1307"/>
          </a:p>
          <a:p>
            <a:pPr indent="-311626" lvl="0" marL="457200" rtl="0" algn="l">
              <a:lnSpc>
                <a:spcPct val="95000"/>
              </a:lnSpc>
              <a:spcBef>
                <a:spcPts val="0"/>
              </a:spcBef>
              <a:spcAft>
                <a:spcPts val="0"/>
              </a:spcAft>
              <a:buSzPts val="1308"/>
              <a:buChar char="-"/>
            </a:pPr>
            <a:r>
              <a:rPr lang="en" sz="1307"/>
              <a:t>Project Application </a:t>
            </a:r>
            <a:endParaRPr sz="1307"/>
          </a:p>
          <a:p>
            <a:pPr indent="-311626" lvl="0" marL="457200" rtl="0" algn="l">
              <a:lnSpc>
                <a:spcPct val="95000"/>
              </a:lnSpc>
              <a:spcBef>
                <a:spcPts val="0"/>
              </a:spcBef>
              <a:spcAft>
                <a:spcPts val="0"/>
              </a:spcAft>
              <a:buSzPts val="1308"/>
              <a:buChar char="-"/>
            </a:pPr>
            <a:r>
              <a:rPr lang="en" sz="1307"/>
              <a:t>Tech Stack</a:t>
            </a:r>
            <a:endParaRPr sz="1307"/>
          </a:p>
          <a:p>
            <a:pPr indent="-311626" lvl="0" marL="457200" rtl="0" algn="l">
              <a:lnSpc>
                <a:spcPct val="95000"/>
              </a:lnSpc>
              <a:spcBef>
                <a:spcPts val="0"/>
              </a:spcBef>
              <a:spcAft>
                <a:spcPts val="0"/>
              </a:spcAft>
              <a:buSzPts val="1308"/>
              <a:buChar char="-"/>
            </a:pPr>
            <a:r>
              <a:rPr lang="en" sz="1307"/>
              <a:t>Related Work</a:t>
            </a:r>
            <a:endParaRPr sz="1307"/>
          </a:p>
          <a:p>
            <a:pPr indent="-311626" lvl="0" marL="457200" rtl="0" algn="l">
              <a:lnSpc>
                <a:spcPct val="95000"/>
              </a:lnSpc>
              <a:spcBef>
                <a:spcPts val="0"/>
              </a:spcBef>
              <a:spcAft>
                <a:spcPts val="0"/>
              </a:spcAft>
              <a:buSzPts val="1308"/>
              <a:buChar char="-"/>
            </a:pPr>
            <a:r>
              <a:rPr lang="en" sz="1307"/>
              <a:t>Proposed Requirements</a:t>
            </a:r>
            <a:endParaRPr sz="1307"/>
          </a:p>
          <a:p>
            <a:pPr indent="-311626" lvl="0" marL="457200" rtl="0" algn="l">
              <a:lnSpc>
                <a:spcPct val="95000"/>
              </a:lnSpc>
              <a:spcBef>
                <a:spcPts val="0"/>
              </a:spcBef>
              <a:spcAft>
                <a:spcPts val="0"/>
              </a:spcAft>
              <a:buSzPts val="1308"/>
              <a:buChar char="-"/>
            </a:pPr>
            <a:r>
              <a:rPr lang="en" sz="1307"/>
              <a:t>Management Plan</a:t>
            </a:r>
            <a:endParaRPr sz="1307"/>
          </a:p>
          <a:p>
            <a:pPr indent="-311626" lvl="0" marL="457200" rtl="0" algn="l">
              <a:lnSpc>
                <a:spcPct val="95000"/>
              </a:lnSpc>
              <a:spcBef>
                <a:spcPts val="0"/>
              </a:spcBef>
              <a:spcAft>
                <a:spcPts val="0"/>
              </a:spcAft>
              <a:buSzPts val="1308"/>
              <a:buChar char="-"/>
            </a:pPr>
            <a:r>
              <a:rPr lang="en" sz="1307"/>
              <a:t>Risk Management</a:t>
            </a:r>
            <a:endParaRPr sz="1307"/>
          </a:p>
          <a:p>
            <a:pPr indent="-311626" lvl="0" marL="457200" rtl="0" algn="l">
              <a:lnSpc>
                <a:spcPct val="95000"/>
              </a:lnSpc>
              <a:spcBef>
                <a:spcPts val="0"/>
              </a:spcBef>
              <a:spcAft>
                <a:spcPts val="0"/>
              </a:spcAft>
              <a:buSzPts val="1308"/>
              <a:buChar char="-"/>
            </a:pPr>
            <a:r>
              <a:rPr lang="en" sz="1307"/>
              <a:t>Timeline</a:t>
            </a:r>
            <a:endParaRPr sz="1307"/>
          </a:p>
          <a:p>
            <a:pPr indent="-311626" lvl="0" marL="457200" rtl="0" algn="l">
              <a:lnSpc>
                <a:spcPct val="95000"/>
              </a:lnSpc>
              <a:spcBef>
                <a:spcPts val="0"/>
              </a:spcBef>
              <a:spcAft>
                <a:spcPts val="0"/>
              </a:spcAft>
              <a:buSzPts val="1308"/>
              <a:buChar char="-"/>
            </a:pPr>
            <a:r>
              <a:rPr lang="en" sz="1307"/>
              <a:t>Configuration Management Plan</a:t>
            </a:r>
            <a:endParaRPr sz="1307"/>
          </a:p>
          <a:p>
            <a:pPr indent="-311626" lvl="0" marL="457200" rtl="0" algn="l">
              <a:lnSpc>
                <a:spcPct val="95000"/>
              </a:lnSpc>
              <a:spcBef>
                <a:spcPts val="0"/>
              </a:spcBef>
              <a:spcAft>
                <a:spcPts val="0"/>
              </a:spcAft>
              <a:buSzPts val="1308"/>
              <a:buChar char="-"/>
            </a:pPr>
            <a:r>
              <a:rPr lang="en" sz="1307"/>
              <a:t>Tools</a:t>
            </a:r>
            <a:endParaRPr sz="1307"/>
          </a:p>
          <a:p>
            <a:pPr indent="-311626" lvl="0" marL="457200" rtl="0" algn="l">
              <a:lnSpc>
                <a:spcPct val="95000"/>
              </a:lnSpc>
              <a:spcBef>
                <a:spcPts val="0"/>
              </a:spcBef>
              <a:spcAft>
                <a:spcPts val="0"/>
              </a:spcAft>
              <a:buSzPts val="1308"/>
              <a:buChar char="-"/>
            </a:pPr>
            <a:r>
              <a:rPr lang="en" sz="1307"/>
              <a:t>Quality Assurance Plan</a:t>
            </a:r>
            <a:endParaRPr sz="1307"/>
          </a:p>
          <a:p>
            <a:pPr indent="0" lvl="0" marL="0" rtl="0" algn="l">
              <a:lnSpc>
                <a:spcPct val="95000"/>
              </a:lnSpc>
              <a:spcBef>
                <a:spcPts val="1200"/>
              </a:spcBef>
              <a:spcAft>
                <a:spcPts val="1200"/>
              </a:spcAft>
              <a:buSzPts val="852"/>
              <a:buNone/>
            </a:pPr>
            <a:r>
              <a:t/>
            </a:r>
            <a:endParaRPr sz="130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Leadership Roles</a:t>
            </a:r>
            <a:endParaRPr/>
          </a:p>
        </p:txBody>
      </p:sp>
      <p:graphicFrame>
        <p:nvGraphicFramePr>
          <p:cNvPr id="100" name="Google Shape;100;p15"/>
          <p:cNvGraphicFramePr/>
          <p:nvPr/>
        </p:nvGraphicFramePr>
        <p:xfrm>
          <a:off x="952500" y="1989950"/>
          <a:ext cx="3000000" cy="3000000"/>
        </p:xfrm>
        <a:graphic>
          <a:graphicData uri="http://schemas.openxmlformats.org/drawingml/2006/table">
            <a:tbl>
              <a:tblPr>
                <a:noFill/>
                <a:tableStyleId>{FE3DD4AE-06F5-4DE4-8089-EC47331C19C6}</a:tableStyleId>
              </a:tblPr>
              <a:tblGrid>
                <a:gridCol w="3619500"/>
                <a:gridCol w="3619500"/>
              </a:tblGrid>
              <a:tr h="429225">
                <a:tc>
                  <a:txBody>
                    <a:bodyPr/>
                    <a:lstStyle/>
                    <a:p>
                      <a:pPr indent="0" lvl="0" marL="0" rtl="0" algn="l">
                        <a:spcBef>
                          <a:spcPts val="0"/>
                        </a:spcBef>
                        <a:spcAft>
                          <a:spcPts val="0"/>
                        </a:spcAft>
                        <a:buNone/>
                      </a:pPr>
                      <a:r>
                        <a:rPr b="1" lang="en"/>
                        <a:t>Roles</a:t>
                      </a:r>
                      <a:endParaRPr b="1"/>
                    </a:p>
                  </a:txBody>
                  <a:tcPr marT="91425" marB="91425" marR="91425" marL="91425"/>
                </a:tc>
                <a:tc>
                  <a:txBody>
                    <a:bodyPr/>
                    <a:lstStyle/>
                    <a:p>
                      <a:pPr indent="0" lvl="0" marL="0" rtl="0" algn="l">
                        <a:spcBef>
                          <a:spcPts val="0"/>
                        </a:spcBef>
                        <a:spcAft>
                          <a:spcPts val="0"/>
                        </a:spcAft>
                        <a:buNone/>
                      </a:pPr>
                      <a:r>
                        <a:rPr b="1" lang="en"/>
                        <a:t>Names</a:t>
                      </a:r>
                      <a:endParaRPr b="1"/>
                    </a:p>
                  </a:txBody>
                  <a:tcPr marT="91425" marB="91425" marR="91425" marL="91425"/>
                </a:tc>
              </a:tr>
              <a:tr h="429225">
                <a:tc>
                  <a:txBody>
                    <a:bodyPr/>
                    <a:lstStyle/>
                    <a:p>
                      <a:pPr indent="0" lvl="0" marL="0" rtl="0" algn="l">
                        <a:spcBef>
                          <a:spcPts val="0"/>
                        </a:spcBef>
                        <a:spcAft>
                          <a:spcPts val="0"/>
                        </a:spcAft>
                        <a:buNone/>
                      </a:pPr>
                      <a:r>
                        <a:rPr lang="en"/>
                        <a:t>Team Leader</a:t>
                      </a:r>
                      <a:endParaRPr/>
                    </a:p>
                  </a:txBody>
                  <a:tcPr marT="91425" marB="91425" marR="91425" marL="91425"/>
                </a:tc>
                <a:tc>
                  <a:txBody>
                    <a:bodyPr/>
                    <a:lstStyle/>
                    <a:p>
                      <a:pPr indent="0" lvl="0" marL="0" rtl="0" algn="l">
                        <a:spcBef>
                          <a:spcPts val="0"/>
                        </a:spcBef>
                        <a:spcAft>
                          <a:spcPts val="0"/>
                        </a:spcAft>
                        <a:buNone/>
                      </a:pPr>
                      <a:r>
                        <a:rPr lang="en"/>
                        <a:t>Samantha Mathis</a:t>
                      </a:r>
                      <a:endParaRPr/>
                    </a:p>
                  </a:txBody>
                  <a:tcPr marT="91425" marB="91425" marR="91425" marL="91425"/>
                </a:tc>
              </a:tr>
              <a:tr h="429225">
                <a:tc>
                  <a:txBody>
                    <a:bodyPr/>
                    <a:lstStyle/>
                    <a:p>
                      <a:pPr indent="0" lvl="0" marL="0" rtl="0" algn="l">
                        <a:spcBef>
                          <a:spcPts val="0"/>
                        </a:spcBef>
                        <a:spcAft>
                          <a:spcPts val="0"/>
                        </a:spcAft>
                        <a:buNone/>
                      </a:pPr>
                      <a:r>
                        <a:rPr lang="en"/>
                        <a:t>Requirements Leader</a:t>
                      </a:r>
                      <a:endParaRPr/>
                    </a:p>
                  </a:txBody>
                  <a:tcPr marT="91425" marB="91425" marR="91425" marL="91425"/>
                </a:tc>
                <a:tc>
                  <a:txBody>
                    <a:bodyPr/>
                    <a:lstStyle/>
                    <a:p>
                      <a:pPr indent="0" lvl="0" marL="0" rtl="0" algn="l">
                        <a:spcBef>
                          <a:spcPts val="0"/>
                        </a:spcBef>
                        <a:spcAft>
                          <a:spcPts val="0"/>
                        </a:spcAft>
                        <a:buNone/>
                      </a:pPr>
                      <a:r>
                        <a:rPr lang="en"/>
                        <a:t>Saahil Vashishta</a:t>
                      </a:r>
                      <a:endParaRPr/>
                    </a:p>
                  </a:txBody>
                  <a:tcPr marT="91425" marB="91425" marR="91425" marL="91425"/>
                </a:tc>
              </a:tr>
              <a:tr h="429225">
                <a:tc>
                  <a:txBody>
                    <a:bodyPr/>
                    <a:lstStyle/>
                    <a:p>
                      <a:pPr indent="0" lvl="0" marL="0" rtl="0" algn="l">
                        <a:spcBef>
                          <a:spcPts val="0"/>
                        </a:spcBef>
                        <a:spcAft>
                          <a:spcPts val="0"/>
                        </a:spcAft>
                        <a:buNone/>
                      </a:pPr>
                      <a:r>
                        <a:rPr lang="en"/>
                        <a:t>QA Leader</a:t>
                      </a:r>
                      <a:endParaRPr/>
                    </a:p>
                  </a:txBody>
                  <a:tcPr marT="91425" marB="91425" marR="91425" marL="91425"/>
                </a:tc>
                <a:tc>
                  <a:txBody>
                    <a:bodyPr/>
                    <a:lstStyle/>
                    <a:p>
                      <a:pPr indent="0" lvl="0" marL="0" rtl="0" algn="l">
                        <a:spcBef>
                          <a:spcPts val="0"/>
                        </a:spcBef>
                        <a:spcAft>
                          <a:spcPts val="0"/>
                        </a:spcAft>
                        <a:buNone/>
                      </a:pPr>
                      <a:r>
                        <a:rPr lang="en"/>
                        <a:t>Lazaro Perez</a:t>
                      </a:r>
                      <a:endParaRPr/>
                    </a:p>
                  </a:txBody>
                  <a:tcPr marT="91425" marB="91425" marR="91425" marL="91425"/>
                </a:tc>
              </a:tr>
              <a:tr h="429225">
                <a:tc>
                  <a:txBody>
                    <a:bodyPr/>
                    <a:lstStyle/>
                    <a:p>
                      <a:pPr indent="0" lvl="0" marL="0" rtl="0" algn="l">
                        <a:spcBef>
                          <a:spcPts val="0"/>
                        </a:spcBef>
                        <a:spcAft>
                          <a:spcPts val="0"/>
                        </a:spcAft>
                        <a:buNone/>
                      </a:pPr>
                      <a:r>
                        <a:rPr lang="en"/>
                        <a:t>Design and Implementation Leader</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Jian Song</a:t>
                      </a:r>
                      <a:endParaRPr/>
                    </a:p>
                  </a:txBody>
                  <a:tcPr marT="91425" marB="91425" marR="91425" marL="91425">
                    <a:lnB cap="flat" cmpd="sng" w="9525">
                      <a:solidFill>
                        <a:srgbClr val="9E9E9E"/>
                      </a:solidFill>
                      <a:prstDash val="solid"/>
                      <a:round/>
                      <a:headEnd len="sm" w="sm" type="none"/>
                      <a:tailEnd len="sm" w="sm" type="none"/>
                    </a:lnB>
                  </a:tcPr>
                </a:tc>
              </a:tr>
              <a:tr h="429225">
                <a:tc>
                  <a:txBody>
                    <a:bodyPr/>
                    <a:lstStyle/>
                    <a:p>
                      <a:pPr indent="0" lvl="0" marL="0" rtl="0" algn="l">
                        <a:spcBef>
                          <a:spcPts val="0"/>
                        </a:spcBef>
                        <a:spcAft>
                          <a:spcPts val="0"/>
                        </a:spcAft>
                        <a:buNone/>
                      </a:pPr>
                      <a:r>
                        <a:rPr lang="en"/>
                        <a:t>Security Leader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Ahnaf Tajwar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01" name="Google Shape;101;p15"/>
          <p:cNvGraphicFramePr/>
          <p:nvPr/>
        </p:nvGraphicFramePr>
        <p:xfrm>
          <a:off x="954300" y="4565300"/>
          <a:ext cx="3000000" cy="3000000"/>
        </p:xfrm>
        <a:graphic>
          <a:graphicData uri="http://schemas.openxmlformats.org/drawingml/2006/table">
            <a:tbl>
              <a:tblPr>
                <a:noFill/>
                <a:tableStyleId>{FE3DD4AE-06F5-4DE4-8089-EC47331C19C6}</a:tableStyleId>
              </a:tblPr>
              <a:tblGrid>
                <a:gridCol w="3619500"/>
                <a:gridCol w="3619500"/>
              </a:tblGrid>
              <a:tr h="429225">
                <a:tc>
                  <a:txBody>
                    <a:bodyPr/>
                    <a:lstStyle/>
                    <a:p>
                      <a:pPr indent="0" lvl="0" marL="0" rtl="0" algn="l">
                        <a:spcBef>
                          <a:spcPts val="0"/>
                        </a:spcBef>
                        <a:spcAft>
                          <a:spcPts val="0"/>
                        </a:spcAft>
                        <a:buNone/>
                      </a:pPr>
                      <a:r>
                        <a:rPr lang="en"/>
                        <a:t>Configuration Leader</a:t>
                      </a:r>
                      <a:endParaRPr/>
                    </a:p>
                  </a:txBody>
                  <a:tcPr marT="91425" marB="91425" marR="91425" marL="91425"/>
                </a:tc>
                <a:tc>
                  <a:txBody>
                    <a:bodyPr/>
                    <a:lstStyle/>
                    <a:p>
                      <a:pPr indent="0" lvl="0" marL="0" rtl="0" algn="l">
                        <a:spcBef>
                          <a:spcPts val="0"/>
                        </a:spcBef>
                        <a:spcAft>
                          <a:spcPts val="0"/>
                        </a:spcAft>
                        <a:buNone/>
                      </a:pPr>
                      <a:r>
                        <a:rPr lang="en"/>
                        <a:t>Shajee ur Rehman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 and Tech Stack</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None/>
            </a:pPr>
            <a:r>
              <a:rPr lang="en" sz="1400">
                <a:solidFill>
                  <a:srgbClr val="000000"/>
                </a:solidFill>
                <a:latin typeface="Arial"/>
                <a:ea typeface="Arial"/>
                <a:cs typeface="Arial"/>
                <a:sym typeface="Arial"/>
              </a:rPr>
              <a:t>Our project is a recreational equipment rental service web application. Our vision is to align people who are in need of these recreational equipments, examples include(canoes, kayaks, mountain bikes, boats, jet skis etc), with people who have the equipment readily available for others to use for a specified time. The functionality of the site is to allow users to choose items that are posted by individuals in their vicinity who need these items.</a:t>
            </a:r>
            <a:endParaRPr sz="14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b="1" lang="en" sz="1500" u="sng">
                <a:solidFill>
                  <a:srgbClr val="000000"/>
                </a:solidFill>
                <a:latin typeface="Arial"/>
                <a:ea typeface="Arial"/>
                <a:cs typeface="Arial"/>
                <a:sym typeface="Arial"/>
              </a:rPr>
              <a:t>Tech Stack</a:t>
            </a:r>
            <a:endParaRPr b="1" sz="1500" u="sng">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b="1" sz="1500" u="sng">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b="1" sz="1500" u="sng">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100" u="sng">
              <a:solidFill>
                <a:srgbClr val="000000"/>
              </a:solidFill>
              <a:latin typeface="Arial"/>
              <a:ea typeface="Arial"/>
              <a:cs typeface="Arial"/>
              <a:sym typeface="Arial"/>
            </a:endParaRPr>
          </a:p>
        </p:txBody>
      </p:sp>
      <p:pic>
        <p:nvPicPr>
          <p:cNvPr id="108" name="Google Shape;108;p16"/>
          <p:cNvPicPr preferRelativeResize="0"/>
          <p:nvPr/>
        </p:nvPicPr>
        <p:blipFill>
          <a:blip r:embed="rId3">
            <a:alphaModFix/>
          </a:blip>
          <a:stretch>
            <a:fillRect/>
          </a:stretch>
        </p:blipFill>
        <p:spPr>
          <a:xfrm>
            <a:off x="809350" y="3571950"/>
            <a:ext cx="905650" cy="905650"/>
          </a:xfrm>
          <a:prstGeom prst="rect">
            <a:avLst/>
          </a:prstGeom>
          <a:noFill/>
          <a:ln>
            <a:noFill/>
          </a:ln>
        </p:spPr>
      </p:pic>
      <p:pic>
        <p:nvPicPr>
          <p:cNvPr id="109" name="Google Shape;109;p16"/>
          <p:cNvPicPr preferRelativeResize="0"/>
          <p:nvPr/>
        </p:nvPicPr>
        <p:blipFill>
          <a:blip r:embed="rId4">
            <a:alphaModFix/>
          </a:blip>
          <a:stretch>
            <a:fillRect/>
          </a:stretch>
        </p:blipFill>
        <p:spPr>
          <a:xfrm>
            <a:off x="1715000" y="3571950"/>
            <a:ext cx="1852475" cy="905650"/>
          </a:xfrm>
          <a:prstGeom prst="rect">
            <a:avLst/>
          </a:prstGeom>
          <a:noFill/>
          <a:ln>
            <a:noFill/>
          </a:ln>
        </p:spPr>
      </p:pic>
      <p:pic>
        <p:nvPicPr>
          <p:cNvPr id="110" name="Google Shape;110;p16"/>
          <p:cNvPicPr preferRelativeResize="0"/>
          <p:nvPr/>
        </p:nvPicPr>
        <p:blipFill>
          <a:blip r:embed="rId5">
            <a:alphaModFix/>
          </a:blip>
          <a:stretch>
            <a:fillRect/>
          </a:stretch>
        </p:blipFill>
        <p:spPr>
          <a:xfrm>
            <a:off x="5104050" y="3571950"/>
            <a:ext cx="1367587" cy="905650"/>
          </a:xfrm>
          <a:prstGeom prst="rect">
            <a:avLst/>
          </a:prstGeom>
          <a:noFill/>
          <a:ln>
            <a:noFill/>
          </a:ln>
        </p:spPr>
      </p:pic>
      <p:pic>
        <p:nvPicPr>
          <p:cNvPr id="111" name="Google Shape;111;p16"/>
          <p:cNvPicPr preferRelativeResize="0"/>
          <p:nvPr/>
        </p:nvPicPr>
        <p:blipFill>
          <a:blip r:embed="rId6">
            <a:alphaModFix/>
          </a:blip>
          <a:stretch>
            <a:fillRect/>
          </a:stretch>
        </p:blipFill>
        <p:spPr>
          <a:xfrm>
            <a:off x="3567475" y="3571950"/>
            <a:ext cx="1617235" cy="905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117" name="Google Shape;117;p17"/>
          <p:cNvSpPr txBox="1"/>
          <p:nvPr>
            <p:ph idx="1" type="body"/>
          </p:nvPr>
        </p:nvSpPr>
        <p:spPr>
          <a:xfrm>
            <a:off x="311700" y="1907825"/>
            <a:ext cx="4652400" cy="266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Found The following websites that were related to our web application idea:</a:t>
            </a:r>
            <a:endParaRPr/>
          </a:p>
          <a:p>
            <a:pPr indent="-298450" lvl="1" marL="914400" rtl="0" algn="l">
              <a:spcBef>
                <a:spcPts val="0"/>
              </a:spcBef>
              <a:spcAft>
                <a:spcPts val="0"/>
              </a:spcAft>
              <a:buSzPts val="1100"/>
              <a:buChar char="○"/>
            </a:pPr>
            <a:r>
              <a:rPr lang="en"/>
              <a:t>KitLender</a:t>
            </a:r>
            <a:endParaRPr/>
          </a:p>
          <a:p>
            <a:pPr indent="-298450" lvl="1" marL="914400" rtl="0" algn="l">
              <a:spcBef>
                <a:spcPts val="0"/>
              </a:spcBef>
              <a:spcAft>
                <a:spcPts val="0"/>
              </a:spcAft>
              <a:buSzPts val="1100"/>
              <a:buChar char="○"/>
            </a:pPr>
            <a:r>
              <a:rPr lang="en"/>
              <a:t>Turo</a:t>
            </a:r>
            <a:endParaRPr/>
          </a:p>
          <a:p>
            <a:pPr indent="-298450" lvl="1" marL="914400" rtl="0" algn="l">
              <a:spcBef>
                <a:spcPts val="0"/>
              </a:spcBef>
              <a:spcAft>
                <a:spcPts val="0"/>
              </a:spcAft>
              <a:buSzPts val="1100"/>
              <a:buChar char="○"/>
            </a:pPr>
            <a:r>
              <a:rPr lang="en"/>
              <a:t>REI</a:t>
            </a:r>
            <a:endParaRPr/>
          </a:p>
          <a:p>
            <a:pPr indent="-298450" lvl="1" marL="914400" rtl="0" algn="l">
              <a:spcBef>
                <a:spcPts val="0"/>
              </a:spcBef>
              <a:spcAft>
                <a:spcPts val="0"/>
              </a:spcAft>
              <a:buSzPts val="1100"/>
              <a:buChar char="○"/>
            </a:pPr>
            <a:r>
              <a:rPr lang="en"/>
              <a:t>ZipCar</a:t>
            </a:r>
            <a:endParaRPr/>
          </a:p>
          <a:p>
            <a:pPr indent="-298450" lvl="1" marL="914400" rtl="0" algn="l">
              <a:spcBef>
                <a:spcPts val="0"/>
              </a:spcBef>
              <a:spcAft>
                <a:spcPts val="0"/>
              </a:spcAft>
              <a:buSzPts val="1100"/>
              <a:buChar char="○"/>
            </a:pPr>
            <a:r>
              <a:rPr lang="en"/>
              <a:t>Uber</a:t>
            </a:r>
            <a:endParaRPr/>
          </a:p>
          <a:p>
            <a:pPr indent="-311150" lvl="0" marL="457200" rtl="0" algn="l">
              <a:spcBef>
                <a:spcPts val="0"/>
              </a:spcBef>
              <a:spcAft>
                <a:spcPts val="0"/>
              </a:spcAft>
              <a:buSzPts val="1300"/>
              <a:buChar char="●"/>
            </a:pPr>
            <a:r>
              <a:rPr lang="en"/>
              <a:t>None of the ideas are exactly same as ours. There are some </a:t>
            </a:r>
            <a:r>
              <a:rPr lang="en"/>
              <a:t>similarities</a:t>
            </a:r>
            <a:r>
              <a:rPr lang="en"/>
              <a:t> and many differences.</a:t>
            </a:r>
            <a:endParaRPr/>
          </a:p>
        </p:txBody>
      </p:sp>
      <p:pic>
        <p:nvPicPr>
          <p:cNvPr id="118" name="Google Shape;118;p17"/>
          <p:cNvPicPr preferRelativeResize="0"/>
          <p:nvPr/>
        </p:nvPicPr>
        <p:blipFill>
          <a:blip r:embed="rId3">
            <a:alphaModFix/>
          </a:blip>
          <a:stretch>
            <a:fillRect/>
          </a:stretch>
        </p:blipFill>
        <p:spPr>
          <a:xfrm>
            <a:off x="4964100" y="1017725"/>
            <a:ext cx="2097450" cy="1179826"/>
          </a:xfrm>
          <a:prstGeom prst="rect">
            <a:avLst/>
          </a:prstGeom>
          <a:noFill/>
          <a:ln>
            <a:noFill/>
          </a:ln>
        </p:spPr>
      </p:pic>
      <p:pic>
        <p:nvPicPr>
          <p:cNvPr id="119" name="Google Shape;119;p17"/>
          <p:cNvPicPr preferRelativeResize="0"/>
          <p:nvPr/>
        </p:nvPicPr>
        <p:blipFill rotWithShape="1">
          <a:blip r:embed="rId4">
            <a:alphaModFix/>
          </a:blip>
          <a:srcRect b="29425" l="39965" r="39531" t="24904"/>
          <a:stretch/>
        </p:blipFill>
        <p:spPr>
          <a:xfrm>
            <a:off x="7165025" y="1017725"/>
            <a:ext cx="1874826" cy="1679175"/>
          </a:xfrm>
          <a:prstGeom prst="rect">
            <a:avLst/>
          </a:prstGeom>
          <a:noFill/>
          <a:ln>
            <a:noFill/>
          </a:ln>
        </p:spPr>
      </p:pic>
      <p:pic>
        <p:nvPicPr>
          <p:cNvPr id="120" name="Google Shape;120;p17"/>
          <p:cNvPicPr preferRelativeResize="0"/>
          <p:nvPr/>
        </p:nvPicPr>
        <p:blipFill>
          <a:blip r:embed="rId5">
            <a:alphaModFix/>
          </a:blip>
          <a:stretch>
            <a:fillRect/>
          </a:stretch>
        </p:blipFill>
        <p:spPr>
          <a:xfrm>
            <a:off x="4964100" y="2270775"/>
            <a:ext cx="2097449" cy="1179812"/>
          </a:xfrm>
          <a:prstGeom prst="rect">
            <a:avLst/>
          </a:prstGeom>
          <a:noFill/>
          <a:ln>
            <a:noFill/>
          </a:ln>
        </p:spPr>
      </p:pic>
      <p:pic>
        <p:nvPicPr>
          <p:cNvPr id="121" name="Google Shape;121;p17"/>
          <p:cNvPicPr preferRelativeResize="0"/>
          <p:nvPr/>
        </p:nvPicPr>
        <p:blipFill rotWithShape="1">
          <a:blip r:embed="rId6">
            <a:alphaModFix/>
          </a:blip>
          <a:srcRect b="16021" l="16049" r="16089" t="15658"/>
          <a:stretch/>
        </p:blipFill>
        <p:spPr>
          <a:xfrm>
            <a:off x="7450325" y="2909375"/>
            <a:ext cx="1304225" cy="1313025"/>
          </a:xfrm>
          <a:prstGeom prst="rect">
            <a:avLst/>
          </a:prstGeom>
          <a:noFill/>
          <a:ln>
            <a:noFill/>
          </a:ln>
        </p:spPr>
      </p:pic>
      <p:pic>
        <p:nvPicPr>
          <p:cNvPr id="122" name="Google Shape;122;p17"/>
          <p:cNvPicPr preferRelativeResize="0"/>
          <p:nvPr/>
        </p:nvPicPr>
        <p:blipFill rotWithShape="1">
          <a:blip r:embed="rId7">
            <a:alphaModFix/>
          </a:blip>
          <a:srcRect b="33159" l="6841" r="4537" t="33326"/>
          <a:stretch/>
        </p:blipFill>
        <p:spPr>
          <a:xfrm>
            <a:off x="4964100" y="3523800"/>
            <a:ext cx="2097450" cy="7932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requirements</a:t>
            </a:r>
            <a:endParaRPr/>
          </a:p>
        </p:txBody>
      </p:sp>
      <p:sp>
        <p:nvSpPr>
          <p:cNvPr id="128" name="Google Shape;128;p18"/>
          <p:cNvSpPr txBox="1"/>
          <p:nvPr>
            <p:ph idx="1" type="body"/>
          </p:nvPr>
        </p:nvSpPr>
        <p:spPr>
          <a:xfrm>
            <a:off x="311700" y="1762825"/>
            <a:ext cx="8777100" cy="2402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Created the first draft for Functional Requirements including:</a:t>
            </a:r>
            <a:endParaRPr/>
          </a:p>
          <a:p>
            <a:pPr indent="-298450" lvl="1" marL="914400" rtl="0" algn="l">
              <a:spcBef>
                <a:spcPts val="0"/>
              </a:spcBef>
              <a:spcAft>
                <a:spcPts val="0"/>
              </a:spcAft>
              <a:buSzPts val="1100"/>
              <a:buChar char="○"/>
            </a:pPr>
            <a:r>
              <a:rPr lang="en"/>
              <a:t>Essential Functional Requirements</a:t>
            </a:r>
            <a:endParaRPr/>
          </a:p>
          <a:p>
            <a:pPr indent="-298450" lvl="1" marL="914400" rtl="0" algn="l">
              <a:spcBef>
                <a:spcPts val="0"/>
              </a:spcBef>
              <a:spcAft>
                <a:spcPts val="0"/>
              </a:spcAft>
              <a:buSzPts val="1100"/>
              <a:buChar char="○"/>
            </a:pPr>
            <a:r>
              <a:rPr lang="en"/>
              <a:t>Desirable Functional Requirements</a:t>
            </a:r>
            <a:endParaRPr/>
          </a:p>
          <a:p>
            <a:pPr indent="-298450" lvl="1" marL="914400" rtl="0" algn="l">
              <a:spcBef>
                <a:spcPts val="0"/>
              </a:spcBef>
              <a:spcAft>
                <a:spcPts val="0"/>
              </a:spcAft>
              <a:buSzPts val="1100"/>
              <a:buChar char="○"/>
            </a:pPr>
            <a:r>
              <a:rPr lang="en"/>
              <a:t>Optional Functional Requirements</a:t>
            </a:r>
            <a:endParaRPr/>
          </a:p>
          <a:p>
            <a:pPr indent="-311150" lvl="0" marL="457200" rtl="0" algn="l">
              <a:spcBef>
                <a:spcPts val="0"/>
              </a:spcBef>
              <a:spcAft>
                <a:spcPts val="0"/>
              </a:spcAft>
              <a:buSzPts val="1300"/>
              <a:buChar char="●"/>
            </a:pPr>
            <a:r>
              <a:rPr lang="en"/>
              <a:t>Created the first draft for Non-functional Requirements</a:t>
            </a:r>
            <a:endParaRPr/>
          </a:p>
          <a:p>
            <a:pPr indent="-298450" lvl="1" marL="914400" rtl="0" algn="l">
              <a:spcBef>
                <a:spcPts val="0"/>
              </a:spcBef>
              <a:spcAft>
                <a:spcPts val="0"/>
              </a:spcAft>
              <a:buSzPts val="1100"/>
              <a:buChar char="○"/>
            </a:pPr>
            <a:r>
              <a:rPr lang="en"/>
              <a:t>Added Security based non functional requirements</a:t>
            </a:r>
            <a:endParaRPr/>
          </a:p>
          <a:p>
            <a:pPr indent="-311150" lvl="0" marL="457200" rtl="0" algn="l">
              <a:spcBef>
                <a:spcPts val="0"/>
              </a:spcBef>
              <a:spcAft>
                <a:spcPts val="0"/>
              </a:spcAft>
              <a:buSzPts val="1300"/>
              <a:buChar char="●"/>
            </a:pPr>
            <a:r>
              <a:rPr lang="en"/>
              <a:t>Created a tabular format for requirements and worked on ATOMIC requirements</a:t>
            </a:r>
            <a:endParaRPr/>
          </a:p>
        </p:txBody>
      </p:sp>
      <p:graphicFrame>
        <p:nvGraphicFramePr>
          <p:cNvPr id="129" name="Google Shape;129;p18"/>
          <p:cNvGraphicFramePr/>
          <p:nvPr/>
        </p:nvGraphicFramePr>
        <p:xfrm>
          <a:off x="1060988" y="3460575"/>
          <a:ext cx="3000000" cy="3000000"/>
        </p:xfrm>
        <a:graphic>
          <a:graphicData uri="http://schemas.openxmlformats.org/drawingml/2006/table">
            <a:tbl>
              <a:tblPr>
                <a:noFill/>
                <a:tableStyleId>{D3881A22-7711-40D1-A3B6-6C2D47E6F79D}</a:tableStyleId>
              </a:tblPr>
              <a:tblGrid>
                <a:gridCol w="939325"/>
                <a:gridCol w="3910800"/>
                <a:gridCol w="2001025"/>
              </a:tblGrid>
              <a:tr h="337700">
                <a:tc>
                  <a:txBody>
                    <a:bodyPr/>
                    <a:lstStyle/>
                    <a:p>
                      <a:pPr indent="0" lvl="0" marL="0" rtl="0" algn="l">
                        <a:spcBef>
                          <a:spcPts val="0"/>
                        </a:spcBef>
                        <a:spcAft>
                          <a:spcPts val="0"/>
                        </a:spcAft>
                        <a:buNone/>
                      </a:pPr>
                      <a:r>
                        <a:rPr b="1" lang="en" sz="1000"/>
                        <a:t>Requirement ID</a:t>
                      </a:r>
                      <a:endParaRPr b="1" sz="1000"/>
                    </a:p>
                  </a:txBody>
                  <a:tcPr marT="63500" marB="63500" marR="63500" marL="63500"/>
                </a:tc>
                <a:tc>
                  <a:txBody>
                    <a:bodyPr/>
                    <a:lstStyle/>
                    <a:p>
                      <a:pPr indent="0" lvl="0" marL="0" rtl="0" algn="l">
                        <a:spcBef>
                          <a:spcPts val="0"/>
                        </a:spcBef>
                        <a:spcAft>
                          <a:spcPts val="0"/>
                        </a:spcAft>
                        <a:buNone/>
                      </a:pPr>
                      <a:r>
                        <a:rPr b="1" lang="en" sz="1000"/>
                        <a:t>Requirement Description</a:t>
                      </a:r>
                      <a:endParaRPr b="1" sz="1000"/>
                    </a:p>
                  </a:txBody>
                  <a:tcPr marT="63500" marB="63500" marR="63500" marL="63500"/>
                </a:tc>
                <a:tc>
                  <a:txBody>
                    <a:bodyPr/>
                    <a:lstStyle/>
                    <a:p>
                      <a:pPr indent="0" lvl="0" marL="0" rtl="0" algn="l">
                        <a:spcBef>
                          <a:spcPts val="0"/>
                        </a:spcBef>
                        <a:spcAft>
                          <a:spcPts val="0"/>
                        </a:spcAft>
                        <a:buNone/>
                      </a:pPr>
                      <a:r>
                        <a:rPr b="1" lang="en" sz="1000"/>
                        <a:t>Estimated Time (hours)</a:t>
                      </a:r>
                      <a:endParaRPr b="1" sz="1000"/>
                    </a:p>
                  </a:txBody>
                  <a:tcPr marT="63500" marB="63500" marR="63500" marL="63500"/>
                </a:tc>
              </a:tr>
              <a:tr h="618775">
                <a:tc>
                  <a:txBody>
                    <a:bodyPr/>
                    <a:lstStyle/>
                    <a:p>
                      <a:pPr indent="0" lvl="0" marL="0" rtl="0" algn="l">
                        <a:spcBef>
                          <a:spcPts val="0"/>
                        </a:spcBef>
                        <a:spcAft>
                          <a:spcPts val="0"/>
                        </a:spcAft>
                        <a:buNone/>
                      </a:pPr>
                      <a:r>
                        <a:rPr lang="en" sz="1000"/>
                        <a:t>Example: 0001</a:t>
                      </a:r>
                      <a:endParaRPr sz="1000"/>
                    </a:p>
                  </a:txBody>
                  <a:tcPr marT="63500" marB="63500" marR="63500" marL="63500"/>
                </a:tc>
                <a:tc>
                  <a:txBody>
                    <a:bodyPr/>
                    <a:lstStyle/>
                    <a:p>
                      <a:pPr indent="0" lvl="0" marL="0" rtl="0" algn="l">
                        <a:spcBef>
                          <a:spcPts val="0"/>
                        </a:spcBef>
                        <a:spcAft>
                          <a:spcPts val="0"/>
                        </a:spcAft>
                        <a:buNone/>
                      </a:pPr>
                      <a:r>
                        <a:rPr lang="en" sz="1000"/>
                        <a:t>Example: User shall login using:</a:t>
                      </a:r>
                      <a:endParaRPr sz="1000"/>
                    </a:p>
                    <a:p>
                      <a:pPr indent="-292100" lvl="0" marL="457200" rtl="0" algn="l">
                        <a:spcBef>
                          <a:spcPts val="0"/>
                        </a:spcBef>
                        <a:spcAft>
                          <a:spcPts val="0"/>
                        </a:spcAft>
                        <a:buSzPts val="1000"/>
                        <a:buAutoNum type="arabicParenR"/>
                      </a:pPr>
                      <a:r>
                        <a:rPr lang="en" sz="1000"/>
                        <a:t>Username AND</a:t>
                      </a:r>
                      <a:endParaRPr sz="1000"/>
                    </a:p>
                    <a:p>
                      <a:pPr indent="-292100" lvl="0" marL="457200" rtl="0" algn="l">
                        <a:spcBef>
                          <a:spcPts val="0"/>
                        </a:spcBef>
                        <a:spcAft>
                          <a:spcPts val="0"/>
                        </a:spcAft>
                        <a:buSzPts val="1000"/>
                        <a:buAutoNum type="arabicParenR"/>
                      </a:pPr>
                      <a:r>
                        <a:rPr lang="en" sz="1000"/>
                        <a:t>Password</a:t>
                      </a:r>
                      <a:endParaRPr sz="1000"/>
                    </a:p>
                  </a:txBody>
                  <a:tcPr marT="63500" marB="63500" marR="63500" marL="63500"/>
                </a:tc>
                <a:tc>
                  <a:txBody>
                    <a:bodyPr/>
                    <a:lstStyle/>
                    <a:p>
                      <a:pPr indent="0" lvl="0" marL="0" rtl="0" algn="l">
                        <a:spcBef>
                          <a:spcPts val="0"/>
                        </a:spcBef>
                        <a:spcAft>
                          <a:spcPts val="0"/>
                        </a:spcAft>
                        <a:buNone/>
                      </a:pPr>
                      <a:r>
                        <a:rPr lang="en" sz="1000"/>
                        <a:t>Example: 3</a:t>
                      </a:r>
                      <a:endParaRPr sz="1000"/>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Management Plan</a:t>
            </a:r>
            <a:endParaRPr/>
          </a:p>
        </p:txBody>
      </p:sp>
      <p:sp>
        <p:nvSpPr>
          <p:cNvPr id="135" name="Google Shape;135;p19"/>
          <p:cNvSpPr txBox="1"/>
          <p:nvPr>
            <p:ph idx="1" type="body"/>
          </p:nvPr>
        </p:nvSpPr>
        <p:spPr>
          <a:xfrm>
            <a:off x="729450" y="2033175"/>
            <a:ext cx="7688700" cy="2261100"/>
          </a:xfrm>
          <a:prstGeom prst="rect">
            <a:avLst/>
          </a:prstGeom>
        </p:spPr>
        <p:txBody>
          <a:bodyPr anchorCtr="0" anchor="t" bIns="91425" lIns="91425" spcFirstLastPara="1" rIns="91425" wrap="square" tIns="91425">
            <a:noAutofit/>
          </a:bodyPr>
          <a:lstStyle/>
          <a:p>
            <a:pPr indent="-320444" lvl="0" marL="457200" rtl="0" algn="l">
              <a:lnSpc>
                <a:spcPct val="95000"/>
              </a:lnSpc>
              <a:spcBef>
                <a:spcPts val="1000"/>
              </a:spcBef>
              <a:spcAft>
                <a:spcPts val="0"/>
              </a:spcAft>
              <a:buClr>
                <a:srgbClr val="000000"/>
              </a:buClr>
              <a:buSzPts val="1446"/>
              <a:buFont typeface="Trebuchet MS"/>
              <a:buChar char="●"/>
            </a:pPr>
            <a:r>
              <a:rPr lang="en" sz="1446">
                <a:solidFill>
                  <a:srgbClr val="000000"/>
                </a:solidFill>
                <a:latin typeface="Trebuchet MS"/>
                <a:ea typeface="Trebuchet MS"/>
                <a:cs typeface="Trebuchet MS"/>
                <a:sym typeface="Trebuchet MS"/>
              </a:rPr>
              <a:t>Objectives and Priorities</a:t>
            </a:r>
            <a:endParaRPr sz="1446">
              <a:solidFill>
                <a:srgbClr val="000000"/>
              </a:solidFill>
              <a:latin typeface="Trebuchet MS"/>
              <a:ea typeface="Trebuchet MS"/>
              <a:cs typeface="Trebuchet MS"/>
              <a:sym typeface="Trebuchet MS"/>
            </a:endParaRPr>
          </a:p>
          <a:p>
            <a:pPr indent="-317269" lvl="1" marL="9144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Login Feature</a:t>
            </a:r>
            <a:endParaRPr sz="1396">
              <a:solidFill>
                <a:srgbClr val="000000"/>
              </a:solidFill>
              <a:latin typeface="Arial"/>
              <a:ea typeface="Arial"/>
              <a:cs typeface="Arial"/>
              <a:sym typeface="Arial"/>
            </a:endParaRPr>
          </a:p>
          <a:p>
            <a:pPr indent="-317269" lvl="1" marL="9144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Database</a:t>
            </a:r>
            <a:endParaRPr sz="1396">
              <a:solidFill>
                <a:srgbClr val="000000"/>
              </a:solidFill>
              <a:latin typeface="Arial"/>
              <a:ea typeface="Arial"/>
              <a:cs typeface="Arial"/>
              <a:sym typeface="Arial"/>
            </a:endParaRPr>
          </a:p>
          <a:p>
            <a:pPr indent="-317269" lvl="2" marL="13716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Users</a:t>
            </a:r>
            <a:endParaRPr sz="1396">
              <a:solidFill>
                <a:srgbClr val="000000"/>
              </a:solidFill>
              <a:latin typeface="Arial"/>
              <a:ea typeface="Arial"/>
              <a:cs typeface="Arial"/>
              <a:sym typeface="Arial"/>
            </a:endParaRPr>
          </a:p>
          <a:p>
            <a:pPr indent="-317269" lvl="2" marL="13716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Items for rent</a:t>
            </a:r>
            <a:endParaRPr sz="1396">
              <a:solidFill>
                <a:srgbClr val="000000"/>
              </a:solidFill>
              <a:latin typeface="Arial"/>
              <a:ea typeface="Arial"/>
              <a:cs typeface="Arial"/>
              <a:sym typeface="Arial"/>
            </a:endParaRPr>
          </a:p>
          <a:p>
            <a:pPr indent="-317269" lvl="1" marL="9144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Search for Items</a:t>
            </a:r>
            <a:endParaRPr sz="1396">
              <a:solidFill>
                <a:srgbClr val="000000"/>
              </a:solidFill>
              <a:latin typeface="Arial"/>
              <a:ea typeface="Arial"/>
              <a:cs typeface="Arial"/>
              <a:sym typeface="Arial"/>
            </a:endParaRPr>
          </a:p>
          <a:p>
            <a:pPr indent="-317269" lvl="1" marL="9144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View your rentals</a:t>
            </a:r>
            <a:endParaRPr sz="1396">
              <a:solidFill>
                <a:srgbClr val="000000"/>
              </a:solidFill>
              <a:latin typeface="Arial"/>
              <a:ea typeface="Arial"/>
              <a:cs typeface="Arial"/>
              <a:sym typeface="Arial"/>
            </a:endParaRPr>
          </a:p>
          <a:p>
            <a:pPr indent="-317269" lvl="1" marL="9144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View your items</a:t>
            </a:r>
            <a:endParaRPr sz="1396">
              <a:solidFill>
                <a:srgbClr val="000000"/>
              </a:solidFill>
              <a:latin typeface="Arial"/>
              <a:ea typeface="Arial"/>
              <a:cs typeface="Arial"/>
              <a:sym typeface="Arial"/>
            </a:endParaRPr>
          </a:p>
          <a:p>
            <a:pPr indent="-317269" lvl="1" marL="9144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Checkout</a:t>
            </a:r>
            <a:endParaRPr sz="1396">
              <a:solidFill>
                <a:srgbClr val="000000"/>
              </a:solidFill>
              <a:latin typeface="Arial"/>
              <a:ea typeface="Arial"/>
              <a:cs typeface="Arial"/>
              <a:sym typeface="Arial"/>
            </a:endParaRPr>
          </a:p>
          <a:p>
            <a:pPr indent="-317269" lvl="2" marL="13716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Timeframe</a:t>
            </a:r>
            <a:endParaRPr sz="1396">
              <a:solidFill>
                <a:srgbClr val="000000"/>
              </a:solidFill>
              <a:latin typeface="Arial"/>
              <a:ea typeface="Arial"/>
              <a:cs typeface="Arial"/>
              <a:sym typeface="Arial"/>
            </a:endParaRPr>
          </a:p>
          <a:p>
            <a:pPr indent="-317269" lvl="2" marL="13716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Payment</a:t>
            </a:r>
            <a:endParaRPr sz="1396">
              <a:solidFill>
                <a:srgbClr val="000000"/>
              </a:solidFill>
              <a:latin typeface="Arial"/>
              <a:ea typeface="Arial"/>
              <a:cs typeface="Arial"/>
              <a:sym typeface="Arial"/>
            </a:endParaRPr>
          </a:p>
          <a:p>
            <a:pPr indent="-317269" lvl="2" marL="13716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Confirmation</a:t>
            </a:r>
            <a:endParaRPr sz="1396">
              <a:solidFill>
                <a:srgbClr val="000000"/>
              </a:solidFill>
              <a:latin typeface="Arial"/>
              <a:ea typeface="Arial"/>
              <a:cs typeface="Arial"/>
              <a:sym typeface="Arial"/>
            </a:endParaRPr>
          </a:p>
          <a:p>
            <a:pPr indent="-317269" lvl="1" marL="914400" rtl="0" algn="l">
              <a:lnSpc>
                <a:spcPct val="95000"/>
              </a:lnSpc>
              <a:spcBef>
                <a:spcPts val="0"/>
              </a:spcBef>
              <a:spcAft>
                <a:spcPts val="0"/>
              </a:spcAft>
              <a:buClr>
                <a:srgbClr val="000000"/>
              </a:buClr>
              <a:buSzPts val="1396"/>
              <a:buFont typeface="Arial"/>
              <a:buChar char="○"/>
            </a:pPr>
            <a:r>
              <a:rPr lang="en" sz="1396">
                <a:solidFill>
                  <a:srgbClr val="000000"/>
                </a:solidFill>
                <a:latin typeface="Arial"/>
                <a:ea typeface="Arial"/>
                <a:cs typeface="Arial"/>
                <a:sym typeface="Arial"/>
              </a:rPr>
              <a:t>Automatic returns after the end return date</a:t>
            </a:r>
            <a:endParaRPr sz="1396">
              <a:solidFill>
                <a:srgbClr val="000000"/>
              </a:solidFill>
              <a:latin typeface="Arial"/>
              <a:ea typeface="Arial"/>
              <a:cs typeface="Arial"/>
              <a:sym typeface="Arial"/>
            </a:endParaRPr>
          </a:p>
          <a:p>
            <a:pPr indent="0" lvl="0" marL="0" rtl="0" algn="l">
              <a:lnSpc>
                <a:spcPct val="95000"/>
              </a:lnSpc>
              <a:spcBef>
                <a:spcPts val="0"/>
              </a:spcBef>
              <a:spcAft>
                <a:spcPts val="1200"/>
              </a:spcAft>
              <a:buSzPts val="275"/>
              <a:buNone/>
            </a:pPr>
            <a:r>
              <a:t/>
            </a:r>
            <a:endParaRPr sz="1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Management</a:t>
            </a:r>
            <a:endParaRPr/>
          </a:p>
        </p:txBody>
      </p:sp>
      <p:sp>
        <p:nvSpPr>
          <p:cNvPr id="141" name="Google Shape;141;p20"/>
          <p:cNvSpPr txBox="1"/>
          <p:nvPr/>
        </p:nvSpPr>
        <p:spPr>
          <a:xfrm>
            <a:off x="840825" y="2010675"/>
            <a:ext cx="7882800" cy="27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t>The highest priority risks that we decided were Not enough time for testing and not familiar with the programming language. We decided these were high priority because we think they are more likely to happen then some of the other risks. A few of us are still new to flask so it'll take some time to learn and get the hang of the framework. Testing is a key component of everything, without adequate testing we won’t know if later on we will encounter a bug or if all of our features work the same when they are put together. Some of the lowest priority risks were Improper planning, Duplicate work, Loss of a member, and improper management skills. This was decided because even though these are big risks that could potentially put us behind schedule we all agree it will be easy to avoid these risks. To avoid these risks we plan on open communication, weekly meetings, Tracking and assigning work.. All of the risks are detailed out in the risk management spreadsheet, listing the priority, the impact, detailed plan and execution summary. </a:t>
            </a:r>
            <a:endParaRPr sz="1600"/>
          </a:p>
          <a:p>
            <a:pPr indent="0" lvl="0" marL="0" rtl="0" algn="l">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7650" y="1337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grpSp>
        <p:nvGrpSpPr>
          <p:cNvPr id="147" name="Google Shape;147;p21"/>
          <p:cNvGrpSpPr/>
          <p:nvPr/>
        </p:nvGrpSpPr>
        <p:grpSpPr>
          <a:xfrm>
            <a:off x="2001934" y="2106685"/>
            <a:ext cx="1963343" cy="2226788"/>
            <a:chOff x="1083025" y="1573300"/>
            <a:chExt cx="1834900" cy="1957100"/>
          </a:xfrm>
        </p:grpSpPr>
        <p:sp>
          <p:nvSpPr>
            <p:cNvPr id="148" name="Google Shape;148;p21"/>
            <p:cNvSpPr txBox="1"/>
            <p:nvPr/>
          </p:nvSpPr>
          <p:spPr>
            <a:xfrm>
              <a:off x="1412350" y="1573300"/>
              <a:ext cx="8292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Iteration 1</a:t>
              </a:r>
              <a:endParaRPr sz="800">
                <a:solidFill>
                  <a:srgbClr val="0C58D3"/>
                </a:solidFill>
                <a:latin typeface="Roboto"/>
                <a:ea typeface="Roboto"/>
                <a:cs typeface="Roboto"/>
                <a:sym typeface="Roboto"/>
              </a:endParaRPr>
            </a:p>
          </p:txBody>
        </p:sp>
        <p:sp>
          <p:nvSpPr>
            <p:cNvPr id="149" name="Google Shape;149;p21"/>
            <p:cNvSpPr txBox="1"/>
            <p:nvPr/>
          </p:nvSpPr>
          <p:spPr>
            <a:xfrm>
              <a:off x="1227625" y="2793000"/>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0C58D3"/>
                  </a:solidFill>
                  <a:latin typeface="Roboto"/>
                  <a:ea typeface="Roboto"/>
                  <a:cs typeface="Roboto"/>
                  <a:sym typeface="Roboto"/>
                </a:rPr>
                <a:t>User Registration</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0"/>
                </a:spcAft>
                <a:buNone/>
              </a:pPr>
              <a:r>
                <a:rPr lang="en" sz="800">
                  <a:solidFill>
                    <a:srgbClr val="0C58D3"/>
                  </a:solidFill>
                  <a:latin typeface="Roboto"/>
                  <a:ea typeface="Roboto"/>
                  <a:cs typeface="Roboto"/>
                  <a:sym typeface="Roboto"/>
                </a:rPr>
                <a:t>User Login</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0"/>
                </a:spcAft>
                <a:buNone/>
              </a:pPr>
              <a:r>
                <a:rPr lang="en" sz="800">
                  <a:solidFill>
                    <a:srgbClr val="0C58D3"/>
                  </a:solidFill>
                  <a:latin typeface="Roboto"/>
                  <a:ea typeface="Roboto"/>
                  <a:cs typeface="Roboto"/>
                  <a:sym typeface="Roboto"/>
                </a:rPr>
                <a:t>Hosting Equipment</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1600"/>
                </a:spcAft>
                <a:buNone/>
              </a:pPr>
              <a:r>
                <a:rPr lang="en" sz="800">
                  <a:solidFill>
                    <a:srgbClr val="0C58D3"/>
                  </a:solidFill>
                  <a:latin typeface="Roboto"/>
                  <a:ea typeface="Roboto"/>
                  <a:cs typeface="Roboto"/>
                  <a:sym typeface="Roboto"/>
                </a:rPr>
                <a:t>Comprehensible and easy to navigate UI</a:t>
              </a:r>
              <a:endParaRPr sz="800">
                <a:solidFill>
                  <a:srgbClr val="0C58D3"/>
                </a:solidFill>
                <a:latin typeface="Roboto"/>
                <a:ea typeface="Roboto"/>
                <a:cs typeface="Roboto"/>
                <a:sym typeface="Roboto"/>
              </a:endParaRPr>
            </a:p>
          </p:txBody>
        </p:sp>
        <p:cxnSp>
          <p:nvCxnSpPr>
            <p:cNvPr id="150" name="Google Shape;150;p21"/>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51" name="Google Shape;151;p21"/>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2" name="Google Shape;152;p21"/>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21"/>
          <p:cNvGrpSpPr/>
          <p:nvPr/>
        </p:nvGrpSpPr>
        <p:grpSpPr>
          <a:xfrm>
            <a:off x="3830495" y="2107510"/>
            <a:ext cx="1963343" cy="2189696"/>
            <a:chOff x="1083025" y="1574025"/>
            <a:chExt cx="1834900" cy="1924500"/>
          </a:xfrm>
        </p:grpSpPr>
        <p:sp>
          <p:nvSpPr>
            <p:cNvPr id="154" name="Google Shape;154;p21"/>
            <p:cNvSpPr txBox="1"/>
            <p:nvPr/>
          </p:nvSpPr>
          <p:spPr>
            <a:xfrm>
              <a:off x="1266002" y="1574025"/>
              <a:ext cx="9627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8D3"/>
                  </a:solidFill>
                  <a:latin typeface="Roboto"/>
                  <a:ea typeface="Roboto"/>
                  <a:cs typeface="Roboto"/>
                  <a:sym typeface="Roboto"/>
                </a:rPr>
                <a:t>Iteration 2</a:t>
              </a:r>
              <a:endParaRPr sz="800">
                <a:solidFill>
                  <a:srgbClr val="0C58D3"/>
                </a:solidFill>
                <a:latin typeface="Roboto"/>
                <a:ea typeface="Roboto"/>
                <a:cs typeface="Roboto"/>
                <a:sym typeface="Roboto"/>
              </a:endParaRPr>
            </a:p>
          </p:txBody>
        </p:sp>
        <p:sp>
          <p:nvSpPr>
            <p:cNvPr id="155" name="Google Shape;155;p21"/>
            <p:cNvSpPr txBox="1"/>
            <p:nvPr/>
          </p:nvSpPr>
          <p:spPr>
            <a:xfrm>
              <a:off x="1229125" y="27611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0C58D3"/>
                  </a:solidFill>
                  <a:latin typeface="Roboto"/>
                  <a:ea typeface="Roboto"/>
                  <a:cs typeface="Roboto"/>
                  <a:sym typeface="Roboto"/>
                </a:rPr>
                <a:t>Make Reservations</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0"/>
                </a:spcAft>
                <a:buNone/>
              </a:pPr>
              <a:r>
                <a:rPr lang="en" sz="800">
                  <a:solidFill>
                    <a:srgbClr val="0C58D3"/>
                  </a:solidFill>
                  <a:latin typeface="Roboto"/>
                  <a:ea typeface="Roboto"/>
                  <a:cs typeface="Roboto"/>
                  <a:sym typeface="Roboto"/>
                </a:rPr>
                <a:t>Search Features</a:t>
              </a:r>
              <a:endParaRPr sz="800">
                <a:solidFill>
                  <a:srgbClr val="0C58D3"/>
                </a:solidFill>
                <a:latin typeface="Roboto"/>
                <a:ea typeface="Roboto"/>
                <a:cs typeface="Roboto"/>
                <a:sym typeface="Roboto"/>
              </a:endParaRPr>
            </a:p>
            <a:p>
              <a:pPr indent="0" lvl="0" marL="0" rtl="0" algn="l">
                <a:lnSpc>
                  <a:spcPct val="115000"/>
                </a:lnSpc>
                <a:spcBef>
                  <a:spcPts val="1600"/>
                </a:spcBef>
                <a:spcAft>
                  <a:spcPts val="1600"/>
                </a:spcAft>
                <a:buNone/>
              </a:pPr>
              <a:r>
                <a:rPr lang="en" sz="800">
                  <a:solidFill>
                    <a:srgbClr val="0C58D3"/>
                  </a:solidFill>
                  <a:latin typeface="Roboto"/>
                  <a:ea typeface="Roboto"/>
                  <a:cs typeface="Roboto"/>
                  <a:sym typeface="Roboto"/>
                </a:rPr>
                <a:t>Profiles</a:t>
              </a:r>
              <a:endParaRPr sz="800">
                <a:solidFill>
                  <a:srgbClr val="0C58D3"/>
                </a:solidFill>
                <a:latin typeface="Roboto"/>
                <a:ea typeface="Roboto"/>
                <a:cs typeface="Roboto"/>
                <a:sym typeface="Roboto"/>
              </a:endParaRPr>
            </a:p>
          </p:txBody>
        </p:sp>
        <p:cxnSp>
          <p:nvCxnSpPr>
            <p:cNvPr id="156" name="Google Shape;156;p21"/>
            <p:cNvCxnSpPr/>
            <p:nvPr/>
          </p:nvCxnSpPr>
          <p:spPr>
            <a:xfrm>
              <a:off x="2180202" y="1695421"/>
              <a:ext cx="718500" cy="741900"/>
            </a:xfrm>
            <a:prstGeom prst="straightConnector1">
              <a:avLst/>
            </a:prstGeom>
            <a:noFill/>
            <a:ln cap="flat" cmpd="sng" w="9525">
              <a:solidFill>
                <a:srgbClr val="0D5DDF"/>
              </a:solidFill>
              <a:prstDash val="solid"/>
              <a:round/>
              <a:headEnd len="sm" w="sm" type="none"/>
              <a:tailEnd len="sm" w="sm" type="none"/>
            </a:ln>
          </p:spPr>
        </p:cxnSp>
        <p:sp>
          <p:nvSpPr>
            <p:cNvPr id="157" name="Google Shape;157;p21"/>
            <p:cNvSpPr/>
            <p:nvPr/>
          </p:nvSpPr>
          <p:spPr>
            <a:xfrm flipH="1">
              <a:off x="1083025" y="2306625"/>
              <a:ext cx="1834800" cy="143400"/>
            </a:xfrm>
            <a:prstGeom prst="parallelogram">
              <a:avLst>
                <a:gd fmla="val 96952"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8" name="Google Shape;158;p21"/>
            <p:cNvSpPr/>
            <p:nvPr/>
          </p:nvSpPr>
          <p:spPr>
            <a:xfrm>
              <a:off x="1083125" y="2460449"/>
              <a:ext cx="1834800" cy="143400"/>
            </a:xfrm>
            <a:prstGeom prst="parallelogram">
              <a:avLst>
                <a:gd fmla="val 96952"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21"/>
          <p:cNvGrpSpPr/>
          <p:nvPr/>
        </p:nvGrpSpPr>
        <p:grpSpPr>
          <a:xfrm>
            <a:off x="5662155" y="2106713"/>
            <a:ext cx="1963343" cy="2267651"/>
            <a:chOff x="1083025" y="1574036"/>
            <a:chExt cx="1834900" cy="1993014"/>
          </a:xfrm>
        </p:grpSpPr>
        <p:sp>
          <p:nvSpPr>
            <p:cNvPr id="160" name="Google Shape;160;p21"/>
            <p:cNvSpPr txBox="1"/>
            <p:nvPr/>
          </p:nvSpPr>
          <p:spPr>
            <a:xfrm>
              <a:off x="1315784" y="1574036"/>
              <a:ext cx="9129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Iteration 3</a:t>
              </a:r>
              <a:endParaRPr sz="800">
                <a:solidFill>
                  <a:srgbClr val="858585"/>
                </a:solidFill>
                <a:latin typeface="Roboto"/>
                <a:ea typeface="Roboto"/>
                <a:cs typeface="Roboto"/>
                <a:sym typeface="Roboto"/>
              </a:endParaRPr>
            </a:p>
          </p:txBody>
        </p:sp>
        <p:sp>
          <p:nvSpPr>
            <p:cNvPr id="161" name="Google Shape;161;p21"/>
            <p:cNvSpPr txBox="1"/>
            <p:nvPr/>
          </p:nvSpPr>
          <p:spPr>
            <a:xfrm>
              <a:off x="1206075" y="2829650"/>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858585"/>
                  </a:solidFill>
                  <a:latin typeface="Roboto"/>
                  <a:ea typeface="Roboto"/>
                  <a:cs typeface="Roboto"/>
                  <a:sym typeface="Roboto"/>
                </a:rPr>
                <a:t>ChatGPT</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0"/>
                </a:spcAft>
                <a:buNone/>
              </a:pPr>
              <a:r>
                <a:rPr lang="en" sz="800">
                  <a:solidFill>
                    <a:srgbClr val="858585"/>
                  </a:solidFill>
                  <a:latin typeface="Roboto"/>
                  <a:ea typeface="Roboto"/>
                  <a:cs typeface="Roboto"/>
                  <a:sym typeface="Roboto"/>
                </a:rPr>
                <a:t>About Us</a:t>
              </a:r>
              <a:endParaRPr sz="800">
                <a:solidFill>
                  <a:srgbClr val="858585"/>
                </a:solidFill>
                <a:latin typeface="Roboto"/>
                <a:ea typeface="Roboto"/>
                <a:cs typeface="Roboto"/>
                <a:sym typeface="Roboto"/>
              </a:endParaRPr>
            </a:p>
            <a:p>
              <a:pPr indent="0" lvl="0" marL="0" rtl="0" algn="l">
                <a:lnSpc>
                  <a:spcPct val="115000"/>
                </a:lnSpc>
                <a:spcBef>
                  <a:spcPts val="1600"/>
                </a:spcBef>
                <a:spcAft>
                  <a:spcPts val="1600"/>
                </a:spcAft>
                <a:buNone/>
              </a:pPr>
              <a:r>
                <a:rPr lang="en" sz="800">
                  <a:solidFill>
                    <a:srgbClr val="858585"/>
                  </a:solidFill>
                  <a:latin typeface="Roboto"/>
                  <a:ea typeface="Roboto"/>
                  <a:cs typeface="Roboto"/>
                  <a:sym typeface="Roboto"/>
                </a:rPr>
                <a:t>FAQ</a:t>
              </a:r>
              <a:endParaRPr sz="800">
                <a:solidFill>
                  <a:srgbClr val="858585"/>
                </a:solidFill>
                <a:latin typeface="Roboto"/>
                <a:ea typeface="Roboto"/>
                <a:cs typeface="Roboto"/>
                <a:sym typeface="Roboto"/>
              </a:endParaRPr>
            </a:p>
          </p:txBody>
        </p:sp>
        <p:cxnSp>
          <p:nvCxnSpPr>
            <p:cNvPr id="162" name="Google Shape;162;p21"/>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63" name="Google Shape;163;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4" name="Google Shape;164;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