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63B600-A8CF-44A5-810E-635D5C86F4E6}">
  <a:tblStyle styleId="{9A63B600-A8CF-44A5-810E-635D5C86F4E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2b5b8d47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2b5b8d47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2b5b8d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2b5b8d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8a86d19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8a86d19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2b5b8d4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2b5b8d4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2b5b8d4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2b5b8d4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b5b8d4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b5b8d4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2b5b8d4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2b5b8d4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3efbb2c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3efbb2c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2b5b8d4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2b5b8d4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Team 5: GearOnTheGo</a:t>
            </a:r>
            <a:endParaRPr sz="5000"/>
          </a:p>
          <a:p>
            <a:pPr indent="0" lvl="0" marL="0" rtl="0" algn="ctr">
              <a:spcBef>
                <a:spcPts val="0"/>
              </a:spcBef>
              <a:spcAft>
                <a:spcPts val="0"/>
              </a:spcAft>
              <a:buNone/>
            </a:pPr>
            <a:r>
              <a:rPr lang="en" sz="5000"/>
              <a:t>Iteration(1)</a:t>
            </a:r>
            <a:endParaRPr sz="5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2000"/>
              <a:t>By: Ahnaf Tajwar, Jian Song, Lazaro Perez, Saahil Vashishta, Samantha Mathis, Shajee ur Rehman</a:t>
            </a:r>
            <a:endParaRPr sz="2000"/>
          </a:p>
        </p:txBody>
      </p:sp>
      <p:pic>
        <p:nvPicPr>
          <p:cNvPr id="56" name="Google Shape;56;p13"/>
          <p:cNvPicPr preferRelativeResize="0"/>
          <p:nvPr/>
        </p:nvPicPr>
        <p:blipFill rotWithShape="1">
          <a:blip r:embed="rId3">
            <a:alphaModFix/>
          </a:blip>
          <a:srcRect b="28252" l="-2926" r="6354" t="28248"/>
          <a:stretch/>
        </p:blipFill>
        <p:spPr>
          <a:xfrm>
            <a:off x="6347050" y="129400"/>
            <a:ext cx="2700475" cy="9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STD</a:t>
            </a:r>
            <a:endParaRPr/>
          </a:p>
        </p:txBody>
      </p:sp>
      <p:sp>
        <p:nvSpPr>
          <p:cNvPr id="123" name="Google Shape;123;p22"/>
          <p:cNvSpPr txBox="1"/>
          <p:nvPr>
            <p:ph idx="1" type="body"/>
          </p:nvPr>
        </p:nvSpPr>
        <p:spPr>
          <a:xfrm>
            <a:off x="311700" y="1152475"/>
            <a:ext cx="489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team added manual tests for current functionality.</a:t>
            </a:r>
            <a:endParaRPr/>
          </a:p>
          <a:p>
            <a:pPr indent="-342900" lvl="0" marL="457200" rtl="0" algn="l">
              <a:spcBef>
                <a:spcPts val="0"/>
              </a:spcBef>
              <a:spcAft>
                <a:spcPts val="0"/>
              </a:spcAft>
              <a:buSzPts val="1800"/>
              <a:buChar char="●"/>
            </a:pPr>
            <a:r>
              <a:rPr lang="en"/>
              <a:t>For future iterations, there will be more focus on integration tests and automated tests using selenium.</a:t>
            </a:r>
            <a:endParaRPr/>
          </a:p>
          <a:p>
            <a:pPr indent="-342900" lvl="0" marL="457200" rtl="0" algn="l">
              <a:spcBef>
                <a:spcPts val="0"/>
              </a:spcBef>
              <a:spcAft>
                <a:spcPts val="0"/>
              </a:spcAft>
              <a:buSzPts val="1800"/>
              <a:buChar char="●"/>
            </a:pPr>
            <a:r>
              <a:rPr lang="en"/>
              <a:t>The team is using the following format for manual tests: </a:t>
            </a:r>
            <a:endParaRPr/>
          </a:p>
        </p:txBody>
      </p:sp>
      <p:graphicFrame>
        <p:nvGraphicFramePr>
          <p:cNvPr id="124" name="Google Shape;124;p22"/>
          <p:cNvGraphicFramePr/>
          <p:nvPr/>
        </p:nvGraphicFramePr>
        <p:xfrm>
          <a:off x="2626575" y="3379300"/>
          <a:ext cx="3000000" cy="3000000"/>
        </p:xfrm>
        <a:graphic>
          <a:graphicData uri="http://schemas.openxmlformats.org/drawingml/2006/table">
            <a:tbl>
              <a:tblPr>
                <a:noFill/>
                <a:tableStyleId>{9A63B600-A8CF-44A5-810E-635D5C86F4E6}</a:tableStyleId>
              </a:tblPr>
              <a:tblGrid>
                <a:gridCol w="466725"/>
                <a:gridCol w="885825"/>
                <a:gridCol w="923925"/>
                <a:gridCol w="685800"/>
                <a:gridCol w="1428750"/>
                <a:gridCol w="695325"/>
                <a:gridCol w="695325"/>
                <a:gridCol w="495300"/>
              </a:tblGrid>
              <a:tr h="12700">
                <a:tc>
                  <a:txBody>
                    <a:bodyPr/>
                    <a:lstStyle/>
                    <a:p>
                      <a:pPr indent="0" lvl="0" marL="0" rtl="0" algn="l">
                        <a:spcBef>
                          <a:spcPts val="0"/>
                        </a:spcBef>
                        <a:spcAft>
                          <a:spcPts val="0"/>
                        </a:spcAft>
                        <a:buNone/>
                      </a:pPr>
                      <a:r>
                        <a:rPr lang="en" sz="950">
                          <a:solidFill>
                            <a:srgbClr val="444444"/>
                          </a:solidFill>
                          <a:highlight>
                            <a:srgbClr val="FFFFFF"/>
                          </a:highlight>
                        </a:rPr>
                        <a:t>Test ID</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Test Description</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Dependencies</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Input Data</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Test Steps</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Expected result</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Actual Result</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Pass/Fail</a:t>
                      </a:r>
                      <a:endParaRPr sz="950">
                        <a:solidFill>
                          <a:srgbClr val="444444"/>
                        </a:solidFill>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 sz="950">
                          <a:solidFill>
                            <a:srgbClr val="444444"/>
                          </a:solidFill>
                          <a:highlight>
                            <a:srgbClr val="FFFFFF"/>
                          </a:highlight>
                        </a:rPr>
                        <a:t>0001</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Save user email and password to database</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Database in ElephantSQL connected</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Email, Password</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Go to Register page, Enter email, Enter password, Click Register</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Entered user email and password is saved to database</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User email and password saved to database</a:t>
                      </a:r>
                      <a:endParaRPr sz="950">
                        <a:solidFill>
                          <a:srgbClr val="444444"/>
                        </a:solidFill>
                        <a:highlight>
                          <a:srgbClr val="FFFFFF"/>
                        </a:highlight>
                      </a:endParaRPr>
                    </a:p>
                  </a:txBody>
                  <a:tcPr marT="63500" marB="63500" marR="63500" marL="63500"/>
                </a:tc>
                <a:tc>
                  <a:txBody>
                    <a:bodyPr/>
                    <a:lstStyle/>
                    <a:p>
                      <a:pPr indent="0" lvl="0" marL="0" rtl="0" algn="l">
                        <a:spcBef>
                          <a:spcPts val="0"/>
                        </a:spcBef>
                        <a:spcAft>
                          <a:spcPts val="0"/>
                        </a:spcAft>
                        <a:buNone/>
                      </a:pPr>
                      <a:r>
                        <a:rPr lang="en" sz="950">
                          <a:solidFill>
                            <a:srgbClr val="444444"/>
                          </a:solidFill>
                          <a:highlight>
                            <a:srgbClr val="FFFFFF"/>
                          </a:highlight>
                        </a:rPr>
                        <a:t>Pass</a:t>
                      </a:r>
                      <a:endParaRPr sz="950">
                        <a:solidFill>
                          <a:srgbClr val="444444"/>
                        </a:solidFill>
                        <a:highlight>
                          <a:srgbClr val="FFFFFF"/>
                        </a:highlight>
                      </a:endParaRPr>
                    </a:p>
                  </a:txBody>
                  <a:tcPr marT="63500" marB="63500" marR="63500" marL="63500"/>
                </a:tc>
              </a:tr>
            </a:tbl>
          </a:graphicData>
        </a:graphic>
      </p:graphicFrame>
      <p:pic>
        <p:nvPicPr>
          <p:cNvPr id="125" name="Google Shape;125;p22"/>
          <p:cNvPicPr preferRelativeResize="0"/>
          <p:nvPr/>
        </p:nvPicPr>
        <p:blipFill>
          <a:blip r:embed="rId3">
            <a:alphaModFix/>
          </a:blip>
          <a:stretch>
            <a:fillRect/>
          </a:stretch>
        </p:blipFill>
        <p:spPr>
          <a:xfrm>
            <a:off x="8442625" y="4189025"/>
            <a:ext cx="419100" cy="467202"/>
          </a:xfrm>
          <a:prstGeom prst="rect">
            <a:avLst/>
          </a:prstGeom>
          <a:noFill/>
          <a:ln>
            <a:noFill/>
          </a:ln>
        </p:spPr>
      </p:pic>
      <p:pic>
        <p:nvPicPr>
          <p:cNvPr id="126" name="Google Shape;126;p22"/>
          <p:cNvPicPr preferRelativeResize="0"/>
          <p:nvPr/>
        </p:nvPicPr>
        <p:blipFill>
          <a:blip r:embed="rId4">
            <a:alphaModFix/>
          </a:blip>
          <a:stretch>
            <a:fillRect/>
          </a:stretch>
        </p:blipFill>
        <p:spPr>
          <a:xfrm>
            <a:off x="5270550" y="1284900"/>
            <a:ext cx="3633000" cy="190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SDD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Team populated the following sections:</a:t>
            </a:r>
            <a:endParaRPr/>
          </a:p>
          <a:p>
            <a:pPr indent="-317500" lvl="1" marL="914400" rtl="0" algn="l">
              <a:spcBef>
                <a:spcPts val="0"/>
              </a:spcBef>
              <a:spcAft>
                <a:spcPts val="0"/>
              </a:spcAft>
              <a:buSzPts val="1400"/>
              <a:buChar char="○"/>
            </a:pPr>
            <a:r>
              <a:rPr lang="en"/>
              <a:t>Software Architecture</a:t>
            </a:r>
            <a:endParaRPr/>
          </a:p>
          <a:p>
            <a:pPr indent="-317500" lvl="2" marL="1371600" rtl="0" algn="l">
              <a:spcBef>
                <a:spcPts val="0"/>
              </a:spcBef>
              <a:spcAft>
                <a:spcPts val="0"/>
              </a:spcAft>
              <a:buSzPts val="1400"/>
              <a:buChar char="■"/>
            </a:pPr>
            <a:r>
              <a:rPr lang="en"/>
              <a:t>Included folder structure</a:t>
            </a:r>
            <a:endParaRPr/>
          </a:p>
          <a:p>
            <a:pPr indent="-317500" lvl="2" marL="1371600" rtl="0" algn="l">
              <a:spcBef>
                <a:spcPts val="0"/>
              </a:spcBef>
              <a:spcAft>
                <a:spcPts val="0"/>
              </a:spcAft>
              <a:buSzPts val="1400"/>
              <a:buChar char="■"/>
            </a:pPr>
            <a:r>
              <a:rPr lang="en"/>
              <a:t>Backend uses Flask, Frontend uses React, PostgreSQL Database is hosted on ElephantSQL</a:t>
            </a:r>
            <a:endParaRPr/>
          </a:p>
          <a:p>
            <a:pPr indent="-317500" lvl="1" marL="914400" rtl="0" algn="l">
              <a:spcBef>
                <a:spcPts val="0"/>
              </a:spcBef>
              <a:spcAft>
                <a:spcPts val="0"/>
              </a:spcAft>
              <a:buSzPts val="1400"/>
              <a:buChar char="○"/>
            </a:pPr>
            <a:r>
              <a:rPr lang="en"/>
              <a:t>Class Diagram</a:t>
            </a:r>
            <a:endParaRPr/>
          </a:p>
          <a:p>
            <a:pPr indent="-317500" lvl="2" marL="1371600" rtl="0" algn="l">
              <a:spcBef>
                <a:spcPts val="0"/>
              </a:spcBef>
              <a:spcAft>
                <a:spcPts val="0"/>
              </a:spcAft>
              <a:buSzPts val="1400"/>
              <a:buChar char="■"/>
            </a:pPr>
            <a:r>
              <a:rPr lang="en"/>
              <a:t>7 entities defined currently</a:t>
            </a:r>
            <a:endParaRPr/>
          </a:p>
          <a:p>
            <a:pPr indent="-317500" lvl="1" marL="914400" rtl="0" algn="l">
              <a:spcBef>
                <a:spcPts val="0"/>
              </a:spcBef>
              <a:spcAft>
                <a:spcPts val="0"/>
              </a:spcAft>
              <a:buSzPts val="1400"/>
              <a:buChar char="○"/>
            </a:pPr>
            <a:r>
              <a:rPr lang="en"/>
              <a:t>UI Design</a:t>
            </a:r>
            <a:endParaRPr/>
          </a:p>
          <a:p>
            <a:pPr indent="-317500" lvl="2" marL="1371600" rtl="0" algn="l">
              <a:spcBef>
                <a:spcPts val="0"/>
              </a:spcBef>
              <a:spcAft>
                <a:spcPts val="0"/>
              </a:spcAft>
              <a:buSzPts val="1400"/>
              <a:buChar char="■"/>
            </a:pPr>
            <a:r>
              <a:rPr lang="en"/>
              <a:t>Initial mockups provided and discussed</a:t>
            </a:r>
            <a:endParaRPr/>
          </a:p>
          <a:p>
            <a:pPr indent="-317500" lvl="1" marL="914400" rtl="0" algn="l">
              <a:spcBef>
                <a:spcPts val="0"/>
              </a:spcBef>
              <a:spcAft>
                <a:spcPts val="0"/>
              </a:spcAft>
              <a:buSzPts val="1400"/>
              <a:buChar char="○"/>
            </a:pPr>
            <a:r>
              <a:rPr lang="en"/>
              <a:t>Database Design</a:t>
            </a:r>
            <a:endParaRPr/>
          </a:p>
          <a:p>
            <a:pPr indent="-317500" lvl="2" marL="1371600" rtl="0" algn="l">
              <a:spcBef>
                <a:spcPts val="0"/>
              </a:spcBef>
              <a:spcAft>
                <a:spcPts val="0"/>
              </a:spcAft>
              <a:buSzPts val="1400"/>
              <a:buChar char="■"/>
            </a:pPr>
            <a:r>
              <a:rPr lang="en"/>
              <a:t>Tables: equipment, user, paymentinfo, reservation</a:t>
            </a:r>
            <a:endParaRPr/>
          </a:p>
          <a:p>
            <a:pPr indent="-317500" lvl="1" marL="914400" rtl="0" algn="l">
              <a:spcBef>
                <a:spcPts val="0"/>
              </a:spcBef>
              <a:spcAft>
                <a:spcPts val="0"/>
              </a:spcAft>
              <a:buSzPts val="1400"/>
              <a:buChar char="○"/>
            </a:pPr>
            <a:r>
              <a:rPr lang="en"/>
              <a:t>Security Design</a:t>
            </a:r>
            <a:endParaRPr/>
          </a:p>
          <a:p>
            <a:pPr indent="-317500" lvl="2" marL="1371600" rtl="0" algn="l">
              <a:spcBef>
                <a:spcPts val="0"/>
              </a:spcBef>
              <a:spcAft>
                <a:spcPts val="0"/>
              </a:spcAft>
              <a:buSzPts val="1400"/>
              <a:buChar char="■"/>
            </a:pPr>
            <a:r>
              <a:rPr lang="en"/>
              <a:t>Email and password validation</a:t>
            </a:r>
            <a:endParaRPr/>
          </a:p>
          <a:p>
            <a:pPr indent="-317500" lvl="1" marL="914400" rtl="0" algn="l">
              <a:spcBef>
                <a:spcPts val="0"/>
              </a:spcBef>
              <a:spcAft>
                <a:spcPts val="0"/>
              </a:spcAft>
              <a:buSzPts val="1400"/>
              <a:buChar char="○"/>
            </a:pPr>
            <a:r>
              <a:rPr lang="en"/>
              <a:t>Design Patterns</a:t>
            </a:r>
            <a:endParaRPr/>
          </a:p>
          <a:p>
            <a:pPr indent="-317500" lvl="2" marL="1371600" rtl="0" algn="l">
              <a:spcBef>
                <a:spcPts val="0"/>
              </a:spcBef>
              <a:spcAft>
                <a:spcPts val="0"/>
              </a:spcAft>
              <a:buSzPts val="1400"/>
              <a:buChar char="■"/>
            </a:pPr>
            <a:r>
              <a:rPr lang="en"/>
              <a:t>Abstract Factory, Observer, Composite</a:t>
            </a:r>
            <a:endParaRPr/>
          </a:p>
        </p:txBody>
      </p:sp>
      <p:pic>
        <p:nvPicPr>
          <p:cNvPr id="63" name="Google Shape;63;p14"/>
          <p:cNvPicPr preferRelativeResize="0"/>
          <p:nvPr/>
        </p:nvPicPr>
        <p:blipFill>
          <a:blip r:embed="rId3">
            <a:alphaModFix/>
          </a:blip>
          <a:stretch>
            <a:fillRect/>
          </a:stretch>
        </p:blipFill>
        <p:spPr>
          <a:xfrm>
            <a:off x="6192400" y="2503075"/>
            <a:ext cx="2271575" cy="227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a:p>
            <a:pPr indent="0" lvl="0" marL="0" rtl="0" algn="l">
              <a:spcBef>
                <a:spcPts val="0"/>
              </a:spcBef>
              <a:spcAft>
                <a:spcPts val="0"/>
              </a:spcAft>
              <a:buNone/>
            </a:pPr>
            <a:r>
              <a:t/>
            </a:r>
            <a:endParaRPr/>
          </a:p>
          <a:p>
            <a:pPr indent="-302895" lvl="0" marL="457200" rtl="0" algn="l">
              <a:spcBef>
                <a:spcPts val="0"/>
              </a:spcBef>
              <a:spcAft>
                <a:spcPts val="0"/>
              </a:spcAft>
              <a:buSzPct val="100000"/>
              <a:buChar char="●"/>
            </a:pPr>
            <a:r>
              <a:rPr lang="en" sz="1300"/>
              <a:t>Class Diagram was made using UML on Lucidchart.</a:t>
            </a:r>
            <a:endParaRPr sz="1300"/>
          </a:p>
          <a:p>
            <a:pPr indent="-302895" lvl="0" marL="457200" rtl="0" algn="l">
              <a:spcBef>
                <a:spcPts val="0"/>
              </a:spcBef>
              <a:spcAft>
                <a:spcPts val="0"/>
              </a:spcAft>
              <a:buSzPct val="100000"/>
              <a:buChar char="●"/>
            </a:pPr>
            <a:r>
              <a:rPr lang="en" sz="1300"/>
              <a:t>7 entities were identified so far:</a:t>
            </a:r>
            <a:endParaRPr sz="1300"/>
          </a:p>
          <a:p>
            <a:pPr indent="-302894" lvl="1" marL="914400" rtl="0" algn="l">
              <a:spcBef>
                <a:spcPts val="0"/>
              </a:spcBef>
              <a:spcAft>
                <a:spcPts val="0"/>
              </a:spcAft>
              <a:buSzPct val="100000"/>
              <a:buChar char="○"/>
            </a:pPr>
            <a:r>
              <a:rPr lang="en" sz="1300"/>
              <a:t>User</a:t>
            </a:r>
            <a:endParaRPr sz="1300"/>
          </a:p>
          <a:p>
            <a:pPr indent="-302894" lvl="1" marL="914400" rtl="0" algn="l">
              <a:spcBef>
                <a:spcPts val="0"/>
              </a:spcBef>
              <a:spcAft>
                <a:spcPts val="0"/>
              </a:spcAft>
              <a:buSzPct val="100000"/>
              <a:buChar char="○"/>
            </a:pPr>
            <a:r>
              <a:rPr lang="en" sz="1300"/>
              <a:t>Renting User</a:t>
            </a:r>
            <a:endParaRPr sz="1300"/>
          </a:p>
          <a:p>
            <a:pPr indent="-302894" lvl="1" marL="914400" rtl="0" algn="l">
              <a:spcBef>
                <a:spcPts val="0"/>
              </a:spcBef>
              <a:spcAft>
                <a:spcPts val="0"/>
              </a:spcAft>
              <a:buSzPct val="100000"/>
              <a:buChar char="○"/>
            </a:pPr>
            <a:r>
              <a:rPr lang="en" sz="1300"/>
              <a:t>Hosting User</a:t>
            </a:r>
            <a:endParaRPr sz="1300"/>
          </a:p>
          <a:p>
            <a:pPr indent="-302894" lvl="1" marL="914400" rtl="0" algn="l">
              <a:spcBef>
                <a:spcPts val="0"/>
              </a:spcBef>
              <a:spcAft>
                <a:spcPts val="0"/>
              </a:spcAft>
              <a:buSzPct val="100000"/>
              <a:buChar char="○"/>
            </a:pPr>
            <a:r>
              <a:rPr lang="en" sz="1300"/>
              <a:t>Profile</a:t>
            </a:r>
            <a:endParaRPr sz="1300"/>
          </a:p>
          <a:p>
            <a:pPr indent="-302894" lvl="1" marL="914400" rtl="0" algn="l">
              <a:spcBef>
                <a:spcPts val="0"/>
              </a:spcBef>
              <a:spcAft>
                <a:spcPts val="0"/>
              </a:spcAft>
              <a:buSzPct val="100000"/>
              <a:buChar char="○"/>
            </a:pPr>
            <a:r>
              <a:rPr lang="en" sz="1300"/>
              <a:t>Equipment</a:t>
            </a:r>
            <a:endParaRPr sz="1300"/>
          </a:p>
          <a:p>
            <a:pPr indent="-302894" lvl="1" marL="914400" rtl="0" algn="l">
              <a:spcBef>
                <a:spcPts val="0"/>
              </a:spcBef>
              <a:spcAft>
                <a:spcPts val="0"/>
              </a:spcAft>
              <a:buSzPct val="100000"/>
              <a:buChar char="○"/>
            </a:pPr>
            <a:r>
              <a:rPr lang="en" sz="1300"/>
              <a:t>Reservation</a:t>
            </a:r>
            <a:endParaRPr sz="1300"/>
          </a:p>
          <a:p>
            <a:pPr indent="-302894" lvl="1" marL="914400" rtl="0" algn="l">
              <a:spcBef>
                <a:spcPts val="0"/>
              </a:spcBef>
              <a:spcAft>
                <a:spcPts val="0"/>
              </a:spcAft>
              <a:buSzPct val="100000"/>
              <a:buChar char="○"/>
            </a:pPr>
            <a:r>
              <a:rPr lang="en" sz="1300"/>
              <a:t>Payment Information</a:t>
            </a:r>
            <a:endParaRPr sz="1300"/>
          </a:p>
        </p:txBody>
      </p:sp>
      <p:pic>
        <p:nvPicPr>
          <p:cNvPr id="69" name="Google Shape;69;p15"/>
          <p:cNvPicPr preferRelativeResize="0"/>
          <p:nvPr/>
        </p:nvPicPr>
        <p:blipFill>
          <a:blip r:embed="rId3">
            <a:alphaModFix/>
          </a:blip>
          <a:stretch>
            <a:fillRect/>
          </a:stretch>
        </p:blipFill>
        <p:spPr>
          <a:xfrm>
            <a:off x="4640750" y="27500"/>
            <a:ext cx="4191550" cy="5088502"/>
          </a:xfrm>
          <a:prstGeom prst="rect">
            <a:avLst/>
          </a:prstGeom>
          <a:noFill/>
          <a:ln>
            <a:noFill/>
          </a:ln>
        </p:spPr>
      </p:pic>
      <p:pic>
        <p:nvPicPr>
          <p:cNvPr id="70" name="Google Shape;70;p15"/>
          <p:cNvPicPr preferRelativeResize="0"/>
          <p:nvPr/>
        </p:nvPicPr>
        <p:blipFill>
          <a:blip r:embed="rId4">
            <a:alphaModFix/>
          </a:blip>
          <a:stretch>
            <a:fillRect/>
          </a:stretch>
        </p:blipFill>
        <p:spPr>
          <a:xfrm>
            <a:off x="4034425" y="3554075"/>
            <a:ext cx="2031375" cy="1477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Login/Registration</a:t>
            </a:r>
            <a:endParaRPr/>
          </a:p>
        </p:txBody>
      </p:sp>
      <p:sp>
        <p:nvSpPr>
          <p:cNvPr id="76" name="Google Shape;76;p16"/>
          <p:cNvSpPr txBox="1"/>
          <p:nvPr>
            <p:ph idx="1" type="body"/>
          </p:nvPr>
        </p:nvSpPr>
        <p:spPr>
          <a:xfrm>
            <a:off x="311700" y="1152475"/>
            <a:ext cx="41487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team implemented user registration using a combination of a validated </a:t>
            </a:r>
            <a:r>
              <a:rPr lang="en"/>
              <a:t>email</a:t>
            </a:r>
            <a:r>
              <a:rPr lang="en"/>
              <a:t> and password.</a:t>
            </a:r>
            <a:endParaRPr/>
          </a:p>
          <a:p>
            <a:pPr indent="-342900" lvl="0" marL="457200" rtl="0" algn="l">
              <a:spcBef>
                <a:spcPts val="0"/>
              </a:spcBef>
              <a:spcAft>
                <a:spcPts val="0"/>
              </a:spcAft>
              <a:buSzPts val="1800"/>
              <a:buChar char="●"/>
            </a:pPr>
            <a:r>
              <a:rPr lang="en"/>
              <a:t>A Google sign-up option was also added to the functionality.</a:t>
            </a:r>
            <a:endParaRPr/>
          </a:p>
          <a:p>
            <a:pPr indent="-342900" lvl="0" marL="457200" rtl="0" algn="l">
              <a:spcBef>
                <a:spcPts val="0"/>
              </a:spcBef>
              <a:spcAft>
                <a:spcPts val="0"/>
              </a:spcAft>
              <a:buSzPts val="1800"/>
              <a:buChar char="●"/>
            </a:pPr>
            <a:r>
              <a:rPr lang="en"/>
              <a:t>Passwords were hashed using Bcrypt for added security.</a:t>
            </a:r>
            <a:endParaRPr/>
          </a:p>
          <a:p>
            <a:pPr indent="-342900" lvl="0" marL="457200" rtl="0" algn="l">
              <a:spcBef>
                <a:spcPts val="0"/>
              </a:spcBef>
              <a:spcAft>
                <a:spcPts val="0"/>
              </a:spcAft>
              <a:buSzPts val="1800"/>
              <a:buChar char="●"/>
            </a:pPr>
            <a:r>
              <a:rPr lang="en"/>
              <a:t>Hashed password saved to database</a:t>
            </a:r>
            <a:endParaRPr/>
          </a:p>
          <a:p>
            <a:pPr indent="-342900" lvl="0" marL="457200" rtl="0" algn="l">
              <a:spcBef>
                <a:spcPts val="0"/>
              </a:spcBef>
              <a:spcAft>
                <a:spcPts val="0"/>
              </a:spcAft>
              <a:buSzPts val="1800"/>
              <a:buChar char="●"/>
            </a:pPr>
            <a:r>
              <a:rPr lang="en"/>
              <a:t>Users can only access certain pages if logged in</a:t>
            </a:r>
            <a:endParaRPr/>
          </a:p>
        </p:txBody>
      </p:sp>
      <p:pic>
        <p:nvPicPr>
          <p:cNvPr id="77" name="Google Shape;77;p16"/>
          <p:cNvPicPr preferRelativeResize="0"/>
          <p:nvPr/>
        </p:nvPicPr>
        <p:blipFill rotWithShape="1">
          <a:blip r:embed="rId3">
            <a:alphaModFix/>
          </a:blip>
          <a:srcRect b="8283" l="30106" r="28509" t="7363"/>
          <a:stretch/>
        </p:blipFill>
        <p:spPr>
          <a:xfrm>
            <a:off x="7143138" y="669075"/>
            <a:ext cx="1812075" cy="1846926"/>
          </a:xfrm>
          <a:prstGeom prst="rect">
            <a:avLst/>
          </a:prstGeom>
          <a:noFill/>
          <a:ln>
            <a:noFill/>
          </a:ln>
          <a:effectLst>
            <a:outerShdw blurRad="57150" rotWithShape="0" algn="bl" dir="5400000" dist="19050">
              <a:srgbClr val="000000">
                <a:alpha val="50000"/>
              </a:srgbClr>
            </a:outerShdw>
          </a:effectLst>
        </p:spPr>
      </p:pic>
      <p:pic>
        <p:nvPicPr>
          <p:cNvPr id="78" name="Google Shape;78;p16"/>
          <p:cNvPicPr preferRelativeResize="0"/>
          <p:nvPr/>
        </p:nvPicPr>
        <p:blipFill rotWithShape="1">
          <a:blip r:embed="rId4">
            <a:alphaModFix/>
          </a:blip>
          <a:srcRect b="5928" l="26954" r="23195" t="10333"/>
          <a:stretch/>
        </p:blipFill>
        <p:spPr>
          <a:xfrm>
            <a:off x="4885600" y="312875"/>
            <a:ext cx="1986701" cy="2680753"/>
          </a:xfrm>
          <a:prstGeom prst="rect">
            <a:avLst/>
          </a:prstGeom>
          <a:noFill/>
          <a:ln>
            <a:noFill/>
          </a:ln>
        </p:spPr>
      </p:pic>
      <p:pic>
        <p:nvPicPr>
          <p:cNvPr id="79" name="Google Shape;79;p16"/>
          <p:cNvPicPr preferRelativeResize="0"/>
          <p:nvPr/>
        </p:nvPicPr>
        <p:blipFill>
          <a:blip r:embed="rId5">
            <a:alphaModFix/>
          </a:blip>
          <a:stretch>
            <a:fillRect/>
          </a:stretch>
        </p:blipFill>
        <p:spPr>
          <a:xfrm>
            <a:off x="4719675" y="3138403"/>
            <a:ext cx="4112613" cy="18450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Features</a:t>
            </a:r>
            <a:endParaRPr/>
          </a:p>
        </p:txBody>
      </p:sp>
      <p:sp>
        <p:nvSpPr>
          <p:cNvPr id="85" name="Google Shape;85;p17"/>
          <p:cNvSpPr txBox="1"/>
          <p:nvPr>
            <p:ph idx="1" type="body"/>
          </p:nvPr>
        </p:nvSpPr>
        <p:spPr>
          <a:xfrm>
            <a:off x="4474375" y="980450"/>
            <a:ext cx="4437900" cy="35457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We’ve implemented a feature for searching all items, as well as searching for all items that are available and unavailable. </a:t>
            </a:r>
            <a:endParaRPr/>
          </a:p>
          <a:p>
            <a:pPr indent="-325755" lvl="0" marL="457200" rtl="0" algn="l">
              <a:spcBef>
                <a:spcPts val="0"/>
              </a:spcBef>
              <a:spcAft>
                <a:spcPts val="0"/>
              </a:spcAft>
              <a:buSzPct val="100000"/>
              <a:buChar char="●"/>
            </a:pPr>
            <a:r>
              <a:rPr lang="en"/>
              <a:t>The purpose for having a search is so that it is convenient for a renter user to choose from a selection of items that are are being hosted. </a:t>
            </a:r>
            <a:endParaRPr/>
          </a:p>
          <a:p>
            <a:pPr indent="-325755" lvl="0" marL="457200" rtl="0" algn="l">
              <a:spcBef>
                <a:spcPts val="0"/>
              </a:spcBef>
              <a:spcAft>
                <a:spcPts val="0"/>
              </a:spcAft>
              <a:buSzPct val="100000"/>
              <a:buChar char="●"/>
            </a:pPr>
            <a:r>
              <a:rPr lang="en"/>
              <a:t>The </a:t>
            </a:r>
            <a:r>
              <a:rPr lang="en"/>
              <a:t>unavailability</a:t>
            </a:r>
            <a:r>
              <a:rPr lang="en"/>
              <a:t> search functionality is a piece that will be made for host users in order for them to know which items would be best for them to place as an option to place on their account for rental. </a:t>
            </a:r>
            <a:endParaRPr/>
          </a:p>
        </p:txBody>
      </p:sp>
      <p:pic>
        <p:nvPicPr>
          <p:cNvPr id="86" name="Google Shape;86;p17"/>
          <p:cNvPicPr preferRelativeResize="0"/>
          <p:nvPr/>
        </p:nvPicPr>
        <p:blipFill>
          <a:blip r:embed="rId3">
            <a:alphaModFix/>
          </a:blip>
          <a:stretch>
            <a:fillRect/>
          </a:stretch>
        </p:blipFill>
        <p:spPr>
          <a:xfrm>
            <a:off x="113913" y="980450"/>
            <a:ext cx="4544976" cy="1581893"/>
          </a:xfrm>
          <a:prstGeom prst="rect">
            <a:avLst/>
          </a:prstGeom>
          <a:noFill/>
          <a:ln>
            <a:noFill/>
          </a:ln>
        </p:spPr>
      </p:pic>
      <p:pic>
        <p:nvPicPr>
          <p:cNvPr id="87" name="Google Shape;87;p17"/>
          <p:cNvPicPr preferRelativeResize="0"/>
          <p:nvPr/>
        </p:nvPicPr>
        <p:blipFill>
          <a:blip r:embed="rId4">
            <a:alphaModFix/>
          </a:blip>
          <a:stretch>
            <a:fillRect/>
          </a:stretch>
        </p:blipFill>
        <p:spPr>
          <a:xfrm>
            <a:off x="127425" y="2571750"/>
            <a:ext cx="4517949" cy="1954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 Reservations</a:t>
            </a:r>
            <a:endParaRPr/>
          </a:p>
        </p:txBody>
      </p:sp>
      <p:sp>
        <p:nvSpPr>
          <p:cNvPr id="93" name="Google Shape;93;p18"/>
          <p:cNvSpPr txBox="1"/>
          <p:nvPr>
            <p:ph idx="1" type="body"/>
          </p:nvPr>
        </p:nvSpPr>
        <p:spPr>
          <a:xfrm>
            <a:off x="311700" y="1152475"/>
            <a:ext cx="411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team implemented reservation system including making and checking reservations</a:t>
            </a:r>
            <a:endParaRPr/>
          </a:p>
          <a:p>
            <a:pPr indent="-334327" lvl="0" marL="457200" rtl="0" algn="l">
              <a:spcBef>
                <a:spcPts val="0"/>
              </a:spcBef>
              <a:spcAft>
                <a:spcPts val="0"/>
              </a:spcAft>
              <a:buSzPct val="100000"/>
              <a:buChar char="●"/>
            </a:pPr>
            <a:r>
              <a:rPr lang="en"/>
              <a:t>When making reservations, related information will be directed from Equipment and User, so the user does not need to input those information again</a:t>
            </a:r>
            <a:endParaRPr/>
          </a:p>
          <a:p>
            <a:pPr indent="-334327" lvl="0" marL="457200" rtl="0" algn="l">
              <a:spcBef>
                <a:spcPts val="0"/>
              </a:spcBef>
              <a:spcAft>
                <a:spcPts val="0"/>
              </a:spcAft>
              <a:buSzPct val="100000"/>
              <a:buChar char="●"/>
            </a:pPr>
            <a:r>
              <a:rPr lang="en"/>
              <a:t>The inputs required are only rental start date and rental end date</a:t>
            </a:r>
            <a:endParaRPr/>
          </a:p>
          <a:p>
            <a:pPr indent="-334327" lvl="0" marL="457200" rtl="0" algn="l">
              <a:spcBef>
                <a:spcPts val="0"/>
              </a:spcBef>
              <a:spcAft>
                <a:spcPts val="0"/>
              </a:spcAft>
              <a:buSzPct val="100000"/>
              <a:buChar char="●"/>
            </a:pPr>
            <a:r>
              <a:rPr lang="en"/>
              <a:t>Users can access their existing reservations on their dashboard (more to come on Iteration 2)</a:t>
            </a:r>
            <a:endParaRPr/>
          </a:p>
        </p:txBody>
      </p:sp>
      <p:pic>
        <p:nvPicPr>
          <p:cNvPr id="94" name="Google Shape;94;p18"/>
          <p:cNvPicPr preferRelativeResize="0"/>
          <p:nvPr/>
        </p:nvPicPr>
        <p:blipFill>
          <a:blip r:embed="rId3">
            <a:alphaModFix/>
          </a:blip>
          <a:stretch>
            <a:fillRect/>
          </a:stretch>
        </p:blipFill>
        <p:spPr>
          <a:xfrm>
            <a:off x="4574700" y="1170125"/>
            <a:ext cx="4416900" cy="2814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2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Checkout Process</a:t>
            </a:r>
            <a:endParaRPr/>
          </a:p>
        </p:txBody>
      </p:sp>
      <p:sp>
        <p:nvSpPr>
          <p:cNvPr id="100" name="Google Shape;100;p19"/>
          <p:cNvSpPr txBox="1"/>
          <p:nvPr>
            <p:ph idx="1" type="body"/>
          </p:nvPr>
        </p:nvSpPr>
        <p:spPr>
          <a:xfrm>
            <a:off x="311700" y="899600"/>
            <a:ext cx="4917600" cy="3790500"/>
          </a:xfrm>
          <a:prstGeom prst="rect">
            <a:avLst/>
          </a:prstGeom>
        </p:spPr>
        <p:txBody>
          <a:bodyPr anchorCtr="0" anchor="t" bIns="91425" lIns="91425" spcFirstLastPara="1" rIns="91425" wrap="square" tIns="91425">
            <a:noAutofit/>
          </a:bodyPr>
          <a:lstStyle/>
          <a:p>
            <a:pPr indent="-308768" lvl="0" marL="457200" rtl="0" algn="l">
              <a:lnSpc>
                <a:spcPct val="105000"/>
              </a:lnSpc>
              <a:spcBef>
                <a:spcPts val="0"/>
              </a:spcBef>
              <a:spcAft>
                <a:spcPts val="0"/>
              </a:spcAft>
              <a:buSzPts val="1263"/>
              <a:buChar char="●"/>
            </a:pPr>
            <a:r>
              <a:rPr lang="en" sz="1262"/>
              <a:t>The Checkout page allows the renting user to make a payment to the hosting user after they have made their reservation.</a:t>
            </a:r>
            <a:endParaRPr sz="1262"/>
          </a:p>
          <a:p>
            <a:pPr indent="0" lvl="0" marL="457200" rtl="0" algn="l">
              <a:lnSpc>
                <a:spcPct val="105000"/>
              </a:lnSpc>
              <a:spcBef>
                <a:spcPts val="1200"/>
              </a:spcBef>
              <a:spcAft>
                <a:spcPts val="0"/>
              </a:spcAft>
              <a:buSzPts val="852"/>
              <a:buNone/>
            </a:pPr>
            <a:r>
              <a:t/>
            </a:r>
            <a:endParaRPr sz="1262"/>
          </a:p>
          <a:p>
            <a:pPr indent="-308768" lvl="0" marL="457200" rtl="0" algn="l">
              <a:lnSpc>
                <a:spcPct val="105000"/>
              </a:lnSpc>
              <a:spcBef>
                <a:spcPts val="1200"/>
              </a:spcBef>
              <a:spcAft>
                <a:spcPts val="0"/>
              </a:spcAft>
              <a:buSzPts val="1263"/>
              <a:buChar char="●"/>
            </a:pPr>
            <a:r>
              <a:rPr lang="en" sz="1262"/>
              <a:t>The renting user must fill out the required fields such as Name on Card, Billing Address, Card Number and a brief message documenting their experience.</a:t>
            </a:r>
            <a:endParaRPr sz="1262"/>
          </a:p>
          <a:p>
            <a:pPr indent="0" lvl="0" marL="457200" rtl="0" algn="l">
              <a:lnSpc>
                <a:spcPct val="105000"/>
              </a:lnSpc>
              <a:spcBef>
                <a:spcPts val="1200"/>
              </a:spcBef>
              <a:spcAft>
                <a:spcPts val="0"/>
              </a:spcAft>
              <a:buNone/>
            </a:pPr>
            <a:r>
              <a:t/>
            </a:r>
            <a:endParaRPr sz="1262"/>
          </a:p>
          <a:p>
            <a:pPr indent="-308768" lvl="0" marL="457200" rtl="0" algn="l">
              <a:spcBef>
                <a:spcPts val="1200"/>
              </a:spcBef>
              <a:spcAft>
                <a:spcPts val="0"/>
              </a:spcAft>
              <a:buSzPts val="1263"/>
              <a:buChar char="●"/>
            </a:pPr>
            <a:r>
              <a:rPr lang="en" sz="1283"/>
              <a:t>The price for the item will be drawn from the reservation database.</a:t>
            </a:r>
            <a:endParaRPr sz="1283"/>
          </a:p>
          <a:p>
            <a:pPr indent="0" lvl="0" marL="457200" rtl="0" algn="l">
              <a:spcBef>
                <a:spcPts val="1200"/>
              </a:spcBef>
              <a:spcAft>
                <a:spcPts val="0"/>
              </a:spcAft>
              <a:buNone/>
            </a:pPr>
            <a:r>
              <a:t/>
            </a:r>
            <a:endParaRPr sz="1283"/>
          </a:p>
          <a:p>
            <a:pPr indent="-308768" lvl="0" marL="457200" rtl="0" algn="l">
              <a:lnSpc>
                <a:spcPct val="105000"/>
              </a:lnSpc>
              <a:spcBef>
                <a:spcPts val="1200"/>
              </a:spcBef>
              <a:spcAft>
                <a:spcPts val="0"/>
              </a:spcAft>
              <a:buSzPts val="1263"/>
              <a:buChar char="●"/>
            </a:pPr>
            <a:r>
              <a:rPr lang="en" sz="1262"/>
              <a:t>The Checkout page validates the Card Number before allowing the information to be submitted.</a:t>
            </a:r>
            <a:endParaRPr sz="1262"/>
          </a:p>
        </p:txBody>
      </p:sp>
      <p:pic>
        <p:nvPicPr>
          <p:cNvPr id="101" name="Google Shape;101;p19"/>
          <p:cNvPicPr preferRelativeResize="0"/>
          <p:nvPr/>
        </p:nvPicPr>
        <p:blipFill>
          <a:blip r:embed="rId3">
            <a:alphaModFix/>
          </a:blip>
          <a:stretch>
            <a:fillRect/>
          </a:stretch>
        </p:blipFill>
        <p:spPr>
          <a:xfrm>
            <a:off x="5592725" y="1535950"/>
            <a:ext cx="3239575" cy="21557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 Payment Processing</a:t>
            </a:r>
            <a:endParaRPr/>
          </a:p>
        </p:txBody>
      </p:sp>
      <p:sp>
        <p:nvSpPr>
          <p:cNvPr id="107" name="Google Shape;107;p20"/>
          <p:cNvSpPr txBox="1"/>
          <p:nvPr>
            <p:ph idx="1" type="body"/>
          </p:nvPr>
        </p:nvSpPr>
        <p:spPr>
          <a:xfrm>
            <a:off x="311700" y="1152475"/>
            <a:ext cx="5261400" cy="3416400"/>
          </a:xfrm>
          <a:prstGeom prst="rect">
            <a:avLst/>
          </a:prstGeom>
        </p:spPr>
        <p:txBody>
          <a:bodyPr anchorCtr="0" anchor="t" bIns="91425" lIns="91425" spcFirstLastPara="1" rIns="91425" wrap="square" tIns="91425">
            <a:normAutofit/>
          </a:bodyPr>
          <a:lstStyle/>
          <a:p>
            <a:pPr indent="-310120" lvl="0" marL="457200" rtl="0" algn="l">
              <a:spcBef>
                <a:spcPts val="0"/>
              </a:spcBef>
              <a:spcAft>
                <a:spcPts val="0"/>
              </a:spcAft>
              <a:buSzPts val="1284"/>
              <a:buChar char="●"/>
            </a:pPr>
            <a:r>
              <a:rPr lang="en" sz="1283"/>
              <a:t>Payment will then be submitted to the payment info database.</a:t>
            </a:r>
            <a:endParaRPr sz="1283"/>
          </a:p>
          <a:p>
            <a:pPr indent="0" lvl="0" marL="457200" rtl="0" algn="l">
              <a:spcBef>
                <a:spcPts val="1200"/>
              </a:spcBef>
              <a:spcAft>
                <a:spcPts val="0"/>
              </a:spcAft>
              <a:buNone/>
            </a:pPr>
            <a:r>
              <a:t/>
            </a:r>
            <a:endParaRPr sz="1500"/>
          </a:p>
          <a:p>
            <a:pPr indent="-311150" lvl="0" marL="457200" rtl="0" algn="l">
              <a:spcBef>
                <a:spcPts val="1200"/>
              </a:spcBef>
              <a:spcAft>
                <a:spcPts val="0"/>
              </a:spcAft>
              <a:buSzPts val="1300"/>
              <a:buChar char="●"/>
            </a:pPr>
            <a:r>
              <a:rPr lang="en" sz="1300"/>
              <a:t>Card Information will be hashed and not visible in the database.</a:t>
            </a:r>
            <a:endParaRPr sz="1300"/>
          </a:p>
          <a:p>
            <a:pPr indent="0" lvl="0" marL="457200" rtl="0" algn="l">
              <a:spcBef>
                <a:spcPts val="1200"/>
              </a:spcBef>
              <a:spcAft>
                <a:spcPts val="0"/>
              </a:spcAft>
              <a:buNone/>
            </a:pPr>
            <a:r>
              <a:t/>
            </a:r>
            <a:endParaRPr sz="1400"/>
          </a:p>
          <a:p>
            <a:pPr indent="-311150" lvl="0" marL="457200" rtl="0" algn="l">
              <a:spcBef>
                <a:spcPts val="1200"/>
              </a:spcBef>
              <a:spcAft>
                <a:spcPts val="0"/>
              </a:spcAft>
              <a:buSzPts val="1300"/>
              <a:buChar char="●"/>
            </a:pPr>
            <a:r>
              <a:rPr lang="en" sz="1300"/>
              <a:t>The Stripe secure payment processing system will be incorporated into it at a later iteration.</a:t>
            </a:r>
            <a:endParaRPr sz="1300"/>
          </a:p>
          <a:p>
            <a:pPr indent="0" lvl="0" marL="457200" rtl="0" algn="l">
              <a:spcBef>
                <a:spcPts val="1200"/>
              </a:spcBef>
              <a:spcAft>
                <a:spcPts val="0"/>
              </a:spcAft>
              <a:buNone/>
            </a:pPr>
            <a:r>
              <a:t/>
            </a:r>
            <a:endParaRPr sz="1300"/>
          </a:p>
          <a:p>
            <a:pPr indent="-308768" lvl="0" marL="457200" rtl="0" algn="l">
              <a:lnSpc>
                <a:spcPct val="105000"/>
              </a:lnSpc>
              <a:spcBef>
                <a:spcPts val="1200"/>
              </a:spcBef>
              <a:spcAft>
                <a:spcPts val="0"/>
              </a:spcAft>
              <a:buSzPts val="1263"/>
              <a:buChar char="●"/>
            </a:pPr>
            <a:r>
              <a:rPr lang="en" sz="1262"/>
              <a:t>The RU and HU will both be notified regarding a successful payment.</a:t>
            </a:r>
            <a:endParaRPr sz="1262"/>
          </a:p>
        </p:txBody>
      </p:sp>
      <p:pic>
        <p:nvPicPr>
          <p:cNvPr id="108" name="Google Shape;108;p20"/>
          <p:cNvPicPr preferRelativeResize="0"/>
          <p:nvPr/>
        </p:nvPicPr>
        <p:blipFill>
          <a:blip r:embed="rId3">
            <a:alphaModFix/>
          </a:blip>
          <a:stretch>
            <a:fillRect/>
          </a:stretch>
        </p:blipFill>
        <p:spPr>
          <a:xfrm>
            <a:off x="5727150" y="2941900"/>
            <a:ext cx="3105150" cy="1466850"/>
          </a:xfrm>
          <a:prstGeom prst="rect">
            <a:avLst/>
          </a:prstGeom>
          <a:noFill/>
          <a:ln>
            <a:noFill/>
          </a:ln>
        </p:spPr>
      </p:pic>
      <p:pic>
        <p:nvPicPr>
          <p:cNvPr id="109" name="Google Shape;109;p20"/>
          <p:cNvPicPr preferRelativeResize="0"/>
          <p:nvPr/>
        </p:nvPicPr>
        <p:blipFill>
          <a:blip r:embed="rId4">
            <a:alphaModFix/>
          </a:blip>
          <a:stretch>
            <a:fillRect/>
          </a:stretch>
        </p:blipFill>
        <p:spPr>
          <a:xfrm>
            <a:off x="5830725" y="1095275"/>
            <a:ext cx="2820300" cy="161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Add/update/Remove equipment</a:t>
            </a:r>
            <a:endParaRPr/>
          </a:p>
        </p:txBody>
      </p:sp>
      <p:sp>
        <p:nvSpPr>
          <p:cNvPr id="115" name="Google Shape;115;p21"/>
          <p:cNvSpPr txBox="1"/>
          <p:nvPr>
            <p:ph idx="1" type="body"/>
          </p:nvPr>
        </p:nvSpPr>
        <p:spPr>
          <a:xfrm>
            <a:off x="311700" y="1152475"/>
            <a:ext cx="38268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Features to view the items from the equipment database</a:t>
            </a:r>
            <a:endParaRPr/>
          </a:p>
          <a:p>
            <a:pPr indent="-325755" lvl="0" marL="457200" rtl="0" algn="l">
              <a:spcBef>
                <a:spcPts val="0"/>
              </a:spcBef>
              <a:spcAft>
                <a:spcPts val="0"/>
              </a:spcAft>
              <a:buSzPct val="100000"/>
              <a:buChar char="●"/>
            </a:pPr>
            <a:r>
              <a:rPr lang="en"/>
              <a:t>Ability to add items by filling out a form</a:t>
            </a:r>
            <a:endParaRPr/>
          </a:p>
          <a:p>
            <a:pPr indent="-325755" lvl="0" marL="457200" rtl="0" algn="l">
              <a:spcBef>
                <a:spcPts val="0"/>
              </a:spcBef>
              <a:spcAft>
                <a:spcPts val="0"/>
              </a:spcAft>
              <a:buSzPct val="100000"/>
              <a:buChar char="●"/>
            </a:pPr>
            <a:r>
              <a:rPr lang="en"/>
              <a:t>Each item comes with a Remove and update button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Features to come:</a:t>
            </a:r>
            <a:endParaRPr/>
          </a:p>
          <a:p>
            <a:pPr indent="-325755" lvl="0" marL="457200" rtl="0" algn="l">
              <a:spcBef>
                <a:spcPts val="1200"/>
              </a:spcBef>
              <a:spcAft>
                <a:spcPts val="0"/>
              </a:spcAft>
              <a:buSzPct val="100000"/>
              <a:buChar char="●"/>
            </a:pPr>
            <a:r>
              <a:rPr lang="en"/>
              <a:t>Adding Permissions -&gt; Only allowing the user that is logged in to affect their items instead of any item</a:t>
            </a:r>
            <a:endParaRPr/>
          </a:p>
        </p:txBody>
      </p:sp>
      <p:pic>
        <p:nvPicPr>
          <p:cNvPr id="116" name="Google Shape;116;p21"/>
          <p:cNvPicPr preferRelativeResize="0"/>
          <p:nvPr/>
        </p:nvPicPr>
        <p:blipFill>
          <a:blip r:embed="rId3">
            <a:alphaModFix/>
          </a:blip>
          <a:stretch>
            <a:fillRect/>
          </a:stretch>
        </p:blipFill>
        <p:spPr>
          <a:xfrm>
            <a:off x="4572001" y="1152475"/>
            <a:ext cx="4378401" cy="1377750"/>
          </a:xfrm>
          <a:prstGeom prst="rect">
            <a:avLst/>
          </a:prstGeom>
          <a:noFill/>
          <a:ln>
            <a:noFill/>
          </a:ln>
        </p:spPr>
      </p:pic>
      <p:pic>
        <p:nvPicPr>
          <p:cNvPr id="117" name="Google Shape;117;p21"/>
          <p:cNvPicPr preferRelativeResize="0"/>
          <p:nvPr/>
        </p:nvPicPr>
        <p:blipFill>
          <a:blip r:embed="rId4">
            <a:alphaModFix/>
          </a:blip>
          <a:stretch>
            <a:fillRect/>
          </a:stretch>
        </p:blipFill>
        <p:spPr>
          <a:xfrm>
            <a:off x="5435325" y="2637625"/>
            <a:ext cx="2518666" cy="230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