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Roboto"/>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font" Target="fonts/Raleway-regular.fntdata"/><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Robo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ivotaltracker.com/n/projects/2703926"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t>
            </a:r>
            <a:r>
              <a:rPr lang="en"/>
              <a:t>vision</a:t>
            </a:r>
            <a:r>
              <a:rPr lang="en"/>
              <a:t> as driven by Jordany was that we would combine with the other groups for the purpose of providing various microservices that would all later be coupled together to provide a larger offering.  As a team we took on the Notification Management system.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db7ee77c1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db7ee77c1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dc7e4ac44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dc7e4ac44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02d6fbe14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02d6fbe14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 </a:t>
            </a:r>
            <a:r>
              <a:rPr lang="en"/>
              <a:t>pivotal tracker</a:t>
            </a:r>
            <a:r>
              <a:rPr lang="en"/>
              <a:t> </a:t>
            </a:r>
            <a:r>
              <a:rPr lang="en" u="sng">
                <a:solidFill>
                  <a:schemeClr val="hlink"/>
                </a:solidFill>
                <a:hlinkClick r:id="rId2"/>
              </a:rPr>
              <a:t>https://www.pivotaltracker.com/n/projects/2703926</a:t>
            </a:r>
            <a:endParaRPr/>
          </a:p>
          <a:p>
            <a:pPr indent="0" lvl="0" marL="0" rtl="0" algn="l">
              <a:spcBef>
                <a:spcPts val="0"/>
              </a:spcBef>
              <a:spcAft>
                <a:spcPts val="0"/>
              </a:spcAft>
              <a:buNone/>
            </a:pPr>
            <a:r>
              <a:rPr lang="en"/>
              <a:t> as our the project progress tracking tool. Within each iteration, we prioritize  tasks and divide into subtasks with status and owners.</a:t>
            </a:r>
            <a:r>
              <a:rPr lang="en" sz="1200">
                <a:solidFill>
                  <a:srgbClr val="4D5156"/>
                </a:solidFill>
                <a:highlight>
                  <a:srgbClr val="FFFFFF"/>
                </a:highlight>
                <a:latin typeface="Roboto"/>
                <a:ea typeface="Roboto"/>
                <a:cs typeface="Roboto"/>
                <a:sym typeface="Roboto"/>
              </a:rPr>
              <a:t>Every interation we will have </a:t>
            </a:r>
            <a:r>
              <a:rPr lang="en" sz="1200">
                <a:solidFill>
                  <a:srgbClr val="040C28"/>
                </a:solidFill>
                <a:highlight>
                  <a:srgbClr val="D3E3FD"/>
                </a:highlight>
                <a:latin typeface="Roboto"/>
                <a:ea typeface="Roboto"/>
                <a:cs typeface="Roboto"/>
                <a:sym typeface="Roboto"/>
              </a:rPr>
              <a:t>planning, execution, review, and retrospective</a:t>
            </a:r>
            <a:r>
              <a:rPr lang="en" sz="1200">
                <a:solidFill>
                  <a:srgbClr val="4D5156"/>
                </a:solidFill>
                <a:highlight>
                  <a:srgbClr val="FFFFFF"/>
                </a:highlight>
                <a:latin typeface="Roboto"/>
                <a:ea typeface="Roboto"/>
                <a:cs typeface="Roboto"/>
                <a:sym typeface="Roboto"/>
              </a:rPr>
              <a:t> steps.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02d6fbe14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02d6fbe14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rPr>
              <a:t>In addition to the Notification service, we will also implement an API gateway using Spring Cloud Gateway. This gateway will serve as a centralized entry point for the notification service and all our other services.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712a8d91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712a8d91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c7e4ac4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dc7e4ac4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BUMETCS673/project-teamfirs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TeamFirst</a:t>
            </a:r>
            <a:endParaRPr/>
          </a:p>
          <a:p>
            <a:pPr indent="0" lvl="0" marL="0" rtl="0" algn="l">
              <a:spcBef>
                <a:spcPts val="0"/>
              </a:spcBef>
              <a:spcAft>
                <a:spcPts val="0"/>
              </a:spcAft>
              <a:buNone/>
            </a:pPr>
            <a:r>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32500" lnSpcReduction="10000"/>
          </a:bodyPr>
          <a:lstStyle/>
          <a:p>
            <a:pPr indent="0" lvl="0" marL="0" rtl="0" algn="l">
              <a:spcBef>
                <a:spcPts val="0"/>
              </a:spcBef>
              <a:spcAft>
                <a:spcPts val="0"/>
              </a:spcAft>
              <a:buNone/>
            </a:pPr>
            <a:r>
              <a:rPr lang="en" sz="3755"/>
              <a:t>Initial Presentation Iteration 0 - Notification Management</a:t>
            </a:r>
            <a:endParaRPr sz="3755"/>
          </a:p>
          <a:p>
            <a:pPr indent="0" lvl="0" marL="0" rtl="0" algn="l">
              <a:spcBef>
                <a:spcPts val="0"/>
              </a:spcBef>
              <a:spcAft>
                <a:spcPts val="0"/>
              </a:spcAft>
              <a:buNone/>
            </a:pPr>
            <a:r>
              <a:rPr lang="en" sz="2657"/>
              <a:t>Refer:  </a:t>
            </a:r>
            <a:r>
              <a:rPr lang="en" sz="2657" u="sng">
                <a:solidFill>
                  <a:schemeClr val="hlink"/>
                </a:solidFill>
                <a:hlinkClick r:id="rId3"/>
              </a:rPr>
              <a:t>https://github.com/BUMETCS673/project-teamfirst</a:t>
            </a:r>
            <a:r>
              <a:rPr lang="en" sz="2657"/>
              <a:t> for our latest files and minutes</a:t>
            </a:r>
            <a:endParaRPr sz="2657"/>
          </a:p>
          <a:p>
            <a:pPr indent="0" lvl="0" marL="0" rtl="0" algn="l">
              <a:spcBef>
                <a:spcPts val="0"/>
              </a:spcBef>
              <a:spcAft>
                <a:spcPts val="0"/>
              </a:spcAft>
              <a:buNone/>
            </a:pPr>
            <a:r>
              <a:t/>
            </a:r>
            <a:endParaRPr/>
          </a:p>
        </p:txBody>
      </p:sp>
      <p:sp>
        <p:nvSpPr>
          <p:cNvPr id="88" name="Google Shape;88;p13"/>
          <p:cNvSpPr txBox="1"/>
          <p:nvPr/>
        </p:nvSpPr>
        <p:spPr>
          <a:xfrm>
            <a:off x="2254225" y="3372700"/>
            <a:ext cx="5544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Members &amp; Responsibilities</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5" name="Google Shape;95;p14"/>
          <p:cNvPicPr preferRelativeResize="0"/>
          <p:nvPr/>
        </p:nvPicPr>
        <p:blipFill>
          <a:blip r:embed="rId3">
            <a:alphaModFix/>
          </a:blip>
          <a:stretch>
            <a:fillRect/>
          </a:stretch>
        </p:blipFill>
        <p:spPr>
          <a:xfrm>
            <a:off x="173938" y="1017725"/>
            <a:ext cx="8796124" cy="3837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Overview</a:t>
            </a:r>
            <a:endParaRPr/>
          </a:p>
        </p:txBody>
      </p:sp>
      <p:sp>
        <p:nvSpPr>
          <p:cNvPr id="101" name="Google Shape;101;p15"/>
          <p:cNvSpPr txBox="1"/>
          <p:nvPr>
            <p:ph idx="1" type="body"/>
          </p:nvPr>
        </p:nvSpPr>
        <p:spPr>
          <a:xfrm>
            <a:off x="729450" y="1936200"/>
            <a:ext cx="8256900" cy="3103800"/>
          </a:xfrm>
          <a:prstGeom prst="rect">
            <a:avLst/>
          </a:prstGeom>
        </p:spPr>
        <p:txBody>
          <a:bodyPr anchorCtr="0" anchor="t" bIns="91425" lIns="91425" spcFirstLastPara="1" rIns="91425" wrap="square" tIns="91425">
            <a:normAutofit fontScale="62500" lnSpcReduction="20000"/>
          </a:bodyPr>
          <a:lstStyle/>
          <a:p>
            <a:pPr indent="0" lvl="0" marL="0" rtl="0" algn="just">
              <a:lnSpc>
                <a:spcPct val="115000"/>
              </a:lnSpc>
              <a:spcBef>
                <a:spcPts val="0"/>
              </a:spcBef>
              <a:spcAft>
                <a:spcPts val="0"/>
              </a:spcAft>
              <a:buClr>
                <a:schemeClr val="dk1"/>
              </a:buClr>
              <a:buSzPct val="54986"/>
              <a:buFont typeface="Arial"/>
              <a:buNone/>
            </a:pPr>
            <a:r>
              <a:rPr lang="en" sz="2000">
                <a:solidFill>
                  <a:schemeClr val="dk1"/>
                </a:solidFill>
              </a:rPr>
              <a:t>Our contribution to the Online Learning Platform involves creating a </a:t>
            </a:r>
            <a:r>
              <a:rPr b="1" lang="en" sz="2000">
                <a:solidFill>
                  <a:schemeClr val="dk1"/>
                </a:solidFill>
              </a:rPr>
              <a:t>“Notification Service.” </a:t>
            </a:r>
            <a:r>
              <a:rPr lang="en" sz="2000">
                <a:solidFill>
                  <a:schemeClr val="dk1"/>
                </a:solidFill>
              </a:rPr>
              <a:t>This service is important for our project-based learning platform. It helps to share information easily within the university, making communication smoother and increasing student engagement.</a:t>
            </a:r>
            <a:endParaRPr sz="2000">
              <a:solidFill>
                <a:schemeClr val="dk1"/>
              </a:solidFill>
            </a:endParaRPr>
          </a:p>
          <a:p>
            <a:pPr indent="0" lvl="0" marL="457200" rtl="0" algn="just">
              <a:lnSpc>
                <a:spcPct val="115000"/>
              </a:lnSpc>
              <a:spcBef>
                <a:spcPts val="0"/>
              </a:spcBef>
              <a:spcAft>
                <a:spcPts val="0"/>
              </a:spcAft>
              <a:buClr>
                <a:schemeClr val="dk1"/>
              </a:buClr>
              <a:buSzPct val="54986"/>
              <a:buFont typeface="Arial"/>
              <a:buNone/>
            </a:pPr>
            <a:r>
              <a:t/>
            </a:r>
            <a:endParaRPr sz="2000">
              <a:solidFill>
                <a:schemeClr val="dk1"/>
              </a:solidFill>
            </a:endParaRPr>
          </a:p>
          <a:p>
            <a:pPr indent="0" lvl="0" marL="0" rtl="0" algn="just">
              <a:lnSpc>
                <a:spcPct val="115000"/>
              </a:lnSpc>
              <a:spcBef>
                <a:spcPts val="0"/>
              </a:spcBef>
              <a:spcAft>
                <a:spcPts val="0"/>
              </a:spcAft>
              <a:buClr>
                <a:schemeClr val="dk1"/>
              </a:buClr>
              <a:buSzPct val="54986"/>
              <a:buFont typeface="Arial"/>
              <a:buNone/>
            </a:pPr>
            <a:r>
              <a:rPr b="1" lang="en" sz="2000">
                <a:solidFill>
                  <a:schemeClr val="dk1"/>
                </a:solidFill>
              </a:rPr>
              <a:t>Purpose and Motivation</a:t>
            </a:r>
            <a:endParaRPr b="1" sz="2000">
              <a:solidFill>
                <a:schemeClr val="dk1"/>
              </a:solidFill>
            </a:endParaRPr>
          </a:p>
          <a:p>
            <a:pPr indent="0" lvl="0" marL="0" rtl="0" algn="just">
              <a:lnSpc>
                <a:spcPct val="115000"/>
              </a:lnSpc>
              <a:spcBef>
                <a:spcPts val="0"/>
              </a:spcBef>
              <a:spcAft>
                <a:spcPts val="0"/>
              </a:spcAft>
              <a:buClr>
                <a:schemeClr val="dk1"/>
              </a:buClr>
              <a:buSzPct val="54986"/>
              <a:buFont typeface="Arial"/>
              <a:buNone/>
            </a:pPr>
            <a:r>
              <a:rPr lang="en" sz="2000">
                <a:solidFill>
                  <a:schemeClr val="dk1"/>
                </a:solidFill>
              </a:rPr>
              <a:t>In a learning environment where activities and interactions are always changing, it's important to have updates and alerts in real-time. Our goal is to meet this need by creating a strong notification system. This system will give users timely information about important events, changes, or updates related to their roles in the learning platform.</a:t>
            </a:r>
            <a:endParaRPr sz="2000">
              <a:solidFill>
                <a:schemeClr val="dk1"/>
              </a:solidFill>
            </a:endParaRPr>
          </a:p>
          <a:p>
            <a:pPr indent="0" lvl="0" marL="457200" rtl="0" algn="just">
              <a:lnSpc>
                <a:spcPct val="115000"/>
              </a:lnSpc>
              <a:spcBef>
                <a:spcPts val="0"/>
              </a:spcBef>
              <a:spcAft>
                <a:spcPts val="0"/>
              </a:spcAft>
              <a:buClr>
                <a:schemeClr val="dk1"/>
              </a:buClr>
              <a:buSzPct val="54986"/>
              <a:buFont typeface="Arial"/>
              <a:buNone/>
            </a:pPr>
            <a:r>
              <a:t/>
            </a:r>
            <a:endParaRPr sz="2000">
              <a:solidFill>
                <a:schemeClr val="dk1"/>
              </a:solidFill>
            </a:endParaRPr>
          </a:p>
          <a:p>
            <a:pPr indent="0" lvl="0" marL="0" rtl="0" algn="just">
              <a:lnSpc>
                <a:spcPct val="115000"/>
              </a:lnSpc>
              <a:spcBef>
                <a:spcPts val="0"/>
              </a:spcBef>
              <a:spcAft>
                <a:spcPts val="0"/>
              </a:spcAft>
              <a:buClr>
                <a:schemeClr val="dk1"/>
              </a:buClr>
              <a:buSzPct val="54986"/>
              <a:buFont typeface="Arial"/>
              <a:buNone/>
            </a:pPr>
            <a:r>
              <a:rPr lang="en" sz="2000">
                <a:solidFill>
                  <a:schemeClr val="dk1"/>
                </a:solidFill>
              </a:rPr>
              <a:t>Our purpose is to make communication and information sharing easier among everyone in the university community. We plan to do this by using microservices architecture and RESTful APIs. Our service will be flexible and scalable, allowing notifications to be sent through various channels like SMS and email. Our aim is to make sure users have a better experience, stay engaged, and collaborate more effectively by keeping them informed about what's happening in the learning platform.</a:t>
            </a:r>
            <a:endParaRPr sz="20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16342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progress tracking tool - pivotal tracker</a:t>
            </a:r>
            <a:endParaRPr/>
          </a:p>
        </p:txBody>
      </p:sp>
      <p:pic>
        <p:nvPicPr>
          <p:cNvPr id="107" name="Google Shape;107;p16"/>
          <p:cNvPicPr preferRelativeResize="0"/>
          <p:nvPr/>
        </p:nvPicPr>
        <p:blipFill>
          <a:blip r:embed="rId3">
            <a:alphaModFix/>
          </a:blip>
          <a:stretch>
            <a:fillRect/>
          </a:stretch>
        </p:blipFill>
        <p:spPr>
          <a:xfrm>
            <a:off x="313875" y="641375"/>
            <a:ext cx="5008808" cy="4197326"/>
          </a:xfrm>
          <a:prstGeom prst="rect">
            <a:avLst/>
          </a:prstGeom>
          <a:noFill/>
          <a:ln>
            <a:noFill/>
          </a:ln>
        </p:spPr>
      </p:pic>
      <p:pic>
        <p:nvPicPr>
          <p:cNvPr id="108" name="Google Shape;108;p16"/>
          <p:cNvPicPr preferRelativeResize="0"/>
          <p:nvPr/>
        </p:nvPicPr>
        <p:blipFill>
          <a:blip r:embed="rId4">
            <a:alphaModFix/>
          </a:blip>
          <a:stretch>
            <a:fillRect/>
          </a:stretch>
        </p:blipFill>
        <p:spPr>
          <a:xfrm>
            <a:off x="5475074" y="488975"/>
            <a:ext cx="2747600" cy="45615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Iteration Overview &amp; Mgr plan –Sherry</a:t>
            </a:r>
            <a:endParaRPr/>
          </a:p>
        </p:txBody>
      </p:sp>
      <p:sp>
        <p:nvSpPr>
          <p:cNvPr id="114" name="Google Shape;114;p17"/>
          <p:cNvSpPr txBox="1"/>
          <p:nvPr/>
        </p:nvSpPr>
        <p:spPr>
          <a:xfrm>
            <a:off x="648275" y="726550"/>
            <a:ext cx="8495700" cy="4128600"/>
          </a:xfrm>
          <a:prstGeom prst="rect">
            <a:avLst/>
          </a:prstGeom>
          <a:noFill/>
          <a:ln>
            <a:noFill/>
          </a:ln>
        </p:spPr>
        <p:txBody>
          <a:bodyPr anchorCtr="0" anchor="ctr" bIns="91425" lIns="91425" spcFirstLastPara="1" rIns="91425" wrap="square" tIns="91425">
            <a:noAutofit/>
          </a:bodyPr>
          <a:lstStyle/>
          <a:p>
            <a:pPr indent="0" lvl="0" marL="0" rtl="0" algn="l">
              <a:lnSpc>
                <a:spcPct val="160000"/>
              </a:lnSpc>
              <a:spcBef>
                <a:spcPts val="1400"/>
              </a:spcBef>
              <a:spcAft>
                <a:spcPts val="0"/>
              </a:spcAft>
              <a:buNone/>
            </a:pPr>
            <a:r>
              <a:rPr b="1" lang="en" sz="1300" u="sng"/>
              <a:t>Iteration Breakdown Overview:</a:t>
            </a:r>
            <a:endParaRPr b="1" sz="1300" u="sng"/>
          </a:p>
          <a:p>
            <a:pPr indent="0" lvl="0" marL="0" rtl="0" algn="l">
              <a:lnSpc>
                <a:spcPct val="115000"/>
              </a:lnSpc>
              <a:spcBef>
                <a:spcPts val="400"/>
              </a:spcBef>
              <a:spcAft>
                <a:spcPts val="0"/>
              </a:spcAft>
              <a:buNone/>
            </a:pPr>
            <a:r>
              <a:rPr b="1" lang="en" sz="1300"/>
              <a:t>Iteration 1:</a:t>
            </a:r>
            <a:endParaRPr b="1" sz="1300"/>
          </a:p>
          <a:p>
            <a:pPr indent="-311150" lvl="0" marL="457200" rtl="0" algn="l">
              <a:lnSpc>
                <a:spcPct val="115000"/>
              </a:lnSpc>
              <a:spcBef>
                <a:spcPts val="0"/>
              </a:spcBef>
              <a:spcAft>
                <a:spcPts val="0"/>
              </a:spcAft>
              <a:buSzPts val="1300"/>
              <a:buChar char="●"/>
            </a:pPr>
            <a:r>
              <a:rPr lang="en" sz="1300"/>
              <a:t>Set up Development Environment(Spring Boot, RabbitMQ, MongoDB)</a:t>
            </a:r>
            <a:endParaRPr sz="1300"/>
          </a:p>
          <a:p>
            <a:pPr indent="-311150" lvl="0" marL="457200" rtl="0" algn="l">
              <a:lnSpc>
                <a:spcPct val="115000"/>
              </a:lnSpc>
              <a:spcBef>
                <a:spcPts val="0"/>
              </a:spcBef>
              <a:spcAft>
                <a:spcPts val="0"/>
              </a:spcAft>
              <a:buSzPts val="1300"/>
              <a:buChar char="●"/>
            </a:pPr>
            <a:r>
              <a:rPr lang="en" sz="1300"/>
              <a:t>Register a Service</a:t>
            </a:r>
            <a:endParaRPr sz="1300"/>
          </a:p>
          <a:p>
            <a:pPr indent="-311150" lvl="0" marL="457200" rtl="0" algn="l">
              <a:lnSpc>
                <a:spcPct val="115000"/>
              </a:lnSpc>
              <a:spcBef>
                <a:spcPts val="0"/>
              </a:spcBef>
              <a:spcAft>
                <a:spcPts val="0"/>
              </a:spcAft>
              <a:buSzPts val="1300"/>
              <a:buChar char="●"/>
            </a:pPr>
            <a:r>
              <a:rPr lang="en" sz="1300"/>
              <a:t>Create Notification Rule</a:t>
            </a:r>
            <a:endParaRPr sz="1300"/>
          </a:p>
          <a:p>
            <a:pPr indent="-311150" lvl="0" marL="457200" rtl="0" algn="l">
              <a:lnSpc>
                <a:spcPct val="115000"/>
              </a:lnSpc>
              <a:spcBef>
                <a:spcPts val="0"/>
              </a:spcBef>
              <a:spcAft>
                <a:spcPts val="0"/>
              </a:spcAft>
              <a:buSzPts val="1300"/>
              <a:buChar char="●"/>
            </a:pPr>
            <a:r>
              <a:rPr lang="en" sz="1300"/>
              <a:t>Create Template</a:t>
            </a:r>
            <a:endParaRPr>
              <a:solidFill>
                <a:srgbClr val="0D0D0D"/>
              </a:solidFill>
              <a:latin typeface="Roboto"/>
              <a:ea typeface="Roboto"/>
              <a:cs typeface="Roboto"/>
              <a:sym typeface="Roboto"/>
            </a:endParaRPr>
          </a:p>
          <a:p>
            <a:pPr indent="0" lvl="0" marL="0" rtl="0" algn="l">
              <a:lnSpc>
                <a:spcPct val="115000"/>
              </a:lnSpc>
              <a:spcBef>
                <a:spcPts val="0"/>
              </a:spcBef>
              <a:spcAft>
                <a:spcPts val="0"/>
              </a:spcAft>
              <a:buNone/>
            </a:pPr>
            <a:r>
              <a:rPr b="1" lang="en" sz="1300"/>
              <a:t>Iteration 2:</a:t>
            </a:r>
            <a:endParaRPr b="1" sz="1300"/>
          </a:p>
          <a:p>
            <a:pPr indent="-311150" lvl="0" marL="457200" rtl="0" algn="l">
              <a:lnSpc>
                <a:spcPct val="115000"/>
              </a:lnSpc>
              <a:spcBef>
                <a:spcPts val="0"/>
              </a:spcBef>
              <a:spcAft>
                <a:spcPts val="0"/>
              </a:spcAft>
              <a:buSzPts val="1300"/>
              <a:buChar char="●"/>
            </a:pPr>
            <a:r>
              <a:rPr lang="en" sz="1300"/>
              <a:t>Configure Notification Preferred Channels</a:t>
            </a:r>
            <a:endParaRPr sz="1300"/>
          </a:p>
          <a:p>
            <a:pPr indent="-311150" lvl="0" marL="457200" rtl="0" algn="l">
              <a:lnSpc>
                <a:spcPct val="115000"/>
              </a:lnSpc>
              <a:spcBef>
                <a:spcPts val="0"/>
              </a:spcBef>
              <a:spcAft>
                <a:spcPts val="0"/>
              </a:spcAft>
              <a:buSzPts val="1300"/>
              <a:buChar char="●"/>
            </a:pPr>
            <a:r>
              <a:rPr lang="en" sz="1300"/>
              <a:t>Send Notification &amp; View Notification</a:t>
            </a:r>
            <a:endParaRPr sz="1300"/>
          </a:p>
          <a:p>
            <a:pPr indent="-311150" lvl="0" marL="457200" rtl="0" algn="l">
              <a:lnSpc>
                <a:spcPct val="115000"/>
              </a:lnSpc>
              <a:spcBef>
                <a:spcPts val="0"/>
              </a:spcBef>
              <a:spcAft>
                <a:spcPts val="0"/>
              </a:spcAft>
              <a:buSzPts val="1300"/>
              <a:buChar char="●"/>
            </a:pPr>
            <a:r>
              <a:rPr lang="en" sz="1300"/>
              <a:t>Track Notification Delivery Status(Optional Feature)</a:t>
            </a:r>
            <a:endParaRPr sz="1300"/>
          </a:p>
          <a:p>
            <a:pPr indent="0" lvl="0" marL="0" rtl="0" algn="l">
              <a:lnSpc>
                <a:spcPct val="115000"/>
              </a:lnSpc>
              <a:spcBef>
                <a:spcPts val="0"/>
              </a:spcBef>
              <a:spcAft>
                <a:spcPts val="0"/>
              </a:spcAft>
              <a:buNone/>
            </a:pPr>
            <a:r>
              <a:rPr b="1" lang="en" sz="1300"/>
              <a:t>Iteration 3:</a:t>
            </a:r>
            <a:endParaRPr sz="1300"/>
          </a:p>
          <a:p>
            <a:pPr indent="-311150" lvl="0" marL="457200" rtl="0" algn="l">
              <a:lnSpc>
                <a:spcPct val="115000"/>
              </a:lnSpc>
              <a:spcBef>
                <a:spcPts val="0"/>
              </a:spcBef>
              <a:spcAft>
                <a:spcPts val="0"/>
              </a:spcAft>
              <a:buSzPts val="1300"/>
              <a:buChar char="●"/>
            </a:pPr>
            <a:r>
              <a:rPr lang="en" sz="1300"/>
              <a:t>Buffer time for testing and bug fixes</a:t>
            </a:r>
            <a:endParaRPr sz="1300"/>
          </a:p>
          <a:p>
            <a:pPr indent="-311150" lvl="0" marL="457200" rtl="0" algn="l">
              <a:lnSpc>
                <a:spcPct val="115000"/>
              </a:lnSpc>
              <a:spcBef>
                <a:spcPts val="0"/>
              </a:spcBef>
              <a:spcAft>
                <a:spcPts val="0"/>
              </a:spcAft>
              <a:buSzPts val="1300"/>
              <a:buChar char="●"/>
            </a:pPr>
            <a:r>
              <a:rPr lang="en" sz="1300"/>
              <a:t>Aggregation &amp; Deployment</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lang="en">
                <a:solidFill>
                  <a:srgbClr val="0D0D0D"/>
                </a:solidFill>
                <a:highlight>
                  <a:srgbClr val="FFFFFF"/>
                </a:highlight>
                <a:latin typeface="Roboto"/>
                <a:ea typeface="Roboto"/>
                <a:cs typeface="Roboto"/>
                <a:sym typeface="Roboto"/>
              </a:rPr>
              <a:t>Security Features </a:t>
            </a:r>
            <a:r>
              <a:rPr lang="en">
                <a:solidFill>
                  <a:srgbClr val="0D0D0D"/>
                </a:solidFill>
                <a:latin typeface="Roboto"/>
                <a:ea typeface="Roboto"/>
                <a:cs typeface="Roboto"/>
                <a:sym typeface="Roboto"/>
              </a:rPr>
              <a:t>spread across iterations</a:t>
            </a:r>
            <a:r>
              <a:rPr lang="en">
                <a:solidFill>
                  <a:srgbClr val="0D0D0D"/>
                </a:solidFill>
                <a:highlight>
                  <a:srgbClr val="FFFFFF"/>
                </a:highlight>
                <a:latin typeface="Roboto"/>
                <a:ea typeface="Roboto"/>
                <a:cs typeface="Roboto"/>
                <a:sym typeface="Roboto"/>
              </a:rPr>
              <a:t>. Optional features can be implemented if there is remaining time or during buffer periods in the iterations.</a:t>
            </a:r>
            <a:endParaRPr>
              <a:solidFill>
                <a:srgbClr val="0D0D0D"/>
              </a:solidFill>
              <a:highlight>
                <a:srgbClr val="FFFFFF"/>
              </a:highlight>
              <a:latin typeface="Roboto"/>
              <a:ea typeface="Roboto"/>
              <a:cs typeface="Roboto"/>
              <a:sym typeface="Roboto"/>
            </a:endParaRPr>
          </a:p>
        </p:txBody>
      </p:sp>
      <p:sp>
        <p:nvSpPr>
          <p:cNvPr id="115" name="Google Shape;115;p17"/>
          <p:cNvSpPr txBox="1"/>
          <p:nvPr/>
        </p:nvSpPr>
        <p:spPr>
          <a:xfrm>
            <a:off x="572600" y="572700"/>
            <a:ext cx="83472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dk1"/>
                </a:solidFill>
              </a:rPr>
              <a:t>We will prioritize the core functionalities first, followed by desirable and optional features if time permits</a:t>
            </a:r>
            <a:r>
              <a:rPr lang="en" sz="1100">
                <a:solidFill>
                  <a:schemeClr val="dk1"/>
                </a:solidFill>
              </a:rPr>
              <a:t>.</a:t>
            </a:r>
            <a:endParaRPr sz="1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27515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Configuration Plan–Chaozheng</a:t>
            </a:r>
            <a:endParaRPr/>
          </a:p>
        </p:txBody>
      </p:sp>
      <p:sp>
        <p:nvSpPr>
          <p:cNvPr id="121" name="Google Shape;121;p18"/>
          <p:cNvSpPr txBox="1"/>
          <p:nvPr>
            <p:ph idx="1" type="body"/>
          </p:nvPr>
        </p:nvSpPr>
        <p:spPr>
          <a:xfrm>
            <a:off x="558050" y="1204700"/>
            <a:ext cx="7688700" cy="2261100"/>
          </a:xfrm>
          <a:prstGeom prst="rect">
            <a:avLst/>
          </a:prstGeom>
        </p:spPr>
        <p:txBody>
          <a:bodyPr anchorCtr="0" anchor="t" bIns="91425" lIns="91425" spcFirstLastPara="1" rIns="91425" wrap="square" tIns="91425">
            <a:normAutofit fontScale="25000" lnSpcReduction="20000"/>
          </a:bodyPr>
          <a:lstStyle/>
          <a:p>
            <a:pPr indent="0" lvl="0" marL="0" rtl="0" algn="l">
              <a:spcBef>
                <a:spcPts val="1000"/>
              </a:spcBef>
              <a:spcAft>
                <a:spcPts val="0"/>
              </a:spcAft>
              <a:buNone/>
            </a:pPr>
            <a:r>
              <a:rPr lang="en" sz="4302">
                <a:solidFill>
                  <a:schemeClr val="dk1"/>
                </a:solidFill>
                <a:latin typeface="Trebuchet MS"/>
                <a:ea typeface="Trebuchet MS"/>
                <a:cs typeface="Trebuchet MS"/>
                <a:sym typeface="Trebuchet MS"/>
              </a:rPr>
              <a:t>We will use Git and Github for Version control</a:t>
            </a:r>
            <a:endParaRPr sz="4302">
              <a:solidFill>
                <a:schemeClr val="dk1"/>
              </a:solidFill>
              <a:latin typeface="Trebuchet MS"/>
              <a:ea typeface="Trebuchet MS"/>
              <a:cs typeface="Trebuchet MS"/>
              <a:sym typeface="Trebuchet MS"/>
            </a:endParaRPr>
          </a:p>
          <a:p>
            <a:pPr indent="0" lvl="0" marL="0" rtl="0" algn="l">
              <a:spcBef>
                <a:spcPts val="1000"/>
              </a:spcBef>
              <a:spcAft>
                <a:spcPts val="0"/>
              </a:spcAft>
              <a:buNone/>
            </a:pPr>
            <a:r>
              <a:rPr lang="en" sz="4302">
                <a:solidFill>
                  <a:schemeClr val="dk1"/>
                </a:solidFill>
                <a:latin typeface="Trebuchet MS"/>
                <a:ea typeface="Trebuchet MS"/>
                <a:cs typeface="Trebuchet MS"/>
                <a:sym typeface="Trebuchet MS"/>
              </a:rPr>
              <a:t>Intellij will be IDE tool</a:t>
            </a:r>
            <a:endParaRPr sz="4302">
              <a:solidFill>
                <a:schemeClr val="dk1"/>
              </a:solidFill>
              <a:latin typeface="Trebuchet MS"/>
              <a:ea typeface="Trebuchet MS"/>
              <a:cs typeface="Trebuchet MS"/>
              <a:sym typeface="Trebuchet MS"/>
            </a:endParaRPr>
          </a:p>
          <a:p>
            <a:pPr indent="0" lvl="0" marL="0" rtl="0" algn="l">
              <a:spcBef>
                <a:spcPts val="1000"/>
              </a:spcBef>
              <a:spcAft>
                <a:spcPts val="0"/>
              </a:spcAft>
              <a:buNone/>
            </a:pPr>
            <a:r>
              <a:rPr lang="en" sz="4302">
                <a:solidFill>
                  <a:schemeClr val="dk1"/>
                </a:solidFill>
                <a:latin typeface="Trebuchet MS"/>
                <a:ea typeface="Trebuchet MS"/>
                <a:cs typeface="Trebuchet MS"/>
                <a:sym typeface="Trebuchet MS"/>
              </a:rPr>
              <a:t>‘CI/CD will use github action</a:t>
            </a:r>
            <a:endParaRPr sz="4302">
              <a:solidFill>
                <a:schemeClr val="dk1"/>
              </a:solidFill>
              <a:latin typeface="Trebuchet MS"/>
              <a:ea typeface="Trebuchet MS"/>
              <a:cs typeface="Trebuchet MS"/>
              <a:sym typeface="Trebuchet MS"/>
            </a:endParaRPr>
          </a:p>
          <a:p>
            <a:pPr indent="0" lvl="0" marL="0" rtl="0" algn="l">
              <a:spcBef>
                <a:spcPts val="1000"/>
              </a:spcBef>
              <a:spcAft>
                <a:spcPts val="0"/>
              </a:spcAft>
              <a:buNone/>
            </a:pPr>
            <a:r>
              <a:rPr lang="en" sz="4302">
                <a:solidFill>
                  <a:schemeClr val="dk1"/>
                </a:solidFill>
                <a:latin typeface="Trebuchet MS"/>
                <a:ea typeface="Trebuchet MS"/>
                <a:cs typeface="Trebuchet MS"/>
                <a:sym typeface="Trebuchet MS"/>
              </a:rPr>
              <a:t>Docker will be our container</a:t>
            </a:r>
            <a:endParaRPr sz="4302">
              <a:solidFill>
                <a:schemeClr val="dk1"/>
              </a:solidFill>
              <a:latin typeface="Trebuchet MS"/>
              <a:ea typeface="Trebuchet MS"/>
              <a:cs typeface="Trebuchet MS"/>
              <a:sym typeface="Trebuchet MS"/>
            </a:endParaRPr>
          </a:p>
          <a:p>
            <a:pPr indent="0" lvl="0" marL="0" rtl="0" algn="l">
              <a:spcBef>
                <a:spcPts val="1000"/>
              </a:spcBef>
              <a:spcAft>
                <a:spcPts val="0"/>
              </a:spcAft>
              <a:buNone/>
            </a:pPr>
            <a:r>
              <a:rPr lang="en" sz="4302">
                <a:solidFill>
                  <a:schemeClr val="dk1"/>
                </a:solidFill>
                <a:latin typeface="Trebuchet MS"/>
                <a:ea typeface="Trebuchet MS"/>
                <a:cs typeface="Trebuchet MS"/>
                <a:sym typeface="Trebuchet MS"/>
              </a:rPr>
              <a:t>SAST, DAST TBD</a:t>
            </a:r>
            <a:endParaRPr sz="4302">
              <a:solidFill>
                <a:schemeClr val="dk1"/>
              </a:solidFill>
              <a:latin typeface="Trebuchet MS"/>
              <a:ea typeface="Trebuchet MS"/>
              <a:cs typeface="Trebuchet MS"/>
              <a:sym typeface="Trebuchet MS"/>
            </a:endParaRPr>
          </a:p>
          <a:p>
            <a:pPr indent="0" lvl="0" marL="914400" rtl="0" algn="l">
              <a:spcBef>
                <a:spcPts val="0"/>
              </a:spcBef>
              <a:spcAft>
                <a:spcPts val="0"/>
              </a:spcAft>
              <a:buNone/>
            </a:pPr>
            <a:r>
              <a:t/>
            </a:r>
            <a:endParaRPr sz="4102">
              <a:solidFill>
                <a:schemeClr val="dk1"/>
              </a:solidFill>
            </a:endParaRPr>
          </a:p>
          <a:p>
            <a:pPr indent="0" lvl="0" marL="0" rtl="0" algn="l">
              <a:spcBef>
                <a:spcPts val="0"/>
              </a:spcBef>
              <a:spcAft>
                <a:spcPts val="0"/>
              </a:spcAft>
              <a:buClr>
                <a:schemeClr val="dk1"/>
              </a:buClr>
              <a:buSzPct val="26813"/>
              <a:buFont typeface="Arial"/>
              <a:buNone/>
            </a:pPr>
            <a:r>
              <a:rPr b="1" lang="en" sz="4102">
                <a:solidFill>
                  <a:schemeClr val="dk1"/>
                </a:solidFill>
              </a:rPr>
              <a:t>Code Commit Guideline and Git Branching Strategy</a:t>
            </a:r>
            <a:endParaRPr b="1" sz="4102">
              <a:solidFill>
                <a:schemeClr val="dk1"/>
              </a:solidFill>
            </a:endParaRPr>
          </a:p>
          <a:p>
            <a:pPr indent="-293725" lvl="0" marL="457200" rtl="0" algn="l">
              <a:spcBef>
                <a:spcPts val="0"/>
              </a:spcBef>
              <a:spcAft>
                <a:spcPts val="0"/>
              </a:spcAft>
              <a:buClr>
                <a:schemeClr val="dk1"/>
              </a:buClr>
              <a:buSzPct val="100000"/>
              <a:buAutoNum type="arabicPeriod"/>
            </a:pPr>
            <a:r>
              <a:rPr lang="en" sz="4102">
                <a:solidFill>
                  <a:schemeClr val="dk1"/>
                </a:solidFill>
              </a:rPr>
              <a:t>Each person should have a sub branch ( normally is their own name)</a:t>
            </a:r>
            <a:endParaRPr sz="4102">
              <a:solidFill>
                <a:schemeClr val="dk1"/>
              </a:solidFill>
            </a:endParaRPr>
          </a:p>
          <a:p>
            <a:pPr indent="-293725" lvl="0" marL="457200" rtl="0" algn="l">
              <a:spcBef>
                <a:spcPts val="0"/>
              </a:spcBef>
              <a:spcAft>
                <a:spcPts val="0"/>
              </a:spcAft>
              <a:buClr>
                <a:schemeClr val="dk1"/>
              </a:buClr>
              <a:buSzPct val="100000"/>
              <a:buAutoNum type="arabicPeriod"/>
            </a:pPr>
            <a:r>
              <a:rPr lang="en" sz="4102">
                <a:solidFill>
                  <a:schemeClr val="dk1"/>
                </a:solidFill>
              </a:rPr>
              <a:t>Each developer link their local code with our cloud one use code:</a:t>
            </a:r>
            <a:endParaRPr sz="4102">
              <a:solidFill>
                <a:schemeClr val="dk1"/>
              </a:solidFill>
            </a:endParaRPr>
          </a:p>
          <a:p>
            <a:pPr indent="-289757" lvl="0" marL="457200" rtl="0" algn="l">
              <a:spcBef>
                <a:spcPts val="0"/>
              </a:spcBef>
              <a:spcAft>
                <a:spcPts val="0"/>
              </a:spcAft>
              <a:buClr>
                <a:schemeClr val="dk1"/>
              </a:buClr>
              <a:buSzPct val="100000"/>
              <a:buAutoNum type="arabicPeriod"/>
            </a:pPr>
            <a:r>
              <a:rPr lang="en" sz="3852">
                <a:solidFill>
                  <a:schemeClr val="dk1"/>
                </a:solidFill>
              </a:rPr>
              <a:t>git remote add upstream https://github.com/BUMETCS673/project-teamfrist</a:t>
            </a:r>
            <a:endParaRPr sz="3852">
              <a:solidFill>
                <a:schemeClr val="dk1"/>
              </a:solidFill>
            </a:endParaRPr>
          </a:p>
          <a:p>
            <a:pPr indent="-293725" lvl="0" marL="457200" rtl="0" algn="l">
              <a:spcBef>
                <a:spcPts val="0"/>
              </a:spcBef>
              <a:spcAft>
                <a:spcPts val="0"/>
              </a:spcAft>
              <a:buClr>
                <a:schemeClr val="dk1"/>
              </a:buClr>
              <a:buSzPct val="100000"/>
              <a:buAutoNum type="arabicPeriod"/>
            </a:pPr>
            <a:r>
              <a:rPr lang="en" sz="4102">
                <a:solidFill>
                  <a:schemeClr val="dk1"/>
                </a:solidFill>
              </a:rPr>
              <a:t>Every time begin coding, make sure pull code from upstream to main branch</a:t>
            </a:r>
            <a:endParaRPr sz="4102">
              <a:solidFill>
                <a:schemeClr val="dk1"/>
              </a:solidFill>
            </a:endParaRPr>
          </a:p>
          <a:p>
            <a:pPr indent="-293725" lvl="0" marL="457200" rtl="0" algn="l">
              <a:spcBef>
                <a:spcPts val="0"/>
              </a:spcBef>
              <a:spcAft>
                <a:spcPts val="0"/>
              </a:spcAft>
              <a:buClr>
                <a:schemeClr val="dk1"/>
              </a:buClr>
              <a:buSzPct val="100000"/>
              <a:buAutoNum type="arabicPeriod"/>
            </a:pPr>
            <a:r>
              <a:rPr lang="en" sz="4102">
                <a:solidFill>
                  <a:schemeClr val="dk1"/>
                </a:solidFill>
              </a:rPr>
              <a:t>Main branch should onlys used to pull, push is based on your name branch</a:t>
            </a:r>
            <a:endParaRPr sz="4102">
              <a:solidFill>
                <a:schemeClr val="dk1"/>
              </a:solidFill>
            </a:endParaRPr>
          </a:p>
          <a:p>
            <a:pPr indent="-289757" lvl="0" marL="457200" rtl="0" algn="l">
              <a:spcBef>
                <a:spcPts val="0"/>
              </a:spcBef>
              <a:spcAft>
                <a:spcPts val="0"/>
              </a:spcAft>
              <a:buClr>
                <a:schemeClr val="dk1"/>
              </a:buClr>
              <a:buSzPct val="100000"/>
              <a:buAutoNum type="arabicPeriod"/>
            </a:pPr>
            <a:r>
              <a:rPr lang="en" sz="3852">
                <a:solidFill>
                  <a:schemeClr val="dk1"/>
                </a:solidFill>
              </a:rPr>
              <a:t>git pull upstream main</a:t>
            </a:r>
            <a:endParaRPr sz="3852">
              <a:solidFill>
                <a:schemeClr val="dk1"/>
              </a:solidFill>
            </a:endParaRPr>
          </a:p>
          <a:p>
            <a:pPr indent="-293725" lvl="0" marL="457200" rtl="0" algn="l">
              <a:spcBef>
                <a:spcPts val="0"/>
              </a:spcBef>
              <a:spcAft>
                <a:spcPts val="0"/>
              </a:spcAft>
              <a:buClr>
                <a:schemeClr val="dk1"/>
              </a:buClr>
              <a:buSzPct val="100000"/>
              <a:buAutoNum type="arabicPeriod"/>
            </a:pPr>
            <a:r>
              <a:rPr lang="en" sz="4102">
                <a:solidFill>
                  <a:schemeClr val="dk1"/>
                </a:solidFill>
              </a:rPr>
              <a:t>Then align name branch code same as main branch</a:t>
            </a:r>
            <a:endParaRPr sz="4102">
              <a:solidFill>
                <a:schemeClr val="dk1"/>
              </a:solidFill>
            </a:endParaRPr>
          </a:p>
          <a:p>
            <a:pPr indent="-289757" lvl="0" marL="457200" rtl="0" algn="l">
              <a:spcBef>
                <a:spcPts val="0"/>
              </a:spcBef>
              <a:spcAft>
                <a:spcPts val="0"/>
              </a:spcAft>
              <a:buClr>
                <a:schemeClr val="dk1"/>
              </a:buClr>
              <a:buSzPct val="100000"/>
              <a:buAutoNum type="arabicPeriod"/>
            </a:pPr>
            <a:r>
              <a:rPr lang="en" sz="3852">
                <a:solidFill>
                  <a:schemeClr val="dk1"/>
                </a:solidFill>
              </a:rPr>
              <a:t>Git merge main</a:t>
            </a:r>
            <a:endParaRPr sz="4102">
              <a:solidFill>
                <a:schemeClr val="dk1"/>
              </a:solidFill>
            </a:endParaRPr>
          </a:p>
          <a:p>
            <a:pPr indent="-293725" lvl="0" marL="457200" rtl="0" algn="l">
              <a:spcBef>
                <a:spcPts val="0"/>
              </a:spcBef>
              <a:spcAft>
                <a:spcPts val="0"/>
              </a:spcAft>
              <a:buClr>
                <a:schemeClr val="dk1"/>
              </a:buClr>
              <a:buSzPct val="100000"/>
              <a:buAutoNum type="arabicPeriod"/>
            </a:pPr>
            <a:r>
              <a:rPr lang="en" sz="4102">
                <a:solidFill>
                  <a:schemeClr val="dk1"/>
                </a:solidFill>
              </a:rPr>
              <a:t>When completed new feature coding:,</a:t>
            </a:r>
            <a:endParaRPr sz="4102">
              <a:solidFill>
                <a:schemeClr val="dk1"/>
              </a:solidFill>
            </a:endParaRPr>
          </a:p>
          <a:p>
            <a:pPr indent="-293725" lvl="1" marL="914400" rtl="0" algn="l">
              <a:spcBef>
                <a:spcPts val="0"/>
              </a:spcBef>
              <a:spcAft>
                <a:spcPts val="0"/>
              </a:spcAft>
              <a:buClr>
                <a:schemeClr val="dk1"/>
              </a:buClr>
              <a:buSzPct val="100000"/>
              <a:buAutoNum type="alphaLcPeriod"/>
            </a:pPr>
            <a:r>
              <a:rPr lang="en" sz="4102">
                <a:solidFill>
                  <a:schemeClr val="dk1"/>
                </a:solidFill>
              </a:rPr>
              <a:t>Git add. 		</a:t>
            </a:r>
            <a:endParaRPr sz="4102">
              <a:solidFill>
                <a:schemeClr val="dk1"/>
              </a:solidFill>
            </a:endParaRPr>
          </a:p>
          <a:p>
            <a:pPr indent="-293725" lvl="1" marL="914400" rtl="0" algn="l">
              <a:spcBef>
                <a:spcPts val="0"/>
              </a:spcBef>
              <a:spcAft>
                <a:spcPts val="0"/>
              </a:spcAft>
              <a:buClr>
                <a:schemeClr val="dk1"/>
              </a:buClr>
              <a:buSzPct val="100000"/>
              <a:buAutoNum type="alphaLcPeriod"/>
            </a:pPr>
            <a:r>
              <a:rPr lang="en" sz="4102">
                <a:solidFill>
                  <a:schemeClr val="dk1"/>
                </a:solidFill>
              </a:rPr>
              <a:t>Git commit -m’ your change message’</a:t>
            </a:r>
            <a:endParaRPr sz="4102">
              <a:solidFill>
                <a:schemeClr val="dk1"/>
              </a:solidFill>
            </a:endParaRPr>
          </a:p>
          <a:p>
            <a:pPr indent="-293725" lvl="1" marL="914400" rtl="0" algn="l">
              <a:spcBef>
                <a:spcPts val="0"/>
              </a:spcBef>
              <a:spcAft>
                <a:spcPts val="0"/>
              </a:spcAft>
              <a:buClr>
                <a:schemeClr val="dk1"/>
              </a:buClr>
              <a:buSzPct val="100000"/>
              <a:buAutoNum type="alphaLcPeriod"/>
            </a:pPr>
            <a:r>
              <a:rPr lang="en" sz="4102">
                <a:solidFill>
                  <a:schemeClr val="dk1"/>
                </a:solidFill>
              </a:rPr>
              <a:t>Git push origin &lt;name-branch_defined_by_yourself&gt; </a:t>
            </a:r>
            <a:endParaRPr sz="4102">
              <a:solidFill>
                <a:schemeClr val="dk1"/>
              </a:solidFill>
            </a:endParaRPr>
          </a:p>
          <a:p>
            <a:pPr indent="-293725" lvl="0" marL="457200" rtl="0" algn="l">
              <a:spcBef>
                <a:spcPts val="0"/>
              </a:spcBef>
              <a:spcAft>
                <a:spcPts val="0"/>
              </a:spcAft>
              <a:buClr>
                <a:schemeClr val="dk1"/>
              </a:buClr>
              <a:buSzPct val="100000"/>
              <a:buAutoNum type="arabicPeriod"/>
            </a:pPr>
            <a:r>
              <a:rPr lang="en" sz="4102">
                <a:solidFill>
                  <a:schemeClr val="dk1"/>
                </a:solidFill>
              </a:rPr>
              <a:t>Go to github repo page, find and click the pull request button</a:t>
            </a:r>
            <a:endParaRPr sz="4102">
              <a:solidFill>
                <a:schemeClr val="dk1"/>
              </a:solidFill>
            </a:endParaRPr>
          </a:p>
          <a:p>
            <a:pPr indent="-293725" lvl="0" marL="457200" rtl="0" algn="l">
              <a:spcBef>
                <a:spcPts val="0"/>
              </a:spcBef>
              <a:spcAft>
                <a:spcPts val="0"/>
              </a:spcAft>
              <a:buClr>
                <a:schemeClr val="dk1"/>
              </a:buClr>
              <a:buSzPct val="100000"/>
              <a:buAutoNum type="arabicPeriod"/>
            </a:pPr>
            <a:r>
              <a:rPr lang="en" sz="4102">
                <a:solidFill>
                  <a:schemeClr val="dk1"/>
                </a:solidFill>
              </a:rPr>
              <a:t>Click and send pull request</a:t>
            </a:r>
            <a:endParaRPr sz="4102">
              <a:solidFill>
                <a:schemeClr val="dk1"/>
              </a:solidFill>
            </a:endParaRPr>
          </a:p>
          <a:p>
            <a:pPr indent="0" lvl="0" marL="0" rtl="0" algn="l">
              <a:spcBef>
                <a:spcPts val="0"/>
              </a:spcBef>
              <a:spcAft>
                <a:spcPts val="0"/>
              </a:spcAft>
              <a:buClr>
                <a:schemeClr val="dk1"/>
              </a:buClr>
              <a:buSzPct val="43957"/>
              <a:buFont typeface="Arial"/>
              <a:buNone/>
            </a:pPr>
            <a:r>
              <a:t/>
            </a:r>
            <a:endParaRPr sz="2502">
              <a:solidFill>
                <a:schemeClr val="dk1"/>
              </a:solidFill>
            </a:endParaRPr>
          </a:p>
          <a:p>
            <a:pPr indent="0" lvl="0" marL="0" rtl="0" algn="l">
              <a:spcBef>
                <a:spcPts val="0"/>
              </a:spcBef>
              <a:spcAft>
                <a:spcPts val="0"/>
              </a:spcAft>
              <a:buNone/>
            </a:pPr>
            <a:r>
              <a:t/>
            </a:r>
            <a:endParaRPr sz="2502">
              <a:solidFill>
                <a:schemeClr val="dk1"/>
              </a:solidFill>
            </a:endParaRPr>
          </a:p>
          <a:p>
            <a:pPr indent="0" lvl="0" marL="0" rtl="0" algn="l">
              <a:spcBef>
                <a:spcPts val="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and Quality Assurance</a:t>
            </a:r>
            <a:endParaRPr/>
          </a:p>
        </p:txBody>
      </p:sp>
      <p:sp>
        <p:nvSpPr>
          <p:cNvPr id="127" name="Google Shape;127;p19"/>
          <p:cNvSpPr txBox="1"/>
          <p:nvPr>
            <p:ph idx="1" type="body"/>
          </p:nvPr>
        </p:nvSpPr>
        <p:spPr>
          <a:xfrm>
            <a:off x="729450" y="1853850"/>
            <a:ext cx="8124000" cy="3141900"/>
          </a:xfrm>
          <a:prstGeom prst="rect">
            <a:avLst/>
          </a:prstGeom>
        </p:spPr>
        <p:txBody>
          <a:bodyPr anchorCtr="0" anchor="t" bIns="91425" lIns="91425" spcFirstLastPara="1" rIns="91425" wrap="square" tIns="91425">
            <a:normAutofit lnSpcReduction="20000"/>
          </a:bodyPr>
          <a:lstStyle/>
          <a:p>
            <a:pPr indent="-311150" lvl="0" marL="457200" rtl="0" algn="l">
              <a:lnSpc>
                <a:spcPct val="115000"/>
              </a:lnSpc>
              <a:spcBef>
                <a:spcPts val="0"/>
              </a:spcBef>
              <a:spcAft>
                <a:spcPts val="0"/>
              </a:spcAft>
              <a:buClr>
                <a:schemeClr val="dk1"/>
              </a:buClr>
              <a:buSzPts val="1300"/>
              <a:buFont typeface="Trebuchet MS"/>
              <a:buChar char="-"/>
            </a:pPr>
            <a:r>
              <a:rPr lang="en" sz="1300">
                <a:solidFill>
                  <a:schemeClr val="dk1"/>
                </a:solidFill>
                <a:latin typeface="Trebuchet MS"/>
                <a:ea typeface="Trebuchet MS"/>
                <a:cs typeface="Trebuchet MS"/>
                <a:sym typeface="Trebuchet MS"/>
              </a:rPr>
              <a:t>Coding Standard</a:t>
            </a:r>
            <a:endParaRPr sz="1100">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en" sz="1100">
                <a:solidFill>
                  <a:schemeClr val="dk1"/>
                </a:solidFill>
              </a:rPr>
              <a:t>Our team will be using the Google Java code style, with Java standard naming conventions.</a:t>
            </a:r>
            <a:endParaRPr sz="1100">
              <a:solidFill>
                <a:schemeClr val="dk1"/>
              </a:solidFill>
            </a:endParaRPr>
          </a:p>
          <a:p>
            <a:pPr indent="-311150" lvl="0" marL="457200" rtl="0" algn="l">
              <a:lnSpc>
                <a:spcPct val="115000"/>
              </a:lnSpc>
              <a:spcBef>
                <a:spcPts val="1000"/>
              </a:spcBef>
              <a:spcAft>
                <a:spcPts val="0"/>
              </a:spcAft>
              <a:buClr>
                <a:schemeClr val="dk1"/>
              </a:buClr>
              <a:buSzPts val="1300"/>
              <a:buFont typeface="Trebuchet MS"/>
              <a:buChar char="-"/>
            </a:pPr>
            <a:r>
              <a:rPr lang="en" sz="1300">
                <a:solidFill>
                  <a:schemeClr val="dk1"/>
                </a:solidFill>
                <a:latin typeface="Trebuchet MS"/>
                <a:ea typeface="Trebuchet MS"/>
                <a:cs typeface="Trebuchet MS"/>
                <a:sym typeface="Trebuchet MS"/>
              </a:rPr>
              <a:t>Code Review Process</a:t>
            </a:r>
            <a:endParaRPr b="1" sz="1300">
              <a:solidFill>
                <a:schemeClr val="dk1"/>
              </a:solidFill>
              <a:latin typeface="Trebuchet MS"/>
              <a:ea typeface="Trebuchet MS"/>
              <a:cs typeface="Trebuchet MS"/>
              <a:sym typeface="Trebuchet MS"/>
            </a:endParaRPr>
          </a:p>
          <a:p>
            <a:pPr indent="0" lvl="0" marL="914400" rtl="0" algn="l">
              <a:lnSpc>
                <a:spcPct val="115000"/>
              </a:lnSpc>
              <a:spcBef>
                <a:spcPts val="0"/>
              </a:spcBef>
              <a:spcAft>
                <a:spcPts val="0"/>
              </a:spcAft>
              <a:buClr>
                <a:schemeClr val="dk1"/>
              </a:buClr>
              <a:buSzPts val="1100"/>
              <a:buFont typeface="Arial"/>
              <a:buNone/>
            </a:pPr>
            <a:r>
              <a:rPr lang="en" sz="1100">
                <a:solidFill>
                  <a:schemeClr val="dk1"/>
                </a:solidFill>
              </a:rPr>
              <a:t>Owner of each feature writes code, then weekly we meet and owners explain their code and everyone comments on Zoom (recorded).</a:t>
            </a:r>
            <a:endParaRPr sz="1100">
              <a:solidFill>
                <a:schemeClr val="dk1"/>
              </a:solidFill>
            </a:endParaRPr>
          </a:p>
          <a:p>
            <a:pPr indent="-311150" lvl="0" marL="457200" rtl="0" algn="l">
              <a:lnSpc>
                <a:spcPct val="115000"/>
              </a:lnSpc>
              <a:spcBef>
                <a:spcPts val="1000"/>
              </a:spcBef>
              <a:spcAft>
                <a:spcPts val="0"/>
              </a:spcAft>
              <a:buClr>
                <a:schemeClr val="dk1"/>
              </a:buClr>
              <a:buSzPts val="1300"/>
              <a:buFont typeface="Trebuchet MS"/>
              <a:buChar char="-"/>
            </a:pPr>
            <a:r>
              <a:rPr lang="en" sz="1300">
                <a:solidFill>
                  <a:schemeClr val="dk1"/>
                </a:solidFill>
                <a:latin typeface="Trebuchet MS"/>
                <a:ea typeface="Trebuchet MS"/>
                <a:cs typeface="Trebuchet MS"/>
                <a:sym typeface="Trebuchet MS"/>
              </a:rPr>
              <a:t>Testing  </a:t>
            </a:r>
            <a:endParaRPr sz="1300">
              <a:solidFill>
                <a:schemeClr val="dk1"/>
              </a:solidFill>
              <a:latin typeface="Trebuchet MS"/>
              <a:ea typeface="Trebuchet MS"/>
              <a:cs typeface="Trebuchet MS"/>
              <a:sym typeface="Trebuchet MS"/>
            </a:endParaRPr>
          </a:p>
          <a:p>
            <a:pPr indent="0" lvl="0" marL="914400" rtl="0" algn="l">
              <a:lnSpc>
                <a:spcPct val="115000"/>
              </a:lnSpc>
              <a:spcBef>
                <a:spcPts val="0"/>
              </a:spcBef>
              <a:spcAft>
                <a:spcPts val="0"/>
              </a:spcAft>
              <a:buNone/>
            </a:pPr>
            <a:r>
              <a:rPr lang="en" sz="1100">
                <a:solidFill>
                  <a:schemeClr val="dk1"/>
                </a:solidFill>
              </a:rPr>
              <a:t> </a:t>
            </a:r>
            <a:r>
              <a:rPr lang="en" sz="1100">
                <a:solidFill>
                  <a:schemeClr val="dk1"/>
                </a:solidFill>
              </a:rPr>
              <a:t>Everyone will write unit tests using JUnit5 for their own code, while the QA lead (Hunter) will focus more on functional and end-to-end (integration) testing. </a:t>
            </a:r>
            <a:endParaRPr sz="2003">
              <a:solidFill>
                <a:schemeClr val="dk1"/>
              </a:solidFill>
            </a:endParaRPr>
          </a:p>
          <a:p>
            <a:pPr indent="0" lvl="0" marL="914400" rtl="0" algn="l">
              <a:lnSpc>
                <a:spcPct val="115000"/>
              </a:lnSpc>
              <a:spcBef>
                <a:spcPts val="0"/>
              </a:spcBef>
              <a:spcAft>
                <a:spcPts val="0"/>
              </a:spcAft>
              <a:buNone/>
            </a:pPr>
            <a:r>
              <a:rPr lang="en" sz="1100">
                <a:solidFill>
                  <a:schemeClr val="dk1"/>
                </a:solidFill>
              </a:rPr>
              <a:t>Unit tests will be run daily.</a:t>
            </a:r>
            <a:endParaRPr sz="1100">
              <a:solidFill>
                <a:schemeClr val="dk1"/>
              </a:solidFill>
            </a:endParaRPr>
          </a:p>
          <a:p>
            <a:pPr indent="0" lvl="0" marL="914400" rtl="0" algn="l">
              <a:lnSpc>
                <a:spcPct val="115000"/>
              </a:lnSpc>
              <a:spcBef>
                <a:spcPts val="0"/>
              </a:spcBef>
              <a:spcAft>
                <a:spcPts val="0"/>
              </a:spcAft>
              <a:buNone/>
            </a:pPr>
            <a:r>
              <a:rPr lang="en" sz="1100">
                <a:solidFill>
                  <a:schemeClr val="dk1"/>
                </a:solidFill>
              </a:rPr>
              <a:t>Functional testing will be run as components are brought into a somewhat feature complete state.</a:t>
            </a:r>
            <a:endParaRPr sz="1100">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en" sz="1100">
                <a:solidFill>
                  <a:schemeClr val="dk1"/>
                </a:solidFill>
              </a:rPr>
              <a:t>Integration testing (probably using Postman) will be performed as the other teams (UI, etc.) start to deliver their beta products.</a:t>
            </a:r>
            <a:endParaRPr sz="1100">
              <a:solidFill>
                <a:schemeClr val="dk1"/>
              </a:solidFill>
            </a:endParaRPr>
          </a:p>
          <a:p>
            <a:pPr indent="-311150" lvl="0" marL="457200" rtl="0" algn="l">
              <a:lnSpc>
                <a:spcPct val="115000"/>
              </a:lnSpc>
              <a:spcBef>
                <a:spcPts val="1000"/>
              </a:spcBef>
              <a:spcAft>
                <a:spcPts val="0"/>
              </a:spcAft>
              <a:buClr>
                <a:schemeClr val="dk1"/>
              </a:buClr>
              <a:buSzPts val="1300"/>
              <a:buFont typeface="Trebuchet MS"/>
              <a:buChar char="-"/>
            </a:pPr>
            <a:r>
              <a:rPr lang="en" sz="1300">
                <a:solidFill>
                  <a:schemeClr val="dk1"/>
                </a:solidFill>
                <a:latin typeface="Trebuchet MS"/>
                <a:ea typeface="Trebuchet MS"/>
                <a:cs typeface="Trebuchet MS"/>
                <a:sym typeface="Trebuchet MS"/>
              </a:rPr>
              <a:t>Defect Management</a:t>
            </a:r>
            <a:endParaRPr sz="1300">
              <a:solidFill>
                <a:schemeClr val="dk1"/>
              </a:solidFill>
              <a:latin typeface="Trebuchet MS"/>
              <a:ea typeface="Trebuchet MS"/>
              <a:cs typeface="Trebuchet MS"/>
              <a:sym typeface="Trebuchet MS"/>
            </a:endParaRPr>
          </a:p>
          <a:p>
            <a:pPr indent="0" lvl="0" marL="914400" rtl="0" algn="l">
              <a:lnSpc>
                <a:spcPct val="115000"/>
              </a:lnSpc>
              <a:spcBef>
                <a:spcPts val="0"/>
              </a:spcBef>
              <a:spcAft>
                <a:spcPts val="0"/>
              </a:spcAft>
              <a:buClr>
                <a:schemeClr val="dk1"/>
              </a:buClr>
              <a:buSzPts val="1100"/>
              <a:buFont typeface="Arial"/>
              <a:buNone/>
            </a:pPr>
            <a:r>
              <a:rPr lang="en" sz="1100">
                <a:solidFill>
                  <a:schemeClr val="dk1"/>
                </a:solidFill>
              </a:rPr>
              <a:t>Bugs will be tracked on Pivotal Tracker, along with all of the rest of the project.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