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3716000" cx="24384000"/>
  <p:notesSz cx="6858000" cy="9144000"/>
  <p:embeddedFontLst>
    <p:embeddedFont>
      <p:font typeface="Roboto"/>
      <p:regular r:id="rId24"/>
      <p:bold r:id="rId25"/>
      <p:italic r:id="rId26"/>
      <p:boldItalic r:id="rId27"/>
    </p:embeddedFont>
    <p:embeddedFont>
      <p:font typeface="Helvetica Neue"/>
      <p:regular r:id="rId28"/>
      <p:bold r:id="rId29"/>
      <p:italic r:id="rId30"/>
      <p:boldItalic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jR5DL0z2ZmguQligbmxP4vFlcq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6ACEBF-839A-44BB-A32F-0C129FD92EF9}">
  <a:tblStyle styleId="{886ACEBF-839A-44BB-A32F-0C129FD92EF9}" styleName="Table_0">
    <a:wholeTbl>
      <a:tcTxStyle b="off"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b="off" i="off"/>
    </a:band1H>
    <a:band2H>
      <a:tcTxStyle b="off" i="off"/>
      <a:tcStyle>
        <a:fill>
          <a:solidFill>
            <a:srgbClr val="E3E5E8"/>
          </a:solidFill>
        </a:fill>
      </a:tcStyle>
    </a:band2H>
    <a:band1V>
      <a:tcTxStyle b="off" i="off"/>
    </a:band1V>
    <a:band2V>
      <a:tcTxStyle b="off" i="off"/>
    </a:band2V>
    <a:lastCol>
      <a:tcTxStyle b="off" i="off"/>
    </a:lastCol>
    <a:firstCol>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381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381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381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HelveticaNeu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b9dad7ee1_4_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6" name="Google Shape;136;g30b9dad7ee1_4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3dc9d3ed2_3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g303dc9d3ed2_3_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3dc9d3ed2_2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b="1" lang="en-US" sz="1050">
                <a:solidFill>
                  <a:srgbClr val="0E0E0E"/>
                </a:solidFill>
                <a:latin typeface="Arial"/>
                <a:ea typeface="Arial"/>
                <a:cs typeface="Arial"/>
                <a:sym typeface="Arial"/>
              </a:rPr>
              <a:t>Desirable Features</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1.	</a:t>
            </a:r>
            <a:r>
              <a:rPr b="1" lang="en-US" sz="1050">
                <a:solidFill>
                  <a:srgbClr val="0E0E0E"/>
                </a:solidFill>
                <a:latin typeface="Arial"/>
                <a:ea typeface="Arial"/>
                <a:cs typeface="Arial"/>
                <a:sym typeface="Arial"/>
              </a:rPr>
              <a:t>Video Support (YouTube Link  Integration)</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We’ll embed </a:t>
            </a:r>
            <a:r>
              <a:rPr b="1" lang="en-US" sz="1050">
                <a:solidFill>
                  <a:srgbClr val="0E0E0E"/>
                </a:solidFill>
                <a:latin typeface="Arial"/>
                <a:ea typeface="Arial"/>
                <a:cs typeface="Arial"/>
                <a:sym typeface="Arial"/>
              </a:rPr>
              <a:t>YouTube</a:t>
            </a:r>
            <a:r>
              <a:rPr lang="en-US" sz="1050">
                <a:solidFill>
                  <a:srgbClr val="0E0E0E"/>
                </a:solidFill>
                <a:latin typeface="Arial"/>
                <a:ea typeface="Arial"/>
                <a:cs typeface="Arial"/>
                <a:sym typeface="Arial"/>
              </a:rPr>
              <a:t> workout videos’ Link  directly into the web app, providing users with easy access to expert content.</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SzPts val="1100"/>
              <a:buNone/>
            </a:pPr>
            <a:r>
              <a:rPr lang="en-US" sz="1050">
                <a:solidFill>
                  <a:srgbClr val="0E0E0E"/>
                </a:solidFill>
                <a:latin typeface="Times New Roman"/>
                <a:ea typeface="Times New Roman"/>
                <a:cs typeface="Times New Roman"/>
                <a:sym typeface="Times New Roman"/>
              </a:rPr>
              <a:t>	2.	</a:t>
            </a:r>
            <a:r>
              <a:rPr b="1" lang="en-US" sz="1050">
                <a:solidFill>
                  <a:srgbClr val="0E0E0E"/>
                </a:solidFill>
                <a:latin typeface="Arial"/>
                <a:ea typeface="Arial"/>
                <a:cs typeface="Arial"/>
                <a:sym typeface="Arial"/>
              </a:rPr>
              <a:t>Social Interaction</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This interaction helps keep users motivated and accountable by connecting them with others on similar fitness journeys, </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Users can comment, like, and share progress via a </a:t>
            </a:r>
            <a:r>
              <a:rPr b="1" lang="en-US" sz="1050">
                <a:solidFill>
                  <a:srgbClr val="0E0E0E"/>
                </a:solidFill>
                <a:latin typeface="Arial"/>
                <a:ea typeface="Arial"/>
                <a:cs typeface="Arial"/>
                <a:sym typeface="Arial"/>
              </a:rPr>
              <a:t>real-time social feed</a:t>
            </a:r>
            <a:r>
              <a:rPr lang="en-US" sz="1050">
                <a:solidFill>
                  <a:srgbClr val="0E0E0E"/>
                </a:solidFill>
                <a:latin typeface="Arial"/>
                <a:ea typeface="Arial"/>
                <a:cs typeface="Arial"/>
                <a:sym typeface="Arial"/>
              </a:rPr>
              <a:t> for community engagement.</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050">
                <a:solidFill>
                  <a:srgbClr val="0E0E0E"/>
                </a:solidFill>
                <a:latin typeface="Arial"/>
                <a:ea typeface="Arial"/>
                <a:cs typeface="Arial"/>
                <a:sym typeface="Arial"/>
              </a:rPr>
              <a:t>Optional Features</a:t>
            </a:r>
            <a:endParaRPr b="1"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1.	</a:t>
            </a:r>
            <a:r>
              <a:rPr b="1" lang="en-US" sz="1050">
                <a:solidFill>
                  <a:srgbClr val="0E0E0E"/>
                </a:solidFill>
                <a:latin typeface="Arial"/>
                <a:ea typeface="Arial"/>
                <a:cs typeface="Arial"/>
                <a:sym typeface="Arial"/>
              </a:rPr>
              <a:t>Integration with Wearable Devices</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b="1" lang="en-US" sz="1050">
                <a:solidFill>
                  <a:srgbClr val="0E0E0E"/>
                </a:solidFill>
                <a:latin typeface="Arial"/>
                <a:ea typeface="Arial"/>
                <a:cs typeface="Arial"/>
                <a:sym typeface="Arial"/>
              </a:rPr>
              <a:t>API integration</a:t>
            </a:r>
            <a:r>
              <a:rPr lang="en-US" sz="1050">
                <a:solidFill>
                  <a:srgbClr val="0E0E0E"/>
                </a:solidFill>
                <a:latin typeface="Arial"/>
                <a:ea typeface="Arial"/>
                <a:cs typeface="Arial"/>
                <a:sym typeface="Arial"/>
              </a:rPr>
              <a:t> with Fitbit or Apple Watch will allow users to sync their health data.</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 this feature is optional as not all users will have or need wearable devices.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However, for those who do, </a:t>
            </a:r>
            <a:r>
              <a:rPr b="1" lang="en-US" sz="1050">
                <a:solidFill>
                  <a:srgbClr val="0E0E0E"/>
                </a:solidFill>
                <a:latin typeface="Arial"/>
                <a:ea typeface="Arial"/>
                <a:cs typeface="Arial"/>
                <a:sym typeface="Arial"/>
              </a:rPr>
              <a:t>API integration</a:t>
            </a:r>
            <a:r>
              <a:rPr lang="en-US" sz="1050">
                <a:solidFill>
                  <a:srgbClr val="0E0E0E"/>
                </a:solidFill>
                <a:latin typeface="Arial"/>
                <a:ea typeface="Arial"/>
                <a:cs typeface="Arial"/>
                <a:sym typeface="Arial"/>
              </a:rPr>
              <a:t> allows them to sync their health data for more precise tracking.</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SzPts val="1100"/>
              <a:buNone/>
            </a:pPr>
            <a:r>
              <a:rPr lang="en-US" sz="1050">
                <a:solidFill>
                  <a:srgbClr val="0E0E0E"/>
                </a:solidFill>
                <a:latin typeface="Times New Roman"/>
                <a:ea typeface="Times New Roman"/>
                <a:cs typeface="Times New Roman"/>
                <a:sym typeface="Times New Roman"/>
              </a:rPr>
              <a:t>	2.	</a:t>
            </a:r>
            <a:r>
              <a:rPr b="1" lang="en-US" sz="1050">
                <a:solidFill>
                  <a:srgbClr val="0E0E0E"/>
                </a:solidFill>
                <a:latin typeface="Arial"/>
                <a:ea typeface="Arial"/>
                <a:cs typeface="Arial"/>
                <a:sym typeface="Arial"/>
              </a:rPr>
              <a:t>Workout Suggestions</a:t>
            </a:r>
            <a:endParaRPr b="1"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SzPts val="1100"/>
              <a:buNone/>
            </a:pPr>
            <a:r>
              <a:rPr b="1" lang="en-US" sz="1050">
                <a:solidFill>
                  <a:srgbClr val="0E0E0E"/>
                </a:solidFill>
                <a:latin typeface="Arial"/>
                <a:ea typeface="Arial"/>
                <a:cs typeface="Arial"/>
                <a:sym typeface="Arial"/>
              </a:rPr>
              <a:t>Actually we’ll leverage chatgpt api, so it’s optional for </a:t>
            </a:r>
            <a:r>
              <a:rPr lang="en-US" sz="1050">
                <a:solidFill>
                  <a:srgbClr val="0E0E0E"/>
                </a:solidFill>
                <a:latin typeface="Arial"/>
                <a:ea typeface="Arial"/>
                <a:cs typeface="Arial"/>
                <a:sym typeface="Arial"/>
              </a:rPr>
              <a:t>using </a:t>
            </a:r>
            <a:r>
              <a:rPr b="1" lang="en-US" sz="1050">
                <a:solidFill>
                  <a:srgbClr val="0E0E0E"/>
                </a:solidFill>
                <a:latin typeface="Arial"/>
                <a:ea typeface="Arial"/>
                <a:cs typeface="Arial"/>
                <a:sym typeface="Arial"/>
              </a:rPr>
              <a:t>machine learning</a:t>
            </a:r>
            <a:r>
              <a:rPr lang="en-US" sz="1050">
                <a:solidFill>
                  <a:srgbClr val="0E0E0E"/>
                </a:solidFill>
                <a:latin typeface="Arial"/>
                <a:ea typeface="Arial"/>
                <a:cs typeface="Arial"/>
                <a:sym typeface="Arial"/>
              </a:rPr>
              <a:t> to recommend new workouts based on user performance.</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3.	</a:t>
            </a:r>
            <a:r>
              <a:rPr b="1" lang="en-US" sz="1050">
                <a:solidFill>
                  <a:srgbClr val="0E0E0E"/>
                </a:solidFill>
                <a:latin typeface="Arial"/>
                <a:ea typeface="Arial"/>
                <a:cs typeface="Arial"/>
                <a:sym typeface="Arial"/>
              </a:rPr>
              <a:t>Fitness Challenges and Competitions</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Users can join challenges and compare progress with friends using a </a:t>
            </a:r>
            <a:r>
              <a:rPr b="1" lang="en-US" sz="1050">
                <a:solidFill>
                  <a:srgbClr val="0E0E0E"/>
                </a:solidFill>
                <a:latin typeface="Arial"/>
                <a:ea typeface="Arial"/>
                <a:cs typeface="Arial"/>
                <a:sym typeface="Arial"/>
              </a:rPr>
              <a:t>gamification system</a:t>
            </a:r>
            <a:r>
              <a:rPr lang="en-US" sz="1050">
                <a:solidFill>
                  <a:srgbClr val="0E0E0E"/>
                </a:solidFill>
                <a:latin typeface="Arial"/>
                <a:ea typeface="Arial"/>
                <a:cs typeface="Arial"/>
                <a:sym typeface="Arial"/>
              </a:rPr>
              <a:t>. this feature is optional</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Not every user is motivated by competition. It’s perfect for users who enjoy a competitive element</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b="1" lang="en-US" sz="1050">
                <a:solidFill>
                  <a:srgbClr val="0E0E0E"/>
                </a:solidFill>
                <a:latin typeface="Arial"/>
                <a:ea typeface="Arial"/>
                <a:cs typeface="Arial"/>
                <a:sym typeface="Arial"/>
              </a:rPr>
              <a:t>Conclusion</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By leveraging tools like ChatGPT and YouTube, we’re creating an interactive and personalized fitness experience that keeps users engaged and motivated.</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0" lvl="0" marL="0" rtl="0" algn="l">
              <a:lnSpc>
                <a:spcPct val="117999"/>
              </a:lnSpc>
              <a:spcBef>
                <a:spcPts val="0"/>
              </a:spcBef>
              <a:spcAft>
                <a:spcPts val="0"/>
              </a:spcAft>
              <a:buSzPts val="1400"/>
              <a:buNone/>
            </a:pPr>
            <a:r>
              <a:t/>
            </a:r>
            <a:endParaRPr/>
          </a:p>
        </p:txBody>
      </p:sp>
      <p:sp>
        <p:nvSpPr>
          <p:cNvPr id="149" name="Google Shape;149;g303dc9d3ed2_2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3dc9d3ed2_2_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5" name="Google Shape;155;g303dc9d3ed2_2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bda29e79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bda29e797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In our frontend, we leverage </a:t>
            </a:r>
            <a:r>
              <a:rPr b="1" lang="en-US" sz="1050">
                <a:solidFill>
                  <a:srgbClr val="0E0E0E"/>
                </a:solidFill>
                <a:latin typeface="Arial"/>
                <a:ea typeface="Arial"/>
                <a:cs typeface="Arial"/>
                <a:sym typeface="Arial"/>
              </a:rPr>
              <a:t>React.js</a:t>
            </a:r>
            <a:r>
              <a:rPr lang="en-US" sz="1050">
                <a:solidFill>
                  <a:srgbClr val="0E0E0E"/>
                </a:solidFill>
                <a:latin typeface="Arial"/>
                <a:ea typeface="Arial"/>
                <a:cs typeface="Arial"/>
                <a:sym typeface="Arial"/>
              </a:rPr>
              <a:t> for a component-based user interface,and </a:t>
            </a:r>
            <a:r>
              <a:rPr b="1" lang="en-US" sz="1050">
                <a:solidFill>
                  <a:srgbClr val="0E0E0E"/>
                </a:solidFill>
                <a:latin typeface="Arial"/>
                <a:ea typeface="Arial"/>
                <a:cs typeface="Arial"/>
                <a:sym typeface="Arial"/>
              </a:rPr>
              <a:t>React Router</a:t>
            </a:r>
            <a:r>
              <a:rPr lang="en-US" sz="1050">
                <a:solidFill>
                  <a:srgbClr val="0E0E0E"/>
                </a:solidFill>
                <a:latin typeface="Arial"/>
                <a:ea typeface="Arial"/>
                <a:cs typeface="Arial"/>
                <a:sym typeface="Arial"/>
              </a:rPr>
              <a:t> to manage navigation between pages, allowing easy access to different functionalities within the app.</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For state management and lifecycle methods, we rely on </a:t>
            </a:r>
            <a:r>
              <a:rPr b="1" lang="en-US" sz="1050">
                <a:solidFill>
                  <a:srgbClr val="0E0E0E"/>
                </a:solidFill>
                <a:latin typeface="Arial"/>
                <a:ea typeface="Arial"/>
                <a:cs typeface="Arial"/>
                <a:sym typeface="Arial"/>
              </a:rPr>
              <a:t>React Hooks</a:t>
            </a:r>
            <a:r>
              <a:rPr lang="en-US" sz="1050">
                <a:solidFill>
                  <a:srgbClr val="0E0E0E"/>
                </a:solidFill>
                <a:latin typeface="Arial"/>
                <a:ea typeface="Arial"/>
                <a:cs typeface="Arial"/>
                <a:sym typeface="Arial"/>
              </a:rPr>
              <a:t>, such as useState and useEffect</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Our UI design and components are built using </a:t>
            </a:r>
            <a:r>
              <a:rPr b="1" lang="en-US" sz="1050">
                <a:solidFill>
                  <a:srgbClr val="0E0E0E"/>
                </a:solidFill>
                <a:latin typeface="Arial"/>
                <a:ea typeface="Arial"/>
                <a:cs typeface="Arial"/>
                <a:sym typeface="Arial"/>
              </a:rPr>
              <a:t>Material UI</a:t>
            </a:r>
            <a:r>
              <a:rPr lang="en-US" sz="1050">
                <a:solidFill>
                  <a:srgbClr val="0E0E0E"/>
                </a:solidFill>
                <a:latin typeface="Arial"/>
                <a:ea typeface="Arial"/>
                <a:cs typeface="Arial"/>
                <a:sym typeface="Arial"/>
              </a:rPr>
              <a:t>, which provides a polished, user-friendly interface.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Our backend is built using </a:t>
            </a:r>
            <a:r>
              <a:rPr b="1" lang="en-US" sz="1050">
                <a:solidFill>
                  <a:srgbClr val="0E0E0E"/>
                </a:solidFill>
                <a:latin typeface="Arial"/>
                <a:ea typeface="Arial"/>
                <a:cs typeface="Arial"/>
                <a:sym typeface="Arial"/>
              </a:rPr>
              <a:t>React.js</a:t>
            </a:r>
            <a:r>
              <a:rPr lang="en-US" sz="1050">
                <a:solidFill>
                  <a:srgbClr val="0E0E0E"/>
                </a:solidFill>
                <a:latin typeface="Arial"/>
                <a:ea typeface="Arial"/>
                <a:cs typeface="Arial"/>
                <a:sym typeface="Arial"/>
              </a:rPr>
              <a:t> and integrated with </a:t>
            </a:r>
            <a:r>
              <a:rPr b="1" lang="en-US" sz="1050">
                <a:solidFill>
                  <a:srgbClr val="0E0E0E"/>
                </a:solidFill>
                <a:latin typeface="Arial"/>
                <a:ea typeface="Arial"/>
                <a:cs typeface="Arial"/>
                <a:sym typeface="Arial"/>
              </a:rPr>
              <a:t>Rapid API</a:t>
            </a:r>
            <a:r>
              <a:rPr lang="en-US" sz="1050">
                <a:solidFill>
                  <a:srgbClr val="0E0E0E"/>
                </a:solidFill>
                <a:latin typeface="Arial"/>
                <a:ea typeface="Arial"/>
                <a:cs typeface="Arial"/>
                <a:sym typeface="Arial"/>
              </a:rPr>
              <a:t> services to fetch data from external sources. We connect to two main APIs: the </a:t>
            </a:r>
            <a:r>
              <a:rPr b="1" lang="en-US" sz="1050">
                <a:solidFill>
                  <a:srgbClr val="0E0E0E"/>
                </a:solidFill>
                <a:latin typeface="Arial"/>
                <a:ea typeface="Arial"/>
                <a:cs typeface="Arial"/>
                <a:sym typeface="Arial"/>
              </a:rPr>
              <a:t>Exercises Database</a:t>
            </a:r>
            <a:r>
              <a:rPr lang="en-US" sz="1050">
                <a:solidFill>
                  <a:srgbClr val="0E0E0E"/>
                </a:solidFill>
                <a:latin typeface="Arial"/>
                <a:ea typeface="Arial"/>
                <a:cs typeface="Arial"/>
                <a:sym typeface="Arial"/>
              </a:rPr>
              <a:t> and the </a:t>
            </a:r>
            <a:r>
              <a:rPr b="1" lang="en-US" sz="1050">
                <a:solidFill>
                  <a:srgbClr val="0E0E0E"/>
                </a:solidFill>
                <a:latin typeface="Arial"/>
                <a:ea typeface="Arial"/>
                <a:cs typeface="Arial"/>
                <a:sym typeface="Arial"/>
              </a:rPr>
              <a:t>YouTube Video Database</a:t>
            </a:r>
            <a:r>
              <a:rPr lang="en-US" sz="1050">
                <a:solidFill>
                  <a:srgbClr val="0E0E0E"/>
                </a:solidFill>
                <a:latin typeface="Arial"/>
                <a:ea typeface="Arial"/>
                <a:cs typeface="Arial"/>
                <a:sym typeface="Arial"/>
              </a:rPr>
              <a:t>, providing exercise details and related videos.</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050">
                <a:solidFill>
                  <a:srgbClr val="0E0E0E"/>
                </a:solidFill>
                <a:latin typeface="Arial"/>
                <a:ea typeface="Arial"/>
                <a:cs typeface="Arial"/>
                <a:sym typeface="Arial"/>
              </a:rPr>
              <a:t>Search and Filter Logic</a:t>
            </a:r>
            <a:r>
              <a:rPr lang="en-US" sz="1050">
                <a:solidFill>
                  <a:srgbClr val="0E0E0E"/>
                </a:solidFill>
                <a:latin typeface="Arial"/>
                <a:ea typeface="Arial"/>
                <a:cs typeface="Arial"/>
                <a:sym typeface="Arial"/>
              </a:rPr>
              <a:t>: This allows users to efficiently search for exercises based on body parts or equipment and filter the results accordingly.</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050">
                <a:solidFill>
                  <a:srgbClr val="0E0E0E"/>
                </a:solidFill>
                <a:latin typeface="Arial"/>
                <a:ea typeface="Arial"/>
                <a:cs typeface="Arial"/>
                <a:sym typeface="Arial"/>
              </a:rPr>
              <a:t>Exercise Detail and YouTube Integration</a:t>
            </a:r>
            <a:r>
              <a:rPr lang="en-US" sz="1050">
                <a:solidFill>
                  <a:srgbClr val="0E0E0E"/>
                </a:solidFill>
                <a:latin typeface="Arial"/>
                <a:ea typeface="Arial"/>
                <a:cs typeface="Arial"/>
                <a:sym typeface="Arial"/>
              </a:rPr>
              <a:t>: When a user selects an exercise, we pull detailed information and related videos directly from the API for a richer experience. But Currently this functionality is not implemented yet, so it will be set in the next iteration.</a:t>
            </a:r>
            <a:endParaRPr sz="1050">
              <a:solidFill>
                <a:srgbClr val="0E0E0E"/>
              </a:solidFill>
              <a:latin typeface="Arial"/>
              <a:ea typeface="Arial"/>
              <a:cs typeface="Arial"/>
              <a:sym typeface="Arial"/>
            </a:endParaRPr>
          </a:p>
          <a:p>
            <a:pPr indent="0" lvl="0" marL="0" rtl="0" algn="l">
              <a:spcBef>
                <a:spcPts val="0"/>
              </a:spcBef>
              <a:spcAft>
                <a:spcPts val="0"/>
              </a:spcAft>
              <a:buNone/>
            </a:pPr>
            <a:r>
              <a:t/>
            </a:r>
            <a:endParaRPr b="1" sz="1050">
              <a:solidFill>
                <a:srgbClr val="0E0E0E"/>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bda29e797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bda29e797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bda29e797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bda29e797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050">
                <a:solidFill>
                  <a:srgbClr val="0E0E0E"/>
                </a:solidFill>
                <a:latin typeface="Arial"/>
                <a:ea typeface="Arial"/>
                <a:cs typeface="Arial"/>
                <a:sym typeface="Arial"/>
              </a:rPr>
              <a:t>In the current implementation, the first feature, where users can enter a search term and see a dynamic list of exercises with images in the “Showing Results” section, is working. Additionally, users can retrieve data by selecting the body part exercise card. However, we are still refining and optimizing it for a smoother experience.It supposes to have more than 1000 </a:t>
            </a:r>
            <a:r>
              <a:rPr lang="en-US" sz="1050">
                <a:solidFill>
                  <a:srgbClr val="0E0E0E"/>
                </a:solidFill>
                <a:latin typeface="Arial"/>
                <a:ea typeface="Arial"/>
                <a:cs typeface="Arial"/>
                <a:sym typeface="Arial"/>
              </a:rPr>
              <a:t>illustrations with different body part in the next iteration.</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For the second feature, which involves embedding a demonstration video on the exercise detail page when a user clicks on an exercise, this functionality is planned for our next update. It will be integrated soon to provide users with more detailed workout guidance.</a:t>
            </a:r>
            <a:endParaRPr sz="1050">
              <a:solidFill>
                <a:srgbClr val="0E0E0E"/>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517b9e92a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5" name="Google Shape;185;g28517b9e92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2" name="Google Shape;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9" name="Google Shape;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5" name="Google Shape;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550">
                <a:solidFill>
                  <a:srgbClr val="0E0E0E"/>
                </a:solidFill>
                <a:latin typeface="Arial"/>
                <a:ea typeface="Arial"/>
                <a:cs typeface="Arial"/>
                <a:sym typeface="Arial"/>
              </a:rPr>
              <a:t>Hey everyone! I’m excited to share the core features and technical plans for our fitness platform.</a:t>
            </a:r>
            <a:endParaRPr sz="1550">
              <a:solidFill>
                <a:srgbClr val="0E0E0E"/>
              </a:solidFill>
              <a:latin typeface="Arial"/>
              <a:ea typeface="Arial"/>
              <a:cs typeface="Arial"/>
              <a:sym typeface="Arial"/>
            </a:endParaRPr>
          </a:p>
          <a:p>
            <a:pPr indent="0" lvl="0" marL="0" rtl="0" algn="l">
              <a:lnSpc>
                <a:spcPct val="117999"/>
              </a:lnSpc>
              <a:spcBef>
                <a:spcPts val="0"/>
              </a:spcBef>
              <a:spcAft>
                <a:spcPts val="0"/>
              </a:spcAft>
              <a:buClr>
                <a:schemeClr val="dk1"/>
              </a:buClr>
              <a:buSzPts val="1100"/>
              <a:buFont typeface="Arial"/>
              <a:buNone/>
            </a:pPr>
            <a:r>
              <a:t/>
            </a:r>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1.	</a:t>
            </a:r>
            <a:r>
              <a:rPr b="1" lang="en-US" sz="1050">
                <a:solidFill>
                  <a:srgbClr val="0E0E0E"/>
                </a:solidFill>
                <a:latin typeface="Arial"/>
                <a:ea typeface="Arial"/>
                <a:cs typeface="Arial"/>
                <a:sym typeface="Arial"/>
              </a:rPr>
              <a:t>User Registration and Login</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Users can sign up quickly using </a:t>
            </a:r>
            <a:r>
              <a:rPr b="1" lang="en-US" sz="1050">
                <a:solidFill>
                  <a:srgbClr val="0E0E0E"/>
                </a:solidFill>
                <a:latin typeface="Arial"/>
                <a:ea typeface="Arial"/>
                <a:cs typeface="Arial"/>
                <a:sym typeface="Arial"/>
              </a:rPr>
              <a:t>OAuth</a:t>
            </a:r>
            <a:r>
              <a:rPr lang="en-US" sz="1050">
                <a:solidFill>
                  <a:srgbClr val="0E0E0E"/>
                </a:solidFill>
                <a:latin typeface="Arial"/>
                <a:ea typeface="Arial"/>
                <a:cs typeface="Arial"/>
                <a:sym typeface="Arial"/>
              </a:rPr>
              <a:t> for Google or Facebook logins, ensuring a smooth and secure process.</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2.	</a:t>
            </a:r>
            <a:r>
              <a:rPr b="1" lang="en-US" sz="1050">
                <a:solidFill>
                  <a:srgbClr val="0E0E0E"/>
                </a:solidFill>
                <a:latin typeface="Arial"/>
                <a:ea typeface="Arial"/>
                <a:cs typeface="Arial"/>
                <a:sym typeface="Arial"/>
              </a:rPr>
              <a:t>Personalized Fitness Plan (ChatGPT API)</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We’ll use the </a:t>
            </a:r>
            <a:r>
              <a:rPr b="1" lang="en-US" sz="1050">
                <a:solidFill>
                  <a:srgbClr val="0E0E0E"/>
                </a:solidFill>
                <a:latin typeface="Arial"/>
                <a:ea typeface="Arial"/>
                <a:cs typeface="Arial"/>
                <a:sym typeface="Arial"/>
              </a:rPr>
              <a:t>ChatGPT API</a:t>
            </a:r>
            <a:r>
              <a:rPr lang="en-US" sz="1050">
                <a:solidFill>
                  <a:srgbClr val="0E0E0E"/>
                </a:solidFill>
                <a:latin typeface="Arial"/>
                <a:ea typeface="Arial"/>
                <a:cs typeface="Arial"/>
                <a:sym typeface="Arial"/>
              </a:rPr>
              <a:t> to generate personalized workout plans in real time, making it feel like users have their own virtual coach.</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3.	</a:t>
            </a:r>
            <a:r>
              <a:rPr b="1" lang="en-US" sz="1050">
                <a:solidFill>
                  <a:srgbClr val="0E0E0E"/>
                </a:solidFill>
                <a:latin typeface="Arial"/>
                <a:ea typeface="Arial"/>
                <a:cs typeface="Arial"/>
                <a:sym typeface="Arial"/>
              </a:rPr>
              <a:t>Exercise Tracking</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Users can log workouts and track progress, updated instantly with </a:t>
            </a:r>
            <a:r>
              <a:rPr b="1" lang="en-US" sz="1050">
                <a:solidFill>
                  <a:srgbClr val="0E0E0E"/>
                </a:solidFill>
                <a:latin typeface="Arial"/>
                <a:ea typeface="Arial"/>
                <a:cs typeface="Arial"/>
                <a:sym typeface="Arial"/>
              </a:rPr>
              <a:t>real-time database</a:t>
            </a:r>
            <a:r>
              <a:rPr lang="en-US" sz="1050">
                <a:solidFill>
                  <a:srgbClr val="0E0E0E"/>
                </a:solidFill>
                <a:latin typeface="Arial"/>
                <a:ea typeface="Arial"/>
                <a:cs typeface="Arial"/>
                <a:sym typeface="Arial"/>
              </a:rPr>
              <a:t> management.</a:t>
            </a:r>
            <a:endParaRPr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Times New Roman"/>
                <a:ea typeface="Times New Roman"/>
                <a:cs typeface="Times New Roman"/>
                <a:sym typeface="Times New Roman"/>
              </a:rPr>
              <a:t>	4.	</a:t>
            </a:r>
            <a:r>
              <a:rPr b="1" lang="en-US" sz="1050">
                <a:solidFill>
                  <a:srgbClr val="0E0E0E"/>
                </a:solidFill>
                <a:latin typeface="Arial"/>
                <a:ea typeface="Arial"/>
                <a:cs typeface="Arial"/>
                <a:sym typeface="Arial"/>
              </a:rPr>
              <a:t>Push Notifications</a:t>
            </a:r>
            <a:endParaRPr b="1" sz="1050">
              <a:solidFill>
                <a:srgbClr val="0E0E0E"/>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Reminders and progress tips will be sent using </a:t>
            </a:r>
            <a:r>
              <a:rPr b="1" lang="en-US" sz="1050">
                <a:solidFill>
                  <a:srgbClr val="0E0E0E"/>
                </a:solidFill>
                <a:latin typeface="Arial"/>
                <a:ea typeface="Arial"/>
                <a:cs typeface="Arial"/>
                <a:sym typeface="Arial"/>
              </a:rPr>
              <a:t>Cloud Messaging system</a:t>
            </a:r>
            <a:r>
              <a:rPr lang="en-US" sz="1050">
                <a:solidFill>
                  <a:srgbClr val="0E0E0E"/>
                </a:solidFill>
                <a:latin typeface="Arial"/>
                <a:ea typeface="Arial"/>
                <a:cs typeface="Arial"/>
                <a:sym typeface="Arial"/>
              </a:rPr>
              <a:t> to keep users engaged.</a:t>
            </a:r>
            <a:endParaRPr sz="1050">
              <a:solidFill>
                <a:srgbClr val="0E0E0E"/>
              </a:solidFill>
              <a:latin typeface="Arial"/>
              <a:ea typeface="Arial"/>
              <a:cs typeface="Arial"/>
              <a:sym typeface="Arial"/>
            </a:endParaRPr>
          </a:p>
          <a:p>
            <a:pPr indent="0" lvl="0" marL="0" rtl="0" algn="l">
              <a:lnSpc>
                <a:spcPct val="117999"/>
              </a:lnSpc>
              <a:spcBef>
                <a:spcPts val="0"/>
              </a:spcBef>
              <a:spcAft>
                <a:spcPts val="0"/>
              </a:spcAft>
              <a:buSzPts val="1400"/>
              <a:buNone/>
            </a:pPr>
            <a:r>
              <a:t/>
            </a:r>
            <a:endParaRPr/>
          </a:p>
        </p:txBody>
      </p:sp>
      <p:sp>
        <p:nvSpPr>
          <p:cNvPr id="101" name="Google Shape;1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bda877f15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bda877f15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517b9e92a_5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9" name="Google Shape;119;g28517b9e92a_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b9dad7ee1_4_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7" name="Google Shape;127;g30b9dad7ee1_4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9"/>
          <p:cNvSpPr txBox="1"/>
          <p:nvPr>
            <p:ph idx="1" type="body"/>
          </p:nvPr>
        </p:nvSpPr>
        <p:spPr>
          <a:xfrm>
            <a:off x="1201340" y="118598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1" name="Google Shape;11;p19"/>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19"/>
          <p:cNvSpPr txBox="1"/>
          <p:nvPr>
            <p:ph idx="2" type="body"/>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1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1" name="Shape 51"/>
        <p:cNvGrpSpPr/>
        <p:nvPr/>
      </p:nvGrpSpPr>
      <p:grpSpPr>
        <a:xfrm>
          <a:off x="0" y="0"/>
          <a:ext cx="0" cy="0"/>
          <a:chOff x="0" y="0"/>
          <a:chExt cx="0" cy="0"/>
        </a:xfrm>
      </p:grpSpPr>
      <p:sp>
        <p:nvSpPr>
          <p:cNvPr id="52" name="Google Shape;52;p28"/>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3" name="Google Shape;53;p2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54" name="Shape 54"/>
        <p:cNvGrpSpPr/>
        <p:nvPr/>
      </p:nvGrpSpPr>
      <p:grpSpPr>
        <a:xfrm>
          <a:off x="0" y="0"/>
          <a:ext cx="0" cy="0"/>
          <a:chOff x="0" y="0"/>
          <a:chExt cx="0" cy="0"/>
        </a:xfrm>
      </p:grpSpPr>
      <p:sp>
        <p:nvSpPr>
          <p:cNvPr id="55" name="Google Shape;55;p29"/>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6" name="Google Shape;56;p29"/>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7" name="Google Shape;57;p2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8" name="Shape 58"/>
        <p:cNvGrpSpPr/>
        <p:nvPr/>
      </p:nvGrpSpPr>
      <p:grpSpPr>
        <a:xfrm>
          <a:off x="0" y="0"/>
          <a:ext cx="0" cy="0"/>
          <a:chOff x="0" y="0"/>
          <a:chExt cx="0" cy="0"/>
        </a:xfrm>
      </p:grpSpPr>
      <p:sp>
        <p:nvSpPr>
          <p:cNvPr id="59" name="Google Shape;59;p30"/>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0" name="Google Shape;60;p30"/>
          <p:cNvSpPr txBox="1"/>
          <p:nvPr>
            <p:ph idx="2" type="body"/>
          </p:nvPr>
        </p:nvSpPr>
        <p:spPr>
          <a:xfrm>
            <a:off x="1753923" y="4939860"/>
            <a:ext cx="20876154"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1" name="Google Shape;61;p3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2" name="Shape 62"/>
        <p:cNvGrpSpPr/>
        <p:nvPr/>
      </p:nvGrpSpPr>
      <p:grpSpPr>
        <a:xfrm>
          <a:off x="0" y="0"/>
          <a:ext cx="0" cy="0"/>
          <a:chOff x="0" y="0"/>
          <a:chExt cx="0" cy="0"/>
        </a:xfrm>
      </p:grpSpPr>
      <p:sp>
        <p:nvSpPr>
          <p:cNvPr id="63" name="Google Shape;63;p31"/>
          <p:cNvSpPr/>
          <p:nvPr>
            <p:ph idx="2" type="pic"/>
          </p:nvPr>
        </p:nvSpPr>
        <p:spPr>
          <a:xfrm>
            <a:off x="15760700" y="1016000"/>
            <a:ext cx="7439099" cy="5949678"/>
          </a:xfrm>
          <a:prstGeom prst="rect">
            <a:avLst/>
          </a:prstGeom>
          <a:noFill/>
          <a:ln>
            <a:noFill/>
          </a:ln>
        </p:spPr>
      </p:sp>
      <p:sp>
        <p:nvSpPr>
          <p:cNvPr id="64" name="Google Shape;64;p31"/>
          <p:cNvSpPr/>
          <p:nvPr>
            <p:ph idx="3" type="pic"/>
          </p:nvPr>
        </p:nvSpPr>
        <p:spPr>
          <a:xfrm>
            <a:off x="13500100" y="3978275"/>
            <a:ext cx="10439400" cy="12150181"/>
          </a:xfrm>
          <a:prstGeom prst="rect">
            <a:avLst/>
          </a:prstGeom>
          <a:noFill/>
          <a:ln>
            <a:noFill/>
          </a:ln>
        </p:spPr>
      </p:sp>
      <p:sp>
        <p:nvSpPr>
          <p:cNvPr id="65" name="Google Shape;65;p31"/>
          <p:cNvSpPr/>
          <p:nvPr>
            <p:ph idx="4" type="pic"/>
          </p:nvPr>
        </p:nvSpPr>
        <p:spPr>
          <a:xfrm>
            <a:off x="-139700" y="495300"/>
            <a:ext cx="16611600" cy="12458700"/>
          </a:xfrm>
          <a:prstGeom prst="rect">
            <a:avLst/>
          </a:prstGeom>
          <a:noFill/>
          <a:ln>
            <a:noFill/>
          </a:ln>
        </p:spPr>
      </p:sp>
      <p:sp>
        <p:nvSpPr>
          <p:cNvPr id="66" name="Google Shape;66;p3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32"/>
          <p:cNvSpPr/>
          <p:nvPr>
            <p:ph idx="2" type="pic"/>
          </p:nvPr>
        </p:nvSpPr>
        <p:spPr>
          <a:xfrm>
            <a:off x="-1333500" y="-5524500"/>
            <a:ext cx="27051000" cy="21640800"/>
          </a:xfrm>
          <a:prstGeom prst="rect">
            <a:avLst/>
          </a:prstGeom>
          <a:noFill/>
          <a:ln>
            <a:noFill/>
          </a:ln>
        </p:spPr>
      </p:sp>
      <p:sp>
        <p:nvSpPr>
          <p:cNvPr id="69" name="Google Shape;69;p3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3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6" name="Google Shape;16;p20"/>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7" name="Google Shape;17;p20"/>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8" name="Google Shape;18;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19" name="Shape 19"/>
        <p:cNvGrpSpPr/>
        <p:nvPr/>
      </p:nvGrpSpPr>
      <p:grpSpPr>
        <a:xfrm>
          <a:off x="0" y="0"/>
          <a:ext cx="0" cy="0"/>
          <a:chOff x="0" y="0"/>
          <a:chExt cx="0" cy="0"/>
        </a:xfrm>
      </p:grpSpPr>
      <p:sp>
        <p:nvSpPr>
          <p:cNvPr id="20" name="Google Shape;20;p21"/>
          <p:cNvSpPr/>
          <p:nvPr>
            <p:ph idx="2" type="pic"/>
          </p:nvPr>
        </p:nvSpPr>
        <p:spPr>
          <a:xfrm>
            <a:off x="-1155700" y="-1295400"/>
            <a:ext cx="26746200" cy="16018933"/>
          </a:xfrm>
          <a:prstGeom prst="rect">
            <a:avLst/>
          </a:prstGeom>
          <a:noFill/>
          <a:ln>
            <a:noFill/>
          </a:ln>
        </p:spPr>
      </p:sp>
      <p:sp>
        <p:nvSpPr>
          <p:cNvPr id="21" name="Google Shape;21;p21"/>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2" name="Google Shape;22;p21"/>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3" name="Google Shape;23;p21"/>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4" name="Google Shape;24;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5" name="Shape 25"/>
        <p:cNvGrpSpPr/>
        <p:nvPr/>
      </p:nvGrpSpPr>
      <p:grpSpPr>
        <a:xfrm>
          <a:off x="0" y="0"/>
          <a:ext cx="0" cy="0"/>
          <a:chOff x="0" y="0"/>
          <a:chExt cx="0" cy="0"/>
        </a:xfrm>
      </p:grpSpPr>
      <p:sp>
        <p:nvSpPr>
          <p:cNvPr id="26" name="Google Shape;26;p22"/>
          <p:cNvSpPr/>
          <p:nvPr>
            <p:ph idx="2" type="pic"/>
          </p:nvPr>
        </p:nvSpPr>
        <p:spPr>
          <a:xfrm>
            <a:off x="10972800" y="-203200"/>
            <a:ext cx="12144837" cy="14135100"/>
          </a:xfrm>
          <a:prstGeom prst="rect">
            <a:avLst/>
          </a:prstGeom>
          <a:noFill/>
          <a:ln>
            <a:noFill/>
          </a:ln>
        </p:spPr>
      </p:sp>
      <p:sp>
        <p:nvSpPr>
          <p:cNvPr id="27" name="Google Shape;27;p22"/>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8" name="Google Shape;28;p22"/>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9" name="Google Shape;29;p22"/>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0" name="Shape 30"/>
        <p:cNvGrpSpPr/>
        <p:nvPr/>
      </p:nvGrpSpPr>
      <p:grpSpPr>
        <a:xfrm>
          <a:off x="0" y="0"/>
          <a:ext cx="0" cy="0"/>
          <a:chOff x="0" y="0"/>
          <a:chExt cx="0" cy="0"/>
        </a:xfrm>
      </p:grpSpPr>
      <p:sp>
        <p:nvSpPr>
          <p:cNvPr id="31" name="Google Shape;31;p23"/>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2" name="Google Shape;32;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3" name="Shape 33"/>
        <p:cNvGrpSpPr/>
        <p:nvPr/>
      </p:nvGrpSpPr>
      <p:grpSpPr>
        <a:xfrm>
          <a:off x="0" y="0"/>
          <a:ext cx="0" cy="0"/>
          <a:chOff x="0" y="0"/>
          <a:chExt cx="0" cy="0"/>
        </a:xfrm>
      </p:grpSpPr>
      <p:sp>
        <p:nvSpPr>
          <p:cNvPr id="34" name="Google Shape;34;p24"/>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5" name="Google Shape;35;p24"/>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6" name="Google Shape;36;p24"/>
          <p:cNvSpPr/>
          <p:nvPr>
            <p:ph idx="3" type="pic"/>
          </p:nvPr>
        </p:nvSpPr>
        <p:spPr>
          <a:xfrm>
            <a:off x="12192000" y="-407266"/>
            <a:ext cx="10916874" cy="14555832"/>
          </a:xfrm>
          <a:prstGeom prst="rect">
            <a:avLst/>
          </a:prstGeom>
          <a:noFill/>
          <a:ln>
            <a:noFill/>
          </a:ln>
        </p:spPr>
      </p:sp>
      <p:sp>
        <p:nvSpPr>
          <p:cNvPr id="37" name="Google Shape;37;p24"/>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8" name="Google Shape;38;p2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25"/>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1" name="Google Shape;41;p25"/>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 name="Shape 42"/>
        <p:cNvGrpSpPr/>
        <p:nvPr/>
      </p:nvGrpSpPr>
      <p:grpSpPr>
        <a:xfrm>
          <a:off x="0" y="0"/>
          <a:ext cx="0" cy="0"/>
          <a:chOff x="0" y="0"/>
          <a:chExt cx="0" cy="0"/>
        </a:xfrm>
      </p:grpSpPr>
      <p:sp>
        <p:nvSpPr>
          <p:cNvPr id="43" name="Google Shape;43;p26"/>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4" name="Google Shape;44;p26"/>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5" name="Google Shape;45;p2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6" name="Shape 46"/>
        <p:cNvGrpSpPr/>
        <p:nvPr/>
      </p:nvGrpSpPr>
      <p:grpSpPr>
        <a:xfrm>
          <a:off x="0" y="0"/>
          <a:ext cx="0" cy="0"/>
          <a:chOff x="0" y="0"/>
          <a:chExt cx="0" cy="0"/>
        </a:xfrm>
      </p:grpSpPr>
      <p:sp>
        <p:nvSpPr>
          <p:cNvPr id="47" name="Google Shape;47;p27"/>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8" name="Google Shape;48;p27"/>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9" name="Google Shape;49;p27"/>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0" name="Google Shape;50;p2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8"/>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idx="1" type="body"/>
          </p:nvPr>
        </p:nvSpPr>
        <p:spPr>
          <a:xfrm>
            <a:off x="1201345" y="11859850"/>
            <a:ext cx="10956900" cy="6369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000000"/>
              </a:buClr>
              <a:buSzPts val="3600"/>
              <a:buFont typeface="Helvetica Neue"/>
              <a:buNone/>
            </a:pPr>
            <a:r>
              <a:rPr b="1" lang="en-US" sz="3600"/>
              <a:t>CS673 </a:t>
            </a:r>
            <a:r>
              <a:rPr lang="en-US"/>
              <a:t>FA2024</a:t>
            </a:r>
            <a:endParaRPr/>
          </a:p>
        </p:txBody>
      </p:sp>
      <p:sp>
        <p:nvSpPr>
          <p:cNvPr id="77" name="Google Shape;77;p1"/>
          <p:cNvSpPr txBox="1"/>
          <p:nvPr>
            <p:ph idx="4294967295" type="ctr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000000"/>
              </a:buClr>
              <a:buSzPts val="11600"/>
              <a:buFont typeface="Helvetica Neue"/>
              <a:buNone/>
            </a:pPr>
            <a:r>
              <a:rPr b="1" i="0" lang="en-US" sz="11600" u="none" cap="none" strike="noStrike">
                <a:solidFill>
                  <a:srgbClr val="000000"/>
                </a:solidFill>
                <a:latin typeface="Helvetica Neue"/>
                <a:ea typeface="Helvetica Neue"/>
                <a:cs typeface="Helvetica Neue"/>
                <a:sym typeface="Helvetica Neue"/>
              </a:rPr>
              <a:t>Team 6</a:t>
            </a:r>
            <a:endParaRPr b="1" i="0" sz="8500" u="none" cap="none" strike="noStrike">
              <a:solidFill>
                <a:srgbClr val="000000"/>
              </a:solidFill>
              <a:latin typeface="Helvetica Neue"/>
              <a:ea typeface="Helvetica Neue"/>
              <a:cs typeface="Helvetica Neue"/>
              <a:sym typeface="Helvetica Neue"/>
            </a:endParaRPr>
          </a:p>
        </p:txBody>
      </p:sp>
      <p:sp>
        <p:nvSpPr>
          <p:cNvPr id="78" name="Google Shape;78;p1"/>
          <p:cNvSpPr txBox="1"/>
          <p:nvPr>
            <p:ph idx="4294967295" type="subTitle"/>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000000"/>
              </a:buClr>
              <a:buSzPts val="5500"/>
              <a:buFont typeface="Helvetica Neue"/>
              <a:buNone/>
            </a:pPr>
            <a:r>
              <a:rPr b="1" i="0" lang="en-US" sz="5500" u="none" cap="none" strike="noStrike">
                <a:solidFill>
                  <a:srgbClr val="000000"/>
                </a:solidFill>
                <a:latin typeface="Helvetica Neue"/>
                <a:ea typeface="Helvetica Neue"/>
                <a:cs typeface="Helvetica Neue"/>
                <a:sym typeface="Helvetica Neue"/>
              </a:rPr>
              <a:t>FitFusion - Work out Recording website</a:t>
            </a:r>
            <a:endParaRPr b="1" i="0" sz="5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500"/>
              <a:buFont typeface="Helvetica Neue"/>
              <a:buNone/>
            </a:pPr>
            <a:r>
              <a:rPr b="1" lang="en-US" sz="5500"/>
              <a:t>2024.10.17</a:t>
            </a:r>
            <a:endParaRPr b="1" sz="5500"/>
          </a:p>
        </p:txBody>
      </p:sp>
      <p:sp>
        <p:nvSpPr>
          <p:cNvPr id="79" name="Google Shape;79;p1"/>
          <p:cNvSpPr txBox="1"/>
          <p:nvPr>
            <p:ph idx="1" type="body"/>
          </p:nvPr>
        </p:nvSpPr>
        <p:spPr>
          <a:xfrm>
            <a:off x="12220595" y="11859850"/>
            <a:ext cx="10956900" cy="636900"/>
          </a:xfrm>
          <a:prstGeom prst="rect">
            <a:avLst/>
          </a:prstGeom>
          <a:noFill/>
          <a:ln>
            <a:noFill/>
          </a:ln>
        </p:spPr>
        <p:txBody>
          <a:bodyPr anchorCtr="0" anchor="t" bIns="45700" lIns="45700" spcFirstLastPara="1" rIns="45700" wrap="square" tIns="45700">
            <a:normAutofit lnSpcReduction="10000"/>
          </a:bodyPr>
          <a:lstStyle/>
          <a:p>
            <a:pPr indent="0" lvl="0" marL="0" rtl="0" algn="r">
              <a:lnSpc>
                <a:spcPct val="100000"/>
              </a:lnSpc>
              <a:spcBef>
                <a:spcPts val="0"/>
              </a:spcBef>
              <a:spcAft>
                <a:spcPts val="0"/>
              </a:spcAft>
              <a:buClr>
                <a:srgbClr val="000000"/>
              </a:buClr>
              <a:buSzPts val="3600"/>
              <a:buFont typeface="Helvetica Neue"/>
              <a:buNone/>
            </a:pPr>
            <a:r>
              <a:rPr lang="en-US"/>
              <a:t>ITERATION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0b9dad7ee1_4_26"/>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Autofit/>
          </a:bodyPr>
          <a:lstStyle/>
          <a:p>
            <a:pPr indent="457200" lvl="0" marL="0" rtl="0" algn="l">
              <a:lnSpc>
                <a:spcPct val="115000"/>
              </a:lnSpc>
              <a:spcBef>
                <a:spcPts val="0"/>
              </a:spcBef>
              <a:spcAft>
                <a:spcPts val="0"/>
              </a:spcAft>
              <a:buNone/>
            </a:pPr>
            <a:r>
              <a:rPr lang="en-US"/>
              <a:t>BACKEND ARCHITECTURE</a:t>
            </a:r>
            <a:endParaRPr/>
          </a:p>
        </p:txBody>
      </p:sp>
      <p:sp>
        <p:nvSpPr>
          <p:cNvPr id="139" name="Google Shape;139;g30b9dad7ee1_4_26"/>
          <p:cNvSpPr txBox="1"/>
          <p:nvPr>
            <p:ph idx="2" type="body"/>
          </p:nvPr>
        </p:nvSpPr>
        <p:spPr>
          <a:xfrm>
            <a:off x="1206500" y="4248501"/>
            <a:ext cx="20755500" cy="1433100"/>
          </a:xfrm>
          <a:prstGeom prst="rect">
            <a:avLst/>
          </a:prstGeom>
          <a:noFill/>
          <a:ln>
            <a:noFill/>
          </a:ln>
        </p:spPr>
        <p:txBody>
          <a:bodyPr anchorCtr="0" anchor="t" bIns="50800" lIns="50800" spcFirstLastPara="1" rIns="50800" wrap="square" tIns="50800">
            <a:normAutofit/>
          </a:bodyPr>
          <a:lstStyle/>
          <a:p>
            <a:pPr indent="0" lvl="0" marL="457200" rtl="0" algn="l">
              <a:lnSpc>
                <a:spcPct val="90000"/>
              </a:lnSpc>
              <a:spcBef>
                <a:spcPts val="4400"/>
              </a:spcBef>
              <a:spcAft>
                <a:spcPts val="0"/>
              </a:spcAft>
              <a:buNone/>
            </a:pPr>
            <a:r>
              <a:rPr lang="en-US" sz="5500"/>
              <a:t>What we use for backend: NodeJs + Express API</a:t>
            </a:r>
            <a:endParaRPr sz="5500"/>
          </a:p>
        </p:txBody>
      </p:sp>
      <p:pic>
        <p:nvPicPr>
          <p:cNvPr id="140" name="Google Shape;140;g30b9dad7ee1_4_26"/>
          <p:cNvPicPr preferRelativeResize="0"/>
          <p:nvPr/>
        </p:nvPicPr>
        <p:blipFill>
          <a:blip r:embed="rId3">
            <a:alphaModFix/>
          </a:blip>
          <a:stretch>
            <a:fillRect/>
          </a:stretch>
        </p:blipFill>
        <p:spPr>
          <a:xfrm>
            <a:off x="3285900" y="5562750"/>
            <a:ext cx="16372776" cy="576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03dc9d3ed2_3_7"/>
          <p:cNvSpPr txBox="1"/>
          <p:nvPr>
            <p:ph type="title"/>
          </p:nvPr>
        </p:nvSpPr>
        <p:spPr>
          <a:xfrm>
            <a:off x="1206500" y="1269250"/>
            <a:ext cx="21971100" cy="1433100"/>
          </a:xfrm>
          <a:prstGeom prst="rect">
            <a:avLst/>
          </a:prstGeom>
          <a:noFill/>
          <a:ln>
            <a:noFill/>
          </a:ln>
        </p:spPr>
        <p:txBody>
          <a:bodyPr anchorCtr="0" anchor="t" bIns="50800" lIns="50800" spcFirstLastPara="1" rIns="50800" wrap="square" tIns="50800">
            <a:noAutofit/>
          </a:bodyPr>
          <a:lstStyle/>
          <a:p>
            <a:pPr indent="0" lvl="0" marL="0" rtl="0" algn="l">
              <a:lnSpc>
                <a:spcPct val="80000"/>
              </a:lnSpc>
              <a:spcBef>
                <a:spcPts val="0"/>
              </a:spcBef>
              <a:spcAft>
                <a:spcPts val="0"/>
              </a:spcAft>
              <a:buClr>
                <a:srgbClr val="000000"/>
              </a:buClr>
              <a:buSzPts val="8500"/>
              <a:buFont typeface="Helvetica Neue"/>
              <a:buNone/>
            </a:pPr>
            <a:r>
              <a:rPr lang="en-US"/>
              <a:t>Database and tables</a:t>
            </a:r>
            <a:endParaRPr/>
          </a:p>
          <a:p>
            <a:pPr indent="0" lvl="0" marL="0" rtl="0" algn="l">
              <a:lnSpc>
                <a:spcPct val="80000"/>
              </a:lnSpc>
              <a:spcBef>
                <a:spcPts val="0"/>
              </a:spcBef>
              <a:spcAft>
                <a:spcPts val="0"/>
              </a:spcAft>
              <a:buSzPts val="2000"/>
              <a:buNone/>
            </a:pPr>
            <a:r>
              <a:t/>
            </a:r>
            <a:endParaRPr/>
          </a:p>
        </p:txBody>
      </p:sp>
      <p:pic>
        <p:nvPicPr>
          <p:cNvPr id="146" name="Google Shape;146;g303dc9d3ed2_3_7"/>
          <p:cNvPicPr preferRelativeResize="0"/>
          <p:nvPr/>
        </p:nvPicPr>
        <p:blipFill>
          <a:blip r:embed="rId3">
            <a:alphaModFix/>
          </a:blip>
          <a:stretch>
            <a:fillRect/>
          </a:stretch>
        </p:blipFill>
        <p:spPr>
          <a:xfrm>
            <a:off x="539987" y="2702351"/>
            <a:ext cx="23304023" cy="943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03dc9d3ed2_2_17"/>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How we verify the account</a:t>
            </a:r>
            <a:endParaRPr/>
          </a:p>
        </p:txBody>
      </p:sp>
      <p:sp>
        <p:nvSpPr>
          <p:cNvPr id="152" name="Google Shape;152;g303dc9d3ed2_2_17"/>
          <p:cNvSpPr txBox="1"/>
          <p:nvPr/>
        </p:nvSpPr>
        <p:spPr>
          <a:xfrm>
            <a:off x="1206491" y="5073328"/>
            <a:ext cx="22655400" cy="4720200"/>
          </a:xfrm>
          <a:prstGeom prst="rect">
            <a:avLst/>
          </a:prstGeom>
          <a:noFill/>
          <a:ln>
            <a:noFill/>
          </a:ln>
        </p:spPr>
        <p:txBody>
          <a:bodyPr anchorCtr="0" anchor="ctr" bIns="50800" lIns="50800" spcFirstLastPara="1" rIns="50800" wrap="square" tIns="50800">
            <a:spAutoFit/>
          </a:bodyPr>
          <a:lstStyle/>
          <a:p>
            <a:pPr indent="-457200" lvl="0" marL="457200" marR="0" rtl="0" algn="l">
              <a:lnSpc>
                <a:spcPct val="100000"/>
              </a:lnSpc>
              <a:spcBef>
                <a:spcPts val="0"/>
              </a:spcBef>
              <a:spcAft>
                <a:spcPts val="0"/>
              </a:spcAft>
              <a:buClr>
                <a:srgbClr val="000000"/>
              </a:buClr>
              <a:buSzPts val="5000"/>
              <a:buFont typeface="Helvetica Neue"/>
              <a:buChar char="●"/>
            </a:pPr>
            <a:r>
              <a:rPr b="1" lang="en-US" sz="5000">
                <a:latin typeface="Helvetica Neue"/>
                <a:ea typeface="Helvetica Neue"/>
                <a:cs typeface="Helvetica Neue"/>
                <a:sym typeface="Helvetica Neue"/>
              </a:rPr>
              <a:t>createToken(userid): token</a:t>
            </a:r>
            <a:endParaRPr b="1" sz="5000">
              <a:latin typeface="Helvetica Neue"/>
              <a:ea typeface="Helvetica Neue"/>
              <a:cs typeface="Helvetica Neue"/>
              <a:sym typeface="Helvetica Neue"/>
            </a:endParaRPr>
          </a:p>
          <a:p>
            <a:pPr indent="-4572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checkToken(token):userid</a:t>
            </a:r>
            <a:endParaRPr b="1" sz="5000">
              <a:latin typeface="Helvetica Neue"/>
              <a:ea typeface="Helvetica Neue"/>
              <a:cs typeface="Helvetica Neue"/>
              <a:sym typeface="Helvetica Neue"/>
            </a:endParaRPr>
          </a:p>
          <a:p>
            <a:pPr indent="0" lvl="0" marL="457200" marR="0" rtl="0" algn="l">
              <a:lnSpc>
                <a:spcPct val="100000"/>
              </a:lnSpc>
              <a:spcBef>
                <a:spcPts val="0"/>
              </a:spcBef>
              <a:spcAft>
                <a:spcPts val="0"/>
              </a:spcAft>
              <a:buNone/>
            </a:pPr>
            <a:r>
              <a:t/>
            </a:r>
            <a:endParaRPr b="1" sz="5000">
              <a:latin typeface="Helvetica Neue"/>
              <a:ea typeface="Helvetica Neue"/>
              <a:cs typeface="Helvetica Neue"/>
              <a:sym typeface="Helvetica Neue"/>
            </a:endParaRPr>
          </a:p>
          <a:p>
            <a:pPr indent="0" lvl="0" marL="457200" marR="0" rtl="0" algn="l">
              <a:lnSpc>
                <a:spcPct val="100000"/>
              </a:lnSpc>
              <a:spcBef>
                <a:spcPts val="0"/>
              </a:spcBef>
              <a:spcAft>
                <a:spcPts val="0"/>
              </a:spcAft>
              <a:buNone/>
            </a:pPr>
            <a:r>
              <a:rPr b="1" lang="en-US" sz="5000">
                <a:latin typeface="Helvetica Neue"/>
                <a:ea typeface="Helvetica Neue"/>
                <a:cs typeface="Helvetica Neue"/>
                <a:sym typeface="Helvetica Neue"/>
              </a:rPr>
              <a:t>createToken: </a:t>
            </a:r>
            <a:r>
              <a:rPr b="1" lang="en-US" sz="5000">
                <a:latin typeface="Helvetica Neue"/>
                <a:ea typeface="Helvetica Neue"/>
                <a:cs typeface="Helvetica Neue"/>
                <a:sym typeface="Helvetica Neue"/>
              </a:rPr>
              <a:t>take userid -&gt; generate token</a:t>
            </a:r>
            <a:endParaRPr b="1" sz="5000">
              <a:latin typeface="Helvetica Neue"/>
              <a:ea typeface="Helvetica Neue"/>
              <a:cs typeface="Helvetica Neue"/>
              <a:sym typeface="Helvetica Neue"/>
            </a:endParaRPr>
          </a:p>
          <a:p>
            <a:pPr indent="0" lvl="0" marL="457200" marR="0" rtl="0" algn="l">
              <a:lnSpc>
                <a:spcPct val="100000"/>
              </a:lnSpc>
              <a:spcBef>
                <a:spcPts val="0"/>
              </a:spcBef>
              <a:spcAft>
                <a:spcPts val="0"/>
              </a:spcAft>
              <a:buNone/>
            </a:pPr>
            <a:r>
              <a:rPr b="1" lang="en-US" sz="5000">
                <a:latin typeface="Helvetica Neue"/>
                <a:ea typeface="Helvetica Neue"/>
                <a:cs typeface="Helvetica Neue"/>
                <a:sym typeface="Helvetica Neue"/>
              </a:rPr>
              <a:t>checkToken</a:t>
            </a:r>
            <a:r>
              <a:rPr b="1" lang="en-US" sz="5000">
                <a:latin typeface="Helvetica Neue"/>
                <a:ea typeface="Helvetica Neue"/>
                <a:cs typeface="Helvetica Neue"/>
                <a:sym typeface="Helvetica Neue"/>
              </a:rPr>
              <a:t>: verify the token -&gt; return associated userid and boolean value</a:t>
            </a:r>
            <a:endParaRPr b="1" sz="50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03dc9d3ed2_2_29"/>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Testing</a:t>
            </a:r>
            <a:endParaRPr/>
          </a:p>
        </p:txBody>
      </p:sp>
      <p:sp>
        <p:nvSpPr>
          <p:cNvPr id="158" name="Google Shape;158;g303dc9d3ed2_2_29"/>
          <p:cNvSpPr txBox="1"/>
          <p:nvPr/>
        </p:nvSpPr>
        <p:spPr>
          <a:xfrm>
            <a:off x="864350" y="2671073"/>
            <a:ext cx="22655400" cy="10107600"/>
          </a:xfrm>
          <a:prstGeom prst="rect">
            <a:avLst/>
          </a:prstGeom>
          <a:noFill/>
          <a:ln>
            <a:noFill/>
          </a:ln>
        </p:spPr>
        <p:txBody>
          <a:bodyPr anchorCtr="0" anchor="ctr" bIns="50800" lIns="50800" spcFirstLastPara="1" rIns="50800" wrap="square" tIns="50800">
            <a:spAutoFit/>
          </a:bodyPr>
          <a:lstStyle/>
          <a:p>
            <a:pPr indent="-546100" lvl="0" marL="457200" marR="0" rtl="0" algn="l">
              <a:lnSpc>
                <a:spcPct val="100000"/>
              </a:lnSpc>
              <a:spcBef>
                <a:spcPts val="0"/>
              </a:spcBef>
              <a:spcAft>
                <a:spcPts val="0"/>
              </a:spcAft>
              <a:buClr>
                <a:srgbClr val="000000"/>
              </a:buClr>
              <a:buSzPts val="5000"/>
              <a:buFont typeface="Helvetica Neue"/>
              <a:buChar char="-"/>
            </a:pPr>
            <a:r>
              <a:rPr b="1" lang="en-US" sz="5000">
                <a:latin typeface="Helvetica Neue"/>
                <a:ea typeface="Helvetica Neue"/>
                <a:cs typeface="Helvetica Neue"/>
                <a:sym typeface="Helvetica Neue"/>
              </a:rPr>
              <a:t>Test for login: </a:t>
            </a:r>
            <a:endParaRPr b="1" sz="5000">
              <a:latin typeface="Helvetica Neue"/>
              <a:ea typeface="Helvetica Neue"/>
              <a:cs typeface="Helvetica Neue"/>
              <a:sym typeface="Helvetica Neue"/>
            </a:endParaRPr>
          </a:p>
          <a:p>
            <a:pPr indent="-546100" lvl="1" marL="9144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we use our account.</a:t>
            </a:r>
            <a:endParaRPr b="1" sz="5000">
              <a:latin typeface="Helvetica Neue"/>
              <a:ea typeface="Helvetica Neue"/>
              <a:cs typeface="Helvetica Neue"/>
              <a:sym typeface="Helvetica Neue"/>
            </a:endParaRPr>
          </a:p>
          <a:p>
            <a:pPr indent="-546100" lvl="1" marL="9144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input our email </a:t>
            </a:r>
            <a:r>
              <a:rPr b="1" lang="en-US" sz="5000">
                <a:latin typeface="Helvetica Neue"/>
                <a:ea typeface="Helvetica Neue"/>
                <a:cs typeface="Helvetica Neue"/>
                <a:sym typeface="Helvetica Neue"/>
              </a:rPr>
              <a:t>account and</a:t>
            </a:r>
            <a:r>
              <a:rPr b="1" lang="en-US" sz="5000">
                <a:latin typeface="Helvetica Neue"/>
                <a:ea typeface="Helvetica Neue"/>
                <a:cs typeface="Helvetica Neue"/>
                <a:sym typeface="Helvetica Neue"/>
              </a:rPr>
              <a:t> password</a:t>
            </a:r>
            <a:endParaRPr b="1" sz="5000">
              <a:latin typeface="Helvetica Neue"/>
              <a:ea typeface="Helvetica Neue"/>
              <a:cs typeface="Helvetica Neue"/>
              <a:sym typeface="Helvetica Neue"/>
            </a:endParaRPr>
          </a:p>
          <a:p>
            <a:pPr indent="-546100" lvl="1" marL="9144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then click continue button</a:t>
            </a:r>
            <a:endParaRPr b="1" sz="5000">
              <a:latin typeface="Helvetica Neue"/>
              <a:ea typeface="Helvetica Neue"/>
              <a:cs typeface="Helvetica Neue"/>
              <a:sym typeface="Helvetica Neue"/>
            </a:endParaRPr>
          </a:p>
          <a:p>
            <a:pPr indent="-546100" lvl="1" marL="9144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login successfully</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lang="en-US" sz="5000">
                <a:latin typeface="Helvetica Neue"/>
                <a:ea typeface="Helvetica Neue"/>
                <a:cs typeface="Helvetica Neue"/>
                <a:sym typeface="Helvetica Neue"/>
              </a:rPr>
              <a:t>- Test for recording training:</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lang="en-US" sz="5000">
                <a:latin typeface="Helvetica Neue"/>
                <a:ea typeface="Helvetica Neue"/>
                <a:cs typeface="Helvetica Neue"/>
                <a:sym typeface="Helvetica Neue"/>
              </a:rPr>
              <a:t>	- enter exercise name and duration</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lang="en-US" sz="5000">
                <a:latin typeface="Helvetica Neue"/>
                <a:ea typeface="Helvetica Neue"/>
                <a:cs typeface="Helvetica Neue"/>
                <a:sym typeface="Helvetica Neue"/>
              </a:rPr>
              <a:t>	- then click record</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lang="en-US" sz="5000">
                <a:latin typeface="Helvetica Neue"/>
                <a:ea typeface="Helvetica Neue"/>
                <a:cs typeface="Helvetica Neue"/>
                <a:sym typeface="Helvetica Neue"/>
              </a:rPr>
              <a:t>	- the recording message will be showed beside</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lang="en-US" sz="5000">
                <a:latin typeface="Helvetica Neue"/>
                <a:ea typeface="Helvetica Neue"/>
                <a:cs typeface="Helvetica Neue"/>
                <a:sym typeface="Helvetica Neue"/>
              </a:rPr>
              <a:t>- Test for fitness plan</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lang="en-US" sz="5000">
                <a:latin typeface="Helvetica Neue"/>
                <a:ea typeface="Helvetica Neue"/>
                <a:cs typeface="Helvetica Neue"/>
                <a:sym typeface="Helvetica Neue"/>
              </a:rPr>
              <a:t>	- input plan name and plan details</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lang="en-US" sz="5000">
                <a:latin typeface="Helvetica Neue"/>
                <a:ea typeface="Helvetica Neue"/>
                <a:cs typeface="Helvetica Neue"/>
                <a:sym typeface="Helvetica Neue"/>
              </a:rPr>
              <a:t>	- then save the plan</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lang="en-US" sz="5000">
                <a:latin typeface="Helvetica Neue"/>
                <a:ea typeface="Helvetica Neue"/>
                <a:cs typeface="Helvetica Neue"/>
                <a:sym typeface="Helvetica Neue"/>
              </a:rPr>
              <a:t>	- the saving message will be showed beside</a:t>
            </a:r>
            <a:endParaRPr b="1" sz="50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0bda29e797_0_0"/>
          <p:cNvSpPr txBox="1"/>
          <p:nvPr>
            <p:ph type="title"/>
          </p:nvPr>
        </p:nvSpPr>
        <p:spPr>
          <a:xfrm>
            <a:off x="1206500" y="1079500"/>
            <a:ext cx="21971100" cy="1433100"/>
          </a:xfrm>
          <a:prstGeom prst="rect">
            <a:avLst/>
          </a:prstGeom>
        </p:spPr>
        <p:txBody>
          <a:bodyPr anchorCtr="0" anchor="t" bIns="50800" lIns="50800" spcFirstLastPara="1" rIns="50800" wrap="square" tIns="50800">
            <a:noAutofit/>
          </a:bodyPr>
          <a:lstStyle/>
          <a:p>
            <a:pPr indent="0" lvl="0" marL="0" rtl="0" algn="l">
              <a:lnSpc>
                <a:spcPct val="115000"/>
              </a:lnSpc>
              <a:spcBef>
                <a:spcPts val="0"/>
              </a:spcBef>
              <a:spcAft>
                <a:spcPts val="0"/>
              </a:spcAft>
              <a:buNone/>
            </a:pPr>
            <a:r>
              <a:rPr lang="en-US">
                <a:solidFill>
                  <a:srgbClr val="0E0E0E"/>
                </a:solidFill>
              </a:rPr>
              <a:t>Video and Illustration Support</a:t>
            </a:r>
            <a:endParaRPr>
              <a:solidFill>
                <a:srgbClr val="0E0E0E"/>
              </a:solidFill>
            </a:endParaRPr>
          </a:p>
          <a:p>
            <a:pPr indent="0" lvl="0" marL="0" rtl="0" algn="l">
              <a:lnSpc>
                <a:spcPct val="115000"/>
              </a:lnSpc>
              <a:spcBef>
                <a:spcPts val="0"/>
              </a:spcBef>
              <a:spcAft>
                <a:spcPts val="0"/>
              </a:spcAft>
              <a:buNone/>
            </a:pPr>
            <a:r>
              <a:t/>
            </a:r>
            <a:endParaRPr>
              <a:solidFill>
                <a:srgbClr val="0E0E0E"/>
              </a:solidFill>
            </a:endParaRPr>
          </a:p>
        </p:txBody>
      </p:sp>
      <p:pic>
        <p:nvPicPr>
          <p:cNvPr id="164" name="Google Shape;164;g30bda29e797_0_0"/>
          <p:cNvPicPr preferRelativeResize="0"/>
          <p:nvPr/>
        </p:nvPicPr>
        <p:blipFill>
          <a:blip r:embed="rId3">
            <a:alphaModFix/>
          </a:blip>
          <a:stretch>
            <a:fillRect/>
          </a:stretch>
        </p:blipFill>
        <p:spPr>
          <a:xfrm>
            <a:off x="1603875" y="3140475"/>
            <a:ext cx="21176351" cy="912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0bda29e797_0_6"/>
          <p:cNvSpPr txBox="1"/>
          <p:nvPr>
            <p:ph type="title"/>
          </p:nvPr>
        </p:nvSpPr>
        <p:spPr>
          <a:xfrm>
            <a:off x="1206500" y="1079500"/>
            <a:ext cx="21971100" cy="1433100"/>
          </a:xfrm>
          <a:prstGeom prst="rect">
            <a:avLst/>
          </a:prstGeom>
        </p:spPr>
        <p:txBody>
          <a:bodyPr anchorCtr="0" anchor="t" bIns="50800" lIns="50800" spcFirstLastPara="1" rIns="50800" wrap="square" tIns="50800">
            <a:noAutofit/>
          </a:bodyPr>
          <a:lstStyle/>
          <a:p>
            <a:pPr indent="0" lvl="0" marL="0" rtl="0" algn="l">
              <a:lnSpc>
                <a:spcPct val="115000"/>
              </a:lnSpc>
              <a:spcBef>
                <a:spcPts val="0"/>
              </a:spcBef>
              <a:spcAft>
                <a:spcPts val="0"/>
              </a:spcAft>
              <a:buNone/>
            </a:pPr>
            <a:r>
              <a:rPr lang="en-US">
                <a:solidFill>
                  <a:srgbClr val="0E0E0E"/>
                </a:solidFill>
              </a:rPr>
              <a:t>User Stories</a:t>
            </a:r>
            <a:endParaRPr>
              <a:solidFill>
                <a:srgbClr val="0E0E0E"/>
              </a:solidFill>
            </a:endParaRPr>
          </a:p>
          <a:p>
            <a:pPr indent="0" lvl="0" marL="0" rtl="0" algn="l">
              <a:spcBef>
                <a:spcPts val="0"/>
              </a:spcBef>
              <a:spcAft>
                <a:spcPts val="0"/>
              </a:spcAft>
              <a:buNone/>
            </a:pPr>
            <a:r>
              <a:t/>
            </a:r>
            <a:endParaRPr/>
          </a:p>
        </p:txBody>
      </p:sp>
      <p:sp>
        <p:nvSpPr>
          <p:cNvPr id="170" name="Google Shape;170;g30bda29e797_0_6"/>
          <p:cNvSpPr txBox="1"/>
          <p:nvPr>
            <p:ph idx="2" type="body"/>
          </p:nvPr>
        </p:nvSpPr>
        <p:spPr>
          <a:xfrm>
            <a:off x="1206500" y="4248504"/>
            <a:ext cx="21971100" cy="8256000"/>
          </a:xfrm>
          <a:prstGeom prst="rect">
            <a:avLst/>
          </a:prstGeom>
        </p:spPr>
        <p:txBody>
          <a:bodyPr anchorCtr="0" anchor="t" bIns="50800" lIns="50800" spcFirstLastPara="1" rIns="50800" wrap="square" tIns="50800">
            <a:normAutofit/>
          </a:bodyPr>
          <a:lstStyle/>
          <a:p>
            <a:pPr indent="0" lvl="0" marL="0" rtl="0" algn="l">
              <a:lnSpc>
                <a:spcPct val="115000"/>
              </a:lnSpc>
              <a:spcBef>
                <a:spcPts val="0"/>
              </a:spcBef>
              <a:spcAft>
                <a:spcPts val="0"/>
              </a:spcAft>
              <a:buNone/>
            </a:pPr>
            <a:r>
              <a:rPr b="1" lang="en-US">
                <a:solidFill>
                  <a:srgbClr val="0E0E0E"/>
                </a:solidFill>
                <a:latin typeface="Arial"/>
                <a:ea typeface="Arial"/>
                <a:cs typeface="Arial"/>
                <a:sym typeface="Arial"/>
              </a:rPr>
              <a:t>Search Exercises:</a:t>
            </a:r>
            <a:r>
              <a:rPr lang="en-US">
                <a:solidFill>
                  <a:srgbClr val="0E0E0E"/>
                </a:solidFill>
                <a:latin typeface="Arial"/>
                <a:ea typeface="Arial"/>
                <a:cs typeface="Arial"/>
                <a:sym typeface="Arial"/>
              </a:rPr>
              <a:t> User inputs search terms or selects a body part to filter exercises.☑️</a:t>
            </a:r>
            <a:endParaRPr>
              <a:solidFill>
                <a:srgbClr val="0E0E0E"/>
              </a:solidFill>
              <a:latin typeface="Arial"/>
              <a:ea typeface="Arial"/>
              <a:cs typeface="Arial"/>
              <a:sym typeface="Arial"/>
            </a:endParaRPr>
          </a:p>
          <a:p>
            <a:pPr indent="0" lvl="0" marL="0" rtl="0" algn="l">
              <a:lnSpc>
                <a:spcPct val="115000"/>
              </a:lnSpc>
              <a:spcBef>
                <a:spcPts val="0"/>
              </a:spcBef>
              <a:spcAft>
                <a:spcPts val="0"/>
              </a:spcAft>
              <a:buNone/>
            </a:pPr>
            <a:r>
              <a:rPr b="1" lang="en-US">
                <a:solidFill>
                  <a:srgbClr val="0E0E0E"/>
                </a:solidFill>
                <a:latin typeface="Arial"/>
                <a:ea typeface="Arial"/>
                <a:cs typeface="Arial"/>
                <a:sym typeface="Arial"/>
              </a:rPr>
              <a:t>View Exercise Details:</a:t>
            </a:r>
            <a:r>
              <a:rPr lang="en-US">
                <a:solidFill>
                  <a:srgbClr val="0E0E0E"/>
                </a:solidFill>
                <a:latin typeface="Arial"/>
                <a:ea typeface="Arial"/>
                <a:cs typeface="Arial"/>
                <a:sym typeface="Arial"/>
              </a:rPr>
              <a:t> User clicks on an exercise to view more detailed information about the exercise, including related YouTube videos.</a:t>
            </a:r>
            <a:endParaRPr>
              <a:solidFill>
                <a:srgbClr val="0E0E0E"/>
              </a:solidFill>
              <a:latin typeface="Arial"/>
              <a:ea typeface="Arial"/>
              <a:cs typeface="Arial"/>
              <a:sym typeface="Arial"/>
            </a:endParaRPr>
          </a:p>
          <a:p>
            <a:pPr indent="0" lvl="0" marL="0" rtl="0" algn="l">
              <a:lnSpc>
                <a:spcPct val="115000"/>
              </a:lnSpc>
              <a:spcBef>
                <a:spcPts val="0"/>
              </a:spcBef>
              <a:spcAft>
                <a:spcPts val="0"/>
              </a:spcAft>
              <a:buNone/>
            </a:pPr>
            <a:r>
              <a:rPr b="1" lang="en-US">
                <a:solidFill>
                  <a:srgbClr val="0E0E0E"/>
                </a:solidFill>
                <a:latin typeface="Arial"/>
                <a:ea typeface="Arial"/>
                <a:cs typeface="Arial"/>
                <a:sym typeface="Arial"/>
              </a:rPr>
              <a:t>Navigate Exercises:</a:t>
            </a:r>
            <a:r>
              <a:rPr lang="en-US">
                <a:solidFill>
                  <a:srgbClr val="0E0E0E"/>
                </a:solidFill>
                <a:latin typeface="Arial"/>
                <a:ea typeface="Arial"/>
                <a:cs typeface="Arial"/>
                <a:sym typeface="Arial"/>
              </a:rPr>
              <a:t> User uses pagination to browse through multiple exercises, ensuring that they can find the desired exercise easily.</a:t>
            </a:r>
            <a:endParaRPr>
              <a:solidFill>
                <a:srgbClr val="0E0E0E"/>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0E0E0E"/>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0bda29e797_0_12"/>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Clr>
                <a:srgbClr val="000000"/>
              </a:buClr>
              <a:buSzPts val="8500"/>
              <a:buFont typeface="Helvetica Neue"/>
              <a:buNone/>
            </a:pPr>
            <a:r>
              <a:rPr lang="en-US"/>
              <a:t>Testing</a:t>
            </a:r>
            <a:endParaRPr/>
          </a:p>
        </p:txBody>
      </p:sp>
      <p:sp>
        <p:nvSpPr>
          <p:cNvPr id="176" name="Google Shape;176;g30bda29e797_0_12"/>
          <p:cNvSpPr txBox="1"/>
          <p:nvPr>
            <p:ph idx="2" type="body"/>
          </p:nvPr>
        </p:nvSpPr>
        <p:spPr>
          <a:xfrm>
            <a:off x="1206500" y="4248504"/>
            <a:ext cx="21971100" cy="8256000"/>
          </a:xfrm>
          <a:prstGeom prst="rect">
            <a:avLst/>
          </a:prstGeom>
        </p:spPr>
        <p:txBody>
          <a:bodyPr anchorCtr="0" anchor="t" bIns="0" lIns="91425" spcFirstLastPara="1" rIns="0" wrap="square" tIns="0">
            <a:normAutofit lnSpcReduction="10000"/>
          </a:bodyPr>
          <a:lstStyle/>
          <a:p>
            <a:pPr indent="0" lvl="0" marL="0" rtl="0" algn="l">
              <a:spcBef>
                <a:spcPts val="4500"/>
              </a:spcBef>
              <a:spcAft>
                <a:spcPts val="0"/>
              </a:spcAft>
              <a:buNone/>
            </a:pPr>
            <a:r>
              <a:t/>
            </a:r>
            <a:endParaRPr>
              <a:solidFill>
                <a:srgbClr val="172B4D"/>
              </a:solidFill>
            </a:endParaRPr>
          </a:p>
          <a:p>
            <a:pPr indent="0" lvl="0" marL="0" rtl="0" algn="l">
              <a:spcBef>
                <a:spcPts val="4500"/>
              </a:spcBef>
              <a:spcAft>
                <a:spcPts val="0"/>
              </a:spcAft>
              <a:buNone/>
            </a:pPr>
            <a:r>
              <a:rPr lang="en-US">
                <a:solidFill>
                  <a:srgbClr val="172B4D"/>
                </a:solidFill>
              </a:rPr>
              <a:t>Given I am on the search exercises page,When I enter a search term and click the search button,Then I should see a list of exercises in the “Showing Results” section with dynamic images of each exercise. I should also be 	able to </a:t>
            </a:r>
            <a:r>
              <a:rPr lang="en-US">
                <a:solidFill>
                  <a:srgbClr val="172B4D"/>
                </a:solidFill>
              </a:rPr>
              <a:t>retrieve</a:t>
            </a:r>
            <a:r>
              <a:rPr lang="en-US">
                <a:solidFill>
                  <a:srgbClr val="172B4D"/>
                </a:solidFill>
              </a:rPr>
              <a:t> the data by selecting the Body Part Exercises Card.☑️</a:t>
            </a:r>
            <a:endParaRPr>
              <a:solidFill>
                <a:srgbClr val="172B4D"/>
              </a:solidFill>
            </a:endParaRPr>
          </a:p>
          <a:p>
            <a:pPr indent="0" lvl="0" marL="0" rtl="0" algn="l">
              <a:spcBef>
                <a:spcPts val="4500"/>
              </a:spcBef>
              <a:spcAft>
                <a:spcPts val="0"/>
              </a:spcAft>
              <a:buNone/>
            </a:pPr>
            <a:r>
              <a:t/>
            </a:r>
            <a:endParaRPr>
              <a:solidFill>
                <a:srgbClr val="172B4D"/>
              </a:solidFill>
            </a:endParaRPr>
          </a:p>
          <a:p>
            <a:pPr indent="0" lvl="0" marL="0" rtl="0" algn="l">
              <a:lnSpc>
                <a:spcPct val="171400"/>
              </a:lnSpc>
              <a:spcBef>
                <a:spcPts val="0"/>
              </a:spcBef>
              <a:spcAft>
                <a:spcPts val="0"/>
              </a:spcAft>
              <a:buNone/>
            </a:pPr>
            <a:r>
              <a:rPr b="1" lang="en-US">
                <a:solidFill>
                  <a:srgbClr val="172B4D"/>
                </a:solidFill>
                <a:highlight>
                  <a:srgbClr val="FFFFFF"/>
                </a:highlight>
                <a:latin typeface="Roboto"/>
                <a:ea typeface="Roboto"/>
                <a:cs typeface="Roboto"/>
                <a:sym typeface="Roboto"/>
              </a:rPr>
              <a:t>Given</a:t>
            </a:r>
            <a:r>
              <a:rPr lang="en-US">
                <a:solidFill>
                  <a:srgbClr val="172B4D"/>
                </a:solidFill>
                <a:highlight>
                  <a:srgbClr val="FFFFFF"/>
                </a:highlight>
                <a:latin typeface="Roboto"/>
                <a:ea typeface="Roboto"/>
                <a:cs typeface="Roboto"/>
                <a:sym typeface="Roboto"/>
              </a:rPr>
              <a:t> I am on the exercise detail in the exercise </a:t>
            </a:r>
            <a:r>
              <a:rPr lang="en-US">
                <a:solidFill>
                  <a:srgbClr val="172B4D"/>
                </a:solidFill>
                <a:highlight>
                  <a:srgbClr val="FFFFFF"/>
                </a:highlight>
                <a:latin typeface="Roboto"/>
                <a:ea typeface="Roboto"/>
                <a:cs typeface="Roboto"/>
                <a:sym typeface="Roboto"/>
              </a:rPr>
              <a:t>card</a:t>
            </a:r>
            <a:r>
              <a:rPr lang="en-US">
                <a:solidFill>
                  <a:srgbClr val="172B4D"/>
                </a:solidFill>
                <a:highlight>
                  <a:srgbClr val="FFFFFF"/>
                </a:highlight>
                <a:latin typeface="Roboto"/>
                <a:ea typeface="Roboto"/>
                <a:cs typeface="Roboto"/>
                <a:sym typeface="Roboto"/>
              </a:rPr>
              <a:t> ,</a:t>
            </a:r>
            <a:r>
              <a:rPr b="1" lang="en-US">
                <a:solidFill>
                  <a:srgbClr val="172B4D"/>
                </a:solidFill>
                <a:highlight>
                  <a:srgbClr val="FFFFFF"/>
                </a:highlight>
                <a:latin typeface="Roboto"/>
                <a:ea typeface="Roboto"/>
                <a:cs typeface="Roboto"/>
                <a:sym typeface="Roboto"/>
              </a:rPr>
              <a:t>When</a:t>
            </a:r>
            <a:r>
              <a:rPr lang="en-US">
                <a:solidFill>
                  <a:srgbClr val="172B4D"/>
                </a:solidFill>
                <a:highlight>
                  <a:srgbClr val="FFFFFF"/>
                </a:highlight>
                <a:latin typeface="Roboto"/>
                <a:ea typeface="Roboto"/>
                <a:cs typeface="Roboto"/>
                <a:sym typeface="Roboto"/>
              </a:rPr>
              <a:t> I click on an exercise,</a:t>
            </a:r>
            <a:r>
              <a:rPr b="1" lang="en-US">
                <a:solidFill>
                  <a:srgbClr val="172B4D"/>
                </a:solidFill>
                <a:highlight>
                  <a:srgbClr val="FFFFFF"/>
                </a:highlight>
                <a:latin typeface="Roboto"/>
                <a:ea typeface="Roboto"/>
                <a:cs typeface="Roboto"/>
                <a:sym typeface="Roboto"/>
              </a:rPr>
              <a:t>Then</a:t>
            </a:r>
            <a:r>
              <a:rPr lang="en-US">
                <a:solidFill>
                  <a:srgbClr val="172B4D"/>
                </a:solidFill>
                <a:highlight>
                  <a:srgbClr val="FFFFFF"/>
                </a:highlight>
                <a:latin typeface="Roboto"/>
                <a:ea typeface="Roboto"/>
                <a:cs typeface="Roboto"/>
                <a:sym typeface="Roboto"/>
              </a:rPr>
              <a:t> I should see an embedded video that demonstrates the exercise.</a:t>
            </a:r>
            <a:endParaRPr>
              <a:solidFill>
                <a:srgbClr val="172B4D"/>
              </a:solidFill>
              <a:highlight>
                <a:srgbClr val="FFFFFF"/>
              </a:highlight>
              <a:latin typeface="Roboto"/>
              <a:ea typeface="Roboto"/>
              <a:cs typeface="Roboto"/>
              <a:sym typeface="Roboto"/>
            </a:endParaRPr>
          </a:p>
          <a:p>
            <a:pPr indent="0" lvl="0" marL="0" rtl="0" algn="l">
              <a:spcBef>
                <a:spcPts val="4500"/>
              </a:spcBef>
              <a:spcAft>
                <a:spcPts val="0"/>
              </a:spcAft>
              <a:buNone/>
            </a:pPr>
            <a:r>
              <a:t/>
            </a:r>
            <a:endParaRPr>
              <a:solidFill>
                <a:srgbClr val="172B4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idx="2" type="body"/>
          </p:nvPr>
        </p:nvSpPr>
        <p:spPr>
          <a:xfrm>
            <a:off x="1206450" y="5034600"/>
            <a:ext cx="21971100" cy="4266900"/>
          </a:xfrm>
          <a:prstGeom prst="rect">
            <a:avLst/>
          </a:prstGeom>
          <a:noFill/>
          <a:ln>
            <a:noFill/>
          </a:ln>
        </p:spPr>
        <p:txBody>
          <a:bodyPr anchorCtr="0" anchor="t" bIns="50800" lIns="50800" spcFirstLastPara="1" rIns="50800" wrap="square" tIns="50800">
            <a:normAutofit lnSpcReduction="10000"/>
          </a:bodyPr>
          <a:lstStyle/>
          <a:p>
            <a:pPr indent="-415414" lvl="0" marL="469389" rtl="0" algn="l">
              <a:lnSpc>
                <a:spcPct val="90000"/>
              </a:lnSpc>
              <a:spcBef>
                <a:spcPts val="0"/>
              </a:spcBef>
              <a:spcAft>
                <a:spcPts val="0"/>
              </a:spcAft>
              <a:buSzPts val="3696"/>
              <a:buChar char="•"/>
            </a:pPr>
            <a:r>
              <a:rPr b="1" lang="en-US" sz="3696"/>
              <a:t>Push notifications: Each time users build their own plan, we should put notifications at right time that users built with the description.</a:t>
            </a:r>
            <a:endParaRPr b="1" sz="3696"/>
          </a:p>
          <a:p>
            <a:pPr indent="0" lvl="0" marL="457200" rtl="0" algn="l">
              <a:lnSpc>
                <a:spcPct val="90000"/>
              </a:lnSpc>
              <a:spcBef>
                <a:spcPts val="0"/>
              </a:spcBef>
              <a:spcAft>
                <a:spcPts val="0"/>
              </a:spcAft>
              <a:buNone/>
            </a:pPr>
            <a:r>
              <a:t/>
            </a:r>
            <a:endParaRPr b="1" sz="3696"/>
          </a:p>
          <a:p>
            <a:pPr indent="-415414" lvl="0" marL="469389" rtl="0" algn="l">
              <a:lnSpc>
                <a:spcPct val="90000"/>
              </a:lnSpc>
              <a:spcBef>
                <a:spcPts val="0"/>
              </a:spcBef>
              <a:spcAft>
                <a:spcPts val="0"/>
              </a:spcAft>
              <a:buSzPts val="3696"/>
              <a:buChar char="•"/>
            </a:pPr>
            <a:r>
              <a:rPr b="1" lang="en-US" sz="3696"/>
              <a:t>Build calendar: Let users to build their own calendar, for example, users want to do what exercises at what time.</a:t>
            </a:r>
            <a:endParaRPr b="1" sz="3696"/>
          </a:p>
          <a:p>
            <a:pPr indent="0" lvl="0" marL="0" rtl="0" algn="l">
              <a:lnSpc>
                <a:spcPct val="90000"/>
              </a:lnSpc>
              <a:spcBef>
                <a:spcPts val="0"/>
              </a:spcBef>
              <a:spcAft>
                <a:spcPts val="0"/>
              </a:spcAft>
              <a:buNone/>
            </a:pPr>
            <a:r>
              <a:t/>
            </a:r>
            <a:endParaRPr b="1" sz="3696"/>
          </a:p>
          <a:p>
            <a:pPr indent="-463296" lvl="0" marL="457200" rtl="0" algn="l">
              <a:lnSpc>
                <a:spcPct val="90000"/>
              </a:lnSpc>
              <a:spcBef>
                <a:spcPts val="0"/>
              </a:spcBef>
              <a:spcAft>
                <a:spcPts val="0"/>
              </a:spcAft>
              <a:buSzPts val="3696"/>
              <a:buChar char="•"/>
            </a:pPr>
            <a:r>
              <a:rPr b="1" lang="en-US" sz="3696"/>
              <a:t>Authorization integration, apply JWT for encryption</a:t>
            </a:r>
            <a:endParaRPr b="1" sz="3696"/>
          </a:p>
          <a:p>
            <a:pPr indent="0" lvl="0" marL="457200" rtl="0" algn="l">
              <a:lnSpc>
                <a:spcPct val="90000"/>
              </a:lnSpc>
              <a:spcBef>
                <a:spcPts val="0"/>
              </a:spcBef>
              <a:spcAft>
                <a:spcPts val="0"/>
              </a:spcAft>
              <a:buNone/>
            </a:pPr>
            <a:r>
              <a:t/>
            </a:r>
            <a:endParaRPr b="1" sz="3696"/>
          </a:p>
          <a:p>
            <a:pPr indent="-463296" lvl="0" marL="457200" rtl="0" algn="l">
              <a:lnSpc>
                <a:spcPct val="90000"/>
              </a:lnSpc>
              <a:spcBef>
                <a:spcPts val="0"/>
              </a:spcBef>
              <a:spcAft>
                <a:spcPts val="0"/>
              </a:spcAft>
              <a:buSzPts val="3696"/>
              <a:buChar char="•"/>
            </a:pPr>
            <a:r>
              <a:rPr b="1" lang="en-US" sz="3696"/>
              <a:t>Update to follow MVC design principle</a:t>
            </a:r>
            <a:endParaRPr b="1" sz="3696"/>
          </a:p>
        </p:txBody>
      </p:sp>
      <p:sp>
        <p:nvSpPr>
          <p:cNvPr id="182" name="Google Shape;182;p7"/>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Plan for next Iterations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8517b9e92a_0_0"/>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000000"/>
              </a:buClr>
              <a:buSzPts val="3600"/>
              <a:buFont typeface="Helvetica Neue"/>
              <a:buNone/>
            </a:pPr>
            <a:r>
              <a:rPr b="1" lang="en-US" sz="3600"/>
              <a:t>CS673 </a:t>
            </a:r>
            <a:r>
              <a:rPr lang="en-US"/>
              <a:t>FA2024</a:t>
            </a:r>
            <a:endParaRPr/>
          </a:p>
        </p:txBody>
      </p:sp>
      <p:sp>
        <p:nvSpPr>
          <p:cNvPr id="188" name="Google Shape;188;g28517b9e92a_0_0"/>
          <p:cNvSpPr txBox="1"/>
          <p:nvPr>
            <p:ph idx="4294967295" type="ctr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000000"/>
              </a:buClr>
              <a:buSzPts val="11600"/>
              <a:buFont typeface="Helvetica Neue"/>
              <a:buNone/>
            </a:pPr>
            <a:r>
              <a:rPr b="1" i="0" lang="en-US" sz="11600" u="none" cap="none" strike="noStrike">
                <a:solidFill>
                  <a:srgbClr val="000000"/>
                </a:solidFill>
                <a:latin typeface="Helvetica Neue"/>
                <a:ea typeface="Helvetica Neue"/>
                <a:cs typeface="Helvetica Neue"/>
                <a:sym typeface="Helvetica Neue"/>
              </a:rPr>
              <a:t>Team 6</a:t>
            </a:r>
            <a:endParaRPr b="1" i="0" sz="8500" u="none" cap="none" strike="noStrike">
              <a:solidFill>
                <a:srgbClr val="000000"/>
              </a:solidFill>
              <a:latin typeface="Helvetica Neue"/>
              <a:ea typeface="Helvetica Neue"/>
              <a:cs typeface="Helvetica Neue"/>
              <a:sym typeface="Helvetica Neue"/>
            </a:endParaRPr>
          </a:p>
        </p:txBody>
      </p:sp>
      <p:sp>
        <p:nvSpPr>
          <p:cNvPr id="189" name="Google Shape;189;g28517b9e92a_0_0"/>
          <p:cNvSpPr txBox="1"/>
          <p:nvPr>
            <p:ph idx="4294967295" type="subTitle"/>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000000"/>
              </a:buClr>
              <a:buSzPts val="5500"/>
              <a:buFont typeface="Helvetica Neue"/>
              <a:buNone/>
            </a:pPr>
            <a:r>
              <a:rPr b="1" i="0" lang="en-US" sz="5500" u="none" cap="none" strike="noStrike">
                <a:solidFill>
                  <a:srgbClr val="000000"/>
                </a:solidFill>
                <a:latin typeface="Helvetica Neue"/>
                <a:ea typeface="Helvetica Neue"/>
                <a:cs typeface="Helvetica Neue"/>
                <a:sym typeface="Helvetica Neue"/>
              </a:rPr>
              <a:t>FitFusion - Work out website</a:t>
            </a:r>
            <a:endParaRPr b="0" i="0" sz="4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b="1" i="0" lang="en-US" sz="8500" u="none" cap="none" strike="noStrike">
                <a:solidFill>
                  <a:srgbClr val="000000"/>
                </a:solidFill>
                <a:latin typeface="Helvetica Neue"/>
                <a:ea typeface="Helvetica Neue"/>
                <a:cs typeface="Helvetica Neue"/>
                <a:sym typeface="Helvetica Neue"/>
              </a:rPr>
              <a:t>Team 6</a:t>
            </a:r>
            <a:endParaRPr/>
          </a:p>
        </p:txBody>
      </p:sp>
      <p:sp>
        <p:nvSpPr>
          <p:cNvPr id="85" name="Google Shape;85;p2"/>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Team </a:t>
            </a:r>
            <a:r>
              <a:rPr b="1" lang="en-US" sz="5500"/>
              <a:t>Members</a:t>
            </a:r>
            <a:endParaRPr/>
          </a:p>
        </p:txBody>
      </p:sp>
      <p:graphicFrame>
        <p:nvGraphicFramePr>
          <p:cNvPr id="86" name="Google Shape;86;p2"/>
          <p:cNvGraphicFramePr/>
          <p:nvPr/>
        </p:nvGraphicFramePr>
        <p:xfrm>
          <a:off x="2800299" y="4233079"/>
          <a:ext cx="3000000" cy="3000000"/>
        </p:xfrm>
        <a:graphic>
          <a:graphicData uri="http://schemas.openxmlformats.org/drawingml/2006/table">
            <a:tbl>
              <a:tblPr>
                <a:noFill/>
                <a:tableStyleId>{886ACEBF-839A-44BB-A32F-0C129FD92EF9}</a:tableStyleId>
              </a:tblPr>
              <a:tblGrid>
                <a:gridCol w="9770050"/>
                <a:gridCol w="9013375"/>
              </a:tblGrid>
              <a:tr h="1373875">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Haoran Zheng</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Team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Yunrui Huang</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Configuration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Chengqin Li</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QA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Jiankun Dong</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Design and implementation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Yuhan Pan</a:t>
                      </a:r>
                      <a:endParaRPr sz="1400" u="none" cap="none" strike="noStrike"/>
                    </a:p>
                    <a:p>
                      <a:pPr indent="0" lvl="0" marL="0" marR="0" rtl="0" algn="ctr">
                        <a:lnSpc>
                          <a:spcPct val="100000"/>
                        </a:lnSpc>
                        <a:spcBef>
                          <a:spcPts val="0"/>
                        </a:spcBef>
                        <a:spcAft>
                          <a:spcPts val="0"/>
                        </a:spcAft>
                        <a:buClr>
                          <a:schemeClr val="dk1"/>
                        </a:buClr>
                        <a:buSzPts val="5000"/>
                        <a:buFont typeface="Helvetica Neue"/>
                        <a:buNone/>
                      </a:pPr>
                      <a:r>
                        <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Requirement Leader</a:t>
                      </a:r>
                      <a:endParaRPr sz="1400" u="none" cap="none" strike="noStrike"/>
                    </a:p>
                  </a:txBody>
                  <a:tcPr marT="50800" marB="50800" marR="50800" marL="50800" anchor="ctr"/>
                </a:tc>
              </a:tr>
              <a:tr h="1373875">
                <a:tc>
                  <a:txBody>
                    <a:bodyPr/>
                    <a:lstStyle/>
                    <a:p>
                      <a:pPr indent="0" lvl="0" marL="0" marR="0" rtl="0" algn="ctr">
                        <a:lnSpc>
                          <a:spcPct val="100000"/>
                        </a:lnSpc>
                        <a:spcBef>
                          <a:spcPts val="0"/>
                        </a:spcBef>
                        <a:spcAft>
                          <a:spcPts val="0"/>
                        </a:spcAft>
                        <a:buClr>
                          <a:srgbClr val="000000"/>
                        </a:buClr>
                        <a:buSzPts val="5000"/>
                        <a:buFont typeface="Arial"/>
                        <a:buNone/>
                      </a:pPr>
                      <a:r>
                        <a:rPr lang="en-US" sz="5000" u="none" cap="none" strike="noStrike"/>
                        <a:t>Hangqi Wu</a:t>
                      </a:r>
                      <a:endParaRPr sz="1400" u="none" cap="none" strike="noStrike"/>
                    </a:p>
                    <a:p>
                      <a:pPr indent="0" lvl="0" marL="0" marR="0" rtl="0" algn="ctr">
                        <a:lnSpc>
                          <a:spcPct val="100000"/>
                        </a:lnSpc>
                        <a:spcBef>
                          <a:spcPts val="0"/>
                        </a:spcBef>
                        <a:spcAft>
                          <a:spcPts val="0"/>
                        </a:spcAft>
                        <a:buClr>
                          <a:schemeClr val="dk1"/>
                        </a:buClr>
                        <a:buSzPts val="5000"/>
                        <a:buFont typeface="Helvetica Neue"/>
                        <a:buNone/>
                      </a:pPr>
                      <a:r>
                        <a:t/>
                      </a:r>
                      <a:endParaRPr sz="1400" u="none" cap="none" strike="noStrike"/>
                    </a:p>
                  </a:txBody>
                  <a:tcPr marT="50800" marB="50800" marR="50800" marL="50800" anchor="ctr"/>
                </a:tc>
                <a:tc>
                  <a:txBody>
                    <a:bodyPr/>
                    <a:lstStyle/>
                    <a:p>
                      <a:pPr indent="0" lvl="0" marL="0" marR="0" rtl="0" algn="ctr">
                        <a:lnSpc>
                          <a:spcPct val="100000"/>
                        </a:lnSpc>
                        <a:spcBef>
                          <a:spcPts val="0"/>
                        </a:spcBef>
                        <a:spcAft>
                          <a:spcPts val="0"/>
                        </a:spcAft>
                        <a:buClr>
                          <a:schemeClr val="dk1"/>
                        </a:buClr>
                        <a:buSzPts val="5000"/>
                        <a:buFont typeface="Helvetica Neue"/>
                        <a:buNone/>
                      </a:pPr>
                      <a:r>
                        <a:rPr lang="en-US" sz="5000" u="none" cap="none" strike="noStrike"/>
                        <a:t>Security Leader</a:t>
                      </a:r>
                      <a:endParaRPr sz="1400" u="none" cap="none" strike="noStrike"/>
                    </a:p>
                  </a:txBody>
                  <a:tcPr marT="50800" marB="50800" marR="50800" marL="5080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Autofit/>
          </a:bodyPr>
          <a:lstStyle/>
          <a:p>
            <a:pPr indent="0" lvl="0" marL="0" rtl="0" algn="ctr">
              <a:lnSpc>
                <a:spcPct val="80000"/>
              </a:lnSpc>
              <a:spcBef>
                <a:spcPts val="0"/>
              </a:spcBef>
              <a:spcAft>
                <a:spcPts val="0"/>
              </a:spcAft>
              <a:buClr>
                <a:srgbClr val="000000"/>
              </a:buClr>
              <a:buSzPts val="8500"/>
              <a:buFont typeface="Helvetica Neue"/>
              <a:buNone/>
            </a:pPr>
            <a:r>
              <a:rPr lang="en-US" sz="11000"/>
              <a:t>CONTENT</a:t>
            </a:r>
            <a:endParaRPr sz="11000"/>
          </a:p>
        </p:txBody>
      </p:sp>
      <p:sp>
        <p:nvSpPr>
          <p:cNvPr id="92" name="Google Shape;92;p4"/>
          <p:cNvSpPr txBox="1"/>
          <p:nvPr>
            <p:ph idx="2" type="body"/>
          </p:nvPr>
        </p:nvSpPr>
        <p:spPr>
          <a:xfrm>
            <a:off x="1206500" y="3639312"/>
            <a:ext cx="21971100" cy="9608100"/>
          </a:xfrm>
          <a:prstGeom prst="rect">
            <a:avLst/>
          </a:prstGeom>
          <a:noFill/>
          <a:ln>
            <a:noFill/>
          </a:ln>
        </p:spPr>
        <p:txBody>
          <a:bodyPr anchorCtr="0" anchor="t" bIns="50800" lIns="50800" spcFirstLastPara="1" rIns="50800" wrap="square" tIns="50800">
            <a:normAutofit/>
          </a:bodyPr>
          <a:lstStyle/>
          <a:p>
            <a:pPr indent="457200" lvl="0" marL="0" rtl="0" algn="l">
              <a:lnSpc>
                <a:spcPct val="115000"/>
              </a:lnSpc>
              <a:spcBef>
                <a:spcPts val="0"/>
              </a:spcBef>
              <a:spcAft>
                <a:spcPts val="0"/>
              </a:spcAft>
              <a:buNone/>
            </a:pPr>
            <a:r>
              <a:rPr lang="en-US" sz="8000">
                <a:latin typeface="Comfortaa"/>
                <a:ea typeface="Comfortaa"/>
                <a:cs typeface="Comfortaa"/>
                <a:sym typeface="Comfortaa"/>
              </a:rPr>
              <a:t>0</a:t>
            </a:r>
            <a:r>
              <a:rPr lang="en-US" sz="8000">
                <a:latin typeface="Comfortaa"/>
                <a:ea typeface="Comfortaa"/>
                <a:cs typeface="Comfortaa"/>
                <a:sym typeface="Comfortaa"/>
              </a:rPr>
              <a:t>1									</a:t>
            </a:r>
            <a:r>
              <a:rPr lang="en-US" sz="8000">
                <a:latin typeface="Comfortaa"/>
                <a:ea typeface="Comfortaa"/>
                <a:cs typeface="Comfortaa"/>
                <a:sym typeface="Comfortaa"/>
              </a:rPr>
              <a:t>ITERATION 1 OVERVIEW</a:t>
            </a:r>
            <a:endParaRPr sz="8000">
              <a:latin typeface="Comfortaa"/>
              <a:ea typeface="Comfortaa"/>
              <a:cs typeface="Comfortaa"/>
              <a:sym typeface="Comfortaa"/>
            </a:endParaRPr>
          </a:p>
          <a:p>
            <a:pPr indent="457200" lvl="0" marL="0" rtl="0" algn="l">
              <a:lnSpc>
                <a:spcPct val="115000"/>
              </a:lnSpc>
              <a:spcBef>
                <a:spcPts val="0"/>
              </a:spcBef>
              <a:spcAft>
                <a:spcPts val="0"/>
              </a:spcAft>
              <a:buNone/>
            </a:pPr>
            <a:r>
              <a:rPr lang="en-US" sz="8000">
                <a:latin typeface="Comfortaa"/>
                <a:ea typeface="Comfortaa"/>
                <a:cs typeface="Comfortaa"/>
                <a:sym typeface="Comfortaa"/>
              </a:rPr>
              <a:t>0</a:t>
            </a:r>
            <a:r>
              <a:rPr lang="en-US" sz="8000">
                <a:latin typeface="Comfortaa"/>
                <a:ea typeface="Comfortaa"/>
                <a:cs typeface="Comfortaa"/>
                <a:sym typeface="Comfortaa"/>
              </a:rPr>
              <a:t>2</a:t>
            </a:r>
            <a:r>
              <a:rPr lang="en-US" sz="8000">
                <a:latin typeface="Comfortaa"/>
                <a:ea typeface="Comfortaa"/>
                <a:cs typeface="Comfortaa"/>
                <a:sym typeface="Comfortaa"/>
              </a:rPr>
              <a:t>       				FRONTEND ARCHITECTURE</a:t>
            </a:r>
            <a:endParaRPr sz="8000">
              <a:latin typeface="Comfortaa"/>
              <a:ea typeface="Comfortaa"/>
              <a:cs typeface="Comfortaa"/>
              <a:sym typeface="Comfortaa"/>
            </a:endParaRPr>
          </a:p>
          <a:p>
            <a:pPr indent="457200" lvl="0" marL="0" rtl="0" algn="l">
              <a:lnSpc>
                <a:spcPct val="115000"/>
              </a:lnSpc>
              <a:spcBef>
                <a:spcPts val="0"/>
              </a:spcBef>
              <a:spcAft>
                <a:spcPts val="0"/>
              </a:spcAft>
              <a:buNone/>
            </a:pPr>
            <a:r>
              <a:rPr lang="en-US" sz="8000">
                <a:latin typeface="Comfortaa"/>
                <a:ea typeface="Comfortaa"/>
                <a:cs typeface="Comfortaa"/>
                <a:sym typeface="Comfortaa"/>
              </a:rPr>
              <a:t>03            	BACKEND ARCHITECTURE</a:t>
            </a:r>
            <a:endParaRPr sz="8000">
              <a:latin typeface="Comfortaa"/>
              <a:ea typeface="Comfortaa"/>
              <a:cs typeface="Comfortaa"/>
              <a:sym typeface="Comfortaa"/>
            </a:endParaRPr>
          </a:p>
          <a:p>
            <a:pPr indent="457200" lvl="0" marL="0" rtl="0" algn="l">
              <a:lnSpc>
                <a:spcPct val="115000"/>
              </a:lnSpc>
              <a:spcBef>
                <a:spcPts val="0"/>
              </a:spcBef>
              <a:spcAft>
                <a:spcPts val="0"/>
              </a:spcAft>
              <a:buNone/>
            </a:pPr>
            <a:r>
              <a:rPr lang="en-US" sz="8000">
                <a:latin typeface="Comfortaa"/>
                <a:ea typeface="Comfortaa"/>
                <a:cs typeface="Comfortaa"/>
                <a:sym typeface="Comfortaa"/>
              </a:rPr>
              <a:t>04  							NEXT STEPS</a:t>
            </a:r>
            <a:endParaRPr sz="80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Autofit/>
          </a:bodyPr>
          <a:lstStyle/>
          <a:p>
            <a:pPr indent="0" lvl="0" marL="0" rtl="0" algn="l">
              <a:lnSpc>
                <a:spcPct val="115000"/>
              </a:lnSpc>
              <a:spcBef>
                <a:spcPts val="0"/>
              </a:spcBef>
              <a:spcAft>
                <a:spcPts val="0"/>
              </a:spcAft>
              <a:buNone/>
            </a:pPr>
            <a:r>
              <a:rPr lang="en-US" sz="9000"/>
              <a:t>Iteration</a:t>
            </a:r>
            <a:r>
              <a:rPr lang="en-US" sz="9000"/>
              <a:t> 1 Overview</a:t>
            </a:r>
            <a:endParaRPr sz="9000"/>
          </a:p>
        </p:txBody>
      </p:sp>
      <p:sp>
        <p:nvSpPr>
          <p:cNvPr id="98" name="Google Shape;98;p5"/>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p>
            <a:pPr indent="-439039" lvl="0" marL="457200" rtl="0" algn="l">
              <a:lnSpc>
                <a:spcPct val="90000"/>
              </a:lnSpc>
              <a:spcBef>
                <a:spcPts val="4400"/>
              </a:spcBef>
              <a:spcAft>
                <a:spcPts val="0"/>
              </a:spcAft>
              <a:buSzPts val="5500"/>
              <a:buChar char="•"/>
            </a:pPr>
            <a:r>
              <a:rPr lang="en-US" sz="5500"/>
              <a:t>Refine requirements</a:t>
            </a:r>
            <a:endParaRPr sz="5500"/>
          </a:p>
          <a:p>
            <a:pPr indent="-439039" lvl="0" marL="457200" rtl="0" algn="l">
              <a:lnSpc>
                <a:spcPct val="90000"/>
              </a:lnSpc>
              <a:spcBef>
                <a:spcPts val="4400"/>
              </a:spcBef>
              <a:spcAft>
                <a:spcPts val="0"/>
              </a:spcAft>
              <a:buSzPts val="5500"/>
              <a:buChar char="•"/>
            </a:pPr>
            <a:r>
              <a:rPr lang="en-US" sz="5500"/>
              <a:t>Set up configuration environment for frontend(Vue), backend(Node.js), database(</a:t>
            </a:r>
            <a:r>
              <a:rPr lang="en-US" sz="5500"/>
              <a:t>MySQL</a:t>
            </a:r>
            <a:r>
              <a:rPr lang="en-US" sz="5500"/>
              <a:t>),Git, Docker</a:t>
            </a:r>
            <a:endParaRPr sz="5500"/>
          </a:p>
          <a:p>
            <a:pPr indent="-439039" lvl="0" marL="457200" rtl="0" algn="l">
              <a:lnSpc>
                <a:spcPct val="90000"/>
              </a:lnSpc>
              <a:spcBef>
                <a:spcPts val="4400"/>
              </a:spcBef>
              <a:spcAft>
                <a:spcPts val="0"/>
              </a:spcAft>
              <a:buSzPts val="5500"/>
              <a:buChar char="•"/>
            </a:pPr>
            <a:r>
              <a:rPr lang="en-US" sz="5500"/>
              <a:t>Implement basic functions (User Login, Exercise Guides, Record Training)</a:t>
            </a:r>
            <a:endParaRPr sz="5500"/>
          </a:p>
          <a:p>
            <a:pPr indent="-439039" lvl="0" marL="457200" rtl="0" algn="l">
              <a:lnSpc>
                <a:spcPct val="90000"/>
              </a:lnSpc>
              <a:spcBef>
                <a:spcPts val="4400"/>
              </a:spcBef>
              <a:spcAft>
                <a:spcPts val="0"/>
              </a:spcAft>
              <a:buSzPts val="5500"/>
              <a:buChar char="•"/>
            </a:pPr>
            <a:r>
              <a:rPr lang="en-US" sz="5500"/>
              <a:t>Complete some basic functional tests</a:t>
            </a:r>
            <a:endParaRPr sz="5500"/>
          </a:p>
          <a:p>
            <a:pPr indent="-439039" lvl="0" marL="457200" rtl="0" algn="l">
              <a:lnSpc>
                <a:spcPct val="90000"/>
              </a:lnSpc>
              <a:spcBef>
                <a:spcPts val="4400"/>
              </a:spcBef>
              <a:spcAft>
                <a:spcPts val="0"/>
              </a:spcAft>
              <a:buSzPts val="5500"/>
              <a:buChar char="•"/>
            </a:pPr>
            <a:r>
              <a:rPr lang="en-US" sz="5500"/>
              <a:t>Refine jira's user story and goals for next time</a:t>
            </a:r>
            <a:endParaRPr sz="5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a:t>Implemented User Stories</a:t>
            </a:r>
            <a:endParaRPr/>
          </a:p>
        </p:txBody>
      </p:sp>
      <p:sp>
        <p:nvSpPr>
          <p:cNvPr id="104" name="Google Shape;104;p17"/>
          <p:cNvSpPr txBox="1"/>
          <p:nvPr/>
        </p:nvSpPr>
        <p:spPr>
          <a:xfrm>
            <a:off x="983950" y="5267399"/>
            <a:ext cx="22655400" cy="3181200"/>
          </a:xfrm>
          <a:prstGeom prst="rect">
            <a:avLst/>
          </a:prstGeom>
          <a:noFill/>
          <a:ln>
            <a:noFill/>
          </a:ln>
        </p:spPr>
        <p:txBody>
          <a:bodyPr anchorCtr="0" anchor="ctr" bIns="50800" lIns="50800" spcFirstLastPara="1" rIns="50800" wrap="square" tIns="50800">
            <a:spAutoFit/>
          </a:bodyPr>
          <a:lstStyle/>
          <a:p>
            <a:pPr indent="-457200" lvl="0" marL="457200" marR="0" rtl="0" algn="l">
              <a:lnSpc>
                <a:spcPct val="100000"/>
              </a:lnSpc>
              <a:spcBef>
                <a:spcPts val="0"/>
              </a:spcBef>
              <a:spcAft>
                <a:spcPts val="0"/>
              </a:spcAft>
              <a:buClr>
                <a:srgbClr val="000000"/>
              </a:buClr>
              <a:buSzPts val="5000"/>
              <a:buFont typeface="Helvetica Neue"/>
              <a:buChar char="●"/>
            </a:pPr>
            <a:r>
              <a:rPr b="1" i="0" lang="en-US" sz="5000" u="none" cap="none" strike="noStrike">
                <a:solidFill>
                  <a:srgbClr val="000000"/>
                </a:solidFill>
                <a:latin typeface="Helvetica Neue"/>
                <a:ea typeface="Helvetica Neue"/>
                <a:cs typeface="Helvetica Neue"/>
                <a:sym typeface="Helvetica Neue"/>
              </a:rPr>
              <a:t>User </a:t>
            </a:r>
            <a:r>
              <a:rPr b="1" lang="en-US" sz="5000">
                <a:latin typeface="Helvetica Neue"/>
                <a:ea typeface="Helvetica Neue"/>
                <a:cs typeface="Helvetica Neue"/>
                <a:sym typeface="Helvetica Neue"/>
              </a:rPr>
              <a:t>create account and login</a:t>
            </a:r>
            <a:endParaRPr b="1" sz="5000">
              <a:latin typeface="Helvetica Neue"/>
              <a:ea typeface="Helvetica Neue"/>
              <a:cs typeface="Helvetica Neue"/>
              <a:sym typeface="Helvetica Neue"/>
            </a:endParaRPr>
          </a:p>
          <a:p>
            <a:pPr indent="-4572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Exercise recording</a:t>
            </a:r>
            <a:endParaRPr b="1" sz="5000">
              <a:latin typeface="Helvetica Neue"/>
              <a:ea typeface="Helvetica Neue"/>
              <a:cs typeface="Helvetica Neue"/>
              <a:sym typeface="Helvetica Neue"/>
            </a:endParaRPr>
          </a:p>
          <a:p>
            <a:pPr indent="-457200" lvl="0" marL="457200" marR="0" rtl="0" algn="l">
              <a:lnSpc>
                <a:spcPct val="100000"/>
              </a:lnSpc>
              <a:spcBef>
                <a:spcPts val="0"/>
              </a:spcBef>
              <a:spcAft>
                <a:spcPts val="0"/>
              </a:spcAft>
              <a:buSzPts val="5000"/>
              <a:buFont typeface="Helvetica Neue"/>
              <a:buChar char="●"/>
            </a:pPr>
            <a:r>
              <a:rPr b="1" lang="en-US" sz="5000">
                <a:latin typeface="Helvetica Neue"/>
                <a:ea typeface="Helvetica Neue"/>
                <a:cs typeface="Helvetica Neue"/>
                <a:sym typeface="Helvetica Neue"/>
              </a:rPr>
              <a:t>Video illustration</a:t>
            </a:r>
            <a:endParaRPr b="1" sz="50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0bda877f15_0_2"/>
          <p:cNvSpPr txBox="1"/>
          <p:nvPr>
            <p:ph type="title"/>
          </p:nvPr>
        </p:nvSpPr>
        <p:spPr>
          <a:xfrm>
            <a:off x="1206500" y="1079500"/>
            <a:ext cx="21971100" cy="1433100"/>
          </a:xfrm>
          <a:prstGeom prst="rect">
            <a:avLst/>
          </a:prstGeom>
        </p:spPr>
        <p:txBody>
          <a:bodyPr anchorCtr="0" anchor="t" bIns="50800" lIns="50800" spcFirstLastPara="1" rIns="50800" wrap="square" tIns="50800">
            <a:normAutofit/>
          </a:bodyPr>
          <a:lstStyle/>
          <a:p>
            <a:pPr indent="0" lvl="0" marL="0" rtl="0" algn="l">
              <a:spcBef>
                <a:spcPts val="0"/>
              </a:spcBef>
              <a:spcAft>
                <a:spcPts val="0"/>
              </a:spcAft>
              <a:buNone/>
            </a:pPr>
            <a:r>
              <a:rPr lang="en-US"/>
              <a:t>Overall Architecture</a:t>
            </a:r>
            <a:endParaRPr/>
          </a:p>
        </p:txBody>
      </p:sp>
      <p:pic>
        <p:nvPicPr>
          <p:cNvPr id="110" name="Google Shape;110;g30bda877f15_0_2"/>
          <p:cNvPicPr preferRelativeResize="0"/>
          <p:nvPr/>
        </p:nvPicPr>
        <p:blipFill>
          <a:blip r:embed="rId3">
            <a:alphaModFix/>
          </a:blip>
          <a:stretch>
            <a:fillRect/>
          </a:stretch>
        </p:blipFill>
        <p:spPr>
          <a:xfrm>
            <a:off x="346150" y="4096025"/>
            <a:ext cx="23808849" cy="551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000000"/>
              </a:buClr>
              <a:buSzPts val="8500"/>
              <a:buFont typeface="Helvetica Neue"/>
              <a:buNone/>
            </a:pPr>
            <a:r>
              <a:rPr lang="en-US" sz="9000"/>
              <a:t>Frontend Architecture</a:t>
            </a:r>
            <a:endParaRPr sz="9000"/>
          </a:p>
        </p:txBody>
      </p:sp>
      <p:pic>
        <p:nvPicPr>
          <p:cNvPr id="116" name="Google Shape;116;p3"/>
          <p:cNvPicPr preferRelativeResize="0"/>
          <p:nvPr/>
        </p:nvPicPr>
        <p:blipFill>
          <a:blip r:embed="rId3">
            <a:alphaModFix/>
          </a:blip>
          <a:stretch>
            <a:fillRect/>
          </a:stretch>
        </p:blipFill>
        <p:spPr>
          <a:xfrm>
            <a:off x="4406250" y="3477749"/>
            <a:ext cx="14015525" cy="844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8517b9e92a_5_0"/>
          <p:cNvSpPr txBox="1"/>
          <p:nvPr>
            <p:ph type="title"/>
          </p:nvPr>
        </p:nvSpPr>
        <p:spPr>
          <a:xfrm>
            <a:off x="1206450" y="0"/>
            <a:ext cx="21971100" cy="1433100"/>
          </a:xfrm>
          <a:prstGeom prst="rect">
            <a:avLst/>
          </a:prstGeom>
          <a:noFill/>
          <a:ln>
            <a:noFill/>
          </a:ln>
        </p:spPr>
        <p:txBody>
          <a:bodyPr anchorCtr="0" anchor="t" bIns="50800" lIns="50800" spcFirstLastPara="1" rIns="50800" wrap="square" tIns="50800">
            <a:normAutofit/>
          </a:bodyPr>
          <a:lstStyle/>
          <a:p>
            <a:pPr indent="0" lvl="0" marL="0" rtl="0" algn="l">
              <a:spcBef>
                <a:spcPts val="0"/>
              </a:spcBef>
              <a:spcAft>
                <a:spcPts val="0"/>
              </a:spcAft>
              <a:buClr>
                <a:srgbClr val="000000"/>
              </a:buClr>
              <a:buSzPts val="8500"/>
              <a:buFont typeface="Helvetica Neue"/>
              <a:buNone/>
            </a:pPr>
            <a:r>
              <a:rPr lang="en-US" sz="9000"/>
              <a:t>Frontend Architecture</a:t>
            </a:r>
            <a:endParaRPr/>
          </a:p>
        </p:txBody>
      </p:sp>
      <p:sp>
        <p:nvSpPr>
          <p:cNvPr id="122" name="Google Shape;122;g28517b9e92a_5_0"/>
          <p:cNvSpPr txBox="1"/>
          <p:nvPr>
            <p:ph idx="2" type="body"/>
          </p:nvPr>
        </p:nvSpPr>
        <p:spPr>
          <a:xfrm>
            <a:off x="1391100" y="1252974"/>
            <a:ext cx="21971100" cy="9608100"/>
          </a:xfrm>
          <a:prstGeom prst="rect">
            <a:avLst/>
          </a:prstGeom>
          <a:noFill/>
          <a:ln>
            <a:noFill/>
          </a:ln>
        </p:spPr>
        <p:txBody>
          <a:bodyPr anchorCtr="0" anchor="t" bIns="50800" lIns="50800" spcFirstLastPara="1" rIns="50800" wrap="square" tIns="50800">
            <a:normAutofit/>
          </a:bodyPr>
          <a:lstStyle/>
          <a:p>
            <a:pPr indent="-577850" lvl="0" marL="457200" rtl="0" algn="l">
              <a:lnSpc>
                <a:spcPct val="90000"/>
              </a:lnSpc>
              <a:spcBef>
                <a:spcPts val="2800"/>
              </a:spcBef>
              <a:spcAft>
                <a:spcPts val="0"/>
              </a:spcAft>
              <a:buSzPts val="5500"/>
              <a:buChar char="•"/>
            </a:pPr>
            <a:r>
              <a:rPr lang="en-US" sz="5500"/>
              <a:t>The user login function has been completed and tested with the existing test.</a:t>
            </a:r>
            <a:endParaRPr sz="5500"/>
          </a:p>
          <a:p>
            <a:pPr indent="-577850" lvl="0" marL="457200" rtl="0" algn="l">
              <a:lnSpc>
                <a:spcPct val="90000"/>
              </a:lnSpc>
              <a:spcBef>
                <a:spcPts val="0"/>
              </a:spcBef>
              <a:spcAft>
                <a:spcPts val="0"/>
              </a:spcAft>
              <a:buSzPts val="5500"/>
              <a:buChar char="•"/>
            </a:pPr>
            <a:r>
              <a:rPr lang="en-US" sz="5500"/>
              <a:t>Entering the "Welcome" interface, you will see the display of some fitness movements, as well as the options of "Record Training" and "Build Fitness Plan".</a:t>
            </a:r>
            <a:endParaRPr sz="5500"/>
          </a:p>
          <a:p>
            <a:pPr indent="0" lvl="0" marL="0" rtl="0" algn="l">
              <a:lnSpc>
                <a:spcPct val="90000"/>
              </a:lnSpc>
              <a:spcBef>
                <a:spcPts val="2800"/>
              </a:spcBef>
              <a:spcAft>
                <a:spcPts val="0"/>
              </a:spcAft>
              <a:buNone/>
            </a:pPr>
            <a:r>
              <a:t/>
            </a:r>
            <a:endParaRPr sz="5500"/>
          </a:p>
        </p:txBody>
      </p:sp>
      <p:pic>
        <p:nvPicPr>
          <p:cNvPr id="123" name="Google Shape;123;g28517b9e92a_5_0"/>
          <p:cNvPicPr preferRelativeResize="0"/>
          <p:nvPr/>
        </p:nvPicPr>
        <p:blipFill>
          <a:blip r:embed="rId3">
            <a:alphaModFix/>
          </a:blip>
          <a:stretch>
            <a:fillRect/>
          </a:stretch>
        </p:blipFill>
        <p:spPr>
          <a:xfrm>
            <a:off x="1391100" y="5244768"/>
            <a:ext cx="7144275" cy="8471233"/>
          </a:xfrm>
          <a:prstGeom prst="rect">
            <a:avLst/>
          </a:prstGeom>
          <a:noFill/>
          <a:ln>
            <a:noFill/>
          </a:ln>
        </p:spPr>
      </p:pic>
      <p:pic>
        <p:nvPicPr>
          <p:cNvPr id="124" name="Google Shape;124;g28517b9e92a_5_0"/>
          <p:cNvPicPr preferRelativeResize="0"/>
          <p:nvPr/>
        </p:nvPicPr>
        <p:blipFill>
          <a:blip r:embed="rId4">
            <a:alphaModFix/>
          </a:blip>
          <a:stretch>
            <a:fillRect/>
          </a:stretch>
        </p:blipFill>
        <p:spPr>
          <a:xfrm>
            <a:off x="11367800" y="4581575"/>
            <a:ext cx="10776851" cy="930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0b9dad7ee1_4_14"/>
          <p:cNvSpPr txBox="1"/>
          <p:nvPr>
            <p:ph type="title"/>
          </p:nvPr>
        </p:nvSpPr>
        <p:spPr>
          <a:xfrm>
            <a:off x="1206450" y="419875"/>
            <a:ext cx="21971100" cy="1433100"/>
          </a:xfrm>
          <a:prstGeom prst="rect">
            <a:avLst/>
          </a:prstGeom>
          <a:noFill/>
          <a:ln>
            <a:noFill/>
          </a:ln>
        </p:spPr>
        <p:txBody>
          <a:bodyPr anchorCtr="0" anchor="t" bIns="50800" lIns="50800" spcFirstLastPara="1" rIns="50800" wrap="square" tIns="50800">
            <a:normAutofit/>
          </a:bodyPr>
          <a:lstStyle/>
          <a:p>
            <a:pPr indent="0" lvl="0" marL="0" rtl="0" algn="l">
              <a:spcBef>
                <a:spcPts val="0"/>
              </a:spcBef>
              <a:spcAft>
                <a:spcPts val="0"/>
              </a:spcAft>
              <a:buClr>
                <a:srgbClr val="000000"/>
              </a:buClr>
              <a:buSzPts val="8500"/>
              <a:buFont typeface="Helvetica Neue"/>
              <a:buNone/>
            </a:pPr>
            <a:r>
              <a:rPr lang="en-US" sz="9000"/>
              <a:t>Frontend Architecture</a:t>
            </a:r>
            <a:endParaRPr/>
          </a:p>
        </p:txBody>
      </p:sp>
      <p:sp>
        <p:nvSpPr>
          <p:cNvPr id="130" name="Google Shape;130;g30b9dad7ee1_4_14"/>
          <p:cNvSpPr txBox="1"/>
          <p:nvPr>
            <p:ph idx="2" type="body"/>
          </p:nvPr>
        </p:nvSpPr>
        <p:spPr>
          <a:xfrm>
            <a:off x="1351088" y="1713024"/>
            <a:ext cx="21971100" cy="9608100"/>
          </a:xfrm>
          <a:prstGeom prst="rect">
            <a:avLst/>
          </a:prstGeom>
          <a:noFill/>
          <a:ln>
            <a:noFill/>
          </a:ln>
        </p:spPr>
        <p:txBody>
          <a:bodyPr anchorCtr="0" anchor="t" bIns="50800" lIns="50800" spcFirstLastPara="1" rIns="50800" wrap="square" tIns="50800">
            <a:normAutofit/>
          </a:bodyPr>
          <a:lstStyle/>
          <a:p>
            <a:pPr indent="-577850" lvl="0" marL="457200" rtl="0" algn="l">
              <a:lnSpc>
                <a:spcPct val="90000"/>
              </a:lnSpc>
              <a:spcBef>
                <a:spcPts val="2800"/>
              </a:spcBef>
              <a:spcAft>
                <a:spcPts val="0"/>
              </a:spcAft>
              <a:buSzPts val="5500"/>
              <a:buChar char="•"/>
            </a:pPr>
            <a:r>
              <a:rPr lang="en-US" sz="5500"/>
              <a:t>There will be detailed explanations and examples of exercises (dynamic diagrams) for fitness movements.</a:t>
            </a:r>
            <a:endParaRPr sz="5500"/>
          </a:p>
          <a:p>
            <a:pPr indent="-577850" lvl="0" marL="457200" rtl="0" algn="l">
              <a:lnSpc>
                <a:spcPct val="90000"/>
              </a:lnSpc>
              <a:spcBef>
                <a:spcPts val="0"/>
              </a:spcBef>
              <a:spcAft>
                <a:spcPts val="0"/>
              </a:spcAft>
              <a:buSzPts val="5500"/>
              <a:buChar char="•"/>
            </a:pPr>
            <a:r>
              <a:rPr lang="en-US" sz="5500"/>
              <a:t>The "Record Your Training" page can record your exercise and exercise time today.</a:t>
            </a:r>
            <a:endParaRPr sz="5500"/>
          </a:p>
          <a:p>
            <a:pPr indent="-577850" lvl="0" marL="457200" rtl="0" algn="l">
              <a:lnSpc>
                <a:spcPct val="90000"/>
              </a:lnSpc>
              <a:spcBef>
                <a:spcPts val="0"/>
              </a:spcBef>
              <a:spcAft>
                <a:spcPts val="0"/>
              </a:spcAft>
              <a:buSzPts val="5500"/>
              <a:buChar char="•"/>
            </a:pPr>
            <a:r>
              <a:rPr lang="en-US" sz="5500"/>
              <a:t>The "Fitness Plan" page can record what specific movements you want to do and a detailed description of this action.</a:t>
            </a:r>
            <a:endParaRPr sz="5500"/>
          </a:p>
        </p:txBody>
      </p:sp>
      <p:pic>
        <p:nvPicPr>
          <p:cNvPr id="131" name="Google Shape;131;g30b9dad7ee1_4_14"/>
          <p:cNvPicPr preferRelativeResize="0"/>
          <p:nvPr/>
        </p:nvPicPr>
        <p:blipFill>
          <a:blip r:embed="rId3">
            <a:alphaModFix/>
          </a:blip>
          <a:stretch>
            <a:fillRect/>
          </a:stretch>
        </p:blipFill>
        <p:spPr>
          <a:xfrm>
            <a:off x="0" y="6745829"/>
            <a:ext cx="7821225" cy="6985345"/>
          </a:xfrm>
          <a:prstGeom prst="rect">
            <a:avLst/>
          </a:prstGeom>
          <a:noFill/>
          <a:ln>
            <a:noFill/>
          </a:ln>
        </p:spPr>
      </p:pic>
      <p:pic>
        <p:nvPicPr>
          <p:cNvPr id="132" name="Google Shape;132;g30b9dad7ee1_4_14"/>
          <p:cNvPicPr preferRelativeResize="0"/>
          <p:nvPr/>
        </p:nvPicPr>
        <p:blipFill>
          <a:blip r:embed="rId4">
            <a:alphaModFix/>
          </a:blip>
          <a:stretch>
            <a:fillRect/>
          </a:stretch>
        </p:blipFill>
        <p:spPr>
          <a:xfrm>
            <a:off x="7489590" y="6869750"/>
            <a:ext cx="9246683" cy="6753200"/>
          </a:xfrm>
          <a:prstGeom prst="rect">
            <a:avLst/>
          </a:prstGeom>
          <a:noFill/>
          <a:ln>
            <a:noFill/>
          </a:ln>
        </p:spPr>
      </p:pic>
      <p:pic>
        <p:nvPicPr>
          <p:cNvPr id="133" name="Google Shape;133;g30b9dad7ee1_4_14"/>
          <p:cNvPicPr preferRelativeResize="0"/>
          <p:nvPr/>
        </p:nvPicPr>
        <p:blipFill>
          <a:blip r:embed="rId5">
            <a:alphaModFix/>
          </a:blip>
          <a:stretch>
            <a:fillRect/>
          </a:stretch>
        </p:blipFill>
        <p:spPr>
          <a:xfrm>
            <a:off x="16124754" y="6869750"/>
            <a:ext cx="8273395" cy="686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