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13716000" cx="24384000"/>
  <p:notesSz cx="6858000" cy="9144000"/>
  <p:embeddedFontLst>
    <p:embeddedFont>
      <p:font typeface="Roboto"/>
      <p:regular r:id="rId40"/>
      <p:bold r:id="rId41"/>
      <p:italic r:id="rId42"/>
      <p:boldItalic r:id="rId43"/>
    </p:embeddedFont>
    <p:embeddedFont>
      <p:font typeface="Helvetica Neue"/>
      <p:regular r:id="rId44"/>
      <p:bold r:id="rId45"/>
      <p:italic r:id="rId46"/>
      <p:boldItalic r:id="rId47"/>
    </p:embeddedFont>
    <p:embeddedFont>
      <p:font typeface="Comforta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jUoF0TwPjImYKKYakdxEzX/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C15B2B-0744-4868-951E-C3645A883A15}">
  <a:tblStyle styleId="{F8C15B2B-0744-4868-951E-C3645A883A15}" styleName="Table_0">
    <a:wholeTbl>
      <a:tcTxStyle b="off"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b="off" i="off"/>
    </a:band1H>
    <a:band2H>
      <a:tcTxStyle b="off" i="off"/>
      <a:tcStyle>
        <a:fill>
          <a:solidFill>
            <a:srgbClr val="E3E5E8"/>
          </a:solidFill>
        </a:fill>
      </a:tcStyle>
    </a:band2H>
    <a:band1V>
      <a:tcTxStyle b="off" i="off"/>
    </a:band1V>
    <a:band2V>
      <a:tcTxStyle b="off" i="off"/>
    </a:band2V>
    <a:lastCol>
      <a:tcTxStyle b="off" i="off"/>
    </a:lastCol>
    <a:firstCol>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HelveticaNeue-regular.fntdata"/><Relationship Id="rId43" Type="http://schemas.openxmlformats.org/officeDocument/2006/relationships/font" Target="fonts/Roboto-boldItalic.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mfortaa-regular.fntdata"/><Relationship Id="rId47" Type="http://schemas.openxmlformats.org/officeDocument/2006/relationships/font" Target="fonts/HelveticaNeue-boldItalic.fntdata"/><Relationship Id="rId49"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46bb7ceb1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46bb7ceb1_1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46bb7ceb1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46bb7ceb1_1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6655962e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6655962e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6655962eb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6655962eb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6655962eb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6655962eb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663671893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663671893_1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6655962eb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6655962eb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6655962eb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6655962eb_0_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c2649ebc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c2649ebc3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c2649ebc3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c2649ebc3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6655962eb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6655962eb_0_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c3b6f34a5_2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c3b6f34a5_2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c3b6f34a5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c3b6f34a5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c3b6f34a5_2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c3b6f34a5_2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c3b6f34a5_2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c3b6f34a5_2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c3b6f34a5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c3b6f34a5_2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6655962eb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6655962eb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b787d98dd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g31b787d98dd_3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b787d98dd_3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g31b787d98dd_3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6655962eb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6655962eb_0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12bc3cd5ea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13" name="Google Shape;313;g312bc3cd5e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c3b6f34a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c3b6f34a5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c3b6f34a5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c3b6f34a5_1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c2649ebc3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c2649ebc3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517b9e92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3" name="Google Shape;343;g28517b9e9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66367189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663671893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6655962eb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6655962eb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6bb7ceb1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6bb7ceb1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46bb7ceb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46bb7ceb1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46bb7ceb1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46bb7ceb1_1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46bb7ceb1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46bb7ceb1_1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9"/>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19"/>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19"/>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28"/>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2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29"/>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29"/>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2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30"/>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30"/>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3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31"/>
          <p:cNvSpPr/>
          <p:nvPr>
            <p:ph idx="2" type="pic"/>
          </p:nvPr>
        </p:nvSpPr>
        <p:spPr>
          <a:xfrm>
            <a:off x="15760700" y="1016000"/>
            <a:ext cx="7439099" cy="5949678"/>
          </a:xfrm>
          <a:prstGeom prst="rect">
            <a:avLst/>
          </a:prstGeom>
          <a:noFill/>
          <a:ln>
            <a:noFill/>
          </a:ln>
        </p:spPr>
      </p:sp>
      <p:sp>
        <p:nvSpPr>
          <p:cNvPr id="64" name="Google Shape;64;p31"/>
          <p:cNvSpPr/>
          <p:nvPr>
            <p:ph idx="3" type="pic"/>
          </p:nvPr>
        </p:nvSpPr>
        <p:spPr>
          <a:xfrm>
            <a:off x="13500100" y="3978275"/>
            <a:ext cx="10439400" cy="12150181"/>
          </a:xfrm>
          <a:prstGeom prst="rect">
            <a:avLst/>
          </a:prstGeom>
          <a:noFill/>
          <a:ln>
            <a:noFill/>
          </a:ln>
        </p:spPr>
      </p:sp>
      <p:sp>
        <p:nvSpPr>
          <p:cNvPr id="65" name="Google Shape;65;p31"/>
          <p:cNvSpPr/>
          <p:nvPr>
            <p:ph idx="4" type="pic"/>
          </p:nvPr>
        </p:nvSpPr>
        <p:spPr>
          <a:xfrm>
            <a:off x="-139700" y="495300"/>
            <a:ext cx="16611600" cy="12458700"/>
          </a:xfrm>
          <a:prstGeom prst="rect">
            <a:avLst/>
          </a:prstGeom>
          <a:noFill/>
          <a:ln>
            <a:noFill/>
          </a:ln>
        </p:spPr>
      </p:sp>
      <p:sp>
        <p:nvSpPr>
          <p:cNvPr id="66" name="Google Shape;66;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32"/>
          <p:cNvSpPr/>
          <p:nvPr>
            <p:ph idx="2" type="pic"/>
          </p:nvPr>
        </p:nvSpPr>
        <p:spPr>
          <a:xfrm>
            <a:off x="-1333500" y="-5524500"/>
            <a:ext cx="27051000" cy="21640800"/>
          </a:xfrm>
          <a:prstGeom prst="rect">
            <a:avLst/>
          </a:prstGeom>
          <a:noFill/>
          <a:ln>
            <a:noFill/>
          </a:ln>
        </p:spPr>
      </p:sp>
      <p:sp>
        <p:nvSpPr>
          <p:cNvPr id="69" name="Google Shape;69;p3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3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6" name="Google Shape;16;p2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7" name="Google Shape;17;p20"/>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19" name="Shape 19"/>
        <p:cNvGrpSpPr/>
        <p:nvPr/>
      </p:nvGrpSpPr>
      <p:grpSpPr>
        <a:xfrm>
          <a:off x="0" y="0"/>
          <a:ext cx="0" cy="0"/>
          <a:chOff x="0" y="0"/>
          <a:chExt cx="0" cy="0"/>
        </a:xfrm>
      </p:grpSpPr>
      <p:sp>
        <p:nvSpPr>
          <p:cNvPr id="20" name="Google Shape;20;p21"/>
          <p:cNvSpPr/>
          <p:nvPr>
            <p:ph idx="2" type="pic"/>
          </p:nvPr>
        </p:nvSpPr>
        <p:spPr>
          <a:xfrm>
            <a:off x="-1155700" y="-1295400"/>
            <a:ext cx="26746200" cy="16018933"/>
          </a:xfrm>
          <a:prstGeom prst="rect">
            <a:avLst/>
          </a:prstGeom>
          <a:noFill/>
          <a:ln>
            <a:noFill/>
          </a:ln>
        </p:spPr>
      </p:sp>
      <p:sp>
        <p:nvSpPr>
          <p:cNvPr id="21" name="Google Shape;21;p21"/>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2" name="Google Shape;22;p21"/>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3" name="Google Shape;23;p21"/>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4" name="Google Shape;24;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5" name="Shape 25"/>
        <p:cNvGrpSpPr/>
        <p:nvPr/>
      </p:nvGrpSpPr>
      <p:grpSpPr>
        <a:xfrm>
          <a:off x="0" y="0"/>
          <a:ext cx="0" cy="0"/>
          <a:chOff x="0" y="0"/>
          <a:chExt cx="0" cy="0"/>
        </a:xfrm>
      </p:grpSpPr>
      <p:sp>
        <p:nvSpPr>
          <p:cNvPr id="26" name="Google Shape;26;p22"/>
          <p:cNvSpPr/>
          <p:nvPr>
            <p:ph idx="2" type="pic"/>
          </p:nvPr>
        </p:nvSpPr>
        <p:spPr>
          <a:xfrm>
            <a:off x="10972800" y="-203200"/>
            <a:ext cx="12144837" cy="14135100"/>
          </a:xfrm>
          <a:prstGeom prst="rect">
            <a:avLst/>
          </a:prstGeom>
          <a:noFill/>
          <a:ln>
            <a:noFill/>
          </a:ln>
        </p:spPr>
      </p:sp>
      <p:sp>
        <p:nvSpPr>
          <p:cNvPr id="27" name="Google Shape;27;p22"/>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8" name="Google Shape;28;p22"/>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22"/>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0" name="Shape 30"/>
        <p:cNvGrpSpPr/>
        <p:nvPr/>
      </p:nvGrpSpPr>
      <p:grpSpPr>
        <a:xfrm>
          <a:off x="0" y="0"/>
          <a:ext cx="0" cy="0"/>
          <a:chOff x="0" y="0"/>
          <a:chExt cx="0" cy="0"/>
        </a:xfrm>
      </p:grpSpPr>
      <p:sp>
        <p:nvSpPr>
          <p:cNvPr id="31" name="Google Shape;31;p2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24"/>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24"/>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24"/>
          <p:cNvSpPr/>
          <p:nvPr>
            <p:ph idx="3" type="pic"/>
          </p:nvPr>
        </p:nvSpPr>
        <p:spPr>
          <a:xfrm>
            <a:off x="12192000" y="-407266"/>
            <a:ext cx="10916874" cy="14555832"/>
          </a:xfrm>
          <a:prstGeom prst="rect">
            <a:avLst/>
          </a:prstGeom>
          <a:noFill/>
          <a:ln>
            <a:noFill/>
          </a:ln>
        </p:spPr>
      </p:sp>
      <p:sp>
        <p:nvSpPr>
          <p:cNvPr id="37" name="Google Shape;37;p24"/>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25"/>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25"/>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26"/>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26"/>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5" name="Google Shape;45;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27"/>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27"/>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9" name="Google Shape;49;p27"/>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0" name="Google Shape;50;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8"/>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i-qNba8DBiExIYmECVvCjJpH8Pkak_Ha/vie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P6Wr8mSIGR8_zdgq6nwaV77apWHLqLRL/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22.png"/><Relationship Id="rId7" Type="http://schemas.openxmlformats.org/officeDocument/2006/relationships/image" Target="../media/image20.png"/><Relationship Id="rId8"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8.png"/><Relationship Id="rId7"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3wqn1OSHpMgbQLHUsF51Om94Xpzs_BvH/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Owh8h7ggqurl6sS-a_fbgMaa4SdDR5hz/view" TargetMode="Externa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wD5NjOZRcJnoFApTsz-hCwYCH0AjzZBJ/view"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kh7PKGyIrqb8PGsGIKrI3WFS6GUNUjzv/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idx="1" type="body"/>
          </p:nvPr>
        </p:nvSpPr>
        <p:spPr>
          <a:xfrm>
            <a:off x="1201345" y="11859850"/>
            <a:ext cx="109569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b="1" lang="en-US" sz="3600"/>
              <a:t>CS673 </a:t>
            </a:r>
            <a:r>
              <a:rPr lang="en-US"/>
              <a:t>FA2024</a:t>
            </a:r>
            <a:endParaRPr/>
          </a:p>
        </p:txBody>
      </p:sp>
      <p:sp>
        <p:nvSpPr>
          <p:cNvPr id="77" name="Google Shape;77;p1"/>
          <p:cNvSpPr txBox="1"/>
          <p:nvPr>
            <p:ph idx="4294967295" type="ctr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Team 6 - Iteration </a:t>
            </a:r>
            <a:r>
              <a:rPr lang="en-US" sz="11600"/>
              <a:t>3</a:t>
            </a:r>
            <a:endParaRPr b="1" i="0" sz="11600" u="none" cap="none" strike="noStrike">
              <a:solidFill>
                <a:srgbClr val="000000"/>
              </a:solidFill>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11600"/>
              <a:buFont typeface="Helvetica Neue"/>
              <a:buNone/>
            </a:pPr>
            <a:r>
              <a:t/>
            </a:r>
            <a:endParaRPr b="1" i="0" sz="11600" u="none" cap="none" strike="noStrike">
              <a:solidFill>
                <a:srgbClr val="000000"/>
              </a:solidFill>
              <a:latin typeface="Helvetica Neue"/>
              <a:ea typeface="Helvetica Neue"/>
              <a:cs typeface="Helvetica Neue"/>
              <a:sym typeface="Helvetica Neue"/>
            </a:endParaRPr>
          </a:p>
        </p:txBody>
      </p:sp>
      <p:sp>
        <p:nvSpPr>
          <p:cNvPr id="78" name="Google Shape;78;p1"/>
          <p:cNvSpPr txBox="1"/>
          <p:nvPr>
            <p:ph idx="4294967295" type="subTitle"/>
          </p:nvPr>
        </p:nvSpPr>
        <p:spPr>
          <a:xfrm>
            <a:off x="1201350" y="7223210"/>
            <a:ext cx="21971100" cy="3835500"/>
          </a:xfrm>
          <a:prstGeom prst="rect">
            <a:avLst/>
          </a:prstGeom>
          <a:noFill/>
          <a:ln>
            <a:noFill/>
          </a:ln>
        </p:spPr>
        <p:txBody>
          <a:bodyPr anchorCtr="0" anchor="t" bIns="50800" lIns="50800" spcFirstLastPara="1" rIns="50800" wrap="square" tIns="50800">
            <a:normAutofit lnSpcReduction="20000"/>
          </a:bodyPr>
          <a:lstStyle/>
          <a:p>
            <a:pPr indent="0" lvl="0" marL="0" marR="0" rtl="0" algn="l">
              <a:lnSpc>
                <a:spcPct val="100000"/>
              </a:lnSpc>
              <a:spcBef>
                <a:spcPts val="0"/>
              </a:spcBef>
              <a:spcAft>
                <a:spcPts val="0"/>
              </a:spcAft>
              <a:buClr>
                <a:srgbClr val="000000"/>
              </a:buClr>
              <a:buSzPts val="5500"/>
              <a:buFont typeface="Helvetica Neue"/>
              <a:buNone/>
            </a:pPr>
            <a:r>
              <a:rPr b="1" i="0" lang="en-US" sz="5500" u="none" cap="none" strike="noStrike">
                <a:solidFill>
                  <a:srgbClr val="000000"/>
                </a:solidFill>
                <a:latin typeface="Helvetica Neue"/>
                <a:ea typeface="Helvetica Neue"/>
                <a:cs typeface="Helvetica Neue"/>
                <a:sym typeface="Helvetica Neue"/>
              </a:rPr>
              <a:t>FitFusion - Work out Recording website</a:t>
            </a:r>
            <a:endParaRPr b="1" i="0" sz="5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500"/>
              <a:buFont typeface="Helvetica Neue"/>
              <a:buNone/>
            </a:pPr>
            <a:r>
              <a:rPr b="1" i="0" lang="en-US" sz="5500" u="none" cap="none" strike="noStrike">
                <a:solidFill>
                  <a:srgbClr val="000000"/>
                </a:solidFill>
                <a:latin typeface="Helvetica Neue"/>
                <a:ea typeface="Helvetica Neue"/>
                <a:cs typeface="Helvetica Neue"/>
                <a:sym typeface="Helvetica Neue"/>
              </a:rPr>
              <a:t>2024.1</a:t>
            </a:r>
            <a:r>
              <a:rPr b="1" lang="en-US" sz="5500"/>
              <a:t>2</a:t>
            </a:r>
            <a:r>
              <a:rPr b="1" i="0" lang="en-US" sz="5500" u="none" cap="none" strike="noStrike">
                <a:solidFill>
                  <a:srgbClr val="000000"/>
                </a:solidFill>
                <a:latin typeface="Helvetica Neue"/>
                <a:ea typeface="Helvetica Neue"/>
                <a:cs typeface="Helvetica Neue"/>
                <a:sym typeface="Helvetica Neue"/>
              </a:rPr>
              <a:t>.</a:t>
            </a:r>
            <a:r>
              <a:rPr b="1" lang="en-US" sz="5500"/>
              <a:t>5</a:t>
            </a:r>
            <a:endParaRPr b="1" i="0" sz="5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500"/>
              <a:buFont typeface="Helvetica Neue"/>
              <a:buNone/>
            </a:pPr>
            <a:r>
              <a:t/>
            </a:r>
            <a:endParaRPr b="1" i="0" sz="5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500"/>
              <a:buFont typeface="Helvetica Neue"/>
              <a:buNone/>
            </a:pPr>
            <a:r>
              <a:rPr b="1" i="0" lang="en-US" sz="5500" u="none" cap="none" strike="noStrike">
                <a:solidFill>
                  <a:srgbClr val="000000"/>
                </a:solidFill>
                <a:latin typeface="Helvetica Neue"/>
                <a:ea typeface="Helvetica Neue"/>
                <a:cs typeface="Helvetica Neue"/>
                <a:sym typeface="Helvetica Neue"/>
              </a:rPr>
              <a:t>Presenter: Haoran Zheng, Jiankun Dong, Yuhan Pan</a:t>
            </a:r>
            <a:r>
              <a:rPr b="1" lang="en-US" sz="5500"/>
              <a:t>, Hangqi Wu, Chengqin Li,Yunrui Huang</a:t>
            </a:r>
            <a:endParaRPr b="1" i="0" sz="5500" u="none" cap="none" strike="noStrike">
              <a:solidFill>
                <a:srgbClr val="000000"/>
              </a:solidFill>
              <a:latin typeface="Helvetica Neue"/>
              <a:ea typeface="Helvetica Neue"/>
              <a:cs typeface="Helvetica Neue"/>
              <a:sym typeface="Helvetica Neue"/>
            </a:endParaRPr>
          </a:p>
        </p:txBody>
      </p:sp>
      <p:sp>
        <p:nvSpPr>
          <p:cNvPr id="79" name="Google Shape;79;p1"/>
          <p:cNvSpPr txBox="1"/>
          <p:nvPr>
            <p:ph idx="1" type="body"/>
          </p:nvPr>
        </p:nvSpPr>
        <p:spPr>
          <a:xfrm>
            <a:off x="12220595" y="11859850"/>
            <a:ext cx="10956900" cy="636900"/>
          </a:xfrm>
          <a:prstGeom prst="rect">
            <a:avLst/>
          </a:prstGeom>
          <a:noFill/>
          <a:ln>
            <a:noFill/>
          </a:ln>
        </p:spPr>
        <p:txBody>
          <a:bodyPr anchorCtr="0" anchor="t" bIns="45700" lIns="45700" spcFirstLastPara="1" rIns="45700" wrap="square" tIns="45700">
            <a:normAutofit lnSpcReduction="10000"/>
          </a:bodyPr>
          <a:lstStyle/>
          <a:p>
            <a:pPr indent="0" lvl="0" marL="0" rtl="0" algn="r">
              <a:lnSpc>
                <a:spcPct val="100000"/>
              </a:lnSpc>
              <a:spcBef>
                <a:spcPts val="0"/>
              </a:spcBef>
              <a:spcAft>
                <a:spcPts val="0"/>
              </a:spcAft>
              <a:buClr>
                <a:srgbClr val="000000"/>
              </a:buClr>
              <a:buSzPts val="3600"/>
              <a:buFont typeface="Helvetica Neue"/>
              <a:buNone/>
            </a:pPr>
            <a:r>
              <a:rPr lang="en-US"/>
              <a:t>ITERATION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a46bb7ceb1_1_24"/>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Calendar and Profile Card</a:t>
            </a:r>
            <a:endParaRPr/>
          </a:p>
        </p:txBody>
      </p:sp>
      <p:sp>
        <p:nvSpPr>
          <p:cNvPr id="146" name="Google Shape;146;g2a46bb7ceb1_1_24"/>
          <p:cNvSpPr txBox="1"/>
          <p:nvPr>
            <p:ph idx="2" type="body"/>
          </p:nvPr>
        </p:nvSpPr>
        <p:spPr>
          <a:xfrm>
            <a:off x="14186450" y="3780725"/>
            <a:ext cx="9503700" cy="9226500"/>
          </a:xfrm>
          <a:prstGeom prst="rect">
            <a:avLst/>
          </a:prstGeom>
        </p:spPr>
        <p:txBody>
          <a:bodyPr anchorCtr="0" anchor="t" bIns="50800" lIns="50800" spcFirstLastPara="1" rIns="50800" wrap="square" tIns="50800">
            <a:normAutofit lnSpcReduction="10000"/>
          </a:bodyPr>
          <a:lstStyle/>
          <a:p>
            <a:pPr indent="0" lvl="0" marL="0" rtl="0" algn="l">
              <a:spcBef>
                <a:spcPts val="4500"/>
              </a:spcBef>
              <a:spcAft>
                <a:spcPts val="0"/>
              </a:spcAft>
              <a:buNone/>
            </a:pPr>
            <a:r>
              <a:rPr lang="en-US"/>
              <a:t>As a user, I want a calendar feature in the fitness app where I can view my daily workout schedule. This feature should display my planned exercises for each day, helping me stay on track with my fitness goals.</a:t>
            </a:r>
            <a:endParaRPr/>
          </a:p>
          <a:p>
            <a:pPr indent="0" lvl="0" marL="0" rtl="0" algn="l">
              <a:spcBef>
                <a:spcPts val="4500"/>
              </a:spcBef>
              <a:spcAft>
                <a:spcPts val="0"/>
              </a:spcAft>
              <a:buNone/>
            </a:pPr>
            <a:r>
              <a:rPr lang="en-US"/>
              <a:t>Given I’m at the Record training page, when I select a certain date to record my exercise items on that day, then it will be correctly stored and displayed for me to reference.</a:t>
            </a:r>
            <a:endParaRPr/>
          </a:p>
        </p:txBody>
      </p:sp>
      <p:pic>
        <p:nvPicPr>
          <p:cNvPr id="147" name="Google Shape;147;g2a46bb7ceb1_1_24" title="5-1.mov">
            <a:hlinkClick r:id="rId3"/>
          </p:cNvPr>
          <p:cNvPicPr preferRelativeResize="0"/>
          <p:nvPr/>
        </p:nvPicPr>
        <p:blipFill>
          <a:blip r:embed="rId4">
            <a:alphaModFix/>
          </a:blip>
          <a:stretch>
            <a:fillRect/>
          </a:stretch>
        </p:blipFill>
        <p:spPr>
          <a:xfrm>
            <a:off x="0" y="3780725"/>
            <a:ext cx="14000352" cy="9781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a46bb7ceb1_1_33"/>
          <p:cNvSpPr txBox="1"/>
          <p:nvPr>
            <p:ph type="title"/>
          </p:nvPr>
        </p:nvSpPr>
        <p:spPr>
          <a:xfrm>
            <a:off x="1457900" y="8281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Video And Illustration Support</a:t>
            </a:r>
            <a:endParaRPr/>
          </a:p>
        </p:txBody>
      </p:sp>
      <p:sp>
        <p:nvSpPr>
          <p:cNvPr id="153" name="Google Shape;153;g2a46bb7ceb1_1_33"/>
          <p:cNvSpPr txBox="1"/>
          <p:nvPr>
            <p:ph idx="2" type="body"/>
          </p:nvPr>
        </p:nvSpPr>
        <p:spPr>
          <a:xfrm>
            <a:off x="13388675" y="2512600"/>
            <a:ext cx="10613700" cy="104898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a:t>Given I am on the search exercises page,When I enter a search term and click the search button,Then I should see a list of exercises in the “Showing Results” section with dynamic images of each exercise.</a:t>
            </a:r>
            <a:endParaRPr/>
          </a:p>
          <a:p>
            <a:pPr indent="0" lvl="0" marL="0" rtl="0" algn="l">
              <a:spcBef>
                <a:spcPts val="4500"/>
              </a:spcBef>
              <a:spcAft>
                <a:spcPts val="0"/>
              </a:spcAft>
              <a:buNone/>
            </a:pPr>
            <a:r>
              <a:t/>
            </a:r>
            <a:endParaRPr/>
          </a:p>
          <a:p>
            <a:pPr indent="0" lvl="0" marL="0" rtl="0" algn="l">
              <a:spcBef>
                <a:spcPts val="4500"/>
              </a:spcBef>
              <a:spcAft>
                <a:spcPts val="0"/>
              </a:spcAft>
              <a:buNone/>
            </a:pPr>
            <a:r>
              <a:rPr lang="en-US"/>
              <a:t>Given I am on the exercise detail page,When I click on an exercise,</a:t>
            </a:r>
            <a:endParaRPr/>
          </a:p>
          <a:p>
            <a:pPr indent="0" lvl="0" marL="0" rtl="0" algn="l">
              <a:spcBef>
                <a:spcPts val="4500"/>
              </a:spcBef>
              <a:spcAft>
                <a:spcPts val="0"/>
              </a:spcAft>
              <a:buNone/>
            </a:pPr>
            <a:r>
              <a:rPr lang="en-US"/>
              <a:t>Then I should see an embedded video that demonstrates the exercise.</a:t>
            </a:r>
            <a:endParaRPr/>
          </a:p>
        </p:txBody>
      </p:sp>
      <p:pic>
        <p:nvPicPr>
          <p:cNvPr id="154" name="Google Shape;154;g2a46bb7ceb1_1_33" title="6-1.mov">
            <a:hlinkClick r:id="rId3"/>
          </p:cNvPr>
          <p:cNvPicPr preferRelativeResize="0"/>
          <p:nvPr/>
        </p:nvPicPr>
        <p:blipFill>
          <a:blip r:embed="rId4">
            <a:alphaModFix/>
          </a:blip>
          <a:stretch>
            <a:fillRect/>
          </a:stretch>
        </p:blipFill>
        <p:spPr>
          <a:xfrm>
            <a:off x="0" y="2948275"/>
            <a:ext cx="13075576" cy="980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d6655962eb_0_0"/>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sz="8000"/>
              <a:t>Overall Design</a:t>
            </a:r>
            <a:endParaRPr sz="8000"/>
          </a:p>
        </p:txBody>
      </p:sp>
      <p:sp>
        <p:nvSpPr>
          <p:cNvPr id="160" name="Google Shape;160;g2d6655962eb_0_0"/>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t/>
            </a:r>
            <a:endParaRPr/>
          </a:p>
        </p:txBody>
      </p:sp>
      <p:sp>
        <p:nvSpPr>
          <p:cNvPr id="161" name="Google Shape;161;g2d6655962eb_0_0"/>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sz="7000"/>
              <a:t>Front-end architecture:</a:t>
            </a:r>
            <a:endParaRPr b="1" sz="7000"/>
          </a:p>
          <a:p>
            <a:pPr indent="-673100" lvl="0" marL="457200" rtl="0" algn="l">
              <a:spcBef>
                <a:spcPts val="4500"/>
              </a:spcBef>
              <a:spcAft>
                <a:spcPts val="0"/>
              </a:spcAft>
              <a:buSzPts val="7000"/>
              <a:buChar char="•"/>
            </a:pPr>
            <a:r>
              <a:rPr lang="en-US" sz="7000"/>
              <a:t>Use Vue.js to build a user-friendly interface.</a:t>
            </a:r>
            <a:endParaRPr sz="7000"/>
          </a:p>
          <a:p>
            <a:pPr indent="-673100" lvl="0" marL="457200" rtl="0" algn="l">
              <a:spcBef>
                <a:spcPts val="0"/>
              </a:spcBef>
              <a:spcAft>
                <a:spcPts val="0"/>
              </a:spcAft>
              <a:buSzPts val="7000"/>
              <a:buChar char="•"/>
            </a:pPr>
            <a:r>
              <a:rPr lang="en-US" sz="7000"/>
              <a:t>Functions include user login, training record, fitness plan building, video demonstration​.</a:t>
            </a:r>
            <a:endParaRPr sz="7000"/>
          </a:p>
          <a:p>
            <a:pPr indent="0" lvl="0" marL="0" rtl="0" algn="l">
              <a:spcBef>
                <a:spcPts val="45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d6655962eb_0_40"/>
          <p:cNvSpPr txBox="1"/>
          <p:nvPr>
            <p:ph type="title"/>
          </p:nvPr>
        </p:nvSpPr>
        <p:spPr>
          <a:xfrm>
            <a:off x="1206500" y="1079500"/>
            <a:ext cx="21971100" cy="1433100"/>
          </a:xfrm>
          <a:prstGeom prst="rect">
            <a:avLst/>
          </a:prstGeom>
        </p:spPr>
        <p:txBody>
          <a:bodyPr anchorCtr="0" anchor="t" bIns="50800" lIns="50800" spcFirstLastPara="1" rIns="50800" wrap="square" tIns="50800">
            <a:noAutofit/>
          </a:bodyPr>
          <a:lstStyle/>
          <a:p>
            <a:pPr indent="0" lvl="0" marL="0" rtl="0" algn="l">
              <a:spcBef>
                <a:spcPts val="0"/>
              </a:spcBef>
              <a:spcAft>
                <a:spcPts val="0"/>
              </a:spcAft>
              <a:buNone/>
            </a:pPr>
            <a:r>
              <a:rPr lang="en-US" sz="8000"/>
              <a:t>Overall Design</a:t>
            </a:r>
            <a:endParaRPr sz="8000"/>
          </a:p>
          <a:p>
            <a:pPr indent="0" lvl="0" marL="0" rtl="0" algn="l">
              <a:spcBef>
                <a:spcPts val="0"/>
              </a:spcBef>
              <a:spcAft>
                <a:spcPts val="0"/>
              </a:spcAft>
              <a:buNone/>
            </a:pPr>
            <a:r>
              <a:t/>
            </a:r>
            <a:endParaRPr sz="8000"/>
          </a:p>
        </p:txBody>
      </p:sp>
      <p:sp>
        <p:nvSpPr>
          <p:cNvPr id="167" name="Google Shape;167;g2d6655962eb_0_40"/>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t/>
            </a:r>
            <a:endParaRPr/>
          </a:p>
        </p:txBody>
      </p:sp>
      <p:sp>
        <p:nvSpPr>
          <p:cNvPr id="168" name="Google Shape;168;g2d6655962eb_0_40"/>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sz="7000"/>
              <a:t>Backend architecture:</a:t>
            </a:r>
            <a:endParaRPr b="1" sz="7000"/>
          </a:p>
          <a:p>
            <a:pPr indent="-673100" lvl="0" marL="457200" rtl="0" algn="l">
              <a:spcBef>
                <a:spcPts val="4500"/>
              </a:spcBef>
              <a:spcAft>
                <a:spcPts val="0"/>
              </a:spcAft>
              <a:buSzPts val="7000"/>
              <a:buChar char="•"/>
            </a:pPr>
            <a:r>
              <a:rPr lang="en-US" sz="7000"/>
              <a:t>Use Node.js and Express to build REST API.</a:t>
            </a:r>
            <a:endParaRPr sz="7000"/>
          </a:p>
          <a:p>
            <a:pPr indent="-673100" lvl="0" marL="457200" rtl="0" algn="l">
              <a:spcBef>
                <a:spcPts val="0"/>
              </a:spcBef>
              <a:spcAft>
                <a:spcPts val="0"/>
              </a:spcAft>
              <a:buSzPts val="7000"/>
              <a:buChar char="•"/>
            </a:pPr>
            <a:r>
              <a:rPr lang="en-US" sz="7000"/>
              <a:t>Integrate JWT for user authentication and authorization.</a:t>
            </a:r>
            <a:endParaRPr sz="7000"/>
          </a:p>
          <a:p>
            <a:pPr indent="-673100" lvl="0" marL="457200" rtl="0" algn="l">
              <a:spcBef>
                <a:spcPts val="0"/>
              </a:spcBef>
              <a:spcAft>
                <a:spcPts val="0"/>
              </a:spcAft>
              <a:buSzPts val="7000"/>
              <a:buChar char="•"/>
            </a:pPr>
            <a:r>
              <a:rPr lang="en-US" sz="7000"/>
              <a:t>The database uses MySQL to store user data, training plans</a:t>
            </a:r>
            <a:r>
              <a:rPr lang="en-US" sz="7000"/>
              <a:t> and records</a:t>
            </a:r>
            <a:r>
              <a:rPr lang="en-US" sz="7000"/>
              <a:t>​.</a:t>
            </a:r>
            <a:endParaRPr sz="7000"/>
          </a:p>
          <a:p>
            <a:pPr indent="0" lvl="0" marL="0" rtl="0" algn="l">
              <a:spcBef>
                <a:spcPts val="45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d6655962eb_0_47"/>
          <p:cNvSpPr txBox="1"/>
          <p:nvPr>
            <p:ph type="title"/>
          </p:nvPr>
        </p:nvSpPr>
        <p:spPr>
          <a:xfrm>
            <a:off x="1206500" y="1079500"/>
            <a:ext cx="21971100" cy="1433100"/>
          </a:xfrm>
          <a:prstGeom prst="rect">
            <a:avLst/>
          </a:prstGeom>
        </p:spPr>
        <p:txBody>
          <a:bodyPr anchorCtr="0" anchor="t" bIns="50800" lIns="50800" spcFirstLastPara="1" rIns="50800" wrap="square" tIns="50800">
            <a:noAutofit/>
          </a:bodyPr>
          <a:lstStyle/>
          <a:p>
            <a:pPr indent="0" lvl="0" marL="0" rtl="0" algn="l">
              <a:spcBef>
                <a:spcPts val="0"/>
              </a:spcBef>
              <a:spcAft>
                <a:spcPts val="0"/>
              </a:spcAft>
              <a:buNone/>
            </a:pPr>
            <a:r>
              <a:rPr lang="en-US" sz="8000"/>
              <a:t>Overall Design</a:t>
            </a:r>
            <a:endParaRPr sz="8000"/>
          </a:p>
          <a:p>
            <a:pPr indent="0" lvl="0" marL="0" rtl="0" algn="l">
              <a:spcBef>
                <a:spcPts val="0"/>
              </a:spcBef>
              <a:spcAft>
                <a:spcPts val="0"/>
              </a:spcAft>
              <a:buNone/>
            </a:pPr>
            <a:r>
              <a:t/>
            </a:r>
            <a:endParaRPr sz="8000"/>
          </a:p>
        </p:txBody>
      </p:sp>
      <p:sp>
        <p:nvSpPr>
          <p:cNvPr id="174" name="Google Shape;174;g2d6655962eb_0_47"/>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t/>
            </a:r>
            <a:endParaRPr/>
          </a:p>
        </p:txBody>
      </p:sp>
      <p:sp>
        <p:nvSpPr>
          <p:cNvPr id="175" name="Google Shape;175;g2d6655962eb_0_47"/>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sz="7000"/>
              <a:t>System interaction: </a:t>
            </a:r>
            <a:endParaRPr b="1" sz="7000"/>
          </a:p>
          <a:p>
            <a:pPr indent="-673100" lvl="0" marL="457200" rtl="0" algn="l">
              <a:spcBef>
                <a:spcPts val="4500"/>
              </a:spcBef>
              <a:spcAft>
                <a:spcPts val="0"/>
              </a:spcAft>
              <a:buSzPts val="7000"/>
              <a:buChar char="•"/>
            </a:pPr>
            <a:r>
              <a:rPr lang="en-US" sz="7000"/>
              <a:t>The front and back ends communicate through REST API.</a:t>
            </a:r>
            <a:endParaRPr sz="7000"/>
          </a:p>
          <a:p>
            <a:pPr indent="-673100" lvl="0" marL="457200" rtl="0" algn="l">
              <a:spcBef>
                <a:spcPts val="0"/>
              </a:spcBef>
              <a:spcAft>
                <a:spcPts val="0"/>
              </a:spcAft>
              <a:buSzPts val="7000"/>
              <a:buChar char="•"/>
            </a:pPr>
            <a:r>
              <a:rPr lang="en-US" sz="7000"/>
              <a:t>the back end interacts with the database through MySQL​.</a:t>
            </a:r>
            <a:endParaRPr sz="7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d663671893_1_6"/>
          <p:cNvSpPr txBox="1"/>
          <p:nvPr>
            <p:ph type="title"/>
          </p:nvPr>
        </p:nvSpPr>
        <p:spPr>
          <a:xfrm>
            <a:off x="1206500" y="1079500"/>
            <a:ext cx="21971100" cy="1433100"/>
          </a:xfrm>
          <a:prstGeom prst="rect">
            <a:avLst/>
          </a:prstGeom>
        </p:spPr>
        <p:txBody>
          <a:bodyPr anchorCtr="0" anchor="t" bIns="50800" lIns="50800" spcFirstLastPara="1" rIns="50800" wrap="square" tIns="50800">
            <a:noAutofit/>
          </a:bodyPr>
          <a:lstStyle/>
          <a:p>
            <a:pPr indent="0" lvl="0" marL="0" rtl="0" algn="l">
              <a:spcBef>
                <a:spcPts val="0"/>
              </a:spcBef>
              <a:spcAft>
                <a:spcPts val="0"/>
              </a:spcAft>
              <a:buNone/>
            </a:pPr>
            <a:r>
              <a:rPr lang="en-US" sz="8000"/>
              <a:t>Overall Design</a:t>
            </a:r>
            <a:endParaRPr sz="8000"/>
          </a:p>
          <a:p>
            <a:pPr indent="0" lvl="0" marL="0" rtl="0" algn="l">
              <a:spcBef>
                <a:spcPts val="0"/>
              </a:spcBef>
              <a:spcAft>
                <a:spcPts val="0"/>
              </a:spcAft>
              <a:buNone/>
            </a:pPr>
            <a:r>
              <a:t/>
            </a:r>
            <a:endParaRPr sz="8000"/>
          </a:p>
          <a:p>
            <a:pPr indent="0" lvl="0" marL="0" rtl="0" algn="l">
              <a:spcBef>
                <a:spcPts val="0"/>
              </a:spcBef>
              <a:spcAft>
                <a:spcPts val="0"/>
              </a:spcAft>
              <a:buNone/>
            </a:pPr>
            <a:r>
              <a:t/>
            </a:r>
            <a:endParaRPr sz="8000"/>
          </a:p>
        </p:txBody>
      </p:sp>
      <p:sp>
        <p:nvSpPr>
          <p:cNvPr id="181" name="Google Shape;181;g2d663671893_1_6"/>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t/>
            </a:r>
            <a:endParaRPr/>
          </a:p>
        </p:txBody>
      </p:sp>
      <p:sp>
        <p:nvSpPr>
          <p:cNvPr id="182" name="Google Shape;182;g2d663671893_1_6"/>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t/>
            </a:r>
            <a:endParaRPr/>
          </a:p>
        </p:txBody>
      </p:sp>
      <p:pic>
        <p:nvPicPr>
          <p:cNvPr id="183" name="Google Shape;183;g2d663671893_1_6"/>
          <p:cNvPicPr preferRelativeResize="0"/>
          <p:nvPr/>
        </p:nvPicPr>
        <p:blipFill>
          <a:blip r:embed="rId3">
            <a:alphaModFix/>
          </a:blip>
          <a:stretch>
            <a:fillRect/>
          </a:stretch>
        </p:blipFill>
        <p:spPr>
          <a:xfrm>
            <a:off x="1464363" y="5272250"/>
            <a:ext cx="21455374" cy="497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d6655962eb_0_6"/>
          <p:cNvSpPr txBox="1"/>
          <p:nvPr>
            <p:ph type="title"/>
          </p:nvPr>
        </p:nvSpPr>
        <p:spPr>
          <a:xfrm>
            <a:off x="531950" y="425375"/>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189" name="Google Shape;189;g2d6655962eb_0_6"/>
          <p:cNvSpPr txBox="1"/>
          <p:nvPr>
            <p:ph idx="1" type="body"/>
          </p:nvPr>
        </p:nvSpPr>
        <p:spPr>
          <a:xfrm>
            <a:off x="899900" y="1551887"/>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Overview</a:t>
            </a:r>
            <a:endParaRPr/>
          </a:p>
        </p:txBody>
      </p:sp>
      <p:sp>
        <p:nvSpPr>
          <p:cNvPr id="190" name="Google Shape;190;g2d6655962eb_0_6"/>
          <p:cNvSpPr txBox="1"/>
          <p:nvPr>
            <p:ph idx="2" type="body"/>
          </p:nvPr>
        </p:nvSpPr>
        <p:spPr>
          <a:xfrm>
            <a:off x="654575" y="3410400"/>
            <a:ext cx="22300800" cy="93654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sz="7000"/>
              <a:t>Core modules:</a:t>
            </a:r>
            <a:endParaRPr b="1" sz="7000"/>
          </a:p>
          <a:p>
            <a:pPr indent="-609600" lvl="0" marL="457200" rtl="0" algn="l">
              <a:spcBef>
                <a:spcPts val="4500"/>
              </a:spcBef>
              <a:spcAft>
                <a:spcPts val="0"/>
              </a:spcAft>
              <a:buSzPts val="6000"/>
              <a:buChar char="•"/>
            </a:pPr>
            <a:r>
              <a:rPr b="1" lang="en-US" sz="6000"/>
              <a:t>User module: </a:t>
            </a:r>
            <a:r>
              <a:rPr lang="en-US" sz="6000"/>
              <a:t>Support registration, login and personal profile management.</a:t>
            </a:r>
            <a:endParaRPr sz="6000"/>
          </a:p>
          <a:p>
            <a:pPr indent="0" lvl="0" marL="457200" rtl="0" algn="l">
              <a:spcBef>
                <a:spcPts val="4500"/>
              </a:spcBef>
              <a:spcAft>
                <a:spcPts val="0"/>
              </a:spcAft>
              <a:buNone/>
            </a:pPr>
            <a:r>
              <a:t/>
            </a:r>
            <a:endParaRPr sz="1800"/>
          </a:p>
          <a:p>
            <a:pPr indent="-609600" lvl="0" marL="457200" rtl="0" algn="l">
              <a:spcBef>
                <a:spcPts val="4500"/>
              </a:spcBef>
              <a:spcAft>
                <a:spcPts val="0"/>
              </a:spcAft>
              <a:buSzPts val="6000"/>
              <a:buChar char="•"/>
            </a:pPr>
            <a:r>
              <a:rPr b="1" lang="en-US" sz="6000"/>
              <a:t>Activity recording module: </a:t>
            </a:r>
            <a:r>
              <a:rPr lang="en-US" sz="6000"/>
              <a:t>Users can record the duration, intensity and other details of each exercise for further reference.</a:t>
            </a:r>
            <a:endParaRPr sz="6000"/>
          </a:p>
          <a:p>
            <a:pPr indent="0" lvl="0" marL="457200" rtl="0" algn="l">
              <a:spcBef>
                <a:spcPts val="4500"/>
              </a:spcBef>
              <a:spcAft>
                <a:spcPts val="0"/>
              </a:spcAft>
              <a:buNone/>
            </a:pPr>
            <a:r>
              <a:t/>
            </a:r>
            <a:endParaRPr sz="1800"/>
          </a:p>
          <a:p>
            <a:pPr indent="-609600" lvl="0" marL="457200" rtl="0" algn="l">
              <a:spcBef>
                <a:spcPts val="4500"/>
              </a:spcBef>
              <a:spcAft>
                <a:spcPts val="0"/>
              </a:spcAft>
              <a:buSzPts val="6000"/>
              <a:buChar char="•"/>
            </a:pPr>
            <a:r>
              <a:rPr b="1" lang="en-US" sz="6000"/>
              <a:t>Plan management module: </a:t>
            </a:r>
            <a:r>
              <a:rPr lang="en-US" sz="6000"/>
              <a:t>Allow users to formulate and track training plans, review them on calendar, and set notifications. </a:t>
            </a:r>
            <a:endParaRPr sz="6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d6655962eb_0_72"/>
          <p:cNvSpPr txBox="1"/>
          <p:nvPr>
            <p:ph type="title"/>
          </p:nvPr>
        </p:nvSpPr>
        <p:spPr>
          <a:xfrm>
            <a:off x="286650" y="220975"/>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a:t>Implementation</a:t>
            </a:r>
            <a:endParaRPr/>
          </a:p>
          <a:p>
            <a:pPr indent="0" lvl="0" marL="0" rtl="0" algn="l">
              <a:spcBef>
                <a:spcPts val="0"/>
              </a:spcBef>
              <a:spcAft>
                <a:spcPts val="0"/>
              </a:spcAft>
              <a:buNone/>
            </a:pPr>
            <a:r>
              <a:t/>
            </a:r>
            <a:endParaRPr/>
          </a:p>
        </p:txBody>
      </p:sp>
      <p:sp>
        <p:nvSpPr>
          <p:cNvPr id="196" name="Google Shape;196;g2d6655962eb_0_72"/>
          <p:cNvSpPr txBox="1"/>
          <p:nvPr>
            <p:ph idx="1" type="body"/>
          </p:nvPr>
        </p:nvSpPr>
        <p:spPr>
          <a:xfrm>
            <a:off x="286650" y="1654087"/>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sz="4800"/>
              <a:t>Frontend: </a:t>
            </a:r>
            <a:r>
              <a:rPr lang="en-US" sz="4000"/>
              <a:t>Summary of main pages finished in Iteration 0-2</a:t>
            </a:r>
            <a:endParaRPr sz="4000"/>
          </a:p>
        </p:txBody>
      </p:sp>
      <p:sp>
        <p:nvSpPr>
          <p:cNvPr id="197" name="Google Shape;197;g2d6655962eb_0_72"/>
          <p:cNvSpPr txBox="1"/>
          <p:nvPr>
            <p:ph idx="2" type="body"/>
          </p:nvPr>
        </p:nvSpPr>
        <p:spPr>
          <a:xfrm>
            <a:off x="102675" y="2730004"/>
            <a:ext cx="21971100" cy="8256000"/>
          </a:xfrm>
          <a:prstGeom prst="rect">
            <a:avLst/>
          </a:prstGeom>
        </p:spPr>
        <p:txBody>
          <a:bodyPr anchorCtr="0" anchor="t" bIns="50800" lIns="50800" spcFirstLastPara="1" rIns="50800" wrap="square" tIns="50800">
            <a:normAutofit/>
          </a:bodyPr>
          <a:lstStyle/>
          <a:p>
            <a:pPr indent="0" lvl="0" marL="457200" rtl="0" algn="l">
              <a:spcBef>
                <a:spcPts val="4500"/>
              </a:spcBef>
              <a:spcAft>
                <a:spcPts val="0"/>
              </a:spcAft>
              <a:buNone/>
            </a:pPr>
            <a:r>
              <a:rPr lang="en-US"/>
              <a:t>1. User registration and login(with token); </a:t>
            </a:r>
            <a:endParaRPr/>
          </a:p>
          <a:p>
            <a:pPr indent="0" lvl="0" marL="457200" rtl="0" algn="l">
              <a:spcBef>
                <a:spcPts val="4500"/>
              </a:spcBef>
              <a:spcAft>
                <a:spcPts val="0"/>
              </a:spcAft>
              <a:buNone/>
            </a:pPr>
            <a:r>
              <a:rPr lang="en-US"/>
              <a:t>2. Welcome page with fitness card and jump-to demos; </a:t>
            </a:r>
            <a:endParaRPr/>
          </a:p>
          <a:p>
            <a:pPr indent="0" lvl="0" marL="457200" rtl="0" algn="l">
              <a:spcBef>
                <a:spcPts val="4500"/>
              </a:spcBef>
              <a:spcAft>
                <a:spcPts val="0"/>
              </a:spcAft>
              <a:buNone/>
            </a:pPr>
            <a:r>
              <a:rPr lang="en-US"/>
              <a:t>3. User profile and profile card; </a:t>
            </a:r>
            <a:endParaRPr/>
          </a:p>
          <a:p>
            <a:pPr indent="0" lvl="0" marL="457200" rtl="0" algn="l">
              <a:spcBef>
                <a:spcPts val="4500"/>
              </a:spcBef>
              <a:spcAft>
                <a:spcPts val="0"/>
              </a:spcAft>
              <a:buNone/>
            </a:pPr>
            <a:r>
              <a:rPr lang="en-US"/>
              <a:t>4. Record + Plan building page. </a:t>
            </a:r>
            <a:endParaRPr/>
          </a:p>
        </p:txBody>
      </p:sp>
      <p:pic>
        <p:nvPicPr>
          <p:cNvPr id="198" name="Google Shape;198;g2d6655962eb_0_72"/>
          <p:cNvPicPr preferRelativeResize="0"/>
          <p:nvPr/>
        </p:nvPicPr>
        <p:blipFill>
          <a:blip r:embed="rId3">
            <a:alphaModFix/>
          </a:blip>
          <a:stretch>
            <a:fillRect/>
          </a:stretch>
        </p:blipFill>
        <p:spPr>
          <a:xfrm>
            <a:off x="15977921" y="1"/>
            <a:ext cx="3890854" cy="4886200"/>
          </a:xfrm>
          <a:prstGeom prst="rect">
            <a:avLst/>
          </a:prstGeom>
          <a:noFill/>
          <a:ln>
            <a:noFill/>
          </a:ln>
        </p:spPr>
      </p:pic>
      <p:pic>
        <p:nvPicPr>
          <p:cNvPr id="199" name="Google Shape;199;g2d6655962eb_0_72"/>
          <p:cNvPicPr preferRelativeResize="0"/>
          <p:nvPr/>
        </p:nvPicPr>
        <p:blipFill>
          <a:blip r:embed="rId4">
            <a:alphaModFix/>
          </a:blip>
          <a:stretch>
            <a:fillRect/>
          </a:stretch>
        </p:blipFill>
        <p:spPr>
          <a:xfrm>
            <a:off x="19868773" y="0"/>
            <a:ext cx="4290675" cy="4886203"/>
          </a:xfrm>
          <a:prstGeom prst="rect">
            <a:avLst/>
          </a:prstGeom>
          <a:noFill/>
          <a:ln>
            <a:noFill/>
          </a:ln>
        </p:spPr>
      </p:pic>
      <p:pic>
        <p:nvPicPr>
          <p:cNvPr id="200" name="Google Shape;200;g2d6655962eb_0_72"/>
          <p:cNvPicPr preferRelativeResize="0"/>
          <p:nvPr/>
        </p:nvPicPr>
        <p:blipFill>
          <a:blip r:embed="rId5">
            <a:alphaModFix/>
          </a:blip>
          <a:stretch>
            <a:fillRect/>
          </a:stretch>
        </p:blipFill>
        <p:spPr>
          <a:xfrm>
            <a:off x="102675" y="7397700"/>
            <a:ext cx="8421274" cy="6175200"/>
          </a:xfrm>
          <a:prstGeom prst="rect">
            <a:avLst/>
          </a:prstGeom>
          <a:noFill/>
          <a:ln>
            <a:noFill/>
          </a:ln>
        </p:spPr>
      </p:pic>
      <p:pic>
        <p:nvPicPr>
          <p:cNvPr id="201" name="Google Shape;201;g2d6655962eb_0_72"/>
          <p:cNvPicPr preferRelativeResize="0"/>
          <p:nvPr/>
        </p:nvPicPr>
        <p:blipFill>
          <a:blip r:embed="rId6">
            <a:alphaModFix/>
          </a:blip>
          <a:stretch>
            <a:fillRect/>
          </a:stretch>
        </p:blipFill>
        <p:spPr>
          <a:xfrm>
            <a:off x="9594700" y="6011429"/>
            <a:ext cx="6702425" cy="7561472"/>
          </a:xfrm>
          <a:prstGeom prst="rect">
            <a:avLst/>
          </a:prstGeom>
          <a:noFill/>
          <a:ln>
            <a:noFill/>
          </a:ln>
        </p:spPr>
      </p:pic>
      <p:pic>
        <p:nvPicPr>
          <p:cNvPr id="202" name="Google Shape;202;g2d6655962eb_0_72"/>
          <p:cNvPicPr preferRelativeResize="0"/>
          <p:nvPr/>
        </p:nvPicPr>
        <p:blipFill>
          <a:blip r:embed="rId7">
            <a:alphaModFix/>
          </a:blip>
          <a:stretch>
            <a:fillRect/>
          </a:stretch>
        </p:blipFill>
        <p:spPr>
          <a:xfrm>
            <a:off x="16966959" y="5020625"/>
            <a:ext cx="7192491" cy="4886201"/>
          </a:xfrm>
          <a:prstGeom prst="rect">
            <a:avLst/>
          </a:prstGeom>
          <a:noFill/>
          <a:ln>
            <a:noFill/>
          </a:ln>
        </p:spPr>
      </p:pic>
      <p:pic>
        <p:nvPicPr>
          <p:cNvPr id="203" name="Google Shape;203;g2d6655962eb_0_72"/>
          <p:cNvPicPr preferRelativeResize="0"/>
          <p:nvPr/>
        </p:nvPicPr>
        <p:blipFill>
          <a:blip r:embed="rId8">
            <a:alphaModFix/>
          </a:blip>
          <a:stretch>
            <a:fillRect/>
          </a:stretch>
        </p:blipFill>
        <p:spPr>
          <a:xfrm>
            <a:off x="17078975" y="9137000"/>
            <a:ext cx="6968450" cy="471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1c2649ebc3_0_6"/>
          <p:cNvSpPr txBox="1"/>
          <p:nvPr>
            <p:ph type="title"/>
          </p:nvPr>
        </p:nvSpPr>
        <p:spPr>
          <a:xfrm>
            <a:off x="409300" y="63325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a:t>Implementation</a:t>
            </a:r>
            <a:endParaRPr/>
          </a:p>
          <a:p>
            <a:pPr indent="0" lvl="0" marL="0" rtl="0" algn="l">
              <a:spcBef>
                <a:spcPts val="0"/>
              </a:spcBef>
              <a:spcAft>
                <a:spcPts val="0"/>
              </a:spcAft>
              <a:buNone/>
            </a:pPr>
            <a:r>
              <a:t/>
            </a:r>
            <a:endParaRPr/>
          </a:p>
        </p:txBody>
      </p:sp>
      <p:sp>
        <p:nvSpPr>
          <p:cNvPr id="209" name="Google Shape;209;g31c2649ebc3_0_6"/>
          <p:cNvSpPr txBox="1"/>
          <p:nvPr>
            <p:ph idx="1" type="body"/>
          </p:nvPr>
        </p:nvSpPr>
        <p:spPr>
          <a:xfrm>
            <a:off x="593275" y="2332087"/>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Frontend: Finished in Iteration 3</a:t>
            </a:r>
            <a:endParaRPr/>
          </a:p>
        </p:txBody>
      </p:sp>
      <p:sp>
        <p:nvSpPr>
          <p:cNvPr id="210" name="Google Shape;210;g31c2649ebc3_0_6"/>
          <p:cNvSpPr txBox="1"/>
          <p:nvPr>
            <p:ph idx="2" type="body"/>
          </p:nvPr>
        </p:nvSpPr>
        <p:spPr>
          <a:xfrm>
            <a:off x="409300" y="3962329"/>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a:t>1. On-page push notification function; </a:t>
            </a:r>
            <a:endParaRPr/>
          </a:p>
          <a:p>
            <a:pPr indent="0" lvl="0" marL="0" rtl="0" algn="l">
              <a:spcBef>
                <a:spcPts val="4500"/>
              </a:spcBef>
              <a:spcAft>
                <a:spcPts val="0"/>
              </a:spcAft>
              <a:buNone/>
            </a:pPr>
            <a:r>
              <a:rPr lang="en-US"/>
              <a:t>2. Avatar choosing, uploading, saving and showing in user profile; </a:t>
            </a:r>
            <a:endParaRPr/>
          </a:p>
          <a:p>
            <a:pPr indent="0" lvl="0" marL="0" rtl="0" algn="l">
              <a:spcBef>
                <a:spcPts val="4500"/>
              </a:spcBef>
              <a:spcAft>
                <a:spcPts val="0"/>
              </a:spcAft>
              <a:buNone/>
            </a:pPr>
            <a:r>
              <a:rPr lang="en-US"/>
              <a:t>3. GET current records and plans from database, and delete function; </a:t>
            </a:r>
            <a:endParaRPr/>
          </a:p>
          <a:p>
            <a:pPr indent="0" lvl="0" marL="0" rtl="0" algn="l">
              <a:spcBef>
                <a:spcPts val="4500"/>
              </a:spcBef>
              <a:spcAft>
                <a:spcPts val="0"/>
              </a:spcAft>
              <a:buNone/>
            </a:pPr>
            <a:r>
              <a:rPr lang="en-US"/>
              <a:t>4. Calendar component to clearly show which days have records/plans. </a:t>
            </a:r>
            <a:endParaRPr/>
          </a:p>
        </p:txBody>
      </p:sp>
      <p:pic>
        <p:nvPicPr>
          <p:cNvPr id="211" name="Google Shape;211;g31c2649ebc3_0_6"/>
          <p:cNvPicPr preferRelativeResize="0"/>
          <p:nvPr/>
        </p:nvPicPr>
        <p:blipFill>
          <a:blip r:embed="rId3">
            <a:alphaModFix/>
          </a:blip>
          <a:stretch>
            <a:fillRect/>
          </a:stretch>
        </p:blipFill>
        <p:spPr>
          <a:xfrm>
            <a:off x="0" y="9141725"/>
            <a:ext cx="6534400" cy="2264425"/>
          </a:xfrm>
          <a:prstGeom prst="rect">
            <a:avLst/>
          </a:prstGeom>
          <a:noFill/>
          <a:ln>
            <a:noFill/>
          </a:ln>
        </p:spPr>
      </p:pic>
      <p:pic>
        <p:nvPicPr>
          <p:cNvPr id="212" name="Google Shape;212;g31c2649ebc3_0_6"/>
          <p:cNvPicPr preferRelativeResize="0"/>
          <p:nvPr/>
        </p:nvPicPr>
        <p:blipFill>
          <a:blip r:embed="rId4">
            <a:alphaModFix/>
          </a:blip>
          <a:stretch>
            <a:fillRect/>
          </a:stretch>
        </p:blipFill>
        <p:spPr>
          <a:xfrm>
            <a:off x="6111350" y="9018625"/>
            <a:ext cx="8790249" cy="4334511"/>
          </a:xfrm>
          <a:prstGeom prst="rect">
            <a:avLst/>
          </a:prstGeom>
          <a:noFill/>
          <a:ln>
            <a:noFill/>
          </a:ln>
        </p:spPr>
      </p:pic>
      <p:pic>
        <p:nvPicPr>
          <p:cNvPr id="213" name="Google Shape;213;g31c2649ebc3_0_6"/>
          <p:cNvPicPr preferRelativeResize="0"/>
          <p:nvPr/>
        </p:nvPicPr>
        <p:blipFill>
          <a:blip r:embed="rId5">
            <a:alphaModFix/>
          </a:blip>
          <a:stretch>
            <a:fillRect/>
          </a:stretch>
        </p:blipFill>
        <p:spPr>
          <a:xfrm>
            <a:off x="14901601" y="9027750"/>
            <a:ext cx="8790249" cy="4379750"/>
          </a:xfrm>
          <a:prstGeom prst="rect">
            <a:avLst/>
          </a:prstGeom>
          <a:noFill/>
          <a:ln>
            <a:noFill/>
          </a:ln>
        </p:spPr>
      </p:pic>
      <p:pic>
        <p:nvPicPr>
          <p:cNvPr id="214" name="Google Shape;214;g31c2649ebc3_0_6"/>
          <p:cNvPicPr preferRelativeResize="0"/>
          <p:nvPr/>
        </p:nvPicPr>
        <p:blipFill>
          <a:blip r:embed="rId6">
            <a:alphaModFix/>
          </a:blip>
          <a:stretch>
            <a:fillRect/>
          </a:stretch>
        </p:blipFill>
        <p:spPr>
          <a:xfrm>
            <a:off x="17379075" y="137413"/>
            <a:ext cx="6904975" cy="4891575"/>
          </a:xfrm>
          <a:prstGeom prst="rect">
            <a:avLst/>
          </a:prstGeom>
          <a:noFill/>
          <a:ln>
            <a:noFill/>
          </a:ln>
        </p:spPr>
      </p:pic>
      <p:pic>
        <p:nvPicPr>
          <p:cNvPr id="215" name="Google Shape;215;g31c2649ebc3_0_6"/>
          <p:cNvPicPr preferRelativeResize="0"/>
          <p:nvPr/>
        </p:nvPicPr>
        <p:blipFill>
          <a:blip r:embed="rId7">
            <a:alphaModFix/>
          </a:blip>
          <a:stretch>
            <a:fillRect/>
          </a:stretch>
        </p:blipFill>
        <p:spPr>
          <a:xfrm>
            <a:off x="11998950" y="0"/>
            <a:ext cx="5380126" cy="480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1c2649ebc3_0_18"/>
          <p:cNvSpPr txBox="1"/>
          <p:nvPr>
            <p:ph type="title"/>
          </p:nvPr>
        </p:nvSpPr>
        <p:spPr>
          <a:xfrm>
            <a:off x="859000" y="3466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a:t>Implementation</a:t>
            </a:r>
            <a:endParaRPr/>
          </a:p>
          <a:p>
            <a:pPr indent="0" lvl="0" marL="0" rtl="0" algn="l">
              <a:spcBef>
                <a:spcPts val="0"/>
              </a:spcBef>
              <a:spcAft>
                <a:spcPts val="0"/>
              </a:spcAft>
              <a:buNone/>
            </a:pPr>
            <a:r>
              <a:t/>
            </a:r>
            <a:endParaRPr/>
          </a:p>
        </p:txBody>
      </p:sp>
      <p:sp>
        <p:nvSpPr>
          <p:cNvPr id="221" name="Google Shape;221;g31c2649ebc3_0_18"/>
          <p:cNvSpPr txBox="1"/>
          <p:nvPr>
            <p:ph idx="1" type="body"/>
          </p:nvPr>
        </p:nvSpPr>
        <p:spPr>
          <a:xfrm>
            <a:off x="859000" y="1534887"/>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Frontend: Fitness item demonstration page</a:t>
            </a:r>
            <a:endParaRPr/>
          </a:p>
        </p:txBody>
      </p:sp>
      <p:sp>
        <p:nvSpPr>
          <p:cNvPr id="222" name="Google Shape;222;g31c2649ebc3_0_18"/>
          <p:cNvSpPr txBox="1"/>
          <p:nvPr>
            <p:ph idx="2" type="body"/>
          </p:nvPr>
        </p:nvSpPr>
        <p:spPr>
          <a:xfrm>
            <a:off x="0" y="2613204"/>
            <a:ext cx="21971100" cy="8256000"/>
          </a:xfrm>
          <a:prstGeom prst="rect">
            <a:avLst/>
          </a:prstGeom>
        </p:spPr>
        <p:txBody>
          <a:bodyPr anchorCtr="0" anchor="t" bIns="50800" lIns="50800" spcFirstLastPara="1" rIns="50800" wrap="square" tIns="50800">
            <a:normAutofit/>
          </a:bodyPr>
          <a:lstStyle/>
          <a:p>
            <a:pPr indent="0" lvl="0" marL="457200" rtl="0" algn="l">
              <a:spcBef>
                <a:spcPts val="4500"/>
              </a:spcBef>
              <a:spcAft>
                <a:spcPts val="0"/>
              </a:spcAft>
              <a:buNone/>
            </a:pPr>
            <a:r>
              <a:rPr lang="en-US"/>
              <a:t>Finished previously: Various kinds of fitness programs with text description, training body parts and basic sketch diagram, also keyword searching for certain fitness target; </a:t>
            </a:r>
            <a:endParaRPr/>
          </a:p>
          <a:p>
            <a:pPr indent="0" lvl="0" marL="457200" rtl="0" algn="l">
              <a:spcBef>
                <a:spcPts val="4500"/>
              </a:spcBef>
              <a:spcAft>
                <a:spcPts val="0"/>
              </a:spcAft>
              <a:buNone/>
            </a:pPr>
            <a:r>
              <a:rPr lang="en-US"/>
              <a:t>Finished in Iteration 3: Adding jumpable YouTube video demonstrations for better </a:t>
            </a:r>
            <a:r>
              <a:rPr lang="en-US"/>
              <a:t>interacting</a:t>
            </a:r>
            <a:r>
              <a:rPr lang="en-US"/>
              <a:t> and instructing users. </a:t>
            </a:r>
            <a:endParaRPr/>
          </a:p>
        </p:txBody>
      </p:sp>
      <p:pic>
        <p:nvPicPr>
          <p:cNvPr id="223" name="Google Shape;223;g31c2649ebc3_0_18"/>
          <p:cNvPicPr preferRelativeResize="0"/>
          <p:nvPr/>
        </p:nvPicPr>
        <p:blipFill>
          <a:blip r:embed="rId3">
            <a:alphaModFix/>
          </a:blip>
          <a:stretch>
            <a:fillRect/>
          </a:stretch>
        </p:blipFill>
        <p:spPr>
          <a:xfrm>
            <a:off x="122625" y="6655875"/>
            <a:ext cx="10118376" cy="7060126"/>
          </a:xfrm>
          <a:prstGeom prst="rect">
            <a:avLst/>
          </a:prstGeom>
          <a:noFill/>
          <a:ln>
            <a:noFill/>
          </a:ln>
        </p:spPr>
      </p:pic>
      <p:pic>
        <p:nvPicPr>
          <p:cNvPr id="224" name="Google Shape;224;g31c2649ebc3_0_18"/>
          <p:cNvPicPr preferRelativeResize="0"/>
          <p:nvPr/>
        </p:nvPicPr>
        <p:blipFill>
          <a:blip r:embed="rId4">
            <a:alphaModFix/>
          </a:blip>
          <a:stretch>
            <a:fillRect/>
          </a:stretch>
        </p:blipFill>
        <p:spPr>
          <a:xfrm>
            <a:off x="12142050" y="6050575"/>
            <a:ext cx="10118375" cy="7665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b="1" i="0" lang="en-US" sz="8500" u="none" cap="none" strike="noStrike">
                <a:solidFill>
                  <a:srgbClr val="000000"/>
                </a:solidFill>
                <a:latin typeface="Helvetica Neue"/>
                <a:ea typeface="Helvetica Neue"/>
                <a:cs typeface="Helvetica Neue"/>
                <a:sym typeface="Helvetica Neue"/>
              </a:rPr>
              <a:t>Team 6</a:t>
            </a:r>
            <a:endParaRPr/>
          </a:p>
        </p:txBody>
      </p:sp>
      <p:sp>
        <p:nvSpPr>
          <p:cNvPr id="85" name="Google Shape;85;p2"/>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Team </a:t>
            </a:r>
            <a:r>
              <a:rPr b="1" lang="en-US" sz="5500"/>
              <a:t>Members</a:t>
            </a:r>
            <a:endParaRPr/>
          </a:p>
        </p:txBody>
      </p:sp>
      <p:graphicFrame>
        <p:nvGraphicFramePr>
          <p:cNvPr id="86" name="Google Shape;86;p2"/>
          <p:cNvGraphicFramePr/>
          <p:nvPr/>
        </p:nvGraphicFramePr>
        <p:xfrm>
          <a:off x="2800299" y="4233079"/>
          <a:ext cx="3000000" cy="3000000"/>
        </p:xfrm>
        <a:graphic>
          <a:graphicData uri="http://schemas.openxmlformats.org/drawingml/2006/table">
            <a:tbl>
              <a:tblPr>
                <a:noFill/>
                <a:tableStyleId>{F8C15B2B-0744-4868-951E-C3645A883A15}</a:tableStyleId>
              </a:tblPr>
              <a:tblGrid>
                <a:gridCol w="9770050"/>
                <a:gridCol w="9013375"/>
              </a:tblGrid>
              <a:tr h="1373875">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Haoran Zheng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Team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Yunrui Huang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Configuration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Chengqin Li</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QA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Jiankun Dong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Design and implementation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Yuhan Pan</a:t>
                      </a:r>
                      <a:endParaRPr sz="1400" u="none" cap="none" strike="noStrike"/>
                    </a:p>
                    <a:p>
                      <a:pPr indent="0" lvl="0" marL="0" marR="0" rtl="0" algn="ctr">
                        <a:lnSpc>
                          <a:spcPct val="100000"/>
                        </a:lnSpc>
                        <a:spcBef>
                          <a:spcPts val="0"/>
                        </a:spcBef>
                        <a:spcAft>
                          <a:spcPts val="0"/>
                        </a:spcAft>
                        <a:buClr>
                          <a:schemeClr val="dk1"/>
                        </a:buClr>
                        <a:buSzPts val="5000"/>
                        <a:buFont typeface="Helvetica Neue"/>
                        <a:buNone/>
                      </a:pPr>
                      <a:r>
                        <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Requirement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Hangqi Wu</a:t>
                      </a:r>
                      <a:endParaRPr sz="1400" u="none" cap="none" strike="noStrike"/>
                    </a:p>
                    <a:p>
                      <a:pPr indent="0" lvl="0" marL="0" marR="0" rtl="0" algn="ctr">
                        <a:lnSpc>
                          <a:spcPct val="100000"/>
                        </a:lnSpc>
                        <a:spcBef>
                          <a:spcPts val="0"/>
                        </a:spcBef>
                        <a:spcAft>
                          <a:spcPts val="0"/>
                        </a:spcAft>
                        <a:buClr>
                          <a:schemeClr val="dk1"/>
                        </a:buClr>
                        <a:buSzPts val="5000"/>
                        <a:buFont typeface="Helvetica Neue"/>
                        <a:buNone/>
                      </a:pPr>
                      <a:r>
                        <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Security Leader</a:t>
                      </a:r>
                      <a:endParaRPr sz="1400" u="none" cap="none" strike="noStrike"/>
                    </a:p>
                  </a:txBody>
                  <a:tcPr marT="50800" marB="50800" marR="50800" marL="508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6655962eb_0_78"/>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230" name="Google Shape;230;g2d6655962eb_0_78"/>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Backend</a:t>
            </a:r>
            <a:endParaRPr/>
          </a:p>
        </p:txBody>
      </p:sp>
      <p:sp>
        <p:nvSpPr>
          <p:cNvPr id="231" name="Google Shape;231;g2d6655962eb_0_78"/>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369189" lvl="0" marL="457200" rtl="0" algn="l">
              <a:spcBef>
                <a:spcPts val="4500"/>
              </a:spcBef>
              <a:spcAft>
                <a:spcPts val="0"/>
              </a:spcAft>
              <a:buSzPts val="2214"/>
              <a:buChar char="●"/>
            </a:pPr>
            <a:r>
              <a:rPr lang="en-US"/>
              <a:t>Database Connectivity</a:t>
            </a:r>
            <a:endParaRPr/>
          </a:p>
          <a:p>
            <a:pPr indent="-369189" lvl="0" marL="457200" rtl="0" algn="l">
              <a:spcBef>
                <a:spcPts val="0"/>
              </a:spcBef>
              <a:spcAft>
                <a:spcPts val="0"/>
              </a:spcAft>
              <a:buSzPts val="2214"/>
              <a:buChar char="●"/>
            </a:pPr>
            <a:r>
              <a:rPr lang="en-US"/>
              <a:t>Data CRUD</a:t>
            </a:r>
            <a:endParaRPr/>
          </a:p>
          <a:p>
            <a:pPr indent="-369189" lvl="0" marL="457200" rtl="0" algn="l">
              <a:spcBef>
                <a:spcPts val="0"/>
              </a:spcBef>
              <a:spcAft>
                <a:spcPts val="0"/>
              </a:spcAft>
              <a:buSzPts val="2214"/>
              <a:buChar char="●"/>
            </a:pPr>
            <a:r>
              <a:rPr lang="en-US"/>
              <a:t>Authentication</a:t>
            </a:r>
            <a:endParaRPr/>
          </a:p>
          <a:p>
            <a:pPr indent="-369189" lvl="0" marL="457200" rtl="0" algn="l">
              <a:spcBef>
                <a:spcPts val="0"/>
              </a:spcBef>
              <a:spcAft>
                <a:spcPts val="0"/>
              </a:spcAft>
              <a:buSzPts val="2214"/>
              <a:buChar char="●"/>
            </a:pPr>
            <a:r>
              <a:rPr lang="en-US"/>
              <a:t>MVC</a:t>
            </a:r>
            <a:endParaRPr/>
          </a:p>
          <a:p>
            <a:pPr indent="-369189" lvl="0" marL="457200" rtl="0" algn="l">
              <a:spcBef>
                <a:spcPts val="0"/>
              </a:spcBef>
              <a:spcAft>
                <a:spcPts val="0"/>
              </a:spcAft>
              <a:buSzPts val="2214"/>
              <a:buChar char="●"/>
            </a:pPr>
            <a:r>
              <a:rPr lang="en-US"/>
              <a:t>Refactor</a:t>
            </a:r>
            <a:endParaRPr/>
          </a:p>
          <a:p>
            <a:pPr indent="0" lvl="0" marL="457200" rtl="0" algn="l">
              <a:spcBef>
                <a:spcPts val="45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1c3b6f34a5_2_9"/>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237" name="Google Shape;237;g31c3b6f34a5_2_9"/>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Backend: Database Connectivity</a:t>
            </a:r>
            <a:endParaRPr/>
          </a:p>
        </p:txBody>
      </p:sp>
      <p:pic>
        <p:nvPicPr>
          <p:cNvPr id="238" name="Google Shape;238;g31c3b6f34a5_2_9"/>
          <p:cNvPicPr preferRelativeResize="0"/>
          <p:nvPr/>
        </p:nvPicPr>
        <p:blipFill>
          <a:blip r:embed="rId3">
            <a:alphaModFix/>
          </a:blip>
          <a:stretch>
            <a:fillRect/>
          </a:stretch>
        </p:blipFill>
        <p:spPr>
          <a:xfrm>
            <a:off x="679450" y="6863156"/>
            <a:ext cx="23025200" cy="5396150"/>
          </a:xfrm>
          <a:prstGeom prst="rect">
            <a:avLst/>
          </a:prstGeom>
          <a:noFill/>
          <a:ln>
            <a:noFill/>
          </a:ln>
        </p:spPr>
      </p:pic>
      <p:sp>
        <p:nvSpPr>
          <p:cNvPr id="239" name="Google Shape;239;g31c3b6f34a5_2_9"/>
          <p:cNvSpPr txBox="1"/>
          <p:nvPr>
            <p:ph idx="2" type="body"/>
          </p:nvPr>
        </p:nvSpPr>
        <p:spPr>
          <a:xfrm>
            <a:off x="1206450" y="3307754"/>
            <a:ext cx="21971100" cy="8256000"/>
          </a:xfrm>
          <a:prstGeom prst="rect">
            <a:avLst/>
          </a:prstGeom>
        </p:spPr>
        <p:txBody>
          <a:bodyPr anchorCtr="0" anchor="t" bIns="50800" lIns="50800" spcFirstLastPara="1" rIns="50800" wrap="square" tIns="50800">
            <a:normAutofit/>
          </a:bodyPr>
          <a:lstStyle/>
          <a:p>
            <a:pPr indent="-369189" lvl="0" marL="457200" rtl="0" algn="l">
              <a:spcBef>
                <a:spcPts val="4500"/>
              </a:spcBef>
              <a:spcAft>
                <a:spcPts val="0"/>
              </a:spcAft>
              <a:buSzPts val="2214"/>
              <a:buChar char="●"/>
            </a:pPr>
            <a:r>
              <a:rPr lang="en-US"/>
              <a:t>Configure</a:t>
            </a:r>
            <a:r>
              <a:rPr lang="en-US"/>
              <a:t> Split</a:t>
            </a:r>
            <a:endParaRPr/>
          </a:p>
          <a:p>
            <a:pPr indent="-369189" lvl="0" marL="457200" rtl="0" algn="l">
              <a:spcBef>
                <a:spcPts val="0"/>
              </a:spcBef>
              <a:spcAft>
                <a:spcPts val="0"/>
              </a:spcAft>
              <a:buSzPts val="2214"/>
              <a:buChar char="●"/>
            </a:pPr>
            <a:r>
              <a:rPr lang="en-US"/>
              <a:t>A</a:t>
            </a:r>
            <a:r>
              <a:rPr lang="en-US"/>
              <a:t>utomate </a:t>
            </a:r>
            <a:r>
              <a:rPr lang="en-US"/>
              <a:t>Table Setup</a:t>
            </a:r>
            <a:endParaRPr/>
          </a:p>
          <a:p>
            <a:pPr indent="-369189" lvl="0" marL="457200" rtl="0" algn="l">
              <a:spcBef>
                <a:spcPts val="0"/>
              </a:spcBef>
              <a:spcAft>
                <a:spcPts val="0"/>
              </a:spcAft>
              <a:buSzPts val="2214"/>
              <a:buChar char="●"/>
            </a:pPr>
            <a:r>
              <a:rPr lang="en-US"/>
              <a:t>Database Check at every init</a:t>
            </a:r>
            <a:endParaRPr/>
          </a:p>
          <a:p>
            <a:pPr indent="-369189" lvl="0" marL="457200" rtl="0" algn="l">
              <a:spcBef>
                <a:spcPts val="0"/>
              </a:spcBef>
              <a:spcAft>
                <a:spcPts val="0"/>
              </a:spcAft>
              <a:buSzPts val="2214"/>
              <a:buChar char="●"/>
            </a:pPr>
            <a:r>
              <a:rPr lang="en-US"/>
              <a:t>Sql Require Split</a:t>
            </a:r>
            <a:endParaRPr/>
          </a:p>
          <a:p>
            <a:pPr indent="0" lvl="0" marL="457200" rtl="0" algn="l">
              <a:spcBef>
                <a:spcPts val="4500"/>
              </a:spcBef>
              <a:spcAft>
                <a:spcPts val="0"/>
              </a:spcAft>
              <a:buNone/>
            </a:pPr>
            <a:r>
              <a:t/>
            </a:r>
            <a:endParaRPr/>
          </a:p>
        </p:txBody>
      </p:sp>
      <p:pic>
        <p:nvPicPr>
          <p:cNvPr id="240" name="Google Shape;240;g31c3b6f34a5_2_9"/>
          <p:cNvPicPr preferRelativeResize="0"/>
          <p:nvPr/>
        </p:nvPicPr>
        <p:blipFill>
          <a:blip r:embed="rId4">
            <a:alphaModFix/>
          </a:blip>
          <a:stretch>
            <a:fillRect/>
          </a:stretch>
        </p:blipFill>
        <p:spPr>
          <a:xfrm>
            <a:off x="13858456" y="787700"/>
            <a:ext cx="7429925" cy="6008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1c3b6f34a5_2_0"/>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246" name="Google Shape;246;g31c3b6f34a5_2_0"/>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Backend: Data CRUD</a:t>
            </a:r>
            <a:endParaRPr/>
          </a:p>
        </p:txBody>
      </p:sp>
      <p:sp>
        <p:nvSpPr>
          <p:cNvPr id="247" name="Google Shape;247;g31c3b6f34a5_2_0"/>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369189" lvl="0" marL="457200" rtl="0" algn="l">
              <a:spcBef>
                <a:spcPts val="4500"/>
              </a:spcBef>
              <a:spcAft>
                <a:spcPts val="0"/>
              </a:spcAft>
              <a:buSzPts val="2214"/>
              <a:buChar char="●"/>
            </a:pPr>
            <a:r>
              <a:rPr lang="en-US"/>
              <a:t>User Account (</a:t>
            </a:r>
            <a:r>
              <a:rPr lang="en-US"/>
              <a:t>iteration 1)</a:t>
            </a:r>
            <a:endParaRPr/>
          </a:p>
          <a:p>
            <a:pPr indent="-369189" lvl="0" marL="457200" rtl="0" algn="l">
              <a:spcBef>
                <a:spcPts val="0"/>
              </a:spcBef>
              <a:spcAft>
                <a:spcPts val="0"/>
              </a:spcAft>
              <a:buSzPts val="2214"/>
              <a:buChar char="●"/>
            </a:pPr>
            <a:r>
              <a:rPr lang="en-US"/>
              <a:t>User Profile </a:t>
            </a:r>
            <a:r>
              <a:rPr lang="en-US"/>
              <a:t>(iteration 2)</a:t>
            </a:r>
            <a:endParaRPr/>
          </a:p>
          <a:p>
            <a:pPr indent="-369189" lvl="0" marL="457200" rtl="0" algn="l">
              <a:spcBef>
                <a:spcPts val="0"/>
              </a:spcBef>
              <a:spcAft>
                <a:spcPts val="0"/>
              </a:spcAft>
              <a:buSzPts val="2214"/>
              <a:buChar char="●"/>
            </a:pPr>
            <a:r>
              <a:rPr lang="en-US"/>
              <a:t>Exercise </a:t>
            </a:r>
            <a:r>
              <a:rPr lang="en-US"/>
              <a:t>(iteration 3)</a:t>
            </a:r>
            <a:endParaRPr/>
          </a:p>
          <a:p>
            <a:pPr indent="-369189" lvl="0" marL="457200" rtl="0" algn="l">
              <a:spcBef>
                <a:spcPts val="0"/>
              </a:spcBef>
              <a:spcAft>
                <a:spcPts val="0"/>
              </a:spcAft>
              <a:buSzPts val="2214"/>
              <a:buChar char="●"/>
            </a:pPr>
            <a:r>
              <a:rPr lang="en-US"/>
              <a:t>User Workout Log </a:t>
            </a:r>
            <a:r>
              <a:rPr lang="en-US"/>
              <a:t>(iteration 2 &amp; 3)</a:t>
            </a:r>
            <a:endParaRPr/>
          </a:p>
          <a:p>
            <a:pPr indent="-369189" lvl="0" marL="457200" rtl="0" algn="l">
              <a:spcBef>
                <a:spcPts val="0"/>
              </a:spcBef>
              <a:spcAft>
                <a:spcPts val="0"/>
              </a:spcAft>
              <a:buSzPts val="2214"/>
              <a:buChar char="●"/>
            </a:pPr>
            <a:r>
              <a:rPr lang="en-US"/>
              <a:t>User Planning </a:t>
            </a:r>
            <a:r>
              <a:rPr lang="en-US"/>
              <a:t>(iteration 3)</a:t>
            </a:r>
            <a:endParaRPr/>
          </a:p>
          <a:p>
            <a:pPr indent="0" lvl="0" marL="457200" rtl="0" algn="l">
              <a:spcBef>
                <a:spcPts val="4500"/>
              </a:spcBef>
              <a:spcAft>
                <a:spcPts val="0"/>
              </a:spcAft>
              <a:buNone/>
            </a:pPr>
            <a:r>
              <a:t/>
            </a:r>
            <a:endParaRPr/>
          </a:p>
        </p:txBody>
      </p:sp>
      <p:sp>
        <p:nvSpPr>
          <p:cNvPr id="248" name="Google Shape;248;g31c3b6f34a5_2_0"/>
          <p:cNvSpPr txBox="1"/>
          <p:nvPr/>
        </p:nvSpPr>
        <p:spPr>
          <a:xfrm>
            <a:off x="1206500" y="3307750"/>
            <a:ext cx="81699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4500"/>
              </a:spcBef>
              <a:spcAft>
                <a:spcPts val="0"/>
              </a:spcAft>
              <a:buNone/>
            </a:pPr>
            <a:r>
              <a:t/>
            </a:r>
            <a:endParaRPr b="1"/>
          </a:p>
        </p:txBody>
      </p:sp>
      <p:pic>
        <p:nvPicPr>
          <p:cNvPr id="249" name="Google Shape;249;g31c3b6f34a5_2_0"/>
          <p:cNvPicPr preferRelativeResize="0"/>
          <p:nvPr/>
        </p:nvPicPr>
        <p:blipFill>
          <a:blip r:embed="rId3">
            <a:alphaModFix/>
          </a:blip>
          <a:stretch>
            <a:fillRect/>
          </a:stretch>
        </p:blipFill>
        <p:spPr>
          <a:xfrm>
            <a:off x="10920350" y="2372950"/>
            <a:ext cx="12941499" cy="10868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c3b6f34a5_2_19"/>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255" name="Google Shape;255;g31c3b6f34a5_2_19"/>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Backend: Authentication</a:t>
            </a:r>
            <a:endParaRPr/>
          </a:p>
        </p:txBody>
      </p:sp>
      <p:sp>
        <p:nvSpPr>
          <p:cNvPr id="256" name="Google Shape;256;g31c3b6f34a5_2_19"/>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369189" lvl="0" marL="457200" rtl="0" algn="l">
              <a:spcBef>
                <a:spcPts val="4500"/>
              </a:spcBef>
              <a:spcAft>
                <a:spcPts val="0"/>
              </a:spcAft>
              <a:buSzPts val="2214"/>
              <a:buChar char="●"/>
            </a:pPr>
            <a:r>
              <a:rPr lang="en-US"/>
              <a:t>Unified </a:t>
            </a:r>
            <a:r>
              <a:rPr lang="en-US"/>
              <a:t>Authentication Middleware</a:t>
            </a:r>
            <a:endParaRPr/>
          </a:p>
          <a:p>
            <a:pPr indent="-369189" lvl="0" marL="457200" rtl="0" algn="l">
              <a:spcBef>
                <a:spcPts val="0"/>
              </a:spcBef>
              <a:spcAft>
                <a:spcPts val="0"/>
              </a:spcAft>
              <a:buSzPts val="2214"/>
              <a:buChar char="●"/>
            </a:pPr>
            <a:r>
              <a:rPr lang="en-US"/>
              <a:t>JSON</a:t>
            </a:r>
            <a:r>
              <a:rPr lang="en-US"/>
              <a:t> Web Token</a:t>
            </a:r>
            <a:endParaRPr/>
          </a:p>
          <a:p>
            <a:pPr indent="-369189" lvl="0" marL="457200" rtl="0" algn="l">
              <a:spcBef>
                <a:spcPts val="0"/>
              </a:spcBef>
              <a:spcAft>
                <a:spcPts val="0"/>
              </a:spcAft>
              <a:buSzPts val="2214"/>
              <a:buChar char="●"/>
            </a:pPr>
            <a:r>
              <a:rPr lang="en-US"/>
              <a:t>More </a:t>
            </a:r>
            <a:r>
              <a:rPr lang="en-US"/>
              <a:t>Security</a:t>
            </a:r>
            <a:endParaRPr/>
          </a:p>
          <a:p>
            <a:pPr indent="0" lvl="0" marL="457200" rtl="0" algn="l">
              <a:spcBef>
                <a:spcPts val="4500"/>
              </a:spcBef>
              <a:spcAft>
                <a:spcPts val="0"/>
              </a:spcAft>
              <a:buNone/>
            </a:pPr>
            <a:r>
              <a:t/>
            </a:r>
            <a:endParaRPr/>
          </a:p>
          <a:p>
            <a:pPr indent="0" lvl="0" marL="457200" rtl="0" algn="l">
              <a:spcBef>
                <a:spcPts val="4500"/>
              </a:spcBef>
              <a:spcAft>
                <a:spcPts val="0"/>
              </a:spcAft>
              <a:buNone/>
            </a:pPr>
            <a:r>
              <a:t/>
            </a:r>
            <a:endParaRPr/>
          </a:p>
        </p:txBody>
      </p:sp>
      <p:sp>
        <p:nvSpPr>
          <p:cNvPr id="257" name="Google Shape;257;g31c3b6f34a5_2_19"/>
          <p:cNvSpPr txBox="1"/>
          <p:nvPr/>
        </p:nvSpPr>
        <p:spPr>
          <a:xfrm>
            <a:off x="1206500" y="3307750"/>
            <a:ext cx="81699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4500"/>
              </a:spcBef>
              <a:spcAft>
                <a:spcPts val="0"/>
              </a:spcAft>
              <a:buNone/>
            </a:pPr>
            <a:r>
              <a:t/>
            </a:r>
            <a:endParaRPr b="1"/>
          </a:p>
        </p:txBody>
      </p:sp>
      <p:pic>
        <p:nvPicPr>
          <p:cNvPr id="258" name="Google Shape;258;g31c3b6f34a5_2_19"/>
          <p:cNvPicPr preferRelativeResize="0"/>
          <p:nvPr/>
        </p:nvPicPr>
        <p:blipFill>
          <a:blip r:embed="rId3">
            <a:alphaModFix/>
          </a:blip>
          <a:stretch>
            <a:fillRect/>
          </a:stretch>
        </p:blipFill>
        <p:spPr>
          <a:xfrm>
            <a:off x="7364176" y="5819775"/>
            <a:ext cx="15500250" cy="6363575"/>
          </a:xfrm>
          <a:prstGeom prst="rect">
            <a:avLst/>
          </a:prstGeom>
          <a:noFill/>
          <a:ln>
            <a:noFill/>
          </a:ln>
        </p:spPr>
      </p:pic>
      <p:sp>
        <p:nvSpPr>
          <p:cNvPr id="259" name="Google Shape;259;g31c3b6f34a5_2_19"/>
          <p:cNvSpPr/>
          <p:nvPr/>
        </p:nvSpPr>
        <p:spPr>
          <a:xfrm>
            <a:off x="7767200" y="9299875"/>
            <a:ext cx="13053600" cy="584400"/>
          </a:xfrm>
          <a:prstGeom prst="rect">
            <a:avLst/>
          </a:prstGeom>
          <a:solidFill>
            <a:srgbClr val="FFFFFF">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1c3b6f34a5_2_37"/>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265" name="Google Shape;265;g31c3b6f34a5_2_37"/>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Backend: Model-View-Controller</a:t>
            </a:r>
            <a:endParaRPr/>
          </a:p>
        </p:txBody>
      </p:sp>
      <p:sp>
        <p:nvSpPr>
          <p:cNvPr id="266" name="Google Shape;266;g31c3b6f34a5_2_37"/>
          <p:cNvSpPr txBox="1"/>
          <p:nvPr/>
        </p:nvSpPr>
        <p:spPr>
          <a:xfrm>
            <a:off x="1206500" y="3307750"/>
            <a:ext cx="81699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4500"/>
              </a:spcBef>
              <a:spcAft>
                <a:spcPts val="0"/>
              </a:spcAft>
              <a:buNone/>
            </a:pPr>
            <a:r>
              <a:t/>
            </a:r>
            <a:endParaRPr b="1"/>
          </a:p>
        </p:txBody>
      </p:sp>
      <p:pic>
        <p:nvPicPr>
          <p:cNvPr id="267" name="Google Shape;267;g31c3b6f34a5_2_37"/>
          <p:cNvPicPr preferRelativeResize="0"/>
          <p:nvPr/>
        </p:nvPicPr>
        <p:blipFill>
          <a:blip r:embed="rId3">
            <a:alphaModFix/>
          </a:blip>
          <a:stretch>
            <a:fillRect/>
          </a:stretch>
        </p:blipFill>
        <p:spPr>
          <a:xfrm>
            <a:off x="2065200" y="3307750"/>
            <a:ext cx="6169625" cy="9705575"/>
          </a:xfrm>
          <a:prstGeom prst="rect">
            <a:avLst/>
          </a:prstGeom>
          <a:noFill/>
          <a:ln>
            <a:noFill/>
          </a:ln>
        </p:spPr>
      </p:pic>
      <p:pic>
        <p:nvPicPr>
          <p:cNvPr id="268" name="Google Shape;268;g31c3b6f34a5_2_37"/>
          <p:cNvPicPr preferRelativeResize="0"/>
          <p:nvPr/>
        </p:nvPicPr>
        <p:blipFill>
          <a:blip r:embed="rId4">
            <a:alphaModFix/>
          </a:blip>
          <a:stretch>
            <a:fillRect/>
          </a:stretch>
        </p:blipFill>
        <p:spPr>
          <a:xfrm>
            <a:off x="15232225" y="3686350"/>
            <a:ext cx="6211839" cy="9326975"/>
          </a:xfrm>
          <a:prstGeom prst="rect">
            <a:avLst/>
          </a:prstGeom>
          <a:noFill/>
          <a:ln>
            <a:noFill/>
          </a:ln>
        </p:spPr>
      </p:pic>
      <p:sp>
        <p:nvSpPr>
          <p:cNvPr id="269" name="Google Shape;269;g31c3b6f34a5_2_37"/>
          <p:cNvSpPr/>
          <p:nvPr/>
        </p:nvSpPr>
        <p:spPr>
          <a:xfrm>
            <a:off x="9746325" y="6780050"/>
            <a:ext cx="3974400" cy="131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Helvetica Neue"/>
                <a:ea typeface="Helvetica Neue"/>
                <a:cs typeface="Helvetica Neue"/>
                <a:sym typeface="Helvetica Neue"/>
              </a:rPr>
              <a:t>Rebuild</a:t>
            </a:r>
            <a:endParaRPr sz="2800">
              <a:latin typeface="Helvetica Neue"/>
              <a:ea typeface="Helvetica Neue"/>
              <a:cs typeface="Helvetica Neue"/>
              <a:sym typeface="Helvetica Neue"/>
            </a:endParaRPr>
          </a:p>
        </p:txBody>
      </p:sp>
      <p:sp>
        <p:nvSpPr>
          <p:cNvPr id="270" name="Google Shape;270;g31c3b6f34a5_2_37"/>
          <p:cNvSpPr/>
          <p:nvPr/>
        </p:nvSpPr>
        <p:spPr>
          <a:xfrm>
            <a:off x="15456475" y="6078675"/>
            <a:ext cx="2169000" cy="701400"/>
          </a:xfrm>
          <a:prstGeom prst="rect">
            <a:avLst/>
          </a:prstGeom>
          <a:solidFill>
            <a:srgbClr val="FFFFFF">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71" name="Google Shape;271;g31c3b6f34a5_2_37"/>
          <p:cNvSpPr/>
          <p:nvPr/>
        </p:nvSpPr>
        <p:spPr>
          <a:xfrm>
            <a:off x="15456475" y="6867525"/>
            <a:ext cx="2169000" cy="701400"/>
          </a:xfrm>
          <a:prstGeom prst="rect">
            <a:avLst/>
          </a:prstGeom>
          <a:solidFill>
            <a:srgbClr val="FFFFFF">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72" name="Google Shape;272;g31c3b6f34a5_2_37"/>
          <p:cNvSpPr/>
          <p:nvPr/>
        </p:nvSpPr>
        <p:spPr>
          <a:xfrm>
            <a:off x="15456475" y="9098100"/>
            <a:ext cx="2169000" cy="701400"/>
          </a:xfrm>
          <a:prstGeom prst="rect">
            <a:avLst/>
          </a:prstGeom>
          <a:solidFill>
            <a:srgbClr val="FFFFFF">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1c3b6f34a5_2_26"/>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Implementation</a:t>
            </a:r>
            <a:endParaRPr/>
          </a:p>
        </p:txBody>
      </p:sp>
      <p:sp>
        <p:nvSpPr>
          <p:cNvPr id="278" name="Google Shape;278;g31c3b6f34a5_2_26"/>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Backend: Refactor</a:t>
            </a:r>
            <a:endParaRPr/>
          </a:p>
        </p:txBody>
      </p:sp>
      <p:sp>
        <p:nvSpPr>
          <p:cNvPr id="279" name="Google Shape;279;g31c3b6f34a5_2_26"/>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369189" lvl="0" marL="457200" rtl="0" algn="l">
              <a:spcBef>
                <a:spcPts val="4500"/>
              </a:spcBef>
              <a:spcAft>
                <a:spcPts val="0"/>
              </a:spcAft>
              <a:buSzPts val="2214"/>
              <a:buChar char="●"/>
            </a:pPr>
            <a:r>
              <a:rPr lang="en-US"/>
              <a:t>Data </a:t>
            </a:r>
            <a:r>
              <a:rPr lang="en-US"/>
              <a:t>Hidden</a:t>
            </a:r>
            <a:endParaRPr/>
          </a:p>
          <a:p>
            <a:pPr indent="-369189" lvl="0" marL="457200" rtl="0" algn="l">
              <a:spcBef>
                <a:spcPts val="0"/>
              </a:spcBef>
              <a:spcAft>
                <a:spcPts val="0"/>
              </a:spcAft>
              <a:buSzPts val="2214"/>
              <a:buChar char="●"/>
            </a:pPr>
            <a:r>
              <a:rPr lang="en-US"/>
              <a:t>API </a:t>
            </a:r>
            <a:r>
              <a:rPr lang="en-US"/>
              <a:t>Documentation </a:t>
            </a:r>
            <a:endParaRPr/>
          </a:p>
          <a:p>
            <a:pPr indent="-369189" lvl="0" marL="457200" rtl="0" algn="l">
              <a:spcBef>
                <a:spcPts val="0"/>
              </a:spcBef>
              <a:spcAft>
                <a:spcPts val="0"/>
              </a:spcAft>
              <a:buSzPts val="2214"/>
              <a:buChar char="●"/>
            </a:pPr>
            <a:r>
              <a:rPr lang="en-US"/>
              <a:t>Unified Return Format</a:t>
            </a:r>
            <a:endParaRPr/>
          </a:p>
          <a:p>
            <a:pPr indent="0" lvl="0" marL="457200" rtl="0" algn="l">
              <a:spcBef>
                <a:spcPts val="4500"/>
              </a:spcBef>
              <a:spcAft>
                <a:spcPts val="0"/>
              </a:spcAft>
              <a:buNone/>
            </a:pPr>
            <a:r>
              <a:t/>
            </a:r>
            <a:endParaRPr/>
          </a:p>
        </p:txBody>
      </p:sp>
      <p:sp>
        <p:nvSpPr>
          <p:cNvPr id="280" name="Google Shape;280;g31c3b6f34a5_2_26"/>
          <p:cNvSpPr txBox="1"/>
          <p:nvPr/>
        </p:nvSpPr>
        <p:spPr>
          <a:xfrm>
            <a:off x="1206500" y="3307750"/>
            <a:ext cx="81699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4500"/>
              </a:spcBef>
              <a:spcAft>
                <a:spcPts val="0"/>
              </a:spcAft>
              <a:buNone/>
            </a:pPr>
            <a:r>
              <a:t/>
            </a:r>
            <a:endParaRPr b="1"/>
          </a:p>
        </p:txBody>
      </p:sp>
      <p:pic>
        <p:nvPicPr>
          <p:cNvPr id="281" name="Google Shape;281;g31c3b6f34a5_2_26"/>
          <p:cNvPicPr preferRelativeResize="0"/>
          <p:nvPr/>
        </p:nvPicPr>
        <p:blipFill>
          <a:blip r:embed="rId3">
            <a:alphaModFix/>
          </a:blip>
          <a:stretch>
            <a:fillRect/>
          </a:stretch>
        </p:blipFill>
        <p:spPr>
          <a:xfrm>
            <a:off x="8107957" y="3686357"/>
            <a:ext cx="16107401" cy="9302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d6655962eb_0_12"/>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Deployment</a:t>
            </a:r>
            <a:endParaRPr/>
          </a:p>
        </p:txBody>
      </p:sp>
      <p:sp>
        <p:nvSpPr>
          <p:cNvPr id="287" name="Google Shape;287;g2d6655962eb_0_12"/>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t/>
            </a:r>
            <a:endParaRPr/>
          </a:p>
        </p:txBody>
      </p:sp>
      <p:sp>
        <p:nvSpPr>
          <p:cNvPr id="288" name="Google Shape;288;g2d6655962eb_0_12"/>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sz="7000"/>
              <a:t>Development tools:</a:t>
            </a:r>
            <a:endParaRPr b="1" sz="7000"/>
          </a:p>
          <a:p>
            <a:pPr indent="0" lvl="0" marL="0" rtl="0" algn="l">
              <a:spcBef>
                <a:spcPts val="4500"/>
              </a:spcBef>
              <a:spcAft>
                <a:spcPts val="0"/>
              </a:spcAft>
              <a:buNone/>
            </a:pPr>
            <a:r>
              <a:t/>
            </a:r>
            <a:endParaRPr b="1" sz="7000"/>
          </a:p>
          <a:p>
            <a:pPr indent="-609600" lvl="0" marL="457200" rtl="0" algn="l">
              <a:spcBef>
                <a:spcPts val="4500"/>
              </a:spcBef>
              <a:spcAft>
                <a:spcPts val="0"/>
              </a:spcAft>
              <a:buSzPts val="6000"/>
              <a:buChar char="•"/>
            </a:pPr>
            <a:r>
              <a:rPr b="1" lang="en-US" sz="6000"/>
              <a:t>Version control: </a:t>
            </a:r>
            <a:r>
              <a:rPr lang="en-US" sz="6000"/>
              <a:t>Git and GitHub.</a:t>
            </a:r>
            <a:endParaRPr sz="6000"/>
          </a:p>
          <a:p>
            <a:pPr indent="-609600" lvl="0" marL="457200" rtl="0" algn="l">
              <a:spcBef>
                <a:spcPts val="0"/>
              </a:spcBef>
              <a:spcAft>
                <a:spcPts val="0"/>
              </a:spcAft>
              <a:buSzPts val="6000"/>
              <a:buChar char="•"/>
            </a:pPr>
            <a:r>
              <a:rPr b="1" lang="en-US" sz="6000"/>
              <a:t>Containerization: </a:t>
            </a:r>
            <a:r>
              <a:rPr lang="en-US" sz="6000"/>
              <a:t>Docker.</a:t>
            </a:r>
            <a:endParaRPr b="1" sz="6000"/>
          </a:p>
          <a:p>
            <a:pPr indent="-609600" lvl="0" marL="457200" rtl="0" algn="l">
              <a:spcBef>
                <a:spcPts val="0"/>
              </a:spcBef>
              <a:spcAft>
                <a:spcPts val="0"/>
              </a:spcAft>
              <a:buSzPts val="6000"/>
              <a:buChar char="•"/>
            </a:pPr>
            <a:r>
              <a:rPr b="1" lang="en-US" sz="6000"/>
              <a:t>Test tool: </a:t>
            </a:r>
            <a:r>
              <a:rPr lang="en-US" sz="6000"/>
              <a:t>Cypress for end-to-end testing.</a:t>
            </a:r>
            <a:endParaRPr sz="6000"/>
          </a:p>
          <a:p>
            <a:pPr indent="0" lvl="0" marL="0" rtl="0" algn="l">
              <a:spcBef>
                <a:spcPts val="45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31b787d98dd_3_0"/>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SzPts val="1800"/>
              <a:buNone/>
            </a:pPr>
            <a:r>
              <a:rPr lang="en-US">
                <a:latin typeface="Calibri"/>
                <a:ea typeface="Calibri"/>
                <a:cs typeface="Calibri"/>
                <a:sym typeface="Calibri"/>
              </a:rPr>
              <a:t>Dockerfile: Multi-Stage Build</a:t>
            </a:r>
            <a:endParaRPr/>
          </a:p>
        </p:txBody>
      </p:sp>
      <p:sp>
        <p:nvSpPr>
          <p:cNvPr id="294" name="Google Shape;294;g31b787d98dd_3_0"/>
          <p:cNvSpPr txBox="1"/>
          <p:nvPr>
            <p:ph idx="2" type="body"/>
          </p:nvPr>
        </p:nvSpPr>
        <p:spPr>
          <a:xfrm>
            <a:off x="945150" y="3046274"/>
            <a:ext cx="21971100" cy="10103400"/>
          </a:xfrm>
          <a:prstGeom prst="rect">
            <a:avLst/>
          </a:prstGeom>
          <a:noFill/>
          <a:ln>
            <a:noFill/>
          </a:ln>
        </p:spPr>
        <p:txBody>
          <a:bodyPr anchorCtr="0" anchor="t" bIns="50800" lIns="50800" spcFirstLastPara="1" rIns="50800" wrap="square" tIns="50800">
            <a:noAutofit/>
          </a:bodyPr>
          <a:lstStyle/>
          <a:p>
            <a:pPr indent="-501650" lvl="0" marL="457200" rtl="0" algn="l">
              <a:lnSpc>
                <a:spcPct val="115000"/>
              </a:lnSpc>
              <a:spcBef>
                <a:spcPts val="800"/>
              </a:spcBef>
              <a:spcAft>
                <a:spcPts val="0"/>
              </a:spcAft>
              <a:buSzPts val="4300"/>
              <a:buFont typeface="Calibri"/>
              <a:buChar char="●"/>
            </a:pPr>
            <a:r>
              <a:rPr lang="en-US" sz="4300">
                <a:latin typeface="Calibri"/>
                <a:ea typeface="Calibri"/>
                <a:cs typeface="Calibri"/>
                <a:sym typeface="Calibri"/>
              </a:rPr>
              <a:t>Stage 1: Build Vue.js Application</a:t>
            </a:r>
            <a:endParaRPr sz="4300">
              <a:latin typeface="Calibri"/>
              <a:ea typeface="Calibri"/>
              <a:cs typeface="Calibri"/>
              <a:sym typeface="Calibri"/>
            </a:endParaRPr>
          </a:p>
          <a:p>
            <a:pPr indent="457200" lvl="0" marL="0" rtl="0" algn="l">
              <a:lnSpc>
                <a:spcPct val="115000"/>
              </a:lnSpc>
              <a:spcBef>
                <a:spcPts val="800"/>
              </a:spcBef>
              <a:spcAft>
                <a:spcPts val="0"/>
              </a:spcAft>
              <a:buNone/>
            </a:pPr>
            <a:r>
              <a:rPr lang="en-US" sz="4300">
                <a:latin typeface="Calibri"/>
                <a:ea typeface="Calibri"/>
                <a:cs typeface="Calibri"/>
                <a:sym typeface="Calibri"/>
              </a:rPr>
              <a:t>- Base Image: `node:lts-alpine`</a:t>
            </a:r>
            <a:endParaRPr sz="4300">
              <a:latin typeface="Calibri"/>
              <a:ea typeface="Calibri"/>
              <a:cs typeface="Calibri"/>
              <a:sym typeface="Calibri"/>
            </a:endParaRPr>
          </a:p>
          <a:p>
            <a:pPr indent="457200" lvl="0" marL="0" rtl="0" algn="l">
              <a:lnSpc>
                <a:spcPct val="115000"/>
              </a:lnSpc>
              <a:spcBef>
                <a:spcPts val="800"/>
              </a:spcBef>
              <a:spcAft>
                <a:spcPts val="0"/>
              </a:spcAft>
              <a:buNone/>
            </a:pPr>
            <a:r>
              <a:rPr lang="en-US" sz="4300">
                <a:latin typeface="Calibri"/>
                <a:ea typeface="Calibri"/>
                <a:cs typeface="Calibri"/>
                <a:sym typeface="Calibri"/>
              </a:rPr>
              <a:t>- Build Production Assets</a:t>
            </a:r>
            <a:endParaRPr sz="4300">
              <a:latin typeface="Calibri"/>
              <a:ea typeface="Calibri"/>
              <a:cs typeface="Calibri"/>
              <a:sym typeface="Calibri"/>
            </a:endParaRPr>
          </a:p>
          <a:p>
            <a:pPr indent="457200" lvl="0" marL="0" rtl="0" algn="l">
              <a:lnSpc>
                <a:spcPct val="115000"/>
              </a:lnSpc>
              <a:spcBef>
                <a:spcPts val="800"/>
              </a:spcBef>
              <a:spcAft>
                <a:spcPts val="0"/>
              </a:spcAft>
              <a:buNone/>
            </a:pPr>
            <a:r>
              <a:t/>
            </a:r>
            <a:endParaRPr sz="4300">
              <a:latin typeface="Calibri"/>
              <a:ea typeface="Calibri"/>
              <a:cs typeface="Calibri"/>
              <a:sym typeface="Calibri"/>
            </a:endParaRPr>
          </a:p>
          <a:p>
            <a:pPr indent="-501650" lvl="0" marL="457200" rtl="0" algn="l">
              <a:lnSpc>
                <a:spcPct val="115000"/>
              </a:lnSpc>
              <a:spcBef>
                <a:spcPts val="800"/>
              </a:spcBef>
              <a:spcAft>
                <a:spcPts val="0"/>
              </a:spcAft>
              <a:buSzPts val="4300"/>
              <a:buFont typeface="Calibri"/>
              <a:buChar char="●"/>
            </a:pPr>
            <a:r>
              <a:rPr lang="en-US" sz="4300">
                <a:latin typeface="Calibri"/>
                <a:ea typeface="Calibri"/>
                <a:cs typeface="Calibri"/>
                <a:sym typeface="Calibri"/>
              </a:rPr>
              <a:t>Stage 2: Test Stage with Cypress</a:t>
            </a:r>
            <a:endParaRPr sz="4300">
              <a:latin typeface="Calibri"/>
              <a:ea typeface="Calibri"/>
              <a:cs typeface="Calibri"/>
              <a:sym typeface="Calibri"/>
            </a:endParaRPr>
          </a:p>
          <a:p>
            <a:pPr indent="0" lvl="0" marL="0" rtl="0" algn="l">
              <a:lnSpc>
                <a:spcPct val="115000"/>
              </a:lnSpc>
              <a:spcBef>
                <a:spcPts val="800"/>
              </a:spcBef>
              <a:spcAft>
                <a:spcPts val="0"/>
              </a:spcAft>
              <a:buNone/>
            </a:pPr>
            <a:r>
              <a:rPr lang="en-US" sz="4300">
                <a:latin typeface="Calibri"/>
                <a:ea typeface="Calibri"/>
                <a:cs typeface="Calibri"/>
                <a:sym typeface="Calibri"/>
              </a:rPr>
              <a:t> 	- Base Image: `cypress/included:13.15.1`</a:t>
            </a:r>
            <a:endParaRPr sz="4300">
              <a:latin typeface="Calibri"/>
              <a:ea typeface="Calibri"/>
              <a:cs typeface="Calibri"/>
              <a:sym typeface="Calibri"/>
            </a:endParaRPr>
          </a:p>
          <a:p>
            <a:pPr indent="457200" lvl="0" marL="0" rtl="0" algn="l">
              <a:lnSpc>
                <a:spcPct val="115000"/>
              </a:lnSpc>
              <a:spcBef>
                <a:spcPts val="800"/>
              </a:spcBef>
              <a:spcAft>
                <a:spcPts val="0"/>
              </a:spcAft>
              <a:buNone/>
            </a:pPr>
            <a:r>
              <a:rPr lang="en-US" sz="4300">
                <a:latin typeface="Calibri"/>
                <a:ea typeface="Calibri"/>
                <a:cs typeface="Calibri"/>
                <a:sym typeface="Calibri"/>
              </a:rPr>
              <a:t>- Run End-to-End Tests</a:t>
            </a:r>
            <a:endParaRPr sz="4300">
              <a:latin typeface="Calibri"/>
              <a:ea typeface="Calibri"/>
              <a:cs typeface="Calibri"/>
              <a:sym typeface="Calibri"/>
            </a:endParaRPr>
          </a:p>
          <a:p>
            <a:pPr indent="457200" lvl="0" marL="0" rtl="0" algn="l">
              <a:lnSpc>
                <a:spcPct val="115000"/>
              </a:lnSpc>
              <a:spcBef>
                <a:spcPts val="800"/>
              </a:spcBef>
              <a:spcAft>
                <a:spcPts val="0"/>
              </a:spcAft>
              <a:buNone/>
            </a:pPr>
            <a:r>
              <a:t/>
            </a:r>
            <a:endParaRPr sz="4300">
              <a:latin typeface="Calibri"/>
              <a:ea typeface="Calibri"/>
              <a:cs typeface="Calibri"/>
              <a:sym typeface="Calibri"/>
            </a:endParaRPr>
          </a:p>
          <a:p>
            <a:pPr indent="-501650" lvl="0" marL="457200" rtl="0" algn="l">
              <a:lnSpc>
                <a:spcPct val="115000"/>
              </a:lnSpc>
              <a:spcBef>
                <a:spcPts val="800"/>
              </a:spcBef>
              <a:spcAft>
                <a:spcPts val="0"/>
              </a:spcAft>
              <a:buSzPts val="4300"/>
              <a:buFont typeface="Calibri"/>
              <a:buChar char="●"/>
            </a:pPr>
            <a:r>
              <a:rPr lang="en-US" sz="4300">
                <a:latin typeface="Calibri"/>
                <a:ea typeface="Calibri"/>
                <a:cs typeface="Calibri"/>
                <a:sym typeface="Calibri"/>
              </a:rPr>
              <a:t>Stage 3: Production with NGINX</a:t>
            </a:r>
            <a:endParaRPr sz="4300">
              <a:latin typeface="Calibri"/>
              <a:ea typeface="Calibri"/>
              <a:cs typeface="Calibri"/>
              <a:sym typeface="Calibri"/>
            </a:endParaRPr>
          </a:p>
          <a:p>
            <a:pPr indent="457200" lvl="0" marL="0" rtl="0" algn="l">
              <a:lnSpc>
                <a:spcPct val="115000"/>
              </a:lnSpc>
              <a:spcBef>
                <a:spcPts val="800"/>
              </a:spcBef>
              <a:spcAft>
                <a:spcPts val="0"/>
              </a:spcAft>
              <a:buNone/>
            </a:pPr>
            <a:r>
              <a:rPr lang="en-US" sz="4300">
                <a:latin typeface="Calibri"/>
                <a:ea typeface="Calibri"/>
                <a:cs typeface="Calibri"/>
                <a:sym typeface="Calibri"/>
              </a:rPr>
              <a:t>- Base Image: `nginx:stable-alpine`</a:t>
            </a:r>
            <a:endParaRPr sz="4300">
              <a:latin typeface="Calibri"/>
              <a:ea typeface="Calibri"/>
              <a:cs typeface="Calibri"/>
              <a:sym typeface="Calibri"/>
            </a:endParaRPr>
          </a:p>
          <a:p>
            <a:pPr indent="457200" lvl="0" marL="0" rtl="0" algn="l">
              <a:lnSpc>
                <a:spcPct val="115000"/>
              </a:lnSpc>
              <a:spcBef>
                <a:spcPts val="800"/>
              </a:spcBef>
              <a:spcAft>
                <a:spcPts val="0"/>
              </a:spcAft>
              <a:buNone/>
            </a:pPr>
            <a:r>
              <a:rPr lang="en-US" sz="4300">
                <a:latin typeface="Calibri"/>
                <a:ea typeface="Calibri"/>
                <a:cs typeface="Calibri"/>
                <a:sym typeface="Calibri"/>
              </a:rPr>
              <a:t>- Serve Frontend on Port 80</a:t>
            </a:r>
            <a:endParaRPr b="1" sz="5900">
              <a:solidFill>
                <a:srgbClr val="172B4D"/>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1b787d98dd_3_16"/>
          <p:cNvSpPr txBox="1"/>
          <p:nvPr>
            <p:ph type="title"/>
          </p:nvPr>
        </p:nvSpPr>
        <p:spPr>
          <a:xfrm>
            <a:off x="1206500" y="1079500"/>
            <a:ext cx="85566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SzPts val="1800"/>
              <a:buNone/>
            </a:pPr>
            <a:r>
              <a:rPr lang="en-US">
                <a:latin typeface="Calibri"/>
                <a:ea typeface="Calibri"/>
                <a:cs typeface="Calibri"/>
                <a:sym typeface="Calibri"/>
              </a:rPr>
              <a:t>Deployment Steps</a:t>
            </a:r>
            <a:endParaRPr/>
          </a:p>
        </p:txBody>
      </p:sp>
      <p:sp>
        <p:nvSpPr>
          <p:cNvPr id="300" name="Google Shape;300;g31b787d98dd_3_16"/>
          <p:cNvSpPr txBox="1"/>
          <p:nvPr>
            <p:ph idx="2" type="body"/>
          </p:nvPr>
        </p:nvSpPr>
        <p:spPr>
          <a:xfrm>
            <a:off x="945150" y="3046275"/>
            <a:ext cx="10961100" cy="10103400"/>
          </a:xfrm>
          <a:prstGeom prst="rect">
            <a:avLst/>
          </a:prstGeom>
          <a:noFill/>
          <a:ln>
            <a:noFill/>
          </a:ln>
        </p:spPr>
        <p:txBody>
          <a:bodyPr anchorCtr="0" anchor="t" bIns="50800" lIns="50800" spcFirstLastPara="1" rIns="50800" wrap="square" tIns="50800">
            <a:noAutofit/>
          </a:bodyPr>
          <a:lstStyle/>
          <a:p>
            <a:pPr indent="-527050" lvl="0" marL="457200" rtl="0" algn="l">
              <a:lnSpc>
                <a:spcPct val="115000"/>
              </a:lnSpc>
              <a:spcBef>
                <a:spcPts val="800"/>
              </a:spcBef>
              <a:spcAft>
                <a:spcPts val="0"/>
              </a:spcAft>
              <a:buSzPts val="4700"/>
              <a:buFont typeface="Calibri"/>
              <a:buAutoNum type="arabicPeriod"/>
            </a:pPr>
            <a:r>
              <a:rPr lang="en-US" sz="4700">
                <a:latin typeface="Calibri"/>
                <a:ea typeface="Calibri"/>
                <a:cs typeface="Calibri"/>
                <a:sym typeface="Calibri"/>
              </a:rPr>
              <a:t> </a:t>
            </a:r>
            <a:r>
              <a:rPr lang="en-US" sz="4700">
                <a:latin typeface="Calibri"/>
                <a:ea typeface="Calibri"/>
                <a:cs typeface="Calibri"/>
                <a:sym typeface="Calibri"/>
              </a:rPr>
              <a:t>Build and Start Containers:</a:t>
            </a:r>
            <a:endParaRPr sz="4700">
              <a:latin typeface="Calibri"/>
              <a:ea typeface="Calibri"/>
              <a:cs typeface="Calibri"/>
              <a:sym typeface="Calibri"/>
            </a:endParaRPr>
          </a:p>
          <a:p>
            <a:pPr indent="-527050" lvl="0" marL="457200" rtl="0" algn="l">
              <a:lnSpc>
                <a:spcPct val="115000"/>
              </a:lnSpc>
              <a:spcBef>
                <a:spcPts val="0"/>
              </a:spcBef>
              <a:spcAft>
                <a:spcPts val="0"/>
              </a:spcAft>
              <a:buSzPts val="4700"/>
              <a:buFont typeface="Calibri"/>
              <a:buChar char="-"/>
            </a:pPr>
            <a:r>
              <a:rPr lang="en-US" sz="4700">
                <a:latin typeface="Calibri"/>
                <a:ea typeface="Calibri"/>
                <a:cs typeface="Calibri"/>
                <a:sym typeface="Calibri"/>
              </a:rPr>
              <a:t>`docker-compose up --build`</a:t>
            </a:r>
            <a:endParaRPr sz="4700">
              <a:latin typeface="Calibri"/>
              <a:ea typeface="Calibri"/>
              <a:cs typeface="Calibri"/>
              <a:sym typeface="Calibri"/>
            </a:endParaRPr>
          </a:p>
          <a:p>
            <a:pPr indent="0" lvl="0" marL="0" rtl="0" algn="l">
              <a:lnSpc>
                <a:spcPct val="115000"/>
              </a:lnSpc>
              <a:spcBef>
                <a:spcPts val="800"/>
              </a:spcBef>
              <a:spcAft>
                <a:spcPts val="0"/>
              </a:spcAft>
              <a:buNone/>
            </a:pPr>
            <a:r>
              <a:t/>
            </a:r>
            <a:endParaRPr sz="4700">
              <a:latin typeface="Calibri"/>
              <a:ea typeface="Calibri"/>
              <a:cs typeface="Calibri"/>
              <a:sym typeface="Calibri"/>
            </a:endParaRPr>
          </a:p>
          <a:p>
            <a:pPr indent="-527050" lvl="0" marL="457200" rtl="0" algn="l">
              <a:lnSpc>
                <a:spcPct val="115000"/>
              </a:lnSpc>
              <a:spcBef>
                <a:spcPts val="800"/>
              </a:spcBef>
              <a:spcAft>
                <a:spcPts val="0"/>
              </a:spcAft>
              <a:buSzPts val="4700"/>
              <a:buFont typeface="Calibri"/>
              <a:buAutoNum type="arabicPeriod"/>
            </a:pPr>
            <a:r>
              <a:rPr lang="en-US" sz="4700">
                <a:latin typeface="Calibri"/>
                <a:ea typeface="Calibri"/>
                <a:cs typeface="Calibri"/>
                <a:sym typeface="Calibri"/>
              </a:rPr>
              <a:t>Run Cypress Tests:</a:t>
            </a:r>
            <a:endParaRPr sz="4700">
              <a:latin typeface="Calibri"/>
              <a:ea typeface="Calibri"/>
              <a:cs typeface="Calibri"/>
              <a:sym typeface="Calibri"/>
            </a:endParaRPr>
          </a:p>
          <a:p>
            <a:pPr indent="-527050" lvl="0" marL="457200" rtl="0" algn="l">
              <a:lnSpc>
                <a:spcPct val="115000"/>
              </a:lnSpc>
              <a:spcBef>
                <a:spcPts val="0"/>
              </a:spcBef>
              <a:spcAft>
                <a:spcPts val="0"/>
              </a:spcAft>
              <a:buSzPts val="4700"/>
              <a:buFont typeface="Calibri"/>
              <a:buChar char="-"/>
            </a:pPr>
            <a:r>
              <a:rPr lang="en-US" sz="4700">
                <a:latin typeface="Calibri"/>
                <a:ea typeface="Calibri"/>
                <a:cs typeface="Calibri"/>
                <a:sym typeface="Calibri"/>
              </a:rPr>
              <a:t>`docker-compose run cypress-tests`</a:t>
            </a:r>
            <a:endParaRPr sz="4700">
              <a:latin typeface="Calibri"/>
              <a:ea typeface="Calibri"/>
              <a:cs typeface="Calibri"/>
              <a:sym typeface="Calibri"/>
            </a:endParaRPr>
          </a:p>
          <a:p>
            <a:pPr indent="0" lvl="0" marL="0" rtl="0" algn="l">
              <a:lnSpc>
                <a:spcPct val="115000"/>
              </a:lnSpc>
              <a:spcBef>
                <a:spcPts val="800"/>
              </a:spcBef>
              <a:spcAft>
                <a:spcPts val="0"/>
              </a:spcAft>
              <a:buNone/>
            </a:pPr>
            <a:r>
              <a:t/>
            </a:r>
            <a:endParaRPr sz="4700">
              <a:latin typeface="Calibri"/>
              <a:ea typeface="Calibri"/>
              <a:cs typeface="Calibri"/>
              <a:sym typeface="Calibri"/>
            </a:endParaRPr>
          </a:p>
          <a:p>
            <a:pPr indent="-527050" lvl="0" marL="457200" rtl="0" algn="l">
              <a:lnSpc>
                <a:spcPct val="115000"/>
              </a:lnSpc>
              <a:spcBef>
                <a:spcPts val="800"/>
              </a:spcBef>
              <a:spcAft>
                <a:spcPts val="0"/>
              </a:spcAft>
              <a:buSzPts val="4700"/>
              <a:buFont typeface="Calibri"/>
              <a:buAutoNum type="arabicPeriod"/>
            </a:pPr>
            <a:r>
              <a:rPr lang="en-US" sz="4700">
                <a:latin typeface="Calibri"/>
                <a:ea typeface="Calibri"/>
                <a:cs typeface="Calibri"/>
                <a:sym typeface="Calibri"/>
              </a:rPr>
              <a:t>Access Frontend:</a:t>
            </a:r>
            <a:endParaRPr sz="4700">
              <a:latin typeface="Calibri"/>
              <a:ea typeface="Calibri"/>
              <a:cs typeface="Calibri"/>
              <a:sym typeface="Calibri"/>
            </a:endParaRPr>
          </a:p>
          <a:p>
            <a:pPr indent="-527050" lvl="0" marL="457200" rtl="0" algn="l">
              <a:lnSpc>
                <a:spcPct val="115000"/>
              </a:lnSpc>
              <a:spcBef>
                <a:spcPts val="0"/>
              </a:spcBef>
              <a:spcAft>
                <a:spcPts val="0"/>
              </a:spcAft>
              <a:buSzPts val="4700"/>
              <a:buFont typeface="Calibri"/>
              <a:buChar char="-"/>
            </a:pPr>
            <a:r>
              <a:rPr lang="en-US" sz="4700">
                <a:latin typeface="Calibri"/>
                <a:ea typeface="Calibri"/>
                <a:cs typeface="Calibri"/>
                <a:sym typeface="Calibri"/>
              </a:rPr>
              <a:t>Visit `http://localhost:8080`</a:t>
            </a:r>
            <a:endParaRPr sz="4700">
              <a:latin typeface="Calibri"/>
              <a:ea typeface="Calibri"/>
              <a:cs typeface="Calibri"/>
              <a:sym typeface="Calibri"/>
            </a:endParaRPr>
          </a:p>
          <a:p>
            <a:pPr indent="457200" lvl="0" marL="0" rtl="0" algn="l">
              <a:lnSpc>
                <a:spcPct val="115000"/>
              </a:lnSpc>
              <a:spcBef>
                <a:spcPts val="800"/>
              </a:spcBef>
              <a:spcAft>
                <a:spcPts val="0"/>
              </a:spcAft>
              <a:buNone/>
            </a:pPr>
            <a:r>
              <a:t/>
            </a:r>
            <a:endParaRPr sz="5400">
              <a:latin typeface="Calibri"/>
              <a:ea typeface="Calibri"/>
              <a:cs typeface="Calibri"/>
              <a:sym typeface="Calibri"/>
            </a:endParaRPr>
          </a:p>
        </p:txBody>
      </p:sp>
      <p:pic>
        <p:nvPicPr>
          <p:cNvPr id="301" name="Google Shape;301;g31b787d98dd_3_16"/>
          <p:cNvPicPr preferRelativeResize="0"/>
          <p:nvPr/>
        </p:nvPicPr>
        <p:blipFill>
          <a:blip r:embed="rId3">
            <a:alphaModFix/>
          </a:blip>
          <a:stretch>
            <a:fillRect/>
          </a:stretch>
        </p:blipFill>
        <p:spPr>
          <a:xfrm>
            <a:off x="10793325" y="0"/>
            <a:ext cx="13590676" cy="7117302"/>
          </a:xfrm>
          <a:prstGeom prst="rect">
            <a:avLst/>
          </a:prstGeom>
          <a:noFill/>
          <a:ln>
            <a:noFill/>
          </a:ln>
        </p:spPr>
      </p:pic>
      <p:pic>
        <p:nvPicPr>
          <p:cNvPr id="302" name="Google Shape;302;g31b787d98dd_3_16"/>
          <p:cNvPicPr preferRelativeResize="0"/>
          <p:nvPr/>
        </p:nvPicPr>
        <p:blipFill>
          <a:blip r:embed="rId4">
            <a:alphaModFix/>
          </a:blip>
          <a:stretch>
            <a:fillRect/>
          </a:stretch>
        </p:blipFill>
        <p:spPr>
          <a:xfrm>
            <a:off x="10793325" y="7117300"/>
            <a:ext cx="13707100" cy="6446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d6655962eb_0_84"/>
          <p:cNvSpPr txBox="1"/>
          <p:nvPr>
            <p:ph type="title"/>
          </p:nvPr>
        </p:nvSpPr>
        <p:spPr>
          <a:xfrm>
            <a:off x="1206500" y="107950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None/>
            </a:pPr>
            <a:r>
              <a:rPr lang="en-US"/>
              <a:t>More </a:t>
            </a:r>
            <a:r>
              <a:rPr lang="en-US"/>
              <a:t>Testing…</a:t>
            </a:r>
            <a:endParaRPr/>
          </a:p>
          <a:p>
            <a:pPr indent="0" lvl="0" marL="0" rtl="0" algn="l">
              <a:spcBef>
                <a:spcPts val="0"/>
              </a:spcBef>
              <a:spcAft>
                <a:spcPts val="0"/>
              </a:spcAft>
              <a:buNone/>
            </a:pPr>
            <a:r>
              <a:t/>
            </a:r>
            <a:endParaRPr/>
          </a:p>
        </p:txBody>
      </p:sp>
      <p:sp>
        <p:nvSpPr>
          <p:cNvPr id="308" name="Google Shape;308;g2d6655962eb_0_84"/>
          <p:cNvSpPr txBox="1"/>
          <p:nvPr>
            <p:ph idx="1" type="body"/>
          </p:nvPr>
        </p:nvSpPr>
        <p:spPr>
          <a:xfrm>
            <a:off x="1206500" y="2455962"/>
            <a:ext cx="21971100" cy="934800"/>
          </a:xfrm>
          <a:prstGeom prst="rect">
            <a:avLst/>
          </a:prstGeom>
        </p:spPr>
        <p:txBody>
          <a:bodyPr anchorCtr="0" anchor="t" bIns="45700" lIns="45700" spcFirstLastPara="1" rIns="45700" wrap="square" tIns="45700">
            <a:normAutofit/>
          </a:bodyPr>
          <a:lstStyle/>
          <a:p>
            <a:pPr indent="0" lvl="0" marL="0" rtl="0" algn="l">
              <a:lnSpc>
                <a:spcPct val="90000"/>
              </a:lnSpc>
              <a:spcBef>
                <a:spcPts val="4500"/>
              </a:spcBef>
              <a:spcAft>
                <a:spcPts val="0"/>
              </a:spcAft>
              <a:buNone/>
            </a:pPr>
            <a:r>
              <a:rPr lang="en-US"/>
              <a:t>Back-end testing</a:t>
            </a:r>
            <a:endParaRPr/>
          </a:p>
        </p:txBody>
      </p:sp>
      <p:sp>
        <p:nvSpPr>
          <p:cNvPr id="309" name="Google Shape;309;g2d6655962eb_0_84"/>
          <p:cNvSpPr txBox="1"/>
          <p:nvPr>
            <p:ph idx="2" type="body"/>
          </p:nvPr>
        </p:nvSpPr>
        <p:spPr>
          <a:xfrm>
            <a:off x="1206500" y="3791303"/>
            <a:ext cx="21971100" cy="28815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sz="5500"/>
              <a:t>Postman for manual testing</a:t>
            </a:r>
            <a:endParaRPr sz="5500"/>
          </a:p>
          <a:p>
            <a:pPr indent="0" lvl="0" marL="0" rtl="0" algn="l">
              <a:spcBef>
                <a:spcPts val="4500"/>
              </a:spcBef>
              <a:spcAft>
                <a:spcPts val="0"/>
              </a:spcAft>
              <a:buNone/>
            </a:pPr>
            <a:r>
              <a:rPr lang="en-US" sz="5500"/>
              <a:t>Cypress for e2e/unit testing</a:t>
            </a:r>
            <a:endParaRPr sz="5500"/>
          </a:p>
        </p:txBody>
      </p:sp>
      <p:sp>
        <p:nvSpPr>
          <p:cNvPr id="310" name="Google Shape;310;g2d6655962eb_0_84"/>
          <p:cNvSpPr txBox="1"/>
          <p:nvPr>
            <p:ph idx="2" type="body"/>
          </p:nvPr>
        </p:nvSpPr>
        <p:spPr>
          <a:xfrm>
            <a:off x="1206500" y="8058498"/>
            <a:ext cx="21971100" cy="53661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sz="5500"/>
              <a:t>Changes in iteration 3:</a:t>
            </a:r>
            <a:endParaRPr sz="5500"/>
          </a:p>
          <a:p>
            <a:pPr indent="0" lvl="0" marL="0" rtl="0" algn="l">
              <a:spcBef>
                <a:spcPts val="4500"/>
              </a:spcBef>
              <a:spcAft>
                <a:spcPts val="0"/>
              </a:spcAft>
              <a:buNone/>
            </a:pPr>
            <a:r>
              <a:rPr lang="en-US" sz="5500"/>
              <a:t>Updated test cases based on design change of the database in iteration 3.</a:t>
            </a:r>
            <a:endParaRPr sz="5500"/>
          </a:p>
          <a:p>
            <a:pPr indent="0" lvl="0" marL="0" rtl="0" algn="l">
              <a:spcBef>
                <a:spcPts val="4500"/>
              </a:spcBef>
              <a:spcAft>
                <a:spcPts val="0"/>
              </a:spcAft>
              <a:buNone/>
            </a:pPr>
            <a:r>
              <a:rPr lang="en-US" sz="5500"/>
              <a:t>Included security tests.</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Autofit/>
          </a:bodyPr>
          <a:lstStyle/>
          <a:p>
            <a:pPr indent="0" lvl="0" marL="0" rtl="0" algn="ctr">
              <a:lnSpc>
                <a:spcPct val="80000"/>
              </a:lnSpc>
              <a:spcBef>
                <a:spcPts val="0"/>
              </a:spcBef>
              <a:spcAft>
                <a:spcPts val="0"/>
              </a:spcAft>
              <a:buClr>
                <a:srgbClr val="000000"/>
              </a:buClr>
              <a:buSzPts val="8500"/>
              <a:buFont typeface="Helvetica Neue"/>
              <a:buNone/>
            </a:pPr>
            <a:r>
              <a:rPr lang="en-US" sz="11000"/>
              <a:t>CONTENT</a:t>
            </a:r>
            <a:endParaRPr sz="11000"/>
          </a:p>
        </p:txBody>
      </p:sp>
      <p:sp>
        <p:nvSpPr>
          <p:cNvPr id="92" name="Google Shape;92;p4"/>
          <p:cNvSpPr txBox="1"/>
          <p:nvPr>
            <p:ph idx="2" type="body"/>
          </p:nvPr>
        </p:nvSpPr>
        <p:spPr>
          <a:xfrm>
            <a:off x="1206500" y="3639312"/>
            <a:ext cx="21971100" cy="9608100"/>
          </a:xfrm>
          <a:prstGeom prst="rect">
            <a:avLst/>
          </a:prstGeom>
          <a:noFill/>
          <a:ln>
            <a:noFill/>
          </a:ln>
        </p:spPr>
        <p:txBody>
          <a:bodyPr anchorCtr="0" anchor="t" bIns="50800" lIns="50800" spcFirstLastPara="1" rIns="50800" wrap="square" tIns="50800">
            <a:normAutofit lnSpcReduction="10000"/>
          </a:bodyPr>
          <a:lstStyle/>
          <a:p>
            <a:pPr indent="457200" lvl="0" marL="0" rtl="0" algn="l">
              <a:lnSpc>
                <a:spcPct val="115000"/>
              </a:lnSpc>
              <a:spcBef>
                <a:spcPts val="0"/>
              </a:spcBef>
              <a:spcAft>
                <a:spcPts val="0"/>
              </a:spcAft>
              <a:buSzPts val="2214"/>
              <a:buNone/>
            </a:pPr>
            <a:r>
              <a:rPr lang="en-US" sz="8000">
                <a:latin typeface="Comfortaa"/>
                <a:ea typeface="Comfortaa"/>
                <a:cs typeface="Comfortaa"/>
                <a:sym typeface="Comfortaa"/>
              </a:rPr>
              <a:t>01									</a:t>
            </a:r>
            <a:r>
              <a:rPr lang="en-US" sz="8000">
                <a:latin typeface="Comfortaa"/>
                <a:ea typeface="Comfortaa"/>
                <a:cs typeface="Comfortaa"/>
                <a:sym typeface="Comfortaa"/>
              </a:rPr>
              <a:t>Requirement Analysis</a:t>
            </a:r>
            <a:endParaRPr sz="8000">
              <a:latin typeface="Comfortaa"/>
              <a:ea typeface="Comfortaa"/>
              <a:cs typeface="Comfortaa"/>
              <a:sym typeface="Comfortaa"/>
            </a:endParaRPr>
          </a:p>
          <a:p>
            <a:pPr indent="457200" lvl="0" marL="0" rtl="0" algn="l">
              <a:lnSpc>
                <a:spcPct val="115000"/>
              </a:lnSpc>
              <a:spcBef>
                <a:spcPts val="0"/>
              </a:spcBef>
              <a:spcAft>
                <a:spcPts val="0"/>
              </a:spcAft>
              <a:buSzPts val="2214"/>
              <a:buNone/>
            </a:pPr>
            <a:r>
              <a:rPr lang="en-US" sz="8000">
                <a:latin typeface="Comfortaa"/>
                <a:ea typeface="Comfortaa"/>
                <a:cs typeface="Comfortaa"/>
                <a:sym typeface="Comfortaa"/>
              </a:rPr>
              <a:t>02       				Overall Design</a:t>
            </a:r>
            <a:endParaRPr sz="8000">
              <a:latin typeface="Comfortaa"/>
              <a:ea typeface="Comfortaa"/>
              <a:cs typeface="Comfortaa"/>
              <a:sym typeface="Comfortaa"/>
            </a:endParaRPr>
          </a:p>
          <a:p>
            <a:pPr indent="457200" lvl="0" marL="0" rtl="0" algn="l">
              <a:lnSpc>
                <a:spcPct val="115000"/>
              </a:lnSpc>
              <a:spcBef>
                <a:spcPts val="0"/>
              </a:spcBef>
              <a:spcAft>
                <a:spcPts val="0"/>
              </a:spcAft>
              <a:buSzPts val="2214"/>
              <a:buNone/>
            </a:pPr>
            <a:r>
              <a:rPr lang="en-US" sz="8000">
                <a:latin typeface="Comfortaa"/>
                <a:ea typeface="Comfortaa"/>
                <a:cs typeface="Comfortaa"/>
                <a:sym typeface="Comfortaa"/>
              </a:rPr>
              <a:t>03  							  </a:t>
            </a:r>
            <a:r>
              <a:rPr lang="en-US" sz="8000">
                <a:latin typeface="Comfortaa"/>
                <a:ea typeface="Comfortaa"/>
                <a:cs typeface="Comfortaa"/>
                <a:sym typeface="Comfortaa"/>
              </a:rPr>
              <a:t>Implementation</a:t>
            </a:r>
            <a:endParaRPr sz="8000">
              <a:latin typeface="Comfortaa"/>
              <a:ea typeface="Comfortaa"/>
              <a:cs typeface="Comfortaa"/>
              <a:sym typeface="Comfortaa"/>
            </a:endParaRPr>
          </a:p>
          <a:p>
            <a:pPr indent="457200" lvl="0" marL="0" rtl="0" algn="l">
              <a:lnSpc>
                <a:spcPct val="115000"/>
              </a:lnSpc>
              <a:spcBef>
                <a:spcPts val="0"/>
              </a:spcBef>
              <a:spcAft>
                <a:spcPts val="0"/>
              </a:spcAft>
              <a:buSzPts val="2214"/>
              <a:buNone/>
            </a:pPr>
            <a:r>
              <a:rPr lang="en-US" sz="8000">
                <a:latin typeface="Comfortaa"/>
                <a:ea typeface="Comfortaa"/>
                <a:cs typeface="Comfortaa"/>
                <a:sym typeface="Comfortaa"/>
              </a:rPr>
              <a:t>04             </a:t>
            </a:r>
            <a:r>
              <a:rPr lang="en-US" sz="8000">
                <a:latin typeface="Comfortaa"/>
                <a:ea typeface="Comfortaa"/>
                <a:cs typeface="Comfortaa"/>
                <a:sym typeface="Comfortaa"/>
              </a:rPr>
              <a:t>Deployment</a:t>
            </a:r>
            <a:endParaRPr sz="8000">
              <a:latin typeface="Comfortaa"/>
              <a:ea typeface="Comfortaa"/>
              <a:cs typeface="Comfortaa"/>
              <a:sym typeface="Comfortaa"/>
            </a:endParaRPr>
          </a:p>
          <a:p>
            <a:pPr indent="457200" lvl="0" marL="0" rtl="0" algn="l">
              <a:lnSpc>
                <a:spcPct val="115000"/>
              </a:lnSpc>
              <a:spcBef>
                <a:spcPts val="0"/>
              </a:spcBef>
              <a:spcAft>
                <a:spcPts val="0"/>
              </a:spcAft>
              <a:buSzPts val="2214"/>
              <a:buNone/>
            </a:pPr>
            <a:r>
              <a:rPr lang="en-US" sz="8000">
                <a:latin typeface="Comfortaa"/>
                <a:ea typeface="Comfortaa"/>
                <a:cs typeface="Comfortaa"/>
                <a:sym typeface="Comfortaa"/>
              </a:rPr>
              <a:t>05									Testing</a:t>
            </a:r>
            <a:endParaRPr sz="8000">
              <a:latin typeface="Comfortaa"/>
              <a:ea typeface="Comfortaa"/>
              <a:cs typeface="Comfortaa"/>
              <a:sym typeface="Comfortaa"/>
            </a:endParaRPr>
          </a:p>
          <a:p>
            <a:pPr indent="457200" lvl="0" marL="0" rtl="0" algn="l">
              <a:lnSpc>
                <a:spcPct val="115000"/>
              </a:lnSpc>
              <a:spcBef>
                <a:spcPts val="0"/>
              </a:spcBef>
              <a:spcAft>
                <a:spcPts val="0"/>
              </a:spcAft>
              <a:buSzPts val="2214"/>
              <a:buNone/>
            </a:pPr>
            <a:r>
              <a:rPr lang="en-US" sz="8000">
                <a:latin typeface="Comfortaa"/>
                <a:ea typeface="Comfortaa"/>
                <a:cs typeface="Comfortaa"/>
                <a:sym typeface="Comfortaa"/>
              </a:rPr>
              <a:t>06									Security</a:t>
            </a:r>
            <a:endParaRPr sz="8000">
              <a:latin typeface="Comfortaa"/>
              <a:ea typeface="Comfortaa"/>
              <a:cs typeface="Comfortaa"/>
              <a:sym typeface="Comfortaa"/>
            </a:endParaRPr>
          </a:p>
          <a:p>
            <a:pPr indent="457200" lvl="0" marL="0" rtl="0" algn="l">
              <a:lnSpc>
                <a:spcPct val="115000"/>
              </a:lnSpc>
              <a:spcBef>
                <a:spcPts val="0"/>
              </a:spcBef>
              <a:spcAft>
                <a:spcPts val="0"/>
              </a:spcAft>
              <a:buSzPts val="2214"/>
              <a:buNone/>
            </a:pPr>
            <a:r>
              <a:t/>
            </a:r>
            <a:endParaRPr sz="8000">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312bc3cd5ea_1_0"/>
          <p:cNvSpPr txBox="1"/>
          <p:nvPr>
            <p:ph type="title"/>
          </p:nvPr>
        </p:nvSpPr>
        <p:spPr>
          <a:xfrm>
            <a:off x="1674000" y="599050"/>
            <a:ext cx="21090600" cy="1433100"/>
          </a:xfrm>
          <a:prstGeom prst="rect">
            <a:avLst/>
          </a:prstGeom>
          <a:noFill/>
          <a:ln>
            <a:noFill/>
          </a:ln>
        </p:spPr>
        <p:txBody>
          <a:bodyPr anchorCtr="0" anchor="t" bIns="50800" lIns="50800" spcFirstLastPara="1" rIns="50800" wrap="square" tIns="50800">
            <a:noAutofit/>
          </a:bodyPr>
          <a:lstStyle/>
          <a:p>
            <a:pPr indent="0" lvl="0" marL="0" rtl="0" algn="l">
              <a:lnSpc>
                <a:spcPct val="115000"/>
              </a:lnSpc>
              <a:spcBef>
                <a:spcPts val="0"/>
              </a:spcBef>
              <a:spcAft>
                <a:spcPts val="0"/>
              </a:spcAft>
              <a:buSzPts val="1800"/>
              <a:buNone/>
            </a:pPr>
            <a:r>
              <a:rPr lang="en-US" sz="9000"/>
              <a:t>Testing: Backend</a:t>
            </a:r>
            <a:endParaRPr sz="9000"/>
          </a:p>
        </p:txBody>
      </p:sp>
      <p:pic>
        <p:nvPicPr>
          <p:cNvPr id="316" name="Google Shape;316;g312bc3cd5ea_1_0"/>
          <p:cNvPicPr preferRelativeResize="0"/>
          <p:nvPr/>
        </p:nvPicPr>
        <p:blipFill rotWithShape="1">
          <a:blip r:embed="rId3">
            <a:alphaModFix/>
          </a:blip>
          <a:srcRect b="0" l="0" r="0" t="0"/>
          <a:stretch/>
        </p:blipFill>
        <p:spPr>
          <a:xfrm>
            <a:off x="1620650" y="2433487"/>
            <a:ext cx="7604425" cy="8849024"/>
          </a:xfrm>
          <a:prstGeom prst="rect">
            <a:avLst/>
          </a:prstGeom>
          <a:noFill/>
          <a:ln>
            <a:noFill/>
          </a:ln>
        </p:spPr>
      </p:pic>
      <p:pic>
        <p:nvPicPr>
          <p:cNvPr id="317" name="Google Shape;317;g312bc3cd5ea_1_0"/>
          <p:cNvPicPr preferRelativeResize="0"/>
          <p:nvPr/>
        </p:nvPicPr>
        <p:blipFill>
          <a:blip r:embed="rId4">
            <a:alphaModFix/>
          </a:blip>
          <a:stretch>
            <a:fillRect/>
          </a:stretch>
        </p:blipFill>
        <p:spPr>
          <a:xfrm>
            <a:off x="9569875" y="3468875"/>
            <a:ext cx="14814125" cy="67782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1c3b6f34a5_1_0"/>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Security</a:t>
            </a:r>
            <a:endParaRPr/>
          </a:p>
        </p:txBody>
      </p:sp>
      <p:sp>
        <p:nvSpPr>
          <p:cNvPr id="323" name="Google Shape;323;g31c3b6f34a5_1_0"/>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JWT</a:t>
            </a:r>
            <a:endParaRPr/>
          </a:p>
        </p:txBody>
      </p:sp>
      <p:pic>
        <p:nvPicPr>
          <p:cNvPr id="324" name="Google Shape;324;g31c3b6f34a5_1_0"/>
          <p:cNvPicPr preferRelativeResize="0"/>
          <p:nvPr/>
        </p:nvPicPr>
        <p:blipFill rotWithShape="1">
          <a:blip r:embed="rId3">
            <a:alphaModFix/>
          </a:blip>
          <a:srcRect b="0" l="0" r="0" t="0"/>
          <a:stretch/>
        </p:blipFill>
        <p:spPr>
          <a:xfrm>
            <a:off x="3560850" y="2263075"/>
            <a:ext cx="17637126" cy="11452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1c3b6f34a5_1_8"/>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More Security</a:t>
            </a:r>
            <a:endParaRPr/>
          </a:p>
        </p:txBody>
      </p:sp>
      <p:sp>
        <p:nvSpPr>
          <p:cNvPr id="330" name="Google Shape;330;g31c3b6f34a5_1_8"/>
          <p:cNvSpPr txBox="1"/>
          <p:nvPr>
            <p:ph idx="1" type="body"/>
          </p:nvPr>
        </p:nvSpPr>
        <p:spPr>
          <a:xfrm>
            <a:off x="1206500" y="28301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bcrypt: password hashing</a:t>
            </a:r>
            <a:endParaRPr/>
          </a:p>
        </p:txBody>
      </p:sp>
      <p:sp>
        <p:nvSpPr>
          <p:cNvPr id="331" name="Google Shape;331;g31c3b6f34a5_1_8"/>
          <p:cNvSpPr txBox="1"/>
          <p:nvPr>
            <p:ph idx="1" type="body"/>
          </p:nvPr>
        </p:nvSpPr>
        <p:spPr>
          <a:xfrm>
            <a:off x="1206500" y="55733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Injection attack protection</a:t>
            </a:r>
            <a:endParaRPr/>
          </a:p>
        </p:txBody>
      </p:sp>
      <p:sp>
        <p:nvSpPr>
          <p:cNvPr id="332" name="Google Shape;332;g31c3b6f34a5_1_8"/>
          <p:cNvSpPr txBox="1"/>
          <p:nvPr>
            <p:ph idx="1" type="body"/>
          </p:nvPr>
        </p:nvSpPr>
        <p:spPr>
          <a:xfrm>
            <a:off x="1206500" y="3820743"/>
            <a:ext cx="21971100" cy="1433100"/>
          </a:xfrm>
          <a:prstGeom prst="rect">
            <a:avLst/>
          </a:prstGeom>
        </p:spPr>
        <p:txBody>
          <a:bodyPr anchorCtr="0" anchor="t" bIns="45700" lIns="45700" spcFirstLastPara="1" rIns="45700" wrap="square" tIns="45700">
            <a:normAutofit lnSpcReduction="20000"/>
          </a:bodyPr>
          <a:lstStyle/>
          <a:p>
            <a:pPr indent="0" lvl="0" marL="0" rtl="0" algn="l">
              <a:spcBef>
                <a:spcPts val="0"/>
              </a:spcBef>
              <a:spcAft>
                <a:spcPts val="0"/>
              </a:spcAft>
              <a:buNone/>
            </a:pPr>
            <a:r>
              <a:rPr b="0" lang="en-US"/>
              <a:t>Password hashing is handled by backend, and </a:t>
            </a:r>
            <a:r>
              <a:rPr b="0" lang="en-US"/>
              <a:t>hashed</a:t>
            </a:r>
            <a:r>
              <a:rPr b="0" lang="en-US"/>
              <a:t> value is stored in DB</a:t>
            </a:r>
            <a:endParaRPr b="0"/>
          </a:p>
        </p:txBody>
      </p:sp>
      <p:sp>
        <p:nvSpPr>
          <p:cNvPr id="333" name="Google Shape;333;g31c3b6f34a5_1_8"/>
          <p:cNvSpPr txBox="1"/>
          <p:nvPr>
            <p:ph idx="1" type="body"/>
          </p:nvPr>
        </p:nvSpPr>
        <p:spPr>
          <a:xfrm>
            <a:off x="1206450" y="6651337"/>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b="0" lang="en-US"/>
              <a:t>Prevent injection attack by using </a:t>
            </a:r>
            <a:r>
              <a:rPr b="0" lang="en-US"/>
              <a:t>parameterized</a:t>
            </a:r>
            <a:r>
              <a:rPr b="0" lang="en-US"/>
              <a:t> query</a:t>
            </a:r>
            <a:endParaRPr b="0"/>
          </a:p>
        </p:txBody>
      </p:sp>
      <p:sp>
        <p:nvSpPr>
          <p:cNvPr id="334" name="Google Shape;334;g31c3b6f34a5_1_8"/>
          <p:cNvSpPr txBox="1"/>
          <p:nvPr>
            <p:ph idx="1" type="body"/>
          </p:nvPr>
        </p:nvSpPr>
        <p:spPr>
          <a:xfrm>
            <a:off x="1206500" y="78593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US"/>
              <a:t>Role-based access</a:t>
            </a:r>
            <a:endParaRPr/>
          </a:p>
        </p:txBody>
      </p:sp>
      <p:sp>
        <p:nvSpPr>
          <p:cNvPr id="335" name="Google Shape;335;g31c3b6f34a5_1_8"/>
          <p:cNvSpPr txBox="1"/>
          <p:nvPr>
            <p:ph idx="1" type="body"/>
          </p:nvPr>
        </p:nvSpPr>
        <p:spPr>
          <a:xfrm>
            <a:off x="1206450" y="8937306"/>
            <a:ext cx="21971100" cy="23883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b="0" lang="en-US"/>
              <a:t>Prevent normal users to delete or create system information such as common exercises</a:t>
            </a:r>
            <a:endParaRPr b="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1c2649ebc3_0_32"/>
          <p:cNvSpPr txBox="1"/>
          <p:nvPr>
            <p:ph idx="2" type="body"/>
          </p:nvPr>
        </p:nvSpPr>
        <p:spPr>
          <a:xfrm>
            <a:off x="572825" y="5270554"/>
            <a:ext cx="21971100" cy="8256000"/>
          </a:xfrm>
          <a:prstGeom prst="rect">
            <a:avLst/>
          </a:prstGeom>
        </p:spPr>
        <p:txBody>
          <a:bodyPr anchorCtr="0" anchor="t" bIns="50800" lIns="50800" spcFirstLastPara="1" rIns="50800" wrap="square" tIns="50800">
            <a:normAutofit/>
          </a:bodyPr>
          <a:lstStyle/>
          <a:p>
            <a:pPr indent="0" lvl="0" marL="0" rtl="0" algn="ctr">
              <a:spcBef>
                <a:spcPts val="4500"/>
              </a:spcBef>
              <a:spcAft>
                <a:spcPts val="0"/>
              </a:spcAft>
              <a:buNone/>
            </a:pPr>
            <a:r>
              <a:rPr b="1" lang="en-US" sz="11500"/>
              <a:t>Demo</a:t>
            </a:r>
            <a:endParaRPr b="1" sz="1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8517b9e92a_0_0"/>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b="1" lang="en-US" sz="3600"/>
              <a:t>CS673 </a:t>
            </a:r>
            <a:r>
              <a:rPr lang="en-US"/>
              <a:t>FA2024</a:t>
            </a:r>
            <a:endParaRPr/>
          </a:p>
        </p:txBody>
      </p:sp>
      <p:sp>
        <p:nvSpPr>
          <p:cNvPr id="346" name="Google Shape;346;g28517b9e92a_0_0"/>
          <p:cNvSpPr txBox="1"/>
          <p:nvPr>
            <p:ph idx="4294967295" type="ctr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Team 6</a:t>
            </a:r>
            <a:endParaRPr b="1" i="0" sz="8500" u="none" cap="none" strike="noStrike">
              <a:solidFill>
                <a:srgbClr val="000000"/>
              </a:solidFill>
              <a:latin typeface="Helvetica Neue"/>
              <a:ea typeface="Helvetica Neue"/>
              <a:cs typeface="Helvetica Neue"/>
              <a:sym typeface="Helvetica Neue"/>
            </a:endParaRPr>
          </a:p>
        </p:txBody>
      </p:sp>
      <p:sp>
        <p:nvSpPr>
          <p:cNvPr id="347" name="Google Shape;347;g28517b9e92a_0_0"/>
          <p:cNvSpPr txBox="1"/>
          <p:nvPr>
            <p:ph idx="4294967295" type="subTitle"/>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500"/>
              <a:buFont typeface="Helvetica Neue"/>
              <a:buNone/>
            </a:pPr>
            <a:r>
              <a:rPr b="1" i="0" lang="en-US" sz="5500" u="none" cap="none" strike="noStrike">
                <a:solidFill>
                  <a:srgbClr val="000000"/>
                </a:solidFill>
                <a:latin typeface="Helvetica Neue"/>
                <a:ea typeface="Helvetica Neue"/>
                <a:cs typeface="Helvetica Neue"/>
                <a:sym typeface="Helvetica Neue"/>
              </a:rPr>
              <a:t>FitFusion - Work out website</a:t>
            </a:r>
            <a:endParaRPr b="0" i="0" sz="4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d663671893_1_0"/>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457200" lvl="0" marL="0" rtl="0" algn="l">
              <a:lnSpc>
                <a:spcPct val="115000"/>
              </a:lnSpc>
              <a:spcBef>
                <a:spcPts val="0"/>
              </a:spcBef>
              <a:spcAft>
                <a:spcPts val="0"/>
              </a:spcAft>
              <a:buClr>
                <a:srgbClr val="000000"/>
              </a:buClr>
              <a:buSzPts val="2214"/>
              <a:buFont typeface="Arial"/>
              <a:buNone/>
            </a:pPr>
            <a:r>
              <a:rPr lang="en-US"/>
              <a:t>Requirement Analysis</a:t>
            </a:r>
            <a:endParaRPr/>
          </a:p>
        </p:txBody>
      </p:sp>
      <p:sp>
        <p:nvSpPr>
          <p:cNvPr id="98" name="Google Shape;98;g2d663671893_1_0"/>
          <p:cNvSpPr txBox="1"/>
          <p:nvPr>
            <p:ph idx="2" type="body"/>
          </p:nvPr>
        </p:nvSpPr>
        <p:spPr>
          <a:xfrm>
            <a:off x="866275" y="3993300"/>
            <a:ext cx="21971100" cy="8895900"/>
          </a:xfrm>
          <a:prstGeom prst="rect">
            <a:avLst/>
          </a:prstGeom>
        </p:spPr>
        <p:txBody>
          <a:bodyPr anchorCtr="0" anchor="t" bIns="50800" lIns="50800" spcFirstLastPara="1" rIns="50800" wrap="square" tIns="50800">
            <a:noAutofit/>
          </a:bodyPr>
          <a:lstStyle/>
          <a:p>
            <a:pPr indent="0" lvl="0" marL="0" rtl="0" algn="l">
              <a:lnSpc>
                <a:spcPct val="115000"/>
              </a:lnSpc>
              <a:spcBef>
                <a:spcPts val="1200"/>
              </a:spcBef>
              <a:spcAft>
                <a:spcPts val="0"/>
              </a:spcAft>
              <a:buNone/>
            </a:pPr>
            <a:r>
              <a:rPr b="1" lang="en-US">
                <a:latin typeface="Arial"/>
                <a:ea typeface="Arial"/>
                <a:cs typeface="Arial"/>
                <a:sym typeface="Arial"/>
              </a:rPr>
              <a:t>FitFusion: Fitness Tracking Web App</a:t>
            </a:r>
            <a:endParaRPr b="1">
              <a:latin typeface="Arial"/>
              <a:ea typeface="Arial"/>
              <a:cs typeface="Arial"/>
              <a:sym typeface="Arial"/>
            </a:endParaRPr>
          </a:p>
          <a:p>
            <a:pPr indent="0" lvl="0" marL="0" rtl="0" algn="l">
              <a:lnSpc>
                <a:spcPct val="115000"/>
              </a:lnSpc>
              <a:spcBef>
                <a:spcPts val="1200"/>
              </a:spcBef>
              <a:spcAft>
                <a:spcPts val="0"/>
              </a:spcAft>
              <a:buNone/>
            </a:pPr>
            <a:r>
              <a:t/>
            </a:r>
            <a:endParaRPr b="1">
              <a:latin typeface="Arial"/>
              <a:ea typeface="Arial"/>
              <a:cs typeface="Arial"/>
              <a:sym typeface="Arial"/>
            </a:endParaRPr>
          </a:p>
          <a:p>
            <a:pPr indent="0" lvl="0" marL="0" rtl="0" algn="l">
              <a:lnSpc>
                <a:spcPct val="115000"/>
              </a:lnSpc>
              <a:spcBef>
                <a:spcPts val="1200"/>
              </a:spcBef>
              <a:spcAft>
                <a:spcPts val="0"/>
              </a:spcAft>
              <a:buNone/>
            </a:pPr>
            <a:r>
              <a:rPr b="1" lang="en-US">
                <a:latin typeface="Arial"/>
                <a:ea typeface="Arial"/>
                <a:cs typeface="Arial"/>
                <a:sym typeface="Arial"/>
              </a:rPr>
              <a:t>Pain Points Solved:</a:t>
            </a:r>
            <a:endParaRPr b="1">
              <a:latin typeface="Arial"/>
              <a:ea typeface="Arial"/>
              <a:cs typeface="Arial"/>
              <a:sym typeface="Arial"/>
            </a:endParaRPr>
          </a:p>
          <a:p>
            <a:pPr indent="-533400" lvl="0" marL="457200" rtl="0" algn="l">
              <a:lnSpc>
                <a:spcPct val="115000"/>
              </a:lnSpc>
              <a:spcBef>
                <a:spcPts val="1200"/>
              </a:spcBef>
              <a:spcAft>
                <a:spcPts val="0"/>
              </a:spcAft>
              <a:buSzPts val="4800"/>
              <a:buFont typeface="Arial"/>
              <a:buChar char="●"/>
            </a:pPr>
            <a:r>
              <a:rPr lang="en-US">
                <a:latin typeface="Arial"/>
                <a:ea typeface="Arial"/>
                <a:cs typeface="Arial"/>
                <a:sym typeface="Arial"/>
              </a:rPr>
              <a:t>Inconsistent progress tracking</a:t>
            </a:r>
            <a:endParaRPr>
              <a:latin typeface="Arial"/>
              <a:ea typeface="Arial"/>
              <a:cs typeface="Arial"/>
              <a:sym typeface="Arial"/>
            </a:endParaRPr>
          </a:p>
          <a:p>
            <a:pPr indent="-533400" lvl="0" marL="457200" rtl="0" algn="l">
              <a:lnSpc>
                <a:spcPct val="115000"/>
              </a:lnSpc>
              <a:spcBef>
                <a:spcPts val="0"/>
              </a:spcBef>
              <a:spcAft>
                <a:spcPts val="0"/>
              </a:spcAft>
              <a:buSzPts val="4800"/>
              <a:buFont typeface="Arial"/>
              <a:buChar char="●"/>
            </a:pPr>
            <a:r>
              <a:rPr lang="en-US">
                <a:latin typeface="Arial"/>
                <a:ea typeface="Arial"/>
                <a:cs typeface="Arial"/>
                <a:sym typeface="Arial"/>
              </a:rPr>
              <a:t>Lack of personalized guidance</a:t>
            </a:r>
            <a:endParaRPr>
              <a:latin typeface="Arial"/>
              <a:ea typeface="Arial"/>
              <a:cs typeface="Arial"/>
              <a:sym typeface="Arial"/>
            </a:endParaRPr>
          </a:p>
          <a:p>
            <a:pPr indent="-533400" lvl="0" marL="457200" rtl="0" algn="l">
              <a:lnSpc>
                <a:spcPct val="115000"/>
              </a:lnSpc>
              <a:spcBef>
                <a:spcPts val="0"/>
              </a:spcBef>
              <a:spcAft>
                <a:spcPts val="0"/>
              </a:spcAft>
              <a:buSzPts val="4800"/>
              <a:buFont typeface="Arial"/>
              <a:buChar char="●"/>
            </a:pPr>
            <a:r>
              <a:rPr lang="en-US">
                <a:latin typeface="Arial"/>
                <a:ea typeface="Arial"/>
                <a:cs typeface="Arial"/>
                <a:sym typeface="Arial"/>
              </a:rPr>
              <a:t>Missed workouts due to poor reminders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d6655962eb_0_33"/>
          <p:cNvSpPr txBox="1"/>
          <p:nvPr>
            <p:ph type="title"/>
          </p:nvPr>
        </p:nvSpPr>
        <p:spPr>
          <a:xfrm>
            <a:off x="1206500" y="1079500"/>
            <a:ext cx="21971100" cy="1433100"/>
          </a:xfrm>
          <a:prstGeom prst="rect">
            <a:avLst/>
          </a:prstGeom>
        </p:spPr>
        <p:txBody>
          <a:bodyPr anchorCtr="0" anchor="t" bIns="50800" lIns="50800" spcFirstLastPara="1" rIns="50800" wrap="square" tIns="50800">
            <a:normAutofit fontScale="90000"/>
          </a:bodyPr>
          <a:lstStyle/>
          <a:p>
            <a:pPr indent="457200" lvl="0" marL="0" rtl="0" algn="l">
              <a:lnSpc>
                <a:spcPct val="115000"/>
              </a:lnSpc>
              <a:spcBef>
                <a:spcPts val="0"/>
              </a:spcBef>
              <a:spcAft>
                <a:spcPts val="0"/>
              </a:spcAft>
              <a:buClr>
                <a:srgbClr val="000000"/>
              </a:buClr>
              <a:buSzPct val="26047"/>
              <a:buFont typeface="Arial"/>
              <a:buNone/>
            </a:pPr>
            <a:r>
              <a:rPr lang="en-US"/>
              <a:t>Requirement Analysis</a:t>
            </a:r>
            <a:endParaRPr/>
          </a:p>
          <a:p>
            <a:pPr indent="0" lvl="0" marL="0" rtl="0" algn="l">
              <a:spcBef>
                <a:spcPts val="0"/>
              </a:spcBef>
              <a:spcAft>
                <a:spcPts val="0"/>
              </a:spcAft>
              <a:buNone/>
            </a:pPr>
            <a:r>
              <a:t/>
            </a:r>
            <a:endParaRPr/>
          </a:p>
        </p:txBody>
      </p:sp>
      <p:sp>
        <p:nvSpPr>
          <p:cNvPr id="104" name="Google Shape;104;g2d6655962eb_0_33"/>
          <p:cNvSpPr txBox="1"/>
          <p:nvPr>
            <p:ph idx="1" type="body"/>
          </p:nvPr>
        </p:nvSpPr>
        <p:spPr>
          <a:xfrm>
            <a:off x="1206500" y="2372962"/>
            <a:ext cx="21971100" cy="9348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t/>
            </a:r>
            <a:endParaRPr/>
          </a:p>
        </p:txBody>
      </p:sp>
      <p:sp>
        <p:nvSpPr>
          <p:cNvPr id="105" name="Google Shape;105;g2d6655962eb_0_33"/>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b="1" lang="en-US" sz="7000"/>
              <a:t>Achieved</a:t>
            </a:r>
            <a:r>
              <a:rPr b="1" lang="en-US" sz="7000"/>
              <a:t> functional requirements:</a:t>
            </a:r>
            <a:endParaRPr b="1" sz="7000"/>
          </a:p>
          <a:p>
            <a:pPr indent="-673100" lvl="0" marL="457200" rtl="0" algn="l">
              <a:spcBef>
                <a:spcPts val="4500"/>
              </a:spcBef>
              <a:spcAft>
                <a:spcPts val="0"/>
              </a:spcAft>
              <a:buSzPts val="7000"/>
              <a:buChar char="•"/>
            </a:pPr>
            <a:r>
              <a:rPr lang="en-US" sz="7000"/>
              <a:t>User registration and login.</a:t>
            </a:r>
            <a:endParaRPr sz="7000"/>
          </a:p>
          <a:p>
            <a:pPr indent="-673100" lvl="0" marL="457200" rtl="0" algn="l">
              <a:spcBef>
                <a:spcPts val="0"/>
              </a:spcBef>
              <a:spcAft>
                <a:spcPts val="0"/>
              </a:spcAft>
              <a:buSzPts val="7000"/>
              <a:buChar char="•"/>
            </a:pPr>
            <a:r>
              <a:rPr lang="en-US" sz="7000"/>
              <a:t>Create</a:t>
            </a:r>
            <a:r>
              <a:rPr lang="en-US" sz="7000"/>
              <a:t> fitness plan.</a:t>
            </a:r>
            <a:endParaRPr sz="7000"/>
          </a:p>
          <a:p>
            <a:pPr indent="-673100" lvl="0" marL="457200" rtl="0" algn="l">
              <a:spcBef>
                <a:spcPts val="0"/>
              </a:spcBef>
              <a:spcAft>
                <a:spcPts val="0"/>
              </a:spcAft>
              <a:buSzPts val="7000"/>
              <a:buChar char="•"/>
            </a:pPr>
            <a:r>
              <a:rPr lang="en-US" sz="7000"/>
              <a:t>Fitness records and progress tracking.</a:t>
            </a:r>
            <a:endParaRPr sz="7000"/>
          </a:p>
          <a:p>
            <a:pPr indent="-673100" lvl="0" marL="457200" rtl="0" algn="l">
              <a:spcBef>
                <a:spcPts val="0"/>
              </a:spcBef>
              <a:spcAft>
                <a:spcPts val="0"/>
              </a:spcAft>
              <a:buSzPts val="7000"/>
              <a:buChar char="•"/>
            </a:pPr>
            <a:r>
              <a:rPr lang="en-US" sz="7000"/>
              <a:t>Push notification reminders.</a:t>
            </a:r>
            <a:endParaRPr sz="7000"/>
          </a:p>
          <a:p>
            <a:pPr indent="-673100" lvl="0" marL="457200" rtl="0" algn="l">
              <a:spcBef>
                <a:spcPts val="0"/>
              </a:spcBef>
              <a:spcAft>
                <a:spcPts val="0"/>
              </a:spcAft>
              <a:buSzPts val="7000"/>
              <a:buChar char="•"/>
            </a:pPr>
            <a:r>
              <a:rPr lang="en-US" sz="7000"/>
              <a:t>Video and </a:t>
            </a:r>
            <a:r>
              <a:rPr lang="en-US" sz="7000"/>
              <a:t>Illustration</a:t>
            </a:r>
            <a:r>
              <a:rPr lang="en-US" sz="7000"/>
              <a:t> </a:t>
            </a:r>
            <a:r>
              <a:rPr lang="en-US" sz="7000"/>
              <a:t>Support.</a:t>
            </a:r>
            <a:endParaRPr sz="7000"/>
          </a:p>
          <a:p>
            <a:pPr indent="0" lvl="0" marL="0" rtl="0" algn="l">
              <a:spcBef>
                <a:spcPts val="4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46bb7ceb1_0_9"/>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673100" lvl="0" marL="457200" rtl="0" algn="l">
              <a:lnSpc>
                <a:spcPct val="90000"/>
              </a:lnSpc>
              <a:spcBef>
                <a:spcPts val="4500"/>
              </a:spcBef>
              <a:spcAft>
                <a:spcPts val="0"/>
              </a:spcAft>
              <a:buSzPts val="7000"/>
              <a:buChar char="•"/>
            </a:pPr>
            <a:r>
              <a:rPr b="0" lang="en-US" sz="7000"/>
              <a:t>User registration and login.</a:t>
            </a:r>
            <a:endParaRPr/>
          </a:p>
        </p:txBody>
      </p:sp>
      <p:sp>
        <p:nvSpPr>
          <p:cNvPr id="111" name="Google Shape;111;g2a46bb7ceb1_0_9"/>
          <p:cNvSpPr txBox="1"/>
          <p:nvPr>
            <p:ph idx="2" type="body"/>
          </p:nvPr>
        </p:nvSpPr>
        <p:spPr>
          <a:xfrm>
            <a:off x="1206500" y="4125125"/>
            <a:ext cx="23475300" cy="83793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t/>
            </a:r>
            <a:endParaRPr/>
          </a:p>
        </p:txBody>
      </p:sp>
      <p:pic>
        <p:nvPicPr>
          <p:cNvPr id="112" name="Google Shape;112;g2a46bb7ceb1_0_9" title="1-1.mov">
            <a:hlinkClick r:id="rId3"/>
          </p:cNvPr>
          <p:cNvPicPr preferRelativeResize="0"/>
          <p:nvPr/>
        </p:nvPicPr>
        <p:blipFill>
          <a:blip r:embed="rId4">
            <a:alphaModFix/>
          </a:blip>
          <a:stretch>
            <a:fillRect/>
          </a:stretch>
        </p:blipFill>
        <p:spPr>
          <a:xfrm>
            <a:off x="0" y="3635350"/>
            <a:ext cx="12478475" cy="9358850"/>
          </a:xfrm>
          <a:prstGeom prst="rect">
            <a:avLst/>
          </a:prstGeom>
          <a:noFill/>
          <a:ln>
            <a:noFill/>
          </a:ln>
        </p:spPr>
      </p:pic>
      <p:sp>
        <p:nvSpPr>
          <p:cNvPr id="113" name="Google Shape;113;g2a46bb7ceb1_0_9"/>
          <p:cNvSpPr txBox="1"/>
          <p:nvPr/>
        </p:nvSpPr>
        <p:spPr>
          <a:xfrm>
            <a:off x="12684500" y="4125125"/>
            <a:ext cx="111723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As a user, I want to have a secure and easy-to-use login function so that I can access my fitness tracking data and progress.</a:t>
            </a:r>
            <a:endParaRPr sz="4800">
              <a:latin typeface="Helvetica Neue"/>
              <a:ea typeface="Helvetica Neue"/>
              <a:cs typeface="Helvetica Neue"/>
              <a:sym typeface="Helvetica Neue"/>
            </a:endParaRPr>
          </a:p>
          <a:p>
            <a:pPr indent="0" lvl="0" marL="0" rtl="0" algn="l">
              <a:spcBef>
                <a:spcPts val="0"/>
              </a:spcBef>
              <a:spcAft>
                <a:spcPts val="0"/>
              </a:spcAft>
              <a:buNone/>
            </a:pPr>
            <a:r>
              <a:t/>
            </a:r>
            <a:endParaRPr sz="4800">
              <a:latin typeface="Helvetica Neue"/>
              <a:ea typeface="Helvetica Neue"/>
              <a:cs typeface="Helvetica Neue"/>
              <a:sym typeface="Helvetica Neue"/>
            </a:endParaRPr>
          </a:p>
          <a:p>
            <a:pPr indent="0" lvl="0" marL="0" rtl="0" algn="l">
              <a:spcBef>
                <a:spcPts val="0"/>
              </a:spcBef>
              <a:spcAft>
                <a:spcPts val="0"/>
              </a:spcAft>
              <a:buNone/>
            </a:pPr>
            <a:r>
              <a:t/>
            </a:r>
            <a:endParaRPr sz="4800">
              <a:latin typeface="Helvetica Neue"/>
              <a:ea typeface="Helvetica Neue"/>
              <a:cs typeface="Helvetica Neue"/>
              <a:sym typeface="Helvetica Neue"/>
            </a:endParaRPr>
          </a:p>
        </p:txBody>
      </p:sp>
      <p:sp>
        <p:nvSpPr>
          <p:cNvPr id="114" name="Google Shape;114;g2a46bb7ceb1_0_9"/>
          <p:cNvSpPr txBox="1"/>
          <p:nvPr/>
        </p:nvSpPr>
        <p:spPr>
          <a:xfrm>
            <a:off x="12684500" y="7425200"/>
            <a:ext cx="11997300" cy="44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172B4D"/>
                </a:solidFill>
                <a:highlight>
                  <a:srgbClr val="FFFFFF"/>
                </a:highlight>
                <a:latin typeface="Roboto"/>
                <a:ea typeface="Roboto"/>
                <a:cs typeface="Roboto"/>
                <a:sym typeface="Roboto"/>
              </a:rPr>
              <a:t>Given</a:t>
            </a:r>
            <a:r>
              <a:rPr lang="en-US" sz="4800">
                <a:solidFill>
                  <a:srgbClr val="172B4D"/>
                </a:solidFill>
                <a:highlight>
                  <a:srgbClr val="FFFFFF"/>
                </a:highlight>
                <a:latin typeface="Roboto"/>
                <a:ea typeface="Roboto"/>
                <a:cs typeface="Roboto"/>
                <a:sym typeface="Roboto"/>
              </a:rPr>
              <a:t> I am a registered user, </a:t>
            </a:r>
            <a:r>
              <a:rPr b="1" lang="en-US" sz="4800">
                <a:solidFill>
                  <a:srgbClr val="172B4D"/>
                </a:solidFill>
                <a:highlight>
                  <a:srgbClr val="FFFFFF"/>
                </a:highlight>
                <a:latin typeface="Roboto"/>
                <a:ea typeface="Roboto"/>
                <a:cs typeface="Roboto"/>
                <a:sym typeface="Roboto"/>
              </a:rPr>
              <a:t>when</a:t>
            </a:r>
            <a:r>
              <a:rPr lang="en-US" sz="4800">
                <a:solidFill>
                  <a:srgbClr val="172B4D"/>
                </a:solidFill>
                <a:highlight>
                  <a:srgbClr val="FFFFFF"/>
                </a:highlight>
                <a:latin typeface="Roboto"/>
                <a:ea typeface="Roboto"/>
                <a:cs typeface="Roboto"/>
                <a:sym typeface="Roboto"/>
              </a:rPr>
              <a:t> I enter my username and password on the login page and click login, </a:t>
            </a:r>
            <a:r>
              <a:rPr b="1" lang="en-US" sz="4800">
                <a:solidFill>
                  <a:srgbClr val="172B4D"/>
                </a:solidFill>
                <a:highlight>
                  <a:srgbClr val="FFFFFF"/>
                </a:highlight>
                <a:latin typeface="Roboto"/>
                <a:ea typeface="Roboto"/>
                <a:cs typeface="Roboto"/>
                <a:sym typeface="Roboto"/>
              </a:rPr>
              <a:t>then</a:t>
            </a:r>
            <a:r>
              <a:rPr lang="en-US" sz="4800">
                <a:solidFill>
                  <a:srgbClr val="172B4D"/>
                </a:solidFill>
                <a:highlight>
                  <a:srgbClr val="FFFFFF"/>
                </a:highlight>
                <a:latin typeface="Roboto"/>
                <a:ea typeface="Roboto"/>
                <a:cs typeface="Roboto"/>
                <a:sym typeface="Roboto"/>
              </a:rPr>
              <a:t> I should be authenticated and taken to my personalized dashboard showing my fitness data.</a:t>
            </a:r>
            <a:endParaRPr sz="4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a46bb7ceb1_1_0"/>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673100" lvl="0" marL="457200" rtl="0" algn="l">
              <a:lnSpc>
                <a:spcPct val="90000"/>
              </a:lnSpc>
              <a:spcBef>
                <a:spcPts val="4500"/>
              </a:spcBef>
              <a:spcAft>
                <a:spcPts val="0"/>
              </a:spcAft>
              <a:buSzPts val="7000"/>
              <a:buChar char="•"/>
            </a:pPr>
            <a:r>
              <a:rPr b="0" lang="en-US" sz="7000"/>
              <a:t>Push notification reminders</a:t>
            </a:r>
            <a:endParaRPr/>
          </a:p>
        </p:txBody>
      </p:sp>
      <p:sp>
        <p:nvSpPr>
          <p:cNvPr id="120" name="Google Shape;120;g2a46bb7ceb1_1_0"/>
          <p:cNvSpPr txBox="1"/>
          <p:nvPr>
            <p:ph idx="1" type="body"/>
          </p:nvPr>
        </p:nvSpPr>
        <p:spPr>
          <a:xfrm>
            <a:off x="13521325" y="373600"/>
            <a:ext cx="11015400" cy="7173300"/>
          </a:xfrm>
          <a:prstGeom prst="rect">
            <a:avLst/>
          </a:prstGeom>
        </p:spPr>
        <p:txBody>
          <a:bodyPr anchorCtr="0" anchor="t" bIns="45700" lIns="45700" spcFirstLastPara="1" rIns="45700" wrap="square" tIns="45700">
            <a:noAutofit/>
          </a:bodyPr>
          <a:lstStyle/>
          <a:p>
            <a:pPr indent="0" lvl="0" marL="0" rtl="0" algn="l">
              <a:lnSpc>
                <a:spcPct val="171400"/>
              </a:lnSpc>
              <a:spcBef>
                <a:spcPts val="0"/>
              </a:spcBef>
              <a:spcAft>
                <a:spcPts val="0"/>
              </a:spcAft>
              <a:buNone/>
            </a:pPr>
            <a:r>
              <a:t/>
            </a:r>
            <a:endParaRPr b="0" sz="4800">
              <a:solidFill>
                <a:srgbClr val="172B4D"/>
              </a:solidFill>
              <a:highlight>
                <a:srgbClr val="FFFFFF"/>
              </a:highlight>
            </a:endParaRPr>
          </a:p>
          <a:p>
            <a:pPr indent="0" lvl="0" marL="0" rtl="0" algn="l">
              <a:spcBef>
                <a:spcPts val="0"/>
              </a:spcBef>
              <a:spcAft>
                <a:spcPts val="0"/>
              </a:spcAft>
              <a:buNone/>
            </a:pPr>
            <a:r>
              <a:t/>
            </a:r>
            <a:endParaRPr b="0" sz="4800">
              <a:solidFill>
                <a:srgbClr val="172B4D"/>
              </a:solidFill>
              <a:highlight>
                <a:srgbClr val="FFFFFF"/>
              </a:highlight>
            </a:endParaRPr>
          </a:p>
          <a:p>
            <a:pPr indent="0" lvl="0" marL="0" rtl="0" algn="l">
              <a:spcBef>
                <a:spcPts val="0"/>
              </a:spcBef>
              <a:spcAft>
                <a:spcPts val="0"/>
              </a:spcAft>
              <a:buNone/>
            </a:pPr>
            <a:r>
              <a:t/>
            </a:r>
            <a:endParaRPr/>
          </a:p>
        </p:txBody>
      </p:sp>
      <p:sp>
        <p:nvSpPr>
          <p:cNvPr id="121" name="Google Shape;121;g2a46bb7ceb1_1_0"/>
          <p:cNvSpPr txBox="1"/>
          <p:nvPr>
            <p:ph idx="2" type="body"/>
          </p:nvPr>
        </p:nvSpPr>
        <p:spPr>
          <a:xfrm>
            <a:off x="13521325" y="8235250"/>
            <a:ext cx="10710000" cy="53064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sz="3600"/>
              <a:t>Given the user has set a specific reminder time (e.g., 8 PM the day before),</a:t>
            </a:r>
            <a:endParaRPr sz="3600"/>
          </a:p>
          <a:p>
            <a:pPr indent="0" lvl="0" marL="0" rtl="0" algn="l">
              <a:spcBef>
                <a:spcPts val="4500"/>
              </a:spcBef>
              <a:spcAft>
                <a:spcPts val="0"/>
              </a:spcAft>
              <a:buNone/>
            </a:pPr>
            <a:r>
              <a:rPr lang="en-US" sz="3600"/>
              <a:t>When it is 8 PM on the day before the scheduled workout,</a:t>
            </a:r>
            <a:endParaRPr sz="3600"/>
          </a:p>
          <a:p>
            <a:pPr indent="0" lvl="0" marL="0" rtl="0" algn="l">
              <a:spcBef>
                <a:spcPts val="4500"/>
              </a:spcBef>
              <a:spcAft>
                <a:spcPts val="0"/>
              </a:spcAft>
              <a:buNone/>
            </a:pPr>
            <a:r>
              <a:rPr lang="en-US" sz="3600"/>
              <a:t>Then the app should send the notification at the specified time.</a:t>
            </a:r>
            <a:endParaRPr sz="3600"/>
          </a:p>
        </p:txBody>
      </p:sp>
      <p:pic>
        <p:nvPicPr>
          <p:cNvPr id="122" name="Google Shape;122;g2a46bb7ceb1_1_0" title="2-1.mov">
            <a:hlinkClick r:id="rId3"/>
          </p:cNvPr>
          <p:cNvPicPr preferRelativeResize="0"/>
          <p:nvPr/>
        </p:nvPicPr>
        <p:blipFill>
          <a:blip r:embed="rId4">
            <a:alphaModFix/>
          </a:blip>
          <a:stretch>
            <a:fillRect/>
          </a:stretch>
        </p:blipFill>
        <p:spPr>
          <a:xfrm>
            <a:off x="0" y="4074150"/>
            <a:ext cx="13368634" cy="9467499"/>
          </a:xfrm>
          <a:prstGeom prst="rect">
            <a:avLst/>
          </a:prstGeom>
          <a:noFill/>
          <a:ln>
            <a:noFill/>
          </a:ln>
        </p:spPr>
      </p:pic>
      <p:sp>
        <p:nvSpPr>
          <p:cNvPr id="123" name="Google Shape;123;g2a46bb7ceb1_1_0"/>
          <p:cNvSpPr txBox="1"/>
          <p:nvPr/>
        </p:nvSpPr>
        <p:spPr>
          <a:xfrm>
            <a:off x="13442875" y="1709125"/>
            <a:ext cx="111723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As a user, I want to receive a push notification reminding me of my scheduled gym exercises the day before they are due,</a:t>
            </a:r>
            <a:endParaRPr sz="4800">
              <a:latin typeface="Helvetica Neue"/>
              <a:ea typeface="Helvetica Neue"/>
              <a:cs typeface="Helvetica Neue"/>
              <a:sym typeface="Helvetica Neue"/>
            </a:endParaRPr>
          </a:p>
          <a:p>
            <a:pPr indent="0" lvl="0" marL="0" rtl="0" algn="l">
              <a:spcBef>
                <a:spcPts val="0"/>
              </a:spcBef>
              <a:spcAft>
                <a:spcPts val="0"/>
              </a:spcAft>
              <a:buNone/>
            </a:pPr>
            <a:r>
              <a:rPr lang="en-US" sz="4800">
                <a:latin typeface="Helvetica Neue"/>
                <a:ea typeface="Helvetica Neue"/>
                <a:cs typeface="Helvetica Neue"/>
                <a:sym typeface="Helvetica Neue"/>
              </a:rPr>
              <a:t>so that I can stay consistent and prepare for my workout in advance.</a:t>
            </a:r>
            <a:endParaRPr sz="4800">
              <a:latin typeface="Helvetica Neue"/>
              <a:ea typeface="Helvetica Neue"/>
              <a:cs typeface="Helvetica Neue"/>
              <a:sym typeface="Helvetica Neue"/>
            </a:endParaRPr>
          </a:p>
          <a:p>
            <a:pPr indent="0" lvl="0" marL="0" rtl="0" algn="l">
              <a:spcBef>
                <a:spcPts val="0"/>
              </a:spcBef>
              <a:spcAft>
                <a:spcPts val="0"/>
              </a:spcAft>
              <a:buNone/>
            </a:pPr>
            <a:r>
              <a:t/>
            </a:r>
            <a:endParaRPr sz="4800">
              <a:latin typeface="Helvetica Neue"/>
              <a:ea typeface="Helvetica Neue"/>
              <a:cs typeface="Helvetica Neue"/>
              <a:sym typeface="Helvetica Neue"/>
            </a:endParaRPr>
          </a:p>
          <a:p>
            <a:pPr indent="0" lvl="0" marL="0" rtl="0" algn="l">
              <a:spcBef>
                <a:spcPts val="0"/>
              </a:spcBef>
              <a:spcAft>
                <a:spcPts val="0"/>
              </a:spcAft>
              <a:buNone/>
            </a:pPr>
            <a:r>
              <a:t/>
            </a:r>
            <a:endParaRPr sz="4800">
              <a:latin typeface="Helvetica Neue"/>
              <a:ea typeface="Helvetica Neue"/>
              <a:cs typeface="Helvetica Neue"/>
              <a:sym typeface="Helvetica Neue"/>
            </a:endParaRPr>
          </a:p>
          <a:p>
            <a:pPr indent="0" lvl="0" marL="0" rtl="0" algn="l">
              <a:spcBef>
                <a:spcPts val="0"/>
              </a:spcBef>
              <a:spcAft>
                <a:spcPts val="0"/>
              </a:spcAft>
              <a:buNone/>
            </a:pPr>
            <a:r>
              <a:t/>
            </a:r>
            <a:endParaRPr sz="4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a46bb7ceb1_1_9"/>
          <p:cNvSpPr txBox="1"/>
          <p:nvPr>
            <p:ph type="title"/>
          </p:nvPr>
        </p:nvSpPr>
        <p:spPr>
          <a:xfrm>
            <a:off x="1206500" y="1079500"/>
            <a:ext cx="21971100" cy="1433100"/>
          </a:xfrm>
          <a:prstGeom prst="rect">
            <a:avLst/>
          </a:prstGeom>
        </p:spPr>
        <p:txBody>
          <a:bodyPr anchorCtr="0" anchor="t" bIns="50800" lIns="50800" spcFirstLastPara="1" rIns="50800" wrap="square" tIns="50800">
            <a:normAutofit fontScale="90000"/>
          </a:bodyPr>
          <a:lstStyle/>
          <a:p>
            <a:pPr indent="-628650" lvl="0" marL="457200" rtl="0" algn="l">
              <a:lnSpc>
                <a:spcPct val="90000"/>
              </a:lnSpc>
              <a:spcBef>
                <a:spcPts val="4500"/>
              </a:spcBef>
              <a:spcAft>
                <a:spcPts val="0"/>
              </a:spcAft>
              <a:buSzPct val="100000"/>
              <a:buChar char="•"/>
            </a:pPr>
            <a:r>
              <a:rPr b="0" lang="en-US" sz="7000"/>
              <a:t>Fitness records and progress tracking.</a:t>
            </a:r>
            <a:endParaRPr b="0" sz="7000"/>
          </a:p>
          <a:p>
            <a:pPr indent="0" lvl="0" marL="0" rtl="0" algn="l">
              <a:spcBef>
                <a:spcPts val="0"/>
              </a:spcBef>
              <a:spcAft>
                <a:spcPts val="0"/>
              </a:spcAft>
              <a:buNone/>
            </a:pPr>
            <a:r>
              <a:t/>
            </a:r>
            <a:endParaRPr/>
          </a:p>
        </p:txBody>
      </p:sp>
      <p:sp>
        <p:nvSpPr>
          <p:cNvPr id="129" name="Google Shape;129;g2a46bb7ceb1_1_9"/>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t/>
            </a:r>
            <a:endParaRPr/>
          </a:p>
        </p:txBody>
      </p:sp>
      <p:sp>
        <p:nvSpPr>
          <p:cNvPr id="130" name="Google Shape;130;g2a46bb7ceb1_1_9"/>
          <p:cNvSpPr txBox="1"/>
          <p:nvPr/>
        </p:nvSpPr>
        <p:spPr>
          <a:xfrm>
            <a:off x="14365800" y="2652000"/>
            <a:ext cx="10018200" cy="40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As a user, I want to log my exercise duration and intensity so that I can monitor my fitness progress and make adjustments to my workout schedule.</a:t>
            </a:r>
            <a:endParaRPr sz="4800">
              <a:latin typeface="Helvetica Neue"/>
              <a:ea typeface="Helvetica Neue"/>
              <a:cs typeface="Helvetica Neue"/>
              <a:sym typeface="Helvetica Neue"/>
            </a:endParaRPr>
          </a:p>
        </p:txBody>
      </p:sp>
      <p:sp>
        <p:nvSpPr>
          <p:cNvPr id="131" name="Google Shape;131;g2a46bb7ceb1_1_9"/>
          <p:cNvSpPr txBox="1"/>
          <p:nvPr/>
        </p:nvSpPr>
        <p:spPr>
          <a:xfrm>
            <a:off x="14224050" y="7071875"/>
            <a:ext cx="10301700" cy="40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Given I have successfully logged a workout, when I return to my dashboard, then I should see a list of my logged exercises along with the duration and intensity for each.</a:t>
            </a:r>
            <a:endParaRPr sz="4800">
              <a:latin typeface="Helvetica Neue"/>
              <a:ea typeface="Helvetica Neue"/>
              <a:cs typeface="Helvetica Neue"/>
              <a:sym typeface="Helvetica Neue"/>
            </a:endParaRPr>
          </a:p>
        </p:txBody>
      </p:sp>
      <p:pic>
        <p:nvPicPr>
          <p:cNvPr id="132" name="Google Shape;132;g2a46bb7ceb1_1_9" title="3-1.mov">
            <a:hlinkClick r:id="rId3"/>
          </p:cNvPr>
          <p:cNvPicPr preferRelativeResize="0"/>
          <p:nvPr/>
        </p:nvPicPr>
        <p:blipFill>
          <a:blip r:embed="rId4">
            <a:alphaModFix/>
          </a:blip>
          <a:stretch>
            <a:fillRect/>
          </a:stretch>
        </p:blipFill>
        <p:spPr>
          <a:xfrm>
            <a:off x="0" y="2652000"/>
            <a:ext cx="14064000" cy="1091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46bb7ceb1_1_18"/>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673100" lvl="0" marL="457200" rtl="0" algn="l">
              <a:lnSpc>
                <a:spcPct val="90000"/>
              </a:lnSpc>
              <a:spcBef>
                <a:spcPts val="4500"/>
              </a:spcBef>
              <a:spcAft>
                <a:spcPts val="0"/>
              </a:spcAft>
              <a:buSzPts val="7000"/>
              <a:buChar char="•"/>
            </a:pPr>
            <a:r>
              <a:rPr b="0" lang="en-US" sz="7000"/>
              <a:t>Create fitness plan.</a:t>
            </a:r>
            <a:endParaRPr/>
          </a:p>
        </p:txBody>
      </p:sp>
      <p:sp>
        <p:nvSpPr>
          <p:cNvPr id="138" name="Google Shape;138;g2a46bb7ceb1_1_18"/>
          <p:cNvSpPr txBox="1"/>
          <p:nvPr>
            <p:ph idx="1" type="body"/>
          </p:nvPr>
        </p:nvSpPr>
        <p:spPr>
          <a:xfrm>
            <a:off x="12349375" y="2372950"/>
            <a:ext cx="11510100" cy="4041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b="0" lang="en-US" sz="4800">
                <a:solidFill>
                  <a:srgbClr val="172B4D"/>
                </a:solidFill>
              </a:rPr>
              <a:t>Given I’m at the Create fitness plan page, when I select a certain date to record my exercise items on that day, then it will be correctly stored and displayed for me to reference.</a:t>
            </a:r>
            <a:endParaRPr sz="4800"/>
          </a:p>
        </p:txBody>
      </p:sp>
      <p:sp>
        <p:nvSpPr>
          <p:cNvPr id="139" name="Google Shape;139;g2a46bb7ceb1_1_18"/>
          <p:cNvSpPr txBox="1"/>
          <p:nvPr>
            <p:ph idx="2" type="body"/>
          </p:nvPr>
        </p:nvSpPr>
        <p:spPr>
          <a:xfrm>
            <a:off x="12200575" y="6889925"/>
            <a:ext cx="12084300" cy="4041000"/>
          </a:xfrm>
          <a:prstGeom prst="rect">
            <a:avLst/>
          </a:prstGeom>
        </p:spPr>
        <p:txBody>
          <a:bodyPr anchorCtr="0" anchor="t" bIns="50800" lIns="50800" spcFirstLastPara="1" rIns="50800" wrap="square" tIns="50800">
            <a:normAutofit/>
          </a:bodyPr>
          <a:lstStyle/>
          <a:p>
            <a:pPr indent="0" lvl="0" marL="0" rtl="0" algn="l">
              <a:spcBef>
                <a:spcPts val="4500"/>
              </a:spcBef>
              <a:spcAft>
                <a:spcPts val="0"/>
              </a:spcAft>
              <a:buNone/>
            </a:pPr>
            <a:r>
              <a:rPr lang="en-US"/>
              <a:t>In this page, you can select exercise ID, title,description, time, priority, intensity to create your own fitness plan, it will be displayed in the record data page, and will remind you the exercise content on that day</a:t>
            </a:r>
            <a:endParaRPr/>
          </a:p>
        </p:txBody>
      </p:sp>
      <p:pic>
        <p:nvPicPr>
          <p:cNvPr id="140" name="Google Shape;140;g2a46bb7ceb1_1_18" title="4-1.mov">
            <a:hlinkClick r:id="rId3"/>
          </p:cNvPr>
          <p:cNvPicPr preferRelativeResize="0"/>
          <p:nvPr/>
        </p:nvPicPr>
        <p:blipFill>
          <a:blip r:embed="rId4">
            <a:alphaModFix/>
          </a:blip>
          <a:stretch>
            <a:fillRect/>
          </a:stretch>
        </p:blipFill>
        <p:spPr>
          <a:xfrm>
            <a:off x="-148850" y="2372950"/>
            <a:ext cx="12214500" cy="1060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