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18" roundtripDataSignature="AMtx7mhcY/so9CdOKp9ru+eKh/svawnB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For the tech stack: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Front-end: React and TypeScript.</a:t>
            </a:r>
            <a:endParaRPr/>
          </a:p>
          <a:p>
            <a:pPr indent="0" lvl="0" marL="0" rtl="0" algn="l">
              <a:spcBef>
                <a:spcPts val="0"/>
              </a:spcBef>
              <a:spcAft>
                <a:spcPts val="0"/>
              </a:spcAft>
              <a:buClr>
                <a:schemeClr val="dk1"/>
              </a:buClr>
              <a:buSzPts val="1100"/>
              <a:buFont typeface="Arial"/>
              <a:buNone/>
            </a:pPr>
            <a:r>
              <a:rPr lang="en-US"/>
              <a:t>Back-end: Python with AI and machine learning libraries.</a:t>
            </a:r>
            <a:endParaRPr/>
          </a:p>
          <a:p>
            <a:pPr indent="0" lvl="0" marL="0" rtl="0" algn="l">
              <a:spcBef>
                <a:spcPts val="0"/>
              </a:spcBef>
              <a:spcAft>
                <a:spcPts val="0"/>
              </a:spcAft>
              <a:buClr>
                <a:schemeClr val="dk1"/>
              </a:buClr>
              <a:buSzPts val="1100"/>
              <a:buFont typeface="Arial"/>
              <a:buNone/>
            </a:pPr>
            <a:r>
              <a:rPr lang="en-US"/>
              <a:t>Database: PostgreSQL or MongoDB, depending on our evolving needs.</a:t>
            </a:r>
            <a:endParaRPr/>
          </a:p>
          <a:p>
            <a:pPr indent="0" lvl="0" marL="0" rtl="0" algn="l">
              <a:spcBef>
                <a:spcPts val="0"/>
              </a:spcBef>
              <a:spcAft>
                <a:spcPts val="0"/>
              </a:spcAft>
              <a:buClr>
                <a:schemeClr val="dk1"/>
              </a:buClr>
              <a:buSzPts val="1100"/>
              <a:buFont typeface="Arial"/>
              <a:buNone/>
            </a:pPr>
            <a:r>
              <a:rPr lang="en-US"/>
              <a:t>Deployment: Potentially on cloud services.</a:t>
            </a:r>
            <a:endParaRPr/>
          </a:p>
          <a:p>
            <a:pPr indent="0" lvl="0" marL="0" rtl="0" algn="l">
              <a:spcBef>
                <a:spcPts val="0"/>
              </a:spcBef>
              <a:spcAft>
                <a:spcPts val="0"/>
              </a:spcAft>
              <a:buClr>
                <a:schemeClr val="dk1"/>
              </a:buClr>
              <a:buSzPts val="1100"/>
              <a:buFont typeface="Arial"/>
              <a:buNone/>
            </a:pPr>
            <a:r>
              <a:rPr lang="en-US"/>
              <a:t>Version Control: Git will be used throughout the development process.</a:t>
            </a:r>
            <a:endParaRPr/>
          </a:p>
          <a:p>
            <a:pPr indent="0" lvl="0" marL="0" rtl="0" algn="l">
              <a:spcBef>
                <a:spcPts val="0"/>
              </a:spcBef>
              <a:spcAft>
                <a:spcPts val="0"/>
              </a:spcAft>
              <a:buNone/>
            </a:pPr>
            <a:r>
              <a:t/>
            </a:r>
            <a:endParaRPr/>
          </a:p>
        </p:txBody>
      </p:sp>
      <p:sp>
        <p:nvSpPr>
          <p:cNvPr id="136" name="Google Shape;13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Potential challenges include: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Fine-tuning the AI models may take more time than anticipated.</a:t>
            </a:r>
            <a:endParaRPr/>
          </a:p>
          <a:p>
            <a:pPr indent="0" lvl="0" marL="0" rtl="0" algn="l">
              <a:spcBef>
                <a:spcPts val="0"/>
              </a:spcBef>
              <a:spcAft>
                <a:spcPts val="0"/>
              </a:spcAft>
              <a:buClr>
                <a:schemeClr val="dk1"/>
              </a:buClr>
              <a:buSzPts val="1100"/>
              <a:buFont typeface="Arial"/>
              <a:buNone/>
            </a:pPr>
            <a:r>
              <a:rPr lang="en-US"/>
              <a:t>Effective project management is crucial; any lapse could lead to significant delays.</a:t>
            </a:r>
            <a:endParaRPr/>
          </a:p>
          <a:p>
            <a:pPr indent="0" lvl="0" marL="0" rtl="0" algn="l">
              <a:spcBef>
                <a:spcPts val="0"/>
              </a:spcBef>
              <a:spcAft>
                <a:spcPts val="0"/>
              </a:spcAft>
              <a:buNone/>
            </a:pPr>
            <a:r>
              <a:t/>
            </a:r>
            <a:endParaRPr/>
          </a:p>
        </p:txBody>
      </p:sp>
      <p:sp>
        <p:nvSpPr>
          <p:cNvPr id="142" name="Google Shape;14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In conclusion, we believe CVCoach has the potential to significantly improve the job application process for both job seekers and recruiters. Our team is excited to bring this vision to life and help individuals and companies achieve better outcomes.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48" name="Google Shape;14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In the current job market, AI resume analysis is often integrated into Applicant Tracking Systems (ATS) to help recruiters identify suitable candidates. Some applications even use this technology to assist candidates in refining their resumes to better match job requirements. However, we believe there is much more potential to unlock.</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Our vision is to create a tool that bridges the gap between job seekers and recruiters, making the resume evaluation and interview preparation process more efficient and accessible.</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d385a972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For job seekers, the main goal is to refine their resumes to secure interviews. For recruiters, it's about filtering through applications to find the best fit for the position. With AI, we can automate and streamline this process, reducing costs and increasing efficiency.</a:t>
            </a:r>
            <a:endParaRPr/>
          </a:p>
        </p:txBody>
      </p:sp>
      <p:sp>
        <p:nvSpPr>
          <p:cNvPr id="100" name="Google Shape;100;g2d385a972f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Our application will offer several key features: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Resume Analysis: It evaluates resumes, providing feedback and suggesting improvements.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Personalized Recommendations: For job seekers, CVCoach will recommend relevant projects that can enhance their resumes and better align with job requirements.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Interview Simulation: It will simulate the interview process by role-playing as an interviewer, asking questions based on the resume and job description, helping candidates to prepare effectively.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06" name="Google Shape;10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We’ve reviewed several existing applications and found that many focus primarily on keyword matching or autofilling application forms. We believe there’s a greater opportunity here. Rather than just emphasizing keywords, we want to help candidates identify and develop meaningful projects that can significantly improve their resumes. We aim to give our users an edge not just in resume building but also in thorough interview preparation.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Our development plan is as follows:</a:t>
            </a:r>
            <a:endParaRPr/>
          </a:p>
          <a:p>
            <a:pPr indent="0" lvl="0" marL="0" rtl="0" algn="l">
              <a:spcBef>
                <a:spcPts val="0"/>
              </a:spcBef>
              <a:spcAft>
                <a:spcPts val="0"/>
              </a:spcAft>
              <a:buClr>
                <a:schemeClr val="dk1"/>
              </a:buClr>
              <a:buSzPts val="1100"/>
              <a:buFont typeface="Arial"/>
              <a:buNone/>
            </a:pPr>
            <a:r>
              <a:rPr lang="en-US"/>
              <a:t>We will prioritize the essential features first, ensuring a robust foundation, and then expand to additional functionalities as time allows.</a:t>
            </a:r>
            <a:endParaRPr/>
          </a:p>
          <a:p>
            <a:pPr indent="0" lvl="0" marL="0" rtl="0" algn="l">
              <a:spcBef>
                <a:spcPts val="0"/>
              </a:spcBef>
              <a:spcAft>
                <a:spcPts val="0"/>
              </a:spcAft>
              <a:buNone/>
            </a:pPr>
            <a:r>
              <a:t/>
            </a:r>
            <a:endParaRPr/>
          </a:p>
        </p:txBody>
      </p:sp>
      <p:sp>
        <p:nvSpPr>
          <p:cNvPr id="118" name="Google Shape;11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d385a972f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2d385a972fa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1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1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1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1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1"/>
          <p:cNvSpPr/>
          <p:nvPr>
            <p:ph idx="2" type="pic"/>
          </p:nvPr>
        </p:nvSpPr>
        <p:spPr>
          <a:xfrm>
            <a:off x="1792288" y="612775"/>
            <a:ext cx="5486400" cy="4114800"/>
          </a:xfrm>
          <a:prstGeom prst="rect">
            <a:avLst/>
          </a:prstGeom>
          <a:noFill/>
          <a:ln>
            <a:noFill/>
          </a:ln>
        </p:spPr>
      </p:sp>
      <p:sp>
        <p:nvSpPr>
          <p:cNvPr id="64" name="Google Shape;64;p2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561725" y="1455075"/>
            <a:ext cx="7920600" cy="2156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CVCoach</a:t>
            </a:r>
            <a:r>
              <a:rPr lang="en-US"/>
              <a:t> - </a:t>
            </a:r>
            <a:r>
              <a:rPr lang="en-US" sz="4400">
                <a:solidFill>
                  <a:schemeClr val="dk1"/>
                </a:solidFill>
                <a:latin typeface="Calibri"/>
                <a:ea typeface="Calibri"/>
                <a:cs typeface="Calibri"/>
                <a:sym typeface="Calibri"/>
              </a:rPr>
              <a:t>AI Resume Analysis</a:t>
            </a:r>
            <a:endParaRPr/>
          </a:p>
        </p:txBody>
      </p:sp>
      <p:sp>
        <p:nvSpPr>
          <p:cNvPr id="85" name="Google Shape;85;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a:solidFill>
                  <a:srgbClr val="888888"/>
                </a:solidFill>
              </a:rPr>
              <a:t>Presented by: </a:t>
            </a:r>
            <a:r>
              <a:rPr lang="en-US"/>
              <a:t>Linchen</a:t>
            </a:r>
            <a:r>
              <a:rPr lang="en-US"/>
              <a:t> Xu</a:t>
            </a:r>
            <a:r>
              <a:rPr lang="en-US">
                <a:solidFill>
                  <a:srgbClr val="888888"/>
                </a:solidFill>
              </a:rPr>
              <a:t>, Team </a:t>
            </a:r>
            <a:r>
              <a:rPr lang="en-US"/>
              <a:t>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Technology Stack</a:t>
            </a:r>
            <a:endParaRPr/>
          </a:p>
        </p:txBody>
      </p:sp>
      <p:sp>
        <p:nvSpPr>
          <p:cNvPr id="139" name="Google Shape;139;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Front-end: React, TypeScript</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Back-end: Python (AI/ML libraries)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Database: PostgreSQL/MongoDB</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Cloud services: AWS/Google Cloud</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Version Control: Git</a:t>
            </a:r>
            <a:endParaRPr sz="3200">
              <a:solidFill>
                <a:schemeClr val="dk1"/>
              </a:solidFill>
              <a:latin typeface="Calibri"/>
              <a:ea typeface="Calibri"/>
              <a:cs typeface="Calibri"/>
              <a:sym typeface="Calibri"/>
            </a:endParaRPr>
          </a:p>
          <a:p>
            <a:pPr indent="-254000" lvl="0" marL="342900" rtl="0" algn="l">
              <a:spcBef>
                <a:spcPts val="640"/>
              </a:spcBef>
              <a:spcAft>
                <a:spcPts val="0"/>
              </a:spcAft>
              <a:buSzPts val="1800"/>
              <a:buChar char="•"/>
            </a:pPr>
            <a:r>
              <a:rPr lang="en-US"/>
              <a:t>- Development: Agile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Risk Management &amp; Timeline</a:t>
            </a:r>
            <a:endParaRPr/>
          </a:p>
        </p:txBody>
      </p:sp>
      <p:sp>
        <p:nvSpPr>
          <p:cNvPr id="145" name="Google Shape;145;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Main risks: AI feedback accuracy, </a:t>
            </a:r>
            <a:r>
              <a:rPr lang="en-US"/>
              <a:t>management</a:t>
            </a:r>
            <a:endParaRPr/>
          </a:p>
          <a:p>
            <a:pPr indent="-342900" lvl="0" marL="342900" rtl="0" algn="l">
              <a:spcBef>
                <a:spcPts val="640"/>
              </a:spcBef>
              <a:spcAft>
                <a:spcPts val="0"/>
              </a:spcAft>
              <a:buClr>
                <a:schemeClr val="dk1"/>
              </a:buClr>
              <a:buSzPts val="3200"/>
              <a:buChar char="•"/>
            </a:pPr>
            <a:r>
              <a:rPr lang="en-US"/>
              <a:t>- Bugs: Github workflow, Unit Tests, </a:t>
            </a:r>
            <a:r>
              <a:rPr lang="en-US"/>
              <a:t>Integrated</a:t>
            </a:r>
            <a:r>
              <a:rPr lang="en-US"/>
              <a:t> Testing</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Timeline: Resume analysis, Q&amp;A module, project recommendation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Conclusion</a:t>
            </a:r>
            <a:endParaRPr/>
          </a:p>
        </p:txBody>
      </p:sp>
      <p:sp>
        <p:nvSpPr>
          <p:cNvPr id="151" name="Google Shape;151;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Our AI Resume Analysis Application improves job matching, prepares candidates for interviews, and helps hiring managers with resume filtering.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Overview</a:t>
            </a:r>
            <a:endParaRPr/>
          </a:p>
        </p:txBody>
      </p:sp>
      <p:sp>
        <p:nvSpPr>
          <p:cNvPr id="91" name="Google Shape;91;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Motivation: </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Job seekers struggle to tailor resumes for specific roles.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Recruiters spend time filtering resumes.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AI can streamline resume evaluation and interview preparation.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Purpose</a:t>
            </a:r>
            <a:endParaRPr/>
          </a:p>
        </p:txBody>
      </p:sp>
      <p:sp>
        <p:nvSpPr>
          <p:cNvPr id="97" name="Google Shape;97;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342900" rtl="0" algn="l">
              <a:spcBef>
                <a:spcPts val="0"/>
              </a:spcBef>
              <a:spcAft>
                <a:spcPts val="0"/>
              </a:spcAft>
              <a:buNone/>
            </a:pPr>
            <a:r>
              <a:t/>
            </a:r>
            <a:endParaRPr/>
          </a:p>
          <a:p>
            <a:pPr indent="0" lvl="0" marL="342900" rtl="0" algn="ctr">
              <a:spcBef>
                <a:spcPts val="640"/>
              </a:spcBef>
              <a:spcAft>
                <a:spcPts val="0"/>
              </a:spcAft>
              <a:buNone/>
            </a:pPr>
            <a:r>
              <a:rPr lang="en-US" sz="3200">
                <a:solidFill>
                  <a:schemeClr val="dk1"/>
                </a:solidFill>
                <a:latin typeface="Calibri"/>
                <a:ea typeface="Calibri"/>
                <a:cs typeface="Calibri"/>
                <a:sym typeface="Calibri"/>
              </a:rPr>
              <a:t>Assist job seekers and recruiters through resume evaluation, </a:t>
            </a:r>
            <a:r>
              <a:rPr lang="en-US"/>
              <a:t>making it more efficient and accessible</a:t>
            </a:r>
            <a:r>
              <a:rPr lang="en-US" sz="3200">
                <a:solidFill>
                  <a:schemeClr val="dk1"/>
                </a:solidFill>
                <a:latin typeface="Calibri"/>
                <a:ea typeface="Calibri"/>
                <a:cs typeface="Calibri"/>
                <a:sym typeface="Calibri"/>
              </a:rP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d385a972fa_0_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Potential Users</a:t>
            </a:r>
            <a:endParaRPr/>
          </a:p>
        </p:txBody>
      </p:sp>
      <p:sp>
        <p:nvSpPr>
          <p:cNvPr id="103" name="Google Shape;103;g2d385a972fa_0_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Job seekers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Hiring managers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Interviewers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Functionality</a:t>
            </a:r>
            <a:endParaRPr/>
          </a:p>
        </p:txBody>
      </p:sp>
      <p:sp>
        <p:nvSpPr>
          <p:cNvPr id="109" name="Google Shape;109;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Basic:</a:t>
            </a:r>
            <a:endParaRPr/>
          </a:p>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Resume evaluation</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Suggestions for improvement</a:t>
            </a:r>
            <a:endParaRPr/>
          </a:p>
          <a:p>
            <a:pPr indent="-431800" lvl="0" marL="342900" rtl="0" algn="l">
              <a:spcBef>
                <a:spcPts val="640"/>
              </a:spcBef>
              <a:spcAft>
                <a:spcPts val="0"/>
              </a:spcAft>
              <a:buSzPts val="3200"/>
              <a:buChar char="•"/>
            </a:pPr>
            <a:r>
              <a:rPr lang="en-US"/>
              <a:t>- Interview question generation</a:t>
            </a:r>
            <a:endParaRPr/>
          </a:p>
          <a:p>
            <a:pPr indent="0" lvl="0" marL="0" rtl="0" algn="l">
              <a:spcBef>
                <a:spcPts val="640"/>
              </a:spcBef>
              <a:spcAft>
                <a:spcPts val="0"/>
              </a:spcAft>
              <a:buNone/>
            </a:pPr>
            <a:r>
              <a:rPr lang="en-US"/>
              <a:t>Desirable/Optional:</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a:t>
            </a:r>
            <a:r>
              <a:rPr lang="en-US"/>
              <a:t>Mock interview</a:t>
            </a:r>
            <a:endParaRPr/>
          </a:p>
          <a:p>
            <a:pPr indent="-342900" lvl="0" marL="342900" rtl="0" algn="l">
              <a:spcBef>
                <a:spcPts val="640"/>
              </a:spcBef>
              <a:spcAft>
                <a:spcPts val="0"/>
              </a:spcAft>
              <a:buClr>
                <a:schemeClr val="dk1"/>
              </a:buClr>
              <a:buSzPts val="3200"/>
              <a:buChar char="•"/>
            </a:pPr>
            <a:r>
              <a:rPr lang="en-US"/>
              <a:t>- Project recommendations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Related </a:t>
            </a:r>
            <a:r>
              <a:rPr lang="en-US"/>
              <a:t>Application</a:t>
            </a:r>
            <a:endParaRPr/>
          </a:p>
        </p:txBody>
      </p:sp>
      <p:sp>
        <p:nvSpPr>
          <p:cNvPr id="115" name="Google Shape;115;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Jobscan: Focus on ATS optimization through keyword matching</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Our system provides interview questions and project suggestions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Simplify: Focus on auto-filling job applications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We focus on resume analysis and interview preparation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4400">
                <a:solidFill>
                  <a:schemeClr val="dk1"/>
                </a:solidFill>
                <a:latin typeface="Calibri"/>
                <a:ea typeface="Calibri"/>
                <a:cs typeface="Calibri"/>
                <a:sym typeface="Calibri"/>
              </a:rPr>
              <a:t>Management Plan</a:t>
            </a:r>
            <a:endParaRPr/>
          </a:p>
          <a:p>
            <a:pPr indent="0" lvl="0" marL="0" rtl="0" algn="ctr">
              <a:spcBef>
                <a:spcPts val="0"/>
              </a:spcBef>
              <a:spcAft>
                <a:spcPts val="0"/>
              </a:spcAft>
              <a:buClr>
                <a:schemeClr val="dk1"/>
              </a:buClr>
              <a:buSzPct val="100000"/>
              <a:buFont typeface="Calibri"/>
              <a:buNone/>
            </a:pPr>
            <a:r>
              <a:rPr lang="en-US" sz="4400">
                <a:solidFill>
                  <a:schemeClr val="dk1"/>
                </a:solidFill>
                <a:latin typeface="Calibri"/>
                <a:ea typeface="Calibri"/>
                <a:cs typeface="Calibri"/>
                <a:sym typeface="Calibri"/>
              </a:rPr>
              <a:t>Objectives &amp; Priorities</a:t>
            </a:r>
            <a:endParaRPr/>
          </a:p>
        </p:txBody>
      </p:sp>
      <p:sp>
        <p:nvSpPr>
          <p:cNvPr id="121" name="Google Shape;121;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Complete all essential features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Deploy the software</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Ensure no known bugs and high quality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d385a972fa_0_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4400">
                <a:solidFill>
                  <a:schemeClr val="dk1"/>
                </a:solidFill>
                <a:latin typeface="Calibri"/>
                <a:ea typeface="Calibri"/>
                <a:cs typeface="Calibri"/>
                <a:sym typeface="Calibri"/>
              </a:rPr>
              <a:t>High-Level Requirements</a:t>
            </a:r>
            <a:endParaRPr/>
          </a:p>
          <a:p>
            <a:pPr indent="0" lvl="0" marL="0" rtl="0" algn="ctr">
              <a:spcBef>
                <a:spcPts val="0"/>
              </a:spcBef>
              <a:spcAft>
                <a:spcPts val="0"/>
              </a:spcAft>
              <a:buClr>
                <a:schemeClr val="dk1"/>
              </a:buClr>
              <a:buSzPct val="100000"/>
              <a:buFont typeface="Calibri"/>
              <a:buNone/>
            </a:pPr>
            <a:r>
              <a:rPr lang="en-US" sz="4400">
                <a:solidFill>
                  <a:schemeClr val="dk1"/>
                </a:solidFill>
                <a:latin typeface="Calibri"/>
                <a:ea typeface="Calibri"/>
                <a:cs typeface="Calibri"/>
                <a:sym typeface="Calibri"/>
              </a:rPr>
              <a:t>Essential Features</a:t>
            </a:r>
            <a:endParaRPr/>
          </a:p>
        </p:txBody>
      </p:sp>
      <p:sp>
        <p:nvSpPr>
          <p:cNvPr id="127" name="Google Shape;127;g2d385a972fa_0_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Resume Analysis: </a:t>
            </a:r>
            <a:r>
              <a:rPr lang="en-US"/>
              <a:t>10</a:t>
            </a:r>
            <a:r>
              <a:rPr lang="en-US" sz="3200">
                <a:solidFill>
                  <a:schemeClr val="dk1"/>
                </a:solidFill>
                <a:latin typeface="Calibri"/>
                <a:ea typeface="Calibri"/>
                <a:cs typeface="Calibri"/>
                <a:sym typeface="Calibri"/>
              </a:rPr>
              <a:t>0 hours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Answer User Questions: 40 hours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Interview Question Generation: </a:t>
            </a:r>
            <a:r>
              <a:rPr lang="en-US"/>
              <a:t>40</a:t>
            </a:r>
            <a:r>
              <a:rPr lang="en-US" sz="3200">
                <a:solidFill>
                  <a:schemeClr val="dk1"/>
                </a:solidFill>
                <a:latin typeface="Calibri"/>
                <a:ea typeface="Calibri"/>
                <a:cs typeface="Calibri"/>
                <a:sym typeface="Calibri"/>
              </a:rPr>
              <a:t> hours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High-Level Requirements</a:t>
            </a:r>
            <a:endParaRPr/>
          </a:p>
          <a:p>
            <a:pPr indent="0" lvl="0" marL="0" rtl="0" algn="ctr">
              <a:spcBef>
                <a:spcPts val="0"/>
              </a:spcBef>
              <a:spcAft>
                <a:spcPts val="0"/>
              </a:spcAft>
              <a:buClr>
                <a:schemeClr val="dk1"/>
              </a:buClr>
              <a:buSzPct val="100000"/>
              <a:buFont typeface="Calibri"/>
              <a:buNone/>
            </a:pPr>
            <a:r>
              <a:rPr lang="en-US" sz="4400">
                <a:solidFill>
                  <a:schemeClr val="dk1"/>
                </a:solidFill>
                <a:latin typeface="Calibri"/>
                <a:ea typeface="Calibri"/>
                <a:cs typeface="Calibri"/>
                <a:sym typeface="Calibri"/>
              </a:rPr>
              <a:t>Desirable &amp; Optional Features</a:t>
            </a:r>
            <a:endParaRPr/>
          </a:p>
        </p:txBody>
      </p:sp>
      <p:sp>
        <p:nvSpPr>
          <p:cNvPr id="133" name="Google Shape;133;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Project Recommendation: </a:t>
            </a:r>
            <a:r>
              <a:rPr lang="en-US"/>
              <a:t>80</a:t>
            </a:r>
            <a:r>
              <a:rPr lang="en-US" sz="3200">
                <a:solidFill>
                  <a:schemeClr val="dk1"/>
                </a:solidFill>
                <a:latin typeface="Calibri"/>
                <a:ea typeface="Calibri"/>
                <a:cs typeface="Calibri"/>
                <a:sym typeface="Calibri"/>
              </a:rPr>
              <a:t> hours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Mock Interviews: </a:t>
            </a:r>
            <a:r>
              <a:rPr lang="en-US"/>
              <a:t>40</a:t>
            </a:r>
            <a:r>
              <a:rPr lang="en-US" sz="3200">
                <a:solidFill>
                  <a:schemeClr val="dk1"/>
                </a:solidFill>
                <a:latin typeface="Calibri"/>
                <a:ea typeface="Calibri"/>
                <a:cs typeface="Calibri"/>
                <a:sym typeface="Calibri"/>
              </a:rPr>
              <a:t> hours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cp:coreProperties>
</file>