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
      <p:font typeface="Zilla Slab Highlight"/>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f5vMoZZzGRFo8fa4/+luLl3UR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ZillaSlabHighlight-regular.fntdata"/><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5e68c188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5e68c18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US">
                <a:solidFill>
                  <a:schemeClr val="dk1"/>
                </a:solidFill>
              </a:rPr>
              <a:t>Hello everyone, thank you for joining us today. My name is [Your Name], and I’m excited to present our project, MenuMatch. This is a restaurant review platform specifically designed to help users discover restaurants that match their dietary preferences."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5ae2079b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5ae2079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5ae2079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5ae207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5e68c188d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5e68c188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591167611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5911676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5e68c18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5e68c1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"MenuMatch is a platform that allows users to discover restaurants based on specific food types or dietary needs, like vegan or gluten-free options. Our goal is to simplify the search for dining options that cater to dietary restrictions, especially for international students and health-conscious individuals in Boston."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59116761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5911676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"Current platforms like Google Maps provide general restaurant reviews but don’t cater to specific dietary needs. MenuMatch offers curated reviews tailored to users’ dietary preferences, allowing for a personalized experience that makes finding the right food easier."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59116761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591167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Food Type Selection</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choose the type of food or dietary preference (e.g., vegan, halal, gluten-free), so that I can find restaurants offering food that matches my needs.</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15-20 person hours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Overall Restaurant Review</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see the overall rating of a restaurant, so that I can quickly gauge the general quality of the establishment.</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10-12 person hours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Curated Reviews Based on User Choices</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see curated reviews for the specific type of food I selected, so that I can assess how good the restaurant is for my dietary preference.</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20-25 person hours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User-Submitted Reviews for Specific Food Types</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add reviews for a specific type of food at a restaurant, so that others can benefit from my experience.</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15-20 person hours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Mobile &amp; Web Accessibility</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be able to access the platform via both web and mobile devices, providing a responsive and user-friendly interface on each.</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15-20 person hours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b="1" lang="en-US">
                <a:solidFill>
                  <a:schemeClr val="dk1"/>
                </a:solidFill>
                <a:latin typeface="Times New Roman"/>
                <a:ea typeface="Times New Roman"/>
                <a:cs typeface="Times New Roman"/>
                <a:sym typeface="Times New Roman"/>
              </a:rPr>
              <a:t>User Registration &amp; Profile Management</a:t>
            </a:r>
            <a:endParaRPr b="1">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Feature</a:t>
            </a:r>
            <a:r>
              <a:rPr lang="en-US">
                <a:solidFill>
                  <a:schemeClr val="dk1"/>
                </a:solidFill>
                <a:latin typeface="Times New Roman"/>
                <a:ea typeface="Times New Roman"/>
                <a:cs typeface="Times New Roman"/>
                <a:sym typeface="Times New Roman"/>
              </a:rPr>
              <a:t>: As a user, I want to be able to sign-up, log in, and manage the profile and update it anytime I want.</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latin typeface="Times New Roman"/>
                <a:ea typeface="Times New Roman"/>
                <a:cs typeface="Times New Roman"/>
                <a:sym typeface="Times New Roman"/>
              </a:rPr>
              <a:t>Estimated Effort</a:t>
            </a:r>
            <a:r>
              <a:rPr lang="en-US">
                <a:solidFill>
                  <a:schemeClr val="dk1"/>
                </a:solidFill>
                <a:latin typeface="Times New Roman"/>
                <a:ea typeface="Times New Roman"/>
                <a:cs typeface="Times New Roman"/>
                <a:sym typeface="Times New Roman"/>
              </a:rPr>
              <a:t>: 15-20 person hours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59116761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5911676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Security &amp; Privacy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platform must implement standard security protocols to protect user data, including dietary preferences and location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platform must implement strong security protocols such as HTTPS for all communications to ensure data encryption.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Performance Requirements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platform should be able to handle up to 10,000 concurrent users without a noticeable decline in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Search and filtering operations should return results within 2-3 seconds under normal load conditions.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platform should be optimized for fast loading times, with a page load time of less than 3 seconds for most users.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Scalability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platform must be able to scale horizontally and vertically to accommodate an increasing number of users, restaurants, and reviews as the user base grows.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system architecture should support adding new features or expanding functionality without significant rework.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Availability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platform must maintain a minimum uptime of 99.9%, ensuring high availability to users.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In case of system downtime for maintenance, users should be notified in advance.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Usability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user interface should be intuitive, with a clear and easy-to-navigate design.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Both web and mobile versions should provide a consistent user experience, with a responsive design for varying screen sizes.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Compliance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platform must adhere to data protection regulations such as GDPR for users based in the European Union, ensuring the proper handling of personal data.</a:t>
            </a:r>
            <a:endParaRPr>
              <a:solidFill>
                <a:schemeClr val="dk1"/>
              </a:solidFill>
            </a:endParaRPr>
          </a:p>
          <a:p>
            <a:pPr indent="0" lvl="0" marL="0" rtl="0" algn="l">
              <a:lnSpc>
                <a:spcPct val="90000"/>
              </a:lnSpc>
              <a:spcBef>
                <a:spcPts val="12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59116761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5911676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US">
                <a:solidFill>
                  <a:schemeClr val="dk1"/>
                </a:solidFill>
              </a:rPr>
              <a:t>Complete All Essential Features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Focus on implementing core functionalities: food type selection, overall restaurant reviews, curated reviews, and user-submitted reviews for specific food types.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Deploy the Software Successfully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Ensure a smooth and stable deployment across web and mobile platforms, providing users with reliable access.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Ensure No Known Bugs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Prioritize a bug-free experience through thorough testing to maintain platform stability and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Maintain High Quality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Deliver a clean, intuitive interface with fast, reliable performance, ensuring accurate and relevant results.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Implement Desirable and Optional Features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After the core is stable, focus on additional features like nationality input, flavor descriptions, and photo uploads to enhance user experience.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59116761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59116761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Version Control and Management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Git/GitHub</a:t>
            </a:r>
            <a:r>
              <a:rPr lang="en-US">
                <a:solidFill>
                  <a:schemeClr val="dk1"/>
                </a:solidFill>
              </a:rPr>
              <a:t>: Used for version control and repository management, ensuring collaborative and efficient code management.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Task Management and Tracking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JIRA</a:t>
            </a:r>
            <a:r>
              <a:rPr lang="en-US">
                <a:solidFill>
                  <a:schemeClr val="dk1"/>
                </a:solidFill>
              </a:rPr>
              <a:t>: Used for task management, time tracking, and organizing development workflows.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Hosting and Deployment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AWS</a:t>
            </a:r>
            <a:r>
              <a:rPr lang="en-US">
                <a:solidFill>
                  <a:schemeClr val="dk1"/>
                </a:solidFill>
              </a:rPr>
              <a:t>: Application will be hosted on AWS, providing a scalable and reliable environment.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Jenkins</a:t>
            </a:r>
            <a:r>
              <a:rPr lang="en-US">
                <a:solidFill>
                  <a:schemeClr val="dk1"/>
                </a:solidFill>
              </a:rPr>
              <a:t>: Facilitates automated deployment, testing, and CI/CD pipeline management.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Containerization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Docker</a:t>
            </a:r>
            <a:r>
              <a:rPr lang="en-US">
                <a:solidFill>
                  <a:schemeClr val="dk1"/>
                </a:solidFill>
              </a:rPr>
              <a:t>: Used for containerization, enabling consistent environments across development and production.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Code Commit Guideline and Git Branching Strategy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GitHub Flow</a:t>
            </a:r>
            <a:r>
              <a:rPr lang="en-US">
                <a:solidFill>
                  <a:schemeClr val="dk1"/>
                </a:solidFill>
              </a:rPr>
              <a:t>: Main branch remains deployable at all times; features developed in isolated branches.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Peer Reviews</a:t>
            </a:r>
            <a:r>
              <a:rPr lang="en-US">
                <a:solidFill>
                  <a:schemeClr val="dk1"/>
                </a:solidFill>
              </a:rPr>
              <a:t>: Required before merging to maintain code quality; repository owners manage the main branch access.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Automated Testing</a:t>
            </a:r>
            <a:r>
              <a:rPr lang="en-US">
                <a:solidFill>
                  <a:schemeClr val="dk1"/>
                </a:solidFill>
              </a:rPr>
              <a:t>: CI/CD pipeline includes a test stage; feature branches must pass tests before merging.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Pre-Commit Hooks</a:t>
            </a:r>
            <a:r>
              <a:rPr lang="en-US">
                <a:solidFill>
                  <a:schemeClr val="dk1"/>
                </a:solidFill>
              </a:rPr>
              <a:t>: Enforces code quality checks before committing code to prevent issues during deployment.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CI/CD Plan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Automated Deployment</a:t>
            </a:r>
            <a:r>
              <a:rPr lang="en-US">
                <a:solidFill>
                  <a:schemeClr val="dk1"/>
                </a:solidFill>
              </a:rPr>
              <a:t>: Jenkins automates code testing and deployment on AWS EC2 instances.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Scheduled Pipelines</a:t>
            </a:r>
            <a:r>
              <a:rPr lang="en-US">
                <a:solidFill>
                  <a:schemeClr val="dk1"/>
                </a:solidFill>
              </a:rPr>
              <a:t>: CI/CD pipeline runs on the main branch at scheduled intervals (e.g., weekly) to ensure stability.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5e68c188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5e68c18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305e68c188d_0_22"/>
          <p:cNvPicPr preferRelativeResize="0"/>
          <p:nvPr>
            <p:ph idx="2" type="pic"/>
          </p:nvPr>
        </p:nvPicPr>
        <p:blipFill rotWithShape="1">
          <a:blip r:embed="rId3">
            <a:alphaModFix/>
          </a:blip>
          <a:srcRect b="0" l="14256" r="14248" t="0"/>
          <a:stretch/>
        </p:blipFill>
        <p:spPr>
          <a:xfrm>
            <a:off x="0" y="0"/>
            <a:ext cx="12192000" cy="6858000"/>
          </a:xfrm>
          <a:prstGeom prst="rect">
            <a:avLst/>
          </a:prstGeom>
        </p:spPr>
      </p:pic>
      <p:sp>
        <p:nvSpPr>
          <p:cNvPr id="85" name="Google Shape;85;g305e68c188d_0_22"/>
          <p:cNvSpPr txBox="1"/>
          <p:nvPr>
            <p:ph idx="4294967295" type="ctrTitle"/>
          </p:nvPr>
        </p:nvSpPr>
        <p:spPr>
          <a:xfrm>
            <a:off x="2181125" y="3556623"/>
            <a:ext cx="7945500" cy="813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76470"/>
              <a:buFont typeface="Play"/>
              <a:buNone/>
            </a:pPr>
            <a:r>
              <a:rPr lang="en-US" sz="3400" u="sng">
                <a:solidFill>
                  <a:schemeClr val="lt1"/>
                </a:solidFill>
                <a:latin typeface="Zilla Slab Highlight"/>
                <a:ea typeface="Zilla Slab Highlight"/>
                <a:cs typeface="Zilla Slab Highlight"/>
                <a:sym typeface="Zilla Slab Highlight"/>
              </a:rPr>
              <a:t> Restaurant Review Website </a:t>
            </a:r>
            <a:endParaRPr sz="3400" u="sng">
              <a:solidFill>
                <a:schemeClr val="lt1"/>
              </a:solidFill>
              <a:latin typeface="Zilla Slab Highlight"/>
              <a:ea typeface="Zilla Slab Highlight"/>
              <a:cs typeface="Zilla Slab Highlight"/>
              <a:sym typeface="Zilla Slab Highlight"/>
            </a:endParaRPr>
          </a:p>
          <a:p>
            <a:pPr indent="0" lvl="0" marL="0" rtl="0" algn="ctr">
              <a:lnSpc>
                <a:spcPct val="90000"/>
              </a:lnSpc>
              <a:spcBef>
                <a:spcPts val="0"/>
              </a:spcBef>
              <a:spcAft>
                <a:spcPts val="0"/>
              </a:spcAft>
              <a:buClr>
                <a:schemeClr val="dk1"/>
              </a:buClr>
              <a:buSzPct val="176470"/>
              <a:buFont typeface="Play"/>
              <a:buNone/>
            </a:pPr>
            <a:r>
              <a:rPr lang="en-US" sz="3400" u="sng">
                <a:solidFill>
                  <a:schemeClr val="lt1"/>
                </a:solidFill>
                <a:latin typeface="Zilla Slab Highlight"/>
                <a:ea typeface="Zilla Slab Highlight"/>
                <a:cs typeface="Zilla Slab Highlight"/>
                <a:sym typeface="Zilla Slab Highlight"/>
              </a:rPr>
              <a:t> </a:t>
            </a:r>
            <a:r>
              <a:rPr lang="en-US" sz="3400" u="sng">
                <a:solidFill>
                  <a:schemeClr val="lt1"/>
                </a:solidFill>
                <a:latin typeface="Zilla Slab Highlight"/>
                <a:ea typeface="Zilla Slab Highlight"/>
                <a:cs typeface="Zilla Slab Highlight"/>
                <a:sym typeface="Zilla Slab Highlight"/>
              </a:rPr>
              <a:t>Team 1 </a:t>
            </a:r>
            <a:endParaRPr sz="3400" u="sng">
              <a:solidFill>
                <a:schemeClr val="lt1"/>
              </a:solidFill>
              <a:latin typeface="Zilla Slab Highlight"/>
              <a:ea typeface="Zilla Slab Highlight"/>
              <a:cs typeface="Zilla Slab Highlight"/>
              <a:sym typeface="Zilla Slab Highlight"/>
            </a:endParaRPr>
          </a:p>
        </p:txBody>
      </p:sp>
      <p:sp>
        <p:nvSpPr>
          <p:cNvPr id="86" name="Google Shape;86;g305e68c188d_0_22"/>
          <p:cNvSpPr txBox="1"/>
          <p:nvPr>
            <p:ph idx="4294967295" type="subTitle"/>
          </p:nvPr>
        </p:nvSpPr>
        <p:spPr>
          <a:xfrm>
            <a:off x="1581875" y="2234497"/>
            <a:ext cx="9144000" cy="1225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US" sz="8800">
                <a:solidFill>
                  <a:schemeClr val="lt1"/>
                </a:solidFill>
                <a:latin typeface="Zilla Slab Highlight"/>
                <a:ea typeface="Zilla Slab Highlight"/>
                <a:cs typeface="Zilla Slab Highlight"/>
                <a:sym typeface="Zilla Slab Highlight"/>
              </a:rPr>
              <a:t>MENUMATCH</a:t>
            </a:r>
            <a:endParaRPr b="1" sz="8800">
              <a:solidFill>
                <a:schemeClr val="lt1"/>
              </a:solidFill>
              <a:latin typeface="Zilla Slab Highlight"/>
              <a:ea typeface="Zilla Slab Highlight"/>
              <a:cs typeface="Zilla Slab Highlight"/>
              <a:sym typeface="Zilla Slab 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05ae2079bb_0_7"/>
          <p:cNvSpPr txBox="1"/>
          <p:nvPr>
            <p:ph type="title"/>
          </p:nvPr>
        </p:nvSpPr>
        <p:spPr>
          <a:xfrm>
            <a:off x="745600" y="1005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Related</a:t>
            </a:r>
            <a:r>
              <a:rPr b="1" lang="en-US">
                <a:latin typeface="Times New Roman"/>
                <a:ea typeface="Times New Roman"/>
                <a:cs typeface="Times New Roman"/>
                <a:sym typeface="Times New Roman"/>
              </a:rPr>
              <a:t> Works </a:t>
            </a:r>
            <a:endParaRPr b="1">
              <a:latin typeface="Times New Roman"/>
              <a:ea typeface="Times New Roman"/>
              <a:cs typeface="Times New Roman"/>
              <a:sym typeface="Times New Roman"/>
            </a:endParaRPr>
          </a:p>
        </p:txBody>
      </p:sp>
      <p:sp>
        <p:nvSpPr>
          <p:cNvPr id="142" name="Google Shape;142;g305ae2079bb_0_7"/>
          <p:cNvSpPr txBox="1"/>
          <p:nvPr>
            <p:ph idx="1" type="body"/>
          </p:nvPr>
        </p:nvSpPr>
        <p:spPr>
          <a:xfrm>
            <a:off x="745600" y="1925250"/>
            <a:ext cx="4108800" cy="30075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Platform like FindMeGlutenFree, focuses on specific dietary needs, such as gluten-free and vegan/vegetarian options, respectively. While useful for niche diets, they fail to cater to a broader range of preferences like keto, halal, or pescatarian, limiting their appeal. Our platform aims to bridge this gap by covering a wider variety of dietary requirements.</a:t>
            </a:r>
            <a:endParaRPr sz="1700"/>
          </a:p>
        </p:txBody>
      </p:sp>
      <p:pic>
        <p:nvPicPr>
          <p:cNvPr id="143" name="Google Shape;143;g305ae2079bb_0_7"/>
          <p:cNvPicPr preferRelativeResize="0"/>
          <p:nvPr/>
        </p:nvPicPr>
        <p:blipFill>
          <a:blip r:embed="rId3">
            <a:alphaModFix/>
          </a:blip>
          <a:stretch>
            <a:fillRect/>
          </a:stretch>
        </p:blipFill>
        <p:spPr>
          <a:xfrm>
            <a:off x="5813025" y="1337550"/>
            <a:ext cx="6114575" cy="3396175"/>
          </a:xfrm>
          <a:prstGeom prst="rect">
            <a:avLst/>
          </a:prstGeom>
          <a:noFill/>
          <a:ln>
            <a:noFill/>
          </a:ln>
        </p:spPr>
      </p:pic>
      <p:sp>
        <p:nvSpPr>
          <p:cNvPr id="144" name="Google Shape;144;g305ae2079bb_0_7"/>
          <p:cNvSpPr txBox="1"/>
          <p:nvPr/>
        </p:nvSpPr>
        <p:spPr>
          <a:xfrm>
            <a:off x="745600" y="4998000"/>
            <a:ext cx="10773600" cy="1860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General review platforms such as Google Maps and Yelp offer restaurant reviews but lack dedicated filtering options for specific dietary restrictions. Users often need to manually search through reviews to find relevant dietary information. Research, such as the paper "Improving Restaurant Search Results with Dietary Considerations" by Rezzadori and Tsekouras, highlights the importance of including dietary filters in recommendation systems to improve the user experience. which our platform will provide to create a more tailored and inclusive experience.</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05ae2079bb_0_0"/>
          <p:cNvSpPr txBox="1"/>
          <p:nvPr>
            <p:ph type="title"/>
          </p:nvPr>
        </p:nvSpPr>
        <p:spPr>
          <a:xfrm>
            <a:off x="507500" y="1707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50" name="Google Shape;150;g305ae2079bb_0_0"/>
          <p:cNvSpPr txBox="1"/>
          <p:nvPr>
            <p:ph idx="1" type="body"/>
          </p:nvPr>
        </p:nvSpPr>
        <p:spPr>
          <a:xfrm>
            <a:off x="251350" y="1124500"/>
            <a:ext cx="11628300" cy="5537700"/>
          </a:xfrm>
          <a:prstGeom prst="rect">
            <a:avLst/>
          </a:prstGeom>
        </p:spPr>
        <p:txBody>
          <a:bodyPr anchorCtr="0" anchor="t" bIns="45700" lIns="91425" spcFirstLastPara="1" rIns="91425" wrap="square" tIns="45700">
            <a:normAutofit fontScale="62500" lnSpcReduction="20000"/>
          </a:bodyPr>
          <a:lstStyle/>
          <a:p>
            <a:pPr indent="0" lvl="0" marL="0" rtl="0" algn="l">
              <a:lnSpc>
                <a:spcPct val="115000"/>
              </a:lnSpc>
              <a:spcBef>
                <a:spcPts val="1400"/>
              </a:spcBef>
              <a:spcAft>
                <a:spcPts val="0"/>
              </a:spcAft>
              <a:buClr>
                <a:schemeClr val="dk1"/>
              </a:buClr>
              <a:buSzPct val="60248"/>
              <a:buFont typeface="Arial"/>
              <a:buNone/>
            </a:pPr>
            <a:r>
              <a:t/>
            </a:r>
            <a:endParaRPr b="1" sz="1825"/>
          </a:p>
          <a:p>
            <a:pPr indent="-355600" lvl="0" marL="457200" rtl="0" algn="just">
              <a:lnSpc>
                <a:spcPct val="115000"/>
              </a:lnSpc>
              <a:spcBef>
                <a:spcPts val="1200"/>
              </a:spcBef>
              <a:spcAft>
                <a:spcPts val="0"/>
              </a:spcAft>
              <a:buSzPct val="100000"/>
              <a:buFont typeface="Times New Roman"/>
              <a:buChar char="•"/>
            </a:pPr>
            <a:r>
              <a:rPr lang="en-US" sz="3200">
                <a:latin typeface="Times New Roman"/>
                <a:ea typeface="Times New Roman"/>
                <a:cs typeface="Times New Roman"/>
                <a:sym typeface="Times New Roman"/>
              </a:rPr>
              <a:t>Existing restaurant review platforms, such as Google Maps and Yelp, offer general insights but fall short in catering to users with specific dietary preferences. Niche platforms like FindMeGlutenFree and HappyCow address certain diets but lack the flexibility to serve a wider range of dietary restrictions such as keto, halal, or sugar-free.</a:t>
            </a:r>
            <a:endParaRPr sz="3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3200">
              <a:latin typeface="Times New Roman"/>
              <a:ea typeface="Times New Roman"/>
              <a:cs typeface="Times New Roman"/>
              <a:sym typeface="Times New Roman"/>
            </a:endParaRPr>
          </a:p>
          <a:p>
            <a:pPr indent="-355600" lvl="0" marL="457200" rtl="0" algn="just">
              <a:lnSpc>
                <a:spcPct val="115000"/>
              </a:lnSpc>
              <a:spcBef>
                <a:spcPts val="1200"/>
              </a:spcBef>
              <a:spcAft>
                <a:spcPts val="0"/>
              </a:spcAft>
              <a:buSzPct val="100000"/>
              <a:buFont typeface="Times New Roman"/>
              <a:buChar char="•"/>
            </a:pPr>
            <a:r>
              <a:rPr lang="en-US" sz="3200">
                <a:latin typeface="Times New Roman"/>
                <a:ea typeface="Times New Roman"/>
                <a:cs typeface="Times New Roman"/>
                <a:sym typeface="Times New Roman"/>
              </a:rPr>
              <a:t>Our project aims to fill this gap by providing a comprehensive solution that tailors reviews and recommendations based on individual dietary needs. By offering curated insights for a variety of diets, we will create a more inclusive and personalized experience for users, helping them find restaurants that align with their health or lifestyle preferences with ease. </a:t>
            </a:r>
            <a:endParaRPr sz="32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3200">
              <a:latin typeface="Times New Roman"/>
              <a:ea typeface="Times New Roman"/>
              <a:cs typeface="Times New Roman"/>
              <a:sym typeface="Times New Roman"/>
            </a:endParaRPr>
          </a:p>
          <a:p>
            <a:pPr indent="-355600" lvl="0" marL="457200" rtl="0" algn="just">
              <a:lnSpc>
                <a:spcPct val="115000"/>
              </a:lnSpc>
              <a:spcBef>
                <a:spcPts val="1200"/>
              </a:spcBef>
              <a:spcAft>
                <a:spcPts val="0"/>
              </a:spcAft>
              <a:buSzPct val="100000"/>
              <a:buFont typeface="Times New Roman"/>
              <a:buChar char="•"/>
            </a:pPr>
            <a:r>
              <a:rPr lang="en-US" sz="3200">
                <a:latin typeface="Times New Roman"/>
                <a:ea typeface="Times New Roman"/>
                <a:cs typeface="Times New Roman"/>
                <a:sym typeface="Times New Roman"/>
              </a:rPr>
              <a:t>This solution will benefit international students, locals, and tourists in Boston by simplifying the search for restaurants that cater to their specific dietary needs. It offers a targeted and user-friendly alternative to existing platforms, providing personalized recommendations for a more convenient dining experience. This focus on dietary preferences fills a key gap in the current restaurant review landscape.</a:t>
            </a:r>
            <a:endParaRPr sz="3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5e68c188d_3_0"/>
          <p:cNvSpPr txBox="1"/>
          <p:nvPr>
            <p:ph type="title"/>
          </p:nvPr>
        </p:nvSpPr>
        <p:spPr>
          <a:xfrm>
            <a:off x="838200" y="27661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0591167611_5_0"/>
          <p:cNvSpPr txBox="1"/>
          <p:nvPr>
            <p:ph type="title"/>
          </p:nvPr>
        </p:nvSpPr>
        <p:spPr>
          <a:xfrm>
            <a:off x="838200" y="1396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200">
                <a:latin typeface="Times New Roman"/>
                <a:ea typeface="Times New Roman"/>
                <a:cs typeface="Times New Roman"/>
                <a:sym typeface="Times New Roman"/>
              </a:rPr>
              <a:t>Team Members</a:t>
            </a:r>
            <a:endParaRPr b="1" sz="4200">
              <a:latin typeface="Times New Roman"/>
              <a:ea typeface="Times New Roman"/>
              <a:cs typeface="Times New Roman"/>
              <a:sym typeface="Times New Roman"/>
            </a:endParaRPr>
          </a:p>
        </p:txBody>
      </p:sp>
      <p:sp>
        <p:nvSpPr>
          <p:cNvPr id="92" name="Google Shape;92;g30591167611_5_0"/>
          <p:cNvSpPr txBox="1"/>
          <p:nvPr>
            <p:ph idx="1" type="body"/>
          </p:nvPr>
        </p:nvSpPr>
        <p:spPr>
          <a:xfrm>
            <a:off x="838200" y="1650200"/>
            <a:ext cx="10515600" cy="43512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t/>
            </a:r>
            <a:endParaRPr b="1" sz="258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latin typeface="Times New Roman"/>
                <a:ea typeface="Times New Roman"/>
                <a:cs typeface="Times New Roman"/>
                <a:sym typeface="Times New Roman"/>
              </a:rPr>
              <a:t>Team Leader - Dirgha Jivani.</a:t>
            </a:r>
            <a:endParaRPr sz="255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latin typeface="Times New Roman"/>
                <a:ea typeface="Times New Roman"/>
                <a:cs typeface="Times New Roman"/>
                <a:sym typeface="Times New Roman"/>
              </a:rPr>
              <a:t>Requirement Leader - Roshni Dodhi.</a:t>
            </a:r>
            <a:endParaRPr sz="255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latin typeface="Times New Roman"/>
                <a:ea typeface="Times New Roman"/>
                <a:cs typeface="Times New Roman"/>
                <a:sym typeface="Times New Roman"/>
              </a:rPr>
              <a:t>Design and Implementation Leader - Anshul Raj.</a:t>
            </a:r>
            <a:endParaRPr sz="255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latin typeface="Times New Roman"/>
                <a:ea typeface="Times New Roman"/>
                <a:cs typeface="Times New Roman"/>
                <a:sym typeface="Times New Roman"/>
              </a:rPr>
              <a:t>Configuration Leader - Vignesh S.</a:t>
            </a:r>
            <a:endParaRPr sz="255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latin typeface="Times New Roman"/>
                <a:ea typeface="Times New Roman"/>
                <a:cs typeface="Times New Roman"/>
                <a:sym typeface="Times New Roman"/>
              </a:rPr>
              <a:t>Security Leader - Prayushi Khandelwal.</a:t>
            </a:r>
            <a:endParaRPr sz="2550">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highlight>
                  <a:srgbClr val="FFFFFF"/>
                </a:highlight>
                <a:latin typeface="Times New Roman"/>
                <a:ea typeface="Times New Roman"/>
                <a:cs typeface="Times New Roman"/>
                <a:sym typeface="Times New Roman"/>
              </a:rPr>
              <a:t>QA Leader - Jiho Cheon.</a:t>
            </a:r>
            <a:endParaRPr sz="2550">
              <a:highlight>
                <a:srgbClr val="FFFFFF"/>
              </a:highlight>
              <a:latin typeface="Times New Roman"/>
              <a:ea typeface="Times New Roman"/>
              <a:cs typeface="Times New Roman"/>
              <a:sym typeface="Times New Roman"/>
            </a:endParaRPr>
          </a:p>
          <a:p>
            <a:pPr indent="-390525" lvl="0" marL="457200" rtl="0" algn="l">
              <a:lnSpc>
                <a:spcPct val="100000"/>
              </a:lnSpc>
              <a:spcBef>
                <a:spcPts val="0"/>
              </a:spcBef>
              <a:spcAft>
                <a:spcPts val="0"/>
              </a:spcAft>
              <a:buSzPts val="2550"/>
              <a:buFont typeface="Times New Roman"/>
              <a:buChar char="•"/>
            </a:pPr>
            <a:r>
              <a:rPr lang="en-US" sz="2550">
                <a:highlight>
                  <a:schemeClr val="lt1"/>
                </a:highlight>
                <a:latin typeface="Times New Roman"/>
                <a:ea typeface="Times New Roman"/>
                <a:cs typeface="Times New Roman"/>
                <a:sym typeface="Times New Roman"/>
              </a:rPr>
              <a:t>Design and Implementation Leader</a:t>
            </a:r>
            <a:r>
              <a:rPr lang="en-US" sz="1200">
                <a:highlight>
                  <a:schemeClr val="lt1"/>
                </a:highlight>
              </a:rPr>
              <a:t>.</a:t>
            </a:r>
            <a:r>
              <a:rPr lang="en-US" sz="2550">
                <a:highlight>
                  <a:srgbClr val="FFFFFF"/>
                </a:highlight>
                <a:latin typeface="Times New Roman"/>
                <a:ea typeface="Times New Roman"/>
                <a:cs typeface="Times New Roman"/>
                <a:sym typeface="Times New Roman"/>
              </a:rPr>
              <a:t> - Pratyush Patel</a:t>
            </a:r>
            <a:endParaRPr b="1" sz="258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5e68c188d_0_0"/>
          <p:cNvSpPr txBox="1"/>
          <p:nvPr>
            <p:ph type="title"/>
          </p:nvPr>
        </p:nvSpPr>
        <p:spPr>
          <a:xfrm>
            <a:off x="838200" y="1396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200">
                <a:latin typeface="Times New Roman"/>
                <a:ea typeface="Times New Roman"/>
                <a:cs typeface="Times New Roman"/>
                <a:sym typeface="Times New Roman"/>
              </a:rPr>
              <a:t>Overview</a:t>
            </a:r>
            <a:endParaRPr b="1" sz="4200">
              <a:latin typeface="Times New Roman"/>
              <a:ea typeface="Times New Roman"/>
              <a:cs typeface="Times New Roman"/>
              <a:sym typeface="Times New Roman"/>
            </a:endParaRPr>
          </a:p>
        </p:txBody>
      </p:sp>
      <p:sp>
        <p:nvSpPr>
          <p:cNvPr id="98" name="Google Shape;98;g305e68c188d_0_0"/>
          <p:cNvSpPr txBox="1"/>
          <p:nvPr>
            <p:ph idx="1" type="body"/>
          </p:nvPr>
        </p:nvSpPr>
        <p:spPr>
          <a:xfrm>
            <a:off x="838200" y="1650200"/>
            <a:ext cx="10515600" cy="43512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935"/>
              <a:buNone/>
            </a:pPr>
            <a:r>
              <a:rPr b="1" lang="en-US" sz="2580">
                <a:latin typeface="Times New Roman"/>
                <a:ea typeface="Times New Roman"/>
                <a:cs typeface="Times New Roman"/>
                <a:sym typeface="Times New Roman"/>
              </a:rPr>
              <a:t>Project: </a:t>
            </a:r>
            <a:r>
              <a:rPr lang="en-US" sz="2580">
                <a:latin typeface="Times New Roman"/>
                <a:ea typeface="Times New Roman"/>
                <a:cs typeface="Times New Roman"/>
                <a:sym typeface="Times New Roman"/>
              </a:rPr>
              <a:t>A platform for users to discover and review restaurants based on specific food types or dietary preferences.</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rPr b="1" lang="en-US" sz="2580">
                <a:latin typeface="Times New Roman"/>
                <a:ea typeface="Times New Roman"/>
                <a:cs typeface="Times New Roman"/>
                <a:sym typeface="Times New Roman"/>
              </a:rPr>
              <a:t>Motivation:</a:t>
            </a:r>
            <a:r>
              <a:rPr lang="en-US" sz="2580">
                <a:latin typeface="Times New Roman"/>
                <a:ea typeface="Times New Roman"/>
                <a:cs typeface="Times New Roman"/>
                <a:sym typeface="Times New Roman"/>
              </a:rPr>
              <a:t> Finding appropriate food options for particular diets (vegan, gluten-free, etc) can be challenging for international students studying in Boston.</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rPr b="1" lang="en-US" sz="2580">
                <a:latin typeface="Times New Roman"/>
                <a:ea typeface="Times New Roman"/>
                <a:cs typeface="Times New Roman"/>
                <a:sym typeface="Times New Roman"/>
              </a:rPr>
              <a:t>Goal:</a:t>
            </a:r>
            <a:r>
              <a:rPr lang="en-US" sz="2580">
                <a:latin typeface="Times New Roman"/>
                <a:ea typeface="Times New Roman"/>
                <a:cs typeface="Times New Roman"/>
                <a:sym typeface="Times New Roman"/>
              </a:rPr>
              <a:t> Simplify the search for restaurants based on dietary preferences. </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t/>
            </a:r>
            <a:endParaRPr sz="2580">
              <a:latin typeface="Times New Roman"/>
              <a:ea typeface="Times New Roman"/>
              <a:cs typeface="Times New Roman"/>
              <a:sym typeface="Times New Roman"/>
            </a:endParaRPr>
          </a:p>
          <a:p>
            <a:pPr indent="0" lvl="0" marL="0" rtl="0" algn="l">
              <a:lnSpc>
                <a:spcPct val="80000"/>
              </a:lnSpc>
              <a:spcBef>
                <a:spcPts val="1000"/>
              </a:spcBef>
              <a:spcAft>
                <a:spcPts val="0"/>
              </a:spcAft>
              <a:buSzPts val="935"/>
              <a:buNone/>
            </a:pPr>
            <a:r>
              <a:rPr b="1" lang="en-US" sz="2580">
                <a:latin typeface="Times New Roman"/>
                <a:ea typeface="Times New Roman"/>
                <a:cs typeface="Times New Roman"/>
                <a:sym typeface="Times New Roman"/>
              </a:rPr>
              <a:t>Target Audience:</a:t>
            </a:r>
            <a:r>
              <a:rPr lang="en-US" sz="2580">
                <a:latin typeface="Times New Roman"/>
                <a:ea typeface="Times New Roman"/>
                <a:cs typeface="Times New Roman"/>
                <a:sym typeface="Times New Roman"/>
              </a:rPr>
              <a:t> People with dietary limitations (locals, tourists, international students, and health-conscious people).</a:t>
            </a:r>
            <a:endParaRPr sz="258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591167611_0_5"/>
          <p:cNvSpPr txBox="1"/>
          <p:nvPr>
            <p:ph type="title"/>
          </p:nvPr>
        </p:nvSpPr>
        <p:spPr>
          <a:xfrm>
            <a:off x="533075" y="122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200">
                <a:latin typeface="Times New Roman"/>
                <a:ea typeface="Times New Roman"/>
                <a:cs typeface="Times New Roman"/>
                <a:sym typeface="Times New Roman"/>
              </a:rPr>
              <a:t>Addressing the Gap in Restaurant Reviews</a:t>
            </a:r>
            <a:endParaRPr b="1" sz="4200">
              <a:latin typeface="Times New Roman"/>
              <a:ea typeface="Times New Roman"/>
              <a:cs typeface="Times New Roman"/>
              <a:sym typeface="Times New Roman"/>
            </a:endParaRPr>
          </a:p>
        </p:txBody>
      </p:sp>
      <p:sp>
        <p:nvSpPr>
          <p:cNvPr id="104" name="Google Shape;104;g30591167611_0_5"/>
          <p:cNvSpPr txBox="1"/>
          <p:nvPr>
            <p:ph idx="1" type="body"/>
          </p:nvPr>
        </p:nvSpPr>
        <p:spPr>
          <a:xfrm>
            <a:off x="628625" y="1448650"/>
            <a:ext cx="7479000" cy="5141700"/>
          </a:xfrm>
          <a:prstGeom prst="rect">
            <a:avLst/>
          </a:prstGeom>
        </p:spPr>
        <p:txBody>
          <a:bodyPr anchorCtr="0" anchor="t" bIns="45700" lIns="91425" spcFirstLastPara="1" rIns="91425" wrap="square" tIns="45700">
            <a:normAutofit fontScale="25000"/>
          </a:bodyPr>
          <a:lstStyle/>
          <a:p>
            <a:pPr indent="0" lvl="0" marL="0" rtl="0" algn="l">
              <a:lnSpc>
                <a:spcPct val="115000"/>
              </a:lnSpc>
              <a:spcBef>
                <a:spcPts val="1200"/>
              </a:spcBef>
              <a:spcAft>
                <a:spcPts val="0"/>
              </a:spcAft>
              <a:buClr>
                <a:schemeClr val="dk1"/>
              </a:buClr>
              <a:buSzPts val="275"/>
              <a:buFont typeface="Arial"/>
              <a:buNone/>
            </a:pPr>
            <a:r>
              <a:rPr b="1" lang="en-US" sz="7023">
                <a:latin typeface="Times New Roman"/>
                <a:ea typeface="Times New Roman"/>
                <a:cs typeface="Times New Roman"/>
                <a:sym typeface="Times New Roman"/>
              </a:rPr>
              <a:t>Current Scenario: Google Maps</a:t>
            </a:r>
            <a:endParaRPr b="1" sz="7023">
              <a:latin typeface="Times New Roman"/>
              <a:ea typeface="Times New Roman"/>
              <a:cs typeface="Times New Roman"/>
              <a:sym typeface="Times New Roman"/>
            </a:endParaRPr>
          </a:p>
          <a:p>
            <a:pPr indent="-340091" lvl="0" marL="457200" rtl="0" algn="l">
              <a:lnSpc>
                <a:spcPct val="115000"/>
              </a:lnSpc>
              <a:spcBef>
                <a:spcPts val="1200"/>
              </a:spcBef>
              <a:spcAft>
                <a:spcPts val="0"/>
              </a:spcAft>
              <a:buSzPct val="100000"/>
              <a:buChar char="●"/>
            </a:pPr>
            <a:r>
              <a:rPr b="1" lang="en-US" sz="7023">
                <a:latin typeface="Times New Roman"/>
                <a:ea typeface="Times New Roman"/>
                <a:cs typeface="Times New Roman"/>
                <a:sym typeface="Times New Roman"/>
              </a:rPr>
              <a:t>Widely Used Platform</a:t>
            </a:r>
            <a:r>
              <a:rPr lang="en-US" sz="7023">
                <a:latin typeface="Times New Roman"/>
                <a:ea typeface="Times New Roman"/>
                <a:cs typeface="Times New Roman"/>
                <a:sym typeface="Times New Roman"/>
              </a:rPr>
              <a:t>: One of the most popular tools for finding restaurant reviews.</a:t>
            </a:r>
            <a:endParaRPr sz="7023">
              <a:latin typeface="Times New Roman"/>
              <a:ea typeface="Times New Roman"/>
              <a:cs typeface="Times New Roman"/>
              <a:sym typeface="Times New Roman"/>
            </a:endParaRPr>
          </a:p>
          <a:p>
            <a:pPr indent="-340091" lvl="0" marL="457200" rtl="0" algn="l">
              <a:lnSpc>
                <a:spcPct val="115000"/>
              </a:lnSpc>
              <a:spcBef>
                <a:spcPts val="0"/>
              </a:spcBef>
              <a:spcAft>
                <a:spcPts val="0"/>
              </a:spcAft>
              <a:buSzPct val="100000"/>
              <a:buChar char="●"/>
            </a:pPr>
            <a:r>
              <a:rPr b="1" lang="en-US" sz="7023">
                <a:latin typeface="Times New Roman"/>
                <a:ea typeface="Times New Roman"/>
                <a:cs typeface="Times New Roman"/>
                <a:sym typeface="Times New Roman"/>
              </a:rPr>
              <a:t>Limitations</a:t>
            </a:r>
            <a:r>
              <a:rPr lang="en-US" sz="7023">
                <a:latin typeface="Times New Roman"/>
                <a:ea typeface="Times New Roman"/>
                <a:cs typeface="Times New Roman"/>
                <a:sym typeface="Times New Roman"/>
              </a:rPr>
              <a:t>:</a:t>
            </a:r>
            <a:endParaRPr sz="7023">
              <a:latin typeface="Times New Roman"/>
              <a:ea typeface="Times New Roman"/>
              <a:cs typeface="Times New Roman"/>
              <a:sym typeface="Times New Roman"/>
            </a:endParaRPr>
          </a:p>
          <a:p>
            <a:pPr indent="-340091" lvl="1" marL="914400" rtl="0" algn="l">
              <a:lnSpc>
                <a:spcPct val="115000"/>
              </a:lnSpc>
              <a:spcBef>
                <a:spcPts val="0"/>
              </a:spcBef>
              <a:spcAft>
                <a:spcPts val="0"/>
              </a:spcAft>
              <a:buSzPct val="100000"/>
              <a:buFont typeface="Times New Roman"/>
              <a:buChar char="○"/>
            </a:pPr>
            <a:r>
              <a:rPr lang="en-US" sz="7023">
                <a:latin typeface="Times New Roman"/>
                <a:ea typeface="Times New Roman"/>
                <a:cs typeface="Times New Roman"/>
                <a:sym typeface="Times New Roman"/>
              </a:rPr>
              <a:t>Provides general insights into restaurant quality.</a:t>
            </a:r>
            <a:endParaRPr sz="7023">
              <a:latin typeface="Times New Roman"/>
              <a:ea typeface="Times New Roman"/>
              <a:cs typeface="Times New Roman"/>
              <a:sym typeface="Times New Roman"/>
            </a:endParaRPr>
          </a:p>
          <a:p>
            <a:pPr indent="-340091" lvl="1" marL="914400" rtl="0" algn="l">
              <a:lnSpc>
                <a:spcPct val="115000"/>
              </a:lnSpc>
              <a:spcBef>
                <a:spcPts val="0"/>
              </a:spcBef>
              <a:spcAft>
                <a:spcPts val="0"/>
              </a:spcAft>
              <a:buSzPct val="100000"/>
              <a:buFont typeface="Times New Roman"/>
              <a:buChar char="○"/>
            </a:pPr>
            <a:r>
              <a:rPr lang="en-US" sz="7023">
                <a:latin typeface="Times New Roman"/>
                <a:ea typeface="Times New Roman"/>
                <a:cs typeface="Times New Roman"/>
                <a:sym typeface="Times New Roman"/>
              </a:rPr>
              <a:t>Lacks detailed information on specific cuisines or dishes.</a:t>
            </a:r>
            <a:endParaRPr sz="7023">
              <a:latin typeface="Times New Roman"/>
              <a:ea typeface="Times New Roman"/>
              <a:cs typeface="Times New Roman"/>
              <a:sym typeface="Times New Roman"/>
            </a:endParaRPr>
          </a:p>
          <a:p>
            <a:pPr indent="-340091" lvl="1" marL="914400" rtl="0" algn="l">
              <a:lnSpc>
                <a:spcPct val="115000"/>
              </a:lnSpc>
              <a:spcBef>
                <a:spcPts val="0"/>
              </a:spcBef>
              <a:spcAft>
                <a:spcPts val="0"/>
              </a:spcAft>
              <a:buSzPct val="100000"/>
              <a:buFont typeface="Times New Roman"/>
              <a:buChar char="○"/>
            </a:pPr>
            <a:r>
              <a:rPr lang="en-US" sz="7023">
                <a:latin typeface="Times New Roman"/>
                <a:ea typeface="Times New Roman"/>
                <a:cs typeface="Times New Roman"/>
                <a:sym typeface="Times New Roman"/>
              </a:rPr>
              <a:t>Does not cater to special dietary needs effectively.</a:t>
            </a:r>
            <a:endParaRPr sz="7023">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b="1" lang="en-US" sz="7023">
                <a:latin typeface="Times New Roman"/>
                <a:ea typeface="Times New Roman"/>
                <a:cs typeface="Times New Roman"/>
                <a:sym typeface="Times New Roman"/>
              </a:rPr>
              <a:t>Our Solution: Tailored Food Reviews</a:t>
            </a:r>
            <a:endParaRPr b="1" sz="7023">
              <a:latin typeface="Times New Roman"/>
              <a:ea typeface="Times New Roman"/>
              <a:cs typeface="Times New Roman"/>
              <a:sym typeface="Times New Roman"/>
            </a:endParaRPr>
          </a:p>
          <a:p>
            <a:pPr indent="-340091" lvl="0" marL="457200" rtl="0" algn="l">
              <a:lnSpc>
                <a:spcPct val="115000"/>
              </a:lnSpc>
              <a:spcBef>
                <a:spcPts val="1200"/>
              </a:spcBef>
              <a:spcAft>
                <a:spcPts val="0"/>
              </a:spcAft>
              <a:buSzPct val="100000"/>
              <a:buChar char="●"/>
            </a:pPr>
            <a:r>
              <a:rPr b="1" lang="en-US" sz="7023">
                <a:latin typeface="Times New Roman"/>
                <a:ea typeface="Times New Roman"/>
                <a:cs typeface="Times New Roman"/>
                <a:sym typeface="Times New Roman"/>
              </a:rPr>
              <a:t>Curated Reviews</a:t>
            </a:r>
            <a:r>
              <a:rPr lang="en-US" sz="7023">
                <a:latin typeface="Times New Roman"/>
                <a:ea typeface="Times New Roman"/>
                <a:cs typeface="Times New Roman"/>
                <a:sym typeface="Times New Roman"/>
              </a:rPr>
              <a:t>: Focuses on users' dietary preferences and needs.</a:t>
            </a:r>
            <a:endParaRPr sz="7023">
              <a:latin typeface="Times New Roman"/>
              <a:ea typeface="Times New Roman"/>
              <a:cs typeface="Times New Roman"/>
              <a:sym typeface="Times New Roman"/>
            </a:endParaRPr>
          </a:p>
          <a:p>
            <a:pPr indent="-340091" lvl="0" marL="457200" rtl="0" algn="l">
              <a:lnSpc>
                <a:spcPct val="115000"/>
              </a:lnSpc>
              <a:spcBef>
                <a:spcPts val="0"/>
              </a:spcBef>
              <a:spcAft>
                <a:spcPts val="0"/>
              </a:spcAft>
              <a:buSzPct val="100000"/>
              <a:buChar char="●"/>
            </a:pPr>
            <a:r>
              <a:rPr b="1" lang="en-US" sz="7023">
                <a:latin typeface="Times New Roman"/>
                <a:ea typeface="Times New Roman"/>
                <a:cs typeface="Times New Roman"/>
                <a:sym typeface="Times New Roman"/>
              </a:rPr>
              <a:t>Detailed Insights</a:t>
            </a:r>
            <a:r>
              <a:rPr lang="en-US" sz="7023">
                <a:latin typeface="Times New Roman"/>
                <a:ea typeface="Times New Roman"/>
                <a:cs typeface="Times New Roman"/>
                <a:sym typeface="Times New Roman"/>
              </a:rPr>
              <a:t>: Offers reviews based on specific food categories, including special diets.</a:t>
            </a:r>
            <a:endParaRPr sz="7023">
              <a:latin typeface="Times New Roman"/>
              <a:ea typeface="Times New Roman"/>
              <a:cs typeface="Times New Roman"/>
              <a:sym typeface="Times New Roman"/>
            </a:endParaRPr>
          </a:p>
          <a:p>
            <a:pPr indent="-340091" lvl="0" marL="457200" rtl="0" algn="l">
              <a:lnSpc>
                <a:spcPct val="115000"/>
              </a:lnSpc>
              <a:spcBef>
                <a:spcPts val="0"/>
              </a:spcBef>
              <a:spcAft>
                <a:spcPts val="0"/>
              </a:spcAft>
              <a:buSzPct val="100000"/>
              <a:buChar char="●"/>
            </a:pPr>
            <a:r>
              <a:rPr b="1" lang="en-US" sz="7023">
                <a:latin typeface="Times New Roman"/>
                <a:ea typeface="Times New Roman"/>
                <a:cs typeface="Times New Roman"/>
                <a:sym typeface="Times New Roman"/>
              </a:rPr>
              <a:t>Personalized Experience</a:t>
            </a:r>
            <a:r>
              <a:rPr lang="en-US" sz="7023">
                <a:latin typeface="Times New Roman"/>
                <a:ea typeface="Times New Roman"/>
                <a:cs typeface="Times New Roman"/>
                <a:sym typeface="Times New Roman"/>
              </a:rPr>
              <a:t>: Allows users to easily find restaurants that align with their dietary requirements, unlike the generic ratings on Google Maps.</a:t>
            </a:r>
            <a:endParaRPr sz="7023">
              <a:latin typeface="Times New Roman"/>
              <a:ea typeface="Times New Roman"/>
              <a:cs typeface="Times New Roman"/>
              <a:sym typeface="Times New Roman"/>
            </a:endParaRPr>
          </a:p>
          <a:p>
            <a:pPr indent="0" lvl="0" marL="0" rtl="0" algn="l">
              <a:spcBef>
                <a:spcPts val="1200"/>
              </a:spcBef>
              <a:spcAft>
                <a:spcPts val="0"/>
              </a:spcAft>
              <a:buNone/>
            </a:pPr>
            <a:r>
              <a:t/>
            </a:r>
            <a:endParaRPr sz="3600"/>
          </a:p>
        </p:txBody>
      </p:sp>
      <p:pic>
        <p:nvPicPr>
          <p:cNvPr id="105" name="Google Shape;105;g30591167611_0_5"/>
          <p:cNvPicPr preferRelativeResize="0"/>
          <p:nvPr/>
        </p:nvPicPr>
        <p:blipFill>
          <a:blip r:embed="rId3">
            <a:alphaModFix/>
          </a:blip>
          <a:stretch>
            <a:fillRect/>
          </a:stretch>
        </p:blipFill>
        <p:spPr>
          <a:xfrm>
            <a:off x="8345650" y="1781675"/>
            <a:ext cx="3411324" cy="387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0591167611_0_0"/>
          <p:cNvSpPr txBox="1"/>
          <p:nvPr>
            <p:ph type="title"/>
          </p:nvPr>
        </p:nvSpPr>
        <p:spPr>
          <a:xfrm>
            <a:off x="725175" y="2198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Functional Requirements</a:t>
            </a:r>
            <a:endParaRPr b="1">
              <a:latin typeface="Times New Roman"/>
              <a:ea typeface="Times New Roman"/>
              <a:cs typeface="Times New Roman"/>
              <a:sym typeface="Times New Roman"/>
            </a:endParaRPr>
          </a:p>
        </p:txBody>
      </p:sp>
      <p:sp>
        <p:nvSpPr>
          <p:cNvPr id="111" name="Google Shape;111;g30591167611_0_0"/>
          <p:cNvSpPr txBox="1"/>
          <p:nvPr>
            <p:ph idx="1" type="body"/>
          </p:nvPr>
        </p:nvSpPr>
        <p:spPr>
          <a:xfrm>
            <a:off x="423025" y="1651000"/>
            <a:ext cx="6816000" cy="5029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400" u="sng">
                <a:latin typeface="Times New Roman"/>
                <a:ea typeface="Times New Roman"/>
                <a:cs typeface="Times New Roman"/>
                <a:sym typeface="Times New Roman"/>
              </a:rPr>
              <a:t>Essential Features: </a:t>
            </a:r>
            <a:endParaRPr sz="2400" u="sng">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Food Type Selection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Overall Restaurant Review</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Curated Reviews Based on User Choices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User-Submitted Reviews for Specific Food Types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Mobile &amp; Web Accessibility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Registration &amp; Profile Management</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12" name="Google Shape;112;g30591167611_0_0"/>
          <p:cNvSpPr txBox="1"/>
          <p:nvPr>
            <p:ph idx="1" type="body"/>
          </p:nvPr>
        </p:nvSpPr>
        <p:spPr>
          <a:xfrm>
            <a:off x="7460025" y="1651000"/>
            <a:ext cx="40005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400" u="sng">
                <a:latin typeface="Times New Roman"/>
                <a:ea typeface="Times New Roman"/>
                <a:cs typeface="Times New Roman"/>
                <a:sym typeface="Times New Roman"/>
              </a:rPr>
              <a:t>Desirable Features: </a:t>
            </a:r>
            <a:endParaRPr sz="2400" u="sng">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User Nationality Input</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400" u="sng">
                <a:latin typeface="Times New Roman"/>
                <a:ea typeface="Times New Roman"/>
                <a:cs typeface="Times New Roman"/>
                <a:sym typeface="Times New Roman"/>
              </a:rPr>
              <a:t>Optional Features: </a:t>
            </a:r>
            <a:endParaRPr sz="2400" u="sng">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Food Flavor Descriptions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Food Photo Uploads</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591167611_0_18"/>
          <p:cNvSpPr txBox="1"/>
          <p:nvPr>
            <p:ph type="title"/>
          </p:nvPr>
        </p:nvSpPr>
        <p:spPr>
          <a:xfrm>
            <a:off x="838200" y="1882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Nonfunctional Requirements</a:t>
            </a:r>
            <a:endParaRPr b="1">
              <a:latin typeface="Times New Roman"/>
              <a:ea typeface="Times New Roman"/>
              <a:cs typeface="Times New Roman"/>
              <a:sym typeface="Times New Roman"/>
            </a:endParaRPr>
          </a:p>
        </p:txBody>
      </p:sp>
      <p:sp>
        <p:nvSpPr>
          <p:cNvPr id="118" name="Google Shape;118;g30591167611_0_18"/>
          <p:cNvSpPr txBox="1"/>
          <p:nvPr>
            <p:ph idx="1" type="body"/>
          </p:nvPr>
        </p:nvSpPr>
        <p:spPr>
          <a:xfrm>
            <a:off x="947050" y="1757600"/>
            <a:ext cx="10515600" cy="4351200"/>
          </a:xfrm>
          <a:prstGeom prst="rect">
            <a:avLst/>
          </a:prstGeom>
        </p:spPr>
        <p:txBody>
          <a:bodyPr anchorCtr="0" anchor="t" bIns="45700" lIns="91425" spcFirstLastPara="1" rIns="91425" wrap="square" tIns="45700">
            <a:normAutofit/>
          </a:bodyPr>
          <a:lstStyle/>
          <a:p>
            <a:pPr indent="-382468" lvl="0" marL="457200" rtl="0" algn="l">
              <a:lnSpc>
                <a:spcPct val="115000"/>
              </a:lnSpc>
              <a:spcBef>
                <a:spcPts val="1200"/>
              </a:spcBef>
              <a:spcAft>
                <a:spcPts val="0"/>
              </a:spcAft>
              <a:buSzPts val="2423"/>
              <a:buFont typeface="Times New Roman"/>
              <a:buAutoNum type="arabicPeriod"/>
            </a:pPr>
            <a:r>
              <a:rPr lang="en-US" sz="2423">
                <a:latin typeface="Times New Roman"/>
                <a:ea typeface="Times New Roman"/>
                <a:cs typeface="Times New Roman"/>
                <a:sym typeface="Times New Roman"/>
              </a:rPr>
              <a:t>Security &amp; Privacy</a:t>
            </a:r>
            <a:endParaRPr sz="2423">
              <a:latin typeface="Times New Roman"/>
              <a:ea typeface="Times New Roman"/>
              <a:cs typeface="Times New Roman"/>
              <a:sym typeface="Times New Roman"/>
            </a:endParaRPr>
          </a:p>
          <a:p>
            <a:pPr indent="-382468" lvl="0" marL="457200" rtl="0" algn="l">
              <a:lnSpc>
                <a:spcPct val="115000"/>
              </a:lnSpc>
              <a:spcBef>
                <a:spcPts val="0"/>
              </a:spcBef>
              <a:spcAft>
                <a:spcPts val="0"/>
              </a:spcAft>
              <a:buSzPts val="2423"/>
              <a:buFont typeface="Times New Roman"/>
              <a:buAutoNum type="arabicPeriod"/>
            </a:pPr>
            <a:r>
              <a:rPr lang="en-US" sz="2423">
                <a:latin typeface="Times New Roman"/>
                <a:ea typeface="Times New Roman"/>
                <a:cs typeface="Times New Roman"/>
                <a:sym typeface="Times New Roman"/>
              </a:rPr>
              <a:t>Performance Requirements</a:t>
            </a:r>
            <a:endParaRPr sz="2423">
              <a:latin typeface="Times New Roman"/>
              <a:ea typeface="Times New Roman"/>
              <a:cs typeface="Times New Roman"/>
              <a:sym typeface="Times New Roman"/>
            </a:endParaRPr>
          </a:p>
          <a:p>
            <a:pPr indent="-382468" lvl="0" marL="457200" rtl="0" algn="l">
              <a:lnSpc>
                <a:spcPct val="115000"/>
              </a:lnSpc>
              <a:spcBef>
                <a:spcPts val="0"/>
              </a:spcBef>
              <a:spcAft>
                <a:spcPts val="0"/>
              </a:spcAft>
              <a:buSzPts val="2423"/>
              <a:buFont typeface="Times New Roman"/>
              <a:buAutoNum type="arabicPeriod"/>
            </a:pPr>
            <a:r>
              <a:rPr lang="en-US" sz="2423">
                <a:latin typeface="Times New Roman"/>
                <a:ea typeface="Times New Roman"/>
                <a:cs typeface="Times New Roman"/>
                <a:sym typeface="Times New Roman"/>
              </a:rPr>
              <a:t>Scalability</a:t>
            </a:r>
            <a:endParaRPr sz="2423">
              <a:latin typeface="Times New Roman"/>
              <a:ea typeface="Times New Roman"/>
              <a:cs typeface="Times New Roman"/>
              <a:sym typeface="Times New Roman"/>
            </a:endParaRPr>
          </a:p>
          <a:p>
            <a:pPr indent="-382468" lvl="0" marL="457200" rtl="0" algn="l">
              <a:lnSpc>
                <a:spcPct val="115000"/>
              </a:lnSpc>
              <a:spcBef>
                <a:spcPts val="0"/>
              </a:spcBef>
              <a:spcAft>
                <a:spcPts val="0"/>
              </a:spcAft>
              <a:buSzPts val="2423"/>
              <a:buFont typeface="Times New Roman"/>
              <a:buAutoNum type="arabicPeriod"/>
            </a:pPr>
            <a:r>
              <a:rPr lang="en-US" sz="2423">
                <a:latin typeface="Times New Roman"/>
                <a:ea typeface="Times New Roman"/>
                <a:cs typeface="Times New Roman"/>
                <a:sym typeface="Times New Roman"/>
              </a:rPr>
              <a:t>Availability</a:t>
            </a:r>
            <a:endParaRPr sz="2423">
              <a:latin typeface="Times New Roman"/>
              <a:ea typeface="Times New Roman"/>
              <a:cs typeface="Times New Roman"/>
              <a:sym typeface="Times New Roman"/>
            </a:endParaRPr>
          </a:p>
          <a:p>
            <a:pPr indent="-382468" lvl="0" marL="457200" rtl="0" algn="l">
              <a:lnSpc>
                <a:spcPct val="115000"/>
              </a:lnSpc>
              <a:spcBef>
                <a:spcPts val="0"/>
              </a:spcBef>
              <a:spcAft>
                <a:spcPts val="0"/>
              </a:spcAft>
              <a:buSzPts val="2423"/>
              <a:buFont typeface="Times New Roman"/>
              <a:buAutoNum type="arabicPeriod"/>
            </a:pPr>
            <a:r>
              <a:rPr lang="en-US" sz="2423">
                <a:latin typeface="Times New Roman"/>
                <a:ea typeface="Times New Roman"/>
                <a:cs typeface="Times New Roman"/>
                <a:sym typeface="Times New Roman"/>
              </a:rPr>
              <a:t>Usability</a:t>
            </a:r>
            <a:endParaRPr sz="2423">
              <a:latin typeface="Times New Roman"/>
              <a:ea typeface="Times New Roman"/>
              <a:cs typeface="Times New Roman"/>
              <a:sym typeface="Times New Roman"/>
            </a:endParaRPr>
          </a:p>
          <a:p>
            <a:pPr indent="-382468" lvl="0" marL="457200" rtl="0" algn="l">
              <a:lnSpc>
                <a:spcPct val="115000"/>
              </a:lnSpc>
              <a:spcBef>
                <a:spcPts val="0"/>
              </a:spcBef>
              <a:spcAft>
                <a:spcPts val="0"/>
              </a:spcAft>
              <a:buSzPts val="2423"/>
              <a:buFont typeface="Times New Roman"/>
              <a:buAutoNum type="arabicPeriod"/>
            </a:pPr>
            <a:r>
              <a:rPr lang="en-US" sz="2423">
                <a:latin typeface="Times New Roman"/>
                <a:ea typeface="Times New Roman"/>
                <a:cs typeface="Times New Roman"/>
                <a:sym typeface="Times New Roman"/>
              </a:rPr>
              <a:t>Compliance</a:t>
            </a:r>
            <a:endParaRPr sz="2423">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0591167611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Objectives and Priorities</a:t>
            </a:r>
            <a:endParaRPr b="1">
              <a:latin typeface="Times New Roman"/>
              <a:ea typeface="Times New Roman"/>
              <a:cs typeface="Times New Roman"/>
              <a:sym typeface="Times New Roman"/>
            </a:endParaRPr>
          </a:p>
        </p:txBody>
      </p:sp>
      <p:sp>
        <p:nvSpPr>
          <p:cNvPr id="124" name="Google Shape;124;g30591167611_0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2635" lvl="0" marL="457200" rtl="0" algn="l">
              <a:spcBef>
                <a:spcPts val="1000"/>
              </a:spcBef>
              <a:spcAft>
                <a:spcPts val="0"/>
              </a:spcAft>
              <a:buSzPts val="2426"/>
              <a:buFont typeface="Times New Roman"/>
              <a:buAutoNum type="arabicPeriod"/>
            </a:pPr>
            <a:r>
              <a:rPr lang="en-US" sz="2425">
                <a:latin typeface="Times New Roman"/>
                <a:ea typeface="Times New Roman"/>
                <a:cs typeface="Times New Roman"/>
                <a:sym typeface="Times New Roman"/>
              </a:rPr>
              <a:t>Complete All Essential Features</a:t>
            </a:r>
            <a:endParaRPr sz="2425">
              <a:latin typeface="Times New Roman"/>
              <a:ea typeface="Times New Roman"/>
              <a:cs typeface="Times New Roman"/>
              <a:sym typeface="Times New Roman"/>
            </a:endParaRPr>
          </a:p>
          <a:p>
            <a:pPr indent="-382635" lvl="0" marL="457200" rtl="0" algn="l">
              <a:lnSpc>
                <a:spcPct val="115000"/>
              </a:lnSpc>
              <a:spcBef>
                <a:spcPts val="0"/>
              </a:spcBef>
              <a:spcAft>
                <a:spcPts val="0"/>
              </a:spcAft>
              <a:buSzPts val="2426"/>
              <a:buFont typeface="Times New Roman"/>
              <a:buAutoNum type="arabicPeriod"/>
            </a:pPr>
            <a:r>
              <a:rPr lang="en-US" sz="2425">
                <a:latin typeface="Times New Roman"/>
                <a:ea typeface="Times New Roman"/>
                <a:cs typeface="Times New Roman"/>
                <a:sym typeface="Times New Roman"/>
              </a:rPr>
              <a:t>Deploy the Software Successfully</a:t>
            </a:r>
            <a:endParaRPr sz="2425">
              <a:latin typeface="Times New Roman"/>
              <a:ea typeface="Times New Roman"/>
              <a:cs typeface="Times New Roman"/>
              <a:sym typeface="Times New Roman"/>
            </a:endParaRPr>
          </a:p>
          <a:p>
            <a:pPr indent="-382635" lvl="0" marL="457200" rtl="0" algn="l">
              <a:lnSpc>
                <a:spcPct val="115000"/>
              </a:lnSpc>
              <a:spcBef>
                <a:spcPts val="0"/>
              </a:spcBef>
              <a:spcAft>
                <a:spcPts val="0"/>
              </a:spcAft>
              <a:buSzPts val="2426"/>
              <a:buFont typeface="Times New Roman"/>
              <a:buAutoNum type="arabicPeriod"/>
            </a:pPr>
            <a:r>
              <a:rPr lang="en-US" sz="2425">
                <a:latin typeface="Times New Roman"/>
                <a:ea typeface="Times New Roman"/>
                <a:cs typeface="Times New Roman"/>
                <a:sym typeface="Times New Roman"/>
              </a:rPr>
              <a:t>Ensure No Known Bugs</a:t>
            </a:r>
            <a:endParaRPr sz="2425">
              <a:latin typeface="Times New Roman"/>
              <a:ea typeface="Times New Roman"/>
              <a:cs typeface="Times New Roman"/>
              <a:sym typeface="Times New Roman"/>
            </a:endParaRPr>
          </a:p>
          <a:p>
            <a:pPr indent="-382635" lvl="0" marL="457200" rtl="0" algn="l">
              <a:lnSpc>
                <a:spcPct val="115000"/>
              </a:lnSpc>
              <a:spcBef>
                <a:spcPts val="0"/>
              </a:spcBef>
              <a:spcAft>
                <a:spcPts val="0"/>
              </a:spcAft>
              <a:buSzPts val="2426"/>
              <a:buFont typeface="Times New Roman"/>
              <a:buAutoNum type="arabicPeriod"/>
            </a:pPr>
            <a:r>
              <a:rPr lang="en-US" sz="2425">
                <a:latin typeface="Times New Roman"/>
                <a:ea typeface="Times New Roman"/>
                <a:cs typeface="Times New Roman"/>
                <a:sym typeface="Times New Roman"/>
              </a:rPr>
              <a:t>Maintain High Quality</a:t>
            </a:r>
            <a:endParaRPr sz="2425">
              <a:latin typeface="Times New Roman"/>
              <a:ea typeface="Times New Roman"/>
              <a:cs typeface="Times New Roman"/>
              <a:sym typeface="Times New Roman"/>
            </a:endParaRPr>
          </a:p>
          <a:p>
            <a:pPr indent="-382635" lvl="0" marL="457200" rtl="0" algn="l">
              <a:lnSpc>
                <a:spcPct val="115000"/>
              </a:lnSpc>
              <a:spcBef>
                <a:spcPts val="0"/>
              </a:spcBef>
              <a:spcAft>
                <a:spcPts val="0"/>
              </a:spcAft>
              <a:buSzPts val="2426"/>
              <a:buFont typeface="Times New Roman"/>
              <a:buAutoNum type="arabicPeriod"/>
            </a:pPr>
            <a:r>
              <a:rPr lang="en-US" sz="2425">
                <a:latin typeface="Times New Roman"/>
                <a:ea typeface="Times New Roman"/>
                <a:cs typeface="Times New Roman"/>
                <a:sym typeface="Times New Roman"/>
              </a:rPr>
              <a:t>Implement Desirable and Optional Features</a:t>
            </a:r>
            <a:endParaRPr sz="2425">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0591167611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Configuration Management Plan</a:t>
            </a:r>
            <a:endParaRPr b="1">
              <a:latin typeface="Times New Roman"/>
              <a:ea typeface="Times New Roman"/>
              <a:cs typeface="Times New Roman"/>
              <a:sym typeface="Times New Roman"/>
            </a:endParaRPr>
          </a:p>
        </p:txBody>
      </p:sp>
      <p:sp>
        <p:nvSpPr>
          <p:cNvPr id="130" name="Google Shape;130;g30591167611_0_33"/>
          <p:cNvSpPr txBox="1"/>
          <p:nvPr>
            <p:ph idx="1" type="body"/>
          </p:nvPr>
        </p:nvSpPr>
        <p:spPr>
          <a:xfrm>
            <a:off x="838200" y="1137700"/>
            <a:ext cx="10515600" cy="55962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1400"/>
              </a:spcBef>
              <a:spcAft>
                <a:spcPts val="0"/>
              </a:spcAft>
              <a:buClr>
                <a:schemeClr val="dk1"/>
              </a:buClr>
              <a:buSzPct val="43848"/>
              <a:buFont typeface="Arial"/>
              <a:buNone/>
            </a:pPr>
            <a:r>
              <a:t/>
            </a:r>
            <a:endParaRPr b="1" sz="2508">
              <a:latin typeface="Times New Roman"/>
              <a:ea typeface="Times New Roman"/>
              <a:cs typeface="Times New Roman"/>
              <a:sym typeface="Times New Roman"/>
            </a:endParaRPr>
          </a:p>
          <a:p>
            <a:pPr indent="-344679" lvl="0" marL="457200" rtl="0" algn="l">
              <a:lnSpc>
                <a:spcPct val="115000"/>
              </a:lnSpc>
              <a:spcBef>
                <a:spcPts val="1200"/>
              </a:spcBef>
              <a:spcAft>
                <a:spcPts val="0"/>
              </a:spcAft>
              <a:buSzPct val="100000"/>
              <a:buFont typeface="Times New Roman"/>
              <a:buAutoNum type="arabicPeriod"/>
            </a:pPr>
            <a:r>
              <a:rPr b="1" lang="en-US" sz="2611">
                <a:latin typeface="Times New Roman"/>
                <a:ea typeface="Times New Roman"/>
                <a:cs typeface="Times New Roman"/>
                <a:sym typeface="Times New Roman"/>
              </a:rPr>
              <a:t>Version Control and Management</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Git/GitHub</a:t>
            </a:r>
            <a:endParaRPr sz="2611">
              <a:latin typeface="Times New Roman"/>
              <a:ea typeface="Times New Roman"/>
              <a:cs typeface="Times New Roman"/>
              <a:sym typeface="Times New Roman"/>
            </a:endParaRPr>
          </a:p>
          <a:p>
            <a:pPr indent="-344679" lvl="0" marL="457200" rtl="0" algn="l">
              <a:lnSpc>
                <a:spcPct val="115000"/>
              </a:lnSpc>
              <a:spcBef>
                <a:spcPts val="0"/>
              </a:spcBef>
              <a:spcAft>
                <a:spcPts val="0"/>
              </a:spcAft>
              <a:buSzPct val="100000"/>
              <a:buFont typeface="Times New Roman"/>
              <a:buAutoNum type="arabicPeriod"/>
            </a:pPr>
            <a:r>
              <a:rPr b="1" lang="en-US" sz="2611">
                <a:latin typeface="Times New Roman"/>
                <a:ea typeface="Times New Roman"/>
                <a:cs typeface="Times New Roman"/>
                <a:sym typeface="Times New Roman"/>
              </a:rPr>
              <a:t>Task Management and Tracking</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JIRA</a:t>
            </a:r>
            <a:endParaRPr sz="2611">
              <a:latin typeface="Times New Roman"/>
              <a:ea typeface="Times New Roman"/>
              <a:cs typeface="Times New Roman"/>
              <a:sym typeface="Times New Roman"/>
            </a:endParaRPr>
          </a:p>
          <a:p>
            <a:pPr indent="-344679" lvl="0" marL="457200" rtl="0" algn="l">
              <a:lnSpc>
                <a:spcPct val="115000"/>
              </a:lnSpc>
              <a:spcBef>
                <a:spcPts val="0"/>
              </a:spcBef>
              <a:spcAft>
                <a:spcPts val="0"/>
              </a:spcAft>
              <a:buSzPct val="100000"/>
              <a:buFont typeface="Times New Roman"/>
              <a:buAutoNum type="arabicPeriod"/>
            </a:pPr>
            <a:r>
              <a:rPr b="1" lang="en-US" sz="2611">
                <a:latin typeface="Times New Roman"/>
                <a:ea typeface="Times New Roman"/>
                <a:cs typeface="Times New Roman"/>
                <a:sym typeface="Times New Roman"/>
              </a:rPr>
              <a:t>Hosting and Deployment</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AWS</a:t>
            </a:r>
            <a:endParaRPr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Jenkins</a:t>
            </a:r>
            <a:endParaRPr sz="2611">
              <a:latin typeface="Times New Roman"/>
              <a:ea typeface="Times New Roman"/>
              <a:cs typeface="Times New Roman"/>
              <a:sym typeface="Times New Roman"/>
            </a:endParaRPr>
          </a:p>
          <a:p>
            <a:pPr indent="-344679" lvl="0" marL="457200" rtl="0" algn="l">
              <a:lnSpc>
                <a:spcPct val="115000"/>
              </a:lnSpc>
              <a:spcBef>
                <a:spcPts val="0"/>
              </a:spcBef>
              <a:spcAft>
                <a:spcPts val="0"/>
              </a:spcAft>
              <a:buSzPct val="100000"/>
              <a:buFont typeface="Times New Roman"/>
              <a:buAutoNum type="arabicPeriod"/>
            </a:pPr>
            <a:r>
              <a:rPr b="1" lang="en-US" sz="2611">
                <a:latin typeface="Times New Roman"/>
                <a:ea typeface="Times New Roman"/>
                <a:cs typeface="Times New Roman"/>
                <a:sym typeface="Times New Roman"/>
              </a:rPr>
              <a:t>Containerization</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Docker</a:t>
            </a:r>
            <a:endParaRPr sz="2611">
              <a:latin typeface="Times New Roman"/>
              <a:ea typeface="Times New Roman"/>
              <a:cs typeface="Times New Roman"/>
              <a:sym typeface="Times New Roman"/>
            </a:endParaRPr>
          </a:p>
          <a:p>
            <a:pPr indent="-344679" lvl="0" marL="457200" rtl="0" algn="l">
              <a:lnSpc>
                <a:spcPct val="115000"/>
              </a:lnSpc>
              <a:spcBef>
                <a:spcPts val="0"/>
              </a:spcBef>
              <a:spcAft>
                <a:spcPts val="0"/>
              </a:spcAft>
              <a:buSzPct val="100000"/>
              <a:buFont typeface="Times New Roman"/>
              <a:buAutoNum type="arabicPeriod"/>
            </a:pPr>
            <a:r>
              <a:rPr b="1" lang="en-US" sz="2611">
                <a:latin typeface="Times New Roman"/>
                <a:ea typeface="Times New Roman"/>
                <a:cs typeface="Times New Roman"/>
                <a:sym typeface="Times New Roman"/>
              </a:rPr>
              <a:t>Code Commit Guideline and Git Branching Strategy</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GitHub Flow</a:t>
            </a:r>
            <a:endParaRPr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Peer Reviews</a:t>
            </a:r>
            <a:endParaRPr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Automated Testing</a:t>
            </a:r>
            <a:endParaRPr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Pre-Commit Hooks</a:t>
            </a:r>
            <a:endParaRPr sz="2611">
              <a:latin typeface="Times New Roman"/>
              <a:ea typeface="Times New Roman"/>
              <a:cs typeface="Times New Roman"/>
              <a:sym typeface="Times New Roman"/>
            </a:endParaRPr>
          </a:p>
          <a:p>
            <a:pPr indent="-344679" lvl="0" marL="457200" rtl="0" algn="l">
              <a:lnSpc>
                <a:spcPct val="115000"/>
              </a:lnSpc>
              <a:spcBef>
                <a:spcPts val="0"/>
              </a:spcBef>
              <a:spcAft>
                <a:spcPts val="0"/>
              </a:spcAft>
              <a:buSzPct val="100000"/>
              <a:buFont typeface="Times New Roman"/>
              <a:buAutoNum type="arabicPeriod"/>
            </a:pPr>
            <a:r>
              <a:rPr b="1" lang="en-US" sz="2611">
                <a:latin typeface="Times New Roman"/>
                <a:ea typeface="Times New Roman"/>
                <a:cs typeface="Times New Roman"/>
                <a:sym typeface="Times New Roman"/>
              </a:rPr>
              <a:t>CI/CD Plan</a:t>
            </a:r>
            <a:endParaRPr b="1"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Automated Deployment</a:t>
            </a:r>
            <a:endParaRPr sz="2611">
              <a:latin typeface="Times New Roman"/>
              <a:ea typeface="Times New Roman"/>
              <a:cs typeface="Times New Roman"/>
              <a:sym typeface="Times New Roman"/>
            </a:endParaRPr>
          </a:p>
          <a:p>
            <a:pPr indent="-344679" lvl="1" marL="914400" rtl="0" algn="l">
              <a:lnSpc>
                <a:spcPct val="115000"/>
              </a:lnSpc>
              <a:spcBef>
                <a:spcPts val="0"/>
              </a:spcBef>
              <a:spcAft>
                <a:spcPts val="0"/>
              </a:spcAft>
              <a:buSzPct val="100000"/>
              <a:buFont typeface="Times New Roman"/>
              <a:buChar char="○"/>
            </a:pPr>
            <a:r>
              <a:rPr lang="en-US" sz="2611">
                <a:latin typeface="Times New Roman"/>
                <a:ea typeface="Times New Roman"/>
                <a:cs typeface="Times New Roman"/>
                <a:sym typeface="Times New Roman"/>
              </a:rPr>
              <a:t>Scheduled Pipelines</a:t>
            </a:r>
            <a:endParaRPr sz="2611">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05e68c188d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Risk Management</a:t>
            </a:r>
            <a:endParaRPr b="1">
              <a:latin typeface="Times New Roman"/>
              <a:ea typeface="Times New Roman"/>
              <a:cs typeface="Times New Roman"/>
              <a:sym typeface="Times New Roman"/>
            </a:endParaRPr>
          </a:p>
        </p:txBody>
      </p:sp>
      <p:sp>
        <p:nvSpPr>
          <p:cNvPr id="136" name="Google Shape;136;g305e68c188d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Team Management and Task Allotment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Feasibility of the Requirements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End to End Testing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Communication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2024-09-24T20:09:43Z</dcterms:created>
  <dc:creator>roshni dodhi</dc:creator>
</cp:coreProperties>
</file>