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Zilla Slab Highlight"/>
      <p:regular r:id="rId16"/>
    </p:embeddedFon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font" Target="fonts/ZillaSlabHighlight-regular.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46817cdb2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46817cdb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46817cd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46817cd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Our immediate focus is finalizing the Jenkins pipeline for automated deployment and testing. We plan to expand the UI with React, enabling user registration and reviews.</a:t>
            </a:r>
            <a:endParaRPr/>
          </a:p>
          <a:p>
            <a:pPr indent="0" lvl="0" marL="457200" rtl="0" algn="l">
              <a:lnSpc>
                <a:spcPct val="115000"/>
              </a:lnSpc>
              <a:spcBef>
                <a:spcPts val="1200"/>
              </a:spcBef>
              <a:spcAft>
                <a:spcPts val="0"/>
              </a:spcAft>
              <a:buNone/>
            </a:pPr>
            <a:r>
              <a:rPr lang="en"/>
              <a:t>In the longer term, we’re considering additional features like photo uploads and flavor descriptions to enhance user engagement. We aim to refine Dockerfile and Jenkinsfile integration for continuous deployment, ensuring the platform remains stable and scalable.</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46817cdb2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46817cdb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46817cdb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46817cdb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46817cdb2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46817cdb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t>“In this iteration, we focused on foundational tasks to set up our project. We updated our README and all project documentation, including meeting minutes and progress reports. User stories were generated, and we created a Software Design Document (SDD) to outline the system architecture and design elements.</a:t>
            </a:r>
            <a:endParaRPr/>
          </a:p>
          <a:p>
            <a:pPr indent="-298450" lvl="1" marL="914400" rtl="0" algn="l">
              <a:lnSpc>
                <a:spcPct val="115000"/>
              </a:lnSpc>
              <a:spcBef>
                <a:spcPts val="0"/>
              </a:spcBef>
              <a:spcAft>
                <a:spcPts val="0"/>
              </a:spcAft>
              <a:buClr>
                <a:schemeClr val="dk1"/>
              </a:buClr>
              <a:buSzPts val="1100"/>
              <a:buChar char="○"/>
            </a:pPr>
            <a:r>
              <a:rPr lang="en"/>
              <a:t>We made the source code runnable by integrating Dockerfiles and merging the starter code. CI/CD integration was initiated by updating the Jenkinsfile, which will streamline our deployment process.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46817cdb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46817cdb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rgbClr val="222222"/>
                </a:solidFill>
                <a:highlight>
                  <a:srgbClr val="FFFFFF"/>
                </a:highlight>
              </a:rPr>
              <a:t>“This slide covers the functional requirements of our platform. Key features include a React template for the frontend, which allows users to select food types and view curated reviews.</a:t>
            </a:r>
            <a:endParaRPr>
              <a:solidFill>
                <a:srgbClr val="222222"/>
              </a:solidFill>
              <a:highlight>
                <a:srgbClr val="FFFFFF"/>
              </a:highlight>
            </a:endParaRPr>
          </a:p>
          <a:p>
            <a:pPr indent="-298450" lvl="1" marL="914400" rtl="0" algn="l">
              <a:lnSpc>
                <a:spcPct val="115000"/>
              </a:lnSpc>
              <a:spcBef>
                <a:spcPts val="0"/>
              </a:spcBef>
              <a:spcAft>
                <a:spcPts val="0"/>
              </a:spcAft>
              <a:buClr>
                <a:schemeClr val="dk1"/>
              </a:buClr>
              <a:buSzPts val="1100"/>
              <a:buChar char="○"/>
            </a:pPr>
            <a:r>
              <a:rPr lang="en">
                <a:solidFill>
                  <a:srgbClr val="222222"/>
                </a:solidFill>
                <a:highlight>
                  <a:srgbClr val="FFFFFF"/>
                </a:highlight>
              </a:rPr>
              <a:t>Dockerfiles were added to facilitate deployment, and the Jenkinsfile enables automated deployment and testing. We prioritized mobile and web accessibility to ensure a user-friendly experience across devices.</a:t>
            </a:r>
            <a:endParaRPr>
              <a:solidFill>
                <a:srgbClr val="222222"/>
              </a:solidFill>
              <a:highlight>
                <a:srgbClr val="FFFFFF"/>
              </a:highlight>
            </a:endParaRPr>
          </a:p>
          <a:p>
            <a:pPr indent="-298450" lvl="1" marL="914400" rtl="0" algn="l">
              <a:lnSpc>
                <a:spcPct val="115000"/>
              </a:lnSpc>
              <a:spcBef>
                <a:spcPts val="0"/>
              </a:spcBef>
              <a:spcAft>
                <a:spcPts val="0"/>
              </a:spcAft>
              <a:buClr>
                <a:schemeClr val="dk1"/>
              </a:buClr>
              <a:buSzPts val="1100"/>
              <a:buChar char="○"/>
            </a:pPr>
            <a:r>
              <a:rPr lang="en">
                <a:solidFill>
                  <a:srgbClr val="222222"/>
                </a:solidFill>
                <a:highlight>
                  <a:srgbClr val="FFFFFF"/>
                </a:highlight>
              </a:rPr>
              <a:t>Looking forward, we’re planning to add nationality input as a desirable feature. Additionally, photo uploads are on our radar as an optional feature for future development.”</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46817cdb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46817cdb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1"/>
              </a:buClr>
              <a:buSzPts val="1200"/>
              <a:buChar char="○"/>
            </a:pPr>
            <a:r>
              <a:rPr lang="en" sz="1400">
                <a:solidFill>
                  <a:srgbClr val="695D46"/>
                </a:solidFill>
                <a:latin typeface="Times New Roman"/>
                <a:ea typeface="Times New Roman"/>
                <a:cs typeface="Times New Roman"/>
                <a:sym typeface="Times New Roman"/>
              </a:rPr>
              <a:t>“To enhance the platform's security, we utilized Docker for isolated environments and integrated data encryption with HTTPS protocols. The Jenkins pipeline is currently being set up to automate security checks and deployment on AWS.</a:t>
            </a:r>
            <a:endParaRPr sz="1400">
              <a:solidFill>
                <a:srgbClr val="695D46"/>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lang="en" sz="1400">
                <a:solidFill>
                  <a:srgbClr val="695D46"/>
                </a:solidFill>
                <a:latin typeface="Times New Roman"/>
                <a:ea typeface="Times New Roman"/>
                <a:cs typeface="Times New Roman"/>
                <a:sym typeface="Times New Roman"/>
              </a:rPr>
              <a:t>From a performance standpoint, we integrated React for a smoother UI experience, and Docker ensures consistent deployment across various environments. We also conducted testing with concurrent users on AWS.</a:t>
            </a:r>
            <a:endParaRPr sz="1400">
              <a:solidFill>
                <a:srgbClr val="695D46"/>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lang="en" sz="1400">
                <a:solidFill>
                  <a:srgbClr val="695D46"/>
                </a:solidFill>
                <a:latin typeface="Times New Roman"/>
                <a:ea typeface="Times New Roman"/>
                <a:cs typeface="Times New Roman"/>
                <a:sym typeface="Times New Roman"/>
              </a:rPr>
              <a:t>For scalability, Docker supports containerization while AWS and Jenkins ensure smooth CI/CD for continuous deployment and scaling.”</a:t>
            </a:r>
            <a:endParaRPr sz="1400">
              <a:solidFill>
                <a:srgbClr val="695D46"/>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rgbClr val="695D46"/>
              </a:buClr>
              <a:buSzPts val="1300"/>
              <a:buFont typeface="Times New Roman"/>
              <a:buChar char="○"/>
            </a:pPr>
            <a:r>
              <a:t/>
            </a:r>
            <a:endParaRPr b="1" sz="1300">
              <a:solidFill>
                <a:srgbClr val="695D46"/>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46817cdb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46817cdb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our project setup, we have utilized a set of tools to ensure seamless collaboration, version control, and deployment.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started with jira, which we used for effective task management, tracking progress, and ensuring that all team members stay aligned with our project goals.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implemented </a:t>
            </a:r>
            <a:r>
              <a:rPr b="1" lang="en">
                <a:solidFill>
                  <a:schemeClr val="dk1"/>
                </a:solidFill>
              </a:rPr>
              <a:t>GitHub</a:t>
            </a:r>
            <a:r>
              <a:rPr lang="en">
                <a:solidFill>
                  <a:schemeClr val="dk1"/>
                </a:solidFill>
              </a:rPr>
              <a:t> for version control, which allowed us to manage our codebase efficiently. I'm pleased to share that we successfully completed </a:t>
            </a:r>
            <a:r>
              <a:rPr b="1" lang="en">
                <a:solidFill>
                  <a:schemeClr val="dk1"/>
                </a:solidFill>
              </a:rPr>
              <a:t>Merge pull request #4</a:t>
            </a:r>
            <a:r>
              <a:rPr lang="en">
                <a:solidFill>
                  <a:schemeClr val="dk1"/>
                </a:solidFill>
              </a:rPr>
              <a:t>, which included the starter code for the project.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continuous integration and deployment, we set up </a:t>
            </a:r>
            <a:r>
              <a:rPr b="1" lang="en">
                <a:solidFill>
                  <a:schemeClr val="dk1"/>
                </a:solidFill>
              </a:rPr>
              <a:t>AWS and Jenkins</a:t>
            </a:r>
            <a:r>
              <a:rPr lang="en">
                <a:solidFill>
                  <a:schemeClr val="dk1"/>
                </a:solidFill>
              </a:rPr>
              <a:t>. This combination helps automate the build and deployment processes, ensuring that any code changes are smoothly integrated and tested.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make our deployments even more efficient, we integrated a </a:t>
            </a:r>
            <a:r>
              <a:rPr b="1" lang="en">
                <a:solidFill>
                  <a:schemeClr val="dk1"/>
                </a:solidFill>
              </a:rPr>
              <a:t>Jenkinsfile</a:t>
            </a:r>
            <a:r>
              <a:rPr lang="en">
                <a:solidFill>
                  <a:schemeClr val="dk1"/>
                </a:solidFill>
              </a:rPr>
              <a:t>, which automates the steps involved in our deployment pipeline.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focused on containerization by adding </a:t>
            </a:r>
            <a:r>
              <a:rPr b="1" lang="en">
                <a:solidFill>
                  <a:schemeClr val="dk1"/>
                </a:solidFill>
              </a:rPr>
              <a:t>Dockerfiles</a:t>
            </a:r>
            <a:r>
              <a:rPr lang="en">
                <a:solidFill>
                  <a:schemeClr val="dk1"/>
                </a:solidFill>
              </a:rPr>
              <a:t> to the project. This approach allows us to streamline setup and testing, ensuring that our application can be easily deployed across different environments.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Overall, these tools have helped us maintain a streamlined development process, enabling faster iterations, consistent deployments, and improved team collaboration.</a:t>
            </a:r>
            <a:endParaRPr>
              <a:solidFill>
                <a:schemeClr val="dk1"/>
              </a:solidFill>
            </a:endParaRPr>
          </a:p>
          <a:p>
            <a:pPr indent="0" lvl="0" marL="0" rtl="0" algn="l">
              <a:spcBef>
                <a:spcPts val="0"/>
              </a:spcBef>
              <a:spcAft>
                <a:spcPts val="0"/>
              </a:spcAft>
              <a:buNone/>
            </a:pPr>
            <a:r>
              <a:rPr lang="en">
                <a:solidFill>
                  <a:srgbClr val="222222"/>
                </a:solidFill>
                <a:highlight>
                  <a:srgbClr val="FFFFFF"/>
                </a:highlight>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46817cdb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46817cdb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22222"/>
                </a:solidFill>
              </a:rPr>
              <a:t>There were three risk identified and three according mitigation </a:t>
            </a:r>
            <a:r>
              <a:rPr lang="en" sz="1300">
                <a:solidFill>
                  <a:srgbClr val="222222"/>
                </a:solidFill>
              </a:rPr>
              <a:t>plans: </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To start with the risks, In our project, we use AWS and Jenkins to automate deployment and continuous integration. A major risk here is the complexity of managing these configurations correctly.</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Another challenge arises in making sure the Dockerfile and Jenkinsfile are compatible. Any inconsistency here might break the build or prevent the environment from being correctly set up.</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Lastly, merging changes in a collaborative project often leads to code conflicts. If these conflicts aren’t handled properly, it could cause delays or introduce bugs.</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Now our plans are, </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To mitigate configuration issues, we’ll run continuous tests on our Docker environments and integrate them with Jenkins. This approach ensures that any problem in the setup is detected early in the pipeline, allowing us to address it before it impacts the main codebase or deployment process.</a:t>
            </a:r>
            <a:endParaRPr sz="1300">
              <a:solidFill>
                <a:srgbClr val="222222"/>
              </a:solidFill>
            </a:endParaRPr>
          </a:p>
          <a:p>
            <a:pPr indent="0" lvl="0" marL="0" rtl="0" algn="l">
              <a:lnSpc>
                <a:spcPct val="100000"/>
              </a:lnSpc>
              <a:spcBef>
                <a:spcPts val="1200"/>
              </a:spcBef>
              <a:spcAft>
                <a:spcPts val="0"/>
              </a:spcAft>
              <a:buNone/>
            </a:pPr>
            <a:r>
              <a:rPr lang="en" sz="1300">
                <a:solidFill>
                  <a:srgbClr val="222222"/>
                </a:solidFill>
              </a:rPr>
              <a:t>Also, for better visibility of bugs and risks, we’ll use GitHub Issues. This will help us track any problems in real time, assign tasks to team members, and ensure timely resolution. By keeping a clear record of issues, we reduce the risk of unresolved bugs affecting future development.</a:t>
            </a:r>
            <a:endParaRPr sz="1300">
              <a:solidFill>
                <a:srgbClr val="222222"/>
              </a:solidFill>
            </a:endParaRPr>
          </a:p>
          <a:p>
            <a:pPr indent="0" lvl="0" marL="0" rtl="0" algn="l">
              <a:lnSpc>
                <a:spcPct val="115000"/>
              </a:lnSpc>
              <a:spcBef>
                <a:spcPts val="1200"/>
              </a:spcBef>
              <a:spcAft>
                <a:spcPts val="0"/>
              </a:spcAft>
              <a:buNone/>
            </a:pPr>
            <a:r>
              <a:rPr lang="en" sz="1300">
                <a:solidFill>
                  <a:srgbClr val="222222"/>
                </a:solidFill>
              </a:rPr>
              <a:t>Finally, to address code conflicts and improve code quality, we’ll conduct peer code reviews before merging any pull requests. This helps ensure that conflicts are spotted early, and the code is optimized for performance and reliability. It also facilitates collaboration and knowledge sharing among team members.</a:t>
            </a:r>
            <a:endParaRPr sz="1300">
              <a:solidFill>
                <a:srgbClr val="222222"/>
              </a:solidFill>
            </a:endParaRPr>
          </a:p>
          <a:p>
            <a:pPr indent="0" lvl="0" marL="0" rtl="0" algn="l">
              <a:lnSpc>
                <a:spcPct val="115000"/>
              </a:lnSpc>
              <a:spcBef>
                <a:spcPts val="1200"/>
              </a:spcBef>
              <a:spcAft>
                <a:spcPts val="0"/>
              </a:spcAft>
              <a:buNone/>
            </a:pPr>
            <a:r>
              <a:t/>
            </a:r>
            <a:endParaRPr sz="1300">
              <a:solidFill>
                <a:srgbClr val="222222"/>
              </a:solidFill>
            </a:endParaRPr>
          </a:p>
          <a:p>
            <a:pPr indent="0" lvl="0" marL="0" rtl="0" algn="l">
              <a:lnSpc>
                <a:spcPct val="115000"/>
              </a:lnSpc>
              <a:spcBef>
                <a:spcPts val="1200"/>
              </a:spcBef>
              <a:spcAft>
                <a:spcPts val="0"/>
              </a:spcAft>
              <a:buNone/>
            </a:pPr>
            <a:r>
              <a:rPr lang="en" sz="1200">
                <a:solidFill>
                  <a:srgbClr val="222222"/>
                </a:solidFill>
                <a:highlight>
                  <a:srgbClr val="FFFFFF"/>
                </a:highlight>
              </a:rPr>
              <a:t>We identified several risks, including AWS and Jenkins pipeline configurations, Dockerfile and Jenkinsfile compatibility, and code conflicts during pull requests.</a:t>
            </a:r>
            <a:endParaRPr sz="1200">
              <a:solidFill>
                <a:srgbClr val="222222"/>
              </a:solidFill>
              <a:highlight>
                <a:srgbClr val="FFFFFF"/>
              </a:highlight>
            </a:endParaRPr>
          </a:p>
          <a:p>
            <a:pPr indent="0" lvl="0" marL="0" rtl="0" algn="l">
              <a:lnSpc>
                <a:spcPct val="115000"/>
              </a:lnSpc>
              <a:spcBef>
                <a:spcPts val="1200"/>
              </a:spcBef>
              <a:spcAft>
                <a:spcPts val="0"/>
              </a:spcAft>
              <a:buNone/>
            </a:pPr>
            <a:r>
              <a:t/>
            </a:r>
            <a:endParaRPr sz="1200">
              <a:solidFill>
                <a:srgbClr val="222222"/>
              </a:solidFill>
              <a:highlight>
                <a:srgbClr val="FFFFFF"/>
              </a:highlight>
            </a:endParaRPr>
          </a:p>
          <a:p>
            <a:pPr indent="0" lvl="0" marL="0" rtl="0" algn="l">
              <a:spcBef>
                <a:spcPts val="1200"/>
              </a:spcBef>
              <a:spcAft>
                <a:spcPts val="0"/>
              </a:spcAft>
              <a:buNone/>
            </a:pPr>
            <a:r>
              <a:rPr lang="en" sz="1200">
                <a:solidFill>
                  <a:srgbClr val="222222"/>
                </a:solidFill>
                <a:highlight>
                  <a:srgbClr val="FFFFFF"/>
                </a:highlight>
              </a:rPr>
              <a:t>To mitigate these risks, we’re conducting continuous testing with Jenkins and tracking issues on GitHub. Peer code reviews are done before any merges to reduce errors and ensure quality.</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46817cdb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46817cdb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t>In the demo, we will showcase the Docker setup and React template integration with our backend. The Jenkins pipeline for AWS deployment will also be demonstrated.</a:t>
            </a:r>
            <a:endParaRPr/>
          </a:p>
          <a:p>
            <a:pPr indent="0" lvl="0" marL="0" rtl="0" algn="l">
              <a:spcBef>
                <a:spcPts val="1200"/>
              </a:spcBef>
              <a:spcAft>
                <a:spcPts val="0"/>
              </a:spcAft>
              <a:buNone/>
            </a:pPr>
            <a:r>
              <a:rPr lang="en"/>
              <a:t>The project video is being prepared and will feature a walkthrough of our Docker and Jenkins setup, along with an overview of the starter code functionality.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4" name="Google Shape;64;p13"/>
          <p:cNvSpPr/>
          <p:nvPr>
            <p:ph idx="2" type="pic"/>
          </p:nvPr>
        </p:nvSpPr>
        <p:spPr>
          <a:xfrm>
            <a:off x="3887391" y="740569"/>
            <a:ext cx="4629300" cy="3655200"/>
          </a:xfrm>
          <a:prstGeom prst="rect">
            <a:avLst/>
          </a:prstGeom>
          <a:noFill/>
          <a:ln>
            <a:noFill/>
          </a:ln>
        </p:spPr>
      </p:sp>
      <p:sp>
        <p:nvSpPr>
          <p:cNvPr id="65" name="Google Shape;65;p1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1200"/>
              </a:spcBef>
              <a:spcAft>
                <a:spcPts val="0"/>
              </a:spcAft>
              <a:buClr>
                <a:schemeClr val="dk1"/>
              </a:buClr>
              <a:buSzPts val="1100"/>
              <a:buNone/>
              <a:defRPr sz="1100"/>
            </a:lvl2pPr>
            <a:lvl3pPr indent="-228600" lvl="2" marL="1371600" algn="l">
              <a:lnSpc>
                <a:spcPct val="90000"/>
              </a:lnSpc>
              <a:spcBef>
                <a:spcPts val="1200"/>
              </a:spcBef>
              <a:spcAft>
                <a:spcPts val="0"/>
              </a:spcAft>
              <a:buClr>
                <a:schemeClr val="dk1"/>
              </a:buClr>
              <a:buSzPts val="900"/>
              <a:buNone/>
              <a:defRPr sz="900"/>
            </a:lvl3pPr>
            <a:lvl4pPr indent="-228600" lvl="3" marL="1828800" algn="l">
              <a:lnSpc>
                <a:spcPct val="90000"/>
              </a:lnSpc>
              <a:spcBef>
                <a:spcPts val="1200"/>
              </a:spcBef>
              <a:spcAft>
                <a:spcPts val="0"/>
              </a:spcAft>
              <a:buClr>
                <a:schemeClr val="dk1"/>
              </a:buClr>
              <a:buSzPts val="800"/>
              <a:buNone/>
              <a:defRPr sz="800"/>
            </a:lvl4pPr>
            <a:lvl5pPr indent="-228600" lvl="4" marL="2286000" algn="l">
              <a:lnSpc>
                <a:spcPct val="90000"/>
              </a:lnSpc>
              <a:spcBef>
                <a:spcPts val="1200"/>
              </a:spcBef>
              <a:spcAft>
                <a:spcPts val="0"/>
              </a:spcAft>
              <a:buClr>
                <a:schemeClr val="dk1"/>
              </a:buClr>
              <a:buSzPts val="800"/>
              <a:buNone/>
              <a:defRPr sz="800"/>
            </a:lvl5pPr>
            <a:lvl6pPr indent="-228600" lvl="5" marL="2743200" algn="l">
              <a:lnSpc>
                <a:spcPct val="90000"/>
              </a:lnSpc>
              <a:spcBef>
                <a:spcPts val="1200"/>
              </a:spcBef>
              <a:spcAft>
                <a:spcPts val="0"/>
              </a:spcAft>
              <a:buClr>
                <a:schemeClr val="dk1"/>
              </a:buClr>
              <a:buSzPts val="800"/>
              <a:buNone/>
              <a:defRPr sz="800"/>
            </a:lvl6pPr>
            <a:lvl7pPr indent="-228600" lvl="6" marL="3200400" algn="l">
              <a:lnSpc>
                <a:spcPct val="90000"/>
              </a:lnSpc>
              <a:spcBef>
                <a:spcPts val="1200"/>
              </a:spcBef>
              <a:spcAft>
                <a:spcPts val="0"/>
              </a:spcAft>
              <a:buClr>
                <a:schemeClr val="dk1"/>
              </a:buClr>
              <a:buSzPts val="800"/>
              <a:buNone/>
              <a:defRPr sz="800"/>
            </a:lvl7pPr>
            <a:lvl8pPr indent="-228600" lvl="7" marL="3657600" algn="l">
              <a:lnSpc>
                <a:spcPct val="90000"/>
              </a:lnSpc>
              <a:spcBef>
                <a:spcPts val="1200"/>
              </a:spcBef>
              <a:spcAft>
                <a:spcPts val="0"/>
              </a:spcAft>
              <a:buClr>
                <a:schemeClr val="dk1"/>
              </a:buClr>
              <a:buSzPts val="800"/>
              <a:buNone/>
              <a:defRPr sz="800"/>
            </a:lvl8pPr>
            <a:lvl9pPr indent="-228600" lvl="8" marL="4114800" algn="l">
              <a:lnSpc>
                <a:spcPct val="90000"/>
              </a:lnSpc>
              <a:spcBef>
                <a:spcPts val="1200"/>
              </a:spcBef>
              <a:spcAft>
                <a:spcPts val="1200"/>
              </a:spcAft>
              <a:buClr>
                <a:schemeClr val="dk1"/>
              </a:buClr>
              <a:buSzPts val="800"/>
              <a:buNone/>
              <a:defRPr sz="800"/>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1" name="Google Shape;71;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2" name="Google Shape;7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3" name="Google Shape;7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4" name="Google Shape;7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ph idx="2" type="pic"/>
          </p:nvPr>
        </p:nvPicPr>
        <p:blipFill rotWithShape="1">
          <a:blip r:embed="rId3">
            <a:alphaModFix/>
          </a:blip>
          <a:srcRect b="0" l="14256" r="14248" t="0"/>
          <a:stretch/>
        </p:blipFill>
        <p:spPr>
          <a:xfrm>
            <a:off x="0" y="0"/>
            <a:ext cx="9144000" cy="5143499"/>
          </a:xfrm>
          <a:prstGeom prst="rect">
            <a:avLst/>
          </a:prstGeom>
        </p:spPr>
      </p:pic>
      <p:sp>
        <p:nvSpPr>
          <p:cNvPr id="80" name="Google Shape;80;p15"/>
          <p:cNvSpPr txBox="1"/>
          <p:nvPr>
            <p:ph idx="4294967295" type="ctrTitle"/>
          </p:nvPr>
        </p:nvSpPr>
        <p:spPr>
          <a:xfrm>
            <a:off x="1635844" y="2667467"/>
            <a:ext cx="5959200" cy="609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Restaurant Review Website </a:t>
            </a:r>
            <a:endParaRPr sz="2600" u="sng">
              <a:solidFill>
                <a:schemeClr val="lt1"/>
              </a:solidFill>
              <a:latin typeface="Zilla Slab Highlight"/>
              <a:ea typeface="Zilla Slab Highlight"/>
              <a:cs typeface="Zilla Slab Highlight"/>
              <a:sym typeface="Zilla Slab Highlight"/>
            </a:endParaRPr>
          </a:p>
          <a:p>
            <a:pPr indent="0" lvl="0" marL="0" rtl="0" algn="ctr">
              <a:lnSpc>
                <a:spcPct val="90000"/>
              </a:lnSpc>
              <a:spcBef>
                <a:spcPts val="0"/>
              </a:spcBef>
              <a:spcAft>
                <a:spcPts val="0"/>
              </a:spcAft>
              <a:buClr>
                <a:schemeClr val="dk1"/>
              </a:buClr>
              <a:buSzPct val="173076"/>
              <a:buFont typeface="Play"/>
              <a:buNone/>
            </a:pPr>
            <a:r>
              <a:rPr lang="en" sz="2600" u="sng">
                <a:solidFill>
                  <a:schemeClr val="lt1"/>
                </a:solidFill>
                <a:latin typeface="Zilla Slab Highlight"/>
                <a:ea typeface="Zilla Slab Highlight"/>
                <a:cs typeface="Zilla Slab Highlight"/>
                <a:sym typeface="Zilla Slab Highlight"/>
              </a:rPr>
              <a:t> Team 1 </a:t>
            </a:r>
            <a:endParaRPr sz="2600" u="sng">
              <a:solidFill>
                <a:schemeClr val="lt1"/>
              </a:solidFill>
              <a:latin typeface="Zilla Slab Highlight"/>
              <a:ea typeface="Zilla Slab Highlight"/>
              <a:cs typeface="Zilla Slab Highlight"/>
              <a:sym typeface="Zilla Slab Highlight"/>
            </a:endParaRPr>
          </a:p>
        </p:txBody>
      </p:sp>
      <p:sp>
        <p:nvSpPr>
          <p:cNvPr id="81" name="Google Shape;81;p15"/>
          <p:cNvSpPr txBox="1"/>
          <p:nvPr>
            <p:ph idx="4294967295" type="subTitle"/>
          </p:nvPr>
        </p:nvSpPr>
        <p:spPr>
          <a:xfrm>
            <a:off x="1186406" y="1675873"/>
            <a:ext cx="6858000" cy="918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1200"/>
              </a:spcAft>
              <a:buClr>
                <a:schemeClr val="dk1"/>
              </a:buClr>
              <a:buSzPts val="1800"/>
              <a:buNone/>
            </a:pPr>
            <a:r>
              <a:rPr b="1" lang="en" sz="6600">
                <a:solidFill>
                  <a:schemeClr val="lt1"/>
                </a:solidFill>
                <a:latin typeface="Zilla Slab Highlight"/>
                <a:ea typeface="Zilla Slab Highlight"/>
                <a:cs typeface="Zilla Slab Highlight"/>
                <a:sym typeface="Zilla Slab Highlight"/>
              </a:rPr>
              <a:t>MENUMATCH</a:t>
            </a:r>
            <a:endParaRPr b="1" sz="6600">
              <a:solidFill>
                <a:schemeClr val="lt1"/>
              </a:solidFill>
              <a:latin typeface="Zilla Slab Highlight"/>
              <a:ea typeface="Zilla Slab Highlight"/>
              <a:cs typeface="Zilla Slab Highlight"/>
              <a:sym typeface="Zilla Slab 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Next Steps</a:t>
            </a:r>
            <a:endParaRPr/>
          </a:p>
        </p:txBody>
      </p:sp>
      <p:sp>
        <p:nvSpPr>
          <p:cNvPr id="141" name="Google Shape;141;p24"/>
          <p:cNvSpPr txBox="1"/>
          <p:nvPr>
            <p:ph idx="1" type="body"/>
          </p:nvPr>
        </p:nvSpPr>
        <p:spPr>
          <a:xfrm>
            <a:off x="628650" y="1268049"/>
            <a:ext cx="7886700" cy="1298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100">
                <a:latin typeface="Times New Roman"/>
                <a:ea typeface="Times New Roman"/>
                <a:cs typeface="Times New Roman"/>
                <a:sym typeface="Times New Roman"/>
              </a:rPr>
              <a:t>Upcoming Focus:</a:t>
            </a:r>
            <a:endParaRPr b="1"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2"/>
              </a:buClr>
              <a:buSzPts val="1100"/>
              <a:buFont typeface="Times New Roman"/>
              <a:buChar char="●"/>
            </a:pPr>
            <a:r>
              <a:rPr lang="en" sz="1100">
                <a:latin typeface="Times New Roman"/>
                <a:ea typeface="Times New Roman"/>
                <a:cs typeface="Times New Roman"/>
                <a:sym typeface="Times New Roman"/>
              </a:rPr>
              <a:t>Finalize Jenkins pipeline, continue React UI development, photo uploads, Docker/Jenkins integration.</a:t>
            </a:r>
            <a:endParaRPr sz="1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667975" y="2169649"/>
            <a:ext cx="7886700" cy="253782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628650" y="10471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Team Members</a:t>
            </a:r>
            <a:endParaRPr b="1" sz="3200">
              <a:latin typeface="Times New Roman"/>
              <a:ea typeface="Times New Roman"/>
              <a:cs typeface="Times New Roman"/>
              <a:sym typeface="Times New Roman"/>
            </a:endParaRPr>
          </a:p>
        </p:txBody>
      </p:sp>
      <p:sp>
        <p:nvSpPr>
          <p:cNvPr id="87" name="Google Shape;87;p16"/>
          <p:cNvSpPr txBox="1"/>
          <p:nvPr>
            <p:ph idx="1" type="body"/>
          </p:nvPr>
        </p:nvSpPr>
        <p:spPr>
          <a:xfrm>
            <a:off x="628650" y="1237650"/>
            <a:ext cx="7886700" cy="3263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t/>
            </a:r>
            <a:endParaRPr b="1"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Team Leader - Dirgha Jivani.</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Requirement Leader - Roshni Dodhi.</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Design and Implementation Leader - Anshul Raj.</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Configuration Leader - Vignesh S.</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Security Leader - Prayushi Khandelwal.</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highlight>
                  <a:srgbClr val="FFFFFF"/>
                </a:highlight>
                <a:latin typeface="Times New Roman"/>
                <a:ea typeface="Times New Roman"/>
                <a:cs typeface="Times New Roman"/>
                <a:sym typeface="Times New Roman"/>
              </a:rPr>
              <a:t>QA Leader - Jiho Cheon.</a:t>
            </a:r>
            <a:endParaRPr sz="1900">
              <a:highlight>
                <a:srgbClr val="FFFFFF"/>
              </a:highlight>
              <a:latin typeface="Times New Roman"/>
              <a:ea typeface="Times New Roman"/>
              <a:cs typeface="Times New Roman"/>
              <a:sym typeface="Times New Roman"/>
            </a:endParaRPr>
          </a:p>
          <a:p>
            <a:pPr indent="-285750" lvl="0" marL="342900" rtl="0" algn="l">
              <a:lnSpc>
                <a:spcPct val="100000"/>
              </a:lnSpc>
              <a:spcBef>
                <a:spcPts val="1200"/>
              </a:spcBef>
              <a:spcAft>
                <a:spcPts val="1200"/>
              </a:spcAft>
              <a:buClr>
                <a:schemeClr val="dk2"/>
              </a:buClr>
              <a:buSzPts val="1900"/>
              <a:buFont typeface="Times New Roman"/>
              <a:buChar char="●"/>
            </a:pPr>
            <a:r>
              <a:rPr lang="en" sz="1900">
                <a:highlight>
                  <a:schemeClr val="lt1"/>
                </a:highlight>
                <a:latin typeface="Times New Roman"/>
                <a:ea typeface="Times New Roman"/>
                <a:cs typeface="Times New Roman"/>
                <a:sym typeface="Times New Roman"/>
              </a:rPr>
              <a:t>Design and Implementation Leader</a:t>
            </a:r>
            <a:r>
              <a:rPr lang="en" sz="900">
                <a:highlight>
                  <a:schemeClr val="lt1"/>
                </a:highlight>
              </a:rPr>
              <a:t>.</a:t>
            </a:r>
            <a:r>
              <a:rPr lang="en" sz="1900">
                <a:highlight>
                  <a:srgbClr val="FFFFFF"/>
                </a:highlight>
                <a:latin typeface="Times New Roman"/>
                <a:ea typeface="Times New Roman"/>
                <a:cs typeface="Times New Roman"/>
                <a:sym typeface="Times New Roman"/>
              </a:rPr>
              <a:t> - Pratyush Patel</a:t>
            </a:r>
            <a:endParaRPr b="1"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Table of Content</a:t>
            </a:r>
            <a:endParaRPr>
              <a:latin typeface="Times New Roman"/>
              <a:ea typeface="Times New Roman"/>
              <a:cs typeface="Times New Roman"/>
              <a:sym typeface="Times New Roman"/>
            </a:endParaRPr>
          </a:p>
        </p:txBody>
      </p:sp>
      <p:sp>
        <p:nvSpPr>
          <p:cNvPr id="93" name="Google Shape;93;p17"/>
          <p:cNvSpPr txBox="1"/>
          <p:nvPr>
            <p:ph idx="1" type="body"/>
          </p:nvPr>
        </p:nvSpPr>
        <p:spPr>
          <a:xfrm>
            <a:off x="628650" y="1237650"/>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sz="1900">
              <a:solidFill>
                <a:srgbClr val="222222"/>
              </a:solidFill>
              <a:latin typeface="Times New Roman"/>
              <a:ea typeface="Times New Roman"/>
              <a:cs typeface="Times New Roman"/>
              <a:sym typeface="Times New Roman"/>
            </a:endParaRPr>
          </a:p>
          <a:p>
            <a:pPr indent="-285750" lvl="0" marL="342900" rtl="0" algn="l">
              <a:lnSpc>
                <a:spcPct val="100000"/>
              </a:lnSpc>
              <a:spcBef>
                <a:spcPts val="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Summary : Progress,Challenges and Insights.</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Functional Requirements Update.</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Non Functional Requirements.</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Configuration </a:t>
            </a:r>
            <a:r>
              <a:rPr lang="en" sz="1900">
                <a:latin typeface="Times New Roman"/>
                <a:ea typeface="Times New Roman"/>
                <a:cs typeface="Times New Roman"/>
                <a:sym typeface="Times New Roman"/>
              </a:rPr>
              <a:t>Management</a:t>
            </a:r>
            <a:r>
              <a:rPr lang="en" sz="1900">
                <a:latin typeface="Times New Roman"/>
                <a:ea typeface="Times New Roman"/>
                <a:cs typeface="Times New Roman"/>
                <a:sym typeface="Times New Roman"/>
              </a:rPr>
              <a:t> and CI/CD.</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Risk Management.</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highlight>
                  <a:srgbClr val="FFFFFF"/>
                </a:highlight>
                <a:latin typeface="Times New Roman"/>
                <a:ea typeface="Times New Roman"/>
                <a:cs typeface="Times New Roman"/>
                <a:sym typeface="Times New Roman"/>
              </a:rPr>
              <a:t>Demo and Video </a:t>
            </a:r>
            <a:r>
              <a:rPr lang="en" sz="1900">
                <a:highlight>
                  <a:srgbClr val="FFFFFF"/>
                </a:highlight>
                <a:latin typeface="Times New Roman"/>
                <a:ea typeface="Times New Roman"/>
                <a:cs typeface="Times New Roman"/>
                <a:sym typeface="Times New Roman"/>
              </a:rPr>
              <a:t>Presentation</a:t>
            </a:r>
            <a:r>
              <a:rPr lang="en" sz="1900">
                <a:highlight>
                  <a:srgbClr val="FFFFFF"/>
                </a:highlight>
                <a:latin typeface="Times New Roman"/>
                <a:ea typeface="Times New Roman"/>
                <a:cs typeface="Times New Roman"/>
                <a:sym typeface="Times New Roman"/>
              </a:rPr>
              <a:t>.</a:t>
            </a:r>
            <a:endParaRPr sz="1900">
              <a:highlight>
                <a:srgbClr val="FFFFFF"/>
              </a:highlight>
              <a:latin typeface="Times New Roman"/>
              <a:ea typeface="Times New Roman"/>
              <a:cs typeface="Times New Roman"/>
              <a:sym typeface="Times New Roman"/>
            </a:endParaRPr>
          </a:p>
          <a:p>
            <a:pPr indent="-285750" lvl="0" marL="342900" rtl="0" algn="l">
              <a:lnSpc>
                <a:spcPct val="100000"/>
              </a:lnSpc>
              <a:spcBef>
                <a:spcPts val="1200"/>
              </a:spcBef>
              <a:spcAft>
                <a:spcPts val="1200"/>
              </a:spcAft>
              <a:buClr>
                <a:schemeClr val="dk2"/>
              </a:buClr>
              <a:buSzPts val="1900"/>
              <a:buFont typeface="Times New Roman"/>
              <a:buChar char="●"/>
            </a:pPr>
            <a:r>
              <a:rPr lang="en" sz="1900">
                <a:highlight>
                  <a:schemeClr val="lt1"/>
                </a:highlight>
                <a:latin typeface="Times New Roman"/>
                <a:ea typeface="Times New Roman"/>
                <a:cs typeface="Times New Roman"/>
                <a:sym typeface="Times New Roman"/>
              </a:rPr>
              <a:t>Next steps.</a:t>
            </a:r>
            <a:endParaRPr b="1"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628650" y="104719"/>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Summary: Progress, Challenges, and Insights</a:t>
            </a:r>
            <a:endParaRPr sz="3200">
              <a:latin typeface="Times New Roman"/>
              <a:ea typeface="Times New Roman"/>
              <a:cs typeface="Times New Roman"/>
              <a:sym typeface="Times New Roman"/>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7541925" y="747150"/>
            <a:ext cx="1368675" cy="4168276"/>
          </a:xfrm>
          <a:prstGeom prst="rect">
            <a:avLst/>
          </a:prstGeom>
          <a:noFill/>
          <a:ln cap="flat" cmpd="sng" w="9525">
            <a:solidFill>
              <a:schemeClr val="dk2"/>
            </a:solidFill>
            <a:prstDash val="solid"/>
            <a:round/>
            <a:headEnd len="sm" w="sm" type="none"/>
            <a:tailEnd len="sm" w="sm" type="none"/>
          </a:ln>
        </p:spPr>
      </p:pic>
      <p:sp>
        <p:nvSpPr>
          <p:cNvPr id="100" name="Google Shape;100;p18"/>
          <p:cNvSpPr txBox="1"/>
          <p:nvPr>
            <p:ph idx="1" type="body"/>
          </p:nvPr>
        </p:nvSpPr>
        <p:spPr>
          <a:xfrm>
            <a:off x="628650" y="747150"/>
            <a:ext cx="6512400" cy="3263400"/>
          </a:xfrm>
          <a:prstGeom prst="rect">
            <a:avLst/>
          </a:prstGeom>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t/>
            </a:r>
            <a:endParaRPr b="1"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README.md, project document, meeting minutes, and progress report updates.</a:t>
            </a:r>
            <a:endParaRPr sz="1900">
              <a:latin typeface="Times New Roman"/>
              <a:ea typeface="Times New Roman"/>
              <a:cs typeface="Times New Roman"/>
              <a:sym typeface="Times New Roman"/>
            </a:endParaRPr>
          </a:p>
          <a:p>
            <a:pPr indent="-285750" lvl="0" marL="342900" rtl="0" algn="l">
              <a:lnSpc>
                <a:spcPct val="100000"/>
              </a:lnSpc>
              <a:spcBef>
                <a:spcPts val="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User stories generated, Software Design Document (SDD) created.</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Iteration 1 presentation completed.</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Source code is runnable with Dockerfiles and the starter code merged.</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Jenkinsfile updated for CI/CD integration.</a:t>
            </a:r>
            <a:endParaRPr sz="1900">
              <a:latin typeface="Times New Roman"/>
              <a:ea typeface="Times New Roman"/>
              <a:cs typeface="Times New Roman"/>
              <a:sym typeface="Times New Roman"/>
            </a:endParaRPr>
          </a:p>
          <a:p>
            <a:pPr indent="-285750" lvl="0" marL="342900" rtl="0" algn="l">
              <a:lnSpc>
                <a:spcPct val="100000"/>
              </a:lnSpc>
              <a:spcBef>
                <a:spcPts val="1200"/>
              </a:spcBef>
              <a:spcAft>
                <a:spcPts val="0"/>
              </a:spcAft>
              <a:buClr>
                <a:schemeClr val="dk2"/>
              </a:buClr>
              <a:buSzPts val="1900"/>
              <a:buFont typeface="Times New Roman"/>
              <a:buChar char="●"/>
            </a:pPr>
            <a:r>
              <a:rPr lang="en" sz="1900">
                <a:latin typeface="Times New Roman"/>
                <a:ea typeface="Times New Roman"/>
                <a:cs typeface="Times New Roman"/>
                <a:sym typeface="Times New Roman"/>
              </a:rPr>
              <a:t>Project demo video is in progress.</a:t>
            </a:r>
            <a:endParaRPr sz="19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b="1"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Functional Requirements Update </a:t>
            </a:r>
            <a:endParaRPr/>
          </a:p>
        </p:txBody>
      </p:sp>
      <p:sp>
        <p:nvSpPr>
          <p:cNvPr id="106" name="Google Shape;106;p19"/>
          <p:cNvSpPr txBox="1"/>
          <p:nvPr>
            <p:ph idx="1" type="body"/>
          </p:nvPr>
        </p:nvSpPr>
        <p:spPr>
          <a:xfrm>
            <a:off x="409725" y="1182725"/>
            <a:ext cx="5174400" cy="3450000"/>
          </a:xfrm>
          <a:prstGeom prst="rect">
            <a:avLst/>
          </a:prstGeom>
        </p:spPr>
        <p:txBody>
          <a:bodyPr anchorCtr="0" anchor="t" bIns="34275" lIns="68575" spcFirstLastPara="1" rIns="68575" wrap="square" tIns="34275">
            <a:normAutofit fontScale="77500" lnSpcReduction="20000"/>
          </a:bodyPr>
          <a:lstStyle/>
          <a:p>
            <a:pPr indent="0" lvl="0" marL="0" rtl="0" algn="l">
              <a:spcBef>
                <a:spcPts val="800"/>
              </a:spcBef>
              <a:spcAft>
                <a:spcPts val="0"/>
              </a:spcAft>
              <a:buNone/>
            </a:pPr>
            <a:r>
              <a:rPr b="1" lang="en" sz="1754">
                <a:latin typeface="Times New Roman"/>
                <a:ea typeface="Times New Roman"/>
                <a:cs typeface="Times New Roman"/>
                <a:sym typeface="Times New Roman"/>
              </a:rPr>
              <a:t>Essential Features:</a:t>
            </a:r>
            <a:endParaRPr b="1" sz="1754">
              <a:latin typeface="Times New Roman"/>
              <a:ea typeface="Times New Roman"/>
              <a:cs typeface="Times New Roman"/>
              <a:sym typeface="Times New Roman"/>
            </a:endParaRPr>
          </a:p>
          <a:p>
            <a:pPr indent="-314957" lvl="0" marL="457200" rtl="0" algn="l">
              <a:lnSpc>
                <a:spcPct val="115000"/>
              </a:lnSpc>
              <a:spcBef>
                <a:spcPts val="120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Added starter code for the core platform functionality</a:t>
            </a:r>
            <a:endParaRPr sz="1754">
              <a:latin typeface="Times New Roman"/>
              <a:ea typeface="Times New Roman"/>
              <a:cs typeface="Times New Roman"/>
              <a:sym typeface="Times New Roman"/>
            </a:endParaRPr>
          </a:p>
          <a:p>
            <a:pPr indent="-314957" lvl="0" marL="457200" rtl="0" algn="l">
              <a:lnSpc>
                <a:spcPct val="115000"/>
              </a:lnSpc>
              <a:spcBef>
                <a:spcPts val="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Dockerfiles incorporated for easy setup and deployment</a:t>
            </a:r>
            <a:endParaRPr sz="1754">
              <a:latin typeface="Times New Roman"/>
              <a:ea typeface="Times New Roman"/>
              <a:cs typeface="Times New Roman"/>
              <a:sym typeface="Times New Roman"/>
            </a:endParaRPr>
          </a:p>
          <a:p>
            <a:pPr indent="-314957" lvl="0" marL="457200" rtl="0" algn="l">
              <a:lnSpc>
                <a:spcPct val="115000"/>
              </a:lnSpc>
              <a:spcBef>
                <a:spcPts val="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React template added to begin UI development for food type selection and curated reviews</a:t>
            </a:r>
            <a:endParaRPr sz="1754">
              <a:latin typeface="Times New Roman"/>
              <a:ea typeface="Times New Roman"/>
              <a:cs typeface="Times New Roman"/>
              <a:sym typeface="Times New Roman"/>
            </a:endParaRPr>
          </a:p>
          <a:p>
            <a:pPr indent="-314957" lvl="0" marL="457200" rtl="0" algn="l">
              <a:lnSpc>
                <a:spcPct val="115000"/>
              </a:lnSpc>
              <a:spcBef>
                <a:spcPts val="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Jenkinsfile updated for automated deployment</a:t>
            </a:r>
            <a:endParaRPr sz="1754">
              <a:latin typeface="Times New Roman"/>
              <a:ea typeface="Times New Roman"/>
              <a:cs typeface="Times New Roman"/>
              <a:sym typeface="Times New Roman"/>
            </a:endParaRPr>
          </a:p>
          <a:p>
            <a:pPr indent="-314957" lvl="0" marL="457200" rtl="0" algn="l">
              <a:lnSpc>
                <a:spcPct val="115000"/>
              </a:lnSpc>
              <a:spcBef>
                <a:spcPts val="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Updated mobile and web accessibility</a:t>
            </a:r>
            <a:endParaRPr sz="1754">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54">
                <a:latin typeface="Times New Roman"/>
                <a:ea typeface="Times New Roman"/>
                <a:cs typeface="Times New Roman"/>
                <a:sym typeface="Times New Roman"/>
              </a:rPr>
              <a:t>Desirable Features:</a:t>
            </a:r>
            <a:endParaRPr b="1" sz="1754">
              <a:latin typeface="Times New Roman"/>
              <a:ea typeface="Times New Roman"/>
              <a:cs typeface="Times New Roman"/>
              <a:sym typeface="Times New Roman"/>
            </a:endParaRPr>
          </a:p>
          <a:p>
            <a:pPr indent="-314957" lvl="0" marL="457200" rtl="0" algn="l">
              <a:lnSpc>
                <a:spcPct val="115000"/>
              </a:lnSpc>
              <a:spcBef>
                <a:spcPts val="120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Planning on adding nationality input function for users.</a:t>
            </a:r>
            <a:endParaRPr sz="1754">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54">
                <a:latin typeface="Times New Roman"/>
                <a:ea typeface="Times New Roman"/>
                <a:cs typeface="Times New Roman"/>
                <a:sym typeface="Times New Roman"/>
              </a:rPr>
              <a:t>Optional Features:</a:t>
            </a:r>
            <a:endParaRPr b="1" sz="1754">
              <a:latin typeface="Times New Roman"/>
              <a:ea typeface="Times New Roman"/>
              <a:cs typeface="Times New Roman"/>
              <a:sym typeface="Times New Roman"/>
            </a:endParaRPr>
          </a:p>
          <a:p>
            <a:pPr indent="-314957" lvl="0" marL="457200" rtl="0" algn="l">
              <a:lnSpc>
                <a:spcPct val="115000"/>
              </a:lnSpc>
              <a:spcBef>
                <a:spcPts val="1200"/>
              </a:spcBef>
              <a:spcAft>
                <a:spcPts val="0"/>
              </a:spcAft>
              <a:buClr>
                <a:schemeClr val="dk2"/>
              </a:buClr>
              <a:buSzPct val="100000"/>
              <a:buFont typeface="Times New Roman"/>
              <a:buChar char="●"/>
            </a:pPr>
            <a:r>
              <a:rPr lang="en" sz="1754">
                <a:latin typeface="Times New Roman"/>
                <a:ea typeface="Times New Roman"/>
                <a:cs typeface="Times New Roman"/>
                <a:sym typeface="Times New Roman"/>
              </a:rPr>
              <a:t>Planning for future inclusion of food photo uploads.</a:t>
            </a:r>
            <a:endParaRPr sz="1754">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5812000" y="1022400"/>
            <a:ext cx="3263851" cy="3900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Nonfunctional Requirements</a:t>
            </a:r>
            <a:endParaRPr/>
          </a:p>
        </p:txBody>
      </p:sp>
      <p:sp>
        <p:nvSpPr>
          <p:cNvPr id="113" name="Google Shape;113;p20"/>
          <p:cNvSpPr txBox="1"/>
          <p:nvPr>
            <p:ph idx="1" type="body"/>
          </p:nvPr>
        </p:nvSpPr>
        <p:spPr>
          <a:xfrm>
            <a:off x="565725" y="1125425"/>
            <a:ext cx="7825800" cy="24846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None/>
            </a:pPr>
            <a:r>
              <a:rPr b="1" lang="en" sz="1350">
                <a:solidFill>
                  <a:srgbClr val="000000"/>
                </a:solidFill>
                <a:latin typeface="Times New Roman"/>
                <a:ea typeface="Times New Roman"/>
                <a:cs typeface="Times New Roman"/>
                <a:sym typeface="Times New Roman"/>
              </a:rPr>
              <a:t>Security:</a:t>
            </a:r>
            <a:endParaRPr b="1" sz="1350">
              <a:solidFill>
                <a:srgbClr val="000000"/>
              </a:solidFill>
              <a:latin typeface="Times New Roman"/>
              <a:ea typeface="Times New Roman"/>
              <a:cs typeface="Times New Roman"/>
              <a:sym typeface="Times New Roman"/>
            </a:endParaRPr>
          </a:p>
          <a:p>
            <a:pPr indent="-307895" lvl="0" marL="457200" rtl="0" algn="l">
              <a:lnSpc>
                <a:spcPct val="115000"/>
              </a:lnSpc>
              <a:spcBef>
                <a:spcPts val="1200"/>
              </a:spcBef>
              <a:spcAft>
                <a:spcPts val="0"/>
              </a:spcAft>
              <a:buClr>
                <a:srgbClr val="000000"/>
              </a:buClr>
              <a:buSzPct val="100000"/>
              <a:buFont typeface="Times New Roman"/>
              <a:buChar char="●"/>
            </a:pPr>
            <a:r>
              <a:rPr lang="en" sz="1350">
                <a:solidFill>
                  <a:srgbClr val="000000"/>
                </a:solidFill>
                <a:latin typeface="Times New Roman"/>
                <a:ea typeface="Times New Roman"/>
                <a:cs typeface="Times New Roman"/>
                <a:sym typeface="Times New Roman"/>
              </a:rPr>
              <a:t>Docker for secure, isolated environments, Jenkins pipeline setup, AWS connection, data encryption.</a:t>
            </a:r>
            <a:endParaRPr sz="135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50">
                <a:solidFill>
                  <a:srgbClr val="000000"/>
                </a:solidFill>
                <a:latin typeface="Times New Roman"/>
                <a:ea typeface="Times New Roman"/>
                <a:cs typeface="Times New Roman"/>
                <a:sym typeface="Times New Roman"/>
              </a:rPr>
              <a:t>Performance:</a:t>
            </a:r>
            <a:endParaRPr b="1" sz="1350">
              <a:solidFill>
                <a:srgbClr val="000000"/>
              </a:solidFill>
              <a:latin typeface="Times New Roman"/>
              <a:ea typeface="Times New Roman"/>
              <a:cs typeface="Times New Roman"/>
              <a:sym typeface="Times New Roman"/>
            </a:endParaRPr>
          </a:p>
          <a:p>
            <a:pPr indent="-307895" lvl="0" marL="457200" rtl="0" algn="l">
              <a:lnSpc>
                <a:spcPct val="115000"/>
              </a:lnSpc>
              <a:spcBef>
                <a:spcPts val="1200"/>
              </a:spcBef>
              <a:spcAft>
                <a:spcPts val="0"/>
              </a:spcAft>
              <a:buClr>
                <a:srgbClr val="000000"/>
              </a:buClr>
              <a:buSzPct val="100000"/>
              <a:buFont typeface="Times New Roman"/>
              <a:buChar char="●"/>
            </a:pPr>
            <a:r>
              <a:rPr lang="en" sz="1350">
                <a:solidFill>
                  <a:srgbClr val="000000"/>
                </a:solidFill>
                <a:latin typeface="Times New Roman"/>
                <a:ea typeface="Times New Roman"/>
                <a:cs typeface="Times New Roman"/>
                <a:sym typeface="Times New Roman"/>
              </a:rPr>
              <a:t>React for faster UI, Docker for consistent deployment, testing concurrent users on AWS.</a:t>
            </a:r>
            <a:endParaRPr sz="135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50">
                <a:solidFill>
                  <a:srgbClr val="000000"/>
                </a:solidFill>
                <a:latin typeface="Times New Roman"/>
                <a:ea typeface="Times New Roman"/>
                <a:cs typeface="Times New Roman"/>
                <a:sym typeface="Times New Roman"/>
              </a:rPr>
              <a:t>Scalability:</a:t>
            </a:r>
            <a:endParaRPr b="1" sz="1350">
              <a:solidFill>
                <a:srgbClr val="000000"/>
              </a:solidFill>
              <a:latin typeface="Times New Roman"/>
              <a:ea typeface="Times New Roman"/>
              <a:cs typeface="Times New Roman"/>
              <a:sym typeface="Times New Roman"/>
            </a:endParaRPr>
          </a:p>
          <a:p>
            <a:pPr indent="-307895" lvl="0" marL="457200" rtl="0" algn="l">
              <a:lnSpc>
                <a:spcPct val="115000"/>
              </a:lnSpc>
              <a:spcBef>
                <a:spcPts val="1200"/>
              </a:spcBef>
              <a:spcAft>
                <a:spcPts val="0"/>
              </a:spcAft>
              <a:buClr>
                <a:srgbClr val="000000"/>
              </a:buClr>
              <a:buSzPct val="100000"/>
              <a:buFont typeface="Times New Roman"/>
              <a:buChar char="●"/>
            </a:pPr>
            <a:r>
              <a:rPr lang="en" sz="1350">
                <a:solidFill>
                  <a:srgbClr val="000000"/>
                </a:solidFill>
                <a:latin typeface="Times New Roman"/>
                <a:ea typeface="Times New Roman"/>
                <a:cs typeface="Times New Roman"/>
                <a:sym typeface="Times New Roman"/>
              </a:rPr>
              <a:t>Docker for containerization, AWS and Jenkins for CI/CD.</a:t>
            </a:r>
            <a:endParaRPr sz="13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684225" y="3490925"/>
            <a:ext cx="7440000" cy="1495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Configuration Management and CI/CD </a:t>
            </a:r>
            <a:endParaRPr/>
          </a:p>
        </p:txBody>
      </p:sp>
      <p:sp>
        <p:nvSpPr>
          <p:cNvPr id="120" name="Google Shape;120;p21"/>
          <p:cNvSpPr txBox="1"/>
          <p:nvPr>
            <p:ph idx="1" type="body"/>
          </p:nvPr>
        </p:nvSpPr>
        <p:spPr>
          <a:xfrm>
            <a:off x="628650" y="1369225"/>
            <a:ext cx="4806000" cy="32634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None/>
            </a:pPr>
            <a:r>
              <a:rPr b="1" lang="en" sz="1100">
                <a:solidFill>
                  <a:srgbClr val="000000"/>
                </a:solidFill>
                <a:latin typeface="Arial"/>
                <a:ea typeface="Arial"/>
                <a:cs typeface="Arial"/>
                <a:sym typeface="Arial"/>
              </a:rPr>
              <a:t>T</a:t>
            </a:r>
            <a:r>
              <a:rPr b="1" lang="en" sz="1496">
                <a:latin typeface="Times New Roman"/>
                <a:ea typeface="Times New Roman"/>
                <a:cs typeface="Times New Roman"/>
                <a:sym typeface="Times New Roman"/>
              </a:rPr>
              <a:t>ools and Setup:</a:t>
            </a:r>
            <a:endParaRPr b="1" sz="1496">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b="1" lang="en" sz="1496">
                <a:latin typeface="Times New Roman"/>
                <a:ea typeface="Times New Roman"/>
                <a:cs typeface="Times New Roman"/>
                <a:sym typeface="Times New Roman"/>
              </a:rPr>
              <a:t>JIRA</a:t>
            </a:r>
            <a:r>
              <a:rPr lang="en" sz="1496">
                <a:latin typeface="Times New Roman"/>
                <a:ea typeface="Times New Roman"/>
                <a:cs typeface="Times New Roman"/>
                <a:sym typeface="Times New Roman"/>
              </a:rPr>
              <a:t> used for task management</a:t>
            </a:r>
            <a:endParaRPr sz="1496">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b="1" lang="en" sz="1496">
                <a:latin typeface="Times New Roman"/>
                <a:ea typeface="Times New Roman"/>
                <a:cs typeface="Times New Roman"/>
                <a:sym typeface="Times New Roman"/>
              </a:rPr>
              <a:t>GitHub</a:t>
            </a:r>
            <a:r>
              <a:rPr lang="en" sz="1496">
                <a:latin typeface="Times New Roman"/>
                <a:ea typeface="Times New Roman"/>
                <a:cs typeface="Times New Roman"/>
                <a:sym typeface="Times New Roman"/>
              </a:rPr>
              <a:t> for version control</a:t>
            </a:r>
            <a:endParaRPr sz="1496">
              <a:latin typeface="Times New Roman"/>
              <a:ea typeface="Times New Roman"/>
              <a:cs typeface="Times New Roman"/>
              <a:sym typeface="Times New Roman"/>
            </a:endParaRPr>
          </a:p>
          <a:p>
            <a:pPr indent="-309385" lvl="0" marL="457200" rtl="0" algn="l">
              <a:lnSpc>
                <a:spcPct val="115000"/>
              </a:lnSpc>
              <a:spcBef>
                <a:spcPts val="1200"/>
              </a:spcBef>
              <a:spcAft>
                <a:spcPts val="0"/>
              </a:spcAft>
              <a:buClr>
                <a:srgbClr val="695D46"/>
              </a:buClr>
              <a:buSzPct val="100000"/>
              <a:buFont typeface="Times New Roman"/>
              <a:buChar char="●"/>
            </a:pPr>
            <a:r>
              <a:rPr lang="en" sz="1496">
                <a:latin typeface="Times New Roman"/>
                <a:ea typeface="Times New Roman"/>
                <a:cs typeface="Times New Roman"/>
                <a:sym typeface="Times New Roman"/>
              </a:rPr>
              <a:t>Merge pull request #4 completed for starter code</a:t>
            </a:r>
            <a:endParaRPr sz="1496">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496">
                <a:latin typeface="Times New Roman"/>
                <a:ea typeface="Times New Roman"/>
                <a:cs typeface="Times New Roman"/>
                <a:sym typeface="Times New Roman"/>
              </a:rPr>
              <a:t>AWS and Jenkins</a:t>
            </a:r>
            <a:r>
              <a:rPr lang="en" sz="1496">
                <a:latin typeface="Times New Roman"/>
                <a:ea typeface="Times New Roman"/>
                <a:cs typeface="Times New Roman"/>
                <a:sym typeface="Times New Roman"/>
              </a:rPr>
              <a:t> for CI/CD setup</a:t>
            </a:r>
            <a:endParaRPr sz="1496">
              <a:latin typeface="Times New Roman"/>
              <a:ea typeface="Times New Roman"/>
              <a:cs typeface="Times New Roman"/>
              <a:sym typeface="Times New Roman"/>
            </a:endParaRPr>
          </a:p>
          <a:p>
            <a:pPr indent="-309385" lvl="0" marL="457200" rtl="0" algn="l">
              <a:lnSpc>
                <a:spcPct val="115000"/>
              </a:lnSpc>
              <a:spcBef>
                <a:spcPts val="1200"/>
              </a:spcBef>
              <a:spcAft>
                <a:spcPts val="0"/>
              </a:spcAft>
              <a:buClr>
                <a:schemeClr val="dk2"/>
              </a:buClr>
              <a:buSzPct val="100000"/>
              <a:buFont typeface="Times New Roman"/>
              <a:buChar char="●"/>
            </a:pPr>
            <a:r>
              <a:rPr lang="en" sz="1496">
                <a:latin typeface="Times New Roman"/>
                <a:ea typeface="Times New Roman"/>
                <a:cs typeface="Times New Roman"/>
                <a:sym typeface="Times New Roman"/>
              </a:rPr>
              <a:t>Jenkinsfile integrated for automated deployment</a:t>
            </a:r>
            <a:endParaRPr sz="1496">
              <a:latin typeface="Times New Roman"/>
              <a:ea typeface="Times New Roman"/>
              <a:cs typeface="Times New Roman"/>
              <a:sym typeface="Times New Roman"/>
            </a:endParaRPr>
          </a:p>
          <a:p>
            <a:pPr indent="-309385" lvl="0" marL="457200" rtl="0" algn="l">
              <a:lnSpc>
                <a:spcPct val="115000"/>
              </a:lnSpc>
              <a:spcBef>
                <a:spcPts val="0"/>
              </a:spcBef>
              <a:spcAft>
                <a:spcPts val="0"/>
              </a:spcAft>
              <a:buClr>
                <a:schemeClr val="dk2"/>
              </a:buClr>
              <a:buSzPct val="100000"/>
              <a:buFont typeface="Times New Roman"/>
              <a:buChar char="●"/>
            </a:pPr>
            <a:r>
              <a:rPr lang="en" sz="1496">
                <a:latin typeface="Times New Roman"/>
                <a:ea typeface="Times New Roman"/>
                <a:cs typeface="Times New Roman"/>
                <a:sym typeface="Times New Roman"/>
              </a:rPr>
              <a:t>Updated with Dockerfiles to streamline setup and testing</a:t>
            </a:r>
            <a:endParaRPr sz="1496">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496">
                <a:latin typeface="Times New Roman"/>
                <a:ea typeface="Times New Roman"/>
                <a:cs typeface="Times New Roman"/>
                <a:sym typeface="Times New Roman"/>
              </a:rPr>
              <a:t>Docker</a:t>
            </a:r>
            <a:r>
              <a:rPr lang="en" sz="1496">
                <a:latin typeface="Times New Roman"/>
                <a:ea typeface="Times New Roman"/>
                <a:cs typeface="Times New Roman"/>
                <a:sym typeface="Times New Roman"/>
              </a:rPr>
              <a:t> files added for the project to support containerization and easy deployment across environments</a:t>
            </a:r>
            <a:endParaRPr sz="1496">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496">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5434650" y="1159825"/>
            <a:ext cx="3567626" cy="3622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20200" y="124400"/>
            <a:ext cx="82953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Risk Management</a:t>
            </a:r>
            <a:endParaRPr/>
          </a:p>
        </p:txBody>
      </p:sp>
      <p:sp>
        <p:nvSpPr>
          <p:cNvPr id="127" name="Google Shape;127;p22"/>
          <p:cNvSpPr txBox="1"/>
          <p:nvPr>
            <p:ph idx="1" type="body"/>
          </p:nvPr>
        </p:nvSpPr>
        <p:spPr>
          <a:xfrm>
            <a:off x="220200" y="3089225"/>
            <a:ext cx="6417600" cy="2054400"/>
          </a:xfrm>
          <a:prstGeom prst="rect">
            <a:avLst/>
          </a:prstGeom>
        </p:spPr>
        <p:txBody>
          <a:bodyPr anchorCtr="0" anchor="t" bIns="34275" lIns="68575" spcFirstLastPara="1" rIns="68575" wrap="square" tIns="34275">
            <a:noAutofit/>
          </a:bodyPr>
          <a:lstStyle/>
          <a:p>
            <a:pPr indent="-228600" lvl="0" marL="457200" rtl="0" algn="l">
              <a:lnSpc>
                <a:spcPct val="95000"/>
              </a:lnSpc>
              <a:spcBef>
                <a:spcPts val="1200"/>
              </a:spcBef>
              <a:spcAft>
                <a:spcPts val="0"/>
              </a:spcAft>
              <a:buSzPts val="605"/>
              <a:buNone/>
            </a:pPr>
            <a:r>
              <a:rPr lang="en" sz="1205">
                <a:latin typeface="Times New Roman"/>
                <a:ea typeface="Times New Roman"/>
                <a:cs typeface="Times New Roman"/>
                <a:sym typeface="Times New Roman"/>
              </a:rPr>
              <a:t>Risks identified:</a:t>
            </a:r>
            <a:endParaRPr sz="1205">
              <a:latin typeface="Times New Roman"/>
              <a:ea typeface="Times New Roman"/>
              <a:cs typeface="Times New Roman"/>
              <a:sym typeface="Times New Roman"/>
            </a:endParaRPr>
          </a:p>
          <a:p>
            <a:pPr indent="-305117" lvl="0" marL="457200" rtl="0" algn="l">
              <a:lnSpc>
                <a:spcPct val="95000"/>
              </a:lnSpc>
              <a:spcBef>
                <a:spcPts val="120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Managing AWS and Jenkins pipeline configurations</a:t>
            </a:r>
            <a:endParaRPr sz="1205">
              <a:latin typeface="Times New Roman"/>
              <a:ea typeface="Times New Roman"/>
              <a:cs typeface="Times New Roman"/>
              <a:sym typeface="Times New Roman"/>
            </a:endParaRPr>
          </a:p>
          <a:p>
            <a:pPr indent="-305117" lvl="0" marL="457200" rtl="0" algn="l">
              <a:lnSpc>
                <a:spcPct val="95000"/>
              </a:lnSpc>
              <a:spcBef>
                <a:spcPts val="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Ensuring Dockerfile and Jenkinsfile compatibility</a:t>
            </a:r>
            <a:endParaRPr sz="1205">
              <a:latin typeface="Times New Roman"/>
              <a:ea typeface="Times New Roman"/>
              <a:cs typeface="Times New Roman"/>
              <a:sym typeface="Times New Roman"/>
            </a:endParaRPr>
          </a:p>
          <a:p>
            <a:pPr indent="-305117" lvl="0" marL="457200" rtl="0" algn="l">
              <a:lnSpc>
                <a:spcPct val="95000"/>
              </a:lnSpc>
              <a:spcBef>
                <a:spcPts val="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Merging and resolving code conflicts during pull requests</a:t>
            </a:r>
            <a:endParaRPr sz="1205">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lang="en" sz="1205">
                <a:latin typeface="Times New Roman"/>
                <a:ea typeface="Times New Roman"/>
                <a:cs typeface="Times New Roman"/>
                <a:sym typeface="Times New Roman"/>
              </a:rPr>
              <a:t>Mitigation plans:</a:t>
            </a:r>
            <a:endParaRPr sz="1205">
              <a:latin typeface="Times New Roman"/>
              <a:ea typeface="Times New Roman"/>
              <a:cs typeface="Times New Roman"/>
              <a:sym typeface="Times New Roman"/>
            </a:endParaRPr>
          </a:p>
          <a:p>
            <a:pPr indent="-305117" lvl="0" marL="457200" rtl="0" algn="l">
              <a:lnSpc>
                <a:spcPct val="95000"/>
              </a:lnSpc>
              <a:spcBef>
                <a:spcPts val="120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Continuous testing of Docker environments with Jenkins integration</a:t>
            </a:r>
            <a:endParaRPr sz="1205">
              <a:latin typeface="Times New Roman"/>
              <a:ea typeface="Times New Roman"/>
              <a:cs typeface="Times New Roman"/>
              <a:sym typeface="Times New Roman"/>
            </a:endParaRPr>
          </a:p>
          <a:p>
            <a:pPr indent="-305117" lvl="0" marL="457200" rtl="0" algn="l">
              <a:lnSpc>
                <a:spcPct val="95000"/>
              </a:lnSpc>
              <a:spcBef>
                <a:spcPts val="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Using GitHub Issues to track and manage bugs</a:t>
            </a:r>
            <a:endParaRPr sz="1205">
              <a:latin typeface="Times New Roman"/>
              <a:ea typeface="Times New Roman"/>
              <a:cs typeface="Times New Roman"/>
              <a:sym typeface="Times New Roman"/>
            </a:endParaRPr>
          </a:p>
          <a:p>
            <a:pPr indent="-305117" lvl="0" marL="457200" rtl="0" algn="l">
              <a:lnSpc>
                <a:spcPct val="95000"/>
              </a:lnSpc>
              <a:spcBef>
                <a:spcPts val="0"/>
              </a:spcBef>
              <a:spcAft>
                <a:spcPts val="0"/>
              </a:spcAft>
              <a:buClr>
                <a:schemeClr val="dk2"/>
              </a:buClr>
              <a:buSzPts val="1205"/>
              <a:buFont typeface="Times New Roman"/>
              <a:buChar char="●"/>
            </a:pPr>
            <a:r>
              <a:rPr lang="en" sz="1205">
                <a:latin typeface="Times New Roman"/>
                <a:ea typeface="Times New Roman"/>
                <a:cs typeface="Times New Roman"/>
                <a:sym typeface="Times New Roman"/>
              </a:rPr>
              <a:t>Conducting peer code reviews before merging pull requests</a:t>
            </a:r>
            <a:endParaRPr sz="1205">
              <a:latin typeface="Times New Roman"/>
              <a:ea typeface="Times New Roman"/>
              <a:cs typeface="Times New Roman"/>
              <a:sym typeface="Times New Roman"/>
            </a:endParaRPr>
          </a:p>
          <a:p>
            <a:pPr indent="0" lvl="0" marL="0" rtl="0" algn="l">
              <a:lnSpc>
                <a:spcPct val="70000"/>
              </a:lnSpc>
              <a:spcBef>
                <a:spcPts val="1200"/>
              </a:spcBef>
              <a:spcAft>
                <a:spcPts val="1200"/>
              </a:spcAft>
              <a:buSzPts val="605"/>
              <a:buNone/>
            </a:pPr>
            <a:r>
              <a:t/>
            </a:r>
            <a:endParaRPr sz="1390"/>
          </a:p>
        </p:txBody>
      </p:sp>
      <p:pic>
        <p:nvPicPr>
          <p:cNvPr id="128" name="Google Shape;128;p22"/>
          <p:cNvPicPr preferRelativeResize="0"/>
          <p:nvPr/>
        </p:nvPicPr>
        <p:blipFill>
          <a:blip r:embed="rId3">
            <a:alphaModFix/>
          </a:blip>
          <a:stretch>
            <a:fillRect/>
          </a:stretch>
        </p:blipFill>
        <p:spPr>
          <a:xfrm>
            <a:off x="220200" y="1078975"/>
            <a:ext cx="7344725" cy="1886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Demo and Video Preparation </a:t>
            </a:r>
            <a:endParaRPr/>
          </a:p>
        </p:txBody>
      </p:sp>
      <p:sp>
        <p:nvSpPr>
          <p:cNvPr id="134" name="Google Shape;134;p23"/>
          <p:cNvSpPr txBox="1"/>
          <p:nvPr>
            <p:ph idx="1" type="body"/>
          </p:nvPr>
        </p:nvSpPr>
        <p:spPr>
          <a:xfrm>
            <a:off x="628650" y="1369225"/>
            <a:ext cx="55845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100">
                <a:solidFill>
                  <a:srgbClr val="000000"/>
                </a:solidFill>
                <a:latin typeface="Arial"/>
                <a:ea typeface="Arial"/>
                <a:cs typeface="Arial"/>
                <a:sym typeface="Arial"/>
              </a:rPr>
              <a:t>Demo:</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Demonstrating starter code with Docker and React template, Jenkins pipeline.</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Project Video:</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Focus on Docker setup, Jenkins integration, starter code.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6703700" y="998825"/>
            <a:ext cx="1889675" cy="39952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