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3" roundtripDataSignature="AMtx7mik7Piqg3MHUlhw40hILiT9cAZc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3baa830e6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3baa830e6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3baa830e6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3baa830e6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3baa830e6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03baa830e6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3baa830e6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03baa830e6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3baa830e6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03baa830e6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3baa830e6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303baa830e6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3baa830e6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03baa830e6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3baa830e6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03baa830e6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3baa830e6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03baa830e6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600"/>
              </a:spcBef>
              <a:spcAft>
                <a:spcPts val="60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3baa830e6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03baa830e6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3baa830e6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03baa830e6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3baa830e6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303baa830e6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3baa830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3baa830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3baa830e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3baa830e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3baa830e6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3baa830e6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3baa830e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3baa830e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3baa830e6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3baa830e6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3baa830e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3baa830e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3baa830e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3baa830e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0446ec7e41_0_1475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30446ec7e41_0_1475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30446ec7e41_0_147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g30446ec7e41_0_147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g30446ec7e41_0_147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446ec7e41_0_15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g30446ec7e41_0_15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g30446ec7e41_0_15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446ec7e41_0_15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30446ec7e41_0_148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g30446ec7e41_0_148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30446ec7e41_0_148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g30446ec7e41_0_148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30446ec7e41_0_14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g30446ec7e41_0_148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30446ec7e41_0_148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0446ec7e41_0_1490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g30446ec7e41_0_149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g30446ec7e41_0_149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g30446ec7e41_0_149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30446ec7e41_0_149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g30446ec7e41_0_149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0446ec7e41_0_149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g30446ec7e41_0_149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30446ec7e41_0_149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g30446ec7e41_0_149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0446ec7e41_0_150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30446ec7e41_0_1502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30446ec7e41_0_150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g30446ec7e41_0_150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g30446ec7e41_0_150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0446ec7e41_0_150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g30446ec7e41_0_150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0446ec7e41_0_151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30446ec7e41_0_151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30446ec7e41_0_15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g30446ec7e41_0_151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g30446ec7e41_0_15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30446ec7e41_0_15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0446ec7e41_0_1518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30446ec7e41_0_1518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30446ec7e41_0_151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g30446ec7e41_0_15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99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0446ec7e41_0_147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g30446ec7e41_0_147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30446ec7e41_0_147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BUMETCS673/seprojects-cs673olf24team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219475" y="6219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BU Course Builder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25850" y="1673642"/>
            <a:ext cx="82221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Group 1 (BUAN!)</a:t>
            </a:r>
            <a:br>
              <a:rPr lang="en"/>
            </a:br>
            <a:br>
              <a:rPr lang="en"/>
            </a:br>
            <a:r>
              <a:rPr lang="en" sz="200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Natasya Liew: Team Leader</a:t>
            </a:r>
            <a:br>
              <a:rPr lang="en" sz="200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00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Natthaphon Foithong: Design and Implementation Lead</a:t>
            </a:r>
            <a:br>
              <a:rPr lang="en" sz="200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00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Ananya Singh: Security Lead</a:t>
            </a:r>
            <a:br>
              <a:rPr lang="en" sz="200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00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Battal Cevik: QA Lead</a:t>
            </a:r>
            <a:br>
              <a:rPr lang="en" sz="200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00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Poom Chantarapornrat: Requirement Lead</a:t>
            </a:r>
            <a:br>
              <a:rPr lang="en" sz="200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000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Yu Jun Liu: Configuration Lead</a:t>
            </a:r>
            <a:endParaRPr sz="2000">
              <a:solidFill>
                <a:srgbClr val="F9F9F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3baa830e6_1_1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UI Design Colors and Typography</a:t>
            </a:r>
            <a:endParaRPr/>
          </a:p>
        </p:txBody>
      </p:sp>
      <p:sp>
        <p:nvSpPr>
          <p:cNvPr id="122" name="Google Shape;122;g303baa830e6_1_107"/>
          <p:cNvSpPr txBox="1"/>
          <p:nvPr>
            <p:ph idx="1" type="body"/>
          </p:nvPr>
        </p:nvSpPr>
        <p:spPr>
          <a:xfrm>
            <a:off x="471900" y="1919075"/>
            <a:ext cx="87588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7F7F7F"/>
                </a:solidFill>
              </a:rPr>
              <a:t>Color Palette:</a:t>
            </a:r>
            <a:endParaRPr b="1">
              <a:solidFill>
                <a:srgbClr val="7F7F7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7F7F7F"/>
                </a:solidFill>
              </a:rPr>
              <a:t>#E54500 (Orange-red)</a:t>
            </a:r>
            <a:endParaRPr sz="1800">
              <a:solidFill>
                <a:srgbClr val="7F7F7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7F7F7F"/>
                </a:solidFill>
              </a:rPr>
              <a:t>#675DFF (Blue)</a:t>
            </a:r>
            <a:endParaRPr sz="1800">
              <a:solidFill>
                <a:srgbClr val="7F7F7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7F7F7F"/>
                </a:solidFill>
              </a:rPr>
              <a:t>#FFD0BC (Light orange)</a:t>
            </a:r>
            <a:endParaRPr sz="1800">
              <a:solidFill>
                <a:srgbClr val="7F7F7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7F7F7F"/>
                </a:solidFill>
              </a:rPr>
              <a:t>#FFFFFF (White)</a:t>
            </a:r>
            <a:endParaRPr sz="1800">
              <a:solidFill>
                <a:srgbClr val="7F7F7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7F7F7F"/>
                </a:solidFill>
              </a:rPr>
              <a:t>Typography:</a:t>
            </a:r>
            <a:r>
              <a:rPr lang="en">
                <a:solidFill>
                  <a:srgbClr val="7F7F7F"/>
                </a:solidFill>
              </a:rPr>
              <a:t> Outfit</a:t>
            </a:r>
            <a:endParaRPr>
              <a:solidFill>
                <a:srgbClr val="7F7F7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3baa830e6_1_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Mockup </a:t>
            </a:r>
            <a:r>
              <a:rPr lang="en">
                <a:solidFill>
                  <a:srgbClr val="FFFFFF"/>
                </a:solidFill>
              </a:rPr>
              <a:t>Design </a:t>
            </a:r>
            <a:endParaRPr/>
          </a:p>
        </p:txBody>
      </p:sp>
      <p:pic>
        <p:nvPicPr>
          <p:cNvPr id="128" name="Google Shape;128;g303baa830e6_1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50" y="1923775"/>
            <a:ext cx="3760570" cy="267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303baa830e6_1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455" y="1923775"/>
            <a:ext cx="3760570" cy="26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FFFFFF"/>
                </a:solidFill>
              </a:rPr>
              <a:t>Database Design</a:t>
            </a:r>
            <a:endParaRPr/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471900" y="1919075"/>
            <a:ext cx="85620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PostgreSQL Collections: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</a:pPr>
            <a:r>
              <a:rPr b="1" lang="en" sz="1600"/>
              <a:t>Programs:</a:t>
            </a:r>
            <a:r>
              <a:rPr lang="en" sz="1600"/>
              <a:t> program_id, program_name, core_courses, elective_courses, total_credits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</a:pPr>
            <a:r>
              <a:rPr b="1" lang="en" sz="1600"/>
              <a:t>Courses:</a:t>
            </a:r>
            <a:r>
              <a:rPr lang="en" sz="1600"/>
              <a:t> course_id, course_name, credits, description, prerequisites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</a:pPr>
            <a:r>
              <a:rPr b="1" lang="en" sz="1600"/>
              <a:t>Prerequisites:</a:t>
            </a:r>
            <a:r>
              <a:rPr lang="en" sz="1600"/>
              <a:t> course_id, required_courses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</a:pPr>
            <a:r>
              <a:rPr b="1" lang="en" sz="1600"/>
              <a:t>ChatHistoryLog:</a:t>
            </a:r>
            <a:r>
              <a:rPr lang="en" sz="1600"/>
              <a:t> log_id, user_id, created_at, entry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Future Integration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en" sz="1600"/>
              <a:t>Potential integration with BU’s Student Management System for enhanced personalization.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3baa830e6_1_6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FFFFFF"/>
                </a:solidFill>
              </a:rPr>
              <a:t>Security Design</a:t>
            </a:r>
            <a:endParaRPr/>
          </a:p>
        </p:txBody>
      </p:sp>
      <p:sp>
        <p:nvSpPr>
          <p:cNvPr id="141" name="Google Shape;141;g303baa830e6_1_6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●"/>
            </a:pPr>
            <a:r>
              <a:rPr b="1" lang="en">
                <a:solidFill>
                  <a:srgbClr val="7F7F7F"/>
                </a:solidFill>
              </a:rPr>
              <a:t>User Authentication:</a:t>
            </a:r>
            <a:r>
              <a:rPr lang="en">
                <a:solidFill>
                  <a:srgbClr val="7F7F7F"/>
                </a:solidFill>
              </a:rPr>
              <a:t> Okta integration for secure login.</a:t>
            </a:r>
            <a:endParaRPr>
              <a:solidFill>
                <a:srgbClr val="7F7F7F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●"/>
            </a:pPr>
            <a:r>
              <a:rPr b="1" lang="en">
                <a:solidFill>
                  <a:srgbClr val="7F7F7F"/>
                </a:solidFill>
              </a:rPr>
              <a:t>Sensitive Data Handling:</a:t>
            </a:r>
            <a:r>
              <a:rPr lang="en">
                <a:solidFill>
                  <a:srgbClr val="7F7F7F"/>
                </a:solidFill>
              </a:rPr>
              <a:t> Minimization and encryption of PII, chat logs retention.</a:t>
            </a:r>
            <a:endParaRPr>
              <a:solidFill>
                <a:srgbClr val="7F7F7F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●"/>
            </a:pPr>
            <a:r>
              <a:rPr b="1" lang="en">
                <a:solidFill>
                  <a:srgbClr val="7F7F7F"/>
                </a:solidFill>
              </a:rPr>
              <a:t>Email Security:</a:t>
            </a:r>
            <a:r>
              <a:rPr lang="en">
                <a:solidFill>
                  <a:srgbClr val="7F7F7F"/>
                </a:solidFill>
              </a:rPr>
              <a:t> Encrypted email contents and attachments.</a:t>
            </a:r>
            <a:endParaRPr>
              <a:solidFill>
                <a:srgbClr val="7F7F7F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●"/>
            </a:pPr>
            <a:r>
              <a:rPr b="1" lang="en">
                <a:solidFill>
                  <a:srgbClr val="7F7F7F"/>
                </a:solidFill>
              </a:rPr>
              <a:t>Sharing Security:</a:t>
            </a:r>
            <a:r>
              <a:rPr lang="en">
                <a:solidFill>
                  <a:srgbClr val="7F7F7F"/>
                </a:solidFill>
              </a:rPr>
              <a:t> Time-limited unique URLs for shared chats.</a:t>
            </a:r>
            <a:endParaRPr>
              <a:solidFill>
                <a:srgbClr val="7F7F7F"/>
              </a:solidFill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●"/>
            </a:pPr>
            <a:r>
              <a:rPr b="1" lang="en">
                <a:solidFill>
                  <a:srgbClr val="7F7F7F"/>
                </a:solidFill>
              </a:rPr>
              <a:t>Session Management:</a:t>
            </a:r>
            <a:r>
              <a:rPr lang="en">
                <a:solidFill>
                  <a:srgbClr val="7F7F7F"/>
                </a:solidFill>
              </a:rPr>
              <a:t> Automatic logout after inactivity.</a:t>
            </a:r>
            <a:endParaRPr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3baa830e6_1_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FFFFFF"/>
                </a:solidFill>
              </a:rPr>
              <a:t>Business Logic and Key Algorithms</a:t>
            </a:r>
            <a:endParaRPr/>
          </a:p>
        </p:txBody>
      </p:sp>
      <p:sp>
        <p:nvSpPr>
          <p:cNvPr id="147" name="Google Shape;147;g303baa830e6_1_7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Program and Course Information Retrieval:</a:t>
            </a:r>
            <a:r>
              <a:rPr lang="en"/>
              <a:t> Query programs and courses for detailed information.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Course Selection Assistance:</a:t>
            </a:r>
            <a:r>
              <a:rPr lang="en"/>
              <a:t> Recommend courses based on user’s academic interests and history.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Personalized Chat History:</a:t>
            </a:r>
            <a:r>
              <a:rPr lang="en"/>
              <a:t> Cache and retrieve past interactions to maintain context.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Complex Query Handling:</a:t>
            </a:r>
            <a:r>
              <a:rPr lang="en"/>
              <a:t> Address multifaceted queries with custom logic.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3baa830e6_1_1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FFFFFF"/>
                </a:solidFill>
              </a:rPr>
              <a:t>Algorithm Overview: Course Builder</a:t>
            </a:r>
            <a:endParaRPr/>
          </a:p>
        </p:txBody>
      </p:sp>
      <p:sp>
        <p:nvSpPr>
          <p:cNvPr id="153" name="Google Shape;153;g303baa830e6_1_1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Input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1" lang="en"/>
              <a:t>Programs Data</a:t>
            </a:r>
            <a:r>
              <a:rPr lang="en"/>
              <a:t>: Reads from CSV to create a dictionary of program attributes (core/elective courses, prerequisites).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1" lang="en"/>
              <a:t>Courses Data</a:t>
            </a:r>
            <a:r>
              <a:rPr lang="en"/>
              <a:t>: Reads from CSV to generate a dictionary of course details.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1" lang="en"/>
              <a:t>Student Profile</a:t>
            </a:r>
            <a:r>
              <a:rPr lang="en"/>
              <a:t>: Contains completed courses, declared interests, and desired courses to take.</a:t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3baa830e6_1_1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FFFFFF"/>
                </a:solidFill>
              </a:rPr>
              <a:t>Algorithm Overview: Course Builder (cont…)</a:t>
            </a:r>
            <a:endParaRPr/>
          </a:p>
        </p:txBody>
      </p:sp>
      <p:sp>
        <p:nvSpPr>
          <p:cNvPr id="159" name="Google Shape;159;g303baa830e6_1_1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Core Functions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1" lang="en"/>
              <a:t>CourseTree Class</a:t>
            </a:r>
            <a:r>
              <a:rPr lang="en"/>
              <a:t>: Manages course recommendations via a tree structure.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1" lang="en" sz="1800"/>
              <a:t>add_branch</a:t>
            </a:r>
            <a:r>
              <a:rPr lang="en" sz="1800"/>
              <a:t>: Adds course sequences to the tree while avoiding completed or skipped courses.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1" lang="en" sz="1800"/>
              <a:t>build_mssd_tree</a:t>
            </a:r>
            <a:r>
              <a:rPr lang="en" sz="1800"/>
              <a:t>: Constructs a course tree based on student interests and completed courses.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1" lang="en" sz="1800"/>
              <a:t>recommend_courses</a:t>
            </a:r>
            <a:r>
              <a:rPr lang="en" sz="1800"/>
              <a:t>: Traverses the tree to recommend courses for the next semester.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3baa830e6_1_1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FFFFFF"/>
                </a:solidFill>
              </a:rPr>
              <a:t>Algorithm Overview: Course Builder (cont…)</a:t>
            </a:r>
            <a:endParaRPr/>
          </a:p>
        </p:txBody>
      </p:sp>
      <p:sp>
        <p:nvSpPr>
          <p:cNvPr id="165" name="Google Shape;165;g303baa830e6_1_1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Algorithm Operation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1" lang="en"/>
              <a:t>Tree Construction</a:t>
            </a:r>
            <a:r>
              <a:rPr lang="en"/>
              <a:t>: Builds a course tree dynamically based on the student's path of interest.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1" lang="en"/>
              <a:t>Recommendation Process</a:t>
            </a:r>
            <a:r>
              <a:rPr lang="en"/>
              <a:t>: Identifies courses not yet taken and recommends them in the correct sequence.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Time Complexity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1" lang="en"/>
              <a:t>Tree Construction &amp; Recommendation</a:t>
            </a:r>
            <a:r>
              <a:rPr lang="en"/>
              <a:t>: Approximately O(n), where n is the total number of courses.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3baa830e6_1_1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FFFFFF"/>
                </a:solidFill>
              </a:rPr>
              <a:t>Algorithm Overview: Course Builder (cont…)</a:t>
            </a:r>
            <a:endParaRPr/>
          </a:p>
        </p:txBody>
      </p:sp>
      <p:sp>
        <p:nvSpPr>
          <p:cNvPr id="171" name="Google Shape;171;g303baa830e6_1_1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Outputs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/>
              <a:t>Program and course data dictionaries.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/>
              <a:t>Recommended course list based on the student’s profile.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3baa830e6_1_1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FFFFFF"/>
                </a:solidFill>
              </a:rPr>
              <a:t>Design Patterns</a:t>
            </a:r>
            <a:endParaRPr/>
          </a:p>
        </p:txBody>
      </p:sp>
      <p:sp>
        <p:nvSpPr>
          <p:cNvPr id="177" name="Google Shape;177;g303baa830e6_1_146"/>
          <p:cNvSpPr txBox="1"/>
          <p:nvPr>
            <p:ph idx="1" type="body"/>
          </p:nvPr>
        </p:nvSpPr>
        <p:spPr>
          <a:xfrm>
            <a:off x="471900" y="1919075"/>
            <a:ext cx="8501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Factory Method Pattern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</a:pPr>
            <a:r>
              <a:rPr b="1" lang="en" sz="1600"/>
              <a:t>Purpose</a:t>
            </a:r>
            <a:r>
              <a:rPr lang="en" sz="1600"/>
              <a:t>: Creates service instances based on user requests (e.g., Course Recommendations, Course Information).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</a:pPr>
            <a:r>
              <a:rPr b="1" lang="en" sz="1600"/>
              <a:t>Implementation</a:t>
            </a:r>
            <a:r>
              <a:rPr lang="en" sz="1600"/>
              <a:t>: ChatServiceFactory dynamically generates appropriate service classes.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Observer Pattern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</a:pPr>
            <a:r>
              <a:rPr b="1" lang="en" sz="1600"/>
              <a:t>Purpose</a:t>
            </a:r>
            <a:r>
              <a:rPr lang="en" sz="1600"/>
              <a:t>: Ensures real-time updates across chatbot components.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</a:pPr>
            <a:r>
              <a:rPr b="1" lang="en" sz="1600"/>
              <a:t>Implementation</a:t>
            </a:r>
            <a:r>
              <a:rPr lang="en" sz="1600"/>
              <a:t>: ChatSession notifies observers (e.g., ChatWindow, ChatHistoryLogger) of changes.</a:t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Introduction to BUAN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chatbot-driven web application to assist students with course selection.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GPT-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4o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via Langchain API for personalized recommendations.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Frontend: React/Redux, Backend: Spring Boot, Database: PostgreSQL.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AI-Driven: Python for AI integration, Course recommendations based on student profiles.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3baa830e6_1_1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FFFFFF"/>
                </a:solidFill>
              </a:rPr>
              <a:t>Models &amp; Tools</a:t>
            </a:r>
            <a:endParaRPr/>
          </a:p>
        </p:txBody>
      </p:sp>
      <p:sp>
        <p:nvSpPr>
          <p:cNvPr id="183" name="Google Shape;183;g303baa830e6_1_153"/>
          <p:cNvSpPr txBox="1"/>
          <p:nvPr>
            <p:ph idx="1" type="body"/>
          </p:nvPr>
        </p:nvSpPr>
        <p:spPr>
          <a:xfrm>
            <a:off x="471900" y="1919075"/>
            <a:ext cx="8501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Chatbot Model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1" lang="en"/>
              <a:t>ChatGPT 4.0 via Langchain API</a:t>
            </a:r>
            <a:r>
              <a:rPr lang="en"/>
              <a:t>: Powers course recommendations and information lookup.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b="1" lang="en"/>
              <a:t>Functionality</a:t>
            </a:r>
            <a:r>
              <a:rPr lang="en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1" lang="en" sz="1800"/>
              <a:t>Course Recommendations</a:t>
            </a:r>
            <a:r>
              <a:rPr lang="en" sz="1800"/>
              <a:t>: Analyzes student data to suggest upcoming semester courses.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b="1" lang="en" sz="1800"/>
              <a:t>Course Information Lookup</a:t>
            </a:r>
            <a:r>
              <a:rPr lang="en" sz="1800"/>
              <a:t>: Provides details about specific courses on request.</a:t>
            </a:r>
            <a:endParaRPr b="1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3baa830e6_1_1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FFFFFF"/>
                </a:solidFill>
              </a:rPr>
              <a:t>Models &amp; Tools</a:t>
            </a:r>
            <a:endParaRPr/>
          </a:p>
        </p:txBody>
      </p:sp>
      <p:sp>
        <p:nvSpPr>
          <p:cNvPr id="189" name="Google Shape;189;g303baa830e6_1_160"/>
          <p:cNvSpPr txBox="1"/>
          <p:nvPr>
            <p:ph idx="1" type="body"/>
          </p:nvPr>
        </p:nvSpPr>
        <p:spPr>
          <a:xfrm>
            <a:off x="471900" y="1919075"/>
            <a:ext cx="8501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User Interaction Flow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en"/>
              <a:t>User logs in with email.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en"/>
              <a:t>Inputs profile parameters (program, interests, courses taken).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en"/>
              <a:t>Receives personalized course recommendations.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en"/>
              <a:t>Can query further course details.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en"/>
              <a:t>Chat history is cached for future reference.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3baa830e6_1_5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195" name="Google Shape;195;g303baa830e6_1_59"/>
          <p:cNvSpPr txBox="1"/>
          <p:nvPr>
            <p:ph idx="1" type="body"/>
          </p:nvPr>
        </p:nvSpPr>
        <p:spPr>
          <a:xfrm>
            <a:off x="471900" y="1919075"/>
            <a:ext cx="85026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1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Main risks identified: dropping out, lack of motivation, and inconsistent work output</a:t>
            </a:r>
            <a:endParaRPr sz="1629"/>
          </a:p>
          <a:p>
            <a:pPr indent="-3321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Communication via Discord</a:t>
            </a:r>
            <a:endParaRPr sz="1629"/>
          </a:p>
          <a:p>
            <a:pPr indent="-3321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Aware of integration challenges, lack of testing, and technology learning curves</a:t>
            </a:r>
            <a:endParaRPr sz="1629"/>
          </a:p>
          <a:p>
            <a:pPr indent="-3321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Unforeseen changes or additions to the project scope can lead to delays, and loss of focus.</a:t>
            </a:r>
            <a:endParaRPr sz="1629"/>
          </a:p>
          <a:p>
            <a:pPr indent="-3321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Integrating multiple technologies may result in compatibility issues, leading to delays or suboptimal performance.</a:t>
            </a:r>
            <a:endParaRPr sz="1629"/>
          </a:p>
          <a:p>
            <a:pPr indent="-3321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Distributed teams and lack of clear communication channels may result in misaligned goals, duplicated work, or missed deadlines.</a:t>
            </a:r>
            <a:endParaRPr sz="1629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Team Github and UI Mockups</a:t>
            </a:r>
            <a:endParaRPr/>
          </a:p>
        </p:txBody>
      </p:sp>
      <p:sp>
        <p:nvSpPr>
          <p:cNvPr id="201" name="Google Shape;201;p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https://github.com/BUMETCS673/seprojects-cs673olf24team1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https://www.figma.com/design/gjNG1bADwnFxgDqclMwQVQ/Chat-AI-Bot---673ONE---final-mockup?node-id=0-1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3baa830e6_1_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Design Goals</a:t>
            </a:r>
            <a:endParaRPr/>
          </a:p>
        </p:txBody>
      </p:sp>
      <p:sp>
        <p:nvSpPr>
          <p:cNvPr id="80" name="Google Shape;80;g303baa830e6_1_0"/>
          <p:cNvSpPr txBox="1"/>
          <p:nvPr>
            <p:ph idx="1" type="body"/>
          </p:nvPr>
        </p:nvSpPr>
        <p:spPr>
          <a:xfrm>
            <a:off x="471900" y="1919075"/>
            <a:ext cx="8438400" cy="30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Seamless chatbot interaction via real-time communication.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Modular architecture for easy maintenance and scalability.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optimization with client-side and server-side caching.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 authentication using Okta and JWT tokens.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3baa830e6_1_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Software Architecture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86" name="Google Shape;86;g303baa830e6_1_7"/>
          <p:cNvSpPr txBox="1"/>
          <p:nvPr>
            <p:ph idx="1" type="body"/>
          </p:nvPr>
        </p:nvSpPr>
        <p:spPr>
          <a:xfrm>
            <a:off x="471900" y="1919075"/>
            <a:ext cx="8525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Frontend: React/Vite with WebSocket integration 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Backend: Spring Boot for authentication and chat handling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 Layer: Python LangChain for intelligent chatbot responses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Database: PostgreSQL for chat history, course info, and user data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n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CI/CD: Docker, GitHub Actions, AWS EC2 for deployment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3baa830e6_1_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Architecture Diagram</a:t>
            </a:r>
            <a:endParaRPr/>
          </a:p>
        </p:txBody>
      </p:sp>
      <p:pic>
        <p:nvPicPr>
          <p:cNvPr id="92" name="Google Shape;92;g303baa830e6_1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25" y="1719900"/>
            <a:ext cx="7421425" cy="342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3baa830e6_1_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Frameworks and Libraries</a:t>
            </a:r>
            <a:endParaRPr/>
          </a:p>
        </p:txBody>
      </p:sp>
      <p:sp>
        <p:nvSpPr>
          <p:cNvPr id="98" name="Google Shape;98;g303baa830e6_1_21"/>
          <p:cNvSpPr txBox="1"/>
          <p:nvPr>
            <p:ph idx="1" type="body"/>
          </p:nvPr>
        </p:nvSpPr>
        <p:spPr>
          <a:xfrm>
            <a:off x="471900" y="1919075"/>
            <a:ext cx="87588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Frontend</a:t>
            </a:r>
            <a:r>
              <a:rPr lang="en">
                <a:solidFill>
                  <a:srgbClr val="000000"/>
                </a:solidFill>
              </a:rPr>
              <a:t>: React.js, Vite, Axios, Redux, Material UI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Backend</a:t>
            </a:r>
            <a:r>
              <a:rPr lang="en">
                <a:solidFill>
                  <a:srgbClr val="000000"/>
                </a:solidFill>
              </a:rPr>
              <a:t>: Java (Spring Boot), Maven, Okta SDK, JWT Tokens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AI Layer</a:t>
            </a:r>
            <a:r>
              <a:rPr lang="en">
                <a:solidFill>
                  <a:srgbClr val="000000"/>
                </a:solidFill>
              </a:rPr>
              <a:t>: Langchain, FastAPI</a:t>
            </a:r>
            <a:r>
              <a:rPr lang="en">
                <a:solidFill>
                  <a:srgbClr val="000000"/>
                </a:solidFill>
              </a:rPr>
              <a:t>, Pinecone, Pandas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Automation Testing</a:t>
            </a:r>
            <a:r>
              <a:rPr lang="en">
                <a:solidFill>
                  <a:srgbClr val="000000"/>
                </a:solidFill>
              </a:rPr>
              <a:t>: Selenium, TestNG, Maven, Rest Assured API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3baa830e6_1_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and </a:t>
            </a:r>
            <a:r>
              <a:rPr lang="en"/>
              <a:t>Deployment</a:t>
            </a:r>
            <a:endParaRPr/>
          </a:p>
        </p:txBody>
      </p:sp>
      <p:sp>
        <p:nvSpPr>
          <p:cNvPr id="104" name="Google Shape;104;g303baa830e6_1_85"/>
          <p:cNvSpPr txBox="1"/>
          <p:nvPr>
            <p:ph idx="1" type="body"/>
          </p:nvPr>
        </p:nvSpPr>
        <p:spPr>
          <a:xfrm>
            <a:off x="471900" y="1919075"/>
            <a:ext cx="8525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Testing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React, Spring Boot, Python AI modules tested individually.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Testing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Ensures seamless communication between the frontend, backend, and AI services.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Regression Testing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Full application tested to ensure all features work as intended.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Testing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Selenium for UI testing, PyTest for backend.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Deployment: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EC2 Instance for production deployment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3baa830e6_1_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Class Diagram</a:t>
            </a:r>
            <a:endParaRPr/>
          </a:p>
        </p:txBody>
      </p:sp>
      <p:pic>
        <p:nvPicPr>
          <p:cNvPr id="110" name="Google Shape;110;g303baa830e6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75" y="1733525"/>
            <a:ext cx="551315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3baa830e6_1_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UI Design Overview</a:t>
            </a:r>
            <a:endParaRPr/>
          </a:p>
        </p:txBody>
      </p:sp>
      <p:sp>
        <p:nvSpPr>
          <p:cNvPr id="116" name="Google Shape;116;g303baa830e6_1_41"/>
          <p:cNvSpPr txBox="1"/>
          <p:nvPr>
            <p:ph idx="1" type="body"/>
          </p:nvPr>
        </p:nvSpPr>
        <p:spPr>
          <a:xfrm>
            <a:off x="471900" y="1919075"/>
            <a:ext cx="87588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Layout:</a:t>
            </a:r>
            <a:r>
              <a:rPr lang="en" sz="1200"/>
              <a:t> Two-column, two-row structure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/>
              <a:t>Left Column:</a:t>
            </a:r>
            <a:r>
              <a:rPr lang="en" sz="1200"/>
              <a:t> Side panel for actions (New chat, end chat, email, share, print, logout)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/>
              <a:t>Right Column:</a:t>
            </a:r>
            <a:r>
              <a:rPr lang="en" sz="1200"/>
              <a:t> Chat interface for conversation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Key UI Components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b="1" lang="en" sz="1200"/>
              <a:t>Chat Interface: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</a:pPr>
            <a:r>
              <a:rPr b="1" lang="en" sz="1200"/>
              <a:t>Chat Window:</a:t>
            </a:r>
            <a:r>
              <a:rPr lang="en" sz="1200"/>
              <a:t> Main area for conversation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</a:pPr>
            <a:r>
              <a:rPr b="1" lang="en" sz="1200"/>
              <a:t>Message Bubbles:</a:t>
            </a:r>
            <a:r>
              <a:rPr lang="en" sz="1200"/>
              <a:t> Distinct bubbles for user (right) and bot (left) messages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</a:pPr>
            <a:r>
              <a:rPr b="1" lang="en" sz="1200"/>
              <a:t>Input Field:</a:t>
            </a:r>
            <a:r>
              <a:rPr lang="en" sz="1200"/>
              <a:t> Text box, send button, optional Grammarly check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b="1" lang="en" sz="1200"/>
              <a:t>Action Buttons: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</a:pPr>
            <a:r>
              <a:rPr b="1" lang="en" sz="1200"/>
              <a:t>End Chat:</a:t>
            </a:r>
            <a:r>
              <a:rPr lang="en" sz="1200"/>
              <a:t> Logout and close session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</a:pPr>
            <a:r>
              <a:rPr b="1" lang="en" sz="1200"/>
              <a:t>Email Chat History:</a:t>
            </a:r>
            <a:r>
              <a:rPr lang="en" sz="1200"/>
              <a:t> Send transcript via email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</a:pPr>
            <a:r>
              <a:rPr b="1" lang="en" sz="1200"/>
              <a:t>Share Chat:</a:t>
            </a:r>
            <a:r>
              <a:rPr lang="en" sz="1200"/>
              <a:t> Generate shareable link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</a:pPr>
            <a:r>
              <a:rPr b="1" lang="en" sz="1200"/>
              <a:t>Print History:</a:t>
            </a:r>
            <a:r>
              <a:rPr lang="en" sz="1200"/>
              <a:t> Prepare chat for printing</a:t>
            </a:r>
            <a:endParaRPr b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