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1" roundtripDataSignature="AMtx7mhcxwR4EtJ3yjl+TxTIXMwmqdho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om.com/share/ff29ccbb2a354c49a3b8b4c4194337ec?sid=9892123a-aee8-4884-8156-ec409955fde2"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3baa830e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3baa830e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3baa830e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3baa830e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3baa830e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3baa830e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update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88fbdab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88fbdab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88fbdab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88fbdab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3baa830e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03baa830e6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baa830e6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03baa830e6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88fbdab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088fbdabc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88fbda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88fbda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88fbdab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88fbdab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3baa830e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03baa830e6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baa830e6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3baa830e6_1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baa830e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03baa830e6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88fbdab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88fbdab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88fbdab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88fbdab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3baa830e6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03baa830e6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3baa830e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03baa830e6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3baa830e6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03baa830e6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3baa830e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303baa830e6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600"/>
              </a:spcBef>
              <a:spcAft>
                <a:spcPts val="600"/>
              </a:spcAft>
              <a:buSzPts val="1100"/>
              <a:buNone/>
            </a:pPr>
            <a:r>
              <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88fbdab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88fbdab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88fbdabc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88fbdabc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88fbdab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88fbdab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3baa830e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3baa830e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88fbdabc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88fbdabc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88fbdabc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88fbdabc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afed90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afed90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3baa830e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03baa830e6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88fbdab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88fbdab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0 Link: https://youtu.be/g12YR7aotc0?feature=shared</a:t>
            </a:r>
            <a:endParaRPr/>
          </a:p>
          <a:p>
            <a:pPr indent="0" lvl="0" marL="0" rtl="0" algn="l">
              <a:spcBef>
                <a:spcPts val="0"/>
              </a:spcBef>
              <a:spcAft>
                <a:spcPts val="0"/>
              </a:spcAft>
              <a:buNone/>
            </a:pPr>
            <a:r>
              <a:rPr lang="en"/>
              <a:t>Iteration 1 Link: </a:t>
            </a:r>
            <a:r>
              <a:rPr lang="en" sz="900">
                <a:solidFill>
                  <a:srgbClr val="1F2328"/>
                </a:solidFill>
                <a:highlight>
                  <a:srgbClr val="DAFBE1"/>
                </a:highlight>
                <a:latin typeface="Courier New"/>
                <a:ea typeface="Courier New"/>
                <a:cs typeface="Courier New"/>
                <a:sym typeface="Courier New"/>
              </a:rPr>
              <a:t>https://cdnapisec.kaltura.com/html5/html5lib/v2.101/mwEmbedFrame.php/p/2159741/uiconf_id/45028821/entry_id/1_2eq2v3jm?wid=_2159741&amp;iframeembed=true&amp;playerId=kaltura_player&amp;entry_id=1_2eq2v3jm&amp;flashvars[streamerType]=auto&amp;amp;flashvars[localizationCode]=en&amp;amp;flashvars[sideBarContainer.plugin]=true&amp;amp;flashvars[sideBarContainer.position]=left&amp;amp;flashvars[sideBarContainer.clickToClose]=true&amp;amp;flashvars[chapters.plugin]=true&amp;amp;flashvars[chapters.layout]=vertical&amp;amp;flashvars[chapters.thumbnailRotator]=false&amp;amp;flashvars[streamSelector.plugin]=true&amp;amp;flashvars[EmbedPlayer.SpinnerTarget]=videoHolder&amp;amp;flashvars[dualScreen.plugin]=true&amp;amp;flashvars[hotspots.plugin]=1&amp;amp;flashvars[Kaltura.addCrossoriginToIframe]=true&amp;amp;&amp;wid=1_3j73gq8j</a:t>
            </a:r>
            <a:endParaRPr/>
          </a:p>
          <a:p>
            <a:pPr indent="0" lvl="0" marL="0" rtl="0" algn="l">
              <a:spcBef>
                <a:spcPts val="0"/>
              </a:spcBef>
              <a:spcAft>
                <a:spcPts val="0"/>
              </a:spcAft>
              <a:buNone/>
            </a:pPr>
            <a:r>
              <a:rPr lang="en"/>
              <a:t>Iteration 2 Link: </a:t>
            </a:r>
            <a:r>
              <a:rPr lang="en" u="sng">
                <a:solidFill>
                  <a:schemeClr val="hlink"/>
                </a:solidFill>
                <a:hlinkClick r:id="rId2"/>
              </a:rPr>
              <a:t>https://www.loom.com/share/ff29ccbb2a354c49a3b8b4c4194337ec?sid=9892123a-aee8-4884-8156-ec409955fde2</a:t>
            </a:r>
            <a:endParaRPr/>
          </a:p>
          <a:p>
            <a:pPr indent="0" lvl="0" marL="0" rtl="0" algn="l">
              <a:spcBef>
                <a:spcPts val="0"/>
              </a:spcBef>
              <a:spcAft>
                <a:spcPts val="0"/>
              </a:spcAft>
              <a:buNone/>
            </a:pPr>
            <a:r>
              <a:rPr lang="en"/>
              <a:t>Iteration 3 Link: [coming soon]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afed90d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afed90d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3baa830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3baa830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88fbdabc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88fbdab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afed90dc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afed90dc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3baa830e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3baa830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3baa830e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3baa830e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88fbdab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88fbdab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3baa830e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3baa830e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3baa830e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3baa830e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update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0446ec7e41_0_147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30446ec7e41_0_1475"/>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0446ec7e41_0_147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g30446ec7e41_0_147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g30446ec7e41_0_147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g30446ec7e41_0_15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30446ec7e41_0_1523"/>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g30446ec7e41_0_15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30446ec7e41_0_15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30446ec7e41_0_148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g30446ec7e41_0_148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30446ec7e41_0_148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0446ec7e41_0_148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30446ec7e41_0_148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g30446ec7e41_0_148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0446ec7e41_0_148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0446ec7e41_0_149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30446ec7e41_0_149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0446ec7e41_0_149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g30446ec7e41_0_149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30446ec7e41_0_1490"/>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30446ec7e41_0_149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30446ec7e41_0_149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30446ec7e41_0_149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30446ec7e41_0_149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g30446ec7e41_0_149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30446ec7e41_0_150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30446ec7e41_0_150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30446ec7e41_0_150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30446ec7e41_0_150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g30446ec7e41_0_150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30446ec7e41_0_150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g30446ec7e41_0_150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30446ec7e41_0_151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30446ec7e41_0_151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30446ec7e41_0_15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g30446ec7e41_0_151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30446ec7e41_0_151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30446ec7e41_0_15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30446ec7e41_0_1518"/>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30446ec7e41_0_151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30446ec7e41_0_1518"/>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g30446ec7e41_0_15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990000"/>
        </a:solidFill>
      </p:bgPr>
    </p:bg>
    <p:spTree>
      <p:nvGrpSpPr>
        <p:cNvPr id="5" name="Shape 5"/>
        <p:cNvGrpSpPr/>
        <p:nvPr/>
      </p:nvGrpSpPr>
      <p:grpSpPr>
        <a:xfrm>
          <a:off x="0" y="0"/>
          <a:ext cx="0" cy="0"/>
          <a:chOff x="0" y="0"/>
          <a:chExt cx="0" cy="0"/>
        </a:xfrm>
      </p:grpSpPr>
      <p:sp>
        <p:nvSpPr>
          <p:cNvPr id="6" name="Google Shape;6;g30446ec7e41_0_147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g30446ec7e41_0_147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g30446ec7e41_0_147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BUMETCS673/seprojects-cs673olf24team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54.159.232.88:9080/api/v1/chatbot" TargetMode="External"/><Relationship Id="rId4" Type="http://schemas.openxmlformats.org/officeDocument/2006/relationships/hyperlink" Target="http://54.159.232.88:9080/api/v1/chatbot" TargetMode="External"/><Relationship Id="rId5" Type="http://schemas.openxmlformats.org/officeDocument/2006/relationships/hyperlink" Target="http://54.159.232.88:3000/" TargetMode="External"/><Relationship Id="rId6" Type="http://schemas.openxmlformats.org/officeDocument/2006/relationships/hyperlink" Target="http://54.159.232.88:300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219475" y="621975"/>
            <a:ext cx="8222100" cy="933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BU Academic Navigator Platform</a:t>
            </a:r>
            <a:endParaRPr/>
          </a:p>
        </p:txBody>
      </p:sp>
      <p:sp>
        <p:nvSpPr>
          <p:cNvPr id="68" name="Google Shape;68;p1"/>
          <p:cNvSpPr txBox="1"/>
          <p:nvPr>
            <p:ph idx="1" type="subTitle"/>
          </p:nvPr>
        </p:nvSpPr>
        <p:spPr>
          <a:xfrm>
            <a:off x="325850" y="1673642"/>
            <a:ext cx="8222100" cy="32988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2000"/>
              <a:t>Group 1 (BUAN)</a:t>
            </a:r>
            <a:br>
              <a:rPr lang="en"/>
            </a:br>
            <a:br>
              <a:rPr lang="en"/>
            </a:br>
            <a:r>
              <a:rPr lang="en" sz="2000">
                <a:solidFill>
                  <a:srgbClr val="F9F9F9"/>
                </a:solidFill>
                <a:latin typeface="Arial"/>
                <a:ea typeface="Arial"/>
                <a:cs typeface="Arial"/>
                <a:sym typeface="Arial"/>
              </a:rPr>
              <a:t>Natasya Liew: Team Leader</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Natthaphon Foithong: Design and Implementation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Ananya Singh: Security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Battal Cevik: QA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Poom Chantarapornrat: Requirement Lead</a:t>
            </a:r>
            <a:br>
              <a:rPr lang="en" sz="2000">
                <a:solidFill>
                  <a:srgbClr val="F9F9F9"/>
                </a:solidFill>
                <a:latin typeface="Arial"/>
                <a:ea typeface="Arial"/>
                <a:cs typeface="Arial"/>
                <a:sym typeface="Arial"/>
              </a:rPr>
            </a:br>
            <a:r>
              <a:rPr lang="en" sz="2000">
                <a:solidFill>
                  <a:srgbClr val="F9F9F9"/>
                </a:solidFill>
                <a:latin typeface="Arial"/>
                <a:ea typeface="Arial"/>
                <a:cs typeface="Arial"/>
                <a:sym typeface="Arial"/>
              </a:rPr>
              <a:t>Yu Jun Liu: Configuration Lead</a:t>
            </a:r>
            <a:endParaRPr sz="2000">
              <a:solidFill>
                <a:srgbClr val="F9F9F9"/>
              </a:solidFill>
              <a:latin typeface="Arial"/>
              <a:ea typeface="Arial"/>
              <a:cs typeface="Arial"/>
              <a:sym typeface="Arial"/>
            </a:endParaRPr>
          </a:p>
          <a:p>
            <a:pPr indent="0" lvl="0" marL="0" rtl="0" algn="l">
              <a:lnSpc>
                <a:spcPct val="100000"/>
              </a:lnSpc>
              <a:spcBef>
                <a:spcPts val="0"/>
              </a:spcBef>
              <a:spcAft>
                <a:spcPts val="0"/>
              </a:spcAft>
              <a:buSzPts val="1800"/>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03baa830e6_1_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UI Design Overview</a:t>
            </a:r>
            <a:endParaRPr/>
          </a:p>
        </p:txBody>
      </p:sp>
      <p:sp>
        <p:nvSpPr>
          <p:cNvPr id="122" name="Google Shape;122;g303baa830e6_1_41"/>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200"/>
              <a:t>Layout:</a:t>
            </a:r>
            <a:r>
              <a:rPr lang="en" sz="1200"/>
              <a:t> Two-column, two-row structure</a:t>
            </a:r>
            <a:endParaRPr sz="1200"/>
          </a:p>
          <a:p>
            <a:pPr indent="-304800" lvl="0" marL="457200" rtl="0" algn="l">
              <a:lnSpc>
                <a:spcPct val="100000"/>
              </a:lnSpc>
              <a:spcBef>
                <a:spcPts val="1200"/>
              </a:spcBef>
              <a:spcAft>
                <a:spcPts val="0"/>
              </a:spcAft>
              <a:buSzPts val="1200"/>
              <a:buFont typeface="Arial"/>
              <a:buChar char="●"/>
            </a:pPr>
            <a:r>
              <a:rPr b="1" lang="en" sz="1200"/>
              <a:t>Left Column:</a:t>
            </a:r>
            <a:r>
              <a:rPr lang="en" sz="1200"/>
              <a:t> Side panel for actions (New chat, end chat, email, share, print, logout)</a:t>
            </a:r>
            <a:endParaRPr sz="1200"/>
          </a:p>
          <a:p>
            <a:pPr indent="-304800" lvl="0" marL="457200" rtl="0" algn="l">
              <a:lnSpc>
                <a:spcPct val="100000"/>
              </a:lnSpc>
              <a:spcBef>
                <a:spcPts val="0"/>
              </a:spcBef>
              <a:spcAft>
                <a:spcPts val="0"/>
              </a:spcAft>
              <a:buSzPts val="1200"/>
              <a:buFont typeface="Arial"/>
              <a:buChar char="●"/>
            </a:pPr>
            <a:r>
              <a:rPr b="1" lang="en" sz="1200"/>
              <a:t>Right Column:</a:t>
            </a:r>
            <a:r>
              <a:rPr lang="en" sz="1200"/>
              <a:t> Chat interface for conversation</a:t>
            </a:r>
            <a:endParaRPr sz="1200"/>
          </a:p>
          <a:p>
            <a:pPr indent="0" lvl="0" marL="0" rtl="0" algn="l">
              <a:lnSpc>
                <a:spcPct val="100000"/>
              </a:lnSpc>
              <a:spcBef>
                <a:spcPts val="1200"/>
              </a:spcBef>
              <a:spcAft>
                <a:spcPts val="0"/>
              </a:spcAft>
              <a:buNone/>
            </a:pPr>
            <a:r>
              <a:rPr b="1" lang="en" sz="1200"/>
              <a:t>Key UI Components</a:t>
            </a:r>
            <a:endParaRPr b="1" sz="1200"/>
          </a:p>
          <a:p>
            <a:pPr indent="-304800" lvl="0" marL="457200" rtl="0" algn="l">
              <a:lnSpc>
                <a:spcPct val="100000"/>
              </a:lnSpc>
              <a:spcBef>
                <a:spcPts val="1200"/>
              </a:spcBef>
              <a:spcAft>
                <a:spcPts val="0"/>
              </a:spcAft>
              <a:buClr>
                <a:schemeClr val="lt2"/>
              </a:buClr>
              <a:buSzPts val="1200"/>
              <a:buFont typeface="Roboto"/>
              <a:buChar char="●"/>
            </a:pPr>
            <a:r>
              <a:rPr b="1" lang="en" sz="1200"/>
              <a:t>Chat Interface:</a:t>
            </a:r>
            <a:endParaRPr b="1" sz="1200"/>
          </a:p>
          <a:p>
            <a:pPr indent="-304800" lvl="1" marL="914400" rtl="0" algn="l">
              <a:lnSpc>
                <a:spcPct val="100000"/>
              </a:lnSpc>
              <a:spcBef>
                <a:spcPts val="0"/>
              </a:spcBef>
              <a:spcAft>
                <a:spcPts val="0"/>
              </a:spcAft>
              <a:buClr>
                <a:schemeClr val="lt2"/>
              </a:buClr>
              <a:buSzPts val="1200"/>
              <a:buFont typeface="Arial"/>
              <a:buChar char="○"/>
            </a:pPr>
            <a:r>
              <a:rPr b="1" lang="en" sz="1200"/>
              <a:t>Chat Window:</a:t>
            </a:r>
            <a:r>
              <a:rPr lang="en" sz="1200"/>
              <a:t> Main area for conversation</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Message Bubbles:</a:t>
            </a:r>
            <a:r>
              <a:rPr lang="en" sz="1200"/>
              <a:t> Distinct bubbles for user (right) and bot (left) messages</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Input Field:</a:t>
            </a:r>
            <a:r>
              <a:rPr lang="en" sz="1200"/>
              <a:t> Text box, send button, optional Grammarly check</a:t>
            </a:r>
            <a:endParaRPr sz="1200"/>
          </a:p>
          <a:p>
            <a:pPr indent="-304800" lvl="0" marL="457200" rtl="0" algn="l">
              <a:lnSpc>
                <a:spcPct val="100000"/>
              </a:lnSpc>
              <a:spcBef>
                <a:spcPts val="0"/>
              </a:spcBef>
              <a:spcAft>
                <a:spcPts val="0"/>
              </a:spcAft>
              <a:buClr>
                <a:schemeClr val="lt2"/>
              </a:buClr>
              <a:buSzPts val="1200"/>
              <a:buFont typeface="Roboto"/>
              <a:buChar char="●"/>
            </a:pPr>
            <a:r>
              <a:rPr b="1" lang="en" sz="1200"/>
              <a:t>Action Buttons:</a:t>
            </a:r>
            <a:endParaRPr b="1" sz="1200"/>
          </a:p>
          <a:p>
            <a:pPr indent="-304800" lvl="1" marL="914400" rtl="0" algn="l">
              <a:lnSpc>
                <a:spcPct val="100000"/>
              </a:lnSpc>
              <a:spcBef>
                <a:spcPts val="0"/>
              </a:spcBef>
              <a:spcAft>
                <a:spcPts val="0"/>
              </a:spcAft>
              <a:buClr>
                <a:schemeClr val="lt2"/>
              </a:buClr>
              <a:buSzPts val="1200"/>
              <a:buFont typeface="Arial"/>
              <a:buChar char="○"/>
            </a:pPr>
            <a:r>
              <a:rPr b="1" lang="en" sz="1200"/>
              <a:t>Logout :</a:t>
            </a:r>
            <a:r>
              <a:rPr lang="en" sz="1200"/>
              <a:t> Logout and close session</a:t>
            </a:r>
            <a:endParaRPr sz="1200"/>
          </a:p>
          <a:p>
            <a:pPr indent="-304800" lvl="1" marL="914400" rtl="0" algn="l">
              <a:lnSpc>
                <a:spcPct val="100000"/>
              </a:lnSpc>
              <a:spcBef>
                <a:spcPts val="0"/>
              </a:spcBef>
              <a:spcAft>
                <a:spcPts val="0"/>
              </a:spcAft>
              <a:buClr>
                <a:schemeClr val="lt2"/>
              </a:buClr>
              <a:buSzPts val="1200"/>
              <a:buFont typeface="Arial"/>
              <a:buChar char="○"/>
            </a:pPr>
            <a:r>
              <a:rPr b="1" lang="en" sz="1200"/>
              <a:t>Download History:</a:t>
            </a:r>
            <a:r>
              <a:rPr lang="en" sz="1200"/>
              <a:t> Prepare a pdf formatted document with the log of the chat history</a:t>
            </a:r>
            <a:endParaRPr sz="1200"/>
          </a:p>
          <a:p>
            <a:pPr indent="-304800" lvl="1" marL="914400" rtl="0" algn="l">
              <a:lnSpc>
                <a:spcPct val="100000"/>
              </a:lnSpc>
              <a:spcBef>
                <a:spcPts val="0"/>
              </a:spcBef>
              <a:spcAft>
                <a:spcPts val="0"/>
              </a:spcAft>
              <a:buClr>
                <a:srgbClr val="000000"/>
              </a:buClr>
              <a:buSzPts val="1200"/>
              <a:buFont typeface="Arial"/>
              <a:buChar char="○"/>
            </a:pPr>
            <a:r>
              <a:rPr b="1" lang="en" sz="1200"/>
              <a:t>Save Chat: </a:t>
            </a:r>
            <a:r>
              <a:rPr lang="en" sz="1200"/>
              <a:t>Stores current chat to the database</a:t>
            </a:r>
            <a:endParaRPr sz="1200"/>
          </a:p>
          <a:p>
            <a:pPr indent="-304800" lvl="1" marL="914400" rtl="0" algn="l">
              <a:lnSpc>
                <a:spcPct val="100000"/>
              </a:lnSpc>
              <a:spcBef>
                <a:spcPts val="0"/>
              </a:spcBef>
              <a:spcAft>
                <a:spcPts val="0"/>
              </a:spcAft>
              <a:buClr>
                <a:srgbClr val="000000"/>
              </a:buClr>
              <a:buSzPts val="1200"/>
              <a:buFont typeface="Arial"/>
              <a:buChar char="○"/>
            </a:pPr>
            <a:r>
              <a:rPr b="1" lang="en" sz="1200"/>
              <a:t>New Chat:</a:t>
            </a:r>
            <a:r>
              <a:rPr lang="en" sz="1200"/>
              <a:t> Creates a new chat session and store current chat session as a chat history.</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03baa830e6_1_10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UI Design Colors and Typography</a:t>
            </a:r>
            <a:endParaRPr/>
          </a:p>
        </p:txBody>
      </p:sp>
      <p:sp>
        <p:nvSpPr>
          <p:cNvPr id="128" name="Google Shape;128;g303baa830e6_1_107"/>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7F7F7F"/>
              </a:buClr>
              <a:buSzPts val="1800"/>
              <a:buFont typeface="Roboto"/>
              <a:buChar char="●"/>
            </a:pPr>
            <a:r>
              <a:rPr b="1" lang="en">
                <a:solidFill>
                  <a:srgbClr val="7F7F7F"/>
                </a:solidFill>
              </a:rPr>
              <a:t>Color Palette:</a:t>
            </a:r>
            <a:endParaRPr b="1">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#E54500 (Orange-red)</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#675DFF (Blue)</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#FFD0BC (Light orange)</a:t>
            </a:r>
            <a:endParaRPr sz="1800">
              <a:solidFill>
                <a:srgbClr val="7F7F7F"/>
              </a:solidFill>
            </a:endParaRPr>
          </a:p>
          <a:p>
            <a:pPr indent="-342900" lvl="1" marL="914400" rtl="0" algn="l">
              <a:spcBef>
                <a:spcPts val="0"/>
              </a:spcBef>
              <a:spcAft>
                <a:spcPts val="0"/>
              </a:spcAft>
              <a:buClr>
                <a:srgbClr val="7F7F7F"/>
              </a:buClr>
              <a:buSzPts val="1800"/>
              <a:buFont typeface="Roboto"/>
              <a:buChar char="○"/>
            </a:pPr>
            <a:r>
              <a:rPr lang="en" sz="1800">
                <a:solidFill>
                  <a:srgbClr val="7F7F7F"/>
                </a:solidFill>
              </a:rPr>
              <a:t>#FFFFFF (White)</a:t>
            </a:r>
            <a:endParaRPr sz="1800">
              <a:solidFill>
                <a:srgbClr val="7F7F7F"/>
              </a:solidFill>
            </a:endParaRPr>
          </a:p>
          <a:p>
            <a:pPr indent="-342900" lvl="0" marL="457200" rtl="0" algn="l">
              <a:spcBef>
                <a:spcPts val="0"/>
              </a:spcBef>
              <a:spcAft>
                <a:spcPts val="0"/>
              </a:spcAft>
              <a:buClr>
                <a:srgbClr val="7F7F7F"/>
              </a:buClr>
              <a:buSzPts val="1800"/>
              <a:buFont typeface="Arial"/>
              <a:buChar char="●"/>
            </a:pPr>
            <a:r>
              <a:rPr b="1" lang="en">
                <a:solidFill>
                  <a:srgbClr val="7F7F7F"/>
                </a:solidFill>
              </a:rPr>
              <a:t>Typography:</a:t>
            </a:r>
            <a:r>
              <a:rPr lang="en">
                <a:solidFill>
                  <a:srgbClr val="7F7F7F"/>
                </a:solidFill>
              </a:rPr>
              <a:t> Outfit, San-serif</a:t>
            </a:r>
            <a:endParaRPr>
              <a:solidFill>
                <a:srgbClr val="7F7F7F"/>
              </a:solidFill>
            </a:endParaRPr>
          </a:p>
          <a:p>
            <a:pPr indent="0" lvl="0" marL="457200" rtl="0" algn="l">
              <a:lnSpc>
                <a:spcPct val="100000"/>
              </a:lnSpc>
              <a:spcBef>
                <a:spcPts val="1200"/>
              </a:spcBef>
              <a:spcAft>
                <a:spcPts val="1200"/>
              </a:spcAft>
              <a:buNone/>
            </a:pPr>
            <a:r>
              <a:t/>
            </a:r>
            <a:endParaRPr b="1">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3baa830e6_1_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Mockup </a:t>
            </a:r>
            <a:r>
              <a:rPr lang="en">
                <a:solidFill>
                  <a:srgbClr val="FFFFFF"/>
                </a:solidFill>
              </a:rPr>
              <a:t>Design </a:t>
            </a:r>
            <a:endParaRPr/>
          </a:p>
        </p:txBody>
      </p:sp>
      <p:pic>
        <p:nvPicPr>
          <p:cNvPr id="134" name="Google Shape;134;g303baa830e6_1_48"/>
          <p:cNvPicPr preferRelativeResize="0"/>
          <p:nvPr/>
        </p:nvPicPr>
        <p:blipFill>
          <a:blip r:embed="rId3">
            <a:alphaModFix/>
          </a:blip>
          <a:stretch>
            <a:fillRect/>
          </a:stretch>
        </p:blipFill>
        <p:spPr>
          <a:xfrm>
            <a:off x="1416300" y="1222525"/>
            <a:ext cx="2415200" cy="3119625"/>
          </a:xfrm>
          <a:prstGeom prst="rect">
            <a:avLst/>
          </a:prstGeom>
          <a:noFill/>
          <a:ln>
            <a:noFill/>
          </a:ln>
        </p:spPr>
      </p:pic>
      <p:pic>
        <p:nvPicPr>
          <p:cNvPr id="135" name="Google Shape;135;g303baa830e6_1_48"/>
          <p:cNvPicPr preferRelativeResize="0"/>
          <p:nvPr/>
        </p:nvPicPr>
        <p:blipFill>
          <a:blip r:embed="rId4">
            <a:alphaModFix/>
          </a:blip>
          <a:stretch>
            <a:fillRect/>
          </a:stretch>
        </p:blipFill>
        <p:spPr>
          <a:xfrm>
            <a:off x="4177636" y="3049100"/>
            <a:ext cx="3174426" cy="1791814"/>
          </a:xfrm>
          <a:prstGeom prst="rect">
            <a:avLst/>
          </a:prstGeom>
          <a:noFill/>
          <a:ln>
            <a:noFill/>
          </a:ln>
        </p:spPr>
      </p:pic>
      <p:pic>
        <p:nvPicPr>
          <p:cNvPr id="136" name="Google Shape;136;g303baa830e6_1_48"/>
          <p:cNvPicPr preferRelativeResize="0"/>
          <p:nvPr/>
        </p:nvPicPr>
        <p:blipFill>
          <a:blip r:embed="rId5">
            <a:alphaModFix/>
          </a:blip>
          <a:stretch>
            <a:fillRect/>
          </a:stretch>
        </p:blipFill>
        <p:spPr>
          <a:xfrm>
            <a:off x="4177625" y="847050"/>
            <a:ext cx="2885814" cy="2052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Team Github and UI Mockups</a:t>
            </a:r>
            <a:endParaRPr/>
          </a:p>
        </p:txBody>
      </p:sp>
      <p:sp>
        <p:nvSpPr>
          <p:cNvPr id="142" name="Google Shape;142;p1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https://github.com/BUMETCS673/seprojects-cs673olf24team1</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https://www.figma.com/design/gjNG1bADwnFxgDqclMwQVQ/Chat-AI-Bot---673ONE---final-mockup?node-id=0-1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088fbdabc5_0_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FrontEnd Functionalities</a:t>
            </a:r>
            <a:endParaRPr/>
          </a:p>
        </p:txBody>
      </p:sp>
      <p:sp>
        <p:nvSpPr>
          <p:cNvPr id="148" name="Google Shape;148;g3088fbdabc5_0_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logging in and signing up using JWT Token Authentication for security authentication</a:t>
            </a:r>
            <a:endParaRPr/>
          </a:p>
          <a:p>
            <a:pPr indent="-342900" lvl="0" marL="457200" rtl="0" algn="l">
              <a:spcBef>
                <a:spcPts val="0"/>
              </a:spcBef>
              <a:spcAft>
                <a:spcPts val="0"/>
              </a:spcAft>
              <a:buSzPts val="1800"/>
              <a:buChar char="●"/>
            </a:pPr>
            <a:r>
              <a:rPr lang="en"/>
              <a:t>Easy to use GUI to interact with the BUAN chatbot</a:t>
            </a:r>
            <a:endParaRPr/>
          </a:p>
          <a:p>
            <a:pPr indent="-342900" lvl="0" marL="457200" rtl="0" algn="l">
              <a:spcBef>
                <a:spcPts val="0"/>
              </a:spcBef>
              <a:spcAft>
                <a:spcPts val="0"/>
              </a:spcAft>
              <a:buSzPts val="1800"/>
              <a:buChar char="●"/>
            </a:pPr>
            <a:r>
              <a:rPr lang="en"/>
              <a:t>Ability to see past chat history conversation rendered in the GUI.</a:t>
            </a:r>
            <a:endParaRPr/>
          </a:p>
          <a:p>
            <a:pPr indent="-342900" lvl="0" marL="457200" rtl="0" algn="l">
              <a:spcBef>
                <a:spcPts val="0"/>
              </a:spcBef>
              <a:spcAft>
                <a:spcPts val="0"/>
              </a:spcAft>
              <a:buSzPts val="1800"/>
              <a:buChar char="●"/>
            </a:pPr>
            <a:r>
              <a:rPr lang="en"/>
              <a:t>Able to download chat conversation into a pdf file format </a:t>
            </a:r>
            <a:endParaRPr/>
          </a:p>
          <a:p>
            <a:pPr indent="-342900" lvl="0" marL="457200" rtl="0" algn="l">
              <a:spcBef>
                <a:spcPts val="0"/>
              </a:spcBef>
              <a:spcAft>
                <a:spcPts val="0"/>
              </a:spcAft>
              <a:buSzPts val="1800"/>
              <a:buChar char="●"/>
            </a:pPr>
            <a:r>
              <a:rPr lang="en"/>
              <a:t>Ability to save chat with BUAN chatbot for future reference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088fbdabc5_0_5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from Last Iteration - Frontend</a:t>
            </a:r>
            <a:endParaRPr/>
          </a:p>
        </p:txBody>
      </p:sp>
      <p:sp>
        <p:nvSpPr>
          <p:cNvPr id="154" name="Google Shape;154;g3088fbdabc5_0_5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Added the `Download chat` implementation</a:t>
            </a:r>
            <a:endParaRPr/>
          </a:p>
          <a:p>
            <a:pPr indent="-342900" lvl="0" marL="457200" rtl="0" algn="l">
              <a:spcBef>
                <a:spcPts val="0"/>
              </a:spcBef>
              <a:spcAft>
                <a:spcPts val="0"/>
              </a:spcAft>
              <a:buSzPts val="1800"/>
              <a:buAutoNum type="arabicPeriod"/>
            </a:pPr>
            <a:r>
              <a:rPr lang="en"/>
              <a:t>Added Requirement checks for the Signup and login page to ensure correct data input.</a:t>
            </a:r>
            <a:endParaRPr/>
          </a:p>
          <a:p>
            <a:pPr indent="-342900" lvl="0" marL="457200" rtl="0" algn="l">
              <a:spcBef>
                <a:spcPts val="0"/>
              </a:spcBef>
              <a:spcAft>
                <a:spcPts val="0"/>
              </a:spcAft>
              <a:buSzPts val="1800"/>
              <a:buAutoNum type="arabicPeriod"/>
            </a:pPr>
            <a:r>
              <a:rPr lang="en"/>
              <a:t>Added success/error messages</a:t>
            </a:r>
            <a:endParaRPr/>
          </a:p>
          <a:p>
            <a:pPr indent="-342900" lvl="0" marL="457200" rtl="0" algn="l">
              <a:spcBef>
                <a:spcPts val="0"/>
              </a:spcBef>
              <a:spcAft>
                <a:spcPts val="0"/>
              </a:spcAft>
              <a:buSzPts val="1800"/>
              <a:buAutoNum type="arabicPeriod"/>
            </a:pPr>
            <a:r>
              <a:rPr lang="en"/>
              <a:t>Code cleaning, linting, </a:t>
            </a:r>
            <a:r>
              <a:rPr lang="en"/>
              <a:t>reformatting</a:t>
            </a:r>
            <a:r>
              <a:rPr lang="en"/>
              <a:t>, and annotation for easy handover process for future incoming developers.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03baa830e6_1_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Security Design</a:t>
            </a:r>
            <a:endParaRPr/>
          </a:p>
        </p:txBody>
      </p:sp>
      <p:sp>
        <p:nvSpPr>
          <p:cNvPr id="160" name="Google Shape;160;g303baa830e6_1_6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4000"/>
              </a:lnSpc>
              <a:spcBef>
                <a:spcPts val="0"/>
              </a:spcBef>
              <a:spcAft>
                <a:spcPts val="0"/>
              </a:spcAft>
              <a:buClr>
                <a:srgbClr val="7F7F7F"/>
              </a:buClr>
              <a:buSzPts val="1800"/>
              <a:buChar char="●"/>
            </a:pPr>
            <a:r>
              <a:rPr b="1" lang="en">
                <a:solidFill>
                  <a:srgbClr val="7F7F7F"/>
                </a:solidFill>
              </a:rPr>
              <a:t>User Authentication:</a:t>
            </a:r>
            <a:r>
              <a:rPr lang="en">
                <a:solidFill>
                  <a:srgbClr val="7F7F7F"/>
                </a:solidFill>
              </a:rPr>
              <a:t> JWT authentication integration for secure login.</a:t>
            </a:r>
            <a:endParaRPr>
              <a:solidFill>
                <a:srgbClr val="7F7F7F"/>
              </a:solidFil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Sensitive Data Handling:</a:t>
            </a:r>
            <a:r>
              <a:rPr lang="en">
                <a:solidFill>
                  <a:srgbClr val="7F7F7F"/>
                </a:solidFill>
              </a:rPr>
              <a:t> Minimization and encryption of PII, chat logs retention.</a:t>
            </a:r>
            <a:endParaRPr>
              <a:solidFill>
                <a:srgbClr val="7F7F7F"/>
              </a:solidFil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Session Management:</a:t>
            </a:r>
            <a:r>
              <a:rPr lang="en">
                <a:solidFill>
                  <a:srgbClr val="7F7F7F"/>
                </a:solidFill>
              </a:rPr>
              <a:t> Automatic logout after inactivity.</a:t>
            </a:r>
            <a:endParaRPr>
              <a:solidFill>
                <a:srgbClr val="7F7F7F"/>
              </a:solidFil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State Isolation:</a:t>
            </a:r>
            <a:r>
              <a:rPr lang="en">
                <a:solidFill>
                  <a:srgbClr val="7F7F7F"/>
                </a:solidFill>
              </a:rPr>
              <a:t> Data hooks allow </a:t>
            </a:r>
            <a:r>
              <a:rPr lang="en">
                <a:solidFill>
                  <a:srgbClr val="7F7F7F"/>
                </a:solidFill>
              </a:rPr>
              <a:t>for</a:t>
            </a:r>
            <a:r>
              <a:rPr lang="en">
                <a:solidFill>
                  <a:srgbClr val="7F7F7F"/>
                </a:solidFill>
              </a:rPr>
              <a:t> encapsulating stateful logic</a:t>
            </a:r>
            <a:endParaRPr sz="1050">
              <a:solidFill>
                <a:srgbClr val="000000"/>
              </a:solidFill>
              <a:latin typeface="Arial"/>
              <a:ea typeface="Arial"/>
              <a:cs typeface="Arial"/>
              <a:sym typeface="Arial"/>
            </a:endParaRPr>
          </a:p>
          <a:p>
            <a:pPr indent="-342900" lvl="0" marL="457200" rtl="0" algn="l">
              <a:lnSpc>
                <a:spcPct val="114000"/>
              </a:lnSpc>
              <a:spcBef>
                <a:spcPts val="0"/>
              </a:spcBef>
              <a:spcAft>
                <a:spcPts val="0"/>
              </a:spcAft>
              <a:buClr>
                <a:srgbClr val="7F7F7F"/>
              </a:buClr>
              <a:buSzPts val="1800"/>
              <a:buChar char="●"/>
            </a:pPr>
            <a:r>
              <a:rPr b="1" lang="en">
                <a:solidFill>
                  <a:srgbClr val="7F7F7F"/>
                </a:solidFill>
              </a:rPr>
              <a:t>Limited </a:t>
            </a:r>
            <a:r>
              <a:rPr b="1" lang="en">
                <a:solidFill>
                  <a:srgbClr val="7F7F7F"/>
                </a:solidFill>
              </a:rPr>
              <a:t>exposure:</a:t>
            </a:r>
            <a:r>
              <a:rPr lang="en">
                <a:solidFill>
                  <a:srgbClr val="7F7F7F"/>
                </a:solidFill>
              </a:rPr>
              <a:t> expose only endpoints and functionalities, minimize the amount of code being exposed </a:t>
            </a:r>
            <a:endParaRPr>
              <a:solidFill>
                <a:srgbClr val="7F7F7F"/>
              </a:solidFill>
            </a:endParaRPr>
          </a:p>
          <a:p>
            <a:pPr indent="0" lvl="0" marL="457200" rtl="0" algn="l">
              <a:lnSpc>
                <a:spcPct val="114000"/>
              </a:lnSpc>
              <a:spcBef>
                <a:spcPts val="1200"/>
              </a:spcBef>
              <a:spcAft>
                <a:spcPts val="1200"/>
              </a:spcAft>
              <a:buNone/>
            </a:pPr>
            <a:r>
              <a:t/>
            </a:r>
            <a:endParaRPr>
              <a:solidFill>
                <a:srgbClr val="7F7F7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03baa830e6_1_1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Design Patterns</a:t>
            </a:r>
            <a:endParaRPr/>
          </a:p>
        </p:txBody>
      </p:sp>
      <p:sp>
        <p:nvSpPr>
          <p:cNvPr id="166" name="Google Shape;166;g303baa830e6_1_146"/>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600"/>
              <a:t>Factory Method Pattern</a:t>
            </a:r>
            <a:endParaRPr b="1" sz="1600"/>
          </a:p>
          <a:p>
            <a:pPr indent="-317500" lvl="0" marL="457200" rtl="0" algn="l">
              <a:spcBef>
                <a:spcPts val="1200"/>
              </a:spcBef>
              <a:spcAft>
                <a:spcPts val="0"/>
              </a:spcAft>
              <a:buClr>
                <a:schemeClr val="lt2"/>
              </a:buClr>
              <a:buSzPts val="1400"/>
              <a:buFont typeface="Arial"/>
              <a:buChar char="●"/>
            </a:pPr>
            <a:r>
              <a:rPr b="1" lang="en" sz="1400"/>
              <a:t>Purpose</a:t>
            </a:r>
            <a:r>
              <a:rPr lang="en" sz="1400"/>
              <a:t>: Creates service instances based on user requests (e.g., Course Tree, Course Recommendations).</a:t>
            </a:r>
            <a:endParaRPr sz="1400"/>
          </a:p>
          <a:p>
            <a:pPr indent="-317500" lvl="0" marL="457200" rtl="0" algn="l">
              <a:spcBef>
                <a:spcPts val="0"/>
              </a:spcBef>
              <a:spcAft>
                <a:spcPts val="0"/>
              </a:spcAft>
              <a:buClr>
                <a:schemeClr val="lt2"/>
              </a:buClr>
              <a:buSzPts val="1400"/>
              <a:buFont typeface="Arial"/>
              <a:buChar char="●"/>
            </a:pPr>
            <a:r>
              <a:rPr b="1" lang="en" sz="1400"/>
              <a:t>Implementation</a:t>
            </a:r>
            <a:r>
              <a:rPr lang="en" sz="1400"/>
              <a:t>: In the future, we would like to have the Course Tree built for every student based on their current student profile, so that when they run the recommended_courses function </a:t>
            </a:r>
            <a:r>
              <a:rPr lang="en" sz="1400"/>
              <a:t>from the Chatbot, the LLM can quickly retrieves the different options based on randomly selecting the branch and taking top x based on the courseToTake.</a:t>
            </a:r>
            <a:endParaRPr sz="1400"/>
          </a:p>
          <a:p>
            <a:pPr indent="0" lvl="0" marL="0" rtl="0" algn="l">
              <a:spcBef>
                <a:spcPts val="1200"/>
              </a:spcBef>
              <a:spcAft>
                <a:spcPts val="0"/>
              </a:spcAft>
              <a:buNone/>
            </a:pPr>
            <a:r>
              <a:rPr b="1" lang="en" sz="1600"/>
              <a:t>Observer Pattern</a:t>
            </a:r>
            <a:endParaRPr b="1" sz="1600"/>
          </a:p>
          <a:p>
            <a:pPr indent="-317500" lvl="0" marL="457200" rtl="0" algn="l">
              <a:spcBef>
                <a:spcPts val="1200"/>
              </a:spcBef>
              <a:spcAft>
                <a:spcPts val="0"/>
              </a:spcAft>
              <a:buClr>
                <a:schemeClr val="lt2"/>
              </a:buClr>
              <a:buSzPts val="1400"/>
              <a:buFont typeface="Arial"/>
              <a:buChar char="●"/>
            </a:pPr>
            <a:r>
              <a:rPr b="1" lang="en" sz="1400"/>
              <a:t>Purpose</a:t>
            </a:r>
            <a:r>
              <a:rPr lang="en" sz="1400"/>
              <a:t>: Ensures real-time updates across chatbot components.</a:t>
            </a:r>
            <a:endParaRPr sz="1400"/>
          </a:p>
          <a:p>
            <a:pPr indent="-317500" lvl="0" marL="457200" rtl="0" algn="l">
              <a:spcBef>
                <a:spcPts val="0"/>
              </a:spcBef>
              <a:spcAft>
                <a:spcPts val="0"/>
              </a:spcAft>
              <a:buClr>
                <a:schemeClr val="lt2"/>
              </a:buClr>
              <a:buSzPts val="1400"/>
              <a:buFont typeface="Arial"/>
              <a:buChar char="●"/>
            </a:pPr>
            <a:r>
              <a:rPr b="1" lang="en" sz="1400"/>
              <a:t>Implementation</a:t>
            </a:r>
            <a:r>
              <a:rPr lang="en" sz="1400"/>
              <a:t>: ChatSession notifies observers (e.g., ChatWindow, ChatHistoryLogger) of changes.</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Database Design</a:t>
            </a:r>
            <a:endParaRPr/>
          </a:p>
        </p:txBody>
      </p:sp>
      <p:sp>
        <p:nvSpPr>
          <p:cNvPr id="172" name="Google Shape;172;p9"/>
          <p:cNvSpPr txBox="1"/>
          <p:nvPr>
            <p:ph idx="1" type="body"/>
          </p:nvPr>
        </p:nvSpPr>
        <p:spPr>
          <a:xfrm>
            <a:off x="471900" y="1919075"/>
            <a:ext cx="8562000" cy="2710200"/>
          </a:xfrm>
          <a:prstGeom prst="rect">
            <a:avLst/>
          </a:prstGeom>
          <a:noFill/>
          <a:ln>
            <a:noFill/>
          </a:ln>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Users Table</a:t>
            </a:r>
            <a:endParaRPr b="1"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user_id</a:t>
            </a:r>
            <a:r>
              <a:rPr lang="en" sz="1300">
                <a:solidFill>
                  <a:srgbClr val="000000"/>
                </a:solidFill>
                <a:latin typeface="Arial"/>
                <a:ea typeface="Arial"/>
                <a:cs typeface="Arial"/>
                <a:sym typeface="Arial"/>
              </a:rPr>
              <a:t>: Primary key, uniquely identifying each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auth_id</a:t>
            </a:r>
            <a:r>
              <a:rPr lang="en" sz="1300">
                <a:solidFill>
                  <a:srgbClr val="000000"/>
                </a:solidFill>
                <a:latin typeface="Arial"/>
                <a:ea typeface="Arial"/>
                <a:cs typeface="Arial"/>
                <a:sym typeface="Arial"/>
              </a:rPr>
              <a:t>: Unique identifier for authentication.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email</a:t>
            </a:r>
            <a:r>
              <a:rPr lang="en" sz="1300">
                <a:solidFill>
                  <a:srgbClr val="000000"/>
                </a:solidFill>
                <a:latin typeface="Arial"/>
                <a:ea typeface="Arial"/>
                <a:cs typeface="Arial"/>
                <a:sym typeface="Arial"/>
              </a:rPr>
              <a:t>: User email for authentication.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password_hash</a:t>
            </a:r>
            <a:r>
              <a:rPr lang="en" sz="1300">
                <a:solidFill>
                  <a:srgbClr val="000000"/>
                </a:solidFill>
                <a:latin typeface="Arial"/>
                <a:ea typeface="Arial"/>
                <a:cs typeface="Arial"/>
                <a:sym typeface="Arial"/>
              </a:rPr>
              <a:t>: Hashed password for security.</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f_name</a:t>
            </a:r>
            <a:r>
              <a:rPr lang="en" sz="1300">
                <a:solidFill>
                  <a:srgbClr val="000000"/>
                </a:solidFill>
                <a:latin typeface="Arial"/>
                <a:ea typeface="Arial"/>
                <a:cs typeface="Arial"/>
                <a:sym typeface="Arial"/>
              </a:rPr>
              <a:t>: First name of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l_name</a:t>
            </a:r>
            <a:r>
              <a:rPr lang="en" sz="1300">
                <a:solidFill>
                  <a:srgbClr val="000000"/>
                </a:solidFill>
                <a:latin typeface="Arial"/>
                <a:ea typeface="Arial"/>
                <a:cs typeface="Arial"/>
                <a:sym typeface="Arial"/>
              </a:rPr>
              <a:t>: Last name of user.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program_code</a:t>
            </a:r>
            <a:r>
              <a:rPr lang="en" sz="1300">
                <a:solidFill>
                  <a:srgbClr val="000000"/>
                </a:solidFill>
                <a:latin typeface="Arial"/>
                <a:ea typeface="Arial"/>
                <a:cs typeface="Arial"/>
                <a:sym typeface="Arial"/>
              </a:rPr>
              <a:t>: Academic program code.</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course_taken</a:t>
            </a:r>
            <a:r>
              <a:rPr lang="en" sz="1300">
                <a:solidFill>
                  <a:srgbClr val="000000"/>
                </a:solidFill>
                <a:latin typeface="Arial"/>
                <a:ea typeface="Arial"/>
                <a:cs typeface="Arial"/>
                <a:sym typeface="Arial"/>
              </a:rPr>
              <a:t>: JSONB list of completed courses.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path_interest</a:t>
            </a:r>
            <a:r>
              <a:rPr lang="en" sz="1300">
                <a:solidFill>
                  <a:srgbClr val="000000"/>
                </a:solidFill>
                <a:latin typeface="Arial"/>
                <a:ea typeface="Arial"/>
                <a:cs typeface="Arial"/>
                <a:sym typeface="Arial"/>
              </a:rPr>
              <a:t>: User's academic/career interests.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AutoNum type="alphaLcPeriod"/>
            </a:pPr>
            <a:r>
              <a:rPr b="1" lang="en" sz="1300">
                <a:solidFill>
                  <a:srgbClr val="000000"/>
                </a:solidFill>
                <a:latin typeface="Arial"/>
                <a:ea typeface="Arial"/>
                <a:cs typeface="Arial"/>
                <a:sym typeface="Arial"/>
              </a:rPr>
              <a:t>course_to_take</a:t>
            </a:r>
            <a:r>
              <a:rPr lang="en" sz="1300">
                <a:solidFill>
                  <a:srgbClr val="000000"/>
                </a:solidFill>
                <a:latin typeface="Arial"/>
                <a:ea typeface="Arial"/>
                <a:cs typeface="Arial"/>
                <a:sym typeface="Arial"/>
              </a:rPr>
              <a:t>: Next planned course.</a:t>
            </a:r>
            <a:endParaRPr sz="13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88fbdabc5_0_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Database Design</a:t>
            </a:r>
            <a:endParaRPr/>
          </a:p>
        </p:txBody>
      </p:sp>
      <p:sp>
        <p:nvSpPr>
          <p:cNvPr id="178" name="Google Shape;178;g3088fbdabc5_0_46"/>
          <p:cNvSpPr txBox="1"/>
          <p:nvPr>
            <p:ph idx="1" type="body"/>
          </p:nvPr>
        </p:nvSpPr>
        <p:spPr>
          <a:xfrm>
            <a:off x="471900" y="1919075"/>
            <a:ext cx="8562000" cy="2710200"/>
          </a:xfrm>
          <a:prstGeom prst="rect">
            <a:avLst/>
          </a:prstGeom>
          <a:noFill/>
          <a:ln>
            <a:noFill/>
          </a:ln>
        </p:spPr>
        <p:txBody>
          <a:bodyPr anchorCtr="0" anchor="t" bIns="91425" lIns="91425" spcFirstLastPara="1" rIns="91425" wrap="square" tIns="91425">
            <a:noAutofit/>
          </a:bodyPr>
          <a:lstStyle/>
          <a:p>
            <a:pPr indent="-228600" lvl="0" marL="457200" rtl="0" algn="l">
              <a:spcBef>
                <a:spcPts val="1200"/>
              </a:spcBef>
              <a:spcAft>
                <a:spcPts val="0"/>
              </a:spcAft>
              <a:buNone/>
            </a:pPr>
            <a:r>
              <a:rPr b="1" lang="en" sz="1500">
                <a:solidFill>
                  <a:srgbClr val="000000"/>
                </a:solidFill>
                <a:latin typeface="Arial"/>
                <a:ea typeface="Arial"/>
                <a:cs typeface="Arial"/>
                <a:sym typeface="Arial"/>
              </a:rPr>
              <a:t>Sessions Table</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b="1" lang="en" sz="1500">
                <a:solidFill>
                  <a:srgbClr val="000000"/>
                </a:solidFill>
                <a:latin typeface="Arial"/>
                <a:ea typeface="Arial"/>
                <a:cs typeface="Arial"/>
                <a:sym typeface="Arial"/>
              </a:rPr>
              <a:t>session_id</a:t>
            </a:r>
            <a:r>
              <a:rPr lang="en" sz="1500">
                <a:solidFill>
                  <a:srgbClr val="000000"/>
                </a:solidFill>
                <a:latin typeface="Arial"/>
                <a:ea typeface="Arial"/>
                <a:cs typeface="Arial"/>
                <a:sym typeface="Arial"/>
              </a:rPr>
              <a:t>: Primary key, uniquely identifying each session.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user_id</a:t>
            </a:r>
            <a:r>
              <a:rPr lang="en" sz="1500">
                <a:solidFill>
                  <a:srgbClr val="000000"/>
                </a:solidFill>
                <a:latin typeface="Arial"/>
                <a:ea typeface="Arial"/>
                <a:cs typeface="Arial"/>
                <a:sym typeface="Arial"/>
              </a:rPr>
              <a:t>: Foreign key linking to Users table.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created_at</a:t>
            </a:r>
            <a:r>
              <a:rPr lang="en" sz="1500">
                <a:solidFill>
                  <a:srgbClr val="000000"/>
                </a:solidFill>
                <a:latin typeface="Arial"/>
                <a:ea typeface="Arial"/>
                <a:cs typeface="Arial"/>
                <a:sym typeface="Arial"/>
              </a:rPr>
              <a:t>: Timestamp for session start (default: current timestamp).</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end_chattime</a:t>
            </a:r>
            <a:r>
              <a:rPr lang="en" sz="1500">
                <a:solidFill>
                  <a:srgbClr val="000000"/>
                </a:solidFill>
                <a:latin typeface="Arial"/>
                <a:ea typeface="Arial"/>
                <a:cs typeface="Arial"/>
                <a:sym typeface="Arial"/>
              </a:rPr>
              <a:t>: Timestamp for when a session ends.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conversation</a:t>
            </a:r>
            <a:r>
              <a:rPr lang="en" sz="1500">
                <a:solidFill>
                  <a:srgbClr val="000000"/>
                </a:solidFill>
                <a:latin typeface="Arial"/>
                <a:ea typeface="Arial"/>
                <a:cs typeface="Arial"/>
                <a:sym typeface="Arial"/>
              </a:rPr>
              <a:t>: JSONB field for chat history.</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088fbdabc5_0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Iteration 3 Key Updates</a:t>
            </a:r>
            <a:endParaRPr/>
          </a:p>
        </p:txBody>
      </p:sp>
      <p:sp>
        <p:nvSpPr>
          <p:cNvPr id="74" name="Google Shape;74;g3088fbdabc5_0_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Added the `Download chat` functionality in the frontend</a:t>
            </a:r>
            <a:endParaRPr/>
          </a:p>
          <a:p>
            <a:pPr indent="-342900" lvl="0" marL="457200" rtl="0" algn="l">
              <a:spcBef>
                <a:spcPts val="0"/>
              </a:spcBef>
              <a:spcAft>
                <a:spcPts val="0"/>
              </a:spcAft>
              <a:buSzPts val="1800"/>
              <a:buChar char="●"/>
            </a:pPr>
            <a:r>
              <a:rPr lang="en"/>
              <a:t>Cleaned the code folders and files</a:t>
            </a:r>
            <a:endParaRPr/>
          </a:p>
          <a:p>
            <a:pPr indent="-342900" lvl="0" marL="457200" rtl="0" algn="l">
              <a:spcBef>
                <a:spcPts val="0"/>
              </a:spcBef>
              <a:spcAft>
                <a:spcPts val="0"/>
              </a:spcAft>
              <a:buSzPts val="1800"/>
              <a:buChar char="●"/>
            </a:pPr>
            <a:r>
              <a:rPr lang="en"/>
              <a:t>Linted, reformat, and annotate the codes</a:t>
            </a:r>
            <a:endParaRPr/>
          </a:p>
          <a:p>
            <a:pPr indent="-342900" lvl="0" marL="457200" rtl="0" algn="l">
              <a:spcBef>
                <a:spcPts val="0"/>
              </a:spcBef>
              <a:spcAft>
                <a:spcPts val="0"/>
              </a:spcAft>
              <a:buSzPts val="1800"/>
              <a:buChar char="●"/>
            </a:pPr>
            <a:r>
              <a:rPr lang="en"/>
              <a:t>Revised the documents for final release</a:t>
            </a:r>
            <a:endParaRPr/>
          </a:p>
          <a:p>
            <a:pPr indent="-342900" lvl="0" marL="457200" rtl="0" algn="l">
              <a:spcBef>
                <a:spcPts val="0"/>
              </a:spcBef>
              <a:spcAft>
                <a:spcPts val="0"/>
              </a:spcAft>
              <a:buSzPts val="1800"/>
              <a:buChar char="●"/>
            </a:pPr>
            <a:r>
              <a:rPr lang="en"/>
              <a:t>Integrated the application to AWS EC2 Instance</a:t>
            </a:r>
            <a:endParaRPr/>
          </a:p>
          <a:p>
            <a:pPr indent="-342900" lvl="0" marL="457200" rtl="0" algn="l">
              <a:spcBef>
                <a:spcPts val="0"/>
              </a:spcBef>
              <a:spcAft>
                <a:spcPts val="0"/>
              </a:spcAft>
              <a:buSzPts val="1800"/>
              <a:buChar char="●"/>
            </a:pPr>
            <a:r>
              <a:rPr lang="en"/>
              <a:t>Fixed more bugs related to the past features and functionalities</a:t>
            </a:r>
            <a:endParaRPr/>
          </a:p>
          <a:p>
            <a:pPr indent="-342900" lvl="0" marL="457200" rtl="0" algn="l">
              <a:spcBef>
                <a:spcPts val="0"/>
              </a:spcBef>
              <a:spcAft>
                <a:spcPts val="0"/>
              </a:spcAft>
              <a:buSzPts val="1800"/>
              <a:buChar char="●"/>
            </a:pPr>
            <a:r>
              <a:rPr lang="en"/>
              <a:t>Added security feature to the SB backend service </a:t>
            </a:r>
            <a:endParaRPr/>
          </a:p>
          <a:p>
            <a:pPr indent="-317500" lvl="1" marL="914400" rtl="0" algn="l">
              <a:spcBef>
                <a:spcPts val="0"/>
              </a:spcBef>
              <a:spcAft>
                <a:spcPts val="0"/>
              </a:spcAft>
              <a:buSzPts val="1400"/>
              <a:buChar char="○"/>
            </a:pPr>
            <a:r>
              <a:rPr lang="en"/>
              <a:t>Requirement Checks</a:t>
            </a:r>
            <a:endParaRPr/>
          </a:p>
          <a:p>
            <a:pPr indent="-342900" lvl="0" marL="457200" rtl="0" algn="l">
              <a:spcBef>
                <a:spcPts val="0"/>
              </a:spcBef>
              <a:spcAft>
                <a:spcPts val="0"/>
              </a:spcAft>
              <a:buSzPts val="1800"/>
              <a:buChar char="●"/>
            </a:pPr>
            <a:r>
              <a:rPr lang="en"/>
              <a:t>Most testing done: unittest, functional, regression tests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088fbdabc5_0_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Postgres Database</a:t>
            </a:r>
            <a:endParaRPr/>
          </a:p>
        </p:txBody>
      </p:sp>
      <p:sp>
        <p:nvSpPr>
          <p:cNvPr id="184" name="Google Shape;184;g3088fbdabc5_0_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Allowing JSONB storing for easy usage by the Springboot Backend.</a:t>
            </a:r>
            <a:endParaRPr/>
          </a:p>
          <a:p>
            <a:pPr indent="-342900" lvl="0" marL="457200" rtl="0" algn="l">
              <a:spcBef>
                <a:spcPts val="0"/>
              </a:spcBef>
              <a:spcAft>
                <a:spcPts val="0"/>
              </a:spcAft>
              <a:buSzPts val="1800"/>
              <a:buChar char="●"/>
            </a:pPr>
            <a:r>
              <a:rPr lang="en"/>
              <a:t>Having stored procedure to cache frequently used query to increase insertion and retrieval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03baa830e6_1_7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Business Logic and Key Algorithms</a:t>
            </a:r>
            <a:endParaRPr/>
          </a:p>
        </p:txBody>
      </p:sp>
      <p:sp>
        <p:nvSpPr>
          <p:cNvPr id="190" name="Google Shape;190;g303baa830e6_1_7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4000"/>
              </a:lnSpc>
              <a:spcBef>
                <a:spcPts val="0"/>
              </a:spcBef>
              <a:spcAft>
                <a:spcPts val="0"/>
              </a:spcAft>
              <a:buSzPts val="1800"/>
              <a:buChar char="●"/>
            </a:pPr>
            <a:r>
              <a:rPr b="1" lang="en"/>
              <a:t>Program and Course Information Retrieval:</a:t>
            </a:r>
            <a:r>
              <a:rPr lang="en"/>
              <a:t> Query programs and courses for detailed information.</a:t>
            </a:r>
            <a:endParaRPr/>
          </a:p>
          <a:p>
            <a:pPr indent="-342900" lvl="0" marL="457200" rtl="0" algn="l">
              <a:lnSpc>
                <a:spcPct val="114000"/>
              </a:lnSpc>
              <a:spcBef>
                <a:spcPts val="0"/>
              </a:spcBef>
              <a:spcAft>
                <a:spcPts val="0"/>
              </a:spcAft>
              <a:buSzPts val="1800"/>
              <a:buChar char="●"/>
            </a:pPr>
            <a:r>
              <a:rPr b="1" lang="en"/>
              <a:t>Custom-made Course Selection Assistance:</a:t>
            </a:r>
            <a:r>
              <a:rPr lang="en"/>
              <a:t> Recommend courses based on user’s academic interests and history.</a:t>
            </a:r>
            <a:endParaRPr/>
          </a:p>
          <a:p>
            <a:pPr indent="-342900" lvl="0" marL="457200" rtl="0" algn="l">
              <a:lnSpc>
                <a:spcPct val="114000"/>
              </a:lnSpc>
              <a:spcBef>
                <a:spcPts val="0"/>
              </a:spcBef>
              <a:spcAft>
                <a:spcPts val="0"/>
              </a:spcAft>
              <a:buSzPts val="1800"/>
              <a:buChar char="●"/>
            </a:pPr>
            <a:r>
              <a:rPr b="1" lang="en"/>
              <a:t>Personalized Chat History:</a:t>
            </a:r>
            <a:r>
              <a:rPr lang="en"/>
              <a:t> Cache and retrieve past interactions to maintain context.</a:t>
            </a:r>
            <a:endParaRPr/>
          </a:p>
          <a:p>
            <a:pPr indent="-342900" lvl="0" marL="457200" rtl="0" algn="l">
              <a:lnSpc>
                <a:spcPct val="114000"/>
              </a:lnSpc>
              <a:spcBef>
                <a:spcPts val="0"/>
              </a:spcBef>
              <a:spcAft>
                <a:spcPts val="0"/>
              </a:spcAft>
              <a:buSzPts val="1800"/>
              <a:buChar char="●"/>
            </a:pPr>
            <a:r>
              <a:rPr b="1" lang="en"/>
              <a:t>Complex Query Handling:</a:t>
            </a:r>
            <a:r>
              <a:rPr lang="en"/>
              <a:t> Address multifaceted queries with custom logic.</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03baa830e6_1_15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Chatbot Model</a:t>
            </a:r>
            <a:endParaRPr/>
          </a:p>
        </p:txBody>
      </p:sp>
      <p:sp>
        <p:nvSpPr>
          <p:cNvPr id="196" name="Google Shape;196;g303baa830e6_1_153"/>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342900" lvl="0" marL="457200" rtl="0" algn="l">
              <a:spcBef>
                <a:spcPts val="1200"/>
              </a:spcBef>
              <a:spcAft>
                <a:spcPts val="0"/>
              </a:spcAft>
              <a:buClr>
                <a:schemeClr val="lt2"/>
              </a:buClr>
              <a:buSzPts val="1800"/>
              <a:buFont typeface="Arial"/>
              <a:buChar char="●"/>
            </a:pPr>
            <a:r>
              <a:rPr b="1" lang="en"/>
              <a:t>ChatGPT 4o mini via Langchain API</a:t>
            </a:r>
            <a:r>
              <a:rPr lang="en"/>
              <a:t>: Powers course recommendations and information lookup.</a:t>
            </a:r>
            <a:endParaRPr/>
          </a:p>
          <a:p>
            <a:pPr indent="-342900" lvl="0" marL="457200" rtl="0" algn="l">
              <a:spcBef>
                <a:spcPts val="0"/>
              </a:spcBef>
              <a:spcAft>
                <a:spcPts val="0"/>
              </a:spcAft>
              <a:buClr>
                <a:schemeClr val="lt2"/>
              </a:buClr>
              <a:buSzPts val="1800"/>
              <a:buFont typeface="Arial"/>
              <a:buChar char="●"/>
            </a:pPr>
            <a:r>
              <a:rPr b="1" lang="en"/>
              <a:t>Functionality</a:t>
            </a:r>
            <a:r>
              <a:rPr lang="en"/>
              <a:t>:</a:t>
            </a:r>
            <a:endParaRPr/>
          </a:p>
          <a:p>
            <a:pPr indent="-330200" lvl="1" marL="914400" rtl="0" algn="l">
              <a:spcBef>
                <a:spcPts val="0"/>
              </a:spcBef>
              <a:spcAft>
                <a:spcPts val="0"/>
              </a:spcAft>
              <a:buClr>
                <a:schemeClr val="lt2"/>
              </a:buClr>
              <a:buSzPts val="1600"/>
              <a:buFont typeface="Arial"/>
              <a:buChar char="○"/>
            </a:pPr>
            <a:r>
              <a:rPr b="1" lang="en" sz="1600"/>
              <a:t>Course Recommendations</a:t>
            </a:r>
            <a:r>
              <a:rPr lang="en" sz="1600"/>
              <a:t>: Analyzes student data to suggest upcoming semester courses.</a:t>
            </a:r>
            <a:endParaRPr sz="1600"/>
          </a:p>
          <a:p>
            <a:pPr indent="-330200" lvl="1" marL="914400" rtl="0" algn="l">
              <a:spcBef>
                <a:spcPts val="0"/>
              </a:spcBef>
              <a:spcAft>
                <a:spcPts val="0"/>
              </a:spcAft>
              <a:buClr>
                <a:schemeClr val="lt2"/>
              </a:buClr>
              <a:buSzPts val="1600"/>
              <a:buFont typeface="Arial"/>
              <a:buChar char="○"/>
            </a:pPr>
            <a:r>
              <a:rPr b="1" lang="en" sz="1600"/>
              <a:t>Course &amp; Program Information Lookup</a:t>
            </a:r>
            <a:r>
              <a:rPr lang="en" sz="1600"/>
              <a:t>: Provides details about specific courses on request.</a:t>
            </a:r>
            <a:endParaRPr sz="1600"/>
          </a:p>
          <a:p>
            <a:pPr indent="-330200" lvl="1" marL="914400" rtl="0" algn="l">
              <a:spcBef>
                <a:spcPts val="0"/>
              </a:spcBef>
              <a:spcAft>
                <a:spcPts val="0"/>
              </a:spcAft>
              <a:buClr>
                <a:srgbClr val="000000"/>
              </a:buClr>
              <a:buSzPts val="1600"/>
              <a:buFont typeface="Arial"/>
              <a:buChar char="○"/>
            </a:pPr>
            <a:r>
              <a:rPr b="1" lang="en" sz="1600"/>
              <a:t>Other Queries on Student Life and BU MET CS department: </a:t>
            </a:r>
            <a:r>
              <a:rPr lang="en" sz="1600"/>
              <a:t>Provides responses regarding  student life, work-academic balance, and other questions relevant to the needs of students within the BU MET CS department.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03baa830e6_1_16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Chatbot Model (continued)</a:t>
            </a:r>
            <a:endParaRPr/>
          </a:p>
        </p:txBody>
      </p:sp>
      <p:sp>
        <p:nvSpPr>
          <p:cNvPr id="202" name="Google Shape;202;g303baa830e6_1_160"/>
          <p:cNvSpPr txBox="1"/>
          <p:nvPr>
            <p:ph idx="1" type="body"/>
          </p:nvPr>
        </p:nvSpPr>
        <p:spPr>
          <a:xfrm>
            <a:off x="471900" y="1919075"/>
            <a:ext cx="8501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User Interaction Flow</a:t>
            </a:r>
            <a:endParaRPr b="1"/>
          </a:p>
          <a:p>
            <a:pPr indent="-342900" lvl="0" marL="457200" rtl="0" algn="l">
              <a:spcBef>
                <a:spcPts val="1200"/>
              </a:spcBef>
              <a:spcAft>
                <a:spcPts val="0"/>
              </a:spcAft>
              <a:buClr>
                <a:schemeClr val="lt2"/>
              </a:buClr>
              <a:buSzPts val="1800"/>
              <a:buFont typeface="Roboto"/>
              <a:buAutoNum type="arabicPeriod"/>
            </a:pPr>
            <a:r>
              <a:rPr lang="en"/>
              <a:t>User logs in with username.</a:t>
            </a:r>
            <a:endParaRPr/>
          </a:p>
          <a:p>
            <a:pPr indent="-342900" lvl="0" marL="457200" rtl="0" algn="l">
              <a:spcBef>
                <a:spcPts val="0"/>
              </a:spcBef>
              <a:spcAft>
                <a:spcPts val="0"/>
              </a:spcAft>
              <a:buClr>
                <a:schemeClr val="lt2"/>
              </a:buClr>
              <a:buSzPts val="1800"/>
              <a:buFont typeface="Roboto"/>
              <a:buAutoNum type="arabicPeriod"/>
            </a:pPr>
            <a:r>
              <a:rPr lang="en"/>
              <a:t>Inputs profile parameters (program, career path interests, courses taken, number of course taken for the next semester).</a:t>
            </a:r>
            <a:endParaRPr/>
          </a:p>
          <a:p>
            <a:pPr indent="-342900" lvl="0" marL="457200" rtl="0" algn="l">
              <a:spcBef>
                <a:spcPts val="0"/>
              </a:spcBef>
              <a:spcAft>
                <a:spcPts val="0"/>
              </a:spcAft>
              <a:buClr>
                <a:schemeClr val="lt2"/>
              </a:buClr>
              <a:buSzPts val="1800"/>
              <a:buFont typeface="Roboto"/>
              <a:buAutoNum type="arabicPeriod"/>
            </a:pPr>
            <a:r>
              <a:rPr lang="en"/>
              <a:t>Receives personalized course recommendations.</a:t>
            </a:r>
            <a:endParaRPr/>
          </a:p>
          <a:p>
            <a:pPr indent="-342900" lvl="0" marL="457200" rtl="0" algn="l">
              <a:spcBef>
                <a:spcPts val="0"/>
              </a:spcBef>
              <a:spcAft>
                <a:spcPts val="0"/>
              </a:spcAft>
              <a:buClr>
                <a:schemeClr val="lt2"/>
              </a:buClr>
              <a:buSzPts val="1800"/>
              <a:buFont typeface="Roboto"/>
              <a:buAutoNum type="arabicPeriod"/>
            </a:pPr>
            <a:r>
              <a:rPr lang="en"/>
              <a:t>Can query further course details.</a:t>
            </a:r>
            <a:endParaRPr/>
          </a:p>
          <a:p>
            <a:pPr indent="-342900" lvl="0" marL="457200" rtl="0" algn="l">
              <a:spcBef>
                <a:spcPts val="0"/>
              </a:spcBef>
              <a:spcAft>
                <a:spcPts val="0"/>
              </a:spcAft>
              <a:buClr>
                <a:schemeClr val="lt2"/>
              </a:buClr>
              <a:buSzPts val="1800"/>
              <a:buFont typeface="Roboto"/>
              <a:buAutoNum type="arabicPeriod"/>
            </a:pPr>
            <a:r>
              <a:rPr lang="en"/>
              <a:t>Chat history is cached for future reference.</a:t>
            </a:r>
            <a:endParaRPr/>
          </a:p>
          <a:p>
            <a:pPr indent="-298450" lvl="0" marL="457200" rtl="0" algn="l">
              <a:spcBef>
                <a:spcPts val="0"/>
              </a:spcBef>
              <a:spcAft>
                <a:spcPts val="0"/>
              </a:spcAft>
              <a:buClr>
                <a:srgbClr val="000000"/>
              </a:buClr>
              <a:buSzPts val="1100"/>
              <a:buFont typeface="Arial"/>
              <a:buAutoNum type="arabicPeriod"/>
            </a:pPr>
            <a:r>
              <a:rPr lang="en"/>
              <a:t>Ability to request alternate personalize course recommendations at command if user is not satisfied with previous recommendations</a:t>
            </a:r>
            <a:endParaRPr/>
          </a:p>
          <a:p>
            <a:pPr indent="0" lvl="0" marL="0" rtl="0" algn="l">
              <a:spcBef>
                <a:spcPts val="1200"/>
              </a:spcBef>
              <a:spcAft>
                <a:spcPts val="1200"/>
              </a:spcAft>
              <a:buNone/>
            </a:pP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88fbdabc5_0_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AI Service Functionalities</a:t>
            </a:r>
            <a:endParaRPr/>
          </a:p>
        </p:txBody>
      </p:sp>
      <p:sp>
        <p:nvSpPr>
          <p:cNvPr id="208" name="Google Shape;208;g3088fbdabc5_0_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Using NLP to make conversation between chatbot to user smoother with a better ux experience.</a:t>
            </a:r>
            <a:endParaRPr/>
          </a:p>
          <a:p>
            <a:pPr indent="-334327" lvl="0" marL="457200" rtl="0" algn="l">
              <a:spcBef>
                <a:spcPts val="0"/>
              </a:spcBef>
              <a:spcAft>
                <a:spcPts val="0"/>
              </a:spcAft>
              <a:buSzPct val="100000"/>
              <a:buChar char="●"/>
            </a:pPr>
            <a:r>
              <a:rPr lang="en"/>
              <a:t>Ability to build course recommendation for the next semester based on student history and preference.</a:t>
            </a:r>
            <a:endParaRPr/>
          </a:p>
          <a:p>
            <a:pPr indent="-334327" lvl="0" marL="457200" rtl="0" algn="l">
              <a:spcBef>
                <a:spcPts val="0"/>
              </a:spcBef>
              <a:spcAft>
                <a:spcPts val="0"/>
              </a:spcAft>
              <a:buSzPct val="100000"/>
              <a:buChar char="●"/>
            </a:pPr>
            <a:r>
              <a:rPr lang="en"/>
              <a:t>Ability to ask chatbot about courses and programs from the BU MET CS department</a:t>
            </a:r>
            <a:endParaRPr/>
          </a:p>
          <a:p>
            <a:pPr indent="-334327" lvl="0" marL="457200" rtl="0" algn="l">
              <a:spcBef>
                <a:spcPts val="0"/>
              </a:spcBef>
              <a:spcAft>
                <a:spcPts val="0"/>
              </a:spcAft>
              <a:buSzPct val="100000"/>
              <a:buChar char="●"/>
            </a:pPr>
            <a:r>
              <a:rPr lang="en"/>
              <a:t>Ability to ask student and program related questions about BU, program, and living in Boston.</a:t>
            </a:r>
            <a:endParaRPr/>
          </a:p>
          <a:p>
            <a:pPr indent="-334327" lvl="0" marL="457200" rtl="0" algn="l">
              <a:spcBef>
                <a:spcPts val="0"/>
              </a:spcBef>
              <a:spcAft>
                <a:spcPts val="0"/>
              </a:spcAft>
              <a:buSzPct val="100000"/>
              <a:buChar char="●"/>
            </a:pPr>
            <a:r>
              <a:rPr lang="en"/>
              <a:t>Ability to ask who to contact if the chatbot is unable to answer the users’ question.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88fbdabc5_0_6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Changes from Last Iteration - Python AI service</a:t>
            </a:r>
            <a:endParaRPr/>
          </a:p>
        </p:txBody>
      </p:sp>
      <p:sp>
        <p:nvSpPr>
          <p:cNvPr id="214" name="Google Shape;214;g3088fbdabc5_0_6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Fixing final smells and bugs.</a:t>
            </a:r>
            <a:endParaRPr/>
          </a:p>
          <a:p>
            <a:pPr indent="-342900" lvl="0" marL="457200" rtl="0" algn="l">
              <a:spcBef>
                <a:spcPts val="0"/>
              </a:spcBef>
              <a:spcAft>
                <a:spcPts val="0"/>
              </a:spcAft>
              <a:buSzPts val="1800"/>
              <a:buAutoNum type="arabicPeriod"/>
            </a:pPr>
            <a:r>
              <a:rPr lang="en"/>
              <a:t>Adding more Exceptions to ensure all situations are taken accounted for.</a:t>
            </a:r>
            <a:endParaRPr/>
          </a:p>
          <a:p>
            <a:pPr indent="-342900" lvl="0" marL="457200" rtl="0" algn="l">
              <a:spcBef>
                <a:spcPts val="0"/>
              </a:spcBef>
              <a:spcAft>
                <a:spcPts val="0"/>
              </a:spcAft>
              <a:buSzPts val="1800"/>
              <a:buAutoNum type="arabicPeriod"/>
            </a:pPr>
            <a:r>
              <a:rPr lang="en"/>
              <a:t>Code cleaning, linting, reformatting, and annotation for easy handover process for future incoming developers.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03baa830e6_1_1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a:t>
            </a:r>
            <a:endParaRPr/>
          </a:p>
        </p:txBody>
      </p:sp>
      <p:sp>
        <p:nvSpPr>
          <p:cNvPr id="220" name="Google Shape;220;g303baa830e6_1_1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Input</a:t>
            </a:r>
            <a:endParaRPr b="1"/>
          </a:p>
          <a:p>
            <a:pPr indent="-342900" lvl="0" marL="457200" rtl="0" algn="l">
              <a:spcBef>
                <a:spcPts val="1200"/>
              </a:spcBef>
              <a:spcAft>
                <a:spcPts val="0"/>
              </a:spcAft>
              <a:buClr>
                <a:schemeClr val="lt2"/>
              </a:buClr>
              <a:buSzPts val="1800"/>
              <a:buFont typeface="Arial"/>
              <a:buChar char="●"/>
            </a:pPr>
            <a:r>
              <a:rPr b="1" lang="en"/>
              <a:t>Programs Data</a:t>
            </a:r>
            <a:r>
              <a:rPr lang="en"/>
              <a:t>: Reads from CSV to create a dictionary of program attributes (core/elective courses, prerequisites).</a:t>
            </a:r>
            <a:endParaRPr/>
          </a:p>
          <a:p>
            <a:pPr indent="-342900" lvl="0" marL="457200" rtl="0" algn="l">
              <a:spcBef>
                <a:spcPts val="0"/>
              </a:spcBef>
              <a:spcAft>
                <a:spcPts val="0"/>
              </a:spcAft>
              <a:buClr>
                <a:schemeClr val="lt2"/>
              </a:buClr>
              <a:buSzPts val="1800"/>
              <a:buFont typeface="Arial"/>
              <a:buChar char="●"/>
            </a:pPr>
            <a:r>
              <a:rPr b="1" lang="en"/>
              <a:t>Courses Data</a:t>
            </a:r>
            <a:r>
              <a:rPr lang="en"/>
              <a:t>: Reads from CSV to generate a dictionary of course details.</a:t>
            </a:r>
            <a:endParaRPr/>
          </a:p>
          <a:p>
            <a:pPr indent="-342900" lvl="0" marL="457200" rtl="0" algn="l">
              <a:spcBef>
                <a:spcPts val="0"/>
              </a:spcBef>
              <a:spcAft>
                <a:spcPts val="0"/>
              </a:spcAft>
              <a:buClr>
                <a:schemeClr val="lt2"/>
              </a:buClr>
              <a:buSzPts val="1800"/>
              <a:buFont typeface="Arial"/>
              <a:buChar char="●"/>
            </a:pPr>
            <a:r>
              <a:rPr b="1" lang="en"/>
              <a:t>Student Profile</a:t>
            </a:r>
            <a:r>
              <a:rPr lang="en"/>
              <a:t>: Contains completed courses, declared interests, and desired courses to take.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03baa830e6_1_1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226" name="Google Shape;226;g303baa830e6_1_12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Core Functions</a:t>
            </a:r>
            <a:endParaRPr b="1"/>
          </a:p>
          <a:p>
            <a:pPr indent="-342900" lvl="0" marL="457200" rtl="0" algn="l">
              <a:spcBef>
                <a:spcPts val="1200"/>
              </a:spcBef>
              <a:spcAft>
                <a:spcPts val="0"/>
              </a:spcAft>
              <a:buClr>
                <a:schemeClr val="lt2"/>
              </a:buClr>
              <a:buSzPts val="1800"/>
              <a:buFont typeface="Arial"/>
              <a:buChar char="●"/>
            </a:pPr>
            <a:r>
              <a:rPr b="1" lang="en"/>
              <a:t>CourseTree Class</a:t>
            </a:r>
            <a:r>
              <a:rPr lang="en"/>
              <a:t>: Manages course recommendations via a tree structure.</a:t>
            </a:r>
            <a:endParaRPr/>
          </a:p>
          <a:p>
            <a:pPr indent="-342900" lvl="1" marL="914400" rtl="0" algn="l">
              <a:spcBef>
                <a:spcPts val="0"/>
              </a:spcBef>
              <a:spcAft>
                <a:spcPts val="0"/>
              </a:spcAft>
              <a:buClr>
                <a:schemeClr val="lt2"/>
              </a:buClr>
              <a:buSzPts val="1800"/>
              <a:buFont typeface="Arial"/>
              <a:buChar char="○"/>
            </a:pPr>
            <a:r>
              <a:rPr b="1" lang="en" sz="1800"/>
              <a:t>add_branch</a:t>
            </a:r>
            <a:r>
              <a:rPr lang="en" sz="1800"/>
              <a:t>: Adds course sequences to the tree while avoiding completed or skipped courses.</a:t>
            </a:r>
            <a:endParaRPr sz="1800"/>
          </a:p>
          <a:p>
            <a:pPr indent="-342900" lvl="1" marL="914400" rtl="0" algn="l">
              <a:spcBef>
                <a:spcPts val="0"/>
              </a:spcBef>
              <a:spcAft>
                <a:spcPts val="0"/>
              </a:spcAft>
              <a:buClr>
                <a:schemeClr val="lt2"/>
              </a:buClr>
              <a:buSzPts val="1800"/>
              <a:buFont typeface="Arial"/>
              <a:buChar char="○"/>
            </a:pPr>
            <a:r>
              <a:rPr b="1" lang="en" sz="1800"/>
              <a:t>build_mssd_tree</a:t>
            </a:r>
            <a:r>
              <a:rPr lang="en" sz="1800"/>
              <a:t>: Constructs a course tree based on student interests and completed courses.</a:t>
            </a:r>
            <a:endParaRPr sz="1800"/>
          </a:p>
          <a:p>
            <a:pPr indent="-342900" lvl="1" marL="914400" rtl="0" algn="l">
              <a:spcBef>
                <a:spcPts val="0"/>
              </a:spcBef>
              <a:spcAft>
                <a:spcPts val="0"/>
              </a:spcAft>
              <a:buClr>
                <a:schemeClr val="lt2"/>
              </a:buClr>
              <a:buSzPts val="1800"/>
              <a:buFont typeface="Arial"/>
              <a:buChar char="○"/>
            </a:pPr>
            <a:r>
              <a:rPr b="1" lang="en" sz="1800"/>
              <a:t>recommend_courses</a:t>
            </a:r>
            <a:r>
              <a:rPr lang="en" sz="1800"/>
              <a:t>: Traverses the tree to recommend courses for the next semester.</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3baa830e6_1_1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232" name="Google Shape;232;g303baa830e6_1_13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Algorithm Operation</a:t>
            </a:r>
            <a:endParaRPr b="1"/>
          </a:p>
          <a:p>
            <a:pPr indent="-342900" lvl="0" marL="457200" rtl="0" algn="l">
              <a:spcBef>
                <a:spcPts val="1200"/>
              </a:spcBef>
              <a:spcAft>
                <a:spcPts val="0"/>
              </a:spcAft>
              <a:buClr>
                <a:schemeClr val="lt2"/>
              </a:buClr>
              <a:buSzPts val="1800"/>
              <a:buFont typeface="Arial"/>
              <a:buChar char="●"/>
            </a:pPr>
            <a:r>
              <a:rPr b="1" lang="en"/>
              <a:t>Tree Construction</a:t>
            </a:r>
            <a:r>
              <a:rPr lang="en"/>
              <a:t>: Builds a course tree dynamically based on the student's path of interest.</a:t>
            </a:r>
            <a:endParaRPr/>
          </a:p>
          <a:p>
            <a:pPr indent="-342900" lvl="0" marL="457200" rtl="0" algn="l">
              <a:spcBef>
                <a:spcPts val="0"/>
              </a:spcBef>
              <a:spcAft>
                <a:spcPts val="0"/>
              </a:spcAft>
              <a:buClr>
                <a:schemeClr val="lt2"/>
              </a:buClr>
              <a:buSzPts val="1800"/>
              <a:buFont typeface="Arial"/>
              <a:buChar char="●"/>
            </a:pPr>
            <a:r>
              <a:rPr b="1" lang="en"/>
              <a:t>Recommendation Process</a:t>
            </a:r>
            <a:r>
              <a:rPr lang="en"/>
              <a:t>: Identifies courses not yet taken and recommends them in the correct sequence.</a:t>
            </a:r>
            <a:endParaRPr/>
          </a:p>
          <a:p>
            <a:pPr indent="0" lvl="0" marL="0" rtl="0" algn="l">
              <a:spcBef>
                <a:spcPts val="1200"/>
              </a:spcBef>
              <a:spcAft>
                <a:spcPts val="0"/>
              </a:spcAft>
              <a:buNone/>
            </a:pPr>
            <a:r>
              <a:rPr b="1" lang="en"/>
              <a:t>Time Complexity</a:t>
            </a:r>
            <a:endParaRPr b="1"/>
          </a:p>
          <a:p>
            <a:pPr indent="-342900" lvl="0" marL="457200" rtl="0" algn="l">
              <a:spcBef>
                <a:spcPts val="1200"/>
              </a:spcBef>
              <a:spcAft>
                <a:spcPts val="0"/>
              </a:spcAft>
              <a:buClr>
                <a:schemeClr val="lt2"/>
              </a:buClr>
              <a:buSzPts val="1800"/>
              <a:buFont typeface="Arial"/>
              <a:buChar char="●"/>
            </a:pPr>
            <a:r>
              <a:rPr b="1" lang="en"/>
              <a:t>Tree Construction &amp; Recommendation</a:t>
            </a:r>
            <a:r>
              <a:rPr lang="en"/>
              <a:t>: Approximately O(n), where n is the total number of courses.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03baa830e6_1_1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solidFill>
                  <a:srgbClr val="FFFFFF"/>
                </a:solidFill>
              </a:rPr>
              <a:t>Algorithm Overview: Course Builder (cont…)</a:t>
            </a:r>
            <a:endParaRPr/>
          </a:p>
        </p:txBody>
      </p:sp>
      <p:sp>
        <p:nvSpPr>
          <p:cNvPr id="238" name="Google Shape;238;g303baa830e6_1_1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a:t>Outputs</a:t>
            </a:r>
            <a:endParaRPr/>
          </a:p>
          <a:p>
            <a:pPr indent="-342900" lvl="0" marL="457200" rtl="0" algn="l">
              <a:spcBef>
                <a:spcPts val="1200"/>
              </a:spcBef>
              <a:spcAft>
                <a:spcPts val="0"/>
              </a:spcAft>
              <a:buClr>
                <a:schemeClr val="lt2"/>
              </a:buClr>
              <a:buSzPts val="1800"/>
              <a:buFont typeface="Roboto"/>
              <a:buChar char="●"/>
            </a:pPr>
            <a:r>
              <a:rPr lang="en"/>
              <a:t>Recommended course list based on the student’s profile.</a:t>
            </a:r>
            <a:endParaRPr/>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About BUAN (BU Academic Navigator)</a:t>
            </a:r>
            <a:endParaRPr/>
          </a:p>
        </p:txBody>
      </p:sp>
      <p:sp>
        <p:nvSpPr>
          <p:cNvPr id="80" name="Google Shape;80;p2"/>
          <p:cNvSpPr txBox="1"/>
          <p:nvPr>
            <p:ph idx="1" type="body"/>
          </p:nvPr>
        </p:nvSpPr>
        <p:spPr>
          <a:xfrm>
            <a:off x="471900" y="1796650"/>
            <a:ext cx="8222100" cy="2710200"/>
          </a:xfrm>
          <a:prstGeom prst="rect">
            <a:avLst/>
          </a:prstGeom>
          <a:noFill/>
          <a:ln>
            <a:noFill/>
          </a:ln>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A chatbot-driven web application to assist students with academic advising.</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Uses GPT-</a:t>
            </a:r>
            <a:r>
              <a:rPr lang="en" sz="2000">
                <a:solidFill>
                  <a:srgbClr val="000000"/>
                </a:solidFill>
                <a:latin typeface="Arial"/>
                <a:ea typeface="Arial"/>
                <a:cs typeface="Arial"/>
                <a:sym typeface="Arial"/>
              </a:rPr>
              <a:t>4o mini</a:t>
            </a:r>
            <a:r>
              <a:rPr lang="en" sz="2000">
                <a:solidFill>
                  <a:srgbClr val="000000"/>
                </a:solidFill>
                <a:latin typeface="Arial"/>
                <a:ea typeface="Arial"/>
                <a:cs typeface="Arial"/>
                <a:sym typeface="Arial"/>
              </a:rPr>
              <a:t> via Langchain API for personalized recommendations.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Frontend: React, Backend: Spring Boot &amp; </a:t>
            </a:r>
            <a:r>
              <a:rPr lang="en" sz="2000">
                <a:solidFill>
                  <a:srgbClr val="000000"/>
                </a:solidFill>
                <a:latin typeface="Arial"/>
                <a:ea typeface="Arial"/>
                <a:cs typeface="Arial"/>
                <a:sym typeface="Arial"/>
              </a:rPr>
              <a:t>Python</a:t>
            </a:r>
            <a:r>
              <a:rPr lang="en" sz="2000">
                <a:solidFill>
                  <a:srgbClr val="000000"/>
                </a:solidFill>
                <a:latin typeface="Arial"/>
                <a:ea typeface="Arial"/>
                <a:cs typeface="Arial"/>
                <a:sym typeface="Arial"/>
              </a:rPr>
              <a:t> AI Service, Database: PostgreSQL.</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AI-Driven: ChatGPT-4o mini via LangChain Chatbot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Customized Course recommendations builder based on student profiles.</a:t>
            </a:r>
            <a:endParaRPr sz="20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088fbdabc5_0_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SB Backend Functionality</a:t>
            </a:r>
            <a:endParaRPr/>
          </a:p>
        </p:txBody>
      </p:sp>
      <p:sp>
        <p:nvSpPr>
          <p:cNvPr id="244" name="Google Shape;244;g3088fbdabc5_0_34"/>
          <p:cNvSpPr txBox="1"/>
          <p:nvPr>
            <p:ph idx="1" type="body"/>
          </p:nvPr>
        </p:nvSpPr>
        <p:spPr>
          <a:xfrm>
            <a:off x="471900" y="1919075"/>
            <a:ext cx="34269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Efficient integration between the many services and APIs.</a:t>
            </a:r>
            <a:endParaRPr/>
          </a:p>
          <a:p>
            <a:pPr indent="-342900" lvl="0" marL="457200" rtl="0" algn="l">
              <a:spcBef>
                <a:spcPts val="0"/>
              </a:spcBef>
              <a:spcAft>
                <a:spcPts val="0"/>
              </a:spcAft>
              <a:buSzPts val="1800"/>
              <a:buChar char="●"/>
            </a:pPr>
            <a:r>
              <a:rPr lang="en"/>
              <a:t>Having a middleware to parse and link the different variable names between the different services.</a:t>
            </a:r>
            <a:endParaRPr/>
          </a:p>
        </p:txBody>
      </p:sp>
      <p:pic>
        <p:nvPicPr>
          <p:cNvPr id="245" name="Google Shape;245;g3088fbdabc5_0_34"/>
          <p:cNvPicPr preferRelativeResize="0"/>
          <p:nvPr/>
        </p:nvPicPr>
        <p:blipFill>
          <a:blip r:embed="rId3">
            <a:alphaModFix/>
          </a:blip>
          <a:stretch>
            <a:fillRect/>
          </a:stretch>
        </p:blipFill>
        <p:spPr>
          <a:xfrm>
            <a:off x="4239525" y="1705925"/>
            <a:ext cx="4736228" cy="3332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88fbdabc5_0_6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from Last Iteration - SB backend</a:t>
            </a:r>
            <a:endParaRPr/>
          </a:p>
        </p:txBody>
      </p:sp>
      <p:sp>
        <p:nvSpPr>
          <p:cNvPr id="251" name="Google Shape;251;g3088fbdabc5_0_6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Integrated application with AWS EC2 Instance</a:t>
            </a:r>
            <a:endParaRPr/>
          </a:p>
          <a:p>
            <a:pPr indent="-342900" lvl="0" marL="457200" rtl="0" algn="l">
              <a:spcBef>
                <a:spcPts val="0"/>
              </a:spcBef>
              <a:spcAft>
                <a:spcPts val="0"/>
              </a:spcAft>
              <a:buSzPts val="1800"/>
              <a:buAutoNum type="arabicPeriod"/>
            </a:pPr>
            <a:r>
              <a:rPr lang="en"/>
              <a:t>Added more unit testing ensure robust services and APIs</a:t>
            </a:r>
            <a:endParaRPr/>
          </a:p>
          <a:p>
            <a:pPr indent="-342900" lvl="0" marL="457200" rtl="0" algn="l">
              <a:spcBef>
                <a:spcPts val="0"/>
              </a:spcBef>
              <a:spcAft>
                <a:spcPts val="0"/>
              </a:spcAft>
              <a:buSzPts val="1800"/>
              <a:buAutoNum type="arabicPeriod"/>
            </a:pPr>
            <a:r>
              <a:rPr lang="en"/>
              <a:t>Code cleaning, linting, reformatting, and annotation for easy handover process for future incoming developers.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088fbdabc5_0_7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CI/CD Integration Updates</a:t>
            </a:r>
            <a:endParaRPr/>
          </a:p>
        </p:txBody>
      </p:sp>
      <p:sp>
        <p:nvSpPr>
          <p:cNvPr id="257" name="Google Shape;257;g3088fbdabc5_0_7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 have a 3-tiers workspace(Develop, Stage, Production).</a:t>
            </a:r>
            <a:endParaRPr/>
          </a:p>
          <a:p>
            <a:pPr indent="-334327" lvl="0" marL="457200" rtl="0" algn="l">
              <a:spcBef>
                <a:spcPts val="0"/>
              </a:spcBef>
              <a:spcAft>
                <a:spcPts val="0"/>
              </a:spcAft>
              <a:buSzPct val="100000"/>
              <a:buChar char="-"/>
            </a:pPr>
            <a:r>
              <a:rPr lang="en"/>
              <a:t>Linting and Formatting Requirements</a:t>
            </a:r>
            <a:endParaRPr/>
          </a:p>
          <a:p>
            <a:pPr indent="-334327" lvl="0" marL="457200" rtl="0" algn="l">
              <a:spcBef>
                <a:spcPts val="0"/>
              </a:spcBef>
              <a:spcAft>
                <a:spcPts val="0"/>
              </a:spcAft>
              <a:buSzPct val="100000"/>
              <a:buChar char="-"/>
            </a:pPr>
            <a:r>
              <a:rPr lang="en"/>
              <a:t>Deployed AWS EC2 instance </a:t>
            </a:r>
            <a:endParaRPr/>
          </a:p>
          <a:p>
            <a:pPr indent="-334327" lvl="0" marL="457200" rtl="0" algn="l">
              <a:spcBef>
                <a:spcPts val="0"/>
              </a:spcBef>
              <a:spcAft>
                <a:spcPts val="0"/>
              </a:spcAft>
              <a:buSzPct val="100000"/>
              <a:buChar char="-"/>
            </a:pPr>
            <a:r>
              <a:rPr lang="en"/>
              <a:t>Backup local Docker container</a:t>
            </a:r>
            <a:endParaRPr/>
          </a:p>
          <a:p>
            <a:pPr indent="0" lvl="0" marL="0" rtl="0" algn="l">
              <a:spcBef>
                <a:spcPts val="1200"/>
              </a:spcBef>
              <a:spcAft>
                <a:spcPts val="0"/>
              </a:spcAft>
              <a:buNone/>
            </a:pPr>
            <a:r>
              <a:rPr lang="en"/>
              <a:t>AWS LINKS</a:t>
            </a:r>
            <a:endParaRPr/>
          </a:p>
          <a:p>
            <a:pPr indent="0" lvl="0" marL="0" rtl="0" algn="l">
              <a:spcBef>
                <a:spcPts val="1200"/>
              </a:spcBef>
              <a:spcAft>
                <a:spcPts val="0"/>
              </a:spcAft>
              <a:buNone/>
            </a:pPr>
            <a:r>
              <a:rPr lang="en" sz="1200">
                <a:solidFill>
                  <a:srgbClr val="000000"/>
                </a:solidFill>
                <a:latin typeface="Arial"/>
                <a:ea typeface="Arial"/>
                <a:cs typeface="Arial"/>
                <a:sym typeface="Arial"/>
              </a:rPr>
              <a:t>AI API:</a:t>
            </a:r>
            <a:r>
              <a:rPr lang="en" sz="12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200" u="sng">
                <a:solidFill>
                  <a:schemeClr val="hlink"/>
                </a:solidFill>
                <a:latin typeface="Arial"/>
                <a:ea typeface="Arial"/>
                <a:cs typeface="Arial"/>
                <a:sym typeface="Arial"/>
                <a:hlinkClick r:id="rId4"/>
              </a:rPr>
              <a:t>http://54.159.232.88:9080/api/v1/chatbot</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UI:</a:t>
            </a:r>
            <a:r>
              <a:rPr lang="en" sz="12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200" u="sng">
                <a:solidFill>
                  <a:schemeClr val="hlink"/>
                </a:solidFill>
                <a:latin typeface="Arial"/>
                <a:ea typeface="Arial"/>
                <a:cs typeface="Arial"/>
                <a:sym typeface="Arial"/>
                <a:hlinkClick r:id="rId6"/>
              </a:rPr>
              <a:t>http://54.159.232.88:3000/</a:t>
            </a:r>
            <a:endParaRPr/>
          </a:p>
          <a:p>
            <a:pPr indent="0" lvl="0" marL="45720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03baa830e6_1_8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Testing and </a:t>
            </a:r>
            <a:r>
              <a:rPr lang="en"/>
              <a:t>Deployment</a:t>
            </a:r>
            <a:endParaRPr/>
          </a:p>
        </p:txBody>
      </p:sp>
      <p:sp>
        <p:nvSpPr>
          <p:cNvPr id="263" name="Google Shape;263;g303baa830e6_1_85"/>
          <p:cNvSpPr txBox="1"/>
          <p:nvPr>
            <p:ph idx="1" type="body"/>
          </p:nvPr>
        </p:nvSpPr>
        <p:spPr>
          <a:xfrm>
            <a:off x="471900" y="1919075"/>
            <a:ext cx="8525700" cy="30645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Arial"/>
              <a:buChar char="●"/>
            </a:pPr>
            <a:r>
              <a:rPr b="1" lang="en" sz="2000">
                <a:solidFill>
                  <a:srgbClr val="000000"/>
                </a:solidFill>
                <a:latin typeface="Arial"/>
                <a:ea typeface="Arial"/>
                <a:cs typeface="Arial"/>
                <a:sym typeface="Arial"/>
              </a:rPr>
              <a:t>Unit Testing</a:t>
            </a:r>
            <a:r>
              <a:rPr lang="en" sz="2000">
                <a:solidFill>
                  <a:srgbClr val="000000"/>
                </a:solidFill>
                <a:latin typeface="Arial"/>
                <a:ea typeface="Arial"/>
                <a:cs typeface="Arial"/>
                <a:sym typeface="Arial"/>
              </a:rPr>
              <a:t>: React, Spring Boot, Python AI modules tested individually.</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Integration Testing</a:t>
            </a:r>
            <a:r>
              <a:rPr lang="en" sz="2000">
                <a:solidFill>
                  <a:srgbClr val="000000"/>
                </a:solidFill>
                <a:latin typeface="Arial"/>
                <a:ea typeface="Arial"/>
                <a:cs typeface="Arial"/>
                <a:sym typeface="Arial"/>
              </a:rPr>
              <a:t>: Ensures seamless communication between the frontend, backend, and AI services.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Regression Testing</a:t>
            </a:r>
            <a:r>
              <a:rPr lang="en" sz="2000">
                <a:solidFill>
                  <a:srgbClr val="000000"/>
                </a:solidFill>
                <a:latin typeface="Arial"/>
                <a:ea typeface="Arial"/>
                <a:cs typeface="Arial"/>
                <a:sym typeface="Arial"/>
              </a:rPr>
              <a:t>: Full application tested to ensure all features work as intended.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Automated Testing</a:t>
            </a:r>
            <a:r>
              <a:rPr lang="en" sz="2000">
                <a:solidFill>
                  <a:srgbClr val="000000"/>
                </a:solidFill>
                <a:latin typeface="Arial"/>
                <a:ea typeface="Arial"/>
                <a:cs typeface="Arial"/>
                <a:sym typeface="Arial"/>
              </a:rPr>
              <a:t>: Selenium for UI testing, PyTest for backend.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Deployment: </a:t>
            </a:r>
            <a:r>
              <a:rPr lang="en" sz="2000">
                <a:solidFill>
                  <a:srgbClr val="000000"/>
                </a:solidFill>
                <a:latin typeface="Arial"/>
                <a:ea typeface="Arial"/>
                <a:cs typeface="Arial"/>
                <a:sym typeface="Arial"/>
              </a:rPr>
              <a:t>AWS EC2 Instance for production deployment</a:t>
            </a:r>
            <a:endParaRPr sz="20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88fbdabc5_0_8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QA/Testing Updates</a:t>
            </a:r>
            <a:endParaRPr/>
          </a:p>
        </p:txBody>
      </p:sp>
      <p:sp>
        <p:nvSpPr>
          <p:cNvPr id="269" name="Google Shape;269;g3088fbdabc5_0_8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BDD Framework with Selenium and Cucumber for UI Testing</a:t>
            </a:r>
            <a:endParaRPr/>
          </a:p>
          <a:p>
            <a:pPr indent="-342900" lvl="0" marL="457200" rtl="0" algn="l">
              <a:spcBef>
                <a:spcPts val="0"/>
              </a:spcBef>
              <a:spcAft>
                <a:spcPts val="0"/>
              </a:spcAft>
              <a:buSzPts val="1800"/>
              <a:buChar char="-"/>
            </a:pPr>
            <a:r>
              <a:rPr lang="en"/>
              <a:t>Using Rest Assured for api testing </a:t>
            </a:r>
            <a:endParaRPr/>
          </a:p>
          <a:p>
            <a:pPr indent="-342900" lvl="0" marL="457200" rtl="0" algn="l">
              <a:spcBef>
                <a:spcPts val="0"/>
              </a:spcBef>
              <a:spcAft>
                <a:spcPts val="0"/>
              </a:spcAft>
              <a:buSzPts val="1800"/>
              <a:buChar char="-"/>
            </a:pPr>
            <a:r>
              <a:rPr lang="en"/>
              <a:t>Testing for all feature functionalities for the product</a:t>
            </a:r>
            <a:endParaRPr/>
          </a:p>
          <a:p>
            <a:pPr indent="-317500" lvl="1" marL="914400" rtl="0" algn="l">
              <a:spcBef>
                <a:spcPts val="0"/>
              </a:spcBef>
              <a:spcAft>
                <a:spcPts val="0"/>
              </a:spcAft>
              <a:buSzPts val="1400"/>
              <a:buChar char="-"/>
            </a:pPr>
            <a:r>
              <a:rPr lang="en"/>
              <a:t>Functional testing scenarios for AI service running at 9080</a:t>
            </a:r>
            <a:endParaRPr/>
          </a:p>
          <a:p>
            <a:pPr indent="-317500" lvl="1" marL="914400" rtl="0" algn="l">
              <a:spcBef>
                <a:spcPts val="0"/>
              </a:spcBef>
              <a:spcAft>
                <a:spcPts val="0"/>
              </a:spcAft>
              <a:buSzPts val="1400"/>
              <a:buChar char="-"/>
            </a:pPr>
            <a:r>
              <a:rPr lang="en"/>
              <a:t>Functional testing scenarios for Spring Boot API running at 8080</a:t>
            </a:r>
            <a:endParaRPr/>
          </a:p>
          <a:p>
            <a:pPr indent="-317500" lvl="1" marL="914400" rtl="0" algn="l">
              <a:spcBef>
                <a:spcPts val="0"/>
              </a:spcBef>
              <a:spcAft>
                <a:spcPts val="0"/>
              </a:spcAft>
              <a:buSzPts val="1400"/>
              <a:buChar char="-"/>
            </a:pPr>
            <a:r>
              <a:rPr lang="en"/>
              <a:t>Functional testing scenarios for UI running at 3000</a:t>
            </a:r>
            <a:endParaRPr/>
          </a:p>
          <a:p>
            <a:pPr indent="-342900" lvl="0" marL="457200" rtl="0" algn="l">
              <a:spcBef>
                <a:spcPts val="0"/>
              </a:spcBef>
              <a:spcAft>
                <a:spcPts val="0"/>
              </a:spcAft>
              <a:buSzPts val="1800"/>
              <a:buChar char="-"/>
            </a:pPr>
            <a:r>
              <a:rPr lang="en"/>
              <a:t>UI and API testing framework set up and added </a:t>
            </a:r>
            <a:r>
              <a:rPr lang="en"/>
              <a:t>functionalities now.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088fbdabc5_0_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Tooling</a:t>
            </a:r>
            <a:endParaRPr/>
          </a:p>
        </p:txBody>
      </p:sp>
      <p:sp>
        <p:nvSpPr>
          <p:cNvPr id="275" name="Google Shape;275;g3088fbdabc5_0_88"/>
          <p:cNvSpPr txBox="1"/>
          <p:nvPr>
            <p:ph idx="4294967295" type="body"/>
          </p:nvPr>
        </p:nvSpPr>
        <p:spPr>
          <a:xfrm>
            <a:off x="368300" y="838125"/>
            <a:ext cx="8222100" cy="361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JWT Authentication</a:t>
            </a:r>
            <a:r>
              <a:rPr lang="en" sz="657">
                <a:solidFill>
                  <a:srgbClr val="000000"/>
                </a:solidFill>
                <a:latin typeface="Arial"/>
                <a:ea typeface="Arial"/>
                <a:cs typeface="Arial"/>
                <a:sym typeface="Arial"/>
              </a:rPr>
              <a:t>: We implemented JWT (JSON Web Tokens) for secure user authentication. This method allows for stateless authentication, improving the user experience by enabling users to remain logged in across sessions without needing to constantly re-enter their credentials.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Fetch API</a:t>
            </a:r>
            <a:r>
              <a:rPr lang="en" sz="657">
                <a:solidFill>
                  <a:srgbClr val="000000"/>
                </a:solidFill>
                <a:latin typeface="Arial"/>
                <a:ea typeface="Arial"/>
                <a:cs typeface="Arial"/>
                <a:sym typeface="Arial"/>
              </a:rPr>
              <a:t>: The Fetch API is employed for making network requests to the server. It allows our application to request and retrieve data from the backend efficiently, handling both requests for course recommendations and information lookups.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Flask API</a:t>
            </a:r>
            <a:r>
              <a:rPr lang="en" sz="657">
                <a:solidFill>
                  <a:srgbClr val="000000"/>
                </a:solidFill>
                <a:latin typeface="Arial"/>
                <a:ea typeface="Arial"/>
                <a:cs typeface="Arial"/>
                <a:sym typeface="Arial"/>
              </a:rPr>
              <a:t>: Our backend is built using Flask, a lightweight web framework for Python. The Flask API serves as the intermediary between the chatbot and the database, managing requests for course data and user authentication.</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FastAPI</a:t>
            </a:r>
            <a:r>
              <a:rPr lang="en" sz="657">
                <a:solidFill>
                  <a:srgbClr val="000000"/>
                </a:solidFill>
                <a:latin typeface="Arial"/>
                <a:ea typeface="Arial"/>
                <a:cs typeface="Arial"/>
                <a:sym typeface="Arial"/>
              </a:rPr>
              <a:t>: We also utilize FastAPI, a modern web framework for building APIs with Python. FastAPI is known for its high performance, built-in data validation, and automatic generation of OpenAPI documentation. It enables asynchronous programming, making our API calls faster and more efficient, especially under load.</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Cucumber Testing</a:t>
            </a:r>
            <a:r>
              <a:rPr lang="en" sz="657">
                <a:solidFill>
                  <a:srgbClr val="000000"/>
                </a:solidFill>
                <a:latin typeface="Arial"/>
                <a:ea typeface="Arial"/>
                <a:cs typeface="Arial"/>
                <a:sym typeface="Arial"/>
              </a:rPr>
              <a:t>: We use Cucumber for behavior-driven development (BDD) testing. This tool allows us to write acceptance tests in plain language, facilitating communication between developers, testers, and non-technical stakeholders. It helps ensure our application meets business requirements and performs as expected.</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Automation</a:t>
            </a:r>
            <a:r>
              <a:rPr lang="en" sz="657">
                <a:solidFill>
                  <a:srgbClr val="000000"/>
                </a:solidFill>
                <a:latin typeface="Arial"/>
                <a:ea typeface="Arial"/>
                <a:cs typeface="Arial"/>
                <a:sym typeface="Arial"/>
              </a:rPr>
              <a:t>: Automation tools and scripts are integrated into our workflow to streamline various processes, including testing, deployment, and continuous integration. Automation reduces human error and increases efficiency, allowing developers to focus on building features.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JIRA</a:t>
            </a:r>
            <a:r>
              <a:rPr lang="en" sz="657">
                <a:solidFill>
                  <a:srgbClr val="000000"/>
                </a:solidFill>
                <a:latin typeface="Arial"/>
                <a:ea typeface="Arial"/>
                <a:cs typeface="Arial"/>
                <a:sym typeface="Arial"/>
              </a:rPr>
              <a:t>: We utilize JIRA for project management and tracking tasks. It helps organize work into manageable segments, assign responsibilities, and monitor progress, ensuring that all team members are aligned on goals and deadlines.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GitHub</a:t>
            </a:r>
            <a:r>
              <a:rPr lang="en" sz="657">
                <a:solidFill>
                  <a:srgbClr val="000000"/>
                </a:solidFill>
                <a:latin typeface="Arial"/>
                <a:ea typeface="Arial"/>
                <a:cs typeface="Arial"/>
                <a:sym typeface="Arial"/>
              </a:rPr>
              <a:t>: GitHub serves as our version control system, where all project code is stored, tracked, and managed. It facilitates collaboration among team members through features like branching, pull requests, and issue tracking.</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Axios</a:t>
            </a:r>
            <a:r>
              <a:rPr lang="en" sz="657">
                <a:solidFill>
                  <a:srgbClr val="000000"/>
                </a:solidFill>
                <a:latin typeface="Arial"/>
                <a:ea typeface="Arial"/>
                <a:cs typeface="Arial"/>
                <a:sym typeface="Arial"/>
              </a:rPr>
              <a:t>: Axios is a promise-based HTTP client used in our frontend for making requests to the Flask and FastAPI backends. It simplifies the process of handling asynchronous requests and allows for easy integration of error handling and response data management.</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Langchain</a:t>
            </a:r>
            <a:r>
              <a:rPr lang="en" sz="657">
                <a:solidFill>
                  <a:srgbClr val="000000"/>
                </a:solidFill>
                <a:latin typeface="Arial"/>
                <a:ea typeface="Arial"/>
                <a:cs typeface="Arial"/>
                <a:sym typeface="Arial"/>
              </a:rPr>
              <a:t>: Langchain is the framework we use to connect our chatbot with the ChatGPT model. It provides the necessary tools and abstractions to manage interactions, enabling us to build robust conversational agents.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0"/>
              </a:spcAft>
              <a:buSzPts val="358"/>
              <a:buNone/>
            </a:pPr>
            <a:r>
              <a:rPr b="1" lang="en" sz="657">
                <a:solidFill>
                  <a:srgbClr val="000000"/>
                </a:solidFill>
                <a:latin typeface="Arial"/>
                <a:ea typeface="Arial"/>
                <a:cs typeface="Arial"/>
                <a:sym typeface="Arial"/>
              </a:rPr>
              <a:t>Docker</a:t>
            </a:r>
            <a:r>
              <a:rPr lang="en" sz="657">
                <a:solidFill>
                  <a:srgbClr val="000000"/>
                </a:solidFill>
                <a:latin typeface="Arial"/>
                <a:ea typeface="Arial"/>
                <a:cs typeface="Arial"/>
                <a:sym typeface="Arial"/>
              </a:rPr>
              <a:t>: Docker is used to containerize our application, ensuring that it runs consistently across different environments. This makes deployment easier and enhances scalability, allowing our application to handle varying loads.</a:t>
            </a:r>
            <a:endParaRPr sz="657">
              <a:solidFill>
                <a:srgbClr val="000000"/>
              </a:solidFill>
              <a:latin typeface="Arial"/>
              <a:ea typeface="Arial"/>
              <a:cs typeface="Arial"/>
              <a:sym typeface="Arial"/>
            </a:endParaRPr>
          </a:p>
          <a:p>
            <a:pPr indent="0" lvl="0" marL="0" marR="0" rtl="0" algn="l">
              <a:lnSpc>
                <a:spcPct val="100000"/>
              </a:lnSpc>
              <a:spcBef>
                <a:spcPts val="1200"/>
              </a:spcBef>
              <a:spcAft>
                <a:spcPts val="1200"/>
              </a:spcAft>
              <a:buSzPts val="358"/>
              <a:buNone/>
            </a:pPr>
            <a:r>
              <a:rPr b="1" lang="en" sz="657">
                <a:solidFill>
                  <a:srgbClr val="000000"/>
                </a:solidFill>
                <a:latin typeface="Arial"/>
                <a:ea typeface="Arial"/>
                <a:cs typeface="Arial"/>
                <a:sym typeface="Arial"/>
              </a:rPr>
              <a:t>AWS</a:t>
            </a:r>
            <a:r>
              <a:rPr lang="en" sz="657">
                <a:solidFill>
                  <a:srgbClr val="000000"/>
                </a:solidFill>
                <a:latin typeface="Arial"/>
                <a:ea typeface="Arial"/>
                <a:cs typeface="Arial"/>
                <a:sym typeface="Arial"/>
              </a:rPr>
              <a:t>: We deploy our application on Amazon Web Services (AWS), leveraging its robust infrastructure for hosting, storage, and computing. AWS allows us to scale our resources dynamically based on demand and provides various services that enhance our application's capabilities.</a:t>
            </a:r>
            <a:endParaRPr sz="88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afed90dc2_0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Management Style</a:t>
            </a:r>
            <a:endParaRPr/>
          </a:p>
        </p:txBody>
      </p:sp>
      <p:sp>
        <p:nvSpPr>
          <p:cNvPr id="281" name="Google Shape;281;g30afed90dc2_0_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Due to our number of experienced members, we had a mentor-mentee method of collaboration</a:t>
            </a:r>
            <a:endParaRPr/>
          </a:p>
          <a:p>
            <a:pPr indent="-325755" lvl="0" marL="457200" rtl="0" algn="l">
              <a:spcBef>
                <a:spcPts val="0"/>
              </a:spcBef>
              <a:spcAft>
                <a:spcPts val="0"/>
              </a:spcAft>
              <a:buSzPct val="100000"/>
              <a:buChar char="●"/>
            </a:pPr>
            <a:r>
              <a:rPr lang="en"/>
              <a:t>Focusing on respect, communication, and initiative between members, we manage to go through the 6 weeks project with high calibre to deliverables.</a:t>
            </a:r>
            <a:endParaRPr/>
          </a:p>
          <a:p>
            <a:pPr indent="-325755" lvl="0" marL="457200" rtl="0" algn="l">
              <a:spcBef>
                <a:spcPts val="0"/>
              </a:spcBef>
              <a:spcAft>
                <a:spcPts val="0"/>
              </a:spcAft>
              <a:buSzPct val="100000"/>
              <a:buChar char="●"/>
            </a:pPr>
            <a:r>
              <a:rPr lang="en"/>
              <a:t>Initially, we divided based on nuclear teams: Python AI service team, Frontend team, SB team, QA team. But quickly realized in iteration 2 that it didn’t work, and shifted to a mentor-mentee system.</a:t>
            </a:r>
            <a:endParaRPr/>
          </a:p>
          <a:p>
            <a:pPr indent="-325755" lvl="0" marL="457200" rtl="0" algn="l">
              <a:spcBef>
                <a:spcPts val="0"/>
              </a:spcBef>
              <a:spcAft>
                <a:spcPts val="0"/>
              </a:spcAft>
              <a:buSzPct val="100000"/>
              <a:buChar char="●"/>
            </a:pPr>
            <a:r>
              <a:rPr lang="en"/>
              <a:t>Having our random day working sessions in Discord where team members can jump in and work together on anything.</a:t>
            </a:r>
            <a:endParaRPr/>
          </a:p>
          <a:p>
            <a:pPr indent="-325755" lvl="0" marL="457200" rtl="0" algn="l">
              <a:spcBef>
                <a:spcPts val="0"/>
              </a:spcBef>
              <a:spcAft>
                <a:spcPts val="0"/>
              </a:spcAft>
              <a:buSzPct val="100000"/>
              <a:buChar char="●"/>
            </a:pPr>
            <a:r>
              <a:rPr lang="en"/>
              <a:t>Having someone to audit/review work before submission or pushing to the next stage of production.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3baa830e6_1_5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Risk Management</a:t>
            </a:r>
            <a:endParaRPr/>
          </a:p>
        </p:txBody>
      </p:sp>
      <p:sp>
        <p:nvSpPr>
          <p:cNvPr id="287" name="Google Shape;287;g303baa830e6_1_59"/>
          <p:cNvSpPr txBox="1"/>
          <p:nvPr>
            <p:ph idx="1" type="body"/>
          </p:nvPr>
        </p:nvSpPr>
        <p:spPr>
          <a:xfrm>
            <a:off x="471900" y="1787250"/>
            <a:ext cx="8502600" cy="2710200"/>
          </a:xfrm>
          <a:prstGeom prst="rect">
            <a:avLst/>
          </a:prstGeom>
          <a:noFill/>
          <a:ln>
            <a:noFill/>
          </a:ln>
        </p:spPr>
        <p:txBody>
          <a:bodyPr anchorCtr="0" anchor="t" bIns="91425" lIns="91425" spcFirstLastPara="1" rIns="91425" wrap="square" tIns="91425">
            <a:noAutofit/>
          </a:bodyPr>
          <a:lstStyle/>
          <a:p>
            <a:pPr indent="-332105" lvl="0" marL="457200" rtl="0" algn="l">
              <a:lnSpc>
                <a:spcPct val="115000"/>
              </a:lnSpc>
              <a:spcBef>
                <a:spcPts val="1200"/>
              </a:spcBef>
              <a:spcAft>
                <a:spcPts val="0"/>
              </a:spcAft>
              <a:buSzPts val="1630"/>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Lack of motivation, procrastination, inconsistent work output, or team members dropping out could hinder progress and lead to missed deadlines.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Unclear requirements, frequent changes, or uncontrolled expansion of project scope could lead to delays and inefficiencies.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Integration challenges, failed CI pipeline runs, or inconsistent development and production environments could cause delays and regression.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Insufficient testing could lead to undetected bugs or issues in production, reducing system reliability.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Team members may face challenges using new technologies like </a:t>
            </a:r>
            <a:r>
              <a:rPr b="1" lang="en" sz="1100">
                <a:solidFill>
                  <a:srgbClr val="000000"/>
                </a:solidFill>
                <a:latin typeface="Arial"/>
                <a:ea typeface="Arial"/>
                <a:cs typeface="Arial"/>
                <a:sym typeface="Arial"/>
              </a:rPr>
              <a:t>Docker</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FastAPI</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PostgreSQL</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GPT-4</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Spring Boot</a:t>
            </a:r>
            <a:r>
              <a:rPr lang="en" sz="1100">
                <a:solidFill>
                  <a:srgbClr val="000000"/>
                </a:solidFill>
                <a:latin typeface="Arial"/>
                <a:ea typeface="Arial"/>
                <a:cs typeface="Arial"/>
                <a:sym typeface="Arial"/>
              </a:rPr>
              <a:t>, leading to delays in task completion.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Miscommunication, avoidance of issues, or poor collaboration can lead to duplicate work, missed deadlines, or incomplete tasks.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Some team members may take on more work than others, leading to burnout or reduced quality of work output.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Single access to the </a:t>
            </a:r>
            <a:r>
              <a:rPr b="1" lang="en" sz="1100">
                <a:solidFill>
                  <a:srgbClr val="000000"/>
                </a:solidFill>
                <a:latin typeface="Arial"/>
                <a:ea typeface="Arial"/>
                <a:cs typeface="Arial"/>
                <a:sym typeface="Arial"/>
              </a:rPr>
              <a:t>OpenAI API key</a:t>
            </a:r>
            <a:r>
              <a:rPr lang="en" sz="1100">
                <a:solidFill>
                  <a:srgbClr val="000000"/>
                </a:solidFill>
                <a:latin typeface="Arial"/>
                <a:ea typeface="Arial"/>
                <a:cs typeface="Arial"/>
                <a:sym typeface="Arial"/>
              </a:rPr>
              <a:t> owned by </a:t>
            </a:r>
            <a:r>
              <a:rPr b="1" lang="en" sz="1100">
                <a:solidFill>
                  <a:srgbClr val="000000"/>
                </a:solidFill>
                <a:latin typeface="Arial"/>
                <a:ea typeface="Arial"/>
                <a:cs typeface="Arial"/>
                <a:sym typeface="Arial"/>
              </a:rPr>
              <a:t>Poom</a:t>
            </a:r>
            <a:r>
              <a:rPr lang="en" sz="1100">
                <a:solidFill>
                  <a:srgbClr val="000000"/>
                </a:solidFill>
                <a:latin typeface="Arial"/>
                <a:ea typeface="Arial"/>
                <a:cs typeface="Arial"/>
                <a:sym typeface="Arial"/>
              </a:rPr>
              <a:t> could create a bottleneck, limiting testing opportunities for AI-related services.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Risk:</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Unexpected emergencies</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busy work schedules</a:t>
            </a:r>
            <a:r>
              <a:rPr lang="en" sz="1100">
                <a:solidFill>
                  <a:srgbClr val="000000"/>
                </a:solidFill>
                <a:latin typeface="Arial"/>
                <a:ea typeface="Arial"/>
                <a:cs typeface="Arial"/>
                <a:sym typeface="Arial"/>
              </a:rPr>
              <a:t> might limit team members' ability to meet project deadlines.</a:t>
            </a:r>
            <a:endParaRPr sz="110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88fbdabc5_0_19"/>
          <p:cNvSpPr txBox="1"/>
          <p:nvPr>
            <p:ph type="title"/>
          </p:nvPr>
        </p:nvSpPr>
        <p:spPr>
          <a:xfrm>
            <a:off x="3832828" y="211075"/>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Iteration 3</a:t>
            </a:r>
            <a:endParaRPr>
              <a:solidFill>
                <a:schemeClr val="dk2"/>
              </a:solidFill>
            </a:endParaRPr>
          </a:p>
        </p:txBody>
      </p:sp>
      <p:sp>
        <p:nvSpPr>
          <p:cNvPr id="293" name="Google Shape;293;g3088fbdabc5_0_19"/>
          <p:cNvSpPr txBox="1"/>
          <p:nvPr>
            <p:ph idx="1" type="body"/>
          </p:nvPr>
        </p:nvSpPr>
        <p:spPr>
          <a:xfrm>
            <a:off x="3663325" y="1164475"/>
            <a:ext cx="50568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a:solidFill>
                  <a:schemeClr val="dk2"/>
                </a:solidFill>
              </a:rPr>
              <a:t>Adding more security layer to the product</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the `download chat` functionality</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more testing and QA</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more linting/formatting measures</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Cleaning and Annotating the code to allow easy collaboration among development team members.</a:t>
            </a:r>
            <a:endParaRPr>
              <a:solidFill>
                <a:schemeClr val="dk2"/>
              </a:solidFill>
            </a:endParaRPr>
          </a:p>
          <a:p>
            <a:pPr indent="-304800" lvl="0" marL="457200" rtl="0" algn="l">
              <a:spcBef>
                <a:spcPts val="0"/>
              </a:spcBef>
              <a:spcAft>
                <a:spcPts val="0"/>
              </a:spcAft>
              <a:buClr>
                <a:schemeClr val="dk2"/>
              </a:buClr>
              <a:buSzPts val="1200"/>
              <a:buChar char="●"/>
            </a:pPr>
            <a:r>
              <a:rPr lang="en">
                <a:solidFill>
                  <a:schemeClr val="dk2"/>
                </a:solidFill>
              </a:rPr>
              <a:t>Adding Exceptions for taking account all possible situations that might occur, and bugs.</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
        <p:nvSpPr>
          <p:cNvPr id="294" name="Google Shape;294;g3088fbdabc5_0_19"/>
          <p:cNvSpPr txBox="1"/>
          <p:nvPr/>
        </p:nvSpPr>
        <p:spPr>
          <a:xfrm>
            <a:off x="244850" y="282500"/>
            <a:ext cx="2808000" cy="40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Iteration Summary</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0: </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Planning architecture design</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requirements </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Defining application features</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Establishing team culture and work routine</a:t>
            </a:r>
            <a:endParaRPr sz="9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1:</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Chatbot implementation</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custom course recommendation algorithm</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SpringBoot Backend</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Frontend React and finishing the Chatpage UI components</a:t>
            </a:r>
            <a:endParaRPr sz="9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Iteration 2:</a:t>
            </a:r>
            <a:endParaRPr sz="12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Finishing Frontend main functionalities, saving chat into the database, signup/login functionality using JWT Auth</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Adding promptlib.json as a RAG and increasing the scope of queries to accept larger query possibilities</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AWS EC2 Instance for iteration 3</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Setting up QA/Testing BDD framework and </a:t>
            </a:r>
            <a:r>
              <a:rPr lang="en" sz="900">
                <a:solidFill>
                  <a:schemeClr val="lt1"/>
                </a:solidFill>
                <a:latin typeface="Roboto"/>
                <a:ea typeface="Roboto"/>
                <a:cs typeface="Roboto"/>
                <a:sym typeface="Roboto"/>
              </a:rPr>
              <a:t>unit testing</a:t>
            </a:r>
            <a:endParaRPr sz="900">
              <a:solidFill>
                <a:schemeClr val="lt1"/>
              </a:solidFill>
              <a:latin typeface="Roboto"/>
              <a:ea typeface="Roboto"/>
              <a:cs typeface="Roboto"/>
              <a:sym typeface="Roboto"/>
            </a:endParaRPr>
          </a:p>
          <a:p>
            <a:pPr indent="-285750" lvl="0" marL="457200" rtl="0" algn="l">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Fully end-to-end integration between all services</a:t>
            </a:r>
            <a:endParaRPr sz="900">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0afed90dc2_0_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Future Work Proposal - if it can grow outside CS673</a:t>
            </a:r>
            <a:endParaRPr/>
          </a:p>
        </p:txBody>
      </p:sp>
      <p:sp>
        <p:nvSpPr>
          <p:cNvPr id="300" name="Google Shape;300;g30afed90dc2_0_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Integrating with the BU MET CS Student Registration MS</a:t>
            </a:r>
            <a:endParaRPr/>
          </a:p>
          <a:p>
            <a:pPr indent="-308610" lvl="0" marL="457200" rtl="0" algn="l">
              <a:spcBef>
                <a:spcPts val="0"/>
              </a:spcBef>
              <a:spcAft>
                <a:spcPts val="0"/>
              </a:spcAft>
              <a:buSzPct val="100000"/>
              <a:buAutoNum type="arabicPeriod"/>
            </a:pPr>
            <a:r>
              <a:rPr lang="en"/>
              <a:t>Compiling our csv documents and json prompt lib into MongoDB to allow scalability for easy additions to programs, courses, and prompt insertion.</a:t>
            </a:r>
            <a:endParaRPr/>
          </a:p>
          <a:p>
            <a:pPr indent="-308610" lvl="0" marL="457200" rtl="0" algn="l">
              <a:spcBef>
                <a:spcPts val="0"/>
              </a:spcBef>
              <a:spcAft>
                <a:spcPts val="0"/>
              </a:spcAft>
              <a:buSzPct val="100000"/>
              <a:buAutoNum type="arabicPeriod"/>
            </a:pPr>
            <a:r>
              <a:rPr lang="en"/>
              <a:t>Fixing bugs that we couldn’t get: JsPDF, Random files generated by the Docker build.</a:t>
            </a:r>
            <a:endParaRPr/>
          </a:p>
          <a:p>
            <a:pPr indent="-308610" lvl="0" marL="457200" rtl="0" algn="l">
              <a:spcBef>
                <a:spcPts val="0"/>
              </a:spcBef>
              <a:spcAft>
                <a:spcPts val="0"/>
              </a:spcAft>
              <a:buSzPct val="100000"/>
              <a:buAutoNum type="arabicPeriod"/>
            </a:pPr>
            <a:r>
              <a:rPr lang="en"/>
              <a:t>Removing smells and making code more dynamic, like the coursebuilder algorithm</a:t>
            </a:r>
            <a:endParaRPr/>
          </a:p>
          <a:p>
            <a:pPr indent="-308610" lvl="0" marL="457200" rtl="0" algn="l">
              <a:spcBef>
                <a:spcPts val="0"/>
              </a:spcBef>
              <a:spcAft>
                <a:spcPts val="0"/>
              </a:spcAft>
              <a:buSzPct val="100000"/>
              <a:buAutoNum type="arabicPeriod"/>
            </a:pPr>
            <a:r>
              <a:rPr lang="en"/>
              <a:t>Moving from JWT Token Authentication to Okta Authentication, adding Captcha features to the submit buttons in the Login/Submit Page, having ability to change some profile information. Allowing sharing through email or social media.</a:t>
            </a:r>
            <a:endParaRPr/>
          </a:p>
          <a:p>
            <a:pPr indent="-308610" lvl="0" marL="457200" rtl="0" algn="l">
              <a:spcBef>
                <a:spcPts val="0"/>
              </a:spcBef>
              <a:spcAft>
                <a:spcPts val="0"/>
              </a:spcAft>
              <a:buSzPct val="100000"/>
              <a:buAutoNum type="arabicPeriod"/>
            </a:pPr>
            <a:r>
              <a:rPr lang="en"/>
              <a:t>Allowing a user to have more than one sessions running at the same time.</a:t>
            </a:r>
            <a:endParaRPr/>
          </a:p>
          <a:p>
            <a:pPr indent="-308610" lvl="0" marL="457200" rtl="0" algn="l">
              <a:spcBef>
                <a:spcPts val="0"/>
              </a:spcBef>
              <a:spcAft>
                <a:spcPts val="0"/>
              </a:spcAft>
              <a:buSzPct val="100000"/>
              <a:buAutoNum type="arabicPeriod"/>
            </a:pPr>
            <a:r>
              <a:rPr lang="en"/>
              <a:t>Connecting user to key contact person. Eg. For question on Health, connect to BU SHS by automated email or in-person chat; Course Advising issue, connect to the BU MET CS Academic Advisor </a:t>
            </a:r>
            <a:r>
              <a:rPr lang="en"/>
              <a:t>through email or in-person chat.</a:t>
            </a:r>
            <a:endParaRPr/>
          </a:p>
          <a:p>
            <a:pPr indent="-308610" lvl="0" marL="457200" rtl="0" algn="l">
              <a:spcBef>
                <a:spcPts val="0"/>
              </a:spcBef>
              <a:spcAft>
                <a:spcPts val="0"/>
              </a:spcAft>
              <a:buSzPct val="100000"/>
              <a:buAutoNum type="arabicPeriod"/>
            </a:pPr>
            <a:r>
              <a:rPr lang="en"/>
              <a:t>Moving from React Context API to Redux API so that we can use a global state for our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03baa830e6_1_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Design Goals</a:t>
            </a:r>
            <a:endParaRPr/>
          </a:p>
        </p:txBody>
      </p:sp>
      <p:sp>
        <p:nvSpPr>
          <p:cNvPr id="86" name="Google Shape;86;g303baa830e6_1_0"/>
          <p:cNvSpPr txBox="1"/>
          <p:nvPr>
            <p:ph idx="1" type="body"/>
          </p:nvPr>
        </p:nvSpPr>
        <p:spPr>
          <a:xfrm>
            <a:off x="471900" y="1919075"/>
            <a:ext cx="8438400" cy="30900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rgbClr val="000000"/>
              </a:buClr>
              <a:buSzPts val="2200"/>
              <a:buFont typeface="Arial"/>
              <a:buChar char="●"/>
            </a:pPr>
            <a:r>
              <a:rPr lang="en" sz="2200">
                <a:solidFill>
                  <a:srgbClr val="000000"/>
                </a:solidFill>
                <a:latin typeface="Arial"/>
                <a:ea typeface="Arial"/>
                <a:cs typeface="Arial"/>
                <a:sym typeface="Arial"/>
              </a:rPr>
              <a:t>Seamless chatbot interaction via real-time communication.</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Modular architecture for easy maintenance and scalability.</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Performance optimization with client-side and server-side caching.</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Secure authentication using JWT tokens and authentication.</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1000"/>
              </a:spcAft>
              <a:buNone/>
            </a:pPr>
            <a:r>
              <a:t/>
            </a:r>
            <a:endParaRPr sz="22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088fbdabc5_0_10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Presentation Video Links</a:t>
            </a:r>
            <a:endParaRPr/>
          </a:p>
        </p:txBody>
      </p:sp>
      <p:sp>
        <p:nvSpPr>
          <p:cNvPr id="306" name="Google Shape;306;g3088fbdabc5_0_10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0 Link: https://youtu.be/g12YR7aotc0?feature=shared</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1 Link: </a:t>
            </a:r>
            <a:r>
              <a:rPr lang="en" sz="900">
                <a:solidFill>
                  <a:srgbClr val="1F2328"/>
                </a:solidFill>
                <a:highlight>
                  <a:srgbClr val="DAFBE1"/>
                </a:highlight>
                <a:latin typeface="Courier New"/>
                <a:ea typeface="Courier New"/>
                <a:cs typeface="Courier New"/>
                <a:sym typeface="Courier New"/>
              </a:rPr>
              <a:t>https://cdnapisec.kaltura.com/html5/html5lib/v2.101/mwEmbedFrame.php/p/2159741/uiconf_id/45028821/entry_id/1_2eq2v3jm?wid=_2159741&amp;iframeembed=true&amp;playerId=kaltura_player&amp;entry_id=1_2eq2v3jm&amp;flashvars[streamerType]=auto&amp;amp;flashvars[localizationCode]=en&amp;amp;flashvars[sideBarContainer.plugin]=true&amp;amp;flashvars[sideBarContainer.position]=left&amp;amp;flashvars[sideBarContainer.clickToClose]=true&amp;amp;flashvars[chapters.plugin]=true&amp;amp;flashvars[chapters.layout]=vertical&amp;amp;flashvars[chapters.thumbnailRotator]=false&amp;amp;flashvars[streamSelector.plugin]=true&amp;amp;flashvars[EmbedPlayer.SpinnerTarget]=videoHolder&amp;amp;flashvars[dualScreen.plugin]=true&amp;amp;flashvars[hotspots.plugin]=1&amp;amp;flashvars[Kaltura.addCrossoriginToIframe]=true&amp;amp;&amp;wid=1_3j73gq8j</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2 Link: https://www.loom.com/share/0f89d6608282436ebb194db4e7251023</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Iteration 3 Link: https://www.loom.com/share/1e8b338f0da64e969b6d92ad1fbdf287</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0afed90dc2_1_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Documents Links</a:t>
            </a:r>
            <a:endParaRPr/>
          </a:p>
        </p:txBody>
      </p:sp>
      <p:sp>
        <p:nvSpPr>
          <p:cNvPr id="312" name="Google Shape;312;g30afed90dc2_1_2"/>
          <p:cNvSpPr txBox="1"/>
          <p:nvPr>
            <p:ph idx="4294967295" type="body"/>
          </p:nvPr>
        </p:nvSpPr>
        <p:spPr>
          <a:xfrm>
            <a:off x="81000" y="868675"/>
            <a:ext cx="8861100" cy="27102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4907"/>
              <a:t>SDD: </a:t>
            </a:r>
            <a:r>
              <a:rPr lang="en" sz="4907"/>
              <a:t>https://docs.google.com/document/d/1ch7LNgubW-kMXYYZ7vxoAuGzv9BuCsDV/edit?usp=drive_link&amp;ouid=103114635327311797188&amp;rtpof=true&amp;sd=true</a:t>
            </a:r>
            <a:endParaRPr sz="4907"/>
          </a:p>
          <a:p>
            <a:pPr indent="0" lvl="0" marL="0" rtl="0" algn="l">
              <a:lnSpc>
                <a:spcPct val="100000"/>
              </a:lnSpc>
              <a:spcBef>
                <a:spcPts val="1200"/>
              </a:spcBef>
              <a:spcAft>
                <a:spcPts val="0"/>
              </a:spcAft>
              <a:buNone/>
            </a:pPr>
            <a:r>
              <a:rPr b="1" lang="en" sz="4907"/>
              <a:t>STD: </a:t>
            </a:r>
            <a:r>
              <a:rPr lang="en" sz="4907"/>
              <a:t>https://docs.google.com/document/d/1WmKCcI4Q6M4MueD_hz1-Qc8Monilb4rD/edit?usp=drive_link&amp;ouid=103114635327311797188&amp;rtpof=true&amp;sd=true</a:t>
            </a:r>
            <a:endParaRPr sz="4907"/>
          </a:p>
          <a:p>
            <a:pPr indent="0" lvl="0" marL="0" rtl="0" algn="l">
              <a:lnSpc>
                <a:spcPct val="100000"/>
              </a:lnSpc>
              <a:spcBef>
                <a:spcPts val="1200"/>
              </a:spcBef>
              <a:spcAft>
                <a:spcPts val="0"/>
              </a:spcAft>
              <a:buNone/>
            </a:pPr>
            <a:r>
              <a:rPr b="1" lang="en" sz="4907"/>
              <a:t>SPPP: </a:t>
            </a:r>
            <a:r>
              <a:rPr lang="en" sz="4907"/>
              <a:t>https://docs.google.com/document/d/1zvKDvFPU8075OQi3H5Sab6zUKd-R-9RC/edit?usp=drive_link&amp;ouid=103114635327311797188&amp;rtpof=true&amp;sd=true</a:t>
            </a:r>
            <a:endParaRPr sz="4907"/>
          </a:p>
          <a:p>
            <a:pPr indent="0" lvl="0" marL="0" rtl="0" algn="l">
              <a:lnSpc>
                <a:spcPct val="100000"/>
              </a:lnSpc>
              <a:spcBef>
                <a:spcPts val="1200"/>
              </a:spcBef>
              <a:spcAft>
                <a:spcPts val="0"/>
              </a:spcAft>
              <a:buNone/>
            </a:pPr>
            <a:r>
              <a:rPr b="1" lang="en" sz="4907"/>
              <a:t>SPPP Risk: </a:t>
            </a:r>
            <a:r>
              <a:rPr lang="en" sz="4907"/>
              <a:t>https://docs.google.com/spreadsheets/d/1PKZ_67GZ0AT9tjyAr6T7fItjEC_KtlzV/edit?usp=drive_link&amp;ouid=103114635327311797188&amp;rtpof=true&amp;sd=true</a:t>
            </a:r>
            <a:endParaRPr sz="4907"/>
          </a:p>
          <a:p>
            <a:pPr indent="0" lvl="0" marL="0" rtl="0" algn="l">
              <a:lnSpc>
                <a:spcPct val="100000"/>
              </a:lnSpc>
              <a:spcBef>
                <a:spcPts val="1200"/>
              </a:spcBef>
              <a:spcAft>
                <a:spcPts val="0"/>
              </a:spcAft>
              <a:buNone/>
            </a:pPr>
            <a:r>
              <a:rPr b="1" lang="en" sz="4907"/>
              <a:t>Progress Report: </a:t>
            </a:r>
            <a:r>
              <a:rPr lang="en" sz="4907"/>
              <a:t>https://docs.google.com/spreadsheets/d/11tNnA4n-sdLOFztepMadfqetSaNK8Jmd/edit?usp=drive_link&amp;ouid=103114635327311797188&amp;rtpof=true&amp;sd=true</a:t>
            </a:r>
            <a:endParaRPr sz="4907"/>
          </a:p>
          <a:p>
            <a:pPr indent="0" lvl="0" marL="0" rtl="0" algn="l">
              <a:lnSpc>
                <a:spcPct val="100000"/>
              </a:lnSpc>
              <a:spcBef>
                <a:spcPts val="1200"/>
              </a:spcBef>
              <a:spcAft>
                <a:spcPts val="0"/>
              </a:spcAft>
              <a:buNone/>
            </a:pPr>
            <a:r>
              <a:rPr b="1" lang="en" sz="4907"/>
              <a:t>Ppt slides: </a:t>
            </a:r>
            <a:r>
              <a:rPr lang="en" sz="4907"/>
              <a:t>https://docs.google.com/presentation/d/1d26JZwDBMzP2OF2K364n-KFrHzGN8_-o/edit?usp=drive_link&amp;ouid=103114635327311797188&amp;rtpof=true&amp;sd=true</a:t>
            </a:r>
            <a:endParaRPr sz="4907"/>
          </a:p>
          <a:p>
            <a:pPr indent="0" lvl="0" marL="0" rtl="0" algn="l">
              <a:lnSpc>
                <a:spcPct val="100000"/>
              </a:lnSpc>
              <a:spcBef>
                <a:spcPts val="1200"/>
              </a:spcBef>
              <a:spcAft>
                <a:spcPts val="0"/>
              </a:spcAft>
              <a:buNone/>
            </a:pPr>
            <a:r>
              <a:rPr b="1" lang="en" sz="4907"/>
              <a:t>JIRA: </a:t>
            </a:r>
            <a:r>
              <a:rPr lang="en" sz="4907"/>
              <a:t>https://seprojects-cs673olf24team1.atlassian.net/jira/software/projects/SCRUM/boards/1/backlog</a:t>
            </a:r>
            <a:endParaRPr sz="4907"/>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03baa830e6_1_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solidFill>
                  <a:srgbClr val="F9F9F9"/>
                </a:solidFill>
                <a:latin typeface="Calibri"/>
                <a:ea typeface="Calibri"/>
                <a:cs typeface="Calibri"/>
                <a:sym typeface="Calibri"/>
              </a:rPr>
              <a:t>Software Architecture</a:t>
            </a:r>
            <a:endParaRPr>
              <a:solidFill>
                <a:srgbClr val="F9F9F9"/>
              </a:solidFill>
            </a:endParaRPr>
          </a:p>
        </p:txBody>
      </p:sp>
      <p:sp>
        <p:nvSpPr>
          <p:cNvPr id="92" name="Google Shape;92;g303baa830e6_1_7"/>
          <p:cNvSpPr txBox="1"/>
          <p:nvPr>
            <p:ph idx="1" type="body"/>
          </p:nvPr>
        </p:nvSpPr>
        <p:spPr>
          <a:xfrm>
            <a:off x="471900" y="1919075"/>
            <a:ext cx="8525700" cy="3064500"/>
          </a:xfrm>
          <a:prstGeom prst="rect">
            <a:avLst/>
          </a:prstGeom>
        </p:spPr>
        <p:txBody>
          <a:bodyPr anchorCtr="0" anchor="t" bIns="91425" lIns="91425" spcFirstLastPara="1" rIns="91425" wrap="square" tIns="91425">
            <a:noAutofit/>
          </a:bodyPr>
          <a:lstStyle/>
          <a:p>
            <a:pPr indent="-374650" lvl="0" marL="457200" rtl="0" algn="l">
              <a:spcBef>
                <a:spcPts val="80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Frontend: React/Vite </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Backend: Spring Boot for authentication and chat handling</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AI Layer: Python-based script using LangChain tooling for intelligent chatbot responses (supported by ChatGPT-4o mini)</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Database: PostgreSQL for chat history and user data</a:t>
            </a:r>
            <a:endParaRPr sz="2300">
              <a:solidFill>
                <a:srgbClr val="000000"/>
              </a:solidFill>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CI/CD: Docker, GitHub Actions, AWS EC2 for deployment</a:t>
            </a:r>
            <a:endParaRPr sz="2300">
              <a:solidFill>
                <a:srgbClr val="000000"/>
              </a:solidFill>
              <a:latin typeface="Calibri"/>
              <a:ea typeface="Calibri"/>
              <a:cs typeface="Calibri"/>
              <a:sym typeface="Calibri"/>
            </a:endParaRPr>
          </a:p>
          <a:p>
            <a:pPr indent="0" lvl="0" marL="457200" rtl="0" algn="l">
              <a:spcBef>
                <a:spcPts val="0"/>
              </a:spcBef>
              <a:spcAft>
                <a:spcPts val="1200"/>
              </a:spcAft>
              <a:buNone/>
            </a:pPr>
            <a:r>
              <a:t/>
            </a:r>
            <a:endParaRPr b="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3baa830e6_1_9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Architecture Diagram</a:t>
            </a:r>
            <a:endParaRPr/>
          </a:p>
        </p:txBody>
      </p:sp>
      <p:pic>
        <p:nvPicPr>
          <p:cNvPr id="98" name="Google Shape;98;g303baa830e6_1_98"/>
          <p:cNvPicPr preferRelativeResize="0"/>
          <p:nvPr/>
        </p:nvPicPr>
        <p:blipFill>
          <a:blip r:embed="rId3">
            <a:alphaModFix/>
          </a:blip>
          <a:stretch>
            <a:fillRect/>
          </a:stretch>
        </p:blipFill>
        <p:spPr>
          <a:xfrm>
            <a:off x="1079525" y="754500"/>
            <a:ext cx="6864051" cy="4219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88fbdabc5_0_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Process Flow Diagram</a:t>
            </a:r>
            <a:endParaRPr/>
          </a:p>
        </p:txBody>
      </p:sp>
      <p:pic>
        <p:nvPicPr>
          <p:cNvPr id="104" name="Google Shape;104;g3088fbdabc5_0_7"/>
          <p:cNvPicPr preferRelativeResize="0"/>
          <p:nvPr/>
        </p:nvPicPr>
        <p:blipFill>
          <a:blip r:embed="rId3">
            <a:alphaModFix/>
          </a:blip>
          <a:stretch>
            <a:fillRect/>
          </a:stretch>
        </p:blipFill>
        <p:spPr>
          <a:xfrm>
            <a:off x="1578238" y="796750"/>
            <a:ext cx="5987516" cy="4219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3baa830e6_1_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FFFF"/>
                </a:solidFill>
              </a:rPr>
              <a:t>Frameworks and Libraries</a:t>
            </a:r>
            <a:endParaRPr/>
          </a:p>
        </p:txBody>
      </p:sp>
      <p:sp>
        <p:nvSpPr>
          <p:cNvPr id="110" name="Google Shape;110;g303baa830e6_1_21"/>
          <p:cNvSpPr txBox="1"/>
          <p:nvPr>
            <p:ph idx="1" type="body"/>
          </p:nvPr>
        </p:nvSpPr>
        <p:spPr>
          <a:xfrm>
            <a:off x="471900" y="1919075"/>
            <a:ext cx="8758800" cy="306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50"/>
              </a:spcBef>
              <a:spcAft>
                <a:spcPts val="0"/>
              </a:spcAft>
              <a:buClr>
                <a:srgbClr val="000000"/>
              </a:buClr>
              <a:buSzPts val="1800"/>
              <a:buChar char="●"/>
            </a:pPr>
            <a:r>
              <a:rPr b="1" lang="en">
                <a:solidFill>
                  <a:srgbClr val="000000"/>
                </a:solidFill>
              </a:rPr>
              <a:t>Frontend</a:t>
            </a:r>
            <a:r>
              <a:rPr lang="en">
                <a:solidFill>
                  <a:srgbClr val="000000"/>
                </a:solidFill>
              </a:rPr>
              <a:t>: React.js, Vite, Axios, Material UI</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Backend</a:t>
            </a:r>
            <a:r>
              <a:rPr lang="en">
                <a:solidFill>
                  <a:srgbClr val="000000"/>
                </a:solidFill>
              </a:rPr>
              <a:t>: Java (Spring Boot), Maven, JWT Tokens/Auth</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AI Layer</a:t>
            </a:r>
            <a:r>
              <a:rPr lang="en">
                <a:solidFill>
                  <a:srgbClr val="000000"/>
                </a:solidFill>
              </a:rPr>
              <a:t>: Langchain, FastAPI, FlaskAPI</a:t>
            </a:r>
            <a:r>
              <a:rPr lang="en">
                <a:solidFill>
                  <a:srgbClr val="000000"/>
                </a:solidFill>
              </a:rPr>
              <a:t>, Pandas, ChatGPT-4o mini, FAISS (for vector storage)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Automation Testing</a:t>
            </a:r>
            <a:r>
              <a:rPr lang="en">
                <a:solidFill>
                  <a:srgbClr val="000000"/>
                </a:solidFill>
              </a:rPr>
              <a:t>: Selenium, Cucumber, Jest, TestNG, Maven, Rest Assured API</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03baa830e6_1_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Class Diagram</a:t>
            </a:r>
            <a:endParaRPr/>
          </a:p>
        </p:txBody>
      </p:sp>
      <p:pic>
        <p:nvPicPr>
          <p:cNvPr id="116" name="Google Shape;116;g303baa830e6_1_34"/>
          <p:cNvPicPr preferRelativeResize="0"/>
          <p:nvPr/>
        </p:nvPicPr>
        <p:blipFill>
          <a:blip r:embed="rId3">
            <a:alphaModFix/>
          </a:blip>
          <a:stretch>
            <a:fillRect/>
          </a:stretch>
        </p:blipFill>
        <p:spPr>
          <a:xfrm>
            <a:off x="2110001" y="798850"/>
            <a:ext cx="4803098" cy="4176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