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Oswald"/>
      <p:bold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8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4Kt0rbVzQWpPozUAksRO/WjO0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8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slide" Target="slides/slide9.xml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32f330e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32f330e6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2f330e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032f330e6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32f330e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32f330e6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32f330e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032f330e6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2.jp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4236347" y="3103606"/>
            <a:ext cx="9815307" cy="4307509"/>
            <a:chOff x="0" y="-19050"/>
            <a:chExt cx="1895495" cy="83185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4236350" y="4491653"/>
            <a:ext cx="9815400" cy="4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6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RENT &amp; HOUSING</a:t>
            </a:r>
            <a:r>
              <a:rPr b="1" i="0" lang="en-US" sz="76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76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PLATFORM</a:t>
            </a:r>
            <a:endParaRPr b="1" i="0" sz="760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36347" y="3438109"/>
            <a:ext cx="9815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(RentNinja)</a:t>
            </a:r>
            <a:endParaRPr b="1" i="0" sz="7065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5019320" y="2829367"/>
            <a:ext cx="1400485" cy="5359971"/>
            <a:chOff x="0" y="-19050"/>
            <a:chExt cx="368852" cy="141168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368852" cy="1392630"/>
            </a:xfrm>
            <a:custGeom>
              <a:rect b="b" l="l" r="r" t="t"/>
              <a:pathLst>
                <a:path extrusionOk="0" h="1392630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392630"/>
                  </a:lnTo>
                  <a:lnTo>
                    <a:pt x="0" y="13926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19050"/>
              <a:ext cx="368852" cy="1411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 b="1" i="0" sz="998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2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i="1" sz="4270" u="none" cap="none" strike="noStrike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i="1" sz="4270" u="none" cap="none" strike="noStrike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1" i="1" sz="4270" u="none" cap="none" strike="noStrike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b="1" i="1" sz="4270" u="none" cap="none" strike="noStrike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b="1" i="1" sz="4270" u="none" cap="none" strike="noStrike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b="1" i="1" sz="4270" u="none" cap="none" strike="noStrike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607430" y="3333137"/>
            <a:ext cx="5790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ITERATION_1 </a:t>
            </a: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OVERVIEW</a:t>
            </a:r>
            <a:endParaRPr b="0" i="0" sz="2525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607430" y="4127355"/>
            <a:ext cx="607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SOFTWARE </a:t>
            </a: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ARCHITECTURE</a:t>
            </a:r>
            <a:endParaRPr b="0" i="0" sz="2525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607430" y="5047445"/>
            <a:ext cx="5790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BACKEND ARCHITECTURE</a:t>
            </a:r>
            <a:endParaRPr b="0" i="0" sz="2525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607430" y="5841663"/>
            <a:ext cx="607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FRONTEND ARCHITECTURE</a:t>
            </a:r>
            <a:endParaRPr b="0" i="0" sz="2525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607430" y="6642507"/>
            <a:ext cx="607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FEATURES DISPLAY</a:t>
            </a:r>
            <a:endParaRPr b="0" i="0" sz="2525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607430" y="7434884"/>
            <a:ext cx="5790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NEXT STEPS</a:t>
            </a:r>
            <a:endParaRPr b="0" i="0" sz="2525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 rot="10800000">
            <a:off x="0" y="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 rot="887923">
            <a:off x="13475833" y="-8787301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4"/>
          <p:cNvSpPr txBox="1"/>
          <p:nvPr/>
        </p:nvSpPr>
        <p:spPr>
          <a:xfrm>
            <a:off x="0" y="293250"/>
            <a:ext cx="11267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8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Iteration 1</a:t>
            </a:r>
            <a:r>
              <a:rPr b="1" i="0" lang="en-US" sz="69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69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Overview</a:t>
            </a:r>
            <a:endParaRPr b="1" i="0" sz="690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1266301" y="2168125"/>
            <a:ext cx="15469407" cy="7041695"/>
            <a:chOff x="0" y="0"/>
            <a:chExt cx="1079625" cy="380332"/>
          </a:xfrm>
        </p:grpSpPr>
        <p:sp>
          <p:nvSpPr>
            <p:cNvPr id="122" name="Google Shape;122;p4"/>
            <p:cNvSpPr/>
            <p:nvPr/>
          </p:nvSpPr>
          <p:spPr>
            <a:xfrm>
              <a:off x="0" y="0"/>
              <a:ext cx="1079625" cy="380332"/>
            </a:xfrm>
            <a:custGeom>
              <a:rect b="b" l="l" r="r" t="t"/>
              <a:pathLst>
                <a:path extrusionOk="0" h="380332" w="1079625">
                  <a:moveTo>
                    <a:pt x="81535" y="0"/>
                  </a:moveTo>
                  <a:lnTo>
                    <a:pt x="998090" y="0"/>
                  </a:lnTo>
                  <a:cubicBezTo>
                    <a:pt x="1019715" y="0"/>
                    <a:pt x="1040454" y="8590"/>
                    <a:pt x="1055744" y="23881"/>
                  </a:cubicBezTo>
                  <a:cubicBezTo>
                    <a:pt x="1071035" y="39172"/>
                    <a:pt x="1079625" y="59911"/>
                    <a:pt x="1079625" y="81535"/>
                  </a:cubicBezTo>
                  <a:lnTo>
                    <a:pt x="1079625" y="298797"/>
                  </a:lnTo>
                  <a:cubicBezTo>
                    <a:pt x="1079625" y="320422"/>
                    <a:pt x="1071035" y="341161"/>
                    <a:pt x="1055744" y="356451"/>
                  </a:cubicBezTo>
                  <a:cubicBezTo>
                    <a:pt x="1040454" y="371742"/>
                    <a:pt x="1019715" y="380332"/>
                    <a:pt x="998090" y="380332"/>
                  </a:cubicBezTo>
                  <a:lnTo>
                    <a:pt x="81535" y="380332"/>
                  </a:lnTo>
                  <a:cubicBezTo>
                    <a:pt x="59911" y="380332"/>
                    <a:pt x="39172" y="371742"/>
                    <a:pt x="23881" y="356451"/>
                  </a:cubicBezTo>
                  <a:cubicBezTo>
                    <a:pt x="8590" y="341161"/>
                    <a:pt x="0" y="320422"/>
                    <a:pt x="0" y="298797"/>
                  </a:cubicBezTo>
                  <a:lnTo>
                    <a:pt x="0" y="81535"/>
                  </a:lnTo>
                  <a:cubicBezTo>
                    <a:pt x="0" y="59911"/>
                    <a:pt x="8590" y="39172"/>
                    <a:pt x="23881" y="23881"/>
                  </a:cubicBezTo>
                  <a:cubicBezTo>
                    <a:pt x="39172" y="8590"/>
                    <a:pt x="59911" y="0"/>
                    <a:pt x="81535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6996" y="39527"/>
              <a:ext cx="10041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-3937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●"/>
              </a:pPr>
              <a:r>
                <a:rPr lang="en-US" sz="2600">
                  <a:solidFill>
                    <a:schemeClr val="dk1"/>
                  </a:solidFill>
                </a:rPr>
                <a:t>Refine requirements </a:t>
              </a:r>
              <a:endParaRPr sz="2600">
                <a:solidFill>
                  <a:schemeClr val="dk1"/>
                </a:solidFill>
              </a:endParaRPr>
            </a:p>
            <a:p>
              <a:pPr indent="-3937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●"/>
              </a:pPr>
              <a:r>
                <a:rPr lang="en-US" sz="2600">
                  <a:solidFill>
                    <a:schemeClr val="dk1"/>
                  </a:solidFill>
                </a:rPr>
                <a:t>Core Infrastructure and architecture design</a:t>
              </a:r>
              <a:endParaRPr sz="2600">
                <a:solidFill>
                  <a:schemeClr val="dk1"/>
                </a:solidFill>
              </a:endParaRPr>
            </a:p>
            <a:p>
              <a:pPr indent="-3937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●"/>
              </a:pPr>
              <a:r>
                <a:rPr lang="en-US" sz="2600">
                  <a:solidFill>
                    <a:schemeClr val="dk1"/>
                  </a:solidFill>
                </a:rPr>
                <a:t>Set up configuration environment for frontend(Vue), backend(Java-AWS Lambda), database(AWS </a:t>
              </a:r>
              <a:r>
                <a:rPr lang="en-US" sz="2600">
                  <a:solidFill>
                    <a:schemeClr val="dk1"/>
                  </a:solidFill>
                </a:rPr>
                <a:t>DynamoDB</a:t>
              </a:r>
              <a:r>
                <a:rPr lang="en-US" sz="2600">
                  <a:solidFill>
                    <a:schemeClr val="dk1"/>
                  </a:solidFill>
                </a:rPr>
                <a:t>),Git, CI/CD Pipeline, Docker etc..</a:t>
              </a:r>
              <a:endParaRPr sz="2600">
                <a:solidFill>
                  <a:schemeClr val="dk1"/>
                </a:solidFill>
              </a:endParaRPr>
            </a:p>
            <a:p>
              <a:pPr indent="-3937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●"/>
              </a:pPr>
              <a:r>
                <a:rPr lang="en-US" sz="2600">
                  <a:solidFill>
                    <a:schemeClr val="dk1"/>
                  </a:solidFill>
                </a:rPr>
                <a:t>Implement All Essential Features(user login, sign up, user post, rental detail, rental list, user search, rental Filters)</a:t>
              </a:r>
              <a:endParaRPr sz="2600">
                <a:solidFill>
                  <a:schemeClr val="dk1"/>
                </a:solidFill>
              </a:endParaRPr>
            </a:p>
            <a:p>
              <a:pPr indent="-3937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●"/>
              </a:pPr>
              <a:r>
                <a:rPr lang="en-US" sz="2600">
                  <a:solidFill>
                    <a:schemeClr val="dk1"/>
                  </a:solidFill>
                </a:rPr>
                <a:t>Complete part of the Essential Features testing (API Testing, UI Testing)</a:t>
              </a:r>
              <a:endParaRPr sz="2600">
                <a:solidFill>
                  <a:schemeClr val="dk1"/>
                </a:solidFill>
              </a:endParaRPr>
            </a:p>
            <a:p>
              <a:pPr indent="-3937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Char char="●"/>
              </a:pPr>
              <a:r>
                <a:rPr lang="en-US" sz="2600">
                  <a:solidFill>
                    <a:schemeClr val="dk1"/>
                  </a:solidFill>
                </a:rPr>
                <a:t>Set up Jira Project management process and Complete User Stories</a:t>
              </a:r>
              <a:endParaRPr sz="26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29" name="Google Shape;129;p6"/>
          <p:cNvSpPr txBox="1"/>
          <p:nvPr/>
        </p:nvSpPr>
        <p:spPr>
          <a:xfrm>
            <a:off x="-5" y="255157"/>
            <a:ext cx="1155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So</a:t>
            </a: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ftware Architecture</a:t>
            </a:r>
            <a:r>
              <a:rPr b="1" i="0" lang="en-US" sz="6944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6944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6"/>
          <p:cNvSpPr/>
          <p:nvPr/>
        </p:nvSpPr>
        <p:spPr>
          <a:xfrm rot="-4176364">
            <a:off x="-4105129" y="653023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2" name="Google Shape;13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875" y="1642500"/>
            <a:ext cx="9979776" cy="805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2f330e6d_0_2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38" name="Google Shape;138;g3032f330e6d_0_2"/>
          <p:cNvSpPr txBox="1"/>
          <p:nvPr/>
        </p:nvSpPr>
        <p:spPr>
          <a:xfrm>
            <a:off x="-5" y="255157"/>
            <a:ext cx="1155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Backend</a:t>
            </a: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Architecture</a:t>
            </a:r>
            <a:r>
              <a:rPr b="1" i="0" lang="en-US" sz="6944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6944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g3032f330e6d_0_2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032f330e6d_0_2"/>
          <p:cNvSpPr/>
          <p:nvPr/>
        </p:nvSpPr>
        <p:spPr>
          <a:xfrm rot="-4179716">
            <a:off x="-4107483" y="6526406"/>
            <a:ext cx="7615272" cy="781417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1" name="Google Shape;141;g3032f330e6d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675" y="1409325"/>
            <a:ext cx="11276347" cy="84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32f330e6d_0_25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47" name="Google Shape;147;g3032f330e6d_0_25"/>
          <p:cNvSpPr txBox="1"/>
          <p:nvPr/>
        </p:nvSpPr>
        <p:spPr>
          <a:xfrm>
            <a:off x="-5" y="255157"/>
            <a:ext cx="11553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Frontend</a:t>
            </a: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Architecture</a:t>
            </a:r>
            <a:r>
              <a:rPr b="1" i="0" lang="en-US" sz="6944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6944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g3032f330e6d_0_25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g3032f330e6d_0_25"/>
          <p:cNvSpPr/>
          <p:nvPr/>
        </p:nvSpPr>
        <p:spPr>
          <a:xfrm rot="-4179716">
            <a:off x="-4107483" y="6526406"/>
            <a:ext cx="7615272" cy="781417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0" name="Google Shape;150;g3032f330e6d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800" y="1556325"/>
            <a:ext cx="8101251" cy="8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32f330e6d_0_4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56" name="Google Shape;156;g3032f330e6d_0_48"/>
          <p:cNvSpPr txBox="1"/>
          <p:nvPr/>
        </p:nvSpPr>
        <p:spPr>
          <a:xfrm>
            <a:off x="0" y="255150"/>
            <a:ext cx="9071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Display</a:t>
            </a:r>
            <a:r>
              <a:rPr b="1" i="0" lang="en-US" sz="6944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6944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g3032f330e6d_0_48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g3032f330e6d_0_48"/>
          <p:cNvSpPr/>
          <p:nvPr/>
        </p:nvSpPr>
        <p:spPr>
          <a:xfrm rot="-4179716">
            <a:off x="-4107483" y="6526406"/>
            <a:ext cx="7615272" cy="781417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9" name="Google Shape;159;g3032f330e6d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625" y="1415125"/>
            <a:ext cx="4951799" cy="346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032f330e6d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000" y="1324050"/>
            <a:ext cx="4149375" cy="33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032f330e6d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6300" y="5302650"/>
            <a:ext cx="6666276" cy="299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032f330e6d_0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96300" y="5393625"/>
            <a:ext cx="5393300" cy="317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032f330e6d_0_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19950" y="1253175"/>
            <a:ext cx="5883853" cy="3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32f330e6d_0_7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69" name="Google Shape;169;g3032f330e6d_0_71"/>
          <p:cNvSpPr txBox="1"/>
          <p:nvPr/>
        </p:nvSpPr>
        <p:spPr>
          <a:xfrm>
            <a:off x="0" y="255150"/>
            <a:ext cx="77109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Next</a:t>
            </a:r>
            <a:r>
              <a:rPr b="1" lang="en-US" sz="6944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Steps</a:t>
            </a:r>
            <a:r>
              <a:rPr b="1" i="0" lang="en-US" sz="6944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6944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g3032f330e6d_0_71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g3032f330e6d_0_71"/>
          <p:cNvSpPr/>
          <p:nvPr/>
        </p:nvSpPr>
        <p:spPr>
          <a:xfrm rot="-4179716">
            <a:off x="-4107483" y="6526406"/>
            <a:ext cx="7615272" cy="781417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g3032f330e6d_0_71"/>
          <p:cNvSpPr/>
          <p:nvPr/>
        </p:nvSpPr>
        <p:spPr>
          <a:xfrm>
            <a:off x="2175250" y="1639213"/>
            <a:ext cx="12472368" cy="7008568"/>
          </a:xfrm>
          <a:custGeom>
            <a:rect b="b" l="l" r="r" t="t"/>
            <a:pathLst>
              <a:path extrusionOk="0" h="380332" w="1079625">
                <a:moveTo>
                  <a:pt x="81535" y="0"/>
                </a:moveTo>
                <a:lnTo>
                  <a:pt x="998090" y="0"/>
                </a:lnTo>
                <a:cubicBezTo>
                  <a:pt x="1019715" y="0"/>
                  <a:pt x="1040454" y="8590"/>
                  <a:pt x="1055744" y="23881"/>
                </a:cubicBezTo>
                <a:cubicBezTo>
                  <a:pt x="1071035" y="39172"/>
                  <a:pt x="1079625" y="59911"/>
                  <a:pt x="1079625" y="81535"/>
                </a:cubicBezTo>
                <a:lnTo>
                  <a:pt x="1079625" y="298797"/>
                </a:lnTo>
                <a:cubicBezTo>
                  <a:pt x="1079625" y="320422"/>
                  <a:pt x="1071035" y="341161"/>
                  <a:pt x="1055744" y="356451"/>
                </a:cubicBezTo>
                <a:cubicBezTo>
                  <a:pt x="1040454" y="371742"/>
                  <a:pt x="1019715" y="380332"/>
                  <a:pt x="998090" y="380332"/>
                </a:cubicBezTo>
                <a:lnTo>
                  <a:pt x="81535" y="380332"/>
                </a:lnTo>
                <a:cubicBezTo>
                  <a:pt x="59911" y="380332"/>
                  <a:pt x="39172" y="371742"/>
                  <a:pt x="23881" y="356451"/>
                </a:cubicBezTo>
                <a:cubicBezTo>
                  <a:pt x="8590" y="341161"/>
                  <a:pt x="0" y="320422"/>
                  <a:pt x="0" y="298797"/>
                </a:cubicBezTo>
                <a:lnTo>
                  <a:pt x="0" y="81535"/>
                </a:lnTo>
                <a:cubicBezTo>
                  <a:pt x="0" y="59911"/>
                  <a:pt x="8590" y="39172"/>
                  <a:pt x="23881" y="23881"/>
                </a:cubicBezTo>
                <a:cubicBezTo>
                  <a:pt x="39172" y="8590"/>
                  <a:pt x="59911" y="0"/>
                  <a:pt x="81535" y="0"/>
                </a:cubicBezTo>
                <a:close/>
              </a:path>
            </a:pathLst>
          </a:custGeom>
          <a:solidFill>
            <a:srgbClr val="FFFFFF">
              <a:alpha val="9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Implement The Disearable Functional Features(User Collection Functionality, User Posted History List..)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Complete All the Essential Features QA Testing (Integration Testing, System Testing, Unit Testing)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Complete All Essential Features Security Testing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Problem-Solving &amp; Bugs Fixing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Complete Disearable Functional Features API Testing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78" name="Google Shape;178;p10"/>
          <p:cNvSpPr/>
          <p:nvPr/>
        </p:nvSpPr>
        <p:spPr>
          <a:xfrm rot="-10580377">
            <a:off x="9407140" y="-9309963"/>
            <a:ext cx="24036383" cy="24664199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10"/>
          <p:cNvSpPr txBox="1"/>
          <p:nvPr/>
        </p:nvSpPr>
        <p:spPr>
          <a:xfrm>
            <a:off x="1561733" y="2105045"/>
            <a:ext cx="80976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THANKS</a:t>
            </a:r>
            <a:r>
              <a:rPr b="1" i="0" lang="en-US" sz="943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FOR WATCHING</a:t>
            </a:r>
            <a:endParaRPr b="1" i="0" sz="943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10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38769A54CD0A4E428A42C87A41CF06D2_12</vt:lpwstr>
  </property>
  <property fmtid="{D5CDD505-2E9C-101B-9397-08002B2CF9AE}" pid="3" name="KSOProductBuildVer">
    <vt:lpwstr>2052-12.1.0.17827</vt:lpwstr>
  </property>
</Properties>
</file>