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0.svg" ContentType="image/svg+xml"/>
  <Override PartName="/ppt/media/image14.svg" ContentType="image/svg+xml"/>
  <Override PartName="/ppt/media/image16.svg" ContentType="image/svg+xml"/>
  <Override PartName="/ppt/media/image18.svg" ContentType="image/svg+xml"/>
  <Override PartName="/ppt/media/image3.svg" ContentType="image/svg+xml"/>
  <Override PartName="/ppt/media/image5.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70" r:id="rId6"/>
    <p:sldId id="260" r:id="rId7"/>
    <p:sldId id="266" r:id="rId8"/>
    <p:sldId id="265" r:id="rId9"/>
    <p:sldId id="262" r:id="rId10"/>
    <p:sldId id="263" r:id="rId11"/>
    <p:sldId id="264" r:id="rId12"/>
  </p:sldIdLst>
  <p:sldSz cx="18288000" cy="10287000"/>
  <p:notesSz cx="6858000" cy="9144000"/>
  <p:embeddedFontLst>
    <p:embeddedFont>
      <p:font typeface="Oswald Bold"/>
      <p:regular r:id="rId16"/>
      <p:bold r:id="rId17"/>
    </p:embeddedFont>
    <p:embeddedFont>
      <p:font typeface="DM Sans"/>
      <p:regular r:id="rId18"/>
      <p:bold r:id="rId19"/>
    </p:embeddedFont>
    <p:embeddedFont>
      <p:font typeface="DM Sans Italics" panose="00000500000000000000"/>
      <p:regular r:id="rId20"/>
      <p:bold r:id="rId21"/>
      <p:italic r:id="rId22"/>
    </p:embeddedFont>
    <p:embeddedFont>
      <p:font typeface="DM Sans Bold" panose="00000500000000000000"/>
      <p:regular r:id="rId23"/>
      <p:bold r:id="rId24"/>
      <p:italic r:id="rId25"/>
    </p:embeddedFont>
    <p:embeddedFont>
      <p:font typeface="Oswald" panose="00000500000000000000"/>
      <p:regular r:id="rId26"/>
      <p:bold r:id="rId27"/>
      <p:italic r:id="rId28"/>
    </p:embeddedFont>
    <p:embeddedFont>
      <p:font typeface="Montserrat Light" panose="00000400000000000000"/>
      <p:regular r:id="rId29"/>
    </p:embeddedFont>
    <p:embeddedFont>
      <p:font typeface="Calibri" panose="020F0502020204030204" charset="0"/>
      <p:regular r:id="rId30"/>
      <p:bold r:id="rId31"/>
      <p:italic r:id="rId32"/>
      <p:boldItalic r:id="rId33"/>
    </p:embeddedFont>
  </p:embeddedFontLst>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8"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28"/>
        <p:guide pos="2903"/>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gs" Target="tags/tag70.xml"/><Relationship Id="rId33" Type="http://schemas.openxmlformats.org/officeDocument/2006/relationships/font" Target="fonts/font18.fntdata"/><Relationship Id="rId32" Type="http://schemas.openxmlformats.org/officeDocument/2006/relationships/font" Target="fonts/font17.fntdata"/><Relationship Id="rId31" Type="http://schemas.openxmlformats.org/officeDocument/2006/relationships/font" Target="fonts/font16.fntdata"/><Relationship Id="rId30" Type="http://schemas.openxmlformats.org/officeDocument/2006/relationships/font" Target="fonts/font15.fntdata"/><Relationship Id="rId3" Type="http://schemas.openxmlformats.org/officeDocument/2006/relationships/slide" Target="slides/slide1.xml"/><Relationship Id="rId29" Type="http://schemas.openxmlformats.org/officeDocument/2006/relationships/font" Target="fonts/font14.fntdata"/><Relationship Id="rId28" Type="http://schemas.openxmlformats.org/officeDocument/2006/relationships/font" Target="fonts/font13.fntdata"/><Relationship Id="rId27" Type="http://schemas.openxmlformats.org/officeDocument/2006/relationships/font" Target="fonts/font12.fntdata"/><Relationship Id="rId26" Type="http://schemas.openxmlformats.org/officeDocument/2006/relationships/font" Target="fonts/font11.fntdata"/><Relationship Id="rId25" Type="http://schemas.openxmlformats.org/officeDocument/2006/relationships/font" Target="fonts/font10.fntdata"/><Relationship Id="rId24" Type="http://schemas.openxmlformats.org/officeDocument/2006/relationships/font" Target="fonts/font9.fntdata"/><Relationship Id="rId23" Type="http://schemas.openxmlformats.org/officeDocument/2006/relationships/font" Target="fonts/font8.fntdata"/><Relationship Id="rId22" Type="http://schemas.openxmlformats.org/officeDocument/2006/relationships/font" Target="fonts/font7.fntdata"/><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tags" Target="../tags/tag4.xml"/><Relationship Id="rId8" Type="http://schemas.openxmlformats.org/officeDocument/2006/relationships/tags" Target="../tags/tag3.xml"/><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tags" Target="../tags/tag2.xml"/><Relationship Id="rId4" Type="http://schemas.openxmlformats.org/officeDocument/2006/relationships/image" Target="../media/image14.svg"/><Relationship Id="rId3" Type="http://schemas.openxmlformats.org/officeDocument/2006/relationships/image" Target="../media/image13.png"/><Relationship Id="rId27" Type="http://schemas.openxmlformats.org/officeDocument/2006/relationships/slideLayout" Target="../slideLayouts/slideLayout7.xml"/><Relationship Id="rId26" Type="http://schemas.openxmlformats.org/officeDocument/2006/relationships/tags" Target="../tags/tag21.xml"/><Relationship Id="rId25" Type="http://schemas.openxmlformats.org/officeDocument/2006/relationships/tags" Target="../tags/tag20.xml"/><Relationship Id="rId24" Type="http://schemas.openxmlformats.org/officeDocument/2006/relationships/tags" Target="../tags/tag19.xml"/><Relationship Id="rId23" Type="http://schemas.openxmlformats.org/officeDocument/2006/relationships/tags" Target="../tags/tag18.xml"/><Relationship Id="rId22" Type="http://schemas.openxmlformats.org/officeDocument/2006/relationships/tags" Target="../tags/tag17.xml"/><Relationship Id="rId21" Type="http://schemas.openxmlformats.org/officeDocument/2006/relationships/tags" Target="../tags/tag16.xml"/><Relationship Id="rId20" Type="http://schemas.openxmlformats.org/officeDocument/2006/relationships/tags" Target="../tags/tag15.xml"/><Relationship Id="rId2" Type="http://schemas.openxmlformats.org/officeDocument/2006/relationships/tags" Target="../tags/tag1.xml"/><Relationship Id="rId19" Type="http://schemas.openxmlformats.org/officeDocument/2006/relationships/tags" Target="../tags/tag14.xml"/><Relationship Id="rId18" Type="http://schemas.openxmlformats.org/officeDocument/2006/relationships/tags" Target="../tags/tag13.xml"/><Relationship Id="rId17" Type="http://schemas.openxmlformats.org/officeDocument/2006/relationships/tags" Target="../tags/tag12.xml"/><Relationship Id="rId16" Type="http://schemas.openxmlformats.org/officeDocument/2006/relationships/tags" Target="../tags/tag11.xml"/><Relationship Id="rId15" Type="http://schemas.openxmlformats.org/officeDocument/2006/relationships/tags" Target="../tags/tag10.xml"/><Relationship Id="rId14" Type="http://schemas.openxmlformats.org/officeDocument/2006/relationships/tags" Target="../tags/tag9.xml"/><Relationship Id="rId13" Type="http://schemas.openxmlformats.org/officeDocument/2006/relationships/tags" Target="../tags/tag8.xml"/><Relationship Id="rId12" Type="http://schemas.openxmlformats.org/officeDocument/2006/relationships/tags" Target="../tags/tag7.xml"/><Relationship Id="rId11" Type="http://schemas.openxmlformats.org/officeDocument/2006/relationships/tags" Target="../tags/tag6.xml"/><Relationship Id="rId10" Type="http://schemas.openxmlformats.org/officeDocument/2006/relationships/tags" Target="../tags/tag5.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image" Target="../media/image3.svg"/><Relationship Id="rId6" Type="http://schemas.openxmlformats.org/officeDocument/2006/relationships/image" Target="../media/image2.png"/><Relationship Id="rId52" Type="http://schemas.openxmlformats.org/officeDocument/2006/relationships/slideLayout" Target="../slideLayouts/slideLayout7.xml"/><Relationship Id="rId51" Type="http://schemas.openxmlformats.org/officeDocument/2006/relationships/tags" Target="../tags/tag69.xml"/><Relationship Id="rId50" Type="http://schemas.openxmlformats.org/officeDocument/2006/relationships/tags" Target="../tags/tag68.xml"/><Relationship Id="rId5" Type="http://schemas.openxmlformats.org/officeDocument/2006/relationships/tags" Target="../tags/tag25.xml"/><Relationship Id="rId49" Type="http://schemas.openxmlformats.org/officeDocument/2006/relationships/tags" Target="../tags/tag67.xml"/><Relationship Id="rId48" Type="http://schemas.openxmlformats.org/officeDocument/2006/relationships/tags" Target="../tags/tag66.xml"/><Relationship Id="rId47" Type="http://schemas.openxmlformats.org/officeDocument/2006/relationships/tags" Target="../tags/tag65.xml"/><Relationship Id="rId46" Type="http://schemas.openxmlformats.org/officeDocument/2006/relationships/tags" Target="../tags/tag64.xml"/><Relationship Id="rId45" Type="http://schemas.openxmlformats.org/officeDocument/2006/relationships/tags" Target="../tags/tag63.xml"/><Relationship Id="rId44" Type="http://schemas.openxmlformats.org/officeDocument/2006/relationships/tags" Target="../tags/tag62.xml"/><Relationship Id="rId43" Type="http://schemas.openxmlformats.org/officeDocument/2006/relationships/tags" Target="../tags/tag61.xml"/><Relationship Id="rId42" Type="http://schemas.openxmlformats.org/officeDocument/2006/relationships/tags" Target="../tags/tag60.xml"/><Relationship Id="rId41" Type="http://schemas.openxmlformats.org/officeDocument/2006/relationships/tags" Target="../tags/tag59.xml"/><Relationship Id="rId40" Type="http://schemas.openxmlformats.org/officeDocument/2006/relationships/tags" Target="../tags/tag58.xml"/><Relationship Id="rId4" Type="http://schemas.openxmlformats.org/officeDocument/2006/relationships/tags" Target="../tags/tag24.xml"/><Relationship Id="rId39" Type="http://schemas.openxmlformats.org/officeDocument/2006/relationships/tags" Target="../tags/tag57.xml"/><Relationship Id="rId38" Type="http://schemas.openxmlformats.org/officeDocument/2006/relationships/tags" Target="../tags/tag56.xml"/><Relationship Id="rId37" Type="http://schemas.openxmlformats.org/officeDocument/2006/relationships/tags" Target="../tags/tag55.xml"/><Relationship Id="rId36" Type="http://schemas.openxmlformats.org/officeDocument/2006/relationships/tags" Target="../tags/tag54.xml"/><Relationship Id="rId35" Type="http://schemas.openxmlformats.org/officeDocument/2006/relationships/tags" Target="../tags/tag53.xml"/><Relationship Id="rId34" Type="http://schemas.openxmlformats.org/officeDocument/2006/relationships/tags" Target="../tags/tag52.xml"/><Relationship Id="rId33" Type="http://schemas.openxmlformats.org/officeDocument/2006/relationships/tags" Target="../tags/tag51.xml"/><Relationship Id="rId32" Type="http://schemas.openxmlformats.org/officeDocument/2006/relationships/tags" Target="../tags/tag50.xml"/><Relationship Id="rId31" Type="http://schemas.openxmlformats.org/officeDocument/2006/relationships/tags" Target="../tags/tag49.xml"/><Relationship Id="rId30" Type="http://schemas.openxmlformats.org/officeDocument/2006/relationships/tags" Target="../tags/tag48.xml"/><Relationship Id="rId3" Type="http://schemas.openxmlformats.org/officeDocument/2006/relationships/tags" Target="../tags/tag23.xml"/><Relationship Id="rId29" Type="http://schemas.openxmlformats.org/officeDocument/2006/relationships/tags" Target="../tags/tag47.xml"/><Relationship Id="rId28" Type="http://schemas.openxmlformats.org/officeDocument/2006/relationships/tags" Target="../tags/tag46.xml"/><Relationship Id="rId27" Type="http://schemas.openxmlformats.org/officeDocument/2006/relationships/tags" Target="../tags/tag45.xml"/><Relationship Id="rId26" Type="http://schemas.openxmlformats.org/officeDocument/2006/relationships/tags" Target="../tags/tag44.xml"/><Relationship Id="rId25" Type="http://schemas.openxmlformats.org/officeDocument/2006/relationships/tags" Target="../tags/tag43.xml"/><Relationship Id="rId24" Type="http://schemas.openxmlformats.org/officeDocument/2006/relationships/tags" Target="../tags/tag42.xml"/><Relationship Id="rId23" Type="http://schemas.openxmlformats.org/officeDocument/2006/relationships/tags" Target="../tags/tag41.xml"/><Relationship Id="rId22" Type="http://schemas.openxmlformats.org/officeDocument/2006/relationships/tags" Target="../tags/tag40.xml"/><Relationship Id="rId21" Type="http://schemas.openxmlformats.org/officeDocument/2006/relationships/tags" Target="../tags/tag39.xml"/><Relationship Id="rId20" Type="http://schemas.openxmlformats.org/officeDocument/2006/relationships/tags" Target="../tags/tag38.xml"/><Relationship Id="rId2" Type="http://schemas.openxmlformats.org/officeDocument/2006/relationships/tags" Target="../tags/tag22.xml"/><Relationship Id="rId19" Type="http://schemas.openxmlformats.org/officeDocument/2006/relationships/tags" Target="../tags/tag37.xml"/><Relationship Id="rId18" Type="http://schemas.openxmlformats.org/officeDocument/2006/relationships/tags" Target="../tags/tag36.xml"/><Relationship Id="rId17" Type="http://schemas.openxmlformats.org/officeDocument/2006/relationships/tags" Target="../tags/tag35.xml"/><Relationship Id="rId16" Type="http://schemas.openxmlformats.org/officeDocument/2006/relationships/tags" Target="../tags/tag34.xml"/><Relationship Id="rId15" Type="http://schemas.openxmlformats.org/officeDocument/2006/relationships/tags" Target="../tags/tag33.xml"/><Relationship Id="rId14" Type="http://schemas.openxmlformats.org/officeDocument/2006/relationships/tags" Target="../tags/tag32.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rot="0">
            <a:off x="4236347" y="3202251"/>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60"/>
                </a:lnSpc>
              </a:pPr>
            </a:p>
          </p:txBody>
        </p:sp>
      </p:grpSp>
      <p:sp>
        <p:nvSpPr>
          <p:cNvPr id="8" name="TextBox 8"/>
          <p:cNvSpPr txBox="1"/>
          <p:nvPr/>
        </p:nvSpPr>
        <p:spPr>
          <a:xfrm>
            <a:off x="4236347" y="4491661"/>
            <a:ext cx="9815307" cy="4150994"/>
          </a:xfrm>
          <a:prstGeom prst="rect">
            <a:avLst/>
          </a:prstGeom>
        </p:spPr>
        <p:txBody>
          <a:bodyPr lIns="0" tIns="0" rIns="0" bIns="0" rtlCol="0" anchor="t">
            <a:spAutoFit/>
          </a:bodyPr>
          <a:lstStyle/>
          <a:p>
            <a:pPr algn="ctr">
              <a:lnSpc>
                <a:spcPts val="11040"/>
              </a:lnSpc>
            </a:pPr>
            <a:r>
              <a:rPr lang="en-US" sz="8000" b="1" spc="784">
                <a:solidFill>
                  <a:srgbClr val="231F20"/>
                </a:solidFill>
                <a:latin typeface="Oswald Bold"/>
                <a:ea typeface="Oswald Bold"/>
                <a:cs typeface="Oswald Bold"/>
                <a:sym typeface="Oswald Bold"/>
              </a:rPr>
              <a:t>RENT &amp; HOUSING PLATFORM</a:t>
            </a:r>
            <a:endParaRPr lang="en-US" sz="8000" b="1" spc="784">
              <a:solidFill>
                <a:srgbClr val="231F20"/>
              </a:solidFill>
              <a:latin typeface="Oswald Bold"/>
              <a:ea typeface="Oswald Bold"/>
              <a:cs typeface="Oswald Bold"/>
              <a:sym typeface="Oswald Bold"/>
            </a:endParaRPr>
          </a:p>
          <a:p>
            <a:pPr algn="ctr">
              <a:lnSpc>
                <a:spcPts val="11040"/>
              </a:lnSpc>
            </a:pPr>
          </a:p>
        </p:txBody>
      </p:sp>
      <p:sp>
        <p:nvSpPr>
          <p:cNvPr id="9" name="TextBox 9"/>
          <p:cNvSpPr txBox="1"/>
          <p:nvPr/>
        </p:nvSpPr>
        <p:spPr>
          <a:xfrm>
            <a:off x="4236347" y="3438109"/>
            <a:ext cx="9815307" cy="1186902"/>
          </a:xfrm>
          <a:prstGeom prst="rect">
            <a:avLst/>
          </a:prstGeom>
        </p:spPr>
        <p:txBody>
          <a:bodyPr lIns="0" tIns="0" rIns="0" bIns="0" rtlCol="0" anchor="t">
            <a:spAutoFit/>
          </a:bodyPr>
          <a:lstStyle/>
          <a:p>
            <a:pPr algn="ctr">
              <a:lnSpc>
                <a:spcPts val="9750"/>
              </a:lnSpc>
            </a:pPr>
            <a:r>
              <a:rPr lang="en-US" sz="7065" b="1" spc="692">
                <a:solidFill>
                  <a:srgbClr val="231F20"/>
                </a:solidFill>
                <a:latin typeface="Oswald Bold"/>
                <a:ea typeface="Oswald Bold"/>
                <a:cs typeface="Oswald Bold"/>
                <a:sym typeface="Oswald Bold"/>
              </a:rPr>
              <a:t>WEBSITE</a:t>
            </a:r>
            <a:endParaRPr lang="en-US" sz="7065" b="1" spc="692">
              <a:solidFill>
                <a:srgbClr val="231F20"/>
              </a:solidFill>
              <a:latin typeface="Oswald Bold"/>
              <a:ea typeface="Oswald Bold"/>
              <a:cs typeface="Oswald Bold"/>
              <a:sym typeface="Oswald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561733" y="2105045"/>
            <a:ext cx="8097687" cy="3241963"/>
          </a:xfrm>
          <a:prstGeom prst="rect">
            <a:avLst/>
          </a:prstGeom>
        </p:spPr>
        <p:txBody>
          <a:bodyPr lIns="0" tIns="0" rIns="0" bIns="0" rtlCol="0" anchor="t">
            <a:spAutoFit/>
          </a:bodyPr>
          <a:lstStyle/>
          <a:p>
            <a:pPr marL="0" lvl="0" indent="0" algn="l">
              <a:lnSpc>
                <a:spcPts val="13015"/>
              </a:lnSpc>
              <a:spcBef>
                <a:spcPct val="0"/>
              </a:spcBef>
            </a:pPr>
            <a:r>
              <a:rPr lang="en-US" sz="9430" b="1" spc="924">
                <a:solidFill>
                  <a:srgbClr val="231F20"/>
                </a:solidFill>
                <a:latin typeface="Oswald Bold"/>
                <a:ea typeface="Oswald Bold"/>
                <a:cs typeface="Oswald Bold"/>
                <a:sym typeface="Oswald Bold"/>
              </a:rPr>
              <a:t>THANK'S FOR WATCHING</a:t>
            </a:r>
            <a:endParaRPr lang="en-US" sz="9430" b="1" spc="924">
              <a:solidFill>
                <a:srgbClr val="231F20"/>
              </a:solidFill>
              <a:latin typeface="Oswald Bold"/>
              <a:ea typeface="Oswald Bold"/>
              <a:cs typeface="Oswald Bold"/>
              <a:sym typeface="Oswald Bold"/>
            </a:endParaRPr>
          </a:p>
        </p:txBody>
      </p:sp>
      <p:sp>
        <p:nvSpPr>
          <p:cNvPr id="5" name="Freeform 5"/>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rot="0">
            <a:off x="5019320" y="2901697"/>
            <a:ext cx="1400485" cy="5287641"/>
            <a:chOff x="0" y="0"/>
            <a:chExt cx="368852" cy="1392630"/>
          </a:xfrm>
        </p:grpSpPr>
        <p:sp>
          <p:nvSpPr>
            <p:cNvPr id="4" name="Freeform 4"/>
            <p:cNvSpPr/>
            <p:nvPr/>
          </p:nvSpPr>
          <p:spPr>
            <a:xfrm>
              <a:off x="0" y="0"/>
              <a:ext cx="368852" cy="1392630"/>
            </a:xfrm>
            <a:custGeom>
              <a:avLst/>
              <a:gdLst/>
              <a:ahLst/>
              <a:cxnLst/>
              <a:rect l="l" t="t" r="r" b="b"/>
              <a:pathLst>
                <a:path w="368852" h="1392630">
                  <a:moveTo>
                    <a:pt x="0" y="0"/>
                  </a:moveTo>
                  <a:lnTo>
                    <a:pt x="368852" y="0"/>
                  </a:lnTo>
                  <a:lnTo>
                    <a:pt x="368852" y="1392630"/>
                  </a:lnTo>
                  <a:lnTo>
                    <a:pt x="0" y="1392630"/>
                  </a:lnTo>
                  <a:close/>
                </a:path>
              </a:pathLst>
            </a:custGeom>
            <a:solidFill>
              <a:srgbClr val="CCCCCC"/>
            </a:solidFill>
          </p:spPr>
        </p:sp>
        <p:sp>
          <p:nvSpPr>
            <p:cNvPr id="5" name="TextBox 5"/>
            <p:cNvSpPr txBox="1"/>
            <p:nvPr/>
          </p:nvSpPr>
          <p:spPr>
            <a:xfrm>
              <a:off x="0" y="-19050"/>
              <a:ext cx="368852" cy="1411680"/>
            </a:xfrm>
            <a:prstGeom prst="rect">
              <a:avLst/>
            </a:prstGeom>
          </p:spPr>
          <p:txBody>
            <a:bodyPr lIns="50800" tIns="50800" rIns="50800" bIns="50800" rtlCol="0" anchor="ctr"/>
            <a:lstStyle/>
            <a:p>
              <a:pPr algn="ctr">
                <a:lnSpc>
                  <a:spcPts val="2860"/>
                </a:lnSpc>
              </a:pPr>
            </a:p>
          </p:txBody>
        </p:sp>
      </p:grpSp>
      <p:sp>
        <p:nvSpPr>
          <p:cNvPr id="6" name="TextBox 6"/>
          <p:cNvSpPr txBox="1"/>
          <p:nvPr/>
        </p:nvSpPr>
        <p:spPr>
          <a:xfrm>
            <a:off x="4980992" y="1036994"/>
            <a:ext cx="7416941" cy="1683727"/>
          </a:xfrm>
          <a:prstGeom prst="rect">
            <a:avLst/>
          </a:prstGeom>
        </p:spPr>
        <p:txBody>
          <a:bodyPr lIns="0" tIns="0" rIns="0" bIns="0" rtlCol="0" anchor="t">
            <a:spAutoFit/>
          </a:bodyPr>
          <a:lstStyle/>
          <a:p>
            <a:pPr algn="ctr">
              <a:lnSpc>
                <a:spcPts val="13775"/>
              </a:lnSpc>
            </a:pPr>
            <a:r>
              <a:rPr lang="en-US" sz="9980" b="1" spc="978">
                <a:solidFill>
                  <a:srgbClr val="231F20"/>
                </a:solidFill>
                <a:latin typeface="Oswald Bold"/>
                <a:ea typeface="Oswald Bold"/>
                <a:cs typeface="Oswald Bold"/>
                <a:sym typeface="Oswald Bold"/>
              </a:rPr>
              <a:t>CONTENT</a:t>
            </a:r>
            <a:endParaRPr lang="en-US" sz="9980" b="1" spc="978">
              <a:solidFill>
                <a:srgbClr val="231F20"/>
              </a:solidFill>
              <a:latin typeface="Oswald Bold"/>
              <a:ea typeface="Oswald Bold"/>
              <a:cs typeface="Oswald Bold"/>
              <a:sym typeface="Oswald Bold"/>
            </a:endParaRP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5"/>
              </a:lnSpc>
            </a:pPr>
            <a:r>
              <a:rPr lang="en-US" sz="4270" b="1" i="1">
                <a:solidFill>
                  <a:srgbClr val="363636"/>
                </a:solidFill>
                <a:latin typeface="Oswald Bold"/>
                <a:ea typeface="Oswald Bold"/>
                <a:cs typeface="Oswald Bold"/>
                <a:sym typeface="Oswald Bold"/>
              </a:rPr>
              <a:t>01</a:t>
            </a:r>
            <a:endParaRPr lang="en-US" sz="4270" b="1" i="1">
              <a:solidFill>
                <a:srgbClr val="363636"/>
              </a:solidFill>
              <a:latin typeface="Oswald Bold"/>
              <a:ea typeface="Oswald Bold"/>
              <a:cs typeface="Oswald Bold"/>
              <a:sym typeface="Oswald Bold"/>
            </a:endParaRP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5"/>
              </a:lnSpc>
            </a:pPr>
            <a:r>
              <a:rPr lang="en-US" sz="4270" b="1" i="1">
                <a:solidFill>
                  <a:srgbClr val="363636"/>
                </a:solidFill>
                <a:latin typeface="Oswald Bold"/>
                <a:ea typeface="Oswald Bold"/>
                <a:cs typeface="Oswald Bold"/>
                <a:sym typeface="Oswald Bold"/>
              </a:rPr>
              <a:t>02</a:t>
            </a:r>
            <a:endParaRPr lang="en-US" sz="4270" b="1" i="1">
              <a:solidFill>
                <a:srgbClr val="363636"/>
              </a:solidFill>
              <a:latin typeface="Oswald Bold"/>
              <a:ea typeface="Oswald Bold"/>
              <a:cs typeface="Oswald Bold"/>
              <a:sym typeface="Oswald Bold"/>
            </a:endParaRPr>
          </a:p>
        </p:txBody>
      </p:sp>
      <p:sp>
        <p:nvSpPr>
          <p:cNvPr id="10" name="TextBox 10"/>
          <p:cNvSpPr txBox="1"/>
          <p:nvPr/>
        </p:nvSpPr>
        <p:spPr>
          <a:xfrm>
            <a:off x="5231353" y="4903461"/>
            <a:ext cx="937219" cy="657225"/>
          </a:xfrm>
          <a:prstGeom prst="rect">
            <a:avLst/>
          </a:prstGeom>
        </p:spPr>
        <p:txBody>
          <a:bodyPr lIns="0" tIns="0" rIns="0" bIns="0" rtlCol="0" anchor="t">
            <a:spAutoFit/>
          </a:bodyPr>
          <a:lstStyle/>
          <a:p>
            <a:pPr algn="ctr">
              <a:lnSpc>
                <a:spcPts val="5125"/>
              </a:lnSpc>
            </a:pPr>
            <a:r>
              <a:rPr lang="en-US" sz="4270" b="1" i="1">
                <a:solidFill>
                  <a:srgbClr val="363636"/>
                </a:solidFill>
                <a:latin typeface="Oswald Bold"/>
                <a:ea typeface="Oswald Bold"/>
                <a:cs typeface="Oswald Bold"/>
                <a:sym typeface="Oswald Bold"/>
              </a:rPr>
              <a:t>03</a:t>
            </a:r>
            <a:endParaRPr lang="en-US" sz="4270" b="1" i="1">
              <a:solidFill>
                <a:srgbClr val="363636"/>
              </a:solidFill>
              <a:latin typeface="Oswald Bold"/>
              <a:ea typeface="Oswald Bold"/>
              <a:cs typeface="Oswald Bold"/>
              <a:sym typeface="Oswald Bold"/>
            </a:endParaRPr>
          </a:p>
        </p:txBody>
      </p:sp>
      <p:sp>
        <p:nvSpPr>
          <p:cNvPr id="11" name="TextBox 11"/>
          <p:cNvSpPr txBox="1"/>
          <p:nvPr/>
        </p:nvSpPr>
        <p:spPr>
          <a:xfrm>
            <a:off x="5231353" y="5700580"/>
            <a:ext cx="937219" cy="657225"/>
          </a:xfrm>
          <a:prstGeom prst="rect">
            <a:avLst/>
          </a:prstGeom>
        </p:spPr>
        <p:txBody>
          <a:bodyPr lIns="0" tIns="0" rIns="0" bIns="0" rtlCol="0" anchor="t">
            <a:spAutoFit/>
          </a:bodyPr>
          <a:lstStyle/>
          <a:p>
            <a:pPr algn="ctr">
              <a:lnSpc>
                <a:spcPts val="5125"/>
              </a:lnSpc>
            </a:pPr>
            <a:r>
              <a:rPr lang="en-US" sz="4270" b="1" i="1">
                <a:solidFill>
                  <a:srgbClr val="363636"/>
                </a:solidFill>
                <a:latin typeface="Oswald Bold"/>
                <a:ea typeface="Oswald Bold"/>
                <a:cs typeface="Oswald Bold"/>
                <a:sym typeface="Oswald Bold"/>
              </a:rPr>
              <a:t>04</a:t>
            </a:r>
            <a:endParaRPr lang="en-US" sz="4270" b="1" i="1">
              <a:solidFill>
                <a:srgbClr val="363636"/>
              </a:solidFill>
              <a:latin typeface="Oswald Bold"/>
              <a:ea typeface="Oswald Bold"/>
              <a:cs typeface="Oswald Bold"/>
              <a:sym typeface="Oswald Bold"/>
            </a:endParaRPr>
          </a:p>
        </p:txBody>
      </p:sp>
      <p:sp>
        <p:nvSpPr>
          <p:cNvPr id="12" name="TextBox 12"/>
          <p:cNvSpPr txBox="1"/>
          <p:nvPr/>
        </p:nvSpPr>
        <p:spPr>
          <a:xfrm>
            <a:off x="5250954" y="6492957"/>
            <a:ext cx="937219" cy="657225"/>
          </a:xfrm>
          <a:prstGeom prst="rect">
            <a:avLst/>
          </a:prstGeom>
        </p:spPr>
        <p:txBody>
          <a:bodyPr lIns="0" tIns="0" rIns="0" bIns="0" rtlCol="0" anchor="t">
            <a:spAutoFit/>
          </a:bodyPr>
          <a:lstStyle/>
          <a:p>
            <a:pPr algn="ctr">
              <a:lnSpc>
                <a:spcPts val="5125"/>
              </a:lnSpc>
            </a:pPr>
            <a:r>
              <a:rPr lang="en-US" sz="4270" b="1" i="1">
                <a:solidFill>
                  <a:srgbClr val="363636"/>
                </a:solidFill>
                <a:latin typeface="Oswald Bold"/>
                <a:ea typeface="Oswald Bold"/>
                <a:cs typeface="Oswald Bold"/>
                <a:sym typeface="Oswald Bold"/>
              </a:rPr>
              <a:t>05</a:t>
            </a:r>
            <a:endParaRPr lang="en-US" sz="4270" b="1" i="1">
              <a:solidFill>
                <a:srgbClr val="363636"/>
              </a:solidFill>
              <a:latin typeface="Oswald Bold"/>
              <a:ea typeface="Oswald Bold"/>
              <a:cs typeface="Oswald Bold"/>
              <a:sym typeface="Oswald Bold"/>
            </a:endParaRPr>
          </a:p>
        </p:txBody>
      </p:sp>
      <p:sp>
        <p:nvSpPr>
          <p:cNvPr id="13" name="TextBox 13"/>
          <p:cNvSpPr txBox="1"/>
          <p:nvPr/>
        </p:nvSpPr>
        <p:spPr>
          <a:xfrm>
            <a:off x="5250954" y="7323921"/>
            <a:ext cx="937219" cy="657225"/>
          </a:xfrm>
          <a:prstGeom prst="rect">
            <a:avLst/>
          </a:prstGeom>
        </p:spPr>
        <p:txBody>
          <a:bodyPr lIns="0" tIns="0" rIns="0" bIns="0" rtlCol="0" anchor="t">
            <a:spAutoFit/>
          </a:bodyPr>
          <a:lstStyle/>
          <a:p>
            <a:pPr algn="ctr">
              <a:lnSpc>
                <a:spcPts val="5125"/>
              </a:lnSpc>
            </a:pPr>
            <a:r>
              <a:rPr lang="en-US" sz="4270" b="1" i="1">
                <a:solidFill>
                  <a:srgbClr val="363636"/>
                </a:solidFill>
                <a:latin typeface="Oswald Bold"/>
                <a:ea typeface="Oswald Bold"/>
                <a:cs typeface="Oswald Bold"/>
                <a:sym typeface="Oswald Bold"/>
              </a:rPr>
              <a:t>06</a:t>
            </a:r>
            <a:endParaRPr lang="en-US" sz="4270" b="1" i="1">
              <a:solidFill>
                <a:srgbClr val="363636"/>
              </a:solidFill>
              <a:latin typeface="Oswald Bold"/>
              <a:ea typeface="Oswald Bold"/>
              <a:cs typeface="Oswald Bold"/>
              <a:sym typeface="Oswald Bold"/>
            </a:endParaRPr>
          </a:p>
        </p:txBody>
      </p:sp>
      <p:sp>
        <p:nvSpPr>
          <p:cNvPr id="14" name="TextBox 14"/>
          <p:cNvSpPr txBox="1"/>
          <p:nvPr/>
        </p:nvSpPr>
        <p:spPr>
          <a:xfrm>
            <a:off x="6607430" y="3333137"/>
            <a:ext cx="5790503" cy="418548"/>
          </a:xfrm>
          <a:prstGeom prst="rect">
            <a:avLst/>
          </a:prstGeom>
        </p:spPr>
        <p:txBody>
          <a:bodyPr lIns="0" tIns="0" rIns="0" bIns="0" rtlCol="0" anchor="t">
            <a:spAutoFit/>
          </a:bodyPr>
          <a:lstStyle/>
          <a:p>
            <a:pPr algn="l">
              <a:lnSpc>
                <a:spcPts val="3485"/>
              </a:lnSpc>
            </a:pPr>
            <a:r>
              <a:rPr lang="en-US" sz="2525" spc="247">
                <a:solidFill>
                  <a:srgbClr val="231F20"/>
                </a:solidFill>
                <a:latin typeface="DM Sans"/>
                <a:ea typeface="DM Sans"/>
                <a:cs typeface="DM Sans"/>
                <a:sym typeface="DM Sans"/>
              </a:rPr>
              <a:t>ABOUT US</a:t>
            </a:r>
            <a:endParaRPr lang="en-US" sz="2525" spc="247">
              <a:solidFill>
                <a:srgbClr val="231F20"/>
              </a:solidFill>
              <a:latin typeface="DM Sans"/>
              <a:ea typeface="DM Sans"/>
              <a:cs typeface="DM Sans"/>
              <a:sym typeface="DM Sans"/>
            </a:endParaRPr>
          </a:p>
        </p:txBody>
      </p:sp>
      <p:sp>
        <p:nvSpPr>
          <p:cNvPr id="15" name="TextBox 15"/>
          <p:cNvSpPr txBox="1"/>
          <p:nvPr/>
        </p:nvSpPr>
        <p:spPr>
          <a:xfrm>
            <a:off x="6607430" y="4127355"/>
            <a:ext cx="6076629" cy="446405"/>
          </a:xfrm>
          <a:prstGeom prst="rect">
            <a:avLst/>
          </a:prstGeom>
        </p:spPr>
        <p:txBody>
          <a:bodyPr lIns="0" tIns="0" rIns="0" bIns="0" rtlCol="0" anchor="t">
            <a:spAutoFit/>
          </a:bodyPr>
          <a:lstStyle/>
          <a:p>
            <a:pPr algn="l">
              <a:lnSpc>
                <a:spcPts val="3485"/>
              </a:lnSpc>
            </a:pPr>
            <a:r>
              <a:rPr lang="en-US" sz="2525" spc="247">
                <a:solidFill>
                  <a:srgbClr val="231F20"/>
                </a:solidFill>
                <a:latin typeface="DM Sans"/>
                <a:ea typeface="DM Sans"/>
                <a:cs typeface="DM Sans"/>
                <a:sym typeface="DM Sans"/>
              </a:rPr>
              <a:t>PROJECT OVERVIEW</a:t>
            </a:r>
            <a:endParaRPr lang="en-US" sz="2525" spc="247">
              <a:solidFill>
                <a:srgbClr val="231F20"/>
              </a:solidFill>
              <a:latin typeface="DM Sans"/>
              <a:ea typeface="DM Sans"/>
              <a:cs typeface="DM Sans"/>
              <a:sym typeface="DM Sans"/>
            </a:endParaRPr>
          </a:p>
        </p:txBody>
      </p:sp>
      <p:sp>
        <p:nvSpPr>
          <p:cNvPr id="16" name="TextBox 16"/>
          <p:cNvSpPr txBox="1"/>
          <p:nvPr/>
        </p:nvSpPr>
        <p:spPr>
          <a:xfrm>
            <a:off x="6607430" y="5047445"/>
            <a:ext cx="5790503" cy="446405"/>
          </a:xfrm>
          <a:prstGeom prst="rect">
            <a:avLst/>
          </a:prstGeom>
        </p:spPr>
        <p:txBody>
          <a:bodyPr lIns="0" tIns="0" rIns="0" bIns="0" rtlCol="0" anchor="t">
            <a:spAutoFit/>
          </a:bodyPr>
          <a:lstStyle/>
          <a:p>
            <a:pPr marL="0" lvl="0" indent="0" algn="l">
              <a:lnSpc>
                <a:spcPts val="3485"/>
              </a:lnSpc>
              <a:spcBef>
                <a:spcPct val="0"/>
              </a:spcBef>
            </a:pPr>
            <a:r>
              <a:rPr lang="en-US" sz="2525" spc="247">
                <a:solidFill>
                  <a:srgbClr val="231F20"/>
                </a:solidFill>
                <a:latin typeface="DM Sans"/>
                <a:ea typeface="DM Sans"/>
                <a:cs typeface="DM Sans"/>
                <a:sym typeface="DM Sans"/>
              </a:rPr>
              <a:t>VALUES</a:t>
            </a:r>
            <a:endParaRPr lang="en-US" sz="2525" spc="247">
              <a:solidFill>
                <a:srgbClr val="231F20"/>
              </a:solidFill>
              <a:latin typeface="DM Sans"/>
              <a:ea typeface="DM Sans"/>
              <a:cs typeface="DM Sans"/>
              <a:sym typeface="DM Sans"/>
            </a:endParaRPr>
          </a:p>
        </p:txBody>
      </p:sp>
      <p:sp>
        <p:nvSpPr>
          <p:cNvPr id="17" name="TextBox 17"/>
          <p:cNvSpPr txBox="1"/>
          <p:nvPr/>
        </p:nvSpPr>
        <p:spPr>
          <a:xfrm>
            <a:off x="6607430" y="5841663"/>
            <a:ext cx="6076629" cy="446405"/>
          </a:xfrm>
          <a:prstGeom prst="rect">
            <a:avLst/>
          </a:prstGeom>
        </p:spPr>
        <p:txBody>
          <a:bodyPr lIns="0" tIns="0" rIns="0" bIns="0" rtlCol="0" anchor="t">
            <a:spAutoFit/>
          </a:bodyPr>
          <a:lstStyle/>
          <a:p>
            <a:pPr marL="0" lvl="0" indent="0" algn="l">
              <a:lnSpc>
                <a:spcPts val="3485"/>
              </a:lnSpc>
              <a:spcBef>
                <a:spcPct val="0"/>
              </a:spcBef>
            </a:pPr>
            <a:r>
              <a:rPr lang="en-US" sz="2525" spc="247">
                <a:solidFill>
                  <a:srgbClr val="231F20"/>
                </a:solidFill>
                <a:latin typeface="DM Sans"/>
                <a:ea typeface="DM Sans"/>
                <a:cs typeface="DM Sans"/>
                <a:sym typeface="DM Sans"/>
              </a:rPr>
              <a:t>GOALS AND OBJECTIVES</a:t>
            </a:r>
            <a:endParaRPr lang="en-US" sz="2525" spc="247">
              <a:solidFill>
                <a:srgbClr val="231F20"/>
              </a:solidFill>
              <a:latin typeface="DM Sans"/>
              <a:ea typeface="DM Sans"/>
              <a:cs typeface="DM Sans"/>
              <a:sym typeface="DM Sans"/>
            </a:endParaRPr>
          </a:p>
        </p:txBody>
      </p:sp>
      <p:sp>
        <p:nvSpPr>
          <p:cNvPr id="18" name="TextBox 18"/>
          <p:cNvSpPr txBox="1"/>
          <p:nvPr/>
        </p:nvSpPr>
        <p:spPr>
          <a:xfrm>
            <a:off x="6607430" y="6642507"/>
            <a:ext cx="6076629" cy="418548"/>
          </a:xfrm>
          <a:prstGeom prst="rect">
            <a:avLst/>
          </a:prstGeom>
        </p:spPr>
        <p:txBody>
          <a:bodyPr lIns="0" tIns="0" rIns="0" bIns="0" rtlCol="0" anchor="t">
            <a:spAutoFit/>
          </a:bodyPr>
          <a:lstStyle/>
          <a:p>
            <a:pPr marL="0" lvl="0" indent="0" algn="l">
              <a:lnSpc>
                <a:spcPts val="3485"/>
              </a:lnSpc>
              <a:spcBef>
                <a:spcPct val="0"/>
              </a:spcBef>
            </a:pPr>
            <a:r>
              <a:rPr lang="en-US" sz="2525" spc="247">
                <a:solidFill>
                  <a:srgbClr val="231F20"/>
                </a:solidFill>
                <a:latin typeface="DM Sans"/>
                <a:ea typeface="DM Sans"/>
                <a:cs typeface="DM Sans"/>
                <a:sym typeface="DM Sans"/>
              </a:rPr>
              <a:t>TIMELINE</a:t>
            </a:r>
            <a:endParaRPr lang="en-US" sz="2525" spc="247">
              <a:solidFill>
                <a:srgbClr val="231F20"/>
              </a:solidFill>
              <a:latin typeface="DM Sans"/>
              <a:ea typeface="DM Sans"/>
              <a:cs typeface="DM Sans"/>
              <a:sym typeface="DM Sans"/>
            </a:endParaRPr>
          </a:p>
        </p:txBody>
      </p:sp>
      <p:sp>
        <p:nvSpPr>
          <p:cNvPr id="19" name="TextBox 19"/>
          <p:cNvSpPr txBox="1"/>
          <p:nvPr/>
        </p:nvSpPr>
        <p:spPr>
          <a:xfrm>
            <a:off x="6607430" y="7434884"/>
            <a:ext cx="5790503" cy="418548"/>
          </a:xfrm>
          <a:prstGeom prst="rect">
            <a:avLst/>
          </a:prstGeom>
        </p:spPr>
        <p:txBody>
          <a:bodyPr lIns="0" tIns="0" rIns="0" bIns="0" rtlCol="0" anchor="t">
            <a:spAutoFit/>
          </a:bodyPr>
          <a:lstStyle/>
          <a:p>
            <a:pPr marL="0" lvl="0" indent="0" algn="l">
              <a:lnSpc>
                <a:spcPts val="3485"/>
              </a:lnSpc>
              <a:spcBef>
                <a:spcPct val="0"/>
              </a:spcBef>
            </a:pPr>
            <a:r>
              <a:rPr lang="en-US" sz="2525" spc="247">
                <a:solidFill>
                  <a:srgbClr val="231F20"/>
                </a:solidFill>
                <a:latin typeface="DM Sans"/>
                <a:ea typeface="DM Sans"/>
                <a:cs typeface="DM Sans"/>
                <a:sym typeface="DM Sans"/>
              </a:rPr>
              <a:t>PROCESS TOOL</a:t>
            </a:r>
            <a:endParaRPr lang="en-US" sz="2525" spc="247">
              <a:solidFill>
                <a:srgbClr val="231F20"/>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grpSp>
        <p:nvGrpSpPr>
          <p:cNvPr id="3" name="Group 3"/>
          <p:cNvGrpSpPr/>
          <p:nvPr/>
        </p:nvGrpSpPr>
        <p:grpSpPr>
          <a:xfrm rot="0">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38100"/>
              <a:ext cx="1131601" cy="2558659"/>
            </a:xfrm>
            <a:prstGeom prst="rect">
              <a:avLst/>
            </a:prstGeom>
          </p:spPr>
          <p:txBody>
            <a:bodyPr lIns="50800" tIns="50800" rIns="50800" bIns="50800" rtlCol="0" anchor="ctr"/>
            <a:lstStyle/>
            <a:p>
              <a:pPr algn="ctr">
                <a:lnSpc>
                  <a:spcPts val="4030"/>
                </a:lnSpc>
              </a:pPr>
              <a:r>
                <a:rPr lang="en-US" sz="3100" b="1">
                  <a:solidFill>
                    <a:srgbClr val="000000"/>
                  </a:solidFill>
                  <a:latin typeface="Open Sauce Bold" panose="00000800000000000000"/>
                  <a:ea typeface="Open Sauce Bold" panose="00000800000000000000"/>
                  <a:cs typeface="Open Sauce Bold" panose="00000800000000000000"/>
                  <a:sym typeface="Open Sauce Bold" panose="00000800000000000000"/>
                </a:rPr>
                <a:t>OUR TEAM</a:t>
              </a:r>
              <a:endParaRPr lang="en-US" sz="3100" b="1">
                <a:solidFill>
                  <a:srgbClr val="000000"/>
                </a:solidFill>
                <a:latin typeface="Open Sauce Bold" panose="00000800000000000000"/>
                <a:ea typeface="Open Sauce Bold" panose="00000800000000000000"/>
                <a:cs typeface="Open Sauce Bold" panose="00000800000000000000"/>
                <a:sym typeface="Open Sauce Bold" panose="00000800000000000000"/>
              </a:endParaRPr>
            </a:p>
            <a:p>
              <a:pPr algn="ctr">
                <a:lnSpc>
                  <a:spcPts val="2860"/>
                </a:lnSpc>
              </a:pPr>
            </a:p>
            <a:p>
              <a:pPr algn="ctr">
                <a:lnSpc>
                  <a:spcPts val="2860"/>
                </a:lnSpc>
              </a:pPr>
              <a:r>
                <a:rPr lang="en-US" sz="2200" b="1">
                  <a:solidFill>
                    <a:srgbClr val="000000"/>
                  </a:solidFill>
                  <a:latin typeface="Arial" panose="020B0604020202020204" pitchFamily="34" charset="0"/>
                  <a:ea typeface="Open Sauce" panose="00000500000000000000"/>
                  <a:cs typeface="Arial" panose="020B0604020202020204" pitchFamily="34" charset="0"/>
                  <a:sym typeface="Open Sauce" panose="00000500000000000000"/>
                </a:rPr>
                <a:t>Yongjing Wu</a:t>
              </a:r>
              <a:endParaRPr lang="en-US" sz="2200" b="1">
                <a:solidFill>
                  <a:srgbClr val="000000"/>
                </a:solidFill>
                <a:latin typeface="Arial" panose="020B0604020202020204" pitchFamily="34" charset="0"/>
                <a:ea typeface="Open Sauce" panose="00000500000000000000"/>
                <a:cs typeface="Arial" panose="020B0604020202020204" pitchFamily="34" charset="0"/>
                <a:sym typeface="Open Sauce" panose="00000500000000000000"/>
              </a:endParaRPr>
            </a:p>
            <a:p>
              <a:pPr algn="ctr">
                <a:lnSpc>
                  <a:spcPts val="2860"/>
                </a:lnSpc>
              </a:pPr>
              <a:r>
                <a:rPr lang="en-US" sz="2200">
                  <a:solidFill>
                    <a:srgbClr val="000000"/>
                  </a:solidFill>
                  <a:latin typeface="Arial" panose="020B0604020202020204" pitchFamily="34" charset="0"/>
                  <a:ea typeface="Open Sauce" panose="00000500000000000000"/>
                  <a:cs typeface="Arial" panose="020B0604020202020204" pitchFamily="34" charset="0"/>
                  <a:sym typeface="Open Sauce" panose="00000500000000000000"/>
                </a:rPr>
                <a:t>Team Leader</a:t>
              </a:r>
              <a:endParaRPr lang="en-US" sz="2200">
                <a:solidFill>
                  <a:srgbClr val="000000"/>
                </a:solidFill>
                <a:latin typeface="Arial" panose="020B0604020202020204" pitchFamily="34" charset="0"/>
                <a:ea typeface="Open Sauce" panose="00000500000000000000"/>
                <a:cs typeface="Arial" panose="020B0604020202020204" pitchFamily="34" charset="0"/>
                <a:sym typeface="Open Sauce" panose="00000500000000000000"/>
              </a:endParaRPr>
            </a:p>
            <a:p>
              <a:pPr algn="ctr">
                <a:lnSpc>
                  <a:spcPts val="2860"/>
                </a:lnSpc>
              </a:pPr>
              <a:endParaRPr>
                <a:latin typeface="Arial" panose="020B0604020202020204" pitchFamily="34" charset="0"/>
                <a:cs typeface="Arial" panose="020B0604020202020204" pitchFamily="34" charset="0"/>
              </a:endParaRPr>
            </a:p>
            <a:p>
              <a:pPr algn="ctr">
                <a:lnSpc>
                  <a:spcPts val="2860"/>
                </a:lnSpc>
              </a:pPr>
              <a:r>
                <a:rPr lang="en-US" sz="2200" b="1">
                  <a:solidFill>
                    <a:srgbClr val="000000"/>
                  </a:solidFill>
                  <a:latin typeface="Arial" panose="020B0604020202020204" pitchFamily="34" charset="0"/>
                  <a:ea typeface="Open Sauce" panose="00000500000000000000"/>
                  <a:cs typeface="Arial" panose="020B0604020202020204" pitchFamily="34" charset="0"/>
                  <a:sym typeface="Open Sauce" panose="00000500000000000000"/>
                </a:rPr>
                <a:t>Yueyang He</a:t>
              </a:r>
              <a:endParaRPr lang="en-US" sz="2200" b="1">
                <a:solidFill>
                  <a:srgbClr val="000000"/>
                </a:solidFill>
                <a:latin typeface="Arial" panose="020B0604020202020204" pitchFamily="34" charset="0"/>
                <a:ea typeface="Open Sauce" panose="00000500000000000000"/>
                <a:cs typeface="Arial" panose="020B0604020202020204" pitchFamily="34" charset="0"/>
                <a:sym typeface="Open Sauce" panose="00000500000000000000"/>
              </a:endParaRPr>
            </a:p>
            <a:p>
              <a:pPr algn="ctr">
                <a:lnSpc>
                  <a:spcPts val="2860"/>
                </a:lnSpc>
              </a:pPr>
              <a:r>
                <a:rPr lang="en-US" sz="2200">
                  <a:solidFill>
                    <a:srgbClr val="000000"/>
                  </a:solidFill>
                  <a:latin typeface="Arial" panose="020B0604020202020204" pitchFamily="34" charset="0"/>
                  <a:ea typeface="Open Sauce" panose="00000500000000000000"/>
                  <a:cs typeface="Arial" panose="020B0604020202020204" pitchFamily="34" charset="0"/>
                  <a:sym typeface="Open Sauce" panose="00000500000000000000"/>
                </a:rPr>
                <a:t>Design and Implementation Leader</a:t>
              </a:r>
              <a:endParaRPr lang="en-US" sz="2200">
                <a:solidFill>
                  <a:srgbClr val="000000"/>
                </a:solidFill>
                <a:latin typeface="Arial" panose="020B0604020202020204" pitchFamily="34" charset="0"/>
                <a:ea typeface="Open Sauce" panose="00000500000000000000"/>
                <a:cs typeface="Arial" panose="020B0604020202020204" pitchFamily="34" charset="0"/>
                <a:sym typeface="Open Sauce" panose="00000500000000000000"/>
              </a:endParaRPr>
            </a:p>
            <a:p>
              <a:pPr algn="ctr">
                <a:lnSpc>
                  <a:spcPts val="2860"/>
                </a:lnSpc>
              </a:pPr>
              <a:endParaRPr>
                <a:latin typeface="Arial" panose="020B0604020202020204" pitchFamily="34" charset="0"/>
                <a:cs typeface="Arial" panose="020B0604020202020204" pitchFamily="34" charset="0"/>
              </a:endParaRPr>
            </a:p>
            <a:p>
              <a:pPr algn="ctr">
                <a:lnSpc>
                  <a:spcPts val="2860"/>
                </a:lnSpc>
              </a:pPr>
              <a:r>
                <a:rPr lang="en-US" sz="2200" b="1">
                  <a:solidFill>
                    <a:srgbClr val="000000"/>
                  </a:solidFill>
                  <a:latin typeface="Arial" panose="020B0604020202020204" pitchFamily="34" charset="0"/>
                  <a:ea typeface="Open Sauce" panose="00000500000000000000"/>
                  <a:cs typeface="Arial" panose="020B0604020202020204" pitchFamily="34" charset="0"/>
                  <a:sym typeface="Open Sauce" panose="00000500000000000000"/>
                </a:rPr>
                <a:t>Xueqi Zhou</a:t>
              </a:r>
              <a:endParaRPr lang="en-US" sz="2200" b="1">
                <a:solidFill>
                  <a:srgbClr val="000000"/>
                </a:solidFill>
                <a:latin typeface="Arial" panose="020B0604020202020204" pitchFamily="34" charset="0"/>
                <a:ea typeface="Open Sauce" panose="00000500000000000000"/>
                <a:cs typeface="Arial" panose="020B0604020202020204" pitchFamily="34" charset="0"/>
                <a:sym typeface="Open Sauce" panose="00000500000000000000"/>
              </a:endParaRPr>
            </a:p>
            <a:p>
              <a:pPr algn="ctr">
                <a:lnSpc>
                  <a:spcPts val="2860"/>
                </a:lnSpc>
              </a:pPr>
              <a:r>
                <a:rPr lang="en-US" sz="2200">
                  <a:solidFill>
                    <a:srgbClr val="000000"/>
                  </a:solidFill>
                  <a:latin typeface="Arial" panose="020B0604020202020204" pitchFamily="34" charset="0"/>
                  <a:ea typeface="Open Sauce" panose="00000500000000000000"/>
                  <a:cs typeface="Arial" panose="020B0604020202020204" pitchFamily="34" charset="0"/>
                  <a:sym typeface="Open Sauce" panose="00000500000000000000"/>
                </a:rPr>
                <a:t>Requirement Leader</a:t>
              </a:r>
              <a:endParaRPr lang="en-US" sz="2200">
                <a:solidFill>
                  <a:srgbClr val="000000"/>
                </a:solidFill>
                <a:latin typeface="Arial" panose="020B0604020202020204" pitchFamily="34" charset="0"/>
                <a:ea typeface="Open Sauce" panose="00000500000000000000"/>
                <a:cs typeface="Arial" panose="020B0604020202020204" pitchFamily="34" charset="0"/>
                <a:sym typeface="Open Sauce" panose="00000500000000000000"/>
              </a:endParaRPr>
            </a:p>
            <a:p>
              <a:pPr algn="ctr">
                <a:lnSpc>
                  <a:spcPts val="2860"/>
                </a:lnSpc>
              </a:pPr>
              <a:endParaRPr>
                <a:latin typeface="Arial" panose="020B0604020202020204" pitchFamily="34" charset="0"/>
                <a:cs typeface="Arial" panose="020B0604020202020204" pitchFamily="34" charset="0"/>
              </a:endParaRPr>
            </a:p>
            <a:p>
              <a:pPr algn="ctr">
                <a:lnSpc>
                  <a:spcPts val="2860"/>
                </a:lnSpc>
              </a:pPr>
              <a:r>
                <a:rPr lang="en-US" sz="2200" b="1">
                  <a:solidFill>
                    <a:srgbClr val="000000"/>
                  </a:solidFill>
                  <a:latin typeface="Arial" panose="020B0604020202020204" pitchFamily="34" charset="0"/>
                  <a:ea typeface="Open Sauce" panose="00000500000000000000"/>
                  <a:cs typeface="Arial" panose="020B0604020202020204" pitchFamily="34" charset="0"/>
                  <a:sym typeface="Open Sauce" panose="00000500000000000000"/>
                </a:rPr>
                <a:t>Rundong Zhong</a:t>
              </a:r>
              <a:endParaRPr lang="en-US" sz="2200" b="1">
                <a:solidFill>
                  <a:srgbClr val="000000"/>
                </a:solidFill>
                <a:latin typeface="Arial" panose="020B0604020202020204" pitchFamily="34" charset="0"/>
                <a:ea typeface="Open Sauce" panose="00000500000000000000"/>
                <a:cs typeface="Arial" panose="020B0604020202020204" pitchFamily="34" charset="0"/>
                <a:sym typeface="Open Sauce" panose="00000500000000000000"/>
              </a:endParaRPr>
            </a:p>
            <a:p>
              <a:pPr algn="ctr">
                <a:lnSpc>
                  <a:spcPts val="2860"/>
                </a:lnSpc>
              </a:pPr>
              <a:r>
                <a:rPr lang="en-US" sz="2200">
                  <a:solidFill>
                    <a:srgbClr val="000000"/>
                  </a:solidFill>
                  <a:latin typeface="Arial" panose="020B0604020202020204" pitchFamily="34" charset="0"/>
                  <a:ea typeface="Open Sauce" panose="00000500000000000000"/>
                  <a:cs typeface="Arial" panose="020B0604020202020204" pitchFamily="34" charset="0"/>
                  <a:sym typeface="Open Sauce" panose="00000500000000000000"/>
                </a:rPr>
                <a:t>Configuration Leader</a:t>
              </a:r>
              <a:endParaRPr lang="en-US" sz="2200">
                <a:solidFill>
                  <a:srgbClr val="000000"/>
                </a:solidFill>
                <a:latin typeface="Arial" panose="020B0604020202020204" pitchFamily="34" charset="0"/>
                <a:ea typeface="Open Sauce" panose="00000500000000000000"/>
                <a:cs typeface="Arial" panose="020B0604020202020204" pitchFamily="34" charset="0"/>
                <a:sym typeface="Open Sauce" panose="00000500000000000000"/>
              </a:endParaRPr>
            </a:p>
            <a:p>
              <a:pPr algn="ctr">
                <a:lnSpc>
                  <a:spcPts val="2860"/>
                </a:lnSpc>
              </a:pPr>
              <a:endParaRPr>
                <a:latin typeface="Arial" panose="020B0604020202020204" pitchFamily="34" charset="0"/>
                <a:cs typeface="Arial" panose="020B0604020202020204" pitchFamily="34" charset="0"/>
              </a:endParaRPr>
            </a:p>
            <a:p>
              <a:pPr algn="ctr">
                <a:lnSpc>
                  <a:spcPts val="2860"/>
                </a:lnSpc>
              </a:pPr>
              <a:r>
                <a:rPr lang="en-US" sz="2200" b="1">
                  <a:solidFill>
                    <a:srgbClr val="000000"/>
                  </a:solidFill>
                  <a:latin typeface="Arial" panose="020B0604020202020204" pitchFamily="34" charset="0"/>
                  <a:ea typeface="Open Sauce" panose="00000500000000000000"/>
                  <a:cs typeface="Arial" panose="020B0604020202020204" pitchFamily="34" charset="0"/>
                  <a:sym typeface="Open Sauce" panose="00000500000000000000"/>
                </a:rPr>
                <a:t>Xiang Zhang</a:t>
              </a:r>
              <a:endParaRPr lang="en-US" sz="2200" b="1">
                <a:solidFill>
                  <a:srgbClr val="000000"/>
                </a:solidFill>
                <a:latin typeface="Arial" panose="020B0604020202020204" pitchFamily="34" charset="0"/>
                <a:ea typeface="Open Sauce" panose="00000500000000000000"/>
                <a:cs typeface="Arial" panose="020B0604020202020204" pitchFamily="34" charset="0"/>
                <a:sym typeface="Open Sauce" panose="00000500000000000000"/>
              </a:endParaRPr>
            </a:p>
            <a:p>
              <a:pPr algn="ctr">
                <a:lnSpc>
                  <a:spcPts val="2860"/>
                </a:lnSpc>
              </a:pPr>
              <a:r>
                <a:rPr lang="en-US" sz="2200">
                  <a:solidFill>
                    <a:srgbClr val="000000"/>
                  </a:solidFill>
                  <a:latin typeface="Arial" panose="020B0604020202020204" pitchFamily="34" charset="0"/>
                  <a:ea typeface="Open Sauce" panose="00000500000000000000"/>
                  <a:cs typeface="Arial" panose="020B0604020202020204" pitchFamily="34" charset="0"/>
                  <a:sym typeface="Open Sauce" panose="00000500000000000000"/>
                </a:rPr>
                <a:t>QA Leader</a:t>
              </a:r>
              <a:endParaRPr lang="en-US" sz="2200">
                <a:solidFill>
                  <a:srgbClr val="000000"/>
                </a:solidFill>
                <a:latin typeface="Arial" panose="020B0604020202020204" pitchFamily="34" charset="0"/>
                <a:ea typeface="Open Sauce" panose="00000500000000000000"/>
                <a:cs typeface="Arial" panose="020B0604020202020204" pitchFamily="34" charset="0"/>
                <a:sym typeface="Open Sauce" panose="00000500000000000000"/>
              </a:endParaRPr>
            </a:p>
            <a:p>
              <a:pPr algn="ctr">
                <a:lnSpc>
                  <a:spcPts val="2860"/>
                </a:lnSpc>
              </a:pPr>
              <a:endParaRPr>
                <a:latin typeface="Arial" panose="020B0604020202020204" pitchFamily="34" charset="0"/>
                <a:cs typeface="Arial" panose="020B0604020202020204" pitchFamily="34" charset="0"/>
              </a:endParaRPr>
            </a:p>
            <a:p>
              <a:pPr algn="ctr">
                <a:lnSpc>
                  <a:spcPts val="2860"/>
                </a:lnSpc>
              </a:pPr>
              <a:r>
                <a:rPr lang="en-US" sz="2200" b="1">
                  <a:solidFill>
                    <a:srgbClr val="000000"/>
                  </a:solidFill>
                  <a:latin typeface="Arial" panose="020B0604020202020204" pitchFamily="34" charset="0"/>
                  <a:ea typeface="Open Sauce" panose="00000500000000000000"/>
                  <a:cs typeface="Arial" panose="020B0604020202020204" pitchFamily="34" charset="0"/>
                  <a:sym typeface="Open Sauce" panose="00000500000000000000"/>
                </a:rPr>
                <a:t>Jiacheng Ding</a:t>
              </a:r>
              <a:endParaRPr lang="en-US" sz="2200" b="1">
                <a:solidFill>
                  <a:srgbClr val="000000"/>
                </a:solidFill>
                <a:latin typeface="Arial" panose="020B0604020202020204" pitchFamily="34" charset="0"/>
                <a:ea typeface="Open Sauce" panose="00000500000000000000"/>
                <a:cs typeface="Arial" panose="020B0604020202020204" pitchFamily="34" charset="0"/>
                <a:sym typeface="Open Sauce" panose="00000500000000000000"/>
              </a:endParaRPr>
            </a:p>
            <a:p>
              <a:pPr algn="ctr">
                <a:lnSpc>
                  <a:spcPts val="2860"/>
                </a:lnSpc>
              </a:pPr>
              <a:r>
                <a:rPr lang="en-US" sz="2200">
                  <a:solidFill>
                    <a:srgbClr val="000000"/>
                  </a:solidFill>
                  <a:latin typeface="Arial" panose="020B0604020202020204" pitchFamily="34" charset="0"/>
                  <a:ea typeface="Open Sauce" panose="00000500000000000000"/>
                  <a:cs typeface="Arial" panose="020B0604020202020204" pitchFamily="34" charset="0"/>
                  <a:sym typeface="Open Sauce" panose="00000500000000000000"/>
                </a:rPr>
                <a:t>Security Leader</a:t>
              </a:r>
              <a:endParaRPr lang="en-US" sz="2200">
                <a:solidFill>
                  <a:srgbClr val="000000"/>
                </a:solidFill>
                <a:latin typeface="Arial" panose="020B0604020202020204" pitchFamily="34" charset="0"/>
                <a:ea typeface="Open Sauce" panose="00000500000000000000"/>
                <a:cs typeface="Arial" panose="020B0604020202020204" pitchFamily="34" charset="0"/>
                <a:sym typeface="Open Sauce" panose="00000500000000000000"/>
              </a:endParaRPr>
            </a:p>
            <a:p>
              <a:pPr algn="ctr">
                <a:lnSpc>
                  <a:spcPts val="2860"/>
                </a:lnSpc>
              </a:pPr>
            </a:p>
            <a:p>
              <a:pPr algn="ctr">
                <a:lnSpc>
                  <a:spcPts val="2860"/>
                </a:lnSpc>
              </a:pPr>
            </a:p>
          </p:txBody>
        </p:sp>
      </p:grpSp>
      <p:sp>
        <p:nvSpPr>
          <p:cNvPr id="6" name="Freeform 6"/>
          <p:cNvSpPr/>
          <p:nvPr/>
        </p:nvSpPr>
        <p:spPr>
          <a:xfrm>
            <a:off x="2142191" y="6177175"/>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2"/>
            <a:stretch>
              <a:fillRect t="-86495"/>
            </a:stretch>
          </a:blipFill>
        </p:spPr>
      </p:sp>
      <p:grpSp>
        <p:nvGrpSpPr>
          <p:cNvPr id="7" name="Group 7"/>
          <p:cNvGrpSpPr/>
          <p:nvPr/>
        </p:nvGrpSpPr>
        <p:grpSpPr>
          <a:xfrm rot="0">
            <a:off x="2142191" y="4744600"/>
            <a:ext cx="9610044" cy="1948998"/>
            <a:chOff x="0" y="0"/>
            <a:chExt cx="3682024" cy="746746"/>
          </a:xfrm>
        </p:grpSpPr>
        <p:sp>
          <p:nvSpPr>
            <p:cNvPr id="8" name="Freeform 8"/>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9" name="TextBox 9"/>
            <p:cNvSpPr txBox="1"/>
            <p:nvPr/>
          </p:nvSpPr>
          <p:spPr>
            <a:xfrm>
              <a:off x="0" y="-19050"/>
              <a:ext cx="3682024" cy="765796"/>
            </a:xfrm>
            <a:prstGeom prst="rect">
              <a:avLst/>
            </a:prstGeom>
          </p:spPr>
          <p:txBody>
            <a:bodyPr lIns="50800" tIns="50800" rIns="50800" bIns="50800" rtlCol="0" anchor="ctr"/>
            <a:lstStyle/>
            <a:p>
              <a:pPr algn="ctr">
                <a:lnSpc>
                  <a:spcPts val="2860"/>
                </a:lnSpc>
              </a:pPr>
            </a:p>
          </p:txBody>
        </p:sp>
      </p:grpSp>
      <p:sp>
        <p:nvSpPr>
          <p:cNvPr id="10" name="Freeform 10"/>
          <p:cNvSpPr/>
          <p:nvPr/>
        </p:nvSpPr>
        <p:spPr>
          <a:xfrm>
            <a:off x="2474235" y="5021615"/>
            <a:ext cx="1156649" cy="1173721"/>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TextBox 11"/>
          <p:cNvSpPr txBox="1"/>
          <p:nvPr/>
        </p:nvSpPr>
        <p:spPr>
          <a:xfrm>
            <a:off x="2142191" y="888605"/>
            <a:ext cx="7416941" cy="1686342"/>
          </a:xfrm>
          <a:prstGeom prst="rect">
            <a:avLst/>
          </a:prstGeom>
        </p:spPr>
        <p:txBody>
          <a:bodyPr lIns="0" tIns="0" rIns="0" bIns="0" rtlCol="0" anchor="t">
            <a:spAutoFit/>
          </a:bodyPr>
          <a:lstStyle/>
          <a:p>
            <a:pPr algn="l">
              <a:lnSpc>
                <a:spcPts val="13775"/>
              </a:lnSpc>
            </a:pPr>
            <a:r>
              <a:rPr lang="en-US" sz="9980" b="1" spc="978">
                <a:solidFill>
                  <a:srgbClr val="231F20"/>
                </a:solidFill>
                <a:latin typeface="Oswald Bold"/>
                <a:ea typeface="Oswald Bold"/>
                <a:cs typeface="Oswald Bold"/>
                <a:sym typeface="Oswald Bold"/>
              </a:rPr>
              <a:t>ABOUT US</a:t>
            </a:r>
            <a:endParaRPr lang="en-US" sz="9980" b="1" spc="978">
              <a:solidFill>
                <a:srgbClr val="231F20"/>
              </a:solidFill>
              <a:latin typeface="Oswald Bold"/>
              <a:ea typeface="Oswald Bold"/>
              <a:cs typeface="Oswald Bold"/>
              <a:sym typeface="Oswald Bold"/>
            </a:endParaRPr>
          </a:p>
        </p:txBody>
      </p:sp>
      <p:sp>
        <p:nvSpPr>
          <p:cNvPr id="12" name="TextBox 12"/>
          <p:cNvSpPr txBox="1"/>
          <p:nvPr/>
        </p:nvSpPr>
        <p:spPr>
          <a:xfrm>
            <a:off x="3908899" y="4973039"/>
            <a:ext cx="7132181" cy="1447181"/>
          </a:xfrm>
          <a:prstGeom prst="rect">
            <a:avLst/>
          </a:prstGeom>
        </p:spPr>
        <p:txBody>
          <a:bodyPr lIns="0" tIns="0" rIns="0" bIns="0" rtlCol="0" anchor="t">
            <a:spAutoFit/>
          </a:bodyPr>
          <a:lstStyle/>
          <a:p>
            <a:pPr marL="0" lvl="0" indent="0" algn="l">
              <a:lnSpc>
                <a:spcPts val="2910"/>
              </a:lnSpc>
              <a:spcBef>
                <a:spcPct val="0"/>
              </a:spcBef>
            </a:pPr>
            <a:r>
              <a:rPr lang="en-US" sz="2110" spc="206">
                <a:solidFill>
                  <a:srgbClr val="231F20"/>
                </a:solidFill>
                <a:latin typeface="DM Sans"/>
                <a:ea typeface="DM Sans"/>
                <a:cs typeface="DM Sans"/>
                <a:sym typeface="DM Sans"/>
              </a:rPr>
              <a:t>We are an international student group that created this website to make it easier to find housing and compatible roommates, addressing common challenges students face.</a:t>
            </a:r>
            <a:endParaRPr lang="en-US" sz="2110" spc="206">
              <a:solidFill>
                <a:srgbClr val="231F20"/>
              </a:solidFill>
              <a:latin typeface="DM Sans"/>
              <a:ea typeface="DM Sans"/>
              <a:cs typeface="DM Sans"/>
              <a:sym typeface="DM Sans"/>
            </a:endParaRPr>
          </a:p>
        </p:txBody>
      </p:sp>
      <p:sp>
        <p:nvSpPr>
          <p:cNvPr id="13" name="Freeform 13"/>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381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TextBox 22"/>
          <p:cNvSpPr txBox="1"/>
          <p:nvPr/>
        </p:nvSpPr>
        <p:spPr>
          <a:xfrm>
            <a:off x="1538605" y="1195070"/>
            <a:ext cx="11994515" cy="2486025"/>
          </a:xfrm>
          <a:prstGeom prst="rect">
            <a:avLst/>
          </a:prstGeom>
        </p:spPr>
        <p:txBody>
          <a:bodyPr lIns="0" tIns="0" rIns="0" bIns="0" rtlCol="0" anchor="t">
            <a:noAutofit/>
          </a:bodyPr>
          <a:lstStyle/>
          <a:p>
            <a:pPr marL="0" lvl="0" indent="0" algn="ctr">
              <a:lnSpc>
                <a:spcPts val="13015"/>
              </a:lnSpc>
              <a:spcBef>
                <a:spcPct val="0"/>
              </a:spcBef>
            </a:pPr>
            <a:r>
              <a:rPr lang="en-US" sz="9430" b="1" spc="924">
                <a:solidFill>
                  <a:srgbClr val="231F20"/>
                </a:solidFill>
                <a:latin typeface="Oswald Bold"/>
                <a:ea typeface="Oswald Bold"/>
                <a:cs typeface="Oswald Bold"/>
                <a:sym typeface="Oswald Bold"/>
              </a:rPr>
              <a:t>Project Overview</a:t>
            </a:r>
            <a:endParaRPr lang="en-US" sz="9430" b="1" spc="924">
              <a:solidFill>
                <a:srgbClr val="231F20"/>
              </a:solidFill>
              <a:latin typeface="Oswald Bold"/>
              <a:ea typeface="Oswald Bold"/>
              <a:cs typeface="Oswald Bold"/>
              <a:sym typeface="Oswald Bold"/>
            </a:endParaRPr>
          </a:p>
        </p:txBody>
      </p:sp>
      <p:grpSp>
        <p:nvGrpSpPr>
          <p:cNvPr id="45" name="Group 45"/>
          <p:cNvGrpSpPr/>
          <p:nvPr/>
        </p:nvGrpSpPr>
        <p:grpSpPr>
          <a:xfrm rot="0">
            <a:off x="1981200" y="3695700"/>
            <a:ext cx="13672185" cy="4398010"/>
            <a:chOff x="0" y="0"/>
            <a:chExt cx="1079625" cy="380332"/>
          </a:xfrm>
        </p:grpSpPr>
        <p:sp>
          <p:nvSpPr>
            <p:cNvPr id="46" name="Freeform 46"/>
            <p:cNvSpPr/>
            <p:nvPr/>
          </p:nvSpPr>
          <p:spPr>
            <a:xfrm>
              <a:off x="0" y="0"/>
              <a:ext cx="1079625" cy="380332"/>
            </a:xfrm>
            <a:custGeom>
              <a:avLst/>
              <a:gdLst/>
              <a:ahLst/>
              <a:cxnLst/>
              <a:rect l="l" t="t" r="r" b="b"/>
              <a:pathLst>
                <a:path w="1079625" h="380332">
                  <a:moveTo>
                    <a:pt x="81535" y="0"/>
                  </a:moveTo>
                  <a:lnTo>
                    <a:pt x="998090" y="0"/>
                  </a:lnTo>
                  <a:cubicBezTo>
                    <a:pt x="1019715" y="0"/>
                    <a:pt x="1040454" y="8590"/>
                    <a:pt x="1055744" y="23881"/>
                  </a:cubicBezTo>
                  <a:cubicBezTo>
                    <a:pt x="1071035" y="39172"/>
                    <a:pt x="1079625" y="59911"/>
                    <a:pt x="1079625" y="81535"/>
                  </a:cubicBezTo>
                  <a:lnTo>
                    <a:pt x="1079625" y="298797"/>
                  </a:lnTo>
                  <a:cubicBezTo>
                    <a:pt x="1079625" y="320422"/>
                    <a:pt x="1071035" y="341161"/>
                    <a:pt x="1055744" y="356451"/>
                  </a:cubicBezTo>
                  <a:cubicBezTo>
                    <a:pt x="1040454" y="371742"/>
                    <a:pt x="1019715" y="380332"/>
                    <a:pt x="998090" y="380332"/>
                  </a:cubicBezTo>
                  <a:lnTo>
                    <a:pt x="81535" y="380332"/>
                  </a:lnTo>
                  <a:cubicBezTo>
                    <a:pt x="59911" y="380332"/>
                    <a:pt x="39172" y="371742"/>
                    <a:pt x="23881" y="356451"/>
                  </a:cubicBezTo>
                  <a:cubicBezTo>
                    <a:pt x="8590" y="341161"/>
                    <a:pt x="0" y="320422"/>
                    <a:pt x="0" y="298797"/>
                  </a:cubicBezTo>
                  <a:lnTo>
                    <a:pt x="0" y="81535"/>
                  </a:lnTo>
                  <a:cubicBezTo>
                    <a:pt x="0" y="59911"/>
                    <a:pt x="8590" y="39172"/>
                    <a:pt x="23881" y="23881"/>
                  </a:cubicBezTo>
                  <a:cubicBezTo>
                    <a:pt x="39172" y="8590"/>
                    <a:pt x="59911" y="0"/>
                    <a:pt x="81535" y="0"/>
                  </a:cubicBezTo>
                  <a:close/>
                </a:path>
              </a:pathLst>
            </a:custGeom>
            <a:solidFill>
              <a:srgbClr val="FFFFFF">
                <a:alpha val="98824"/>
              </a:srgbClr>
            </a:solidFill>
          </p:spPr>
        </p:sp>
        <p:sp>
          <p:nvSpPr>
            <p:cNvPr id="47" name="TextBox 47"/>
            <p:cNvSpPr txBox="1"/>
            <p:nvPr/>
          </p:nvSpPr>
          <p:spPr>
            <a:xfrm>
              <a:off x="36996" y="39527"/>
              <a:ext cx="1003988" cy="309651"/>
            </a:xfrm>
            <a:prstGeom prst="rect">
              <a:avLst/>
            </a:prstGeom>
          </p:spPr>
          <p:txBody>
            <a:bodyPr lIns="50800" tIns="50800" rIns="50800" bIns="50800" rtlCol="0" anchor="ctr"/>
            <a:lstStyle/>
            <a:p>
              <a:pPr algn="l">
                <a:lnSpc>
                  <a:spcPct val="150000"/>
                </a:lnSpc>
              </a:pPr>
              <a:r>
                <a:rPr sz="2400">
                  <a:latin typeface="Arial" panose="020B0604020202020204" pitchFamily="34" charset="0"/>
                  <a:cs typeface="Arial" panose="020B0604020202020204" pitchFamily="34" charset="0"/>
                </a:rPr>
                <a:t>We are developing a rental website specifically designed for international students. The aim of this platform is to create an easy-to-use online platform that connects international students with verified rental properties, which can satisfy their needs. Like cost-effective and close to their university, internship, workplace, etc. The platform will offer specialized services such as browsing function, property filtering, property details, property post and so on. This will help alleviate the common challenges international students face when finding reliable and affordable housing in foreign countries.</a:t>
              </a:r>
              <a:endParaRPr sz="2400">
                <a:latin typeface="Arial" panose="020B0604020202020204" pitchFamily="34" charset="0"/>
                <a:cs typeface="Arial" panose="020B0604020202020204"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grpSp>
        <p:nvGrpSpPr>
          <p:cNvPr id="3" name="Group 3"/>
          <p:cNvGrpSpPr/>
          <p:nvPr/>
        </p:nvGrpSpPr>
        <p:grpSpPr>
          <a:xfrm rot="0">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60"/>
                </a:lnSpc>
              </a:p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2163000" y="3875422"/>
            <a:ext cx="4473739" cy="2443073"/>
          </a:xfrm>
          <a:custGeom>
            <a:avLst/>
            <a:gdLst/>
            <a:ahLst/>
            <a:cxnLst/>
            <a:rect l="l" t="t" r="r" b="b"/>
            <a:pathLst>
              <a:path w="4473739" h="2443073">
                <a:moveTo>
                  <a:pt x="0" y="0"/>
                </a:moveTo>
                <a:lnTo>
                  <a:pt x="4473739" y="0"/>
                </a:lnTo>
                <a:lnTo>
                  <a:pt x="4473739" y="2443073"/>
                </a:lnTo>
                <a:lnTo>
                  <a:pt x="0" y="2443073"/>
                </a:lnTo>
                <a:lnTo>
                  <a:pt x="0" y="0"/>
                </a:lnTo>
                <a:close/>
              </a:path>
            </a:pathLst>
          </a:custGeom>
          <a:blipFill>
            <a:blip r:embed="rId4"/>
            <a:stretch>
              <a:fillRect t="-3528" b="-18474"/>
            </a:stretch>
          </a:blipFill>
        </p:spPr>
      </p:sp>
      <p:grpSp>
        <p:nvGrpSpPr>
          <p:cNvPr id="9" name="Group 9"/>
          <p:cNvGrpSpPr/>
          <p:nvPr/>
        </p:nvGrpSpPr>
        <p:grpSpPr>
          <a:xfrm rot="0">
            <a:off x="2163000" y="3442596"/>
            <a:ext cx="4473739" cy="636748"/>
            <a:chOff x="0" y="0"/>
            <a:chExt cx="1178269" cy="167703"/>
          </a:xfrm>
        </p:grpSpPr>
        <p:sp>
          <p:nvSpPr>
            <p:cNvPr id="10" name="Freeform 10"/>
            <p:cNvSpPr/>
            <p:nvPr/>
          </p:nvSpPr>
          <p:spPr>
            <a:xfrm>
              <a:off x="0" y="0"/>
              <a:ext cx="1178269" cy="167703"/>
            </a:xfrm>
            <a:custGeom>
              <a:avLst/>
              <a:gdLst/>
              <a:ahLst/>
              <a:cxnLst/>
              <a:rect l="l" t="t" r="r" b="b"/>
              <a:pathLst>
                <a:path w="1178269" h="167703">
                  <a:moveTo>
                    <a:pt x="0" y="0"/>
                  </a:moveTo>
                  <a:lnTo>
                    <a:pt x="1178269" y="0"/>
                  </a:lnTo>
                  <a:lnTo>
                    <a:pt x="1178269" y="167703"/>
                  </a:lnTo>
                  <a:lnTo>
                    <a:pt x="0" y="167703"/>
                  </a:lnTo>
                  <a:close/>
                </a:path>
              </a:pathLst>
            </a:custGeom>
            <a:solidFill>
              <a:srgbClr val="1A1A1A"/>
            </a:solidFill>
          </p:spPr>
        </p:sp>
        <p:sp>
          <p:nvSpPr>
            <p:cNvPr id="11" name="TextBox 11"/>
            <p:cNvSpPr txBox="1"/>
            <p:nvPr/>
          </p:nvSpPr>
          <p:spPr>
            <a:xfrm>
              <a:off x="0" y="-57150"/>
              <a:ext cx="1178269" cy="224853"/>
            </a:xfrm>
            <a:prstGeom prst="rect">
              <a:avLst/>
            </a:prstGeom>
          </p:spPr>
          <p:txBody>
            <a:bodyPr lIns="50800" tIns="50800" rIns="50800" bIns="50800" rtlCol="0" anchor="ctr"/>
            <a:lstStyle/>
            <a:p>
              <a:pPr marL="0" lvl="0" indent="0" algn="ctr">
                <a:lnSpc>
                  <a:spcPts val="4115"/>
                </a:lnSpc>
                <a:spcBef>
                  <a:spcPct val="0"/>
                </a:spcBef>
              </a:pPr>
              <a:r>
                <a:rPr lang="en-US" sz="2980" i="1" spc="29">
                  <a:solidFill>
                    <a:srgbClr val="FFFFFF"/>
                  </a:solidFill>
                  <a:latin typeface="DM Sans Italics" panose="00000500000000000000"/>
                  <a:ea typeface="DM Sans Italics" panose="00000500000000000000"/>
                  <a:cs typeface="DM Sans Italics" panose="00000500000000000000"/>
                  <a:sym typeface="DM Sans Italics" panose="00000500000000000000"/>
                </a:rPr>
                <a:t>Mission</a:t>
              </a:r>
              <a:endParaRPr lang="en-US" sz="2980" i="1" spc="29">
                <a:solidFill>
                  <a:srgbClr val="FFFFFF"/>
                </a:solidFill>
                <a:latin typeface="DM Sans Italics" panose="00000500000000000000"/>
                <a:ea typeface="DM Sans Italics" panose="00000500000000000000"/>
                <a:cs typeface="DM Sans Italics" panose="00000500000000000000"/>
                <a:sym typeface="DM Sans Italics" panose="00000500000000000000"/>
              </a:endParaRPr>
            </a:p>
          </p:txBody>
        </p:sp>
      </p:grpSp>
      <p:sp>
        <p:nvSpPr>
          <p:cNvPr id="12" name="TextBox 12"/>
          <p:cNvSpPr txBox="1"/>
          <p:nvPr/>
        </p:nvSpPr>
        <p:spPr>
          <a:xfrm>
            <a:off x="3690980" y="1232286"/>
            <a:ext cx="10906040" cy="1349947"/>
          </a:xfrm>
          <a:prstGeom prst="rect">
            <a:avLst/>
          </a:prstGeom>
        </p:spPr>
        <p:txBody>
          <a:bodyPr lIns="0" tIns="0" rIns="0" bIns="0" rtlCol="0" anchor="t">
            <a:spAutoFit/>
          </a:bodyPr>
          <a:lstStyle/>
          <a:p>
            <a:pPr algn="ctr">
              <a:lnSpc>
                <a:spcPts val="11080"/>
              </a:lnSpc>
            </a:pPr>
            <a:r>
              <a:rPr lang="en-US" sz="8030" b="1" spc="786">
                <a:solidFill>
                  <a:srgbClr val="FFFFFF"/>
                </a:solidFill>
                <a:latin typeface="Oswald Bold"/>
                <a:ea typeface="Oswald Bold"/>
                <a:cs typeface="Oswald Bold"/>
                <a:sym typeface="Oswald Bold"/>
              </a:rPr>
              <a:t>VALUES</a:t>
            </a:r>
            <a:endParaRPr lang="en-US" sz="8030" b="1" spc="786">
              <a:solidFill>
                <a:srgbClr val="FFFFFF"/>
              </a:solidFill>
              <a:latin typeface="Oswald Bold"/>
              <a:ea typeface="Oswald Bold"/>
              <a:cs typeface="Oswald Bold"/>
              <a:sym typeface="Oswald Bold"/>
            </a:endParaRPr>
          </a:p>
        </p:txBody>
      </p:sp>
      <p:grpSp>
        <p:nvGrpSpPr>
          <p:cNvPr id="13" name="Group 13"/>
          <p:cNvGrpSpPr/>
          <p:nvPr/>
        </p:nvGrpSpPr>
        <p:grpSpPr>
          <a:xfrm rot="0">
            <a:off x="6893560" y="3510280"/>
            <a:ext cx="9581515" cy="2776855"/>
            <a:chOff x="0" y="0"/>
            <a:chExt cx="1744696" cy="542290"/>
          </a:xfrm>
        </p:grpSpPr>
        <p:sp>
          <p:nvSpPr>
            <p:cNvPr id="14" name="Freeform 14"/>
            <p:cNvSpPr/>
            <p:nvPr/>
          </p:nvSpPr>
          <p:spPr>
            <a:xfrm>
              <a:off x="0" y="0"/>
              <a:ext cx="1744696" cy="542290"/>
            </a:xfrm>
            <a:custGeom>
              <a:avLst/>
              <a:gdLst/>
              <a:ahLst/>
              <a:cxnLst/>
              <a:rect l="l" t="t" r="r" b="b"/>
              <a:pathLst>
                <a:path w="1744696" h="542290">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id="15" name="TextBox 15"/>
            <p:cNvSpPr txBox="1"/>
            <p:nvPr/>
          </p:nvSpPr>
          <p:spPr>
            <a:xfrm>
              <a:off x="0" y="-19050"/>
              <a:ext cx="1744696" cy="561340"/>
            </a:xfrm>
            <a:prstGeom prst="rect">
              <a:avLst/>
            </a:prstGeom>
          </p:spPr>
          <p:txBody>
            <a:bodyPr lIns="50800" tIns="50800" rIns="50800" bIns="50800" rtlCol="0" anchor="ctr"/>
            <a:lstStyle/>
            <a:p>
              <a:pPr algn="ctr">
                <a:lnSpc>
                  <a:spcPts val="2860"/>
                </a:lnSpc>
              </a:pPr>
            </a:p>
          </p:txBody>
        </p:sp>
      </p:grpSp>
      <p:sp>
        <p:nvSpPr>
          <p:cNvPr id="16" name="TextBox 16"/>
          <p:cNvSpPr txBox="1"/>
          <p:nvPr/>
        </p:nvSpPr>
        <p:spPr>
          <a:xfrm>
            <a:off x="7224395" y="3767455"/>
            <a:ext cx="9147810" cy="2475230"/>
          </a:xfrm>
          <a:prstGeom prst="rect">
            <a:avLst/>
          </a:prstGeom>
        </p:spPr>
        <p:txBody>
          <a:bodyPr wrap="square" lIns="0" tIns="0" rIns="0" bIns="0" rtlCol="0" anchor="t">
            <a:noAutofit/>
          </a:bodyPr>
          <a:lstStyle/>
          <a:p>
            <a:pPr marL="427990" lvl="1" indent="-213995" algn="l">
              <a:lnSpc>
                <a:spcPts val="2735"/>
              </a:lnSpc>
              <a:buFont typeface="Arial" panose="020B0604020202020204"/>
              <a:buChar char="•"/>
            </a:pPr>
            <a:r>
              <a:rPr lang="en-US" sz="2200" spc="194">
                <a:solidFill>
                  <a:srgbClr val="231F20"/>
                </a:solidFill>
                <a:latin typeface="Arial" panose="020B0604020202020204" pitchFamily="34" charset="0"/>
                <a:ea typeface="DM Sans"/>
                <a:cs typeface="Arial" panose="020B0604020202020204" pitchFamily="34" charset="0"/>
                <a:sym typeface="DM Sans"/>
              </a:rPr>
              <a:t>Our mission is to make it easy for international students to browse and search for rental properties, communicate with landlords, and find roommates effortlessly.</a:t>
            </a:r>
            <a:endParaRPr lang="en-US" sz="2200" spc="194">
              <a:solidFill>
                <a:srgbClr val="231F20"/>
              </a:solidFill>
              <a:latin typeface="Arial" panose="020B0604020202020204" pitchFamily="34" charset="0"/>
              <a:ea typeface="DM Sans"/>
              <a:cs typeface="Arial" panose="020B0604020202020204" pitchFamily="34" charset="0"/>
              <a:sym typeface="DM Sans"/>
            </a:endParaRPr>
          </a:p>
          <a:p>
            <a:pPr algn="l">
              <a:lnSpc>
                <a:spcPts val="2735"/>
              </a:lnSpc>
            </a:pPr>
            <a:endParaRPr sz="2200">
              <a:latin typeface="Arial" panose="020B0604020202020204" pitchFamily="34" charset="0"/>
              <a:cs typeface="Arial" panose="020B0604020202020204" pitchFamily="34" charset="0"/>
            </a:endParaRPr>
          </a:p>
          <a:p>
            <a:pPr marL="427990" lvl="1" indent="-213995" algn="l">
              <a:lnSpc>
                <a:spcPts val="2735"/>
              </a:lnSpc>
              <a:buFont typeface="Arial" panose="020B0604020202020204"/>
              <a:buChar char="•"/>
            </a:pPr>
            <a:r>
              <a:rPr lang="en-US" sz="2200" spc="194">
                <a:solidFill>
                  <a:srgbClr val="231F20"/>
                </a:solidFill>
                <a:latin typeface="Arial" panose="020B0604020202020204" pitchFamily="34" charset="0"/>
                <a:ea typeface="DM Sans"/>
                <a:cs typeface="Arial" panose="020B0604020202020204" pitchFamily="34" charset="0"/>
                <a:sym typeface="DM Sans"/>
              </a:rPr>
              <a:t> We focus on providing a simple and efficient platform to help students access the information they need with minimal hassle.</a:t>
            </a:r>
            <a:endParaRPr lang="en-US" sz="2200" spc="194">
              <a:solidFill>
                <a:srgbClr val="231F20"/>
              </a:solidFill>
              <a:latin typeface="Arial" panose="020B0604020202020204" pitchFamily="34" charset="0"/>
              <a:ea typeface="DM Sans"/>
              <a:cs typeface="Arial" panose="020B0604020202020204" pitchFamily="34" charset="0"/>
              <a:sym typeface="DM Sans"/>
            </a:endParaRPr>
          </a:p>
        </p:txBody>
      </p:sp>
      <p:sp>
        <p:nvSpPr>
          <p:cNvPr id="17" name="Freeform 17"/>
          <p:cNvSpPr/>
          <p:nvPr/>
        </p:nvSpPr>
        <p:spPr>
          <a:xfrm>
            <a:off x="12001241" y="6972018"/>
            <a:ext cx="4473739" cy="2443073"/>
          </a:xfrm>
          <a:custGeom>
            <a:avLst/>
            <a:gdLst/>
            <a:ahLst/>
            <a:cxnLst/>
            <a:rect l="l" t="t" r="r" b="b"/>
            <a:pathLst>
              <a:path w="4473739" h="2443073">
                <a:moveTo>
                  <a:pt x="0" y="0"/>
                </a:moveTo>
                <a:lnTo>
                  <a:pt x="4473739" y="0"/>
                </a:lnTo>
                <a:lnTo>
                  <a:pt x="4473739" y="2443073"/>
                </a:lnTo>
                <a:lnTo>
                  <a:pt x="0" y="2443073"/>
                </a:lnTo>
                <a:lnTo>
                  <a:pt x="0" y="0"/>
                </a:lnTo>
                <a:close/>
              </a:path>
            </a:pathLst>
          </a:custGeom>
          <a:blipFill>
            <a:blip r:embed="rId5"/>
            <a:stretch>
              <a:fillRect t="-11039" b="-11039"/>
            </a:stretch>
          </a:blipFill>
        </p:spPr>
      </p:sp>
      <p:grpSp>
        <p:nvGrpSpPr>
          <p:cNvPr id="18" name="Group 18"/>
          <p:cNvGrpSpPr/>
          <p:nvPr/>
        </p:nvGrpSpPr>
        <p:grpSpPr>
          <a:xfrm rot="0">
            <a:off x="12001241" y="6459816"/>
            <a:ext cx="4473739" cy="636748"/>
            <a:chOff x="0" y="0"/>
            <a:chExt cx="1178269" cy="167703"/>
          </a:xfrm>
        </p:grpSpPr>
        <p:sp>
          <p:nvSpPr>
            <p:cNvPr id="19" name="Freeform 19"/>
            <p:cNvSpPr/>
            <p:nvPr/>
          </p:nvSpPr>
          <p:spPr>
            <a:xfrm>
              <a:off x="0" y="0"/>
              <a:ext cx="1178269" cy="167703"/>
            </a:xfrm>
            <a:custGeom>
              <a:avLst/>
              <a:gdLst/>
              <a:ahLst/>
              <a:cxnLst/>
              <a:rect l="l" t="t" r="r" b="b"/>
              <a:pathLst>
                <a:path w="1178269" h="167703">
                  <a:moveTo>
                    <a:pt x="0" y="0"/>
                  </a:moveTo>
                  <a:lnTo>
                    <a:pt x="1178269" y="0"/>
                  </a:lnTo>
                  <a:lnTo>
                    <a:pt x="1178269" y="167703"/>
                  </a:lnTo>
                  <a:lnTo>
                    <a:pt x="0" y="167703"/>
                  </a:lnTo>
                  <a:close/>
                </a:path>
              </a:pathLst>
            </a:custGeom>
            <a:solidFill>
              <a:srgbClr val="1A1A1A"/>
            </a:solidFill>
          </p:spPr>
        </p:sp>
        <p:sp>
          <p:nvSpPr>
            <p:cNvPr id="20" name="TextBox 20"/>
            <p:cNvSpPr txBox="1"/>
            <p:nvPr/>
          </p:nvSpPr>
          <p:spPr>
            <a:xfrm>
              <a:off x="0" y="-57150"/>
              <a:ext cx="1178269" cy="224853"/>
            </a:xfrm>
            <a:prstGeom prst="rect">
              <a:avLst/>
            </a:prstGeom>
          </p:spPr>
          <p:txBody>
            <a:bodyPr lIns="50800" tIns="50800" rIns="50800" bIns="50800" rtlCol="0" anchor="ctr"/>
            <a:lstStyle/>
            <a:p>
              <a:pPr marL="0" lvl="0" indent="0" algn="ctr">
                <a:lnSpc>
                  <a:spcPts val="4115"/>
                </a:lnSpc>
                <a:spcBef>
                  <a:spcPct val="0"/>
                </a:spcBef>
              </a:pPr>
              <a:r>
                <a:rPr lang="en-US" sz="2980" i="1" spc="29">
                  <a:solidFill>
                    <a:srgbClr val="FFFFFF"/>
                  </a:solidFill>
                  <a:latin typeface="DM Sans Italics" panose="00000500000000000000"/>
                  <a:ea typeface="DM Sans Italics" panose="00000500000000000000"/>
                  <a:cs typeface="DM Sans Italics" panose="00000500000000000000"/>
                  <a:sym typeface="DM Sans Italics" panose="00000500000000000000"/>
                </a:rPr>
                <a:t>Vision</a:t>
              </a:r>
              <a:endParaRPr lang="en-US" sz="2980" i="1" spc="29">
                <a:solidFill>
                  <a:srgbClr val="FFFFFF"/>
                </a:solidFill>
                <a:latin typeface="DM Sans Italics" panose="00000500000000000000"/>
                <a:ea typeface="DM Sans Italics" panose="00000500000000000000"/>
                <a:cs typeface="DM Sans Italics" panose="00000500000000000000"/>
                <a:sym typeface="DM Sans Italics" panose="00000500000000000000"/>
              </a:endParaRPr>
            </a:p>
          </p:txBody>
        </p:sp>
      </p:grpSp>
      <p:grpSp>
        <p:nvGrpSpPr>
          <p:cNvPr id="21" name="Group 21"/>
          <p:cNvGrpSpPr/>
          <p:nvPr/>
        </p:nvGrpSpPr>
        <p:grpSpPr>
          <a:xfrm rot="0">
            <a:off x="2179320" y="6572250"/>
            <a:ext cx="9401810" cy="2807970"/>
            <a:chOff x="0" y="0"/>
            <a:chExt cx="1744696" cy="542290"/>
          </a:xfrm>
        </p:grpSpPr>
        <p:sp>
          <p:nvSpPr>
            <p:cNvPr id="22" name="Freeform 22"/>
            <p:cNvSpPr/>
            <p:nvPr/>
          </p:nvSpPr>
          <p:spPr>
            <a:xfrm>
              <a:off x="0" y="0"/>
              <a:ext cx="1744696" cy="542290"/>
            </a:xfrm>
            <a:custGeom>
              <a:avLst/>
              <a:gdLst/>
              <a:ahLst/>
              <a:cxnLst/>
              <a:rect l="l" t="t" r="r" b="b"/>
              <a:pathLst>
                <a:path w="1744696" h="542290">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id="23" name="TextBox 23"/>
            <p:cNvSpPr txBox="1"/>
            <p:nvPr/>
          </p:nvSpPr>
          <p:spPr>
            <a:xfrm>
              <a:off x="0" y="-19050"/>
              <a:ext cx="1744696" cy="561340"/>
            </a:xfrm>
            <a:prstGeom prst="rect">
              <a:avLst/>
            </a:prstGeom>
          </p:spPr>
          <p:txBody>
            <a:bodyPr lIns="50800" tIns="50800" rIns="50800" bIns="50800" rtlCol="0" anchor="ctr"/>
            <a:lstStyle/>
            <a:p>
              <a:pPr algn="ctr">
                <a:lnSpc>
                  <a:spcPts val="2860"/>
                </a:lnSpc>
              </a:pPr>
            </a:p>
          </p:txBody>
        </p:sp>
      </p:grpSp>
      <p:sp>
        <p:nvSpPr>
          <p:cNvPr id="24" name="TextBox 24"/>
          <p:cNvSpPr txBox="1"/>
          <p:nvPr/>
        </p:nvSpPr>
        <p:spPr>
          <a:xfrm>
            <a:off x="2510155" y="6828790"/>
            <a:ext cx="8890000" cy="2454910"/>
          </a:xfrm>
          <a:prstGeom prst="rect">
            <a:avLst/>
          </a:prstGeom>
        </p:spPr>
        <p:txBody>
          <a:bodyPr wrap="square" lIns="0" tIns="0" rIns="0" bIns="0" rtlCol="0" anchor="t">
            <a:spAutoFit/>
          </a:bodyPr>
          <a:lstStyle/>
          <a:p>
            <a:pPr marL="427990" lvl="1" indent="-213995" algn="l">
              <a:lnSpc>
                <a:spcPts val="2735"/>
              </a:lnSpc>
              <a:buFont typeface="Arial" panose="020B0604020202020204"/>
              <a:buChar char="•"/>
            </a:pPr>
            <a:r>
              <a:rPr lang="en-US" sz="2200" spc="194">
                <a:solidFill>
                  <a:srgbClr val="231F20"/>
                </a:solidFill>
                <a:latin typeface="Arial" panose="020B0604020202020204" pitchFamily="34" charset="0"/>
                <a:ea typeface="DM Sans"/>
                <a:cs typeface="Arial" panose="020B0604020202020204" pitchFamily="34" charset="0"/>
                <a:sym typeface="DM Sans"/>
              </a:rPr>
              <a:t>We aim to create a user-friendly experience that simplifies the housing search process for international students.</a:t>
            </a:r>
            <a:endParaRPr lang="en-US" sz="2200" spc="194">
              <a:solidFill>
                <a:srgbClr val="231F20"/>
              </a:solidFill>
              <a:latin typeface="Arial" panose="020B0604020202020204" pitchFamily="34" charset="0"/>
              <a:ea typeface="DM Sans"/>
              <a:cs typeface="Arial" panose="020B0604020202020204" pitchFamily="34" charset="0"/>
              <a:sym typeface="DM Sans"/>
            </a:endParaRPr>
          </a:p>
          <a:p>
            <a:pPr algn="l">
              <a:lnSpc>
                <a:spcPts val="2735"/>
              </a:lnSpc>
            </a:pPr>
            <a:endParaRPr sz="2200">
              <a:latin typeface="Arial" panose="020B0604020202020204" pitchFamily="34" charset="0"/>
              <a:cs typeface="Arial" panose="020B0604020202020204" pitchFamily="34" charset="0"/>
            </a:endParaRPr>
          </a:p>
          <a:p>
            <a:pPr marL="427990" lvl="1" indent="-213995" algn="l">
              <a:lnSpc>
                <a:spcPts val="2735"/>
              </a:lnSpc>
              <a:buFont typeface="Arial" panose="020B0604020202020204"/>
              <a:buChar char="•"/>
            </a:pPr>
            <a:r>
              <a:rPr lang="en-US" sz="2200" spc="194">
                <a:solidFill>
                  <a:srgbClr val="231F20"/>
                </a:solidFill>
                <a:latin typeface="Arial" panose="020B0604020202020204" pitchFamily="34" charset="0"/>
                <a:ea typeface="DM Sans"/>
                <a:cs typeface="Arial" panose="020B0604020202020204" pitchFamily="34" charset="0"/>
                <a:sym typeface="DM Sans"/>
              </a:rPr>
              <a:t>Our vision is to ensure that students can confidently connect with landlords and roommates, meeting their essential rental needs.</a:t>
            </a:r>
            <a:endParaRPr lang="en-US" sz="2200" spc="194">
              <a:solidFill>
                <a:srgbClr val="231F20"/>
              </a:solidFill>
              <a:latin typeface="Arial" panose="020B0604020202020204" pitchFamily="34" charset="0"/>
              <a:ea typeface="DM Sans"/>
              <a:cs typeface="Arial" panose="020B0604020202020204" pitchFamily="34" charset="0"/>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grpSp>
        <p:nvGrpSpPr>
          <p:cNvPr id="3" name="Group 3"/>
          <p:cNvGrpSpPr/>
          <p:nvPr/>
        </p:nvGrpSpPr>
        <p:grpSpPr>
          <a:xfrm rot="0">
            <a:off x="838200" y="3053715"/>
            <a:ext cx="5317490" cy="930910"/>
            <a:chOff x="-5744" y="0"/>
            <a:chExt cx="1658964" cy="243284"/>
          </a:xfrm>
        </p:grpSpPr>
        <p:sp>
          <p:nvSpPr>
            <p:cNvPr id="4" name="Freeform 4"/>
            <p:cNvSpPr/>
            <p:nvPr/>
          </p:nvSpPr>
          <p:spPr>
            <a:xfrm>
              <a:off x="0" y="0"/>
              <a:ext cx="1653220" cy="243284"/>
            </a:xfrm>
            <a:custGeom>
              <a:avLst/>
              <a:gdLst/>
              <a:ahLst/>
              <a:cxnLst/>
              <a:rect l="l" t="t" r="r" b="b"/>
              <a:pathLst>
                <a:path w="914964" h="219221">
                  <a:moveTo>
                    <a:pt x="0" y="0"/>
                  </a:moveTo>
                  <a:lnTo>
                    <a:pt x="914964" y="0"/>
                  </a:lnTo>
                  <a:lnTo>
                    <a:pt x="914964" y="219221"/>
                  </a:lnTo>
                  <a:lnTo>
                    <a:pt x="0" y="219221"/>
                  </a:lnTo>
                  <a:close/>
                </a:path>
              </a:pathLst>
            </a:custGeom>
            <a:solidFill>
              <a:srgbClr val="1A1A1A"/>
            </a:solidFill>
          </p:spPr>
        </p:sp>
        <p:sp>
          <p:nvSpPr>
            <p:cNvPr id="5" name="TextBox 5"/>
            <p:cNvSpPr txBox="1"/>
            <p:nvPr/>
          </p:nvSpPr>
          <p:spPr>
            <a:xfrm>
              <a:off x="-5744" y="8464"/>
              <a:ext cx="1632778" cy="231335"/>
            </a:xfrm>
            <a:prstGeom prst="rect">
              <a:avLst/>
            </a:prstGeom>
          </p:spPr>
          <p:txBody>
            <a:bodyPr lIns="50800" tIns="50800" rIns="50800" bIns="50800" rtlCol="0" anchor="ctr"/>
            <a:lstStyle/>
            <a:p>
              <a:pPr marL="0" lvl="0" indent="0" algn="ctr">
                <a:lnSpc>
                  <a:spcPts val="2870"/>
                </a:lnSpc>
                <a:spcBef>
                  <a:spcPct val="0"/>
                </a:spcBef>
              </a:pPr>
              <a:r>
                <a:rPr lang="en-US" sz="2800" b="1" spc="20">
                  <a:solidFill>
                    <a:srgbClr val="FFFFFF"/>
                  </a:solidFill>
                  <a:latin typeface="DM Sans Bold" panose="00000500000000000000"/>
                  <a:ea typeface="DM Sans Bold" panose="00000500000000000000"/>
                  <a:cs typeface="DM Sans Bold" panose="00000500000000000000"/>
                  <a:sym typeface="DM Sans Bold" panose="00000500000000000000"/>
                </a:rPr>
                <a:t>User Registration and Authentication</a:t>
              </a:r>
              <a:endParaRPr lang="en-US" sz="2800" b="1" spc="20">
                <a:solidFill>
                  <a:srgbClr val="FFFFFF"/>
                </a:solidFill>
                <a:latin typeface="DM Sans Bold" panose="00000500000000000000"/>
                <a:ea typeface="DM Sans Bold" panose="00000500000000000000"/>
                <a:cs typeface="DM Sans Bold" panose="00000500000000000000"/>
                <a:sym typeface="DM Sans Bold" panose="00000500000000000000"/>
              </a:endParaRPr>
            </a:p>
          </p:txBody>
        </p:sp>
      </p:grpSp>
      <p:sp>
        <p:nvSpPr>
          <p:cNvPr id="6" name="TextBox 6"/>
          <p:cNvSpPr txBox="1"/>
          <p:nvPr/>
        </p:nvSpPr>
        <p:spPr>
          <a:xfrm>
            <a:off x="2887170" y="1277407"/>
            <a:ext cx="11552977" cy="1166783"/>
          </a:xfrm>
          <a:prstGeom prst="rect">
            <a:avLst/>
          </a:prstGeom>
        </p:spPr>
        <p:txBody>
          <a:bodyPr lIns="0" tIns="0" rIns="0" bIns="0" rtlCol="0" anchor="t">
            <a:spAutoFit/>
          </a:bodyPr>
          <a:lstStyle/>
          <a:p>
            <a:pPr algn="ctr">
              <a:lnSpc>
                <a:spcPts val="9585"/>
              </a:lnSpc>
            </a:pPr>
            <a:r>
              <a:rPr lang="en-US" sz="6945" b="1" spc="368">
                <a:solidFill>
                  <a:srgbClr val="231F20"/>
                </a:solidFill>
                <a:latin typeface="Oswald Bold"/>
                <a:ea typeface="Oswald Bold"/>
                <a:cs typeface="Oswald Bold"/>
                <a:sym typeface="Oswald Bold"/>
              </a:rPr>
              <a:t>GOALS AND OBJECTIVES</a:t>
            </a:r>
            <a:endParaRPr lang="en-US" sz="6945" b="1" spc="368">
              <a:solidFill>
                <a:srgbClr val="231F20"/>
              </a:solidFill>
              <a:latin typeface="Oswald Bold"/>
              <a:ea typeface="Oswald Bold"/>
              <a:cs typeface="Oswald Bold"/>
              <a:sym typeface="Oswald Bold"/>
            </a:endParaRPr>
          </a:p>
        </p:txBody>
      </p:sp>
      <p:sp>
        <p:nvSpPr>
          <p:cNvPr id="7" name="TextBox 7"/>
          <p:cNvSpPr txBox="1"/>
          <p:nvPr/>
        </p:nvSpPr>
        <p:spPr>
          <a:xfrm>
            <a:off x="6629400" y="3053715"/>
            <a:ext cx="11156950" cy="1116330"/>
          </a:xfrm>
          <a:prstGeom prst="rect">
            <a:avLst/>
          </a:prstGeom>
        </p:spPr>
        <p:txBody>
          <a:bodyPr lIns="0" tIns="0" rIns="0" bIns="0" rtlCol="0" anchor="t">
            <a:noAutofit/>
          </a:bodyPr>
          <a:lstStyle/>
          <a:p>
            <a:pPr marL="0" lvl="0" indent="0" algn="l">
              <a:lnSpc>
                <a:spcPts val="2775"/>
              </a:lnSpc>
              <a:spcBef>
                <a:spcPct val="0"/>
              </a:spcBef>
            </a:pPr>
            <a:r>
              <a:rPr lang="en-US" sz="2200" b="1" spc="197">
                <a:solidFill>
                  <a:srgbClr val="231F20"/>
                </a:solidFill>
                <a:latin typeface="Arial" panose="020B0604020202020204" pitchFamily="34" charset="0"/>
                <a:ea typeface="DM Sans"/>
                <a:cs typeface="Arial" panose="020B0604020202020204" pitchFamily="34" charset="0"/>
                <a:sym typeface="DM Sans"/>
              </a:rPr>
              <a:t>As a user, I want to create an account and log in securely so that I can access personalized features and saved listings.</a:t>
            </a:r>
            <a:endParaRPr lang="en-US" sz="2200" b="1" spc="197">
              <a:solidFill>
                <a:srgbClr val="231F20"/>
              </a:solidFill>
              <a:latin typeface="Arial" panose="020B0604020202020204" pitchFamily="34" charset="0"/>
              <a:ea typeface="DM Sans"/>
              <a:cs typeface="Arial" panose="020B0604020202020204" pitchFamily="34" charset="0"/>
              <a:sym typeface="DM Sans"/>
            </a:endParaRPr>
          </a:p>
        </p:txBody>
      </p:sp>
      <p:grpSp>
        <p:nvGrpSpPr>
          <p:cNvPr id="8" name="Group 8"/>
          <p:cNvGrpSpPr/>
          <p:nvPr/>
        </p:nvGrpSpPr>
        <p:grpSpPr>
          <a:xfrm rot="0">
            <a:off x="785495" y="4229100"/>
            <a:ext cx="5394325" cy="1496060"/>
            <a:chOff x="-2361469" y="649619"/>
            <a:chExt cx="933695" cy="227743"/>
          </a:xfrm>
        </p:grpSpPr>
        <p:sp>
          <p:nvSpPr>
            <p:cNvPr id="9" name="Freeform 9"/>
            <p:cNvSpPr/>
            <p:nvPr/>
          </p:nvSpPr>
          <p:spPr>
            <a:xfrm>
              <a:off x="-2342738" y="689711"/>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sp>
        <p:sp>
          <p:nvSpPr>
            <p:cNvPr id="10" name="TextBox 10"/>
            <p:cNvSpPr txBox="1"/>
            <p:nvPr/>
          </p:nvSpPr>
          <p:spPr>
            <a:xfrm>
              <a:off x="-2361469" y="649619"/>
              <a:ext cx="914964" cy="227743"/>
            </a:xfrm>
            <a:prstGeom prst="rect">
              <a:avLst/>
            </a:prstGeom>
          </p:spPr>
          <p:txBody>
            <a:bodyPr lIns="50800" tIns="50800" rIns="50800" bIns="50800" rtlCol="0" anchor="ctr"/>
            <a:lstStyle/>
            <a:p>
              <a:pPr marL="0" lvl="0" indent="0" algn="ctr">
                <a:lnSpc>
                  <a:spcPts val="4115"/>
                </a:lnSpc>
                <a:spcBef>
                  <a:spcPct val="0"/>
                </a:spcBef>
              </a:pPr>
              <a:r>
                <a:rPr lang="en-US" sz="2800" b="1" spc="29">
                  <a:solidFill>
                    <a:srgbClr val="FFFFFF"/>
                  </a:solidFill>
                  <a:latin typeface="DM Sans Bold" panose="00000500000000000000"/>
                  <a:ea typeface="DM Sans Bold" panose="00000500000000000000"/>
                  <a:cs typeface="DM Sans Bold" panose="00000500000000000000"/>
                  <a:sym typeface="DM Sans Bold" panose="00000500000000000000"/>
                </a:rPr>
                <a:t>Property Search and </a:t>
              </a:r>
              <a:endParaRPr lang="en-US" sz="2800" b="1" spc="29">
                <a:solidFill>
                  <a:srgbClr val="FFFFFF"/>
                </a:solidFill>
                <a:latin typeface="DM Sans Bold" panose="00000500000000000000"/>
                <a:ea typeface="DM Sans Bold" panose="00000500000000000000"/>
                <a:cs typeface="DM Sans Bold" panose="00000500000000000000"/>
                <a:sym typeface="DM Sans Bold" panose="00000500000000000000"/>
              </a:endParaRPr>
            </a:p>
            <a:p>
              <a:pPr marL="0" lvl="0" indent="0" algn="ctr">
                <a:lnSpc>
                  <a:spcPts val="4115"/>
                </a:lnSpc>
                <a:spcBef>
                  <a:spcPct val="0"/>
                </a:spcBef>
              </a:pPr>
              <a:r>
                <a:rPr lang="en-US" sz="2800" b="1" spc="29">
                  <a:solidFill>
                    <a:srgbClr val="FFFFFF"/>
                  </a:solidFill>
                  <a:latin typeface="DM Sans Bold" panose="00000500000000000000"/>
                  <a:ea typeface="DM Sans Bold" panose="00000500000000000000"/>
                  <a:cs typeface="DM Sans Bold" panose="00000500000000000000"/>
                  <a:sym typeface="DM Sans Bold" panose="00000500000000000000"/>
                </a:rPr>
                <a:t>Filter Capabilities</a:t>
              </a:r>
              <a:endParaRPr lang="en-US" sz="2800" b="1" spc="29">
                <a:solidFill>
                  <a:srgbClr val="FFFFFF"/>
                </a:solidFill>
                <a:latin typeface="DM Sans Bold" panose="00000500000000000000"/>
                <a:ea typeface="DM Sans Bold" panose="00000500000000000000"/>
                <a:cs typeface="DM Sans Bold" panose="00000500000000000000"/>
                <a:sym typeface="DM Sans Bold" panose="00000500000000000000"/>
              </a:endParaRPr>
            </a:p>
          </p:txBody>
        </p:sp>
      </p:grpSp>
      <p:sp>
        <p:nvSpPr>
          <p:cNvPr id="11" name="TextBox 11"/>
          <p:cNvSpPr txBox="1"/>
          <p:nvPr/>
        </p:nvSpPr>
        <p:spPr>
          <a:xfrm>
            <a:off x="6629400" y="4506595"/>
            <a:ext cx="11576050" cy="1000125"/>
          </a:xfrm>
          <a:prstGeom prst="rect">
            <a:avLst/>
          </a:prstGeom>
        </p:spPr>
        <p:txBody>
          <a:bodyPr lIns="0" tIns="0" rIns="0" bIns="0" rtlCol="0" anchor="t">
            <a:noAutofit/>
          </a:bodyPr>
          <a:lstStyle/>
          <a:p>
            <a:pPr marL="0" lvl="0" algn="l">
              <a:lnSpc>
                <a:spcPts val="2775"/>
              </a:lnSpc>
              <a:buClrTx/>
              <a:buSzTx/>
              <a:buFontTx/>
            </a:pPr>
            <a:r>
              <a:rPr lang="en-US" sz="2200" b="1" spc="197">
                <a:solidFill>
                  <a:srgbClr val="231F20"/>
                </a:solidFill>
                <a:latin typeface="Arial" panose="020B0604020202020204" pitchFamily="34" charset="0"/>
                <a:ea typeface="DM Sans"/>
                <a:cs typeface="Arial" panose="020B0604020202020204" pitchFamily="34" charset="0"/>
                <a:sym typeface="DM Sans"/>
              </a:rPr>
              <a:t>As a student, I want to search for properties using various filters (e.g., location, price, furnished/unfurnished), so that I can find a place that matches my needs. </a:t>
            </a:r>
            <a:endParaRPr lang="en-US" sz="2200" b="1" spc="197">
              <a:solidFill>
                <a:srgbClr val="231F20"/>
              </a:solidFill>
              <a:latin typeface="Arial" panose="020B0604020202020204" pitchFamily="34" charset="0"/>
              <a:ea typeface="DM Sans"/>
              <a:cs typeface="Arial" panose="020B0604020202020204" pitchFamily="34" charset="0"/>
              <a:sym typeface="DM Sans"/>
            </a:endParaRPr>
          </a:p>
        </p:txBody>
      </p:sp>
      <p:sp>
        <p:nvSpPr>
          <p:cNvPr id="16" name="Freeform 16"/>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3"/>
          <p:cNvGrpSpPr/>
          <p:nvPr/>
        </p:nvGrpSpPr>
        <p:grpSpPr>
          <a:xfrm rot="0">
            <a:off x="932811" y="6254115"/>
            <a:ext cx="5299079" cy="930910"/>
            <a:chOff x="0" y="0"/>
            <a:chExt cx="1653220" cy="243284"/>
          </a:xfrm>
        </p:grpSpPr>
        <p:sp>
          <p:nvSpPr>
            <p:cNvPr id="13" name="Freeform 4"/>
            <p:cNvSpPr/>
            <p:nvPr/>
          </p:nvSpPr>
          <p:spPr>
            <a:xfrm>
              <a:off x="0" y="0"/>
              <a:ext cx="1653220" cy="243284"/>
            </a:xfrm>
            <a:custGeom>
              <a:avLst/>
              <a:gdLst/>
              <a:ahLst/>
              <a:cxnLst/>
              <a:rect l="l" t="t" r="r" b="b"/>
              <a:pathLst>
                <a:path w="914964" h="219221">
                  <a:moveTo>
                    <a:pt x="0" y="0"/>
                  </a:moveTo>
                  <a:lnTo>
                    <a:pt x="914964" y="0"/>
                  </a:lnTo>
                  <a:lnTo>
                    <a:pt x="914964" y="219221"/>
                  </a:lnTo>
                  <a:lnTo>
                    <a:pt x="0" y="219221"/>
                  </a:lnTo>
                  <a:close/>
                </a:path>
              </a:pathLst>
            </a:custGeom>
            <a:solidFill>
              <a:srgbClr val="1A1A1A"/>
            </a:solidFill>
          </p:spPr>
        </p:sp>
        <p:sp>
          <p:nvSpPr>
            <p:cNvPr id="14" name="TextBox 5"/>
            <p:cNvSpPr txBox="1"/>
            <p:nvPr/>
          </p:nvSpPr>
          <p:spPr>
            <a:xfrm>
              <a:off x="1" y="8464"/>
              <a:ext cx="1632778" cy="231335"/>
            </a:xfrm>
            <a:prstGeom prst="rect">
              <a:avLst/>
            </a:prstGeom>
          </p:spPr>
          <p:txBody>
            <a:bodyPr lIns="50800" tIns="50800" rIns="50800" bIns="50800" rtlCol="0" anchor="ctr"/>
            <a:p>
              <a:pPr lvl="0" indent="0" algn="ctr">
                <a:lnSpc>
                  <a:spcPts val="2775"/>
                </a:lnSpc>
                <a:spcBef>
                  <a:spcPct val="0"/>
                </a:spcBef>
                <a:buFont typeface="Arial" panose="020B0604020202020204" pitchFamily="34" charset="0"/>
                <a:buNone/>
              </a:pPr>
              <a:r>
                <a:rPr lang="en-US" sz="2800" b="1" spc="197">
                  <a:solidFill>
                    <a:schemeClr val="bg1"/>
                  </a:solidFill>
                  <a:latin typeface="Arial" panose="020B0604020202020204" pitchFamily="34" charset="0"/>
                  <a:ea typeface="DM Sans"/>
                  <a:cs typeface="Arial" panose="020B0604020202020204" pitchFamily="34" charset="0"/>
                  <a:sym typeface="DM Sans"/>
                </a:rPr>
                <a:t>Property Post</a:t>
              </a:r>
              <a:endParaRPr lang="en-US" sz="2800" b="1" spc="197">
                <a:solidFill>
                  <a:schemeClr val="bg1"/>
                </a:solidFill>
                <a:latin typeface="Arial" panose="020B0604020202020204" pitchFamily="34" charset="0"/>
                <a:ea typeface="DM Sans"/>
                <a:cs typeface="Arial" panose="020B0604020202020204" pitchFamily="34" charset="0"/>
                <a:sym typeface="DM Sans"/>
              </a:endParaRPr>
            </a:p>
          </p:txBody>
        </p:sp>
      </p:grpSp>
      <p:sp>
        <p:nvSpPr>
          <p:cNvPr id="15" name="TextBox 7"/>
          <p:cNvSpPr txBox="1"/>
          <p:nvPr/>
        </p:nvSpPr>
        <p:spPr>
          <a:xfrm>
            <a:off x="6629400" y="6102350"/>
            <a:ext cx="11273155" cy="1880235"/>
          </a:xfrm>
          <a:prstGeom prst="rect">
            <a:avLst/>
          </a:prstGeom>
        </p:spPr>
        <p:txBody>
          <a:bodyPr lIns="0" tIns="0" rIns="0" bIns="0" rtlCol="0" anchor="t">
            <a:noAutofit/>
          </a:bodyPr>
          <a:p>
            <a:pPr lvl="0" algn="l">
              <a:lnSpc>
                <a:spcPts val="2775"/>
              </a:lnSpc>
              <a:buClrTx/>
              <a:buSzTx/>
              <a:buFontTx/>
              <a:buNone/>
            </a:pPr>
            <a:r>
              <a:rPr lang="en-US" sz="2200" b="1" spc="197">
                <a:solidFill>
                  <a:srgbClr val="231F20"/>
                </a:solidFill>
                <a:latin typeface="Arial" panose="020B0604020202020204" pitchFamily="34" charset="0"/>
                <a:ea typeface="DM Sans"/>
                <a:cs typeface="Arial" panose="020B0604020202020204" pitchFamily="34" charset="0"/>
                <a:sym typeface="DM Sans"/>
              </a:rPr>
              <a:t>Allows renters to post new properties on the platform and the property’s details.</a:t>
            </a:r>
            <a:endParaRPr lang="en-US" sz="2200" b="1" spc="197">
              <a:solidFill>
                <a:srgbClr val="231F20"/>
              </a:solidFill>
              <a:latin typeface="Arial" panose="020B0604020202020204" pitchFamily="34" charset="0"/>
              <a:ea typeface="DM Sans"/>
              <a:cs typeface="Arial" panose="020B0604020202020204" pitchFamily="34" charset="0"/>
              <a:sym typeface="DM Sans"/>
            </a:endParaRPr>
          </a:p>
          <a:p>
            <a:pPr lvl="0" algn="l">
              <a:lnSpc>
                <a:spcPts val="2775"/>
              </a:lnSpc>
              <a:buClrTx/>
              <a:buSzTx/>
              <a:buFontTx/>
              <a:buNone/>
            </a:pPr>
            <a:r>
              <a:rPr lang="en-US" sz="2200" b="1" spc="197">
                <a:solidFill>
                  <a:srgbClr val="231F20"/>
                </a:solidFill>
                <a:latin typeface="Arial" panose="020B0604020202020204" pitchFamily="34" charset="0"/>
                <a:ea typeface="DM Sans"/>
                <a:cs typeface="Arial" panose="020B0604020202020204" pitchFamily="34" charset="0"/>
                <a:sym typeface="DM Sans"/>
              </a:rPr>
              <a:t>Contain: Property Title, Description, Location, Rental Price, Property Type, Number of Bedrooms/Bathrooms, Images/Videos, Availability Dates, Lease Type</a:t>
            </a:r>
            <a:endParaRPr lang="en-US" sz="2200" b="1" spc="197">
              <a:solidFill>
                <a:srgbClr val="231F20"/>
              </a:solidFill>
              <a:latin typeface="Arial" panose="020B0604020202020204" pitchFamily="34" charset="0"/>
              <a:ea typeface="DM Sans"/>
              <a:cs typeface="Arial" panose="020B0604020202020204" pitchFamily="34" charset="0"/>
              <a:sym typeface="DM Sans"/>
            </a:endParaRPr>
          </a:p>
        </p:txBody>
      </p:sp>
      <p:grpSp>
        <p:nvGrpSpPr>
          <p:cNvPr id="18" name="Group 3"/>
          <p:cNvGrpSpPr/>
          <p:nvPr/>
        </p:nvGrpSpPr>
        <p:grpSpPr>
          <a:xfrm rot="0">
            <a:off x="914400" y="8159115"/>
            <a:ext cx="5317490" cy="930910"/>
            <a:chOff x="-5744" y="0"/>
            <a:chExt cx="1658964" cy="243284"/>
          </a:xfrm>
        </p:grpSpPr>
        <p:sp>
          <p:nvSpPr>
            <p:cNvPr id="19" name="Freeform 4"/>
            <p:cNvSpPr/>
            <p:nvPr/>
          </p:nvSpPr>
          <p:spPr>
            <a:xfrm>
              <a:off x="0" y="0"/>
              <a:ext cx="1653220" cy="243284"/>
            </a:xfrm>
            <a:custGeom>
              <a:avLst/>
              <a:gdLst/>
              <a:ahLst/>
              <a:cxnLst/>
              <a:rect l="l" t="t" r="r" b="b"/>
              <a:pathLst>
                <a:path w="914964" h="219221">
                  <a:moveTo>
                    <a:pt x="0" y="0"/>
                  </a:moveTo>
                  <a:lnTo>
                    <a:pt x="914964" y="0"/>
                  </a:lnTo>
                  <a:lnTo>
                    <a:pt x="914964" y="219221"/>
                  </a:lnTo>
                  <a:lnTo>
                    <a:pt x="0" y="219221"/>
                  </a:lnTo>
                  <a:close/>
                </a:path>
              </a:pathLst>
            </a:custGeom>
            <a:solidFill>
              <a:srgbClr val="1A1A1A"/>
            </a:solidFill>
          </p:spPr>
        </p:sp>
        <p:sp>
          <p:nvSpPr>
            <p:cNvPr id="20" name="TextBox 5"/>
            <p:cNvSpPr txBox="1"/>
            <p:nvPr/>
          </p:nvSpPr>
          <p:spPr>
            <a:xfrm>
              <a:off x="-5744" y="8464"/>
              <a:ext cx="1632778" cy="231335"/>
            </a:xfrm>
            <a:prstGeom prst="rect">
              <a:avLst/>
            </a:prstGeom>
          </p:spPr>
          <p:txBody>
            <a:bodyPr lIns="50800" tIns="50800" rIns="50800" bIns="50800" rtlCol="0" anchor="ctr"/>
            <a:p>
              <a:pPr marL="0" lvl="0" indent="0" algn="ctr">
                <a:lnSpc>
                  <a:spcPts val="2870"/>
                </a:lnSpc>
                <a:spcBef>
                  <a:spcPct val="0"/>
                </a:spcBef>
              </a:pPr>
              <a:r>
                <a:rPr lang="en-US" sz="2800" b="1" spc="20">
                  <a:solidFill>
                    <a:srgbClr val="FFFFFF"/>
                  </a:solidFill>
                  <a:latin typeface="DM Sans Bold" panose="00000500000000000000"/>
                  <a:ea typeface="DM Sans Bold" panose="00000500000000000000"/>
                  <a:cs typeface="DM Sans Bold" panose="00000500000000000000"/>
                  <a:sym typeface="DM Sans Bold" panose="00000500000000000000"/>
                </a:rPr>
                <a:t>Property Lists</a:t>
              </a:r>
              <a:endParaRPr lang="en-US" sz="2800" b="1" spc="20">
                <a:solidFill>
                  <a:srgbClr val="FFFFFF"/>
                </a:solidFill>
                <a:latin typeface="DM Sans Bold" panose="00000500000000000000"/>
                <a:ea typeface="DM Sans Bold" panose="00000500000000000000"/>
                <a:cs typeface="DM Sans Bold" panose="00000500000000000000"/>
                <a:sym typeface="DM Sans Bold" panose="00000500000000000000"/>
              </a:endParaRPr>
            </a:p>
          </p:txBody>
        </p:sp>
      </p:grpSp>
      <p:sp>
        <p:nvSpPr>
          <p:cNvPr id="21" name="TextBox 15"/>
          <p:cNvSpPr txBox="1"/>
          <p:nvPr/>
        </p:nvSpPr>
        <p:spPr>
          <a:xfrm>
            <a:off x="6553200" y="8267700"/>
            <a:ext cx="10802620" cy="1377950"/>
          </a:xfrm>
          <a:prstGeom prst="rect">
            <a:avLst/>
          </a:prstGeom>
        </p:spPr>
        <p:txBody>
          <a:bodyPr lIns="0" tIns="0" rIns="0" bIns="0" rtlCol="0" anchor="t">
            <a:noAutofit/>
          </a:bodyPr>
          <a:p>
            <a:pPr algn="l">
              <a:lnSpc>
                <a:spcPts val="2775"/>
              </a:lnSpc>
              <a:buClrTx/>
              <a:buSzTx/>
              <a:buFontTx/>
              <a:buNone/>
            </a:pPr>
            <a:r>
              <a:rPr lang="en-US" sz="2200" b="1" spc="197">
                <a:solidFill>
                  <a:srgbClr val="231F20"/>
                </a:solidFill>
                <a:latin typeface="Arial" panose="020B0604020202020204" pitchFamily="34" charset="0"/>
                <a:ea typeface="DM Sans"/>
                <a:cs typeface="Arial" panose="020B0604020202020204" pitchFamily="34" charset="0"/>
                <a:sym typeface="DM Sans"/>
              </a:rPr>
              <a:t>Allows renters to edit or update existing property details.</a:t>
            </a:r>
            <a:endParaRPr lang="en-US" sz="2200" b="1" spc="197">
              <a:solidFill>
                <a:srgbClr val="231F20"/>
              </a:solidFill>
              <a:latin typeface="Arial" panose="020B0604020202020204" pitchFamily="34" charset="0"/>
              <a:ea typeface="DM Sans"/>
              <a:cs typeface="Arial" panose="020B0604020202020204" pitchFamily="34" charset="0"/>
              <a:sym typeface="DM Sans"/>
            </a:endParaRPr>
          </a:p>
          <a:p>
            <a:pPr algn="l">
              <a:lnSpc>
                <a:spcPts val="2775"/>
              </a:lnSpc>
              <a:buClrTx/>
              <a:buSzTx/>
              <a:buFontTx/>
              <a:buNone/>
            </a:pPr>
            <a:r>
              <a:rPr lang="en-US" sz="2200" b="1" spc="197">
                <a:solidFill>
                  <a:srgbClr val="231F20"/>
                </a:solidFill>
                <a:latin typeface="Arial" panose="020B0604020202020204" pitchFamily="34" charset="0"/>
                <a:ea typeface="DM Sans"/>
                <a:cs typeface="Arial" panose="020B0604020202020204" pitchFamily="34" charset="0"/>
                <a:sym typeface="DM Sans"/>
              </a:rPr>
              <a:t>Contain: Access, Editing Interface, Status Changes</a:t>
            </a:r>
            <a:endParaRPr lang="en-US" sz="2200" b="1" spc="197">
              <a:solidFill>
                <a:srgbClr val="231F20"/>
              </a:solidFill>
              <a:latin typeface="Arial" panose="020B0604020202020204" pitchFamily="34" charset="0"/>
              <a:ea typeface="DM Sans"/>
              <a:cs typeface="Arial" panose="020B0604020202020204" pitchFamily="34" charset="0"/>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6" name="TextBox 6"/>
          <p:cNvSpPr txBox="1"/>
          <p:nvPr/>
        </p:nvSpPr>
        <p:spPr>
          <a:xfrm>
            <a:off x="2887170" y="1277407"/>
            <a:ext cx="11552977" cy="1166783"/>
          </a:xfrm>
          <a:prstGeom prst="rect">
            <a:avLst/>
          </a:prstGeom>
        </p:spPr>
        <p:txBody>
          <a:bodyPr lIns="0" tIns="0" rIns="0" bIns="0" rtlCol="0" anchor="t">
            <a:spAutoFit/>
          </a:bodyPr>
          <a:lstStyle/>
          <a:p>
            <a:pPr algn="ctr">
              <a:lnSpc>
                <a:spcPts val="9585"/>
              </a:lnSpc>
            </a:pPr>
            <a:r>
              <a:rPr lang="en-US" sz="6945" b="1" spc="368">
                <a:solidFill>
                  <a:srgbClr val="231F20"/>
                </a:solidFill>
                <a:latin typeface="Oswald Bold"/>
                <a:ea typeface="Oswald Bold"/>
                <a:cs typeface="Oswald Bold"/>
                <a:sym typeface="Oswald Bold"/>
              </a:rPr>
              <a:t>GOALS AND OBJECTIVES</a:t>
            </a:r>
            <a:endParaRPr lang="en-US" sz="6945" b="1" spc="368">
              <a:solidFill>
                <a:srgbClr val="231F20"/>
              </a:solidFill>
              <a:latin typeface="Oswald Bold"/>
              <a:ea typeface="Oswald Bold"/>
              <a:cs typeface="Oswald Bold"/>
              <a:sym typeface="Oswald Bold"/>
            </a:endParaRPr>
          </a:p>
        </p:txBody>
      </p:sp>
      <p:sp>
        <p:nvSpPr>
          <p:cNvPr id="16" name="Freeform 16"/>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2" name="Group 22"/>
          <p:cNvGrpSpPr/>
          <p:nvPr/>
        </p:nvGrpSpPr>
        <p:grpSpPr>
          <a:xfrm rot="0">
            <a:off x="6705600" y="2400300"/>
            <a:ext cx="4664075" cy="1022985"/>
            <a:chOff x="0" y="-27487"/>
            <a:chExt cx="4406210" cy="218218"/>
          </a:xfrm>
        </p:grpSpPr>
        <p:sp>
          <p:nvSpPr>
            <p:cNvPr id="23" name="Freeform 23"/>
            <p:cNvSpPr/>
            <p:nvPr/>
          </p:nvSpPr>
          <p:spPr>
            <a:xfrm>
              <a:off x="0" y="0"/>
              <a:ext cx="4406210" cy="170593"/>
            </a:xfrm>
            <a:custGeom>
              <a:avLst/>
              <a:gdLst/>
              <a:ahLst/>
              <a:cxnLst/>
              <a:rect l="l" t="t" r="r" b="b"/>
              <a:pathLst>
                <a:path w="4406210" h="170593">
                  <a:moveTo>
                    <a:pt x="0" y="0"/>
                  </a:moveTo>
                  <a:lnTo>
                    <a:pt x="4406210" y="0"/>
                  </a:lnTo>
                  <a:lnTo>
                    <a:pt x="4406210" y="170593"/>
                  </a:lnTo>
                  <a:lnTo>
                    <a:pt x="0" y="170593"/>
                  </a:lnTo>
                  <a:close/>
                </a:path>
              </a:pathLst>
            </a:custGeom>
            <a:solidFill>
              <a:schemeClr val="tx1">
                <a:lumMod val="50000"/>
                <a:lumOff val="50000"/>
              </a:schemeClr>
            </a:solidFill>
          </p:spPr>
        </p:sp>
        <p:sp>
          <p:nvSpPr>
            <p:cNvPr id="24" name="TextBox 24"/>
            <p:cNvSpPr txBox="1"/>
            <p:nvPr/>
          </p:nvSpPr>
          <p:spPr>
            <a:xfrm>
              <a:off x="0" y="-27487"/>
              <a:ext cx="4406210" cy="218218"/>
            </a:xfrm>
            <a:prstGeom prst="rect">
              <a:avLst/>
            </a:prstGeom>
          </p:spPr>
          <p:txBody>
            <a:bodyPr lIns="50800" tIns="50800" rIns="50800" bIns="50800" rtlCol="0" anchor="ctr"/>
            <a:lstStyle/>
            <a:p>
              <a:pPr marL="0" lvl="0" indent="0" algn="ctr">
                <a:lnSpc>
                  <a:spcPts val="3010"/>
                </a:lnSpc>
                <a:spcBef>
                  <a:spcPct val="0"/>
                </a:spcBef>
              </a:pPr>
              <a:r>
                <a:rPr lang="en-US" sz="2800" spc="21">
                  <a:solidFill>
                    <a:srgbClr val="FFFFFF"/>
                  </a:solidFill>
                  <a:latin typeface="DM Sans"/>
                  <a:ea typeface="DM Sans"/>
                  <a:cs typeface="DM Sans"/>
                  <a:sym typeface="DM Sans"/>
                </a:rPr>
                <a:t>Optional Objectives</a:t>
              </a:r>
              <a:endParaRPr lang="en-US" sz="2800" spc="21">
                <a:solidFill>
                  <a:srgbClr val="FFFFFF"/>
                </a:solidFill>
                <a:latin typeface="DM Sans"/>
                <a:ea typeface="DM Sans"/>
                <a:cs typeface="DM Sans"/>
                <a:sym typeface="DM Sans"/>
              </a:endParaRPr>
            </a:p>
          </p:txBody>
        </p:sp>
      </p:grpSp>
      <p:grpSp>
        <p:nvGrpSpPr>
          <p:cNvPr id="25" name="Group 3"/>
          <p:cNvGrpSpPr/>
          <p:nvPr/>
        </p:nvGrpSpPr>
        <p:grpSpPr>
          <a:xfrm rot="0">
            <a:off x="798830" y="3587115"/>
            <a:ext cx="5317490" cy="930910"/>
            <a:chOff x="-5744" y="0"/>
            <a:chExt cx="1658964" cy="243284"/>
          </a:xfrm>
        </p:grpSpPr>
        <p:sp>
          <p:nvSpPr>
            <p:cNvPr id="26" name="Freeform 4"/>
            <p:cNvSpPr/>
            <p:nvPr/>
          </p:nvSpPr>
          <p:spPr>
            <a:xfrm>
              <a:off x="0" y="0"/>
              <a:ext cx="1653220" cy="243284"/>
            </a:xfrm>
            <a:custGeom>
              <a:avLst/>
              <a:gdLst/>
              <a:ahLst/>
              <a:cxnLst/>
              <a:rect l="l" t="t" r="r" b="b"/>
              <a:pathLst>
                <a:path w="914964" h="219221">
                  <a:moveTo>
                    <a:pt x="0" y="0"/>
                  </a:moveTo>
                  <a:lnTo>
                    <a:pt x="914964" y="0"/>
                  </a:lnTo>
                  <a:lnTo>
                    <a:pt x="914964" y="219221"/>
                  </a:lnTo>
                  <a:lnTo>
                    <a:pt x="0" y="219221"/>
                  </a:lnTo>
                  <a:close/>
                </a:path>
              </a:pathLst>
            </a:custGeom>
            <a:solidFill>
              <a:srgbClr val="1A1A1A"/>
            </a:solidFill>
          </p:spPr>
        </p:sp>
        <p:sp>
          <p:nvSpPr>
            <p:cNvPr id="27" name="TextBox 5"/>
            <p:cNvSpPr txBox="1"/>
            <p:nvPr/>
          </p:nvSpPr>
          <p:spPr>
            <a:xfrm>
              <a:off x="-5744" y="8464"/>
              <a:ext cx="1632778" cy="231335"/>
            </a:xfrm>
            <a:prstGeom prst="rect">
              <a:avLst/>
            </a:prstGeom>
          </p:spPr>
          <p:txBody>
            <a:bodyPr lIns="50800" tIns="50800" rIns="50800" bIns="50800" rtlCol="0" anchor="ctr"/>
            <a:p>
              <a:pPr marL="0" lvl="0" indent="0" algn="ctr">
                <a:lnSpc>
                  <a:spcPts val="2870"/>
                </a:lnSpc>
                <a:spcBef>
                  <a:spcPct val="0"/>
                </a:spcBef>
              </a:pPr>
              <a:r>
                <a:rPr lang="en-US" sz="2800" b="1" spc="20">
                  <a:solidFill>
                    <a:srgbClr val="FFFFFF"/>
                  </a:solidFill>
                  <a:latin typeface="DM Sans Bold" panose="00000500000000000000"/>
                  <a:ea typeface="DM Sans Bold" panose="00000500000000000000"/>
                  <a:cs typeface="DM Sans Bold" panose="00000500000000000000"/>
                  <a:sym typeface="DM Sans Bold" panose="00000500000000000000"/>
                </a:rPr>
                <a:t>User Post List</a:t>
              </a:r>
              <a:endParaRPr lang="en-US" sz="2800" b="1" spc="20">
                <a:solidFill>
                  <a:srgbClr val="FFFFFF"/>
                </a:solidFill>
                <a:latin typeface="DM Sans Bold" panose="00000500000000000000"/>
                <a:ea typeface="DM Sans Bold" panose="00000500000000000000"/>
                <a:cs typeface="DM Sans Bold" panose="00000500000000000000"/>
                <a:sym typeface="DM Sans Bold" panose="00000500000000000000"/>
              </a:endParaRPr>
            </a:p>
          </p:txBody>
        </p:sp>
      </p:grpSp>
      <p:sp>
        <p:nvSpPr>
          <p:cNvPr id="28" name="TextBox 7"/>
          <p:cNvSpPr txBox="1"/>
          <p:nvPr/>
        </p:nvSpPr>
        <p:spPr>
          <a:xfrm>
            <a:off x="6934200" y="3587115"/>
            <a:ext cx="9974580" cy="1787525"/>
          </a:xfrm>
          <a:prstGeom prst="rect">
            <a:avLst/>
          </a:prstGeom>
        </p:spPr>
        <p:txBody>
          <a:bodyPr lIns="0" tIns="0" rIns="0" bIns="0" rtlCol="0" anchor="t">
            <a:noAutofit/>
          </a:bodyPr>
          <a:p>
            <a:pPr marL="0" lvl="0" indent="0" algn="l">
              <a:lnSpc>
                <a:spcPts val="2775"/>
              </a:lnSpc>
              <a:spcBef>
                <a:spcPct val="0"/>
              </a:spcBef>
            </a:pPr>
            <a:r>
              <a:rPr lang="en-US" sz="2200" b="1" spc="197">
                <a:solidFill>
                  <a:srgbClr val="231F20"/>
                </a:solidFill>
                <a:latin typeface="Arial" panose="020B0604020202020204" pitchFamily="34" charset="0"/>
                <a:ea typeface="DM Sans"/>
                <a:cs typeface="Arial" panose="020B0604020202020204" pitchFamily="34" charset="0"/>
                <a:sym typeface="DM Sans"/>
              </a:rPr>
              <a:t>Allows users to create, update, and manage their personal profiles on the platform, including name, email, profile picture. etc.</a:t>
            </a:r>
            <a:endParaRPr lang="en-US" sz="2200" b="1" spc="197">
              <a:solidFill>
                <a:srgbClr val="231F20"/>
              </a:solidFill>
              <a:latin typeface="Arial" panose="020B0604020202020204" pitchFamily="34" charset="0"/>
              <a:ea typeface="DM Sans"/>
              <a:cs typeface="Arial" panose="020B0604020202020204" pitchFamily="34" charset="0"/>
              <a:sym typeface="DM Sans"/>
            </a:endParaRPr>
          </a:p>
        </p:txBody>
      </p:sp>
      <p:grpSp>
        <p:nvGrpSpPr>
          <p:cNvPr id="29" name="Group 3"/>
          <p:cNvGrpSpPr/>
          <p:nvPr/>
        </p:nvGrpSpPr>
        <p:grpSpPr>
          <a:xfrm rot="0">
            <a:off x="798830" y="4958715"/>
            <a:ext cx="5317490" cy="930910"/>
            <a:chOff x="-5744" y="0"/>
            <a:chExt cx="1658964" cy="243284"/>
          </a:xfrm>
        </p:grpSpPr>
        <p:sp>
          <p:nvSpPr>
            <p:cNvPr id="30" name="Freeform 4"/>
            <p:cNvSpPr/>
            <p:nvPr/>
          </p:nvSpPr>
          <p:spPr>
            <a:xfrm>
              <a:off x="0" y="0"/>
              <a:ext cx="1653220" cy="243284"/>
            </a:xfrm>
            <a:custGeom>
              <a:avLst/>
              <a:gdLst/>
              <a:ahLst/>
              <a:cxnLst/>
              <a:rect l="l" t="t" r="r" b="b"/>
              <a:pathLst>
                <a:path w="914964" h="219221">
                  <a:moveTo>
                    <a:pt x="0" y="0"/>
                  </a:moveTo>
                  <a:lnTo>
                    <a:pt x="914964" y="0"/>
                  </a:lnTo>
                  <a:lnTo>
                    <a:pt x="914964" y="219221"/>
                  </a:lnTo>
                  <a:lnTo>
                    <a:pt x="0" y="219221"/>
                  </a:lnTo>
                  <a:close/>
                </a:path>
              </a:pathLst>
            </a:custGeom>
            <a:solidFill>
              <a:srgbClr val="1A1A1A"/>
            </a:solidFill>
          </p:spPr>
        </p:sp>
        <p:sp>
          <p:nvSpPr>
            <p:cNvPr id="31" name="TextBox 5"/>
            <p:cNvSpPr txBox="1"/>
            <p:nvPr/>
          </p:nvSpPr>
          <p:spPr>
            <a:xfrm>
              <a:off x="-5744" y="8464"/>
              <a:ext cx="1632778" cy="231335"/>
            </a:xfrm>
            <a:prstGeom prst="rect">
              <a:avLst/>
            </a:prstGeom>
          </p:spPr>
          <p:txBody>
            <a:bodyPr lIns="50800" tIns="50800" rIns="50800" bIns="50800" rtlCol="0" anchor="ctr"/>
            <a:p>
              <a:pPr marL="0" lvl="0" indent="0" algn="ctr">
                <a:lnSpc>
                  <a:spcPts val="2870"/>
                </a:lnSpc>
                <a:spcBef>
                  <a:spcPct val="0"/>
                </a:spcBef>
              </a:pPr>
              <a:r>
                <a:rPr lang="en-US" sz="2800" b="1" spc="20">
                  <a:solidFill>
                    <a:srgbClr val="FFFFFF"/>
                  </a:solidFill>
                  <a:latin typeface="DM Sans Bold" panose="00000500000000000000"/>
                  <a:ea typeface="DM Sans Bold" panose="00000500000000000000"/>
                  <a:cs typeface="DM Sans Bold" panose="00000500000000000000"/>
                  <a:sym typeface="DM Sans Bold" panose="00000500000000000000"/>
                </a:rPr>
                <a:t>Favorite</a:t>
              </a:r>
              <a:endParaRPr lang="en-US" sz="2800" b="1" spc="20">
                <a:solidFill>
                  <a:srgbClr val="FFFFFF"/>
                </a:solidFill>
                <a:latin typeface="DM Sans Bold" panose="00000500000000000000"/>
                <a:ea typeface="DM Sans Bold" panose="00000500000000000000"/>
                <a:cs typeface="DM Sans Bold" panose="00000500000000000000"/>
                <a:sym typeface="DM Sans Bold" panose="00000500000000000000"/>
              </a:endParaRPr>
            </a:p>
          </p:txBody>
        </p:sp>
      </p:grpSp>
      <p:sp>
        <p:nvSpPr>
          <p:cNvPr id="32" name="TextBox 7"/>
          <p:cNvSpPr txBox="1"/>
          <p:nvPr/>
        </p:nvSpPr>
        <p:spPr>
          <a:xfrm>
            <a:off x="6858000" y="4958715"/>
            <a:ext cx="10335895" cy="1854200"/>
          </a:xfrm>
          <a:prstGeom prst="rect">
            <a:avLst/>
          </a:prstGeom>
        </p:spPr>
        <p:txBody>
          <a:bodyPr lIns="0" tIns="0" rIns="0" bIns="0" rtlCol="0" anchor="t">
            <a:noAutofit/>
          </a:bodyPr>
          <a:p>
            <a:pPr marL="0" lvl="0" indent="0" algn="l">
              <a:lnSpc>
                <a:spcPts val="2775"/>
              </a:lnSpc>
              <a:spcBef>
                <a:spcPct val="0"/>
              </a:spcBef>
            </a:pPr>
            <a:r>
              <a:rPr lang="en-US" sz="2200" b="1" spc="197">
                <a:solidFill>
                  <a:srgbClr val="231F20"/>
                </a:solidFill>
                <a:latin typeface="Arial" panose="020B0604020202020204" pitchFamily="34" charset="0"/>
                <a:ea typeface="DM Sans"/>
                <a:cs typeface="Arial" panose="020B0604020202020204" pitchFamily="34" charset="0"/>
                <a:sym typeface="DM Sans"/>
              </a:rPr>
              <a:t>The Favorite Function allows users to bookmark or save properties they are interested in for easy access later. This feature enhances the user experience by allowing them to create personalized lists of properties without needing to search for them repeatedly.</a:t>
            </a:r>
            <a:endParaRPr lang="en-US" sz="2200" b="1" spc="197">
              <a:solidFill>
                <a:srgbClr val="231F20"/>
              </a:solidFill>
              <a:latin typeface="Arial" panose="020B0604020202020204" pitchFamily="34" charset="0"/>
              <a:ea typeface="DM Sans"/>
              <a:cs typeface="Arial" panose="020B0604020202020204" pitchFamily="34" charset="0"/>
              <a:sym typeface="DM Sans"/>
            </a:endParaRPr>
          </a:p>
        </p:txBody>
      </p:sp>
      <p:grpSp>
        <p:nvGrpSpPr>
          <p:cNvPr id="3" name="Group 3"/>
          <p:cNvGrpSpPr/>
          <p:nvPr/>
        </p:nvGrpSpPr>
        <p:grpSpPr>
          <a:xfrm rot="0">
            <a:off x="798830" y="6939915"/>
            <a:ext cx="5317490" cy="930910"/>
            <a:chOff x="-5744" y="0"/>
            <a:chExt cx="1658964" cy="243284"/>
          </a:xfrm>
        </p:grpSpPr>
        <p:sp>
          <p:nvSpPr>
            <p:cNvPr id="4" name="Freeform 4"/>
            <p:cNvSpPr/>
            <p:nvPr/>
          </p:nvSpPr>
          <p:spPr>
            <a:xfrm>
              <a:off x="0" y="0"/>
              <a:ext cx="1653220" cy="243284"/>
            </a:xfrm>
            <a:custGeom>
              <a:avLst/>
              <a:gdLst/>
              <a:ahLst/>
              <a:cxnLst/>
              <a:rect l="l" t="t" r="r" b="b"/>
              <a:pathLst>
                <a:path w="914964" h="219221">
                  <a:moveTo>
                    <a:pt x="0" y="0"/>
                  </a:moveTo>
                  <a:lnTo>
                    <a:pt x="914964" y="0"/>
                  </a:lnTo>
                  <a:lnTo>
                    <a:pt x="914964" y="219221"/>
                  </a:lnTo>
                  <a:lnTo>
                    <a:pt x="0" y="219221"/>
                  </a:lnTo>
                  <a:close/>
                </a:path>
              </a:pathLst>
            </a:custGeom>
            <a:solidFill>
              <a:srgbClr val="1A1A1A"/>
            </a:solidFill>
          </p:spPr>
        </p:sp>
        <p:sp>
          <p:nvSpPr>
            <p:cNvPr id="5" name="TextBox 5"/>
            <p:cNvSpPr txBox="1"/>
            <p:nvPr/>
          </p:nvSpPr>
          <p:spPr>
            <a:xfrm>
              <a:off x="-5744" y="8464"/>
              <a:ext cx="1632778" cy="231335"/>
            </a:xfrm>
            <a:prstGeom prst="rect">
              <a:avLst/>
            </a:prstGeom>
          </p:spPr>
          <p:txBody>
            <a:bodyPr lIns="50800" tIns="50800" rIns="50800" bIns="50800" rtlCol="0" anchor="ctr"/>
            <a:p>
              <a:pPr marL="0" lvl="0" indent="0" algn="ctr">
                <a:lnSpc>
                  <a:spcPts val="2870"/>
                </a:lnSpc>
                <a:spcBef>
                  <a:spcPct val="0"/>
                </a:spcBef>
              </a:pPr>
              <a:r>
                <a:rPr lang="en-US" sz="2800" b="1" spc="20">
                  <a:solidFill>
                    <a:srgbClr val="FFFFFF"/>
                  </a:solidFill>
                  <a:latin typeface="DM Sans Bold" panose="00000500000000000000"/>
                  <a:ea typeface="DM Sans Bold" panose="00000500000000000000"/>
                  <a:cs typeface="DM Sans Bold" panose="00000500000000000000"/>
                  <a:sym typeface="DM Sans Bold" panose="00000500000000000000"/>
                </a:rPr>
                <a:t>Comments</a:t>
              </a:r>
              <a:endParaRPr lang="en-US" sz="2800" b="1" spc="20">
                <a:solidFill>
                  <a:srgbClr val="FFFFFF"/>
                </a:solidFill>
                <a:latin typeface="DM Sans Bold" panose="00000500000000000000"/>
                <a:ea typeface="DM Sans Bold" panose="00000500000000000000"/>
                <a:cs typeface="DM Sans Bold" panose="00000500000000000000"/>
                <a:sym typeface="DM Sans Bold" panose="00000500000000000000"/>
              </a:endParaRPr>
            </a:p>
          </p:txBody>
        </p:sp>
      </p:grpSp>
      <p:sp>
        <p:nvSpPr>
          <p:cNvPr id="7" name="TextBox 7"/>
          <p:cNvSpPr txBox="1"/>
          <p:nvPr/>
        </p:nvSpPr>
        <p:spPr>
          <a:xfrm>
            <a:off x="6781800" y="6972300"/>
            <a:ext cx="10340340" cy="988060"/>
          </a:xfrm>
          <a:prstGeom prst="rect">
            <a:avLst/>
          </a:prstGeom>
        </p:spPr>
        <p:txBody>
          <a:bodyPr lIns="0" tIns="0" rIns="0" bIns="0" rtlCol="0" anchor="t">
            <a:noAutofit/>
          </a:bodyPr>
          <a:p>
            <a:pPr marL="0" lvl="0" indent="0" algn="l">
              <a:lnSpc>
                <a:spcPts val="2775"/>
              </a:lnSpc>
              <a:spcBef>
                <a:spcPct val="0"/>
              </a:spcBef>
            </a:pPr>
            <a:r>
              <a:rPr lang="en-US" sz="2200" b="1" spc="197">
                <a:solidFill>
                  <a:srgbClr val="231F20"/>
                </a:solidFill>
                <a:latin typeface="Arial" panose="020B0604020202020204" pitchFamily="34" charset="0"/>
                <a:ea typeface="DM Sans"/>
                <a:cs typeface="Arial" panose="020B0604020202020204" pitchFamily="34" charset="0"/>
                <a:sym typeface="DM Sans"/>
              </a:rPr>
              <a:t>Users can comment on any rental posts, and these posters also can comment.</a:t>
            </a:r>
            <a:endParaRPr lang="en-US" sz="2200" b="1" spc="197">
              <a:solidFill>
                <a:srgbClr val="231F20"/>
              </a:solidFill>
              <a:latin typeface="Arial" panose="020B0604020202020204" pitchFamily="34" charset="0"/>
              <a:ea typeface="DM Sans"/>
              <a:cs typeface="Arial" panose="020B0604020202020204" pitchFamily="34" charset="0"/>
              <a:sym typeface="DM Sans"/>
            </a:endParaRPr>
          </a:p>
        </p:txBody>
      </p:sp>
      <p:sp>
        <p:nvSpPr>
          <p:cNvPr id="8" name="TextBox 7"/>
          <p:cNvSpPr txBox="1"/>
          <p:nvPr/>
        </p:nvSpPr>
        <p:spPr>
          <a:xfrm>
            <a:off x="6781800" y="8442960"/>
            <a:ext cx="10793095" cy="911860"/>
          </a:xfrm>
          <a:prstGeom prst="rect">
            <a:avLst/>
          </a:prstGeom>
        </p:spPr>
        <p:txBody>
          <a:bodyPr lIns="0" tIns="0" rIns="0" bIns="0" rtlCol="0" anchor="t">
            <a:noAutofit/>
          </a:bodyPr>
          <a:p>
            <a:pPr marL="0" lvl="0" indent="0" algn="l">
              <a:lnSpc>
                <a:spcPts val="2775"/>
              </a:lnSpc>
              <a:spcBef>
                <a:spcPct val="0"/>
              </a:spcBef>
            </a:pPr>
            <a:r>
              <a:rPr lang="en-US" sz="2200" b="1" spc="197">
                <a:solidFill>
                  <a:srgbClr val="231F20"/>
                </a:solidFill>
                <a:latin typeface="Arial" panose="020B0604020202020204" pitchFamily="34" charset="0"/>
                <a:ea typeface="DM Sans"/>
                <a:cs typeface="Arial" panose="020B0604020202020204" pitchFamily="34" charset="0"/>
                <a:sym typeface="DM Sans"/>
              </a:rPr>
              <a:t>Users can message the poster to chat about the rental information.</a:t>
            </a:r>
            <a:endParaRPr lang="en-US" sz="2200" b="1" spc="197">
              <a:solidFill>
                <a:srgbClr val="231F20"/>
              </a:solidFill>
              <a:latin typeface="Arial" panose="020B0604020202020204" pitchFamily="34" charset="0"/>
              <a:ea typeface="DM Sans"/>
              <a:cs typeface="Arial" panose="020B0604020202020204" pitchFamily="34" charset="0"/>
              <a:sym typeface="DM Sans"/>
            </a:endParaRPr>
          </a:p>
        </p:txBody>
      </p:sp>
      <p:grpSp>
        <p:nvGrpSpPr>
          <p:cNvPr id="9" name="Group 3"/>
          <p:cNvGrpSpPr/>
          <p:nvPr/>
        </p:nvGrpSpPr>
        <p:grpSpPr>
          <a:xfrm rot="0">
            <a:off x="838200" y="8371840"/>
            <a:ext cx="5317490" cy="930910"/>
            <a:chOff x="-5744" y="0"/>
            <a:chExt cx="1658964" cy="243284"/>
          </a:xfrm>
        </p:grpSpPr>
        <p:sp>
          <p:nvSpPr>
            <p:cNvPr id="10" name="Freeform 4"/>
            <p:cNvSpPr/>
            <p:nvPr/>
          </p:nvSpPr>
          <p:spPr>
            <a:xfrm>
              <a:off x="0" y="0"/>
              <a:ext cx="1653220" cy="243284"/>
            </a:xfrm>
            <a:custGeom>
              <a:avLst/>
              <a:gdLst/>
              <a:ahLst/>
              <a:cxnLst/>
              <a:rect l="l" t="t" r="r" b="b"/>
              <a:pathLst>
                <a:path w="914964" h="219221">
                  <a:moveTo>
                    <a:pt x="0" y="0"/>
                  </a:moveTo>
                  <a:lnTo>
                    <a:pt x="914964" y="0"/>
                  </a:lnTo>
                  <a:lnTo>
                    <a:pt x="914964" y="219221"/>
                  </a:lnTo>
                  <a:lnTo>
                    <a:pt x="0" y="219221"/>
                  </a:lnTo>
                  <a:close/>
                </a:path>
              </a:pathLst>
            </a:custGeom>
            <a:solidFill>
              <a:srgbClr val="1A1A1A"/>
            </a:solidFill>
          </p:spPr>
        </p:sp>
        <p:sp>
          <p:nvSpPr>
            <p:cNvPr id="11" name="TextBox 5"/>
            <p:cNvSpPr txBox="1"/>
            <p:nvPr/>
          </p:nvSpPr>
          <p:spPr>
            <a:xfrm>
              <a:off x="-5744" y="8464"/>
              <a:ext cx="1632778" cy="231335"/>
            </a:xfrm>
            <a:prstGeom prst="rect">
              <a:avLst/>
            </a:prstGeom>
          </p:spPr>
          <p:txBody>
            <a:bodyPr lIns="50800" tIns="50800" rIns="50800" bIns="50800" rtlCol="0" anchor="ctr"/>
            <a:p>
              <a:pPr marL="0" lvl="0" indent="0" algn="ctr">
                <a:lnSpc>
                  <a:spcPts val="2870"/>
                </a:lnSpc>
                <a:spcBef>
                  <a:spcPct val="0"/>
                </a:spcBef>
              </a:pPr>
              <a:r>
                <a:rPr lang="en-US" sz="2800" b="1" spc="20">
                  <a:solidFill>
                    <a:srgbClr val="FFFFFF"/>
                  </a:solidFill>
                  <a:latin typeface="DM Sans Bold" panose="00000500000000000000"/>
                  <a:ea typeface="DM Sans Bold" panose="00000500000000000000"/>
                  <a:cs typeface="DM Sans Bold" panose="00000500000000000000"/>
                  <a:sym typeface="DM Sans Bold" panose="00000500000000000000"/>
                </a:rPr>
                <a:t>Message</a:t>
              </a:r>
              <a:endParaRPr lang="en-US" sz="2800" b="1" spc="20">
                <a:solidFill>
                  <a:srgbClr val="FFFFFF"/>
                </a:solidFill>
                <a:latin typeface="DM Sans Bold" panose="00000500000000000000"/>
                <a:ea typeface="DM Sans Bold" panose="00000500000000000000"/>
                <a:cs typeface="DM Sans Bold" panose="00000500000000000000"/>
                <a:sym typeface="DM Sans Bold" panose="0000050000000000000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7" name="Freeform 12"/>
          <p:cNvSpPr/>
          <p:nvPr>
            <p:custDataLst>
              <p:tags r:id="rId2"/>
            </p:custDataLst>
          </p:nvPr>
        </p:nvSpPr>
        <p:spPr>
          <a:xfrm>
            <a:off x="13078460" y="2095500"/>
            <a:ext cx="1661795" cy="2592070"/>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6" name="Freeform 12"/>
          <p:cNvSpPr/>
          <p:nvPr>
            <p:custDataLst>
              <p:tags r:id="rId5"/>
            </p:custDataLst>
          </p:nvPr>
        </p:nvSpPr>
        <p:spPr>
          <a:xfrm>
            <a:off x="9732010" y="2095500"/>
            <a:ext cx="1661795" cy="2592070"/>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2035253">
            <a:off x="15331117" y="4817487"/>
            <a:ext cx="7835077"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AutoShape 5"/>
          <p:cNvSpPr/>
          <p:nvPr>
            <p:custDataLst>
              <p:tags r:id="rId8"/>
            </p:custDataLst>
          </p:nvPr>
        </p:nvSpPr>
        <p:spPr>
          <a:xfrm>
            <a:off x="1714810" y="4991900"/>
            <a:ext cx="14530752" cy="0"/>
          </a:xfrm>
          <a:prstGeom prst="line">
            <a:avLst/>
          </a:prstGeom>
          <a:ln w="38100" cap="flat">
            <a:solidFill>
              <a:srgbClr val="000000"/>
            </a:solidFill>
            <a:prstDash val="solid"/>
            <a:headEnd type="none" w="sm" len="sm"/>
            <a:tailEnd type="none" w="sm" len="sm"/>
          </a:ln>
        </p:spPr>
      </p:sp>
      <p:grpSp>
        <p:nvGrpSpPr>
          <p:cNvPr id="6" name="Group 6"/>
          <p:cNvGrpSpPr/>
          <p:nvPr>
            <p:custDataLst>
              <p:tags r:id="rId9"/>
            </p:custDataLst>
          </p:nvPr>
        </p:nvGrpSpPr>
        <p:grpSpPr>
          <a:xfrm rot="0">
            <a:off x="3592975" y="4769268"/>
            <a:ext cx="481907" cy="481907"/>
            <a:chOff x="0" y="0"/>
            <a:chExt cx="812800" cy="812800"/>
          </a:xfrm>
        </p:grpSpPr>
        <p:sp>
          <p:nvSpPr>
            <p:cNvPr id="7" name="Freeform 7"/>
            <p:cNvSpPr/>
            <p:nvPr>
              <p:custDataLst>
                <p:tags r:id="rId10"/>
              </p:custDataLst>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8" name="TextBox 8"/>
            <p:cNvSpPr txBox="1"/>
            <p:nvPr/>
          </p:nvSpPr>
          <p:spPr>
            <a:xfrm>
              <a:off x="76200" y="57150"/>
              <a:ext cx="660400" cy="679450"/>
            </a:xfrm>
            <a:prstGeom prst="rect">
              <a:avLst/>
            </a:prstGeom>
          </p:spPr>
          <p:txBody>
            <a:bodyPr lIns="50800" tIns="50800" rIns="50800" bIns="50800" rtlCol="0" anchor="ctr"/>
            <a:lstStyle/>
            <a:p>
              <a:pPr algn="ctr">
                <a:lnSpc>
                  <a:spcPts val="2860"/>
                </a:lnSpc>
              </a:pPr>
            </a:p>
          </p:txBody>
        </p:sp>
      </p:grpSp>
      <p:sp>
        <p:nvSpPr>
          <p:cNvPr id="35" name="Freeform 12"/>
          <p:cNvSpPr/>
          <p:nvPr>
            <p:custDataLst>
              <p:tags r:id="rId11"/>
            </p:custDataLst>
          </p:nvPr>
        </p:nvSpPr>
        <p:spPr>
          <a:xfrm>
            <a:off x="3002915" y="2095500"/>
            <a:ext cx="1661795" cy="2592070"/>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2133566" y="6202796"/>
            <a:ext cx="3204526" cy="2369820"/>
          </a:xfrm>
          <a:prstGeom prst="rect">
            <a:avLst/>
          </a:prstGeom>
        </p:spPr>
        <p:txBody>
          <a:bodyPr lIns="0" tIns="0" rIns="0" bIns="0" rtlCol="0" anchor="t">
            <a:spAutoFit/>
          </a:bodyPr>
          <a:lstStyle/>
          <a:p>
            <a:pPr algn="l">
              <a:lnSpc>
                <a:spcPct val="100000"/>
              </a:lnSpc>
              <a:spcBef>
                <a:spcPts val="0"/>
              </a:spcBef>
              <a:spcAft>
                <a:spcPts val="0"/>
              </a:spcAft>
              <a:buClrTx/>
              <a:buSzTx/>
              <a:buFontTx/>
            </a:pPr>
            <a:r>
              <a:rPr lang="en-US" sz="2200" spc="180">
                <a:solidFill>
                  <a:srgbClr val="231F20"/>
                </a:solidFill>
                <a:latin typeface="Arial" panose="020B0604020202020204" pitchFamily="34" charset="0"/>
                <a:ea typeface="DM Sans"/>
                <a:cs typeface="Arial" panose="020B0604020202020204" pitchFamily="34" charset="0"/>
                <a:sym typeface="DM Sans"/>
              </a:rPr>
              <a:t>we will clearly define our project, assign tasks, and outline the specific responsibilities each team member needs to complete.</a:t>
            </a:r>
            <a:endParaRPr lang="en-US" sz="2200" spc="180">
              <a:solidFill>
                <a:srgbClr val="231F20"/>
              </a:solidFill>
              <a:latin typeface="Arial" panose="020B0604020202020204" pitchFamily="34" charset="0"/>
              <a:ea typeface="DM Sans"/>
              <a:cs typeface="Arial" panose="020B0604020202020204" pitchFamily="34" charset="0"/>
              <a:sym typeface="DM Sans"/>
            </a:endParaRPr>
          </a:p>
        </p:txBody>
      </p:sp>
      <p:sp>
        <p:nvSpPr>
          <p:cNvPr id="10" name="TextBox 10"/>
          <p:cNvSpPr txBox="1"/>
          <p:nvPr>
            <p:custDataLst>
              <p:tags r:id="rId12"/>
            </p:custDataLst>
          </p:nvPr>
        </p:nvSpPr>
        <p:spPr>
          <a:xfrm>
            <a:off x="2858950" y="2324356"/>
            <a:ext cx="1949958" cy="1171575"/>
          </a:xfrm>
          <a:prstGeom prst="rect">
            <a:avLst/>
          </a:prstGeom>
        </p:spPr>
        <p:txBody>
          <a:bodyPr lIns="0" tIns="0" rIns="0" bIns="0" rtlCol="0" anchor="t">
            <a:spAutoFit/>
          </a:bodyPr>
          <a:lstStyle/>
          <a:p>
            <a:pPr algn="ctr">
              <a:lnSpc>
                <a:spcPts val="9140"/>
              </a:lnSpc>
            </a:pPr>
            <a:r>
              <a:rPr lang="en-US" sz="6625" b="1" spc="649">
                <a:solidFill>
                  <a:srgbClr val="FFFBFB"/>
                </a:solidFill>
                <a:latin typeface="DM Sans Bold" panose="00000500000000000000"/>
                <a:ea typeface="DM Sans Bold" panose="00000500000000000000"/>
                <a:cs typeface="DM Sans Bold" panose="00000500000000000000"/>
                <a:sym typeface="DM Sans Bold" panose="00000500000000000000"/>
              </a:rPr>
              <a:t>01</a:t>
            </a:r>
            <a:endParaRPr lang="en-US" sz="6625" b="1" spc="649">
              <a:solidFill>
                <a:srgbClr val="FFFBFB"/>
              </a:solidFill>
              <a:latin typeface="DM Sans Bold" panose="00000500000000000000"/>
              <a:ea typeface="DM Sans Bold" panose="00000500000000000000"/>
              <a:cs typeface="DM Sans Bold" panose="00000500000000000000"/>
              <a:sym typeface="DM Sans Bold" panose="00000500000000000000"/>
            </a:endParaRPr>
          </a:p>
        </p:txBody>
      </p:sp>
      <p:sp>
        <p:nvSpPr>
          <p:cNvPr id="11" name="TextBox 11"/>
          <p:cNvSpPr txBox="1"/>
          <p:nvPr>
            <p:custDataLst>
              <p:tags r:id="rId13"/>
            </p:custDataLst>
          </p:nvPr>
        </p:nvSpPr>
        <p:spPr>
          <a:xfrm>
            <a:off x="2166738" y="5443415"/>
            <a:ext cx="3334383" cy="521970"/>
          </a:xfrm>
          <a:prstGeom prst="rect">
            <a:avLst/>
          </a:prstGeom>
        </p:spPr>
        <p:txBody>
          <a:bodyPr lIns="0" tIns="0" rIns="0" bIns="0" rtlCol="0" anchor="t">
            <a:spAutoFit/>
          </a:bodyPr>
          <a:lstStyle/>
          <a:p>
            <a:pPr algn="ctr">
              <a:lnSpc>
                <a:spcPts val="4075"/>
              </a:lnSpc>
            </a:pPr>
            <a:r>
              <a:rPr lang="en-US" sz="2950" b="1" spc="289">
                <a:solidFill>
                  <a:srgbClr val="231F20"/>
                </a:solidFill>
                <a:latin typeface="DM Sans Bold" panose="00000500000000000000"/>
                <a:ea typeface="DM Sans Bold" panose="00000500000000000000"/>
                <a:cs typeface="DM Sans Bold" panose="00000500000000000000"/>
                <a:sym typeface="DM Sans Bold" panose="00000500000000000000"/>
              </a:rPr>
              <a:t>ITERATION 0</a:t>
            </a:r>
            <a:endParaRPr lang="en-US" sz="2950" b="1" spc="289">
              <a:solidFill>
                <a:srgbClr val="231F20"/>
              </a:solidFill>
              <a:latin typeface="DM Sans Bold" panose="00000500000000000000"/>
              <a:ea typeface="DM Sans Bold" panose="00000500000000000000"/>
              <a:cs typeface="DM Sans Bold" panose="00000500000000000000"/>
              <a:sym typeface="DM Sans Bold" panose="00000500000000000000"/>
            </a:endParaRPr>
          </a:p>
        </p:txBody>
      </p:sp>
      <p:sp>
        <p:nvSpPr>
          <p:cNvPr id="12" name="Freeform 12"/>
          <p:cNvSpPr/>
          <p:nvPr>
            <p:custDataLst>
              <p:tags r:id="rId14"/>
            </p:custDataLst>
          </p:nvPr>
        </p:nvSpPr>
        <p:spPr>
          <a:xfrm>
            <a:off x="6358890" y="2095500"/>
            <a:ext cx="1661795" cy="2592070"/>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3" name="Group 13"/>
          <p:cNvGrpSpPr/>
          <p:nvPr>
            <p:custDataLst>
              <p:tags r:id="rId15"/>
            </p:custDataLst>
          </p:nvPr>
        </p:nvGrpSpPr>
        <p:grpSpPr>
          <a:xfrm rot="0">
            <a:off x="6947790" y="4769268"/>
            <a:ext cx="481907" cy="481907"/>
            <a:chOff x="0" y="0"/>
            <a:chExt cx="812800" cy="812800"/>
          </a:xfrm>
        </p:grpSpPr>
        <p:sp>
          <p:nvSpPr>
            <p:cNvPr id="14" name="Freeform 14"/>
            <p:cNvSpPr/>
            <p:nvPr>
              <p:custDataLst>
                <p:tags r:id="rId16"/>
              </p:custDataLst>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15" name="TextBox 15"/>
            <p:cNvSpPr txBox="1"/>
            <p:nvPr/>
          </p:nvSpPr>
          <p:spPr>
            <a:xfrm>
              <a:off x="76200" y="57150"/>
              <a:ext cx="660400" cy="679450"/>
            </a:xfrm>
            <a:prstGeom prst="rect">
              <a:avLst/>
            </a:prstGeom>
          </p:spPr>
          <p:txBody>
            <a:bodyPr lIns="50800" tIns="50800" rIns="50800" bIns="50800" rtlCol="0" anchor="ctr"/>
            <a:lstStyle/>
            <a:p>
              <a:pPr algn="ctr">
                <a:lnSpc>
                  <a:spcPts val="2860"/>
                </a:lnSpc>
              </a:pPr>
            </a:p>
          </p:txBody>
        </p:sp>
      </p:grpSp>
      <p:sp>
        <p:nvSpPr>
          <p:cNvPr id="16" name="TextBox 16"/>
          <p:cNvSpPr txBox="1"/>
          <p:nvPr>
            <p:custDataLst>
              <p:tags r:id="rId17"/>
            </p:custDataLst>
          </p:nvPr>
        </p:nvSpPr>
        <p:spPr>
          <a:xfrm>
            <a:off x="6248689" y="2324356"/>
            <a:ext cx="1949958" cy="1171575"/>
          </a:xfrm>
          <a:prstGeom prst="rect">
            <a:avLst/>
          </a:prstGeom>
        </p:spPr>
        <p:txBody>
          <a:bodyPr lIns="0" tIns="0" rIns="0" bIns="0" rtlCol="0" anchor="t">
            <a:spAutoFit/>
          </a:bodyPr>
          <a:lstStyle/>
          <a:p>
            <a:pPr algn="ctr">
              <a:lnSpc>
                <a:spcPts val="9140"/>
              </a:lnSpc>
            </a:pPr>
            <a:r>
              <a:rPr lang="en-US" sz="6625" b="1" spc="649">
                <a:solidFill>
                  <a:srgbClr val="FFFBFB"/>
                </a:solidFill>
                <a:latin typeface="DM Sans Bold" panose="00000500000000000000"/>
                <a:ea typeface="DM Sans Bold" panose="00000500000000000000"/>
                <a:cs typeface="DM Sans Bold" panose="00000500000000000000"/>
                <a:sym typeface="DM Sans Bold" panose="00000500000000000000"/>
              </a:rPr>
              <a:t>02</a:t>
            </a:r>
            <a:endParaRPr lang="en-US" sz="6625" b="1" spc="649">
              <a:solidFill>
                <a:srgbClr val="FFFBFB"/>
              </a:solidFill>
              <a:latin typeface="DM Sans Bold" panose="00000500000000000000"/>
              <a:ea typeface="DM Sans Bold" panose="00000500000000000000"/>
              <a:cs typeface="DM Sans Bold" panose="00000500000000000000"/>
              <a:sym typeface="DM Sans Bold" panose="00000500000000000000"/>
            </a:endParaRPr>
          </a:p>
        </p:txBody>
      </p:sp>
      <p:grpSp>
        <p:nvGrpSpPr>
          <p:cNvPr id="18" name="Group 18"/>
          <p:cNvGrpSpPr/>
          <p:nvPr>
            <p:custDataLst>
              <p:tags r:id="rId18"/>
            </p:custDataLst>
          </p:nvPr>
        </p:nvGrpSpPr>
        <p:grpSpPr>
          <a:xfrm rot="0">
            <a:off x="10304776" y="4769268"/>
            <a:ext cx="481907" cy="481907"/>
            <a:chOff x="0" y="0"/>
            <a:chExt cx="812800" cy="812800"/>
          </a:xfrm>
        </p:grpSpPr>
        <p:sp>
          <p:nvSpPr>
            <p:cNvPr id="19" name="Freeform 19"/>
            <p:cNvSpPr/>
            <p:nvPr>
              <p:custDataLst>
                <p:tags r:id="rId19"/>
              </p:custDataLst>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20" name="TextBox 20"/>
            <p:cNvSpPr txBox="1"/>
            <p:nvPr/>
          </p:nvSpPr>
          <p:spPr>
            <a:xfrm>
              <a:off x="76200" y="57150"/>
              <a:ext cx="660400" cy="679450"/>
            </a:xfrm>
            <a:prstGeom prst="rect">
              <a:avLst/>
            </a:prstGeom>
          </p:spPr>
          <p:txBody>
            <a:bodyPr lIns="50800" tIns="50800" rIns="50800" bIns="50800" rtlCol="0" anchor="ctr"/>
            <a:lstStyle/>
            <a:p>
              <a:pPr algn="ctr">
                <a:lnSpc>
                  <a:spcPts val="2860"/>
                </a:lnSpc>
              </a:pPr>
            </a:p>
          </p:txBody>
        </p:sp>
      </p:grpSp>
      <p:sp>
        <p:nvSpPr>
          <p:cNvPr id="21" name="TextBox 21"/>
          <p:cNvSpPr txBox="1"/>
          <p:nvPr>
            <p:custDataLst>
              <p:tags r:id="rId20"/>
            </p:custDataLst>
          </p:nvPr>
        </p:nvSpPr>
        <p:spPr>
          <a:xfrm>
            <a:off x="9638060" y="2248156"/>
            <a:ext cx="1949958" cy="1171575"/>
          </a:xfrm>
          <a:prstGeom prst="rect">
            <a:avLst/>
          </a:prstGeom>
        </p:spPr>
        <p:txBody>
          <a:bodyPr lIns="0" tIns="0" rIns="0" bIns="0" rtlCol="0" anchor="t">
            <a:spAutoFit/>
          </a:bodyPr>
          <a:lstStyle/>
          <a:p>
            <a:pPr algn="ctr">
              <a:lnSpc>
                <a:spcPts val="9140"/>
              </a:lnSpc>
            </a:pPr>
            <a:r>
              <a:rPr lang="en-US" sz="6625" b="1" spc="649">
                <a:solidFill>
                  <a:srgbClr val="FFFBFB"/>
                </a:solidFill>
                <a:latin typeface="DM Sans Bold" panose="00000500000000000000"/>
                <a:ea typeface="DM Sans Bold" panose="00000500000000000000"/>
                <a:cs typeface="DM Sans Bold" panose="00000500000000000000"/>
                <a:sym typeface="DM Sans Bold" panose="00000500000000000000"/>
              </a:rPr>
              <a:t>03</a:t>
            </a:r>
            <a:endParaRPr lang="en-US" sz="6625" b="1" spc="649">
              <a:solidFill>
                <a:srgbClr val="FFFBFB"/>
              </a:solidFill>
              <a:latin typeface="DM Sans Bold" panose="00000500000000000000"/>
              <a:ea typeface="DM Sans Bold" panose="00000500000000000000"/>
              <a:cs typeface="DM Sans Bold" panose="00000500000000000000"/>
              <a:sym typeface="DM Sans Bold" panose="00000500000000000000"/>
            </a:endParaRPr>
          </a:p>
        </p:txBody>
      </p:sp>
      <p:grpSp>
        <p:nvGrpSpPr>
          <p:cNvPr id="23" name="Group 23"/>
          <p:cNvGrpSpPr/>
          <p:nvPr>
            <p:custDataLst>
              <p:tags r:id="rId21"/>
            </p:custDataLst>
          </p:nvPr>
        </p:nvGrpSpPr>
        <p:grpSpPr>
          <a:xfrm rot="0">
            <a:off x="13661761" y="4769268"/>
            <a:ext cx="481907" cy="481907"/>
            <a:chOff x="0" y="0"/>
            <a:chExt cx="812800" cy="812800"/>
          </a:xfrm>
        </p:grpSpPr>
        <p:sp>
          <p:nvSpPr>
            <p:cNvPr id="24" name="Freeform 24"/>
            <p:cNvSpPr/>
            <p:nvPr>
              <p:custDataLst>
                <p:tags r:id="rId22"/>
              </p:custDataLst>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25" name="TextBox 25"/>
            <p:cNvSpPr txBox="1"/>
            <p:nvPr/>
          </p:nvSpPr>
          <p:spPr>
            <a:xfrm>
              <a:off x="76200" y="57150"/>
              <a:ext cx="660400" cy="679450"/>
            </a:xfrm>
            <a:prstGeom prst="rect">
              <a:avLst/>
            </a:prstGeom>
          </p:spPr>
          <p:txBody>
            <a:bodyPr lIns="50800" tIns="50800" rIns="50800" bIns="50800" rtlCol="0" anchor="ctr"/>
            <a:lstStyle/>
            <a:p>
              <a:pPr algn="ctr">
                <a:lnSpc>
                  <a:spcPts val="2860"/>
                </a:lnSpc>
              </a:pPr>
            </a:p>
          </p:txBody>
        </p:sp>
      </p:grpSp>
      <p:sp>
        <p:nvSpPr>
          <p:cNvPr id="26" name="TextBox 26"/>
          <p:cNvSpPr txBox="1"/>
          <p:nvPr>
            <p:custDataLst>
              <p:tags r:id="rId23"/>
            </p:custDataLst>
          </p:nvPr>
        </p:nvSpPr>
        <p:spPr>
          <a:xfrm>
            <a:off x="12975360" y="2248156"/>
            <a:ext cx="1949958" cy="1171575"/>
          </a:xfrm>
          <a:prstGeom prst="rect">
            <a:avLst/>
          </a:prstGeom>
        </p:spPr>
        <p:txBody>
          <a:bodyPr lIns="0" tIns="0" rIns="0" bIns="0" rtlCol="0" anchor="t">
            <a:spAutoFit/>
          </a:bodyPr>
          <a:lstStyle/>
          <a:p>
            <a:pPr algn="ctr">
              <a:lnSpc>
                <a:spcPts val="9140"/>
              </a:lnSpc>
            </a:pPr>
            <a:r>
              <a:rPr lang="en-US" sz="6625" b="1" spc="649">
                <a:solidFill>
                  <a:srgbClr val="FFFBFB"/>
                </a:solidFill>
                <a:latin typeface="DM Sans Bold" panose="00000500000000000000"/>
                <a:ea typeface="DM Sans Bold" panose="00000500000000000000"/>
                <a:cs typeface="DM Sans Bold" panose="00000500000000000000"/>
                <a:sym typeface="DM Sans Bold" panose="00000500000000000000"/>
              </a:rPr>
              <a:t>04</a:t>
            </a:r>
            <a:endParaRPr lang="en-US" sz="6625" b="1" spc="649">
              <a:solidFill>
                <a:srgbClr val="FFFBFB"/>
              </a:solidFill>
              <a:latin typeface="DM Sans Bold" panose="00000500000000000000"/>
              <a:ea typeface="DM Sans Bold" panose="00000500000000000000"/>
              <a:cs typeface="DM Sans Bold" panose="00000500000000000000"/>
              <a:sym typeface="DM Sans Bold" panose="00000500000000000000"/>
            </a:endParaRPr>
          </a:p>
        </p:txBody>
      </p:sp>
      <p:sp>
        <p:nvSpPr>
          <p:cNvPr id="27" name="TextBox 27"/>
          <p:cNvSpPr txBox="1"/>
          <p:nvPr/>
        </p:nvSpPr>
        <p:spPr>
          <a:xfrm>
            <a:off x="5715210" y="6202796"/>
            <a:ext cx="3204526" cy="3723640"/>
          </a:xfrm>
          <a:prstGeom prst="rect">
            <a:avLst/>
          </a:prstGeom>
        </p:spPr>
        <p:txBody>
          <a:bodyPr lIns="0" tIns="0" rIns="0" bIns="0" rtlCol="0" anchor="t">
            <a:spAutoFit/>
          </a:bodyPr>
          <a:lstStyle/>
          <a:p>
            <a:pPr algn="l">
              <a:lnSpc>
                <a:spcPct val="100000"/>
              </a:lnSpc>
              <a:spcBef>
                <a:spcPts val="0"/>
              </a:spcBef>
              <a:spcAft>
                <a:spcPts val="0"/>
              </a:spcAft>
              <a:buClrTx/>
              <a:buSzTx/>
              <a:buFontTx/>
            </a:pPr>
            <a:r>
              <a:rPr lang="en-US" sz="2200" spc="180">
                <a:solidFill>
                  <a:srgbClr val="231F20"/>
                </a:solidFill>
                <a:latin typeface="Arial" panose="020B0604020202020204" pitchFamily="34" charset="0"/>
                <a:ea typeface="DM Sans"/>
                <a:cs typeface="Arial" panose="020B0604020202020204" pitchFamily="34" charset="0"/>
                <a:sym typeface="DM Sans"/>
              </a:rPr>
              <a:t>we will focus on building the website, ensuring it meets the basic requirements for customers to browse, while facilitating the handoff between frontend and backend and conducting initial testing.</a:t>
            </a:r>
            <a:endParaRPr lang="en-US" sz="2200" spc="180">
              <a:solidFill>
                <a:srgbClr val="231F20"/>
              </a:solidFill>
              <a:latin typeface="Arial" panose="020B0604020202020204" pitchFamily="34" charset="0"/>
              <a:ea typeface="DM Sans"/>
              <a:cs typeface="Arial" panose="020B0604020202020204" pitchFamily="34" charset="0"/>
              <a:sym typeface="DM Sans"/>
            </a:endParaRPr>
          </a:p>
        </p:txBody>
      </p:sp>
      <p:sp>
        <p:nvSpPr>
          <p:cNvPr id="28" name="TextBox 28"/>
          <p:cNvSpPr txBox="1"/>
          <p:nvPr>
            <p:custDataLst>
              <p:tags r:id="rId24"/>
            </p:custDataLst>
          </p:nvPr>
        </p:nvSpPr>
        <p:spPr>
          <a:xfrm>
            <a:off x="5850438" y="5443415"/>
            <a:ext cx="2606137" cy="521970"/>
          </a:xfrm>
          <a:prstGeom prst="rect">
            <a:avLst/>
          </a:prstGeom>
        </p:spPr>
        <p:txBody>
          <a:bodyPr lIns="0" tIns="0" rIns="0" bIns="0" rtlCol="0" anchor="t">
            <a:spAutoFit/>
          </a:bodyPr>
          <a:lstStyle/>
          <a:p>
            <a:pPr algn="ctr">
              <a:lnSpc>
                <a:spcPts val="4075"/>
              </a:lnSpc>
            </a:pPr>
            <a:r>
              <a:rPr lang="en-US" sz="2950" b="1" spc="289">
                <a:solidFill>
                  <a:srgbClr val="231F20"/>
                </a:solidFill>
                <a:latin typeface="DM Sans Bold" panose="00000500000000000000"/>
                <a:ea typeface="DM Sans Bold" panose="00000500000000000000"/>
                <a:cs typeface="DM Sans Bold" panose="00000500000000000000"/>
                <a:sym typeface="DM Sans Bold" panose="00000500000000000000"/>
              </a:rPr>
              <a:t>ITERATION 1</a:t>
            </a:r>
            <a:endParaRPr lang="en-US" sz="2950" b="1" spc="289">
              <a:solidFill>
                <a:srgbClr val="231F20"/>
              </a:solidFill>
              <a:latin typeface="DM Sans Bold" panose="00000500000000000000"/>
              <a:ea typeface="DM Sans Bold" panose="00000500000000000000"/>
              <a:cs typeface="DM Sans Bold" panose="00000500000000000000"/>
              <a:sym typeface="DM Sans Bold" panose="00000500000000000000"/>
            </a:endParaRPr>
          </a:p>
        </p:txBody>
      </p:sp>
      <p:sp>
        <p:nvSpPr>
          <p:cNvPr id="29" name="TextBox 29"/>
          <p:cNvSpPr txBox="1"/>
          <p:nvPr/>
        </p:nvSpPr>
        <p:spPr>
          <a:xfrm>
            <a:off x="9221007" y="6202796"/>
            <a:ext cx="3204526" cy="1353820"/>
          </a:xfrm>
          <a:prstGeom prst="rect">
            <a:avLst/>
          </a:prstGeom>
        </p:spPr>
        <p:txBody>
          <a:bodyPr lIns="0" tIns="0" rIns="0" bIns="0" rtlCol="0" anchor="t">
            <a:spAutoFit/>
          </a:bodyPr>
          <a:lstStyle/>
          <a:p>
            <a:pPr algn="l">
              <a:lnSpc>
                <a:spcPct val="100000"/>
              </a:lnSpc>
              <a:spcBef>
                <a:spcPts val="0"/>
              </a:spcBef>
              <a:spcAft>
                <a:spcPts val="0"/>
              </a:spcAft>
              <a:buClrTx/>
              <a:buSzTx/>
              <a:buFontTx/>
            </a:pPr>
            <a:r>
              <a:rPr lang="en-US" sz="2200" spc="180">
                <a:solidFill>
                  <a:srgbClr val="231F20"/>
                </a:solidFill>
                <a:latin typeface="Arial" panose="020B0604020202020204" pitchFamily="34" charset="0"/>
                <a:ea typeface="DM Sans"/>
                <a:cs typeface="Arial" panose="020B0604020202020204" pitchFamily="34" charset="0"/>
                <a:sym typeface="DM Sans"/>
              </a:rPr>
              <a:t>we will integrate additional customer-requested features and test.</a:t>
            </a:r>
            <a:endParaRPr lang="en-US" sz="2200" spc="180">
              <a:solidFill>
                <a:srgbClr val="231F20"/>
              </a:solidFill>
              <a:latin typeface="Arial" panose="020B0604020202020204" pitchFamily="34" charset="0"/>
              <a:ea typeface="DM Sans"/>
              <a:cs typeface="Arial" panose="020B0604020202020204" pitchFamily="34" charset="0"/>
              <a:sym typeface="DM Sans"/>
            </a:endParaRPr>
          </a:p>
        </p:txBody>
      </p:sp>
      <p:sp>
        <p:nvSpPr>
          <p:cNvPr id="30" name="TextBox 30"/>
          <p:cNvSpPr txBox="1"/>
          <p:nvPr>
            <p:custDataLst>
              <p:tags r:id="rId25"/>
            </p:custDataLst>
          </p:nvPr>
        </p:nvSpPr>
        <p:spPr>
          <a:xfrm>
            <a:off x="9207500" y="5443220"/>
            <a:ext cx="2779395" cy="521970"/>
          </a:xfrm>
          <a:prstGeom prst="rect">
            <a:avLst/>
          </a:prstGeom>
        </p:spPr>
        <p:txBody>
          <a:bodyPr wrap="square" lIns="0" tIns="0" rIns="0" bIns="0" rtlCol="0" anchor="t">
            <a:spAutoFit/>
          </a:bodyPr>
          <a:lstStyle/>
          <a:p>
            <a:pPr algn="ctr">
              <a:lnSpc>
                <a:spcPts val="4075"/>
              </a:lnSpc>
            </a:pPr>
            <a:r>
              <a:rPr lang="en-US" sz="2950" b="1" spc="289">
                <a:solidFill>
                  <a:srgbClr val="231F20"/>
                </a:solidFill>
                <a:latin typeface="DM Sans Bold" panose="00000500000000000000"/>
                <a:ea typeface="DM Sans Bold" panose="00000500000000000000"/>
                <a:cs typeface="DM Sans Bold" panose="00000500000000000000"/>
                <a:sym typeface="DM Sans Bold" panose="00000500000000000000"/>
              </a:rPr>
              <a:t>ITERATION 2</a:t>
            </a:r>
            <a:endParaRPr lang="en-US" sz="2950" b="1" spc="289">
              <a:solidFill>
                <a:srgbClr val="231F20"/>
              </a:solidFill>
              <a:latin typeface="DM Sans Bold" panose="00000500000000000000"/>
              <a:ea typeface="DM Sans Bold" panose="00000500000000000000"/>
              <a:cs typeface="DM Sans Bold" panose="00000500000000000000"/>
              <a:sym typeface="DM Sans Bold" panose="00000500000000000000"/>
            </a:endParaRPr>
          </a:p>
        </p:txBody>
      </p:sp>
      <p:sp>
        <p:nvSpPr>
          <p:cNvPr id="31" name="TextBox 31"/>
          <p:cNvSpPr txBox="1"/>
          <p:nvPr/>
        </p:nvSpPr>
        <p:spPr>
          <a:xfrm>
            <a:off x="12573134" y="6205478"/>
            <a:ext cx="3204526" cy="1015365"/>
          </a:xfrm>
          <a:prstGeom prst="rect">
            <a:avLst/>
          </a:prstGeom>
        </p:spPr>
        <p:txBody>
          <a:bodyPr lIns="0" tIns="0" rIns="0" bIns="0" rtlCol="0" anchor="t">
            <a:spAutoFit/>
          </a:bodyPr>
          <a:lstStyle/>
          <a:p>
            <a:pPr algn="l">
              <a:lnSpc>
                <a:spcPct val="100000"/>
              </a:lnSpc>
              <a:spcBef>
                <a:spcPts val="0"/>
              </a:spcBef>
              <a:spcAft>
                <a:spcPts val="0"/>
              </a:spcAft>
              <a:buClrTx/>
              <a:buSzTx/>
              <a:buFontTx/>
            </a:pPr>
            <a:r>
              <a:rPr lang="en-US" sz="2200" spc="180">
                <a:solidFill>
                  <a:srgbClr val="231F20"/>
                </a:solidFill>
                <a:latin typeface="Arial" panose="020B0604020202020204" pitchFamily="34" charset="0"/>
                <a:ea typeface="DM Sans"/>
                <a:cs typeface="Arial" panose="020B0604020202020204" pitchFamily="34" charset="0"/>
                <a:sym typeface="DM Sans"/>
              </a:rPr>
              <a:t>we will implement optional features and test,</a:t>
            </a:r>
            <a:endParaRPr lang="en-US" sz="2200" spc="180">
              <a:solidFill>
                <a:srgbClr val="231F20"/>
              </a:solidFill>
              <a:latin typeface="Arial" panose="020B0604020202020204" pitchFamily="34" charset="0"/>
              <a:ea typeface="DM Sans"/>
              <a:cs typeface="Arial" panose="020B0604020202020204" pitchFamily="34" charset="0"/>
              <a:sym typeface="DM Sans"/>
            </a:endParaRPr>
          </a:p>
        </p:txBody>
      </p:sp>
      <p:sp>
        <p:nvSpPr>
          <p:cNvPr id="32" name="TextBox 32"/>
          <p:cNvSpPr txBox="1"/>
          <p:nvPr>
            <p:custDataLst>
              <p:tags r:id="rId26"/>
            </p:custDataLst>
          </p:nvPr>
        </p:nvSpPr>
        <p:spPr>
          <a:xfrm>
            <a:off x="12564110" y="5444490"/>
            <a:ext cx="2810510" cy="521970"/>
          </a:xfrm>
          <a:prstGeom prst="rect">
            <a:avLst/>
          </a:prstGeom>
        </p:spPr>
        <p:txBody>
          <a:bodyPr wrap="square" lIns="0" tIns="0" rIns="0" bIns="0" rtlCol="0" anchor="t">
            <a:spAutoFit/>
          </a:bodyPr>
          <a:lstStyle/>
          <a:p>
            <a:pPr algn="ctr">
              <a:lnSpc>
                <a:spcPts val="4075"/>
              </a:lnSpc>
            </a:pPr>
            <a:r>
              <a:rPr lang="en-US" sz="2950" b="1" spc="289">
                <a:solidFill>
                  <a:srgbClr val="231F20"/>
                </a:solidFill>
                <a:latin typeface="DM Sans Bold" panose="00000500000000000000"/>
                <a:ea typeface="DM Sans Bold" panose="00000500000000000000"/>
                <a:cs typeface="DM Sans Bold" panose="00000500000000000000"/>
                <a:sym typeface="DM Sans Bold" panose="00000500000000000000"/>
              </a:rPr>
              <a:t>ITERATION 3</a:t>
            </a:r>
            <a:endParaRPr lang="en-US" sz="2950" b="1" spc="289">
              <a:solidFill>
                <a:srgbClr val="231F20"/>
              </a:solidFill>
              <a:latin typeface="DM Sans Bold" panose="00000500000000000000"/>
              <a:ea typeface="DM Sans Bold" panose="00000500000000000000"/>
              <a:cs typeface="DM Sans Bold" panose="00000500000000000000"/>
              <a:sym typeface="DM Sans Bold" panose="00000500000000000000"/>
            </a:endParaRPr>
          </a:p>
        </p:txBody>
      </p:sp>
      <p:sp>
        <p:nvSpPr>
          <p:cNvPr id="33" name="Freeform 33"/>
          <p:cNvSpPr/>
          <p:nvPr/>
        </p:nvSpPr>
        <p:spPr>
          <a:xfrm rot="-10799999">
            <a:off x="-3581156" y="-5947115"/>
            <a:ext cx="7835077" cy="10939025"/>
          </a:xfrm>
          <a:custGeom>
            <a:avLst/>
            <a:gdLst/>
            <a:ahLst/>
            <a:cxnLst/>
            <a:rect l="l" t="t" r="r" b="b"/>
            <a:pathLst>
              <a:path w="7835077" h="10939025">
                <a:moveTo>
                  <a:pt x="0" y="0"/>
                </a:moveTo>
                <a:lnTo>
                  <a:pt x="7835076" y="0"/>
                </a:lnTo>
                <a:lnTo>
                  <a:pt x="7835076" y="10939026"/>
                </a:lnTo>
                <a:lnTo>
                  <a:pt x="0" y="109390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4" name="TextBox 3"/>
          <p:cNvSpPr txBox="1"/>
          <p:nvPr/>
        </p:nvSpPr>
        <p:spPr>
          <a:xfrm>
            <a:off x="506492" y="190626"/>
            <a:ext cx="12057353" cy="1702517"/>
          </a:xfrm>
          <a:prstGeom prst="rect">
            <a:avLst/>
          </a:prstGeom>
        </p:spPr>
        <p:txBody>
          <a:bodyPr lIns="0" tIns="0" rIns="0" bIns="0" rtlCol="0" anchor="t">
            <a:spAutoFit/>
          </a:bodyPr>
          <a:p>
            <a:pPr algn="l">
              <a:lnSpc>
                <a:spcPts val="13950"/>
              </a:lnSpc>
            </a:pPr>
            <a:r>
              <a:rPr lang="en-US" sz="10105" b="1" spc="990">
                <a:ln/>
                <a:solidFill>
                  <a:schemeClr val="tx1"/>
                </a:solidFill>
                <a:effectLst>
                  <a:outerShdw blurRad="38100" dist="19050" dir="2700000" algn="tl" rotWithShape="0">
                    <a:schemeClr val="dk1">
                      <a:alpha val="40000"/>
                    </a:schemeClr>
                  </a:outerShdw>
                </a:effectLst>
                <a:latin typeface="Oswald Bold"/>
                <a:ea typeface="Oswald Bold"/>
                <a:cs typeface="Oswald Bold"/>
                <a:sym typeface="Oswald Bold"/>
              </a:rPr>
              <a:t>PROJECT TIMELINE</a:t>
            </a:r>
            <a:endParaRPr lang="en-US" sz="10105" b="1" spc="990">
              <a:ln/>
              <a:solidFill>
                <a:schemeClr val="tx1"/>
              </a:solidFill>
              <a:effectLst>
                <a:outerShdw blurRad="38100" dist="19050" dir="2700000" algn="tl" rotWithShape="0">
                  <a:schemeClr val="dk1">
                    <a:alpha val="40000"/>
                  </a:schemeClr>
                </a:outerShdw>
              </a:effectLst>
              <a:latin typeface="Oswald Bold"/>
              <a:ea typeface="Oswald Bold"/>
              <a:cs typeface="Oswald Bold"/>
              <a:sym typeface="Oswald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304800" y="-381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grpSp>
        <p:nvGrpSpPr>
          <p:cNvPr id="65" name="Group 29"/>
          <p:cNvGrpSpPr/>
          <p:nvPr>
            <p:custDataLst>
              <p:tags r:id="rId2"/>
            </p:custDataLst>
          </p:nvPr>
        </p:nvGrpSpPr>
        <p:grpSpPr>
          <a:xfrm rot="0">
            <a:off x="9829800" y="8110220"/>
            <a:ext cx="3629025" cy="892810"/>
            <a:chOff x="0" y="0"/>
            <a:chExt cx="1075555" cy="321348"/>
          </a:xfrm>
        </p:grpSpPr>
        <p:sp>
          <p:nvSpPr>
            <p:cNvPr id="66" name="Freeform 30"/>
            <p:cNvSpPr/>
            <p:nvPr>
              <p:custDataLst>
                <p:tags r:id="rId3"/>
              </p:custDataLst>
            </p:nvPr>
          </p:nvSpPr>
          <p:spPr>
            <a:xfrm>
              <a:off x="0" y="0"/>
              <a:ext cx="1075555" cy="321349"/>
            </a:xfrm>
            <a:custGeom>
              <a:avLst/>
              <a:gdLst/>
              <a:ahLst/>
              <a:cxnLst/>
              <a:rect l="l" t="t" r="r" b="b"/>
              <a:pathLst>
                <a:path w="1075555" h="321349">
                  <a:moveTo>
                    <a:pt x="81844" y="0"/>
                  </a:moveTo>
                  <a:lnTo>
                    <a:pt x="993712" y="0"/>
                  </a:lnTo>
                  <a:cubicBezTo>
                    <a:pt x="1015418" y="0"/>
                    <a:pt x="1036235" y="8623"/>
                    <a:pt x="1051584" y="23971"/>
                  </a:cubicBezTo>
                  <a:cubicBezTo>
                    <a:pt x="1066932" y="39320"/>
                    <a:pt x="1075555" y="60137"/>
                    <a:pt x="1075555" y="81844"/>
                  </a:cubicBezTo>
                  <a:lnTo>
                    <a:pt x="1075555" y="239505"/>
                  </a:lnTo>
                  <a:cubicBezTo>
                    <a:pt x="1075555" y="261211"/>
                    <a:pt x="1066932" y="282028"/>
                    <a:pt x="1051584" y="297377"/>
                  </a:cubicBezTo>
                  <a:cubicBezTo>
                    <a:pt x="1036235" y="312726"/>
                    <a:pt x="1015418" y="321349"/>
                    <a:pt x="993712" y="321349"/>
                  </a:cubicBezTo>
                  <a:lnTo>
                    <a:pt x="81844" y="321349"/>
                  </a:lnTo>
                  <a:cubicBezTo>
                    <a:pt x="60137" y="321349"/>
                    <a:pt x="39320" y="312726"/>
                    <a:pt x="23971" y="297377"/>
                  </a:cubicBezTo>
                  <a:cubicBezTo>
                    <a:pt x="8623" y="282028"/>
                    <a:pt x="0" y="261211"/>
                    <a:pt x="0" y="239505"/>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67" name="TextBox 31"/>
            <p:cNvSpPr txBox="1"/>
            <p:nvPr/>
          </p:nvSpPr>
          <p:spPr>
            <a:xfrm>
              <a:off x="0" y="-19050"/>
              <a:ext cx="1075555" cy="340398"/>
            </a:xfrm>
            <a:prstGeom prst="rect">
              <a:avLst/>
            </a:prstGeom>
          </p:spPr>
          <p:txBody>
            <a:bodyPr lIns="50800" tIns="50800" rIns="50800" bIns="50800" rtlCol="0" anchor="ctr"/>
            <a:p>
              <a:pPr algn="ctr">
                <a:lnSpc>
                  <a:spcPts val="2860"/>
                </a:lnSpc>
              </a:pPr>
            </a:p>
          </p:txBody>
        </p:sp>
      </p:grpSp>
      <p:grpSp>
        <p:nvGrpSpPr>
          <p:cNvPr id="62" name="Group 32"/>
          <p:cNvGrpSpPr/>
          <p:nvPr>
            <p:custDataLst>
              <p:tags r:id="rId4"/>
            </p:custDataLst>
          </p:nvPr>
        </p:nvGrpSpPr>
        <p:grpSpPr>
          <a:xfrm rot="0">
            <a:off x="10046970" y="9086850"/>
            <a:ext cx="3452495" cy="805180"/>
            <a:chOff x="0" y="-19050"/>
            <a:chExt cx="1103504" cy="329755"/>
          </a:xfrm>
        </p:grpSpPr>
        <p:sp>
          <p:nvSpPr>
            <p:cNvPr id="63" name="Freeform 33"/>
            <p:cNvSpPr/>
            <p:nvPr>
              <p:custDataLst>
                <p:tags r:id="rId5"/>
              </p:custDataLst>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64" name="TextBox 34"/>
            <p:cNvSpPr txBox="1"/>
            <p:nvPr/>
          </p:nvSpPr>
          <p:spPr>
            <a:xfrm>
              <a:off x="27949" y="-19050"/>
              <a:ext cx="1075555" cy="329755"/>
            </a:xfrm>
            <a:prstGeom prst="rect">
              <a:avLst/>
            </a:prstGeom>
          </p:spPr>
          <p:txBody>
            <a:bodyPr lIns="50800" tIns="50800" rIns="50800" bIns="50800" rtlCol="0" anchor="ctr"/>
            <a:p>
              <a:pPr algn="ctr">
                <a:lnSpc>
                  <a:spcPts val="2860"/>
                </a:lnSpc>
              </a:pPr>
            </a:p>
          </p:txBody>
        </p:sp>
      </p:grpSp>
      <p:sp>
        <p:nvSpPr>
          <p:cNvPr id="3" name="Freeform 3"/>
          <p:cNvSpPr/>
          <p:nvPr/>
        </p:nvSpPr>
        <p:spPr>
          <a:xfrm rot="887923">
            <a:off x="1341106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4" name="Group 4"/>
          <p:cNvGrpSpPr/>
          <p:nvPr>
            <p:custDataLst>
              <p:tags r:id="rId8"/>
            </p:custDataLst>
          </p:nvPr>
        </p:nvGrpSpPr>
        <p:grpSpPr>
          <a:xfrm rot="0">
            <a:off x="838200" y="3281680"/>
            <a:ext cx="3418840" cy="895350"/>
            <a:chOff x="0" y="0"/>
            <a:chExt cx="1075555" cy="315787"/>
          </a:xfrm>
        </p:grpSpPr>
        <p:sp>
          <p:nvSpPr>
            <p:cNvPr id="5" name="Freeform 5"/>
            <p:cNvSpPr/>
            <p:nvPr>
              <p:custDataLst>
                <p:tags r:id="rId9"/>
              </p:custDataLst>
            </p:nvPr>
          </p:nvSpPr>
          <p:spPr>
            <a:xfrm>
              <a:off x="0" y="0"/>
              <a:ext cx="1075555" cy="315787"/>
            </a:xfrm>
            <a:custGeom>
              <a:avLst/>
              <a:gdLst/>
              <a:ahLst/>
              <a:cxnLst/>
              <a:rect l="l" t="t" r="r" b="b"/>
              <a:pathLst>
                <a:path w="1075555" h="315787">
                  <a:moveTo>
                    <a:pt x="81844" y="0"/>
                  </a:moveTo>
                  <a:lnTo>
                    <a:pt x="993712" y="0"/>
                  </a:lnTo>
                  <a:cubicBezTo>
                    <a:pt x="1015418" y="0"/>
                    <a:pt x="1036235" y="8623"/>
                    <a:pt x="1051584" y="23971"/>
                  </a:cubicBezTo>
                  <a:cubicBezTo>
                    <a:pt x="1066932" y="39320"/>
                    <a:pt x="1075555" y="60137"/>
                    <a:pt x="1075555" y="81844"/>
                  </a:cubicBezTo>
                  <a:lnTo>
                    <a:pt x="1075555" y="233943"/>
                  </a:lnTo>
                  <a:cubicBezTo>
                    <a:pt x="1075555" y="255649"/>
                    <a:pt x="1066932" y="276467"/>
                    <a:pt x="1051584" y="291815"/>
                  </a:cubicBezTo>
                  <a:cubicBezTo>
                    <a:pt x="1036235" y="307164"/>
                    <a:pt x="1015418" y="315787"/>
                    <a:pt x="993712" y="315787"/>
                  </a:cubicBezTo>
                  <a:lnTo>
                    <a:pt x="81844" y="315787"/>
                  </a:lnTo>
                  <a:cubicBezTo>
                    <a:pt x="36643" y="315787"/>
                    <a:pt x="0" y="279144"/>
                    <a:pt x="0" y="233943"/>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6" name="TextBox 6"/>
            <p:cNvSpPr txBox="1"/>
            <p:nvPr/>
          </p:nvSpPr>
          <p:spPr>
            <a:xfrm>
              <a:off x="0" y="-19050"/>
              <a:ext cx="1075555" cy="334837"/>
            </a:xfrm>
            <a:prstGeom prst="rect">
              <a:avLst/>
            </a:prstGeom>
          </p:spPr>
          <p:txBody>
            <a:bodyPr lIns="50800" tIns="50800" rIns="50800" bIns="50800" rtlCol="0" anchor="ctr"/>
            <a:lstStyle/>
            <a:p>
              <a:pPr algn="ctr">
                <a:lnSpc>
                  <a:spcPts val="2860"/>
                </a:lnSpc>
              </a:pPr>
            </a:p>
          </p:txBody>
        </p:sp>
      </p:grpSp>
      <p:grpSp>
        <p:nvGrpSpPr>
          <p:cNvPr id="7" name="Group 7"/>
          <p:cNvGrpSpPr/>
          <p:nvPr>
            <p:custDataLst>
              <p:tags r:id="rId10"/>
            </p:custDataLst>
          </p:nvPr>
        </p:nvGrpSpPr>
        <p:grpSpPr>
          <a:xfrm rot="0">
            <a:off x="1058545" y="4354830"/>
            <a:ext cx="3056890" cy="1109345"/>
            <a:chOff x="0" y="0"/>
            <a:chExt cx="1075555" cy="310705"/>
          </a:xfrm>
        </p:grpSpPr>
        <p:sp>
          <p:nvSpPr>
            <p:cNvPr id="8" name="Freeform 8"/>
            <p:cNvSpPr/>
            <p:nvPr>
              <p:custDataLst>
                <p:tags r:id="rId11"/>
              </p:custDataLst>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9" name="TextBox 9"/>
            <p:cNvSpPr txBox="1"/>
            <p:nvPr/>
          </p:nvSpPr>
          <p:spPr>
            <a:xfrm>
              <a:off x="0" y="-19050"/>
              <a:ext cx="1075555" cy="329755"/>
            </a:xfrm>
            <a:prstGeom prst="rect">
              <a:avLst/>
            </a:prstGeom>
          </p:spPr>
          <p:txBody>
            <a:bodyPr lIns="50800" tIns="50800" rIns="50800" bIns="50800" rtlCol="0" anchor="ctr"/>
            <a:lstStyle/>
            <a:p>
              <a:pPr algn="ctr">
                <a:lnSpc>
                  <a:spcPts val="2860"/>
                </a:lnSpc>
              </a:pPr>
            </a:p>
          </p:txBody>
        </p:sp>
      </p:grpSp>
      <p:grpSp>
        <p:nvGrpSpPr>
          <p:cNvPr id="10" name="Group 10"/>
          <p:cNvGrpSpPr/>
          <p:nvPr>
            <p:custDataLst>
              <p:tags r:id="rId12"/>
            </p:custDataLst>
          </p:nvPr>
        </p:nvGrpSpPr>
        <p:grpSpPr>
          <a:xfrm rot="0">
            <a:off x="5342890" y="3281680"/>
            <a:ext cx="3701415" cy="895985"/>
            <a:chOff x="0" y="0"/>
            <a:chExt cx="1075555" cy="400812"/>
          </a:xfrm>
        </p:grpSpPr>
        <p:sp>
          <p:nvSpPr>
            <p:cNvPr id="11" name="Freeform 11"/>
            <p:cNvSpPr/>
            <p:nvPr>
              <p:custDataLst>
                <p:tags r:id="rId13"/>
              </p:custDataLst>
            </p:nvPr>
          </p:nvSpPr>
          <p:spPr>
            <a:xfrm>
              <a:off x="0" y="0"/>
              <a:ext cx="1075555" cy="400813"/>
            </a:xfrm>
            <a:custGeom>
              <a:avLst/>
              <a:gdLst/>
              <a:ahLst/>
              <a:cxnLst/>
              <a:rect l="l" t="t" r="r" b="b"/>
              <a:pathLst>
                <a:path w="1075555" h="400813">
                  <a:moveTo>
                    <a:pt x="81844" y="0"/>
                  </a:moveTo>
                  <a:lnTo>
                    <a:pt x="993712" y="0"/>
                  </a:lnTo>
                  <a:cubicBezTo>
                    <a:pt x="1015418" y="0"/>
                    <a:pt x="1036235" y="8623"/>
                    <a:pt x="1051584" y="23971"/>
                  </a:cubicBezTo>
                  <a:cubicBezTo>
                    <a:pt x="1066932" y="39320"/>
                    <a:pt x="1075555" y="60137"/>
                    <a:pt x="1075555" y="81844"/>
                  </a:cubicBezTo>
                  <a:lnTo>
                    <a:pt x="1075555" y="318969"/>
                  </a:lnTo>
                  <a:cubicBezTo>
                    <a:pt x="1075555" y="340675"/>
                    <a:pt x="1066932" y="361492"/>
                    <a:pt x="1051584" y="376841"/>
                  </a:cubicBezTo>
                  <a:cubicBezTo>
                    <a:pt x="1036235" y="392190"/>
                    <a:pt x="1015418" y="400813"/>
                    <a:pt x="993712" y="400813"/>
                  </a:cubicBezTo>
                  <a:lnTo>
                    <a:pt x="81844" y="400813"/>
                  </a:lnTo>
                  <a:cubicBezTo>
                    <a:pt x="60137" y="400813"/>
                    <a:pt x="39320" y="392190"/>
                    <a:pt x="23971" y="376841"/>
                  </a:cubicBezTo>
                  <a:cubicBezTo>
                    <a:pt x="8623" y="361492"/>
                    <a:pt x="0" y="340675"/>
                    <a:pt x="0" y="318969"/>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12" name="TextBox 12"/>
            <p:cNvSpPr txBox="1"/>
            <p:nvPr/>
          </p:nvSpPr>
          <p:spPr>
            <a:xfrm>
              <a:off x="0" y="-19050"/>
              <a:ext cx="1075555" cy="419862"/>
            </a:xfrm>
            <a:prstGeom prst="rect">
              <a:avLst/>
            </a:prstGeom>
          </p:spPr>
          <p:txBody>
            <a:bodyPr lIns="50800" tIns="50800" rIns="50800" bIns="50800" rtlCol="0" anchor="ctr"/>
            <a:lstStyle/>
            <a:p>
              <a:pPr algn="ctr">
                <a:lnSpc>
                  <a:spcPts val="2860"/>
                </a:lnSpc>
              </a:pPr>
            </a:p>
          </p:txBody>
        </p:sp>
      </p:grpSp>
      <p:grpSp>
        <p:nvGrpSpPr>
          <p:cNvPr id="13" name="Group 13"/>
          <p:cNvGrpSpPr/>
          <p:nvPr>
            <p:custDataLst>
              <p:tags r:id="rId14"/>
            </p:custDataLst>
          </p:nvPr>
        </p:nvGrpSpPr>
        <p:grpSpPr>
          <a:xfrm rot="0">
            <a:off x="5600700" y="4422775"/>
            <a:ext cx="2979420" cy="1003300"/>
            <a:chOff x="0" y="0"/>
            <a:chExt cx="1075555" cy="310705"/>
          </a:xfrm>
        </p:grpSpPr>
        <p:sp>
          <p:nvSpPr>
            <p:cNvPr id="14" name="Freeform 14"/>
            <p:cNvSpPr/>
            <p:nvPr>
              <p:custDataLst>
                <p:tags r:id="rId15"/>
              </p:custDataLst>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15" name="TextBox 15"/>
            <p:cNvSpPr txBox="1"/>
            <p:nvPr/>
          </p:nvSpPr>
          <p:spPr>
            <a:xfrm>
              <a:off x="0" y="-19050"/>
              <a:ext cx="1075555" cy="329755"/>
            </a:xfrm>
            <a:prstGeom prst="rect">
              <a:avLst/>
            </a:prstGeom>
          </p:spPr>
          <p:txBody>
            <a:bodyPr lIns="50800" tIns="50800" rIns="50800" bIns="50800" rtlCol="0" anchor="ctr"/>
            <a:lstStyle/>
            <a:p>
              <a:pPr algn="ctr">
                <a:lnSpc>
                  <a:spcPts val="2860"/>
                </a:lnSpc>
              </a:pPr>
            </a:p>
          </p:txBody>
        </p:sp>
      </p:grpSp>
      <p:grpSp>
        <p:nvGrpSpPr>
          <p:cNvPr id="16" name="Group 16"/>
          <p:cNvGrpSpPr/>
          <p:nvPr>
            <p:custDataLst>
              <p:tags r:id="rId16"/>
            </p:custDataLst>
          </p:nvPr>
        </p:nvGrpSpPr>
        <p:grpSpPr>
          <a:xfrm rot="0">
            <a:off x="10175875" y="3248660"/>
            <a:ext cx="3255645" cy="929005"/>
            <a:chOff x="0" y="0"/>
            <a:chExt cx="1075555" cy="321348"/>
          </a:xfrm>
        </p:grpSpPr>
        <p:sp>
          <p:nvSpPr>
            <p:cNvPr id="17" name="Freeform 17"/>
            <p:cNvSpPr/>
            <p:nvPr>
              <p:custDataLst>
                <p:tags r:id="rId17"/>
              </p:custDataLst>
            </p:nvPr>
          </p:nvSpPr>
          <p:spPr>
            <a:xfrm>
              <a:off x="0" y="0"/>
              <a:ext cx="1075555" cy="321349"/>
            </a:xfrm>
            <a:custGeom>
              <a:avLst/>
              <a:gdLst/>
              <a:ahLst/>
              <a:cxnLst/>
              <a:rect l="l" t="t" r="r" b="b"/>
              <a:pathLst>
                <a:path w="1075555" h="321349">
                  <a:moveTo>
                    <a:pt x="81844" y="0"/>
                  </a:moveTo>
                  <a:lnTo>
                    <a:pt x="993712" y="0"/>
                  </a:lnTo>
                  <a:cubicBezTo>
                    <a:pt x="1015418" y="0"/>
                    <a:pt x="1036235" y="8623"/>
                    <a:pt x="1051584" y="23971"/>
                  </a:cubicBezTo>
                  <a:cubicBezTo>
                    <a:pt x="1066932" y="39320"/>
                    <a:pt x="1075555" y="60137"/>
                    <a:pt x="1075555" y="81844"/>
                  </a:cubicBezTo>
                  <a:lnTo>
                    <a:pt x="1075555" y="239505"/>
                  </a:lnTo>
                  <a:cubicBezTo>
                    <a:pt x="1075555" y="261211"/>
                    <a:pt x="1066932" y="282028"/>
                    <a:pt x="1051584" y="297377"/>
                  </a:cubicBezTo>
                  <a:cubicBezTo>
                    <a:pt x="1036235" y="312726"/>
                    <a:pt x="1015418" y="321349"/>
                    <a:pt x="993712" y="321349"/>
                  </a:cubicBezTo>
                  <a:lnTo>
                    <a:pt x="81844" y="321349"/>
                  </a:lnTo>
                  <a:cubicBezTo>
                    <a:pt x="60137" y="321349"/>
                    <a:pt x="39320" y="312726"/>
                    <a:pt x="23971" y="297377"/>
                  </a:cubicBezTo>
                  <a:cubicBezTo>
                    <a:pt x="8623" y="282028"/>
                    <a:pt x="0" y="261211"/>
                    <a:pt x="0" y="239505"/>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18" name="TextBox 18"/>
            <p:cNvSpPr txBox="1"/>
            <p:nvPr/>
          </p:nvSpPr>
          <p:spPr>
            <a:xfrm>
              <a:off x="0" y="-19050"/>
              <a:ext cx="1075555" cy="340398"/>
            </a:xfrm>
            <a:prstGeom prst="rect">
              <a:avLst/>
            </a:prstGeom>
          </p:spPr>
          <p:txBody>
            <a:bodyPr lIns="50800" tIns="50800" rIns="50800" bIns="50800" rtlCol="0" anchor="ctr"/>
            <a:lstStyle/>
            <a:p>
              <a:pPr algn="ctr">
                <a:lnSpc>
                  <a:spcPts val="2860"/>
                </a:lnSpc>
              </a:pPr>
            </a:p>
          </p:txBody>
        </p:sp>
      </p:grpSp>
      <p:grpSp>
        <p:nvGrpSpPr>
          <p:cNvPr id="19" name="Group 19"/>
          <p:cNvGrpSpPr/>
          <p:nvPr>
            <p:custDataLst>
              <p:tags r:id="rId18"/>
            </p:custDataLst>
          </p:nvPr>
        </p:nvGrpSpPr>
        <p:grpSpPr>
          <a:xfrm rot="0">
            <a:off x="10287000" y="4353560"/>
            <a:ext cx="2990215" cy="1110615"/>
            <a:chOff x="0" y="0"/>
            <a:chExt cx="1075555" cy="310705"/>
          </a:xfrm>
        </p:grpSpPr>
        <p:sp>
          <p:nvSpPr>
            <p:cNvPr id="20" name="Freeform 20"/>
            <p:cNvSpPr/>
            <p:nvPr>
              <p:custDataLst>
                <p:tags r:id="rId19"/>
              </p:custDataLst>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21" name="TextBox 21"/>
            <p:cNvSpPr txBox="1"/>
            <p:nvPr/>
          </p:nvSpPr>
          <p:spPr>
            <a:xfrm>
              <a:off x="0" y="-19050"/>
              <a:ext cx="1075555" cy="329755"/>
            </a:xfrm>
            <a:prstGeom prst="rect">
              <a:avLst/>
            </a:prstGeom>
          </p:spPr>
          <p:txBody>
            <a:bodyPr lIns="50800" tIns="50800" rIns="50800" bIns="50800" rtlCol="0" anchor="ctr"/>
            <a:lstStyle/>
            <a:p>
              <a:pPr algn="ctr">
                <a:lnSpc>
                  <a:spcPts val="2860"/>
                </a:lnSpc>
              </a:pPr>
            </a:p>
          </p:txBody>
        </p:sp>
      </p:grpSp>
      <p:sp>
        <p:nvSpPr>
          <p:cNvPr id="22" name="TextBox 22"/>
          <p:cNvSpPr txBox="1"/>
          <p:nvPr/>
        </p:nvSpPr>
        <p:spPr>
          <a:xfrm>
            <a:off x="1538888" y="1195362"/>
            <a:ext cx="8904094" cy="1594138"/>
          </a:xfrm>
          <a:prstGeom prst="rect">
            <a:avLst/>
          </a:prstGeom>
        </p:spPr>
        <p:txBody>
          <a:bodyPr lIns="0" tIns="0" rIns="0" bIns="0" rtlCol="0" anchor="t">
            <a:spAutoFit/>
          </a:bodyPr>
          <a:lstStyle/>
          <a:p>
            <a:pPr marL="0" lvl="0" indent="0" algn="ctr">
              <a:lnSpc>
                <a:spcPts val="13015"/>
              </a:lnSpc>
              <a:spcBef>
                <a:spcPct val="0"/>
              </a:spcBef>
            </a:pPr>
            <a:r>
              <a:rPr lang="en-US" sz="9430" b="1" spc="924">
                <a:solidFill>
                  <a:srgbClr val="231F20"/>
                </a:solidFill>
                <a:latin typeface="Oswald Bold"/>
                <a:ea typeface="Oswald Bold"/>
                <a:cs typeface="Oswald Bold"/>
                <a:sym typeface="Oswald Bold"/>
              </a:rPr>
              <a:t>PROCESS TOOL</a:t>
            </a:r>
            <a:endParaRPr lang="en-US" sz="9430" b="1" spc="924">
              <a:solidFill>
                <a:srgbClr val="231F20"/>
              </a:solidFill>
              <a:latin typeface="Oswald Bold"/>
              <a:ea typeface="Oswald Bold"/>
              <a:cs typeface="Oswald Bold"/>
              <a:sym typeface="Oswald Bold"/>
            </a:endParaRPr>
          </a:p>
        </p:txBody>
      </p:sp>
      <p:sp>
        <p:nvSpPr>
          <p:cNvPr id="23" name="TextBox 23"/>
          <p:cNvSpPr txBox="1"/>
          <p:nvPr>
            <p:custDataLst>
              <p:tags r:id="rId20"/>
            </p:custDataLst>
          </p:nvPr>
        </p:nvSpPr>
        <p:spPr>
          <a:xfrm>
            <a:off x="1209675" y="4459605"/>
            <a:ext cx="2861945" cy="965835"/>
          </a:xfrm>
          <a:prstGeom prst="rect">
            <a:avLst/>
          </a:prstGeom>
        </p:spPr>
        <p:txBody>
          <a:bodyPr lIns="0" tIns="0" rIns="0" bIns="0" rtlCol="0" anchor="t">
            <a:noAutofit/>
          </a:bodyPr>
          <a:lstStyle/>
          <a:p>
            <a:pPr marL="0" lvl="0" indent="0" algn="ctr">
              <a:lnSpc>
                <a:spcPct val="100000"/>
              </a:lnSpc>
              <a:spcBef>
                <a:spcPct val="0"/>
              </a:spcBef>
            </a:pPr>
            <a:r>
              <a:rPr lang="en-US" sz="2800" spc="167">
                <a:solidFill>
                  <a:srgbClr val="231F20"/>
                </a:solidFill>
                <a:latin typeface="Oswald" panose="00000500000000000000"/>
                <a:ea typeface="Oswald" panose="00000500000000000000"/>
                <a:cs typeface="Oswald" panose="00000500000000000000"/>
                <a:sym typeface="Oswald" panose="00000500000000000000"/>
              </a:rPr>
              <a:t>DOCUMENT COLLABORATION</a:t>
            </a:r>
            <a:endParaRPr lang="en-US" sz="2800" spc="167">
              <a:solidFill>
                <a:srgbClr val="231F20"/>
              </a:solidFill>
              <a:latin typeface="Oswald" panose="00000500000000000000"/>
              <a:ea typeface="Oswald" panose="00000500000000000000"/>
              <a:cs typeface="Oswald" panose="00000500000000000000"/>
              <a:sym typeface="Oswald" panose="00000500000000000000"/>
            </a:endParaRPr>
          </a:p>
        </p:txBody>
      </p:sp>
      <p:sp>
        <p:nvSpPr>
          <p:cNvPr id="24" name="TextBox 24"/>
          <p:cNvSpPr txBox="1"/>
          <p:nvPr>
            <p:custDataLst>
              <p:tags r:id="rId21"/>
            </p:custDataLst>
          </p:nvPr>
        </p:nvSpPr>
        <p:spPr>
          <a:xfrm>
            <a:off x="832485" y="3543300"/>
            <a:ext cx="3362325" cy="661035"/>
          </a:xfrm>
          <a:prstGeom prst="rect">
            <a:avLst/>
          </a:prstGeom>
        </p:spPr>
        <p:txBody>
          <a:bodyPr lIns="0" tIns="0" rIns="0" bIns="0" rtlCol="0" anchor="t">
            <a:noAutofit/>
          </a:bodyPr>
          <a:lstStyle/>
          <a:p>
            <a:pPr algn="ctr">
              <a:lnSpc>
                <a:spcPts val="2340"/>
              </a:lnSpc>
            </a:pPr>
            <a:r>
              <a:rPr lang="en-US" sz="2200">
                <a:solidFill>
                  <a:srgbClr val="100F0D"/>
                </a:solidFill>
                <a:latin typeface="Montserrat Light" panose="00000400000000000000"/>
                <a:ea typeface="Montserrat Light" panose="00000400000000000000"/>
                <a:cs typeface="Montserrat Light" panose="00000400000000000000"/>
                <a:sym typeface="Montserrat Light" panose="00000400000000000000"/>
              </a:rPr>
              <a:t>Google Docs</a:t>
            </a:r>
            <a:endParaRPr lang="en-US" sz="2200">
              <a:solidFill>
                <a:srgbClr val="100F0D"/>
              </a:solidFill>
              <a:latin typeface="Montserrat Light" panose="00000400000000000000"/>
              <a:ea typeface="Montserrat Light" panose="00000400000000000000"/>
              <a:cs typeface="Montserrat Light" panose="00000400000000000000"/>
              <a:sym typeface="Montserrat Light" panose="00000400000000000000"/>
            </a:endParaRPr>
          </a:p>
        </p:txBody>
      </p:sp>
      <p:sp>
        <p:nvSpPr>
          <p:cNvPr id="25" name="TextBox 25"/>
          <p:cNvSpPr txBox="1"/>
          <p:nvPr>
            <p:custDataLst>
              <p:tags r:id="rId22"/>
            </p:custDataLst>
          </p:nvPr>
        </p:nvSpPr>
        <p:spPr>
          <a:xfrm>
            <a:off x="5792136" y="4629114"/>
            <a:ext cx="2556583" cy="430530"/>
          </a:xfrm>
          <a:prstGeom prst="rect">
            <a:avLst/>
          </a:prstGeom>
        </p:spPr>
        <p:txBody>
          <a:bodyPr lIns="0" tIns="0" rIns="0" bIns="0" rtlCol="0" anchor="t">
            <a:spAutoFit/>
          </a:bodyPr>
          <a:lstStyle/>
          <a:p>
            <a:pPr marL="0" lvl="0" algn="ctr">
              <a:lnSpc>
                <a:spcPct val="100000"/>
              </a:lnSpc>
              <a:buClrTx/>
              <a:buSzTx/>
              <a:buFontTx/>
            </a:pPr>
            <a:r>
              <a:rPr lang="en-US" sz="2800" spc="167">
                <a:solidFill>
                  <a:srgbClr val="231F20"/>
                </a:solidFill>
                <a:latin typeface="Oswald" panose="00000500000000000000"/>
                <a:ea typeface="Oswald" panose="00000500000000000000"/>
                <a:cs typeface="Oswald" panose="00000500000000000000"/>
                <a:sym typeface="Oswald" panose="00000500000000000000"/>
              </a:rPr>
              <a:t>CI/CD TOOLS</a:t>
            </a:r>
            <a:endParaRPr lang="en-US" sz="2800" spc="167">
              <a:solidFill>
                <a:srgbClr val="231F20"/>
              </a:solidFill>
              <a:latin typeface="Oswald" panose="00000500000000000000"/>
              <a:ea typeface="Oswald" panose="00000500000000000000"/>
              <a:cs typeface="Oswald" panose="00000500000000000000"/>
              <a:sym typeface="Oswald" panose="00000500000000000000"/>
            </a:endParaRPr>
          </a:p>
        </p:txBody>
      </p:sp>
      <p:sp>
        <p:nvSpPr>
          <p:cNvPr id="26" name="TextBox 26"/>
          <p:cNvSpPr txBox="1"/>
          <p:nvPr>
            <p:custDataLst>
              <p:tags r:id="rId23"/>
            </p:custDataLst>
          </p:nvPr>
        </p:nvSpPr>
        <p:spPr>
          <a:xfrm>
            <a:off x="5574665" y="3543300"/>
            <a:ext cx="3212465" cy="530860"/>
          </a:xfrm>
          <a:prstGeom prst="rect">
            <a:avLst/>
          </a:prstGeom>
        </p:spPr>
        <p:txBody>
          <a:bodyPr lIns="0" tIns="0" rIns="0" bIns="0" rtlCol="0" anchor="t">
            <a:noAutofit/>
          </a:bodyPr>
          <a:lstStyle/>
          <a:p>
            <a:pPr algn="ctr">
              <a:lnSpc>
                <a:spcPts val="2340"/>
              </a:lnSpc>
              <a:buClrTx/>
              <a:buSzTx/>
              <a:buFontTx/>
            </a:pPr>
            <a:r>
              <a:rPr lang="en-US" sz="2200">
                <a:solidFill>
                  <a:srgbClr val="100F0D"/>
                </a:solidFill>
                <a:latin typeface="Montserrat Light" panose="00000400000000000000"/>
                <a:ea typeface="Montserrat Light" panose="00000400000000000000"/>
                <a:cs typeface="Montserrat Light" panose="00000400000000000000"/>
                <a:sym typeface="Montserrat Light" panose="00000400000000000000"/>
              </a:rPr>
              <a:t>GitHub Action</a:t>
            </a:r>
            <a:endParaRPr lang="en-US" sz="2200">
              <a:solidFill>
                <a:srgbClr val="100F0D"/>
              </a:solidFill>
              <a:latin typeface="Montserrat Light" panose="00000400000000000000"/>
              <a:ea typeface="Montserrat Light" panose="00000400000000000000"/>
              <a:cs typeface="Montserrat Light" panose="00000400000000000000"/>
              <a:sym typeface="Montserrat Light" panose="00000400000000000000"/>
            </a:endParaRPr>
          </a:p>
        </p:txBody>
      </p:sp>
      <p:sp>
        <p:nvSpPr>
          <p:cNvPr id="27" name="TextBox 27"/>
          <p:cNvSpPr txBox="1"/>
          <p:nvPr>
            <p:custDataLst>
              <p:tags r:id="rId24"/>
            </p:custDataLst>
          </p:nvPr>
        </p:nvSpPr>
        <p:spPr>
          <a:xfrm>
            <a:off x="10412730" y="4459605"/>
            <a:ext cx="2675890" cy="861695"/>
          </a:xfrm>
          <a:prstGeom prst="rect">
            <a:avLst/>
          </a:prstGeom>
        </p:spPr>
        <p:txBody>
          <a:bodyPr wrap="square" lIns="0" tIns="0" rIns="0" bIns="0" rtlCol="0" anchor="t">
            <a:spAutoFit/>
          </a:bodyPr>
          <a:lstStyle/>
          <a:p>
            <a:pPr marL="0" lvl="0" algn="ctr">
              <a:lnSpc>
                <a:spcPct val="100000"/>
              </a:lnSpc>
              <a:buClrTx/>
              <a:buSzTx/>
              <a:buFontTx/>
            </a:pPr>
            <a:r>
              <a:rPr lang="en-US" sz="2800" spc="167">
                <a:solidFill>
                  <a:srgbClr val="231F20"/>
                </a:solidFill>
                <a:latin typeface="Oswald" panose="00000500000000000000"/>
                <a:ea typeface="Oswald" panose="00000500000000000000"/>
                <a:cs typeface="Oswald" panose="00000500000000000000"/>
                <a:sym typeface="Oswald" panose="00000500000000000000"/>
              </a:rPr>
              <a:t>FRONTEND FRAMEWORK</a:t>
            </a:r>
            <a:endParaRPr lang="en-US" sz="2800" spc="167">
              <a:solidFill>
                <a:srgbClr val="231F20"/>
              </a:solidFill>
              <a:latin typeface="Oswald" panose="00000500000000000000"/>
              <a:ea typeface="Oswald" panose="00000500000000000000"/>
              <a:cs typeface="Oswald" panose="00000500000000000000"/>
              <a:sym typeface="Oswald" panose="00000500000000000000"/>
            </a:endParaRPr>
          </a:p>
        </p:txBody>
      </p:sp>
      <p:sp>
        <p:nvSpPr>
          <p:cNvPr id="28" name="TextBox 28"/>
          <p:cNvSpPr txBox="1"/>
          <p:nvPr>
            <p:custDataLst>
              <p:tags r:id="rId25"/>
            </p:custDataLst>
          </p:nvPr>
        </p:nvSpPr>
        <p:spPr>
          <a:xfrm>
            <a:off x="10210800" y="3453765"/>
            <a:ext cx="3039110" cy="551815"/>
          </a:xfrm>
          <a:prstGeom prst="rect">
            <a:avLst/>
          </a:prstGeom>
        </p:spPr>
        <p:txBody>
          <a:bodyPr lIns="0" tIns="0" rIns="0" bIns="0" rtlCol="0" anchor="t">
            <a:noAutofit/>
          </a:bodyPr>
          <a:lstStyle/>
          <a:p>
            <a:pPr algn="ctr">
              <a:lnSpc>
                <a:spcPts val="2340"/>
              </a:lnSpc>
              <a:buClrTx/>
              <a:buSzTx/>
              <a:buFontTx/>
            </a:pPr>
            <a:r>
              <a:rPr lang="en-US" sz="2200">
                <a:solidFill>
                  <a:srgbClr val="100F0D"/>
                </a:solidFill>
                <a:latin typeface="Montserrat Light" panose="00000400000000000000"/>
                <a:ea typeface="Montserrat Light" panose="00000400000000000000"/>
                <a:cs typeface="Montserrat Light" panose="00000400000000000000"/>
                <a:sym typeface="Montserrat Light" panose="00000400000000000000"/>
              </a:rPr>
              <a:t>Vue.js </a:t>
            </a:r>
            <a:endParaRPr lang="en-US" sz="2200">
              <a:solidFill>
                <a:srgbClr val="100F0D"/>
              </a:solidFill>
              <a:latin typeface="Montserrat Light" panose="00000400000000000000"/>
              <a:ea typeface="Montserrat Light" panose="00000400000000000000"/>
              <a:cs typeface="Montserrat Light" panose="00000400000000000000"/>
              <a:sym typeface="Montserrat Light" panose="00000400000000000000"/>
            </a:endParaRPr>
          </a:p>
        </p:txBody>
      </p:sp>
      <p:grpSp>
        <p:nvGrpSpPr>
          <p:cNvPr id="29" name="Group 29"/>
          <p:cNvGrpSpPr/>
          <p:nvPr>
            <p:custDataLst>
              <p:tags r:id="rId26"/>
            </p:custDataLst>
          </p:nvPr>
        </p:nvGrpSpPr>
        <p:grpSpPr>
          <a:xfrm rot="0">
            <a:off x="2518937" y="5758344"/>
            <a:ext cx="2932415" cy="876131"/>
            <a:chOff x="0" y="0"/>
            <a:chExt cx="1075555" cy="321348"/>
          </a:xfrm>
        </p:grpSpPr>
        <p:sp>
          <p:nvSpPr>
            <p:cNvPr id="30" name="Freeform 30"/>
            <p:cNvSpPr/>
            <p:nvPr>
              <p:custDataLst>
                <p:tags r:id="rId27"/>
              </p:custDataLst>
            </p:nvPr>
          </p:nvSpPr>
          <p:spPr>
            <a:xfrm>
              <a:off x="0" y="0"/>
              <a:ext cx="1075555" cy="321349"/>
            </a:xfrm>
            <a:custGeom>
              <a:avLst/>
              <a:gdLst/>
              <a:ahLst/>
              <a:cxnLst/>
              <a:rect l="l" t="t" r="r" b="b"/>
              <a:pathLst>
                <a:path w="1075555" h="321349">
                  <a:moveTo>
                    <a:pt x="81844" y="0"/>
                  </a:moveTo>
                  <a:lnTo>
                    <a:pt x="993712" y="0"/>
                  </a:lnTo>
                  <a:cubicBezTo>
                    <a:pt x="1015418" y="0"/>
                    <a:pt x="1036235" y="8623"/>
                    <a:pt x="1051584" y="23971"/>
                  </a:cubicBezTo>
                  <a:cubicBezTo>
                    <a:pt x="1066932" y="39320"/>
                    <a:pt x="1075555" y="60137"/>
                    <a:pt x="1075555" y="81844"/>
                  </a:cubicBezTo>
                  <a:lnTo>
                    <a:pt x="1075555" y="239505"/>
                  </a:lnTo>
                  <a:cubicBezTo>
                    <a:pt x="1075555" y="261211"/>
                    <a:pt x="1066932" y="282028"/>
                    <a:pt x="1051584" y="297377"/>
                  </a:cubicBezTo>
                  <a:cubicBezTo>
                    <a:pt x="1036235" y="312726"/>
                    <a:pt x="1015418" y="321349"/>
                    <a:pt x="993712" y="321349"/>
                  </a:cubicBezTo>
                  <a:lnTo>
                    <a:pt x="81844" y="321349"/>
                  </a:lnTo>
                  <a:cubicBezTo>
                    <a:pt x="60137" y="321349"/>
                    <a:pt x="39320" y="312726"/>
                    <a:pt x="23971" y="297377"/>
                  </a:cubicBezTo>
                  <a:cubicBezTo>
                    <a:pt x="8623" y="282028"/>
                    <a:pt x="0" y="261211"/>
                    <a:pt x="0" y="239505"/>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31" name="TextBox 31"/>
            <p:cNvSpPr txBox="1"/>
            <p:nvPr/>
          </p:nvSpPr>
          <p:spPr>
            <a:xfrm>
              <a:off x="0" y="-19050"/>
              <a:ext cx="1075555" cy="340398"/>
            </a:xfrm>
            <a:prstGeom prst="rect">
              <a:avLst/>
            </a:prstGeom>
          </p:spPr>
          <p:txBody>
            <a:bodyPr lIns="50800" tIns="50800" rIns="50800" bIns="50800" rtlCol="0" anchor="ctr"/>
            <a:lstStyle/>
            <a:p>
              <a:pPr algn="ctr">
                <a:lnSpc>
                  <a:spcPts val="2860"/>
                </a:lnSpc>
              </a:pPr>
            </a:p>
          </p:txBody>
        </p:sp>
      </p:grpSp>
      <p:grpSp>
        <p:nvGrpSpPr>
          <p:cNvPr id="32" name="Group 32"/>
          <p:cNvGrpSpPr/>
          <p:nvPr>
            <p:custDataLst>
              <p:tags r:id="rId28"/>
            </p:custDataLst>
          </p:nvPr>
        </p:nvGrpSpPr>
        <p:grpSpPr>
          <a:xfrm rot="0">
            <a:off x="2452370" y="6793230"/>
            <a:ext cx="3122295" cy="1104265"/>
            <a:chOff x="0" y="0"/>
            <a:chExt cx="1075555" cy="310705"/>
          </a:xfrm>
        </p:grpSpPr>
        <p:sp>
          <p:nvSpPr>
            <p:cNvPr id="33" name="Freeform 33"/>
            <p:cNvSpPr/>
            <p:nvPr>
              <p:custDataLst>
                <p:tags r:id="rId29"/>
              </p:custDataLst>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34" name="TextBox 34"/>
            <p:cNvSpPr txBox="1"/>
            <p:nvPr/>
          </p:nvSpPr>
          <p:spPr>
            <a:xfrm>
              <a:off x="0" y="-19050"/>
              <a:ext cx="1075555" cy="329755"/>
            </a:xfrm>
            <a:prstGeom prst="rect">
              <a:avLst/>
            </a:prstGeom>
          </p:spPr>
          <p:txBody>
            <a:bodyPr lIns="50800" tIns="50800" rIns="50800" bIns="50800" rtlCol="0" anchor="ctr"/>
            <a:lstStyle/>
            <a:p>
              <a:pPr algn="ctr">
                <a:lnSpc>
                  <a:spcPts val="2860"/>
                </a:lnSpc>
              </a:pPr>
            </a:p>
          </p:txBody>
        </p:sp>
      </p:grpSp>
      <p:sp>
        <p:nvSpPr>
          <p:cNvPr id="35" name="TextBox 35"/>
          <p:cNvSpPr txBox="1"/>
          <p:nvPr>
            <p:custDataLst>
              <p:tags r:id="rId30"/>
            </p:custDataLst>
          </p:nvPr>
        </p:nvSpPr>
        <p:spPr>
          <a:xfrm>
            <a:off x="2717800" y="6896100"/>
            <a:ext cx="2556510" cy="861695"/>
          </a:xfrm>
          <a:prstGeom prst="rect">
            <a:avLst/>
          </a:prstGeom>
        </p:spPr>
        <p:txBody>
          <a:bodyPr wrap="square" lIns="0" tIns="0" rIns="0" bIns="0" rtlCol="0" anchor="t">
            <a:spAutoFit/>
          </a:bodyPr>
          <a:lstStyle/>
          <a:p>
            <a:pPr marL="0" lvl="0" algn="ctr">
              <a:lnSpc>
                <a:spcPct val="100000"/>
              </a:lnSpc>
              <a:buClrTx/>
              <a:buSzTx/>
              <a:buFontTx/>
            </a:pPr>
            <a:r>
              <a:rPr lang="en-US" sz="2800" spc="167">
                <a:solidFill>
                  <a:srgbClr val="231F20"/>
                </a:solidFill>
                <a:latin typeface="Oswald" panose="00000500000000000000"/>
                <a:ea typeface="Oswald" panose="00000500000000000000"/>
                <a:cs typeface="Oswald" panose="00000500000000000000"/>
                <a:sym typeface="Oswald" panose="00000500000000000000"/>
              </a:rPr>
              <a:t>BACKEND FRAMEWORK</a:t>
            </a:r>
            <a:endParaRPr lang="en-US" sz="2800" spc="167">
              <a:solidFill>
                <a:srgbClr val="231F20"/>
              </a:solidFill>
              <a:latin typeface="Oswald" panose="00000500000000000000"/>
              <a:ea typeface="Oswald" panose="00000500000000000000"/>
              <a:cs typeface="Oswald" panose="00000500000000000000"/>
              <a:sym typeface="Oswald" panose="00000500000000000000"/>
            </a:endParaRPr>
          </a:p>
        </p:txBody>
      </p:sp>
      <p:sp>
        <p:nvSpPr>
          <p:cNvPr id="36" name="TextBox 36"/>
          <p:cNvSpPr txBox="1"/>
          <p:nvPr>
            <p:custDataLst>
              <p:tags r:id="rId31"/>
            </p:custDataLst>
          </p:nvPr>
        </p:nvSpPr>
        <p:spPr>
          <a:xfrm>
            <a:off x="2590800" y="6015355"/>
            <a:ext cx="2600960" cy="585470"/>
          </a:xfrm>
          <a:prstGeom prst="rect">
            <a:avLst/>
          </a:prstGeom>
        </p:spPr>
        <p:txBody>
          <a:bodyPr lIns="0" tIns="0" rIns="0" bIns="0" rtlCol="0" anchor="t">
            <a:noAutofit/>
          </a:bodyPr>
          <a:lstStyle/>
          <a:p>
            <a:pPr algn="ctr">
              <a:lnSpc>
                <a:spcPts val="2340"/>
              </a:lnSpc>
              <a:buClrTx/>
              <a:buSzTx/>
              <a:buFontTx/>
            </a:pPr>
            <a:r>
              <a:rPr lang="en-US" sz="2200">
                <a:solidFill>
                  <a:srgbClr val="100F0D"/>
                </a:solidFill>
                <a:latin typeface="Montserrat Light" panose="00000400000000000000"/>
                <a:ea typeface="Montserrat Light" panose="00000400000000000000"/>
                <a:cs typeface="Montserrat Light" panose="00000400000000000000"/>
                <a:sym typeface="Montserrat Light" panose="00000400000000000000"/>
              </a:rPr>
              <a:t>Java</a:t>
            </a:r>
            <a:endParaRPr lang="en-US" sz="2200">
              <a:solidFill>
                <a:srgbClr val="100F0D"/>
              </a:solidFill>
              <a:latin typeface="Montserrat Light" panose="00000400000000000000"/>
              <a:ea typeface="Montserrat Light" panose="00000400000000000000"/>
              <a:cs typeface="Montserrat Light" panose="00000400000000000000"/>
              <a:sym typeface="Montserrat Light" panose="00000400000000000000"/>
            </a:endParaRPr>
          </a:p>
        </p:txBody>
      </p:sp>
      <p:grpSp>
        <p:nvGrpSpPr>
          <p:cNvPr id="37" name="Group 37"/>
          <p:cNvGrpSpPr/>
          <p:nvPr>
            <p:custDataLst>
              <p:tags r:id="rId32"/>
            </p:custDataLst>
          </p:nvPr>
        </p:nvGrpSpPr>
        <p:grpSpPr>
          <a:xfrm rot="0">
            <a:off x="6858000" y="5805170"/>
            <a:ext cx="3552825" cy="941070"/>
            <a:chOff x="0" y="0"/>
            <a:chExt cx="1079625" cy="380332"/>
          </a:xfrm>
        </p:grpSpPr>
        <p:sp>
          <p:nvSpPr>
            <p:cNvPr id="38" name="Freeform 38"/>
            <p:cNvSpPr/>
            <p:nvPr>
              <p:custDataLst>
                <p:tags r:id="rId33"/>
              </p:custDataLst>
            </p:nvPr>
          </p:nvSpPr>
          <p:spPr>
            <a:xfrm>
              <a:off x="0" y="0"/>
              <a:ext cx="1079625" cy="380332"/>
            </a:xfrm>
            <a:custGeom>
              <a:avLst/>
              <a:gdLst/>
              <a:ahLst/>
              <a:cxnLst/>
              <a:rect l="l" t="t" r="r" b="b"/>
              <a:pathLst>
                <a:path w="1079625" h="380332">
                  <a:moveTo>
                    <a:pt x="81535" y="0"/>
                  </a:moveTo>
                  <a:lnTo>
                    <a:pt x="998090" y="0"/>
                  </a:lnTo>
                  <a:cubicBezTo>
                    <a:pt x="1019715" y="0"/>
                    <a:pt x="1040454" y="8590"/>
                    <a:pt x="1055744" y="23881"/>
                  </a:cubicBezTo>
                  <a:cubicBezTo>
                    <a:pt x="1071035" y="39172"/>
                    <a:pt x="1079625" y="59911"/>
                    <a:pt x="1079625" y="81535"/>
                  </a:cubicBezTo>
                  <a:lnTo>
                    <a:pt x="1079625" y="298797"/>
                  </a:lnTo>
                  <a:cubicBezTo>
                    <a:pt x="1079625" y="320422"/>
                    <a:pt x="1071035" y="341161"/>
                    <a:pt x="1055744" y="356451"/>
                  </a:cubicBezTo>
                  <a:cubicBezTo>
                    <a:pt x="1040454" y="371742"/>
                    <a:pt x="1019715" y="380332"/>
                    <a:pt x="998090" y="380332"/>
                  </a:cubicBezTo>
                  <a:lnTo>
                    <a:pt x="81535" y="380332"/>
                  </a:lnTo>
                  <a:cubicBezTo>
                    <a:pt x="59911" y="380332"/>
                    <a:pt x="39172" y="371742"/>
                    <a:pt x="23881" y="356451"/>
                  </a:cubicBezTo>
                  <a:cubicBezTo>
                    <a:pt x="8590" y="341161"/>
                    <a:pt x="0" y="320422"/>
                    <a:pt x="0" y="298797"/>
                  </a:cubicBezTo>
                  <a:lnTo>
                    <a:pt x="0" y="81535"/>
                  </a:lnTo>
                  <a:cubicBezTo>
                    <a:pt x="0" y="59911"/>
                    <a:pt x="8590" y="39172"/>
                    <a:pt x="23881" y="23881"/>
                  </a:cubicBezTo>
                  <a:cubicBezTo>
                    <a:pt x="39172" y="8590"/>
                    <a:pt x="59911" y="0"/>
                    <a:pt x="81535" y="0"/>
                  </a:cubicBezTo>
                  <a:close/>
                </a:path>
              </a:pathLst>
            </a:custGeom>
            <a:solidFill>
              <a:srgbClr val="FFFFFF">
                <a:alpha val="98824"/>
              </a:srgbClr>
            </a:solidFill>
          </p:spPr>
        </p:sp>
        <p:sp>
          <p:nvSpPr>
            <p:cNvPr id="39" name="TextBox 39"/>
            <p:cNvSpPr txBox="1"/>
            <p:nvPr/>
          </p:nvSpPr>
          <p:spPr>
            <a:xfrm>
              <a:off x="0" y="-19050"/>
              <a:ext cx="1079625" cy="399382"/>
            </a:xfrm>
            <a:prstGeom prst="rect">
              <a:avLst/>
            </a:prstGeom>
          </p:spPr>
          <p:txBody>
            <a:bodyPr lIns="50800" tIns="50800" rIns="50800" bIns="50800" rtlCol="0" anchor="ctr"/>
            <a:lstStyle/>
            <a:p>
              <a:pPr algn="ctr">
                <a:lnSpc>
                  <a:spcPts val="2860"/>
                </a:lnSpc>
              </a:pPr>
            </a:p>
          </p:txBody>
        </p:sp>
      </p:grpSp>
      <p:grpSp>
        <p:nvGrpSpPr>
          <p:cNvPr id="40" name="Group 40"/>
          <p:cNvGrpSpPr/>
          <p:nvPr>
            <p:custDataLst>
              <p:tags r:id="rId34"/>
            </p:custDataLst>
          </p:nvPr>
        </p:nvGrpSpPr>
        <p:grpSpPr>
          <a:xfrm rot="0">
            <a:off x="7239000" y="6958965"/>
            <a:ext cx="3028315" cy="976630"/>
            <a:chOff x="0" y="0"/>
            <a:chExt cx="1075555" cy="310705"/>
          </a:xfrm>
        </p:grpSpPr>
        <p:sp>
          <p:nvSpPr>
            <p:cNvPr id="41" name="Freeform 41"/>
            <p:cNvSpPr/>
            <p:nvPr>
              <p:custDataLst>
                <p:tags r:id="rId35"/>
              </p:custDataLst>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42" name="TextBox 42"/>
            <p:cNvSpPr txBox="1"/>
            <p:nvPr/>
          </p:nvSpPr>
          <p:spPr>
            <a:xfrm>
              <a:off x="0" y="-19050"/>
              <a:ext cx="1075555" cy="329755"/>
            </a:xfrm>
            <a:prstGeom prst="rect">
              <a:avLst/>
            </a:prstGeom>
          </p:spPr>
          <p:txBody>
            <a:bodyPr lIns="50800" tIns="50800" rIns="50800" bIns="50800" rtlCol="0" anchor="ctr"/>
            <a:lstStyle/>
            <a:p>
              <a:pPr algn="ctr">
                <a:lnSpc>
                  <a:spcPts val="2860"/>
                </a:lnSpc>
              </a:pPr>
            </a:p>
          </p:txBody>
        </p:sp>
      </p:grpSp>
      <p:sp>
        <p:nvSpPr>
          <p:cNvPr id="43" name="TextBox 43"/>
          <p:cNvSpPr txBox="1"/>
          <p:nvPr>
            <p:custDataLst>
              <p:tags r:id="rId36"/>
            </p:custDataLst>
          </p:nvPr>
        </p:nvSpPr>
        <p:spPr>
          <a:xfrm>
            <a:off x="7451522" y="7200809"/>
            <a:ext cx="2556583" cy="430530"/>
          </a:xfrm>
          <a:prstGeom prst="rect">
            <a:avLst/>
          </a:prstGeom>
        </p:spPr>
        <p:txBody>
          <a:bodyPr lIns="0" tIns="0" rIns="0" bIns="0" rtlCol="0" anchor="t">
            <a:spAutoFit/>
          </a:bodyPr>
          <a:lstStyle/>
          <a:p>
            <a:pPr marL="0" lvl="0" algn="ctr">
              <a:lnSpc>
                <a:spcPct val="100000"/>
              </a:lnSpc>
              <a:buClrTx/>
              <a:buSzTx/>
              <a:buFontTx/>
            </a:pPr>
            <a:r>
              <a:rPr lang="en-US" sz="2800" spc="167">
                <a:solidFill>
                  <a:srgbClr val="231F20"/>
                </a:solidFill>
                <a:latin typeface="Oswald" panose="00000500000000000000"/>
                <a:ea typeface="Oswald" panose="00000500000000000000"/>
                <a:cs typeface="Oswald" panose="00000500000000000000"/>
                <a:sym typeface="Oswald" panose="00000500000000000000"/>
              </a:rPr>
              <a:t>TESTING TOOLS</a:t>
            </a:r>
            <a:endParaRPr lang="en-US" sz="2800" spc="167">
              <a:solidFill>
                <a:srgbClr val="231F20"/>
              </a:solidFill>
              <a:latin typeface="Oswald" panose="00000500000000000000"/>
              <a:ea typeface="Oswald" panose="00000500000000000000"/>
              <a:cs typeface="Oswald" panose="00000500000000000000"/>
              <a:sym typeface="Oswald" panose="00000500000000000000"/>
            </a:endParaRPr>
          </a:p>
        </p:txBody>
      </p:sp>
      <p:sp>
        <p:nvSpPr>
          <p:cNvPr id="44" name="TextBox 44"/>
          <p:cNvSpPr txBox="1"/>
          <p:nvPr>
            <p:custDataLst>
              <p:tags r:id="rId37"/>
            </p:custDataLst>
          </p:nvPr>
        </p:nvSpPr>
        <p:spPr>
          <a:xfrm>
            <a:off x="6324600" y="6022975"/>
            <a:ext cx="4618990" cy="661035"/>
          </a:xfrm>
          <a:prstGeom prst="rect">
            <a:avLst/>
          </a:prstGeom>
        </p:spPr>
        <p:txBody>
          <a:bodyPr lIns="0" tIns="0" rIns="0" bIns="0" rtlCol="0" anchor="t">
            <a:noAutofit/>
          </a:bodyPr>
          <a:lstStyle/>
          <a:p>
            <a:pPr algn="ctr">
              <a:lnSpc>
                <a:spcPts val="2340"/>
              </a:lnSpc>
              <a:buClrTx/>
              <a:buSzTx/>
              <a:buFontTx/>
            </a:pPr>
            <a:r>
              <a:rPr lang="en-US" sz="2200">
                <a:solidFill>
                  <a:srgbClr val="100F0D"/>
                </a:solidFill>
                <a:latin typeface="Montserrat Light" panose="00000400000000000000"/>
                <a:ea typeface="Montserrat Light" panose="00000400000000000000"/>
                <a:cs typeface="Montserrat Light" panose="00000400000000000000"/>
                <a:sym typeface="Montserrat Light" panose="00000400000000000000"/>
              </a:rPr>
              <a:t>Postman and Selenium </a:t>
            </a:r>
            <a:endParaRPr lang="en-US" sz="2200">
              <a:solidFill>
                <a:srgbClr val="100F0D"/>
              </a:solidFill>
              <a:latin typeface="Montserrat Light" panose="00000400000000000000"/>
              <a:ea typeface="Montserrat Light" panose="00000400000000000000"/>
              <a:cs typeface="Montserrat Light" panose="00000400000000000000"/>
              <a:sym typeface="Montserrat Light" panose="00000400000000000000"/>
            </a:endParaRPr>
          </a:p>
        </p:txBody>
      </p:sp>
      <p:grpSp>
        <p:nvGrpSpPr>
          <p:cNvPr id="45" name="Group 45"/>
          <p:cNvGrpSpPr/>
          <p:nvPr>
            <p:custDataLst>
              <p:tags r:id="rId38"/>
            </p:custDataLst>
          </p:nvPr>
        </p:nvGrpSpPr>
        <p:grpSpPr>
          <a:xfrm rot="0">
            <a:off x="11334750" y="5805170"/>
            <a:ext cx="4324350" cy="988695"/>
            <a:chOff x="0" y="0"/>
            <a:chExt cx="1079625" cy="380332"/>
          </a:xfrm>
        </p:grpSpPr>
        <p:sp>
          <p:nvSpPr>
            <p:cNvPr id="46" name="Freeform 46"/>
            <p:cNvSpPr/>
            <p:nvPr>
              <p:custDataLst>
                <p:tags r:id="rId39"/>
              </p:custDataLst>
            </p:nvPr>
          </p:nvSpPr>
          <p:spPr>
            <a:xfrm>
              <a:off x="0" y="0"/>
              <a:ext cx="1079625" cy="380332"/>
            </a:xfrm>
            <a:custGeom>
              <a:avLst/>
              <a:gdLst/>
              <a:ahLst/>
              <a:cxnLst/>
              <a:rect l="l" t="t" r="r" b="b"/>
              <a:pathLst>
                <a:path w="1079625" h="380332">
                  <a:moveTo>
                    <a:pt x="81535" y="0"/>
                  </a:moveTo>
                  <a:lnTo>
                    <a:pt x="998090" y="0"/>
                  </a:lnTo>
                  <a:cubicBezTo>
                    <a:pt x="1019715" y="0"/>
                    <a:pt x="1040454" y="8590"/>
                    <a:pt x="1055744" y="23881"/>
                  </a:cubicBezTo>
                  <a:cubicBezTo>
                    <a:pt x="1071035" y="39172"/>
                    <a:pt x="1079625" y="59911"/>
                    <a:pt x="1079625" y="81535"/>
                  </a:cubicBezTo>
                  <a:lnTo>
                    <a:pt x="1079625" y="298797"/>
                  </a:lnTo>
                  <a:cubicBezTo>
                    <a:pt x="1079625" y="320422"/>
                    <a:pt x="1071035" y="341161"/>
                    <a:pt x="1055744" y="356451"/>
                  </a:cubicBezTo>
                  <a:cubicBezTo>
                    <a:pt x="1040454" y="371742"/>
                    <a:pt x="1019715" y="380332"/>
                    <a:pt x="998090" y="380332"/>
                  </a:cubicBezTo>
                  <a:lnTo>
                    <a:pt x="81535" y="380332"/>
                  </a:lnTo>
                  <a:cubicBezTo>
                    <a:pt x="59911" y="380332"/>
                    <a:pt x="39172" y="371742"/>
                    <a:pt x="23881" y="356451"/>
                  </a:cubicBezTo>
                  <a:cubicBezTo>
                    <a:pt x="8590" y="341161"/>
                    <a:pt x="0" y="320422"/>
                    <a:pt x="0" y="298797"/>
                  </a:cubicBezTo>
                  <a:lnTo>
                    <a:pt x="0" y="81535"/>
                  </a:lnTo>
                  <a:cubicBezTo>
                    <a:pt x="0" y="59911"/>
                    <a:pt x="8590" y="39172"/>
                    <a:pt x="23881" y="23881"/>
                  </a:cubicBezTo>
                  <a:cubicBezTo>
                    <a:pt x="39172" y="8590"/>
                    <a:pt x="59911" y="0"/>
                    <a:pt x="81535" y="0"/>
                  </a:cubicBezTo>
                  <a:close/>
                </a:path>
              </a:pathLst>
            </a:custGeom>
            <a:solidFill>
              <a:srgbClr val="FFFFFF">
                <a:alpha val="98824"/>
              </a:srgbClr>
            </a:solidFill>
          </p:spPr>
        </p:sp>
        <p:sp>
          <p:nvSpPr>
            <p:cNvPr id="47" name="TextBox 47"/>
            <p:cNvSpPr txBox="1"/>
            <p:nvPr/>
          </p:nvSpPr>
          <p:spPr>
            <a:xfrm>
              <a:off x="0" y="-19050"/>
              <a:ext cx="1079625" cy="399382"/>
            </a:xfrm>
            <a:prstGeom prst="rect">
              <a:avLst/>
            </a:prstGeom>
          </p:spPr>
          <p:txBody>
            <a:bodyPr lIns="50800" tIns="50800" rIns="50800" bIns="50800" rtlCol="0" anchor="ctr"/>
            <a:lstStyle/>
            <a:p>
              <a:pPr algn="ctr">
                <a:lnSpc>
                  <a:spcPts val="2860"/>
                </a:lnSpc>
              </a:pPr>
            </a:p>
          </p:txBody>
        </p:sp>
      </p:grpSp>
      <p:grpSp>
        <p:nvGrpSpPr>
          <p:cNvPr id="48" name="Group 48"/>
          <p:cNvGrpSpPr/>
          <p:nvPr>
            <p:custDataLst>
              <p:tags r:id="rId40"/>
            </p:custDataLst>
          </p:nvPr>
        </p:nvGrpSpPr>
        <p:grpSpPr>
          <a:xfrm rot="0">
            <a:off x="11734667" y="7011003"/>
            <a:ext cx="2932415" cy="847111"/>
            <a:chOff x="0" y="0"/>
            <a:chExt cx="1075555" cy="310705"/>
          </a:xfrm>
        </p:grpSpPr>
        <p:sp>
          <p:nvSpPr>
            <p:cNvPr id="49" name="Freeform 49"/>
            <p:cNvSpPr/>
            <p:nvPr>
              <p:custDataLst>
                <p:tags r:id="rId41"/>
              </p:custDataLst>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50" name="TextBox 50"/>
            <p:cNvSpPr txBox="1"/>
            <p:nvPr/>
          </p:nvSpPr>
          <p:spPr>
            <a:xfrm>
              <a:off x="0" y="-19050"/>
              <a:ext cx="1075555" cy="329755"/>
            </a:xfrm>
            <a:prstGeom prst="rect">
              <a:avLst/>
            </a:prstGeom>
          </p:spPr>
          <p:txBody>
            <a:bodyPr lIns="50800" tIns="50800" rIns="50800" bIns="50800" rtlCol="0" anchor="ctr"/>
            <a:lstStyle/>
            <a:p>
              <a:pPr algn="ctr">
                <a:lnSpc>
                  <a:spcPts val="2860"/>
                </a:lnSpc>
              </a:pPr>
            </a:p>
          </p:txBody>
        </p:sp>
      </p:grpSp>
      <p:sp>
        <p:nvSpPr>
          <p:cNvPr id="51" name="TextBox 51"/>
          <p:cNvSpPr txBox="1"/>
          <p:nvPr>
            <p:custDataLst>
              <p:tags r:id="rId42"/>
            </p:custDataLst>
          </p:nvPr>
        </p:nvSpPr>
        <p:spPr>
          <a:xfrm>
            <a:off x="11963223" y="7201066"/>
            <a:ext cx="2556583" cy="430530"/>
          </a:xfrm>
          <a:prstGeom prst="rect">
            <a:avLst/>
          </a:prstGeom>
        </p:spPr>
        <p:txBody>
          <a:bodyPr lIns="0" tIns="0" rIns="0" bIns="0" rtlCol="0" anchor="t">
            <a:spAutoFit/>
          </a:bodyPr>
          <a:lstStyle/>
          <a:p>
            <a:pPr marL="0" lvl="0" algn="ctr">
              <a:lnSpc>
                <a:spcPct val="100000"/>
              </a:lnSpc>
              <a:buClrTx/>
              <a:buSzTx/>
              <a:buFontTx/>
            </a:pPr>
            <a:r>
              <a:rPr lang="en-US" sz="2800" spc="167">
                <a:solidFill>
                  <a:srgbClr val="231F20"/>
                </a:solidFill>
                <a:latin typeface="Oswald" panose="00000500000000000000"/>
                <a:ea typeface="Oswald" panose="00000500000000000000"/>
                <a:cs typeface="Oswald" panose="00000500000000000000"/>
                <a:sym typeface="Oswald" panose="00000500000000000000"/>
              </a:rPr>
              <a:t>BUG TRACKING</a:t>
            </a:r>
            <a:endParaRPr lang="en-US" sz="2800" spc="167">
              <a:solidFill>
                <a:srgbClr val="231F20"/>
              </a:solidFill>
              <a:latin typeface="Oswald" panose="00000500000000000000"/>
              <a:ea typeface="Oswald" panose="00000500000000000000"/>
              <a:cs typeface="Oswald" panose="00000500000000000000"/>
              <a:sym typeface="Oswald" panose="00000500000000000000"/>
            </a:endParaRPr>
          </a:p>
        </p:txBody>
      </p:sp>
      <p:sp>
        <p:nvSpPr>
          <p:cNvPr id="52" name="TextBox 52"/>
          <p:cNvSpPr txBox="1"/>
          <p:nvPr>
            <p:custDataLst>
              <p:tags r:id="rId43"/>
            </p:custDataLst>
          </p:nvPr>
        </p:nvSpPr>
        <p:spPr>
          <a:xfrm>
            <a:off x="11449050" y="5923915"/>
            <a:ext cx="4077335" cy="788670"/>
          </a:xfrm>
          <a:prstGeom prst="rect">
            <a:avLst/>
          </a:prstGeom>
        </p:spPr>
        <p:txBody>
          <a:bodyPr lIns="0" tIns="0" rIns="0" bIns="0" rtlCol="0" anchor="t">
            <a:noAutofit/>
          </a:bodyPr>
          <a:lstStyle/>
          <a:p>
            <a:pPr algn="ctr">
              <a:lnSpc>
                <a:spcPts val="2340"/>
              </a:lnSpc>
              <a:buClrTx/>
              <a:buSzTx/>
              <a:buFontTx/>
            </a:pPr>
            <a:r>
              <a:rPr lang="en-US" sz="2200">
                <a:solidFill>
                  <a:srgbClr val="100F0D"/>
                </a:solidFill>
                <a:latin typeface="Montserrat Light" panose="00000400000000000000"/>
                <a:ea typeface="Montserrat Light" panose="00000400000000000000"/>
                <a:cs typeface="Montserrat Light" panose="00000400000000000000"/>
                <a:sym typeface="Montserrat Light" panose="00000400000000000000"/>
              </a:rPr>
              <a:t>AWS CloudWatch, Sentry or AWS X-Ray </a:t>
            </a:r>
            <a:endParaRPr lang="en-US" sz="2200">
              <a:solidFill>
                <a:srgbClr val="100F0D"/>
              </a:solidFill>
              <a:latin typeface="Montserrat Light" panose="00000400000000000000"/>
              <a:ea typeface="Montserrat Light" panose="00000400000000000000"/>
              <a:cs typeface="Montserrat Light" panose="00000400000000000000"/>
              <a:sym typeface="Montserrat Light" panose="00000400000000000000"/>
            </a:endParaRPr>
          </a:p>
        </p:txBody>
      </p:sp>
      <p:grpSp>
        <p:nvGrpSpPr>
          <p:cNvPr id="53" name="Group 32"/>
          <p:cNvGrpSpPr/>
          <p:nvPr>
            <p:custDataLst>
              <p:tags r:id="rId44"/>
            </p:custDataLst>
          </p:nvPr>
        </p:nvGrpSpPr>
        <p:grpSpPr>
          <a:xfrm rot="0">
            <a:off x="4116070" y="9086850"/>
            <a:ext cx="3103880" cy="775970"/>
            <a:chOff x="0" y="-19050"/>
            <a:chExt cx="1103504" cy="329755"/>
          </a:xfrm>
        </p:grpSpPr>
        <p:sp>
          <p:nvSpPr>
            <p:cNvPr id="54" name="Freeform 33"/>
            <p:cNvSpPr/>
            <p:nvPr>
              <p:custDataLst>
                <p:tags r:id="rId45"/>
              </p:custDataLst>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55" name="TextBox 34"/>
            <p:cNvSpPr txBox="1"/>
            <p:nvPr/>
          </p:nvSpPr>
          <p:spPr>
            <a:xfrm>
              <a:off x="27949" y="-19050"/>
              <a:ext cx="1075555" cy="329755"/>
            </a:xfrm>
            <a:prstGeom prst="rect">
              <a:avLst/>
            </a:prstGeom>
          </p:spPr>
          <p:txBody>
            <a:bodyPr lIns="50800" tIns="50800" rIns="50800" bIns="50800" rtlCol="0" anchor="ctr"/>
            <a:p>
              <a:pPr algn="ctr">
                <a:lnSpc>
                  <a:spcPts val="2860"/>
                </a:lnSpc>
              </a:pPr>
            </a:p>
          </p:txBody>
        </p:sp>
      </p:grpSp>
      <p:sp>
        <p:nvSpPr>
          <p:cNvPr id="56" name="TextBox 35"/>
          <p:cNvSpPr txBox="1"/>
          <p:nvPr>
            <p:custDataLst>
              <p:tags r:id="rId46"/>
            </p:custDataLst>
          </p:nvPr>
        </p:nvSpPr>
        <p:spPr>
          <a:xfrm>
            <a:off x="4267200" y="9313545"/>
            <a:ext cx="2820035" cy="690880"/>
          </a:xfrm>
          <a:prstGeom prst="rect">
            <a:avLst/>
          </a:prstGeom>
        </p:spPr>
        <p:txBody>
          <a:bodyPr wrap="square" lIns="0" tIns="0" rIns="0" bIns="0" rtlCol="0" anchor="t">
            <a:noAutofit/>
          </a:bodyPr>
          <a:p>
            <a:pPr marL="0" lvl="0" algn="ctr">
              <a:lnSpc>
                <a:spcPct val="100000"/>
              </a:lnSpc>
              <a:buClrTx/>
              <a:buSzTx/>
              <a:buFontTx/>
            </a:pPr>
            <a:r>
              <a:rPr lang="en-US" sz="2800" spc="167">
                <a:solidFill>
                  <a:srgbClr val="231F20"/>
                </a:solidFill>
                <a:latin typeface="Oswald" panose="00000500000000000000"/>
                <a:ea typeface="Oswald" panose="00000500000000000000"/>
                <a:cs typeface="Oswald" panose="00000500000000000000"/>
                <a:sym typeface="Oswald" panose="00000500000000000000"/>
              </a:rPr>
              <a:t>CLOUD SERVICES</a:t>
            </a:r>
            <a:endParaRPr lang="en-US" sz="2800" spc="167">
              <a:solidFill>
                <a:srgbClr val="231F20"/>
              </a:solidFill>
              <a:latin typeface="Oswald" panose="00000500000000000000"/>
              <a:ea typeface="Oswald" panose="00000500000000000000"/>
              <a:cs typeface="Oswald" panose="00000500000000000000"/>
              <a:sym typeface="Oswald" panose="00000500000000000000"/>
            </a:endParaRPr>
          </a:p>
        </p:txBody>
      </p:sp>
      <p:grpSp>
        <p:nvGrpSpPr>
          <p:cNvPr id="57" name="Group 29"/>
          <p:cNvGrpSpPr/>
          <p:nvPr>
            <p:custDataLst>
              <p:tags r:id="rId47"/>
            </p:custDataLst>
          </p:nvPr>
        </p:nvGrpSpPr>
        <p:grpSpPr>
          <a:xfrm rot="0">
            <a:off x="3324225" y="8057515"/>
            <a:ext cx="4559935" cy="1038860"/>
            <a:chOff x="0" y="0"/>
            <a:chExt cx="1075555" cy="321348"/>
          </a:xfrm>
        </p:grpSpPr>
        <p:sp>
          <p:nvSpPr>
            <p:cNvPr id="58" name="Freeform 30"/>
            <p:cNvSpPr/>
            <p:nvPr>
              <p:custDataLst>
                <p:tags r:id="rId48"/>
              </p:custDataLst>
            </p:nvPr>
          </p:nvSpPr>
          <p:spPr>
            <a:xfrm>
              <a:off x="0" y="0"/>
              <a:ext cx="1075555" cy="321349"/>
            </a:xfrm>
            <a:custGeom>
              <a:avLst/>
              <a:gdLst/>
              <a:ahLst/>
              <a:cxnLst/>
              <a:rect l="l" t="t" r="r" b="b"/>
              <a:pathLst>
                <a:path w="1075555" h="321349">
                  <a:moveTo>
                    <a:pt x="81844" y="0"/>
                  </a:moveTo>
                  <a:lnTo>
                    <a:pt x="993712" y="0"/>
                  </a:lnTo>
                  <a:cubicBezTo>
                    <a:pt x="1015418" y="0"/>
                    <a:pt x="1036235" y="8623"/>
                    <a:pt x="1051584" y="23971"/>
                  </a:cubicBezTo>
                  <a:cubicBezTo>
                    <a:pt x="1066932" y="39320"/>
                    <a:pt x="1075555" y="60137"/>
                    <a:pt x="1075555" y="81844"/>
                  </a:cubicBezTo>
                  <a:lnTo>
                    <a:pt x="1075555" y="239505"/>
                  </a:lnTo>
                  <a:cubicBezTo>
                    <a:pt x="1075555" y="261211"/>
                    <a:pt x="1066932" y="282028"/>
                    <a:pt x="1051584" y="297377"/>
                  </a:cubicBezTo>
                  <a:cubicBezTo>
                    <a:pt x="1036235" y="312726"/>
                    <a:pt x="1015418" y="321349"/>
                    <a:pt x="993712" y="321349"/>
                  </a:cubicBezTo>
                  <a:lnTo>
                    <a:pt x="81844" y="321349"/>
                  </a:lnTo>
                  <a:cubicBezTo>
                    <a:pt x="60137" y="321349"/>
                    <a:pt x="39320" y="312726"/>
                    <a:pt x="23971" y="297377"/>
                  </a:cubicBezTo>
                  <a:cubicBezTo>
                    <a:pt x="8623" y="282028"/>
                    <a:pt x="0" y="261211"/>
                    <a:pt x="0" y="239505"/>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59" name="TextBox 31"/>
            <p:cNvSpPr txBox="1"/>
            <p:nvPr/>
          </p:nvSpPr>
          <p:spPr>
            <a:xfrm>
              <a:off x="0" y="-19050"/>
              <a:ext cx="1075555" cy="340398"/>
            </a:xfrm>
            <a:prstGeom prst="rect">
              <a:avLst/>
            </a:prstGeom>
          </p:spPr>
          <p:txBody>
            <a:bodyPr lIns="50800" tIns="50800" rIns="50800" bIns="50800" rtlCol="0" anchor="ctr"/>
            <a:p>
              <a:pPr algn="ctr">
                <a:lnSpc>
                  <a:spcPts val="2860"/>
                </a:lnSpc>
              </a:pPr>
            </a:p>
          </p:txBody>
        </p:sp>
      </p:grpSp>
      <p:sp>
        <p:nvSpPr>
          <p:cNvPr id="60" name="TextBox 36"/>
          <p:cNvSpPr txBox="1"/>
          <p:nvPr>
            <p:custDataLst>
              <p:tags r:id="rId49"/>
            </p:custDataLst>
          </p:nvPr>
        </p:nvSpPr>
        <p:spPr>
          <a:xfrm>
            <a:off x="3629660" y="8279765"/>
            <a:ext cx="3914140" cy="723265"/>
          </a:xfrm>
          <a:prstGeom prst="rect">
            <a:avLst/>
          </a:prstGeom>
        </p:spPr>
        <p:txBody>
          <a:bodyPr lIns="0" tIns="0" rIns="0" bIns="0" rtlCol="0" anchor="t">
            <a:noAutofit/>
          </a:bodyPr>
          <a:p>
            <a:pPr algn="ctr">
              <a:lnSpc>
                <a:spcPts val="2340"/>
              </a:lnSpc>
              <a:buClrTx/>
              <a:buSzTx/>
              <a:buFontTx/>
            </a:pPr>
            <a:r>
              <a:rPr lang="en-US" sz="2200">
                <a:solidFill>
                  <a:srgbClr val="100F0D"/>
                </a:solidFill>
                <a:latin typeface="Montserrat Light" panose="00000400000000000000"/>
                <a:ea typeface="Montserrat Light" panose="00000400000000000000"/>
                <a:cs typeface="Montserrat Light" panose="00000400000000000000"/>
                <a:sym typeface="Montserrat Light" panose="00000400000000000000"/>
              </a:rPr>
              <a:t>AWS EC2, AWS S3, </a:t>
            </a:r>
            <a:endParaRPr lang="en-US" sz="2200">
              <a:solidFill>
                <a:srgbClr val="100F0D"/>
              </a:solidFill>
              <a:latin typeface="Montserrat Light" panose="00000400000000000000"/>
              <a:ea typeface="Montserrat Light" panose="00000400000000000000"/>
              <a:cs typeface="Montserrat Light" panose="00000400000000000000"/>
              <a:sym typeface="Montserrat Light" panose="00000400000000000000"/>
            </a:endParaRPr>
          </a:p>
          <a:p>
            <a:pPr algn="ctr">
              <a:lnSpc>
                <a:spcPts val="2340"/>
              </a:lnSpc>
              <a:buClrTx/>
              <a:buSzTx/>
              <a:buFontTx/>
            </a:pPr>
            <a:r>
              <a:rPr lang="en-US" sz="2200">
                <a:solidFill>
                  <a:srgbClr val="100F0D"/>
                </a:solidFill>
                <a:latin typeface="Montserrat Light" panose="00000400000000000000"/>
                <a:ea typeface="Montserrat Light" panose="00000400000000000000"/>
                <a:cs typeface="Montserrat Light" panose="00000400000000000000"/>
                <a:sym typeface="Montserrat Light" panose="00000400000000000000"/>
              </a:rPr>
              <a:t>AWS DynamoDB, AWS ECR.</a:t>
            </a:r>
            <a:endParaRPr lang="en-US" sz="2200">
              <a:solidFill>
                <a:srgbClr val="100F0D"/>
              </a:solidFill>
              <a:latin typeface="Montserrat Light" panose="00000400000000000000"/>
              <a:ea typeface="Montserrat Light" panose="00000400000000000000"/>
              <a:cs typeface="Montserrat Light" panose="00000400000000000000"/>
              <a:sym typeface="Montserrat Light" panose="00000400000000000000"/>
            </a:endParaRPr>
          </a:p>
        </p:txBody>
      </p:sp>
      <p:sp>
        <p:nvSpPr>
          <p:cNvPr id="61" name="TextBox 35"/>
          <p:cNvSpPr txBox="1"/>
          <p:nvPr>
            <p:custDataLst>
              <p:tags r:id="rId50"/>
            </p:custDataLst>
          </p:nvPr>
        </p:nvSpPr>
        <p:spPr>
          <a:xfrm>
            <a:off x="10134600" y="9312910"/>
            <a:ext cx="3204845" cy="691515"/>
          </a:xfrm>
          <a:prstGeom prst="rect">
            <a:avLst/>
          </a:prstGeom>
        </p:spPr>
        <p:txBody>
          <a:bodyPr wrap="square" lIns="0" tIns="0" rIns="0" bIns="0" rtlCol="0" anchor="t">
            <a:noAutofit/>
          </a:bodyPr>
          <a:p>
            <a:pPr marL="0" lvl="0" algn="ctr">
              <a:lnSpc>
                <a:spcPct val="100000"/>
              </a:lnSpc>
              <a:buClrTx/>
              <a:buSzTx/>
              <a:buFontTx/>
            </a:pPr>
            <a:r>
              <a:rPr lang="en-US" sz="2800" spc="167">
                <a:solidFill>
                  <a:srgbClr val="231F20"/>
                </a:solidFill>
                <a:latin typeface="Oswald" panose="00000500000000000000"/>
                <a:ea typeface="Oswald" panose="00000500000000000000"/>
                <a:cs typeface="Oswald" panose="00000500000000000000"/>
                <a:sym typeface="Oswald" panose="00000500000000000000"/>
              </a:rPr>
              <a:t>CONTAINERIZATION</a:t>
            </a:r>
            <a:endParaRPr lang="en-US" sz="2800" spc="167">
              <a:solidFill>
                <a:srgbClr val="231F20"/>
              </a:solidFill>
              <a:latin typeface="Oswald" panose="00000500000000000000"/>
              <a:ea typeface="Oswald" panose="00000500000000000000"/>
              <a:cs typeface="Oswald" panose="00000500000000000000"/>
              <a:sym typeface="Oswald" panose="00000500000000000000"/>
            </a:endParaRPr>
          </a:p>
        </p:txBody>
      </p:sp>
      <p:sp>
        <p:nvSpPr>
          <p:cNvPr id="68" name="TextBox 36"/>
          <p:cNvSpPr txBox="1"/>
          <p:nvPr>
            <p:custDataLst>
              <p:tags r:id="rId51"/>
            </p:custDataLst>
          </p:nvPr>
        </p:nvSpPr>
        <p:spPr>
          <a:xfrm>
            <a:off x="9829800" y="8412480"/>
            <a:ext cx="3258820" cy="541020"/>
          </a:xfrm>
          <a:prstGeom prst="rect">
            <a:avLst/>
          </a:prstGeom>
        </p:spPr>
        <p:txBody>
          <a:bodyPr lIns="0" tIns="0" rIns="0" bIns="0" rtlCol="0" anchor="t">
            <a:noAutofit/>
          </a:bodyPr>
          <a:p>
            <a:pPr algn="ctr">
              <a:lnSpc>
                <a:spcPts val="2340"/>
              </a:lnSpc>
              <a:buClrTx/>
              <a:buSzTx/>
              <a:buFontTx/>
            </a:pPr>
            <a:r>
              <a:rPr lang="en-US" sz="2200">
                <a:solidFill>
                  <a:srgbClr val="100F0D"/>
                </a:solidFill>
                <a:latin typeface="Montserrat Light" panose="00000400000000000000"/>
                <a:ea typeface="Montserrat Light" panose="00000400000000000000"/>
                <a:cs typeface="Montserrat Light" panose="00000400000000000000"/>
                <a:sym typeface="Montserrat Light" panose="00000400000000000000"/>
              </a:rPr>
              <a:t>Docker</a:t>
            </a:r>
            <a:endParaRPr lang="en-US" sz="2200">
              <a:solidFill>
                <a:srgbClr val="100F0D"/>
              </a:solidFill>
              <a:latin typeface="Montserrat Light" panose="00000400000000000000"/>
              <a:ea typeface="Montserrat Light" panose="00000400000000000000"/>
              <a:cs typeface="Montserrat Light" panose="00000400000000000000"/>
              <a:sym typeface="Montserrat Light" panose="00000400000000000000"/>
            </a:endParaRPr>
          </a:p>
        </p:txBody>
      </p:sp>
    </p:spTree>
  </p:cSld>
  <p:clrMapOvr>
    <a:masterClrMapping/>
  </p:clrMapOvr>
</p:sld>
</file>

<file path=ppt/tags/tag1.xml><?xml version="1.0" encoding="utf-8"?>
<p:tagLst xmlns:p="http://schemas.openxmlformats.org/presentationml/2006/main">
  <p:tag name="KSO_WM_DIAGRAM_VIRTUALLY_FRAME" val="{&quot;height&quot;:387.19015554837813,&quot;left&quot;:134.5107086614173,&quot;top&quot;:123.78220472440944,&quot;width&quot;:1185.0285826771653}"/>
</p:tagLst>
</file>

<file path=ppt/tags/tag10.xml><?xml version="1.0" encoding="utf-8"?>
<p:tagLst xmlns:p="http://schemas.openxmlformats.org/presentationml/2006/main">
  <p:tag name="KSO_WM_DIAGRAM_VIRTUALLY_FRAME" val="{&quot;height&quot;:387.19015554837813,&quot;left&quot;:134.5107086614173,&quot;top&quot;:123.78220472440944,&quot;width&quot;:1185.0285826771653}"/>
</p:tagLst>
</file>

<file path=ppt/tags/tag11.xml><?xml version="1.0" encoding="utf-8"?>
<p:tagLst xmlns:p="http://schemas.openxmlformats.org/presentationml/2006/main">
  <p:tag name="KSO_WM_DIAGRAM_VIRTUALLY_FRAME" val="{&quot;height&quot;:387.19015554837813,&quot;left&quot;:134.5107086614173,&quot;top&quot;:123.78220472440944,&quot;width&quot;:1185.0285826771653}"/>
</p:tagLst>
</file>

<file path=ppt/tags/tag12.xml><?xml version="1.0" encoding="utf-8"?>
<p:tagLst xmlns:p="http://schemas.openxmlformats.org/presentationml/2006/main">
  <p:tag name="KSO_WM_DIAGRAM_VIRTUALLY_FRAME" val="{&quot;height&quot;:387.19015554837813,&quot;left&quot;:134.5107086614173,&quot;top&quot;:123.78220472440944,&quot;width&quot;:1185.0285826771653}"/>
</p:tagLst>
</file>

<file path=ppt/tags/tag13.xml><?xml version="1.0" encoding="utf-8"?>
<p:tagLst xmlns:p="http://schemas.openxmlformats.org/presentationml/2006/main">
  <p:tag name="KSO_WM_DIAGRAM_VIRTUALLY_FRAME" val="{&quot;height&quot;:387.19015554837813,&quot;left&quot;:134.5107086614173,&quot;top&quot;:123.78220472440944,&quot;width&quot;:1185.0285826771653}"/>
</p:tagLst>
</file>

<file path=ppt/tags/tag14.xml><?xml version="1.0" encoding="utf-8"?>
<p:tagLst xmlns:p="http://schemas.openxmlformats.org/presentationml/2006/main">
  <p:tag name="KSO_WM_DIAGRAM_VIRTUALLY_FRAME" val="{&quot;height&quot;:387.19015554837813,&quot;left&quot;:134.5107086614173,&quot;top&quot;:123.78220472440944,&quot;width&quot;:1185.0285826771653}"/>
</p:tagLst>
</file>

<file path=ppt/tags/tag15.xml><?xml version="1.0" encoding="utf-8"?>
<p:tagLst xmlns:p="http://schemas.openxmlformats.org/presentationml/2006/main">
  <p:tag name="KSO_WM_DIAGRAM_VIRTUALLY_FRAME" val="{&quot;height&quot;:387.19015554837813,&quot;left&quot;:134.5107086614173,&quot;top&quot;:123.78220472440944,&quot;width&quot;:1185.0285826771653}"/>
</p:tagLst>
</file>

<file path=ppt/tags/tag16.xml><?xml version="1.0" encoding="utf-8"?>
<p:tagLst xmlns:p="http://schemas.openxmlformats.org/presentationml/2006/main">
  <p:tag name="KSO_WM_DIAGRAM_VIRTUALLY_FRAME" val="{&quot;height&quot;:387.19015554837813,&quot;left&quot;:134.5107086614173,&quot;top&quot;:123.78220472440944,&quot;width&quot;:1185.0285826771653}"/>
</p:tagLst>
</file>

<file path=ppt/tags/tag17.xml><?xml version="1.0" encoding="utf-8"?>
<p:tagLst xmlns:p="http://schemas.openxmlformats.org/presentationml/2006/main">
  <p:tag name="KSO_WM_DIAGRAM_VIRTUALLY_FRAME" val="{&quot;height&quot;:387.19015554837813,&quot;left&quot;:134.5107086614173,&quot;top&quot;:123.78220472440944,&quot;width&quot;:1185.0285826771653}"/>
</p:tagLst>
</file>

<file path=ppt/tags/tag18.xml><?xml version="1.0" encoding="utf-8"?>
<p:tagLst xmlns:p="http://schemas.openxmlformats.org/presentationml/2006/main">
  <p:tag name="KSO_WM_DIAGRAM_VIRTUALLY_FRAME" val="{&quot;height&quot;:387.19015554837813,&quot;left&quot;:134.5107086614173,&quot;top&quot;:123.78220472440944,&quot;width&quot;:1185.0285826771653}"/>
</p:tagLst>
</file>

<file path=ppt/tags/tag19.xml><?xml version="1.0" encoding="utf-8"?>
<p:tagLst xmlns:p="http://schemas.openxmlformats.org/presentationml/2006/main">
  <p:tag name="KSO_WM_DIAGRAM_VIRTUALLY_FRAME" val="{&quot;height&quot;:387.19015554837813,&quot;left&quot;:134.5107086614173,&quot;top&quot;:123.78220472440944,&quot;width&quot;:1185.0285826771653}"/>
</p:tagLst>
</file>

<file path=ppt/tags/tag2.xml><?xml version="1.0" encoding="utf-8"?>
<p:tagLst xmlns:p="http://schemas.openxmlformats.org/presentationml/2006/main">
  <p:tag name="KSO_WM_DIAGRAM_VIRTUALLY_FRAME" val="{&quot;height&quot;:387.19015554837813,&quot;left&quot;:134.5107086614173,&quot;top&quot;:123.78220472440944,&quot;width&quot;:1185.0285826771653}"/>
</p:tagLst>
</file>

<file path=ppt/tags/tag20.xml><?xml version="1.0" encoding="utf-8"?>
<p:tagLst xmlns:p="http://schemas.openxmlformats.org/presentationml/2006/main">
  <p:tag name="KSO_WM_DIAGRAM_VIRTUALLY_FRAME" val="{&quot;height&quot;:387.19015554837813,&quot;left&quot;:134.5107086614173,&quot;top&quot;:123.78220472440944,&quot;width&quot;:1185.0285826771653}"/>
</p:tagLst>
</file>

<file path=ppt/tags/tag21.xml><?xml version="1.0" encoding="utf-8"?>
<p:tagLst xmlns:p="http://schemas.openxmlformats.org/presentationml/2006/main">
  <p:tag name="KSO_WM_DIAGRAM_VIRTUALLY_FRAME" val="{&quot;height&quot;:387.19015554837813,&quot;left&quot;:134.5107086614173,&quot;top&quot;:123.78220472440944,&quot;width&quot;:1185.0285826771653}"/>
</p:tagLst>
</file>

<file path=ppt/tags/tag22.xml><?xml version="1.0" encoding="utf-8"?>
<p:tagLst xmlns:p="http://schemas.openxmlformats.org/presentationml/2006/main">
  <p:tag name="KSO_WM_DIAGRAM_VIRTUALLY_FRAME" val="{&quot;height&quot;:380.514094488189,&quot;left&quot;:64.15,&quot;top&quot;:250.53503937007872,&quot;width&quot;:1089.988346456693}"/>
</p:tagLst>
</file>

<file path=ppt/tags/tag23.xml><?xml version="1.0" encoding="utf-8"?>
<p:tagLst xmlns:p="http://schemas.openxmlformats.org/presentationml/2006/main">
  <p:tag name="KSO_WM_DIAGRAM_VIRTUALLY_FRAME" val="{&quot;height&quot;:380.514094488189,&quot;left&quot;:64.15,&quot;top&quot;:250.53503937007872,&quot;width&quot;:1089.988346456693}"/>
</p:tagLst>
</file>

<file path=ppt/tags/tag24.xml><?xml version="1.0" encoding="utf-8"?>
<p:tagLst xmlns:p="http://schemas.openxmlformats.org/presentationml/2006/main">
  <p:tag name="KSO_WM_DIAGRAM_VIRTUALLY_FRAME" val="{&quot;height&quot;:380.514094488189,&quot;left&quot;:64.15,&quot;top&quot;:250.53503937007872,&quot;width&quot;:1089.988346456693}"/>
</p:tagLst>
</file>

<file path=ppt/tags/tag25.xml><?xml version="1.0" encoding="utf-8"?>
<p:tagLst xmlns:p="http://schemas.openxmlformats.org/presentationml/2006/main">
  <p:tag name="KSO_WM_DIAGRAM_VIRTUALLY_FRAME" val="{&quot;height&quot;:380.514094488189,&quot;left&quot;:64.15,&quot;top&quot;:250.53503937007872,&quot;width&quot;:1089.988346456693}"/>
</p:tagLst>
</file>

<file path=ppt/tags/tag26.xml><?xml version="1.0" encoding="utf-8"?>
<p:tagLst xmlns:p="http://schemas.openxmlformats.org/presentationml/2006/main">
  <p:tag name="KSO_WM_DIAGRAM_VIRTUALLY_FRAME" val="{&quot;height&quot;:380.514094488189,&quot;left&quot;:64.15,&quot;top&quot;:250.53503937007872,&quot;width&quot;:1089.988346456693}"/>
</p:tagLst>
</file>

<file path=ppt/tags/tag27.xml><?xml version="1.0" encoding="utf-8"?>
<p:tagLst xmlns:p="http://schemas.openxmlformats.org/presentationml/2006/main">
  <p:tag name="KSO_WM_DIAGRAM_VIRTUALLY_FRAME" val="{&quot;height&quot;:380.514094488189,&quot;left&quot;:64.15,&quot;top&quot;:250.53503937007872,&quot;width&quot;:1089.988346456693}"/>
</p:tagLst>
</file>

<file path=ppt/tags/tag28.xml><?xml version="1.0" encoding="utf-8"?>
<p:tagLst xmlns:p="http://schemas.openxmlformats.org/presentationml/2006/main">
  <p:tag name="KSO_WM_DIAGRAM_VIRTUALLY_FRAME" val="{&quot;height&quot;:380.514094488189,&quot;left&quot;:64.15,&quot;top&quot;:250.53503937007872,&quot;width&quot;:1089.988346456693}"/>
</p:tagLst>
</file>

<file path=ppt/tags/tag29.xml><?xml version="1.0" encoding="utf-8"?>
<p:tagLst xmlns:p="http://schemas.openxmlformats.org/presentationml/2006/main">
  <p:tag name="KSO_WM_DIAGRAM_VIRTUALLY_FRAME" val="{&quot;height&quot;:380.514094488189,&quot;left&quot;:64.15,&quot;top&quot;:250.53503937007872,&quot;width&quot;:1089.988346456693}"/>
</p:tagLst>
</file>

<file path=ppt/tags/tag3.xml><?xml version="1.0" encoding="utf-8"?>
<p:tagLst xmlns:p="http://schemas.openxmlformats.org/presentationml/2006/main">
  <p:tag name="KSO_WM_DIAGRAM_VIRTUALLY_FRAME" val="{&quot;height&quot;:387.19015554837813,&quot;left&quot;:134.5107086614173,&quot;top&quot;:123.78220472440944,&quot;width&quot;:1185.0285826771653}"/>
</p:tagLst>
</file>

<file path=ppt/tags/tag30.xml><?xml version="1.0" encoding="utf-8"?>
<p:tagLst xmlns:p="http://schemas.openxmlformats.org/presentationml/2006/main">
  <p:tag name="KSO_WM_DIAGRAM_VIRTUALLY_FRAME" val="{&quot;height&quot;:380.514094488189,&quot;left&quot;:64.15,&quot;top&quot;:250.53503937007872,&quot;width&quot;:1089.988346456693}"/>
</p:tagLst>
</file>

<file path=ppt/tags/tag31.xml><?xml version="1.0" encoding="utf-8"?>
<p:tagLst xmlns:p="http://schemas.openxmlformats.org/presentationml/2006/main">
  <p:tag name="KSO_WM_DIAGRAM_VIRTUALLY_FRAME" val="{&quot;height&quot;:380.514094488189,&quot;left&quot;:64.15,&quot;top&quot;:250.53503937007872,&quot;width&quot;:1089.988346456693}"/>
</p:tagLst>
</file>

<file path=ppt/tags/tag32.xml><?xml version="1.0" encoding="utf-8"?>
<p:tagLst xmlns:p="http://schemas.openxmlformats.org/presentationml/2006/main">
  <p:tag name="KSO_WM_DIAGRAM_VIRTUALLY_FRAME" val="{&quot;height&quot;:380.514094488189,&quot;left&quot;:64.15,&quot;top&quot;:250.53503937007872,&quot;width&quot;:1089.988346456693}"/>
</p:tagLst>
</file>

<file path=ppt/tags/tag33.xml><?xml version="1.0" encoding="utf-8"?>
<p:tagLst xmlns:p="http://schemas.openxmlformats.org/presentationml/2006/main">
  <p:tag name="KSO_WM_DIAGRAM_VIRTUALLY_FRAME" val="{&quot;height&quot;:380.514094488189,&quot;left&quot;:64.15,&quot;top&quot;:250.53503937007872,&quot;width&quot;:1089.988346456693}"/>
</p:tagLst>
</file>

<file path=ppt/tags/tag34.xml><?xml version="1.0" encoding="utf-8"?>
<p:tagLst xmlns:p="http://schemas.openxmlformats.org/presentationml/2006/main">
  <p:tag name="KSO_WM_DIAGRAM_VIRTUALLY_FRAME" val="{&quot;height&quot;:380.514094488189,&quot;left&quot;:64.15,&quot;top&quot;:250.53503937007872,&quot;width&quot;:1089.988346456693}"/>
</p:tagLst>
</file>

<file path=ppt/tags/tag35.xml><?xml version="1.0" encoding="utf-8"?>
<p:tagLst xmlns:p="http://schemas.openxmlformats.org/presentationml/2006/main">
  <p:tag name="KSO_WM_DIAGRAM_VIRTUALLY_FRAME" val="{&quot;height&quot;:380.514094488189,&quot;left&quot;:64.15,&quot;top&quot;:250.53503937007872,&quot;width&quot;:1089.988346456693}"/>
</p:tagLst>
</file>

<file path=ppt/tags/tag36.xml><?xml version="1.0" encoding="utf-8"?>
<p:tagLst xmlns:p="http://schemas.openxmlformats.org/presentationml/2006/main">
  <p:tag name="KSO_WM_DIAGRAM_VIRTUALLY_FRAME" val="{&quot;height&quot;:380.514094488189,&quot;left&quot;:64.15,&quot;top&quot;:250.53503937007872,&quot;width&quot;:1089.988346456693}"/>
</p:tagLst>
</file>

<file path=ppt/tags/tag37.xml><?xml version="1.0" encoding="utf-8"?>
<p:tagLst xmlns:p="http://schemas.openxmlformats.org/presentationml/2006/main">
  <p:tag name="KSO_WM_DIAGRAM_VIRTUALLY_FRAME" val="{&quot;height&quot;:380.514094488189,&quot;left&quot;:64.15,&quot;top&quot;:250.53503937007872,&quot;width&quot;:1089.988346456693}"/>
</p:tagLst>
</file>

<file path=ppt/tags/tag38.xml><?xml version="1.0" encoding="utf-8"?>
<p:tagLst xmlns:p="http://schemas.openxmlformats.org/presentationml/2006/main">
  <p:tag name="KSO_WM_DIAGRAM_VIRTUALLY_FRAME" val="{&quot;height&quot;:380.514094488189,&quot;left&quot;:64.15,&quot;top&quot;:250.53503937007872,&quot;width&quot;:1089.988346456693}"/>
</p:tagLst>
</file>

<file path=ppt/tags/tag39.xml><?xml version="1.0" encoding="utf-8"?>
<p:tagLst xmlns:p="http://schemas.openxmlformats.org/presentationml/2006/main">
  <p:tag name="KSO_WM_DIAGRAM_VIRTUALLY_FRAME" val="{&quot;height&quot;:380.514094488189,&quot;left&quot;:64.15,&quot;top&quot;:250.53503937007872,&quot;width&quot;:1089.988346456693}"/>
</p:tagLst>
</file>

<file path=ppt/tags/tag4.xml><?xml version="1.0" encoding="utf-8"?>
<p:tagLst xmlns:p="http://schemas.openxmlformats.org/presentationml/2006/main">
  <p:tag name="KSO_WM_DIAGRAM_VIRTUALLY_FRAME" val="{&quot;height&quot;:387.19015554837813,&quot;left&quot;:134.5107086614173,&quot;top&quot;:123.78220472440944,&quot;width&quot;:1185.0285826771653}"/>
</p:tagLst>
</file>

<file path=ppt/tags/tag40.xml><?xml version="1.0" encoding="utf-8"?>
<p:tagLst xmlns:p="http://schemas.openxmlformats.org/presentationml/2006/main">
  <p:tag name="KSO_WM_DIAGRAM_VIRTUALLY_FRAME" val="{&quot;height&quot;:380.514094488189,&quot;left&quot;:64.15,&quot;top&quot;:250.53503937007872,&quot;width&quot;:1089.988346456693}"/>
</p:tagLst>
</file>

<file path=ppt/tags/tag41.xml><?xml version="1.0" encoding="utf-8"?>
<p:tagLst xmlns:p="http://schemas.openxmlformats.org/presentationml/2006/main">
  <p:tag name="KSO_WM_DIAGRAM_VIRTUALLY_FRAME" val="{&quot;height&quot;:380.514094488189,&quot;left&quot;:64.15,&quot;top&quot;:250.53503937007872,&quot;width&quot;:1089.988346456693}"/>
</p:tagLst>
</file>

<file path=ppt/tags/tag42.xml><?xml version="1.0" encoding="utf-8"?>
<p:tagLst xmlns:p="http://schemas.openxmlformats.org/presentationml/2006/main">
  <p:tag name="KSO_WM_DIAGRAM_VIRTUALLY_FRAME" val="{&quot;height&quot;:380.514094488189,&quot;left&quot;:64.15,&quot;top&quot;:250.53503937007872,&quot;width&quot;:1089.988346456693}"/>
</p:tagLst>
</file>

<file path=ppt/tags/tag43.xml><?xml version="1.0" encoding="utf-8"?>
<p:tagLst xmlns:p="http://schemas.openxmlformats.org/presentationml/2006/main">
  <p:tag name="KSO_WM_DIAGRAM_VIRTUALLY_FRAME" val="{&quot;height&quot;:380.514094488189,&quot;left&quot;:64.15,&quot;top&quot;:250.53503937007872,&quot;width&quot;:1089.988346456693}"/>
</p:tagLst>
</file>

<file path=ppt/tags/tag44.xml><?xml version="1.0" encoding="utf-8"?>
<p:tagLst xmlns:p="http://schemas.openxmlformats.org/presentationml/2006/main">
  <p:tag name="KSO_WM_DIAGRAM_VIRTUALLY_FRAME" val="{&quot;height&quot;:380.514094488189,&quot;left&quot;:64.15,&quot;top&quot;:250.53503937007872,&quot;width&quot;:1089.988346456693}"/>
</p:tagLst>
</file>

<file path=ppt/tags/tag45.xml><?xml version="1.0" encoding="utf-8"?>
<p:tagLst xmlns:p="http://schemas.openxmlformats.org/presentationml/2006/main">
  <p:tag name="KSO_WM_DIAGRAM_VIRTUALLY_FRAME" val="{&quot;height&quot;:380.514094488189,&quot;left&quot;:64.15,&quot;top&quot;:250.53503937007872,&quot;width&quot;:1089.988346456693}"/>
</p:tagLst>
</file>

<file path=ppt/tags/tag46.xml><?xml version="1.0" encoding="utf-8"?>
<p:tagLst xmlns:p="http://schemas.openxmlformats.org/presentationml/2006/main">
  <p:tag name="KSO_WM_DIAGRAM_VIRTUALLY_FRAME" val="{&quot;height&quot;:380.514094488189,&quot;left&quot;:64.15,&quot;top&quot;:250.53503937007872,&quot;width&quot;:1089.988346456693}"/>
</p:tagLst>
</file>

<file path=ppt/tags/tag47.xml><?xml version="1.0" encoding="utf-8"?>
<p:tagLst xmlns:p="http://schemas.openxmlformats.org/presentationml/2006/main">
  <p:tag name="KSO_WM_DIAGRAM_VIRTUALLY_FRAME" val="{&quot;height&quot;:380.514094488189,&quot;left&quot;:64.15,&quot;top&quot;:250.53503937007872,&quot;width&quot;:1089.988346456693}"/>
</p:tagLst>
</file>

<file path=ppt/tags/tag48.xml><?xml version="1.0" encoding="utf-8"?>
<p:tagLst xmlns:p="http://schemas.openxmlformats.org/presentationml/2006/main">
  <p:tag name="KSO_WM_DIAGRAM_VIRTUALLY_FRAME" val="{&quot;height&quot;:380.514094488189,&quot;left&quot;:64.15,&quot;top&quot;:250.53503937007872,&quot;width&quot;:1089.988346456693}"/>
</p:tagLst>
</file>

<file path=ppt/tags/tag49.xml><?xml version="1.0" encoding="utf-8"?>
<p:tagLst xmlns:p="http://schemas.openxmlformats.org/presentationml/2006/main">
  <p:tag name="KSO_WM_DIAGRAM_VIRTUALLY_FRAME" val="{&quot;height&quot;:380.514094488189,&quot;left&quot;:64.15,&quot;top&quot;:250.53503937007872,&quot;width&quot;:1089.988346456693}"/>
</p:tagLst>
</file>

<file path=ppt/tags/tag5.xml><?xml version="1.0" encoding="utf-8"?>
<p:tagLst xmlns:p="http://schemas.openxmlformats.org/presentationml/2006/main">
  <p:tag name="KSO_WM_DIAGRAM_VIRTUALLY_FRAME" val="{&quot;height&quot;:387.19015554837813,&quot;left&quot;:134.5107086614173,&quot;top&quot;:123.78220472440944,&quot;width&quot;:1185.0285826771653}"/>
</p:tagLst>
</file>

<file path=ppt/tags/tag50.xml><?xml version="1.0" encoding="utf-8"?>
<p:tagLst xmlns:p="http://schemas.openxmlformats.org/presentationml/2006/main">
  <p:tag name="KSO_WM_DIAGRAM_VIRTUALLY_FRAME" val="{&quot;height&quot;:380.514094488189,&quot;left&quot;:64.15,&quot;top&quot;:250.53503937007872,&quot;width&quot;:1089.988346456693}"/>
</p:tagLst>
</file>

<file path=ppt/tags/tag51.xml><?xml version="1.0" encoding="utf-8"?>
<p:tagLst xmlns:p="http://schemas.openxmlformats.org/presentationml/2006/main">
  <p:tag name="KSO_WM_DIAGRAM_VIRTUALLY_FRAME" val="{&quot;height&quot;:380.514094488189,&quot;left&quot;:64.15,&quot;top&quot;:250.53503937007872,&quot;width&quot;:1089.988346456693}"/>
</p:tagLst>
</file>

<file path=ppt/tags/tag52.xml><?xml version="1.0" encoding="utf-8"?>
<p:tagLst xmlns:p="http://schemas.openxmlformats.org/presentationml/2006/main">
  <p:tag name="KSO_WM_DIAGRAM_VIRTUALLY_FRAME" val="{&quot;height&quot;:380.514094488189,&quot;left&quot;:64.15,&quot;top&quot;:250.53503937007872,&quot;width&quot;:1089.988346456693}"/>
</p:tagLst>
</file>

<file path=ppt/tags/tag53.xml><?xml version="1.0" encoding="utf-8"?>
<p:tagLst xmlns:p="http://schemas.openxmlformats.org/presentationml/2006/main">
  <p:tag name="KSO_WM_DIAGRAM_VIRTUALLY_FRAME" val="{&quot;height&quot;:380.514094488189,&quot;left&quot;:64.15,&quot;top&quot;:250.53503937007872,&quot;width&quot;:1089.988346456693}"/>
</p:tagLst>
</file>

<file path=ppt/tags/tag54.xml><?xml version="1.0" encoding="utf-8"?>
<p:tagLst xmlns:p="http://schemas.openxmlformats.org/presentationml/2006/main">
  <p:tag name="KSO_WM_DIAGRAM_VIRTUALLY_FRAME" val="{&quot;height&quot;:380.514094488189,&quot;left&quot;:64.15,&quot;top&quot;:250.53503937007872,&quot;width&quot;:1089.988346456693}"/>
</p:tagLst>
</file>

<file path=ppt/tags/tag55.xml><?xml version="1.0" encoding="utf-8"?>
<p:tagLst xmlns:p="http://schemas.openxmlformats.org/presentationml/2006/main">
  <p:tag name="KSO_WM_DIAGRAM_VIRTUALLY_FRAME" val="{&quot;height&quot;:380.514094488189,&quot;left&quot;:64.15,&quot;top&quot;:250.53503937007872,&quot;width&quot;:1089.988346456693}"/>
</p:tagLst>
</file>

<file path=ppt/tags/tag56.xml><?xml version="1.0" encoding="utf-8"?>
<p:tagLst xmlns:p="http://schemas.openxmlformats.org/presentationml/2006/main">
  <p:tag name="KSO_WM_DIAGRAM_VIRTUALLY_FRAME" val="{&quot;height&quot;:380.514094488189,&quot;left&quot;:64.15,&quot;top&quot;:250.53503937007872,&quot;width&quot;:1089.988346456693}"/>
</p:tagLst>
</file>

<file path=ppt/tags/tag57.xml><?xml version="1.0" encoding="utf-8"?>
<p:tagLst xmlns:p="http://schemas.openxmlformats.org/presentationml/2006/main">
  <p:tag name="KSO_WM_DIAGRAM_VIRTUALLY_FRAME" val="{&quot;height&quot;:380.514094488189,&quot;left&quot;:64.15,&quot;top&quot;:250.53503937007872,&quot;width&quot;:1089.988346456693}"/>
</p:tagLst>
</file>

<file path=ppt/tags/tag58.xml><?xml version="1.0" encoding="utf-8"?>
<p:tagLst xmlns:p="http://schemas.openxmlformats.org/presentationml/2006/main">
  <p:tag name="KSO_WM_DIAGRAM_VIRTUALLY_FRAME" val="{&quot;height&quot;:380.514094488189,&quot;left&quot;:64.15,&quot;top&quot;:250.53503937007872,&quot;width&quot;:1089.988346456693}"/>
</p:tagLst>
</file>

<file path=ppt/tags/tag59.xml><?xml version="1.0" encoding="utf-8"?>
<p:tagLst xmlns:p="http://schemas.openxmlformats.org/presentationml/2006/main">
  <p:tag name="KSO_WM_DIAGRAM_VIRTUALLY_FRAME" val="{&quot;height&quot;:380.514094488189,&quot;left&quot;:64.15,&quot;top&quot;:250.53503937007872,&quot;width&quot;:1089.988346456693}"/>
</p:tagLst>
</file>

<file path=ppt/tags/tag6.xml><?xml version="1.0" encoding="utf-8"?>
<p:tagLst xmlns:p="http://schemas.openxmlformats.org/presentationml/2006/main">
  <p:tag name="KSO_WM_DIAGRAM_VIRTUALLY_FRAME" val="{&quot;height&quot;:387.19015554837813,&quot;left&quot;:134.5107086614173,&quot;top&quot;:123.78220472440944,&quot;width&quot;:1185.0285826771653}"/>
</p:tagLst>
</file>

<file path=ppt/tags/tag60.xml><?xml version="1.0" encoding="utf-8"?>
<p:tagLst xmlns:p="http://schemas.openxmlformats.org/presentationml/2006/main">
  <p:tag name="KSO_WM_DIAGRAM_VIRTUALLY_FRAME" val="{&quot;height&quot;:380.514094488189,&quot;left&quot;:64.15,&quot;top&quot;:250.53503937007872,&quot;width&quot;:1089.988346456693}"/>
</p:tagLst>
</file>

<file path=ppt/tags/tag61.xml><?xml version="1.0" encoding="utf-8"?>
<p:tagLst xmlns:p="http://schemas.openxmlformats.org/presentationml/2006/main">
  <p:tag name="KSO_WM_DIAGRAM_VIRTUALLY_FRAME" val="{&quot;height&quot;:380.514094488189,&quot;left&quot;:64.15,&quot;top&quot;:250.53503937007872,&quot;width&quot;:1089.988346456693}"/>
</p:tagLst>
</file>

<file path=ppt/tags/tag62.xml><?xml version="1.0" encoding="utf-8"?>
<p:tagLst xmlns:p="http://schemas.openxmlformats.org/presentationml/2006/main">
  <p:tag name="KSO_WM_DIAGRAM_VIRTUALLY_FRAME" val="{&quot;height&quot;:380.514094488189,&quot;left&quot;:64.15,&quot;top&quot;:250.53503937007872,&quot;width&quot;:1089.988346456693}"/>
</p:tagLst>
</file>

<file path=ppt/tags/tag63.xml><?xml version="1.0" encoding="utf-8"?>
<p:tagLst xmlns:p="http://schemas.openxmlformats.org/presentationml/2006/main">
  <p:tag name="KSO_WM_DIAGRAM_VIRTUALLY_FRAME" val="{&quot;height&quot;:380.514094488189,&quot;left&quot;:64.15,&quot;top&quot;:250.53503937007872,&quot;width&quot;:1089.988346456693}"/>
</p:tagLst>
</file>

<file path=ppt/tags/tag64.xml><?xml version="1.0" encoding="utf-8"?>
<p:tagLst xmlns:p="http://schemas.openxmlformats.org/presentationml/2006/main">
  <p:tag name="KSO_WM_DIAGRAM_VIRTUALLY_FRAME" val="{&quot;height&quot;:380.514094488189,&quot;left&quot;:64.15,&quot;top&quot;:250.53503937007872,&quot;width&quot;:1089.988346456693}"/>
</p:tagLst>
</file>

<file path=ppt/tags/tag65.xml><?xml version="1.0" encoding="utf-8"?>
<p:tagLst xmlns:p="http://schemas.openxmlformats.org/presentationml/2006/main">
  <p:tag name="KSO_WM_DIAGRAM_VIRTUALLY_FRAME" val="{&quot;height&quot;:380.514094488189,&quot;left&quot;:64.15,&quot;top&quot;:250.53503937007872,&quot;width&quot;:1089.988346456693}"/>
</p:tagLst>
</file>

<file path=ppt/tags/tag66.xml><?xml version="1.0" encoding="utf-8"?>
<p:tagLst xmlns:p="http://schemas.openxmlformats.org/presentationml/2006/main">
  <p:tag name="KSO_WM_DIAGRAM_VIRTUALLY_FRAME" val="{&quot;height&quot;:380.514094488189,&quot;left&quot;:64.15,&quot;top&quot;:250.53503937007872,&quot;width&quot;:1089.988346456693}"/>
</p:tagLst>
</file>

<file path=ppt/tags/tag67.xml><?xml version="1.0" encoding="utf-8"?>
<p:tagLst xmlns:p="http://schemas.openxmlformats.org/presentationml/2006/main">
  <p:tag name="KSO_WM_DIAGRAM_VIRTUALLY_FRAME" val="{&quot;height&quot;:380.514094488189,&quot;left&quot;:64.15,&quot;top&quot;:250.53503937007872,&quot;width&quot;:1089.988346456693}"/>
</p:tagLst>
</file>

<file path=ppt/tags/tag68.xml><?xml version="1.0" encoding="utf-8"?>
<p:tagLst xmlns:p="http://schemas.openxmlformats.org/presentationml/2006/main">
  <p:tag name="KSO_WM_DIAGRAM_VIRTUALLY_FRAME" val="{&quot;height&quot;:380.514094488189,&quot;left&quot;:64.15,&quot;top&quot;:250.53503937007872,&quot;width&quot;:1089.988346456693}"/>
</p:tagLst>
</file>

<file path=ppt/tags/tag69.xml><?xml version="1.0" encoding="utf-8"?>
<p:tagLst xmlns:p="http://schemas.openxmlformats.org/presentationml/2006/main">
  <p:tag name="KSO_WM_DIAGRAM_VIRTUALLY_FRAME" val="{&quot;height&quot;:380.514094488189,&quot;left&quot;:64.15,&quot;top&quot;:250.53503937007872,&quot;width&quot;:1089.988346456693}"/>
</p:tagLst>
</file>

<file path=ppt/tags/tag7.xml><?xml version="1.0" encoding="utf-8"?>
<p:tagLst xmlns:p="http://schemas.openxmlformats.org/presentationml/2006/main">
  <p:tag name="KSO_WM_DIAGRAM_VIRTUALLY_FRAME" val="{&quot;height&quot;:387.19015554837813,&quot;left&quot;:134.5107086614173,&quot;top&quot;:123.78220472440944,&quot;width&quot;:1185.0285826771653}"/>
</p:tagLst>
</file>

<file path=ppt/tags/tag70.xml><?xml version="1.0" encoding="utf-8"?>
<p:tagLst xmlns:p="http://schemas.openxmlformats.org/presentationml/2006/main">
  <p:tag name="commondata" val="eyJoZGlkIjoiMTA1Y2JjMWZkNjEyYTQ2NWFmYWYwYzRhNmZhNjdmZWEifQ=="/>
</p:tagLst>
</file>

<file path=ppt/tags/tag8.xml><?xml version="1.0" encoding="utf-8"?>
<p:tagLst xmlns:p="http://schemas.openxmlformats.org/presentationml/2006/main">
  <p:tag name="KSO_WM_DIAGRAM_VIRTUALLY_FRAME" val="{&quot;height&quot;:387.19015554837813,&quot;left&quot;:134.5107086614173,&quot;top&quot;:123.78220472440944,&quot;width&quot;:1185.0285826771653}"/>
</p:tagLst>
</file>

<file path=ppt/tags/tag9.xml><?xml version="1.0" encoding="utf-8"?>
<p:tagLst xmlns:p="http://schemas.openxmlformats.org/presentationml/2006/main">
  <p:tag name="KSO_WM_DIAGRAM_VIRTUALLY_FRAME" val="{&quot;height&quot;:387.19015554837813,&quot;left&quot;:134.5107086614173,&quot;top&quot;:123.78220472440944,&quot;width&quot;:1185.02858267716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3799</Words>
  <Application>WPS 演示</Application>
  <PresentationFormat>On-screen Show (4:3)</PresentationFormat>
  <Paragraphs>179</Paragraphs>
  <Slides>10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10</vt:i4>
      </vt:variant>
    </vt:vector>
  </HeadingPairs>
  <TitlesOfParts>
    <vt:vector size="27" baseType="lpstr">
      <vt:lpstr>Arial</vt:lpstr>
      <vt:lpstr>宋体</vt:lpstr>
      <vt:lpstr>Wingdings</vt:lpstr>
      <vt:lpstr>Oswald Bold</vt:lpstr>
      <vt:lpstr>DM Sans</vt:lpstr>
      <vt:lpstr>Open Sauce Bold</vt:lpstr>
      <vt:lpstr>Segoe Print</vt:lpstr>
      <vt:lpstr>Open Sauce</vt:lpstr>
      <vt:lpstr>DM Sans Italics</vt:lpstr>
      <vt:lpstr>Arial</vt:lpstr>
      <vt:lpstr>DM Sans Bold</vt:lpstr>
      <vt:lpstr>Oswald</vt:lpstr>
      <vt:lpstr>Montserrat Light</vt:lpstr>
      <vt:lpstr>Calibri</vt:lpstr>
      <vt:lpstr>微软雅黑</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 </dc:title>
  <dc:creator/>
  <cp:lastModifiedBy>海水</cp:lastModifiedBy>
  <cp:revision>8</cp:revision>
  <dcterms:created xsi:type="dcterms:W3CDTF">2006-08-16T00:00:00Z</dcterms:created>
  <dcterms:modified xsi:type="dcterms:W3CDTF">2024-09-11T00:03:34Z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38769A54CD0A4E428A42C87A41CF06D2_12</vt:lpwstr>
  </property>
  <property fmtid="{D5CDD505-2E9C-101B-9397-08002B2CF9AE}" pid="3" name="KSOProductBuildVer">
    <vt:lpwstr>2052-12.1.0.17827</vt:lpwstr>
  </property>
</Properties>
</file>