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Average"/>
      <p:regular r:id="rId41"/>
    </p:embeddedFont>
    <p:embeddedFont>
      <p:font typeface="Oswald"/>
      <p:regular r:id="rId42"/>
      <p:bold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8" roundtripDataSignature="AMtx7mgefrCJME0CGT1CAALK15adRupG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C1588D-C7E5-452E-B280-4BC28D698BC6}">
  <a:tblStyle styleId="{FEC1588D-C7E5-452E-B280-4BC28D698B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43" Type="http://schemas.openxmlformats.org/officeDocument/2006/relationships/font" Target="fonts/Oswald-bold.fntdata"/><Relationship Id="rId24" Type="http://schemas.openxmlformats.org/officeDocument/2006/relationships/slide" Target="slides/slide18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af7108dd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0af7108dd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443b0030d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443b0030d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443b0030d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443b0030d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af7108d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af7108d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af7108dd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0af7108dd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443b0030d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443b0030d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443b0030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443b0030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af7108dd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af7108dd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a58fef9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0a58fef9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a58fef9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0a58fef9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a58fef98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0a58fef9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af7108dd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af7108dd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af7108dd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0af7108dd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443b0030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443b0030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af7108dd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af7108dd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443b0030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d443b0030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443b0030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443b0030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af7108dd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af7108dd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af7108dd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30af7108dd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af7108dd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30af7108dd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af7108d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af7108d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443b0030d_3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d443b0030d_3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0af7108dd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30af7108dd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0af7108dd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30af7108dd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0af7108dd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30af7108dd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d443b0030d_3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d443b0030d_3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af7108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af7108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af7108d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0af7108d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443b0030d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d443b0030d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443b0030d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d443b0030d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af7108d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af7108d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443b0030d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443b0030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0441025977_0_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g30441025977_0_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30441025977_0_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0441025977_0_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30441025977_0_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0441025977_0_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0441025977_0_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0441025977_0_4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30441025977_0_4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0441025977_0_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0441025977_0_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0441025977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g30441025977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30441025977_0_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0441025977_0_3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g30441025977_0_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0441025977_0_1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g30441025977_0_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0441025977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g30441025977_0_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30441025977_0_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30441025977_0_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0441025977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g30441025977_0_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0441025977_0_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30441025977_0_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30441025977_0_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0441025977_0_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g30441025977_0_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0441025977_0_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30441025977_0_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0441025977_0_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0441025977_0_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441025977_0_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30441025977_0_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44102597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044102597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30441025977_0_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4203400" y="2777050"/>
            <a:ext cx="832200" cy="3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"/>
          <p:cNvSpPr txBox="1"/>
          <p:nvPr>
            <p:ph type="ctrTitle"/>
          </p:nvPr>
        </p:nvSpPr>
        <p:spPr>
          <a:xfrm>
            <a:off x="1230300" y="79925"/>
            <a:ext cx="69756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Team 3</a:t>
            </a:r>
            <a:endParaRPr b="1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823650" y="1786150"/>
            <a:ext cx="72993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Chris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and Implementation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Abbie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Eddie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Amanda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Lead: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Kenny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000" y="220750"/>
            <a:ext cx="1066400" cy="10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af7108dd3_0_26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Class Diagram</a:t>
            </a:r>
            <a:endParaRPr sz="3000">
              <a:highlight>
                <a:schemeClr val="accent5"/>
              </a:highlight>
            </a:endParaRPr>
          </a:p>
        </p:txBody>
      </p:sp>
      <p:pic>
        <p:nvPicPr>
          <p:cNvPr id="189" name="Google Shape;189;g30af7108dd3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650" y="967688"/>
            <a:ext cx="4286956" cy="40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443b0030d_2_50"/>
          <p:cNvSpPr txBox="1"/>
          <p:nvPr>
            <p:ph type="title"/>
          </p:nvPr>
        </p:nvSpPr>
        <p:spPr>
          <a:xfrm>
            <a:off x="63750" y="126000"/>
            <a:ext cx="90165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Backend Architecture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d443b0030d_2_50"/>
          <p:cNvSpPr txBox="1"/>
          <p:nvPr>
            <p:ph type="title"/>
          </p:nvPr>
        </p:nvSpPr>
        <p:spPr>
          <a:xfrm>
            <a:off x="606050" y="981125"/>
            <a:ext cx="41229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Server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Server/Server.js - Entry Point of backend and responsible for: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 up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 server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 database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handle API requests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d443b0030d_2_50"/>
          <p:cNvSpPr txBox="1"/>
          <p:nvPr>
            <p:ph type="title"/>
          </p:nvPr>
        </p:nvSpPr>
        <p:spPr>
          <a:xfrm>
            <a:off x="606050" y="3168850"/>
            <a:ext cx="4000800" cy="16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latin typeface="Arial"/>
                <a:ea typeface="Arial"/>
                <a:cs typeface="Arial"/>
                <a:sym typeface="Arial"/>
              </a:rPr>
              <a:t>Controllers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Acts as the intermediary between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(client)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Handles incoming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HTTP requests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from the client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Contains business logic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d443b0030d_2_50"/>
          <p:cNvSpPr txBox="1"/>
          <p:nvPr>
            <p:ph type="title"/>
          </p:nvPr>
        </p:nvSpPr>
        <p:spPr>
          <a:xfrm>
            <a:off x="5175850" y="1180575"/>
            <a:ext cx="3623400" cy="11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latin typeface="Arial"/>
                <a:ea typeface="Arial"/>
                <a:cs typeface="Arial"/>
                <a:sym typeface="Arial"/>
              </a:rPr>
              <a:t>Models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Represents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data structure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 the application and directly interacts with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database.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d443b0030d_2_50"/>
          <p:cNvSpPr txBox="1"/>
          <p:nvPr>
            <p:ph type="title"/>
          </p:nvPr>
        </p:nvSpPr>
        <p:spPr>
          <a:xfrm>
            <a:off x="5277650" y="3420100"/>
            <a:ext cx="3623400" cy="11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latin typeface="Arial"/>
                <a:ea typeface="Arial"/>
                <a:cs typeface="Arial"/>
                <a:sym typeface="Arial"/>
              </a:rPr>
              <a:t>Routes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Defines the API endpoints and maps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HTTP methods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(GET, POST, etc.) to controller actions.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443b0030d_2_65"/>
          <p:cNvSpPr txBox="1"/>
          <p:nvPr>
            <p:ph type="title"/>
          </p:nvPr>
        </p:nvSpPr>
        <p:spPr>
          <a:xfrm>
            <a:off x="215550" y="187075"/>
            <a:ext cx="8712900" cy="5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Frontend Architecture</a:t>
            </a:r>
            <a:endParaRPr sz="3000"/>
          </a:p>
        </p:txBody>
      </p:sp>
      <p:sp>
        <p:nvSpPr>
          <p:cNvPr id="204" name="Google Shape;204;g2d443b0030d_2_65"/>
          <p:cNvSpPr txBox="1"/>
          <p:nvPr>
            <p:ph type="title"/>
          </p:nvPr>
        </p:nvSpPr>
        <p:spPr>
          <a:xfrm>
            <a:off x="301250" y="886125"/>
            <a:ext cx="4122900" cy="19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/App.js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Entry Point of frontend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Manages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application's main structure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sets up client side routing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erves as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root component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that wraps all other components in the React app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Defines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routes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handle API requests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d443b0030d_2_65"/>
          <p:cNvSpPr txBox="1"/>
          <p:nvPr>
            <p:ph type="title"/>
          </p:nvPr>
        </p:nvSpPr>
        <p:spPr>
          <a:xfrm>
            <a:off x="215550" y="2931750"/>
            <a:ext cx="41229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src/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Services/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apiClient.js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Dynamic Server URL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Switches between development (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localhost:5000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and production (Heroku URL) based on the environment.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Axios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making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HTTP requests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from the frontend to the backend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d443b0030d_2_65"/>
          <p:cNvSpPr txBox="1"/>
          <p:nvPr>
            <p:ph type="title"/>
          </p:nvPr>
        </p:nvSpPr>
        <p:spPr>
          <a:xfrm>
            <a:off x="4683600" y="886125"/>
            <a:ext cx="41229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src/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Components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Reusable UI elements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d443b0030d_2_65"/>
          <p:cNvSpPr txBox="1"/>
          <p:nvPr>
            <p:ph type="title"/>
          </p:nvPr>
        </p:nvSpPr>
        <p:spPr>
          <a:xfrm>
            <a:off x="4639225" y="2965425"/>
            <a:ext cx="41229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src/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Utils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Reusable functions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af7108dd3_0_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and Implementation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af7108dd3_0_34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GitHub Strategy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218" name="Google Shape;218;g30af7108dd3_0_34"/>
          <p:cNvSpPr txBox="1"/>
          <p:nvPr>
            <p:ph type="title"/>
          </p:nvPr>
        </p:nvSpPr>
        <p:spPr>
          <a:xfrm>
            <a:off x="311700" y="1056800"/>
            <a:ext cx="4122900" cy="26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Branching Strategy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feature -&gt; dev -&gt; release -&gt; main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Feature branches named after Jira ticket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Release branches named after iteration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Pushes to dev will trigger a deployment to Heroku via GitHub Actions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0af7108dd3_0_34"/>
          <p:cNvSpPr txBox="1"/>
          <p:nvPr>
            <p:ph type="title"/>
          </p:nvPr>
        </p:nvSpPr>
        <p:spPr>
          <a:xfrm>
            <a:off x="4709400" y="1056800"/>
            <a:ext cx="41229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Branch Protection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Pull requests to dev and main require a review from another team member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Pull requests to main require all Jest tests to pass along with a successful deployment to Heroku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30af7108dd3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425" y="3550850"/>
            <a:ext cx="6749875" cy="14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443b0030d_5_3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Implementation Example</a:t>
            </a:r>
            <a:endParaRPr sz="3000">
              <a:highlight>
                <a:schemeClr val="accent5"/>
              </a:highlight>
            </a:endParaRPr>
          </a:p>
        </p:txBody>
      </p:sp>
      <p:pic>
        <p:nvPicPr>
          <p:cNvPr id="226" name="Google Shape;226;g2d443b0030d_5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25" y="1711250"/>
            <a:ext cx="32670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d443b0030d_5_3"/>
          <p:cNvSpPr txBox="1"/>
          <p:nvPr>
            <p:ph type="title"/>
          </p:nvPr>
        </p:nvSpPr>
        <p:spPr>
          <a:xfrm>
            <a:off x="516525" y="1138550"/>
            <a:ext cx="109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Arial"/>
                <a:ea typeface="Arial"/>
                <a:cs typeface="Arial"/>
                <a:sym typeface="Arial"/>
              </a:rPr>
              <a:t>Route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d443b0030d_5_3"/>
          <p:cNvSpPr txBox="1"/>
          <p:nvPr>
            <p:ph type="title"/>
          </p:nvPr>
        </p:nvSpPr>
        <p:spPr>
          <a:xfrm>
            <a:off x="4128250" y="1052000"/>
            <a:ext cx="148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Arial"/>
                <a:ea typeface="Arial"/>
                <a:cs typeface="Arial"/>
                <a:sym typeface="Arial"/>
              </a:rPr>
              <a:t>Component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2d443b0030d_5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50" y="1624700"/>
            <a:ext cx="4631000" cy="23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d443b0030d_5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525" y="2950700"/>
            <a:ext cx="2646950" cy="2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d443b0030d_5_3"/>
          <p:cNvSpPr txBox="1"/>
          <p:nvPr>
            <p:ph type="title"/>
          </p:nvPr>
        </p:nvSpPr>
        <p:spPr>
          <a:xfrm>
            <a:off x="668925" y="2378000"/>
            <a:ext cx="205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Arial"/>
                <a:ea typeface="Arial"/>
                <a:cs typeface="Arial"/>
                <a:sym typeface="Arial"/>
              </a:rPr>
              <a:t>Backend Function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443b0030d_5_18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Implementation Example (cont.)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237" name="Google Shape;237;g2d443b0030d_5_18"/>
          <p:cNvSpPr txBox="1"/>
          <p:nvPr>
            <p:ph type="title"/>
          </p:nvPr>
        </p:nvSpPr>
        <p:spPr>
          <a:xfrm>
            <a:off x="311700" y="2652113"/>
            <a:ext cx="1349700" cy="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Arial"/>
                <a:ea typeface="Arial"/>
                <a:cs typeface="Arial"/>
                <a:sym typeface="Arial"/>
              </a:rPr>
              <a:t>Controller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2d443b0030d_5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900" y="866250"/>
            <a:ext cx="4205926" cy="4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af7108dd3_0_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a58fef988_0_33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Unit Tes</a:t>
            </a:r>
            <a:r>
              <a:rPr lang="en" sz="3000"/>
              <a:t>ting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249" name="Google Shape;249;g30a58fef988_0_33"/>
          <p:cNvSpPr txBox="1"/>
          <p:nvPr/>
        </p:nvSpPr>
        <p:spPr>
          <a:xfrm>
            <a:off x="311700" y="945800"/>
            <a:ext cx="83112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Automated </a:t>
            </a:r>
            <a:r>
              <a:rPr b="1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1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have </a:t>
            </a:r>
            <a:r>
              <a:rPr lang="en" sz="1300">
                <a:solidFill>
                  <a:schemeClr val="lt1"/>
                </a:solidFill>
              </a:rPr>
              <a:t>i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mplemented automated unit testing via the Jest Testing Framework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has been split into client side tests and server side tests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members can run the testing framework in the CLI via 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npm run test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lt1"/>
                </a:solidFill>
              </a:rPr>
              <a:t>We developed a total of </a:t>
            </a:r>
            <a:r>
              <a:rPr b="1" lang="en" sz="1300">
                <a:solidFill>
                  <a:schemeClr val="lt1"/>
                </a:solidFill>
              </a:rPr>
              <a:t>56</a:t>
            </a: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unit tests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chemeClr val="lt1"/>
                </a:solidFill>
              </a:rPr>
              <a:t>that are organized into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" sz="1300">
                <a:solidFill>
                  <a:schemeClr val="lt1"/>
                </a:solidFill>
              </a:rPr>
              <a:t>3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testing suit</a:t>
            </a:r>
            <a:r>
              <a:rPr lang="en" sz="1300">
                <a:solidFill>
                  <a:schemeClr val="lt1"/>
                </a:solidFill>
              </a:rPr>
              <a:t>es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lt1"/>
                </a:solidFill>
              </a:rPr>
              <a:t>The unit tests focus on: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Page 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rendering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C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hart rendering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Server connection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Us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 authentication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F</a:t>
            </a:r>
            <a:r>
              <a:rPr lang="en" sz="1300">
                <a:solidFill>
                  <a:schemeClr val="lt1"/>
                </a:solidFill>
              </a:rPr>
              <a:t>orm validation (User Registration, Manage Profile, Create Goal, and Enter Daily Data pages)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lang="en" sz="1300">
                <a:solidFill>
                  <a:schemeClr val="lt1"/>
                </a:solidFill>
              </a:rPr>
              <a:t>E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ndpoints (</a:t>
            </a:r>
            <a:r>
              <a:rPr lang="en" sz="1300">
                <a:solidFill>
                  <a:schemeClr val="lt1"/>
                </a:solidFill>
              </a:rPr>
              <a:t>User, Goal, Daily Data Controllers)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30a58fef988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5625" y="3931300"/>
            <a:ext cx="4710477" cy="10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30a58fef988_0_33"/>
          <p:cNvSpPr txBox="1"/>
          <p:nvPr/>
        </p:nvSpPr>
        <p:spPr>
          <a:xfrm>
            <a:off x="311700" y="3976625"/>
            <a:ext cx="3664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We also </a:t>
            </a:r>
            <a:r>
              <a:rPr b="1" lang="en" sz="1300">
                <a:solidFill>
                  <a:schemeClr val="lt1"/>
                </a:solidFill>
              </a:rPr>
              <a:t>integrated Heroku with Github</a:t>
            </a:r>
            <a:r>
              <a:rPr lang="en" sz="1300">
                <a:solidFill>
                  <a:schemeClr val="lt1"/>
                </a:solidFill>
              </a:rPr>
              <a:t>, which automatically runs all of the unit tests before deploying the application's dev branch: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a58fef988_0_10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Unit Testing Metrics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257" name="Google Shape;257;g30a58fef988_0_10"/>
          <p:cNvSpPr txBox="1"/>
          <p:nvPr/>
        </p:nvSpPr>
        <p:spPr>
          <a:xfrm>
            <a:off x="372150" y="132267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</a:rPr>
              <a:t>Test Pass Rate: </a:t>
            </a: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100%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0a58fef988_0_10"/>
          <p:cNvSpPr txBox="1"/>
          <p:nvPr/>
        </p:nvSpPr>
        <p:spPr>
          <a:xfrm>
            <a:off x="372150" y="2534350"/>
            <a:ext cx="304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</a:rPr>
              <a:t>Test Coverage (Statements): 36.6</a:t>
            </a: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30a58fef988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25" y="1667151"/>
            <a:ext cx="2524433" cy="7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30a58fef988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25" y="2919250"/>
            <a:ext cx="3091106" cy="207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0a58fef988_0_10"/>
          <p:cNvSpPr txBox="1"/>
          <p:nvPr/>
        </p:nvSpPr>
        <p:spPr>
          <a:xfrm>
            <a:off x="363025" y="902025"/>
            <a:ext cx="206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Client Side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30a58fef988_0_10"/>
          <p:cNvSpPr txBox="1"/>
          <p:nvPr/>
        </p:nvSpPr>
        <p:spPr>
          <a:xfrm>
            <a:off x="4219388" y="902013"/>
            <a:ext cx="206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Server</a:t>
            </a:r>
            <a:r>
              <a:rPr b="1" lang="en" sz="1600">
                <a:solidFill>
                  <a:schemeClr val="lt1"/>
                </a:solidFill>
              </a:rPr>
              <a:t> Side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30a58fef988_0_10"/>
          <p:cNvSpPr txBox="1"/>
          <p:nvPr/>
        </p:nvSpPr>
        <p:spPr>
          <a:xfrm>
            <a:off x="4230100" y="132267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</a:rPr>
              <a:t>Test Pass Rate: </a:t>
            </a: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100%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0a58fef988_0_10"/>
          <p:cNvSpPr txBox="1"/>
          <p:nvPr/>
        </p:nvSpPr>
        <p:spPr>
          <a:xfrm>
            <a:off x="4230100" y="2534350"/>
            <a:ext cx="329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</a:rPr>
              <a:t>Test Coverage </a:t>
            </a:r>
            <a:r>
              <a:rPr b="1" lang="en" sz="1300">
                <a:solidFill>
                  <a:schemeClr val="lt1"/>
                </a:solidFill>
              </a:rPr>
              <a:t>(Statements)</a:t>
            </a:r>
            <a:r>
              <a:rPr b="1" lang="en" sz="1300">
                <a:solidFill>
                  <a:schemeClr val="lt1"/>
                </a:solidFill>
              </a:rPr>
              <a:t>: 77.0</a:t>
            </a: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g30a58fef988_0_10"/>
          <p:cNvCxnSpPr/>
          <p:nvPr/>
        </p:nvCxnSpPr>
        <p:spPr>
          <a:xfrm>
            <a:off x="3944325" y="1025775"/>
            <a:ext cx="0" cy="39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" name="Google Shape;266;g30a58fef988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6300" y="2919253"/>
            <a:ext cx="4586636" cy="19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30a58fef988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6300" y="1657249"/>
            <a:ext cx="2524425" cy="81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b="1" lang="en"/>
              <a:t>Project: Health and Wellness Tracker</a:t>
            </a:r>
            <a:endParaRPr b="1"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27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can be easy to lose track of our own diet, exercise, and wellness routines when life gets busy.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seeks to provide a straightforward and user-friendly system that helps users stay accountable, motivated and on track.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a58fef988_0_24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Integration Testing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273" name="Google Shape;273;g30a58fef988_0_24"/>
          <p:cNvSpPr txBox="1"/>
          <p:nvPr/>
        </p:nvSpPr>
        <p:spPr>
          <a:xfrm>
            <a:off x="365750" y="1119100"/>
            <a:ext cx="80799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 Testing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our team </a:t>
            </a:r>
            <a:r>
              <a:rPr lang="en" sz="1300">
                <a:solidFill>
                  <a:schemeClr val="lt1"/>
                </a:solidFill>
              </a:rPr>
              <a:t>developed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new features for our application, we also conducted manual integration testing to ensure that the front end and back end are communicating as expected</a:t>
            </a:r>
            <a:r>
              <a:rPr lang="en" sz="1300">
                <a:solidFill>
                  <a:schemeClr val="lt1"/>
                </a:solidFill>
              </a:rPr>
              <a:t>. Some examples include: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that all pages reroute to Login if user is not logged in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that after user logs in the application will only display logged in user’s information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Testing that charts are responding to changing data inputs for daily data entries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○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Manage Profile only updates the logged in user’s information in back end and displays the newly updated information in the front end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tha</a:t>
            </a:r>
            <a:r>
              <a:rPr lang="en" sz="1300">
                <a:solidFill>
                  <a:schemeClr val="lt1"/>
                </a:solidFill>
              </a:rPr>
              <a:t>t 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Daily Data Entry is created or updated in back end, dependant on if the user has already logged an entry for the given date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have also validated that our deployed Heroku application aligns to the locally developed version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af7108dd3_0_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af7108dd3_0_50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Security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284" name="Google Shape;284;g30af7108dd3_0_50"/>
          <p:cNvSpPr txBox="1"/>
          <p:nvPr/>
        </p:nvSpPr>
        <p:spPr>
          <a:xfrm>
            <a:off x="311700" y="754350"/>
            <a:ext cx="8460600" cy="3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Password Encryption</a:t>
            </a:r>
            <a:endParaRPr sz="132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/>
              <a:t>For the Node.js backend, Bcrypt is a common library for hashing and salting. It not only provides a secure hash algorithm, but also automatically handles the salting process.</a:t>
            </a:r>
            <a:endParaRPr sz="1320"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Enforce strong password policies.</a:t>
            </a:r>
            <a:endParaRPr sz="132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/>
              <a:t>Feedback about password</a:t>
            </a:r>
            <a:endParaRPr sz="1320"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Use zxcvbn to provide password strength feedback.</a:t>
            </a:r>
            <a:endParaRPr sz="1320"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Use password-validator to define password rules and validate passwords against those rules.</a:t>
            </a:r>
            <a:endParaRPr sz="1320"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Login password masking</a:t>
            </a:r>
            <a:endParaRPr sz="132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/>
              <a:t>When a user types their password in the login screen, it is displayed as dots or asterisks (● or *),which prevents anyone nearby from seeing the actual characters being typed.</a:t>
            </a:r>
            <a:endParaRPr sz="1320"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Dotenv</a:t>
            </a:r>
            <a:endParaRPr sz="132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/>
              <a:t>To manage environment variables. Ensure the environment variable files (.env*) are not included in our version control.</a:t>
            </a:r>
            <a:endParaRPr sz="1320"/>
          </a:p>
          <a:p>
            <a:pPr indent="-3124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HTTPS</a:t>
            </a:r>
            <a:endParaRPr sz="132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/>
              <a:t>Implement HTTPS for secure data transmission. Heroku provides this by default.</a:t>
            </a:r>
            <a:endParaRPr sz="132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443b0030d_4_1"/>
          <p:cNvSpPr txBox="1"/>
          <p:nvPr/>
        </p:nvSpPr>
        <p:spPr>
          <a:xfrm>
            <a:off x="311700" y="1124400"/>
            <a:ext cx="8425500" cy="3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After validating the user’s credentials, a JWT will be created containing the user’s user ID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JWT is stored in a cookie, and will expire after one hour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view will validate if the user is logged in, redirecting to the login page if they are logged out or if their token has expired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the information encoded in the JWT, the application will be able to query for information specific to the user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Upon log out, the cookie containing the token will be destroyed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0" name="Google Shape;290;g2d443b0030d_4_1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Security</a:t>
            </a:r>
            <a:endParaRPr sz="3000"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af7108dd3_0_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443b0030d_2_7"/>
          <p:cNvSpPr txBox="1"/>
          <p:nvPr>
            <p:ph type="title"/>
          </p:nvPr>
        </p:nvSpPr>
        <p:spPr>
          <a:xfrm>
            <a:off x="210350" y="187050"/>
            <a:ext cx="62271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rPr>
              <a:t>CI/CD Overview</a:t>
            </a:r>
            <a:endParaRPr/>
          </a:p>
        </p:txBody>
      </p:sp>
      <p:sp>
        <p:nvSpPr>
          <p:cNvPr id="301" name="Google Shape;301;g2d443b0030d_2_7"/>
          <p:cNvSpPr txBox="1"/>
          <p:nvPr>
            <p:ph type="title"/>
          </p:nvPr>
        </p:nvSpPr>
        <p:spPr>
          <a:xfrm>
            <a:off x="210350" y="726250"/>
            <a:ext cx="8834700" cy="8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Integration: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run tests on both client and server before any deployment.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Delivery: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Docker images are built and tested with every code push to dev or release branches.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Deployment: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Successful builds and tests automatically trigger deployment to Heroku.</a:t>
            </a:r>
            <a:endParaRPr sz="270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d443b0030d_2_7"/>
          <p:cNvSpPr txBox="1"/>
          <p:nvPr>
            <p:ph type="title"/>
          </p:nvPr>
        </p:nvSpPr>
        <p:spPr>
          <a:xfrm>
            <a:off x="210350" y="2273050"/>
            <a:ext cx="62271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Workflow Structure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d443b0030d_2_7"/>
          <p:cNvSpPr txBox="1"/>
          <p:nvPr>
            <p:ph type="title"/>
          </p:nvPr>
        </p:nvSpPr>
        <p:spPr>
          <a:xfrm>
            <a:off x="254200" y="2608450"/>
            <a:ext cx="8834700" cy="19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Actions Workflow: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on code push to dev or release/* branches.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Test-Client: Run tests for frontend using Jest.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Test-Server: Run backend tests using Jest after frontend tests pass.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Deploy: Build Docker images and deploy to Heroku if all tests pass.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 Fast Principle: Workflow stops if any tests fail, preventing broken code from being deployed.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443b0030d_2_20"/>
          <p:cNvSpPr txBox="1"/>
          <p:nvPr>
            <p:ph type="title"/>
          </p:nvPr>
        </p:nvSpPr>
        <p:spPr>
          <a:xfrm>
            <a:off x="74650" y="85275"/>
            <a:ext cx="9024900" cy="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rPr>
              <a:t>(CI/CD cont.)</a:t>
            </a:r>
            <a:endParaRPr/>
          </a:p>
        </p:txBody>
      </p:sp>
      <p:sp>
        <p:nvSpPr>
          <p:cNvPr id="309" name="Google Shape;309;g2d443b0030d_2_20"/>
          <p:cNvSpPr txBox="1"/>
          <p:nvPr>
            <p:ph type="title"/>
          </p:nvPr>
        </p:nvSpPr>
        <p:spPr>
          <a:xfrm>
            <a:off x="215625" y="780525"/>
            <a:ext cx="2966700" cy="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Key Workflow Steps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d443b0030d_2_20"/>
          <p:cNvSpPr txBox="1"/>
          <p:nvPr>
            <p:ph type="title"/>
          </p:nvPr>
        </p:nvSpPr>
        <p:spPr>
          <a:xfrm>
            <a:off x="5163925" y="780525"/>
            <a:ext cx="2966700" cy="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Key Benefits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d443b0030d_2_20"/>
          <p:cNvSpPr txBox="1"/>
          <p:nvPr>
            <p:ph type="title"/>
          </p:nvPr>
        </p:nvSpPr>
        <p:spPr>
          <a:xfrm>
            <a:off x="74650" y="1175550"/>
            <a:ext cx="4714500" cy="20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Jest Testing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Tests: Ensures React front-end code is stable.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Tests: Verifies Node.js back-end logic.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Docker Build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Builds Docker images for both frontend and backend.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Deployment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are pushed to Heroku Container Registry.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Releases for client and server are executed in Heroku.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d443b0030d_2_20"/>
          <p:cNvSpPr txBox="1"/>
          <p:nvPr>
            <p:ph type="title"/>
          </p:nvPr>
        </p:nvSpPr>
        <p:spPr>
          <a:xfrm>
            <a:off x="5102775" y="1248150"/>
            <a:ext cx="3681000" cy="20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Testing: Reduces risk of bugs in production.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 Feedback: Fast identification of failing tests or builds.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Deployment: Continuous integration ensures only passing code is deployed.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Environment: Docker ensures the app behaves consistently from development to production.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af7108dd3_0_6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af7108dd3_0_81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Roles &amp; Contribution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323" name="Google Shape;323;g30af7108dd3_0_81"/>
          <p:cNvSpPr txBox="1"/>
          <p:nvPr/>
        </p:nvSpPr>
        <p:spPr>
          <a:xfrm>
            <a:off x="259350" y="1100650"/>
            <a:ext cx="7425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>
                <a:solidFill>
                  <a:schemeClr val="lt1"/>
                </a:solidFill>
              </a:rPr>
              <a:t>Everybody made significant contributions to the repository.  (Snapshot of PRs)</a:t>
            </a:r>
            <a:endParaRPr b="0" i="0" sz="13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30af7108dd3_0_81"/>
          <p:cNvPicPr preferRelativeResize="0"/>
          <p:nvPr/>
        </p:nvPicPr>
        <p:blipFill rotWithShape="1">
          <a:blip r:embed="rId3">
            <a:alphaModFix/>
          </a:blip>
          <a:srcRect b="0" l="0" r="38499" t="0"/>
          <a:stretch/>
        </p:blipFill>
        <p:spPr>
          <a:xfrm>
            <a:off x="4720579" y="1818325"/>
            <a:ext cx="1209621" cy="257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30af7108dd3_0_81"/>
          <p:cNvPicPr preferRelativeResize="0"/>
          <p:nvPr/>
        </p:nvPicPr>
        <p:blipFill rotWithShape="1">
          <a:blip r:embed="rId4">
            <a:alphaModFix/>
          </a:blip>
          <a:srcRect b="0" l="0" r="34810" t="0"/>
          <a:stretch/>
        </p:blipFill>
        <p:spPr>
          <a:xfrm>
            <a:off x="367425" y="1818325"/>
            <a:ext cx="1268207" cy="253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30af7108dd3_0_81"/>
          <p:cNvPicPr preferRelativeResize="0"/>
          <p:nvPr/>
        </p:nvPicPr>
        <p:blipFill rotWithShape="1">
          <a:blip r:embed="rId5">
            <a:alphaModFix/>
          </a:blip>
          <a:srcRect b="0" l="0" r="35207" t="0"/>
          <a:stretch/>
        </p:blipFill>
        <p:spPr>
          <a:xfrm>
            <a:off x="1818475" y="1818325"/>
            <a:ext cx="1268210" cy="257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30af7108dd3_0_81"/>
          <p:cNvPicPr preferRelativeResize="0"/>
          <p:nvPr/>
        </p:nvPicPr>
        <p:blipFill rotWithShape="1">
          <a:blip r:embed="rId6">
            <a:alphaModFix/>
          </a:blip>
          <a:srcRect b="0" l="0" r="34810" t="0"/>
          <a:stretch/>
        </p:blipFill>
        <p:spPr>
          <a:xfrm>
            <a:off x="6113042" y="1818325"/>
            <a:ext cx="1268207" cy="254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30af7108dd3_0_81"/>
          <p:cNvPicPr preferRelativeResize="0"/>
          <p:nvPr/>
        </p:nvPicPr>
        <p:blipFill rotWithShape="1">
          <a:blip r:embed="rId7">
            <a:alphaModFix/>
          </a:blip>
          <a:srcRect b="0" l="0" r="34810" t="0"/>
          <a:stretch/>
        </p:blipFill>
        <p:spPr>
          <a:xfrm>
            <a:off x="7564092" y="1818325"/>
            <a:ext cx="1268207" cy="253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30af7108dd3_0_81"/>
          <p:cNvPicPr preferRelativeResize="0"/>
          <p:nvPr/>
        </p:nvPicPr>
        <p:blipFill rotWithShape="1">
          <a:blip r:embed="rId8">
            <a:alphaModFix/>
          </a:blip>
          <a:srcRect b="0" l="0" r="35732" t="0"/>
          <a:stretch/>
        </p:blipFill>
        <p:spPr>
          <a:xfrm>
            <a:off x="3269528" y="1818325"/>
            <a:ext cx="1268208" cy="259003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30af7108dd3_0_81"/>
          <p:cNvSpPr txBox="1"/>
          <p:nvPr/>
        </p:nvSpPr>
        <p:spPr>
          <a:xfrm>
            <a:off x="367425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Abbie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31" name="Google Shape;331;g30af7108dd3_0_81"/>
          <p:cNvSpPr txBox="1"/>
          <p:nvPr/>
        </p:nvSpPr>
        <p:spPr>
          <a:xfrm>
            <a:off x="1818475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Amanda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32" name="Google Shape;332;g30af7108dd3_0_81"/>
          <p:cNvSpPr txBox="1"/>
          <p:nvPr/>
        </p:nvSpPr>
        <p:spPr>
          <a:xfrm>
            <a:off x="3269525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Alex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33" name="Google Shape;333;g30af7108dd3_0_81"/>
          <p:cNvSpPr txBox="1"/>
          <p:nvPr/>
        </p:nvSpPr>
        <p:spPr>
          <a:xfrm>
            <a:off x="4720575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Chris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34" name="Google Shape;334;g30af7108dd3_0_81"/>
          <p:cNvSpPr txBox="1"/>
          <p:nvPr/>
        </p:nvSpPr>
        <p:spPr>
          <a:xfrm>
            <a:off x="6113050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Eddie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35" name="Google Shape;335;g30af7108dd3_0_81"/>
          <p:cNvSpPr txBox="1"/>
          <p:nvPr/>
        </p:nvSpPr>
        <p:spPr>
          <a:xfrm>
            <a:off x="7564100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Kenny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36" name="Google Shape;336;g30af7108dd3_0_81"/>
          <p:cNvSpPr/>
          <p:nvPr/>
        </p:nvSpPr>
        <p:spPr>
          <a:xfrm rot="10800000">
            <a:off x="259125" y="2650750"/>
            <a:ext cx="8761500" cy="13839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0E0E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7" name="Google Shape;337;g30af7108dd3_0_81"/>
          <p:cNvCxnSpPr/>
          <p:nvPr/>
        </p:nvCxnSpPr>
        <p:spPr>
          <a:xfrm>
            <a:off x="357175" y="1818325"/>
            <a:ext cx="1274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g30af7108dd3_0_81"/>
          <p:cNvCxnSpPr/>
          <p:nvPr/>
        </p:nvCxnSpPr>
        <p:spPr>
          <a:xfrm>
            <a:off x="1813350" y="1818325"/>
            <a:ext cx="1274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g30af7108dd3_0_81"/>
          <p:cNvCxnSpPr/>
          <p:nvPr/>
        </p:nvCxnSpPr>
        <p:spPr>
          <a:xfrm>
            <a:off x="3266963" y="1818325"/>
            <a:ext cx="1274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g30af7108dd3_0_81"/>
          <p:cNvCxnSpPr/>
          <p:nvPr/>
        </p:nvCxnSpPr>
        <p:spPr>
          <a:xfrm>
            <a:off x="4716200" y="1818325"/>
            <a:ext cx="1214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g30af7108dd3_0_81"/>
          <p:cNvCxnSpPr/>
          <p:nvPr/>
        </p:nvCxnSpPr>
        <p:spPr>
          <a:xfrm>
            <a:off x="6109788" y="1818325"/>
            <a:ext cx="1274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g30af7108dd3_0_81"/>
          <p:cNvCxnSpPr/>
          <p:nvPr/>
        </p:nvCxnSpPr>
        <p:spPr>
          <a:xfrm>
            <a:off x="7564088" y="1818325"/>
            <a:ext cx="1274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g30af7108dd3_0_81"/>
          <p:cNvSpPr/>
          <p:nvPr/>
        </p:nvSpPr>
        <p:spPr>
          <a:xfrm>
            <a:off x="206675" y="4034650"/>
            <a:ext cx="8815200" cy="4764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af7108dd3_0_108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Roles &amp; Contribution (cont.)</a:t>
            </a:r>
            <a:endParaRPr sz="3000"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sz="3000"/>
          </a:p>
        </p:txBody>
      </p:sp>
      <p:sp>
        <p:nvSpPr>
          <p:cNvPr id="349" name="Google Shape;349;g30af7108dd3_0_108"/>
          <p:cNvSpPr txBox="1"/>
          <p:nvPr/>
        </p:nvSpPr>
        <p:spPr>
          <a:xfrm>
            <a:off x="367425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Abbie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50" name="Google Shape;350;g30af7108dd3_0_108"/>
          <p:cNvSpPr txBox="1"/>
          <p:nvPr/>
        </p:nvSpPr>
        <p:spPr>
          <a:xfrm>
            <a:off x="1818475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Amanda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51" name="Google Shape;351;g30af7108dd3_0_108"/>
          <p:cNvSpPr txBox="1"/>
          <p:nvPr/>
        </p:nvSpPr>
        <p:spPr>
          <a:xfrm>
            <a:off x="3269525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Alex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52" name="Google Shape;352;g30af7108dd3_0_108"/>
          <p:cNvSpPr txBox="1"/>
          <p:nvPr/>
        </p:nvSpPr>
        <p:spPr>
          <a:xfrm>
            <a:off x="4720575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Chris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53" name="Google Shape;353;g30af7108dd3_0_108"/>
          <p:cNvSpPr txBox="1"/>
          <p:nvPr/>
        </p:nvSpPr>
        <p:spPr>
          <a:xfrm>
            <a:off x="6113050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Eddie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54" name="Google Shape;354;g30af7108dd3_0_108"/>
          <p:cNvSpPr txBox="1"/>
          <p:nvPr/>
        </p:nvSpPr>
        <p:spPr>
          <a:xfrm>
            <a:off x="7564100" y="1589988"/>
            <a:ext cx="7680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20">
                <a:solidFill>
                  <a:schemeClr val="lt1"/>
                </a:solidFill>
              </a:rPr>
              <a:t>Kenny</a:t>
            </a:r>
            <a:endParaRPr b="1" i="0" sz="1320" u="none" cap="none" strike="noStrike">
              <a:solidFill>
                <a:schemeClr val="lt1"/>
              </a:solidFill>
            </a:endParaRPr>
          </a:p>
        </p:txBody>
      </p:sp>
      <p:sp>
        <p:nvSpPr>
          <p:cNvPr id="355" name="Google Shape;355;g30af7108dd3_0_108"/>
          <p:cNvSpPr txBox="1"/>
          <p:nvPr/>
        </p:nvSpPr>
        <p:spPr>
          <a:xfrm>
            <a:off x="259350" y="1100650"/>
            <a:ext cx="7425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>
                <a:solidFill>
                  <a:schemeClr val="lt1"/>
                </a:solidFill>
              </a:rPr>
              <a:t>Responsibilities were shared.</a:t>
            </a:r>
            <a:endParaRPr b="0" i="0" sz="13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30af7108dd3_0_108"/>
          <p:cNvSpPr/>
          <p:nvPr/>
        </p:nvSpPr>
        <p:spPr>
          <a:xfrm>
            <a:off x="342625" y="1911850"/>
            <a:ext cx="1274700" cy="287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D&amp;I</a:t>
            </a:r>
            <a:endParaRPr b="1" sz="1100"/>
          </a:p>
        </p:txBody>
      </p:sp>
      <p:sp>
        <p:nvSpPr>
          <p:cNvPr id="357" name="Google Shape;357;g30af7108dd3_0_108"/>
          <p:cNvSpPr/>
          <p:nvPr/>
        </p:nvSpPr>
        <p:spPr>
          <a:xfrm>
            <a:off x="1813350" y="1911850"/>
            <a:ext cx="1274700" cy="2877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QA</a:t>
            </a:r>
            <a:endParaRPr b="1" sz="1100"/>
          </a:p>
        </p:txBody>
      </p:sp>
      <p:sp>
        <p:nvSpPr>
          <p:cNvPr id="358" name="Google Shape;358;g30af7108dd3_0_108"/>
          <p:cNvSpPr/>
          <p:nvPr/>
        </p:nvSpPr>
        <p:spPr>
          <a:xfrm>
            <a:off x="3266975" y="1911850"/>
            <a:ext cx="1274700" cy="28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Sec.</a:t>
            </a:r>
            <a:endParaRPr b="1" sz="1100"/>
          </a:p>
        </p:txBody>
      </p:sp>
      <p:sp>
        <p:nvSpPr>
          <p:cNvPr id="359" name="Google Shape;359;g30af7108dd3_0_108"/>
          <p:cNvSpPr/>
          <p:nvPr/>
        </p:nvSpPr>
        <p:spPr>
          <a:xfrm>
            <a:off x="4716200" y="1911850"/>
            <a:ext cx="1214100" cy="287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PM</a:t>
            </a:r>
            <a:endParaRPr b="1" sz="1100"/>
          </a:p>
        </p:txBody>
      </p:sp>
      <p:sp>
        <p:nvSpPr>
          <p:cNvPr id="360" name="Google Shape;360;g30af7108dd3_0_108"/>
          <p:cNvSpPr/>
          <p:nvPr/>
        </p:nvSpPr>
        <p:spPr>
          <a:xfrm>
            <a:off x="6104825" y="1911850"/>
            <a:ext cx="1274700" cy="287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Config.</a:t>
            </a:r>
            <a:endParaRPr b="1" sz="1100"/>
          </a:p>
        </p:txBody>
      </p:sp>
      <p:sp>
        <p:nvSpPr>
          <p:cNvPr id="361" name="Google Shape;361;g30af7108dd3_0_108"/>
          <p:cNvSpPr/>
          <p:nvPr/>
        </p:nvSpPr>
        <p:spPr>
          <a:xfrm>
            <a:off x="342625" y="2656250"/>
            <a:ext cx="1274700" cy="287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Req.</a:t>
            </a:r>
            <a:endParaRPr b="1" sz="1100"/>
          </a:p>
        </p:txBody>
      </p:sp>
      <p:sp>
        <p:nvSpPr>
          <p:cNvPr id="362" name="Google Shape;362;g30af7108dd3_0_108"/>
          <p:cNvSpPr/>
          <p:nvPr/>
        </p:nvSpPr>
        <p:spPr>
          <a:xfrm>
            <a:off x="342625" y="2284050"/>
            <a:ext cx="1274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63" name="Google Shape;363;g30af7108dd3_0_108"/>
          <p:cNvSpPr/>
          <p:nvPr/>
        </p:nvSpPr>
        <p:spPr>
          <a:xfrm>
            <a:off x="1813350" y="2284050"/>
            <a:ext cx="1274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64" name="Google Shape;364;g30af7108dd3_0_108"/>
          <p:cNvSpPr/>
          <p:nvPr/>
        </p:nvSpPr>
        <p:spPr>
          <a:xfrm>
            <a:off x="3266975" y="2284050"/>
            <a:ext cx="1274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65" name="Google Shape;365;g30af7108dd3_0_108"/>
          <p:cNvSpPr/>
          <p:nvPr/>
        </p:nvSpPr>
        <p:spPr>
          <a:xfrm>
            <a:off x="4716200" y="2284050"/>
            <a:ext cx="1214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66" name="Google Shape;366;g30af7108dd3_0_108"/>
          <p:cNvSpPr/>
          <p:nvPr/>
        </p:nvSpPr>
        <p:spPr>
          <a:xfrm>
            <a:off x="6104825" y="2284050"/>
            <a:ext cx="1274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67" name="Google Shape;367;g30af7108dd3_0_108"/>
          <p:cNvSpPr/>
          <p:nvPr/>
        </p:nvSpPr>
        <p:spPr>
          <a:xfrm>
            <a:off x="7594400" y="2284050"/>
            <a:ext cx="1274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68" name="Google Shape;368;g30af7108dd3_0_108"/>
          <p:cNvSpPr/>
          <p:nvPr/>
        </p:nvSpPr>
        <p:spPr>
          <a:xfrm>
            <a:off x="342625" y="3028450"/>
            <a:ext cx="1274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69" name="Google Shape;369;g30af7108dd3_0_108"/>
          <p:cNvSpPr/>
          <p:nvPr/>
        </p:nvSpPr>
        <p:spPr>
          <a:xfrm>
            <a:off x="1813350" y="3028450"/>
            <a:ext cx="1274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70" name="Google Shape;370;g30af7108dd3_0_108"/>
          <p:cNvSpPr/>
          <p:nvPr/>
        </p:nvSpPr>
        <p:spPr>
          <a:xfrm>
            <a:off x="3266975" y="3028450"/>
            <a:ext cx="1274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71" name="Google Shape;371;g30af7108dd3_0_108"/>
          <p:cNvSpPr/>
          <p:nvPr/>
        </p:nvSpPr>
        <p:spPr>
          <a:xfrm>
            <a:off x="4716200" y="3028450"/>
            <a:ext cx="1214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72" name="Google Shape;372;g30af7108dd3_0_108"/>
          <p:cNvSpPr/>
          <p:nvPr/>
        </p:nvSpPr>
        <p:spPr>
          <a:xfrm>
            <a:off x="6104825" y="3028450"/>
            <a:ext cx="1274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73" name="Google Shape;373;g30af7108dd3_0_108"/>
          <p:cNvSpPr/>
          <p:nvPr/>
        </p:nvSpPr>
        <p:spPr>
          <a:xfrm>
            <a:off x="7594400" y="3028450"/>
            <a:ext cx="1274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+</a:t>
            </a:r>
            <a:endParaRPr b="1" sz="1600"/>
          </a:p>
        </p:txBody>
      </p:sp>
      <p:sp>
        <p:nvSpPr>
          <p:cNvPr id="374" name="Google Shape;374;g30af7108dd3_0_108"/>
          <p:cNvSpPr/>
          <p:nvPr/>
        </p:nvSpPr>
        <p:spPr>
          <a:xfrm>
            <a:off x="342625" y="3400650"/>
            <a:ext cx="1274700" cy="287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375" name="Google Shape;375;g30af7108dd3_0_108"/>
          <p:cNvSpPr/>
          <p:nvPr/>
        </p:nvSpPr>
        <p:spPr>
          <a:xfrm>
            <a:off x="1813350" y="3400650"/>
            <a:ext cx="1274700" cy="287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376" name="Google Shape;376;g30af7108dd3_0_108"/>
          <p:cNvSpPr/>
          <p:nvPr/>
        </p:nvSpPr>
        <p:spPr>
          <a:xfrm>
            <a:off x="3266975" y="3400650"/>
            <a:ext cx="1274700" cy="287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377" name="Google Shape;377;g30af7108dd3_0_108"/>
          <p:cNvSpPr/>
          <p:nvPr/>
        </p:nvSpPr>
        <p:spPr>
          <a:xfrm>
            <a:off x="4716200" y="3400650"/>
            <a:ext cx="1214100" cy="287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378" name="Google Shape;378;g30af7108dd3_0_108"/>
          <p:cNvSpPr/>
          <p:nvPr/>
        </p:nvSpPr>
        <p:spPr>
          <a:xfrm>
            <a:off x="6104825" y="3400650"/>
            <a:ext cx="1274700" cy="287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</a:t>
            </a:r>
            <a:r>
              <a:rPr lang="en"/>
              <a:t>.</a:t>
            </a:r>
            <a:endParaRPr/>
          </a:p>
        </p:txBody>
      </p:sp>
      <p:sp>
        <p:nvSpPr>
          <p:cNvPr id="379" name="Google Shape;379;g30af7108dd3_0_108"/>
          <p:cNvSpPr/>
          <p:nvPr/>
        </p:nvSpPr>
        <p:spPr>
          <a:xfrm>
            <a:off x="7594400" y="3400650"/>
            <a:ext cx="1274700" cy="287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380" name="Google Shape;380;g30af7108dd3_0_108"/>
          <p:cNvSpPr/>
          <p:nvPr/>
        </p:nvSpPr>
        <p:spPr>
          <a:xfrm>
            <a:off x="6104825" y="2656250"/>
            <a:ext cx="1274700" cy="28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Sec.</a:t>
            </a:r>
            <a:endParaRPr b="1" sz="1100"/>
          </a:p>
        </p:txBody>
      </p:sp>
      <p:sp>
        <p:nvSpPr>
          <p:cNvPr id="381" name="Google Shape;381;g30af7108dd3_0_108"/>
          <p:cNvSpPr/>
          <p:nvPr/>
        </p:nvSpPr>
        <p:spPr>
          <a:xfrm>
            <a:off x="7594400" y="2656250"/>
            <a:ext cx="1274700" cy="287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Config.</a:t>
            </a:r>
            <a:endParaRPr b="1" sz="1100"/>
          </a:p>
        </p:txBody>
      </p:sp>
      <p:sp>
        <p:nvSpPr>
          <p:cNvPr id="382" name="Google Shape;382;g30af7108dd3_0_108"/>
          <p:cNvSpPr/>
          <p:nvPr/>
        </p:nvSpPr>
        <p:spPr>
          <a:xfrm>
            <a:off x="1813350" y="2656250"/>
            <a:ext cx="1274700" cy="287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PM</a:t>
            </a:r>
            <a:endParaRPr b="1" sz="1100"/>
          </a:p>
        </p:txBody>
      </p:sp>
      <p:sp>
        <p:nvSpPr>
          <p:cNvPr id="383" name="Google Shape;383;g30af7108dd3_0_108"/>
          <p:cNvSpPr/>
          <p:nvPr/>
        </p:nvSpPr>
        <p:spPr>
          <a:xfrm>
            <a:off x="3264775" y="2656250"/>
            <a:ext cx="1274700" cy="2877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QA</a:t>
            </a:r>
            <a:endParaRPr b="1" sz="1100"/>
          </a:p>
        </p:txBody>
      </p:sp>
      <p:sp>
        <p:nvSpPr>
          <p:cNvPr id="384" name="Google Shape;384;g30af7108dd3_0_108"/>
          <p:cNvSpPr/>
          <p:nvPr/>
        </p:nvSpPr>
        <p:spPr>
          <a:xfrm>
            <a:off x="4720600" y="2656250"/>
            <a:ext cx="1209600" cy="287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D&amp;I</a:t>
            </a:r>
            <a:endParaRPr b="1" sz="1100"/>
          </a:p>
        </p:txBody>
      </p:sp>
      <p:sp>
        <p:nvSpPr>
          <p:cNvPr id="385" name="Google Shape;385;g30af7108dd3_0_108"/>
          <p:cNvSpPr/>
          <p:nvPr/>
        </p:nvSpPr>
        <p:spPr>
          <a:xfrm>
            <a:off x="7594400" y="1911850"/>
            <a:ext cx="1274700" cy="287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Req.</a:t>
            </a:r>
            <a:endParaRPr b="1" sz="1100"/>
          </a:p>
        </p:txBody>
      </p:sp>
      <p:sp>
        <p:nvSpPr>
          <p:cNvPr id="386" name="Google Shape;386;g30af7108dd3_0_108"/>
          <p:cNvSpPr/>
          <p:nvPr/>
        </p:nvSpPr>
        <p:spPr>
          <a:xfrm rot="10800000">
            <a:off x="259125" y="2204025"/>
            <a:ext cx="8761500" cy="1598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E0E0E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30af7108dd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89" y="405513"/>
            <a:ext cx="7877227" cy="43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443b0030d_3_161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Tracking</a:t>
            </a:r>
            <a:r>
              <a:rPr lang="en" sz="3000"/>
              <a:t> Key Tasks in Jira</a:t>
            </a:r>
            <a:endParaRPr sz="3000"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sz="3000"/>
          </a:p>
        </p:txBody>
      </p:sp>
      <p:pic>
        <p:nvPicPr>
          <p:cNvPr id="392" name="Google Shape;392;g2d443b0030d_3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475" y="956775"/>
            <a:ext cx="5145038" cy="402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0af7108dd3_0_91"/>
          <p:cNvSpPr/>
          <p:nvPr/>
        </p:nvSpPr>
        <p:spPr>
          <a:xfrm>
            <a:off x="2550275" y="2652200"/>
            <a:ext cx="1856100" cy="223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8" name="Google Shape;398;g30af7108dd3_0_91"/>
          <p:cNvSpPr/>
          <p:nvPr/>
        </p:nvSpPr>
        <p:spPr>
          <a:xfrm>
            <a:off x="4733175" y="2652200"/>
            <a:ext cx="1856100" cy="223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9" name="Google Shape;399;g30af7108dd3_0_91"/>
          <p:cNvSpPr/>
          <p:nvPr/>
        </p:nvSpPr>
        <p:spPr>
          <a:xfrm>
            <a:off x="6916075" y="2652200"/>
            <a:ext cx="1856100" cy="223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0" name="Google Shape;400;g30af7108dd3_0_91"/>
          <p:cNvSpPr/>
          <p:nvPr/>
        </p:nvSpPr>
        <p:spPr>
          <a:xfrm>
            <a:off x="367375" y="2652200"/>
            <a:ext cx="1856100" cy="223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1" name="Google Shape;401;g30af7108dd3_0_91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Iterations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402" name="Google Shape;402;g30af7108dd3_0_91"/>
          <p:cNvSpPr/>
          <p:nvPr/>
        </p:nvSpPr>
        <p:spPr>
          <a:xfrm>
            <a:off x="367425" y="1032800"/>
            <a:ext cx="1856100" cy="161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0: Planning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Decided on our project idea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Defined tech stack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Started on requirements analysis and project plan via Jira board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Created Figma wireframes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3" name="Google Shape;403;g30af7108dd3_0_91"/>
          <p:cNvSpPr/>
          <p:nvPr/>
        </p:nvSpPr>
        <p:spPr>
          <a:xfrm>
            <a:off x="2550275" y="1032800"/>
            <a:ext cx="1856100" cy="161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1: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Created React application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Set up MongoDB database with schemas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Set up Docker, Heroku, Jest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Pages for Add User, View Users, Add Goals, Login, and Record Daily Data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4" name="Google Shape;404;g30af7108dd3_0_91"/>
          <p:cNvSpPr/>
          <p:nvPr/>
        </p:nvSpPr>
        <p:spPr>
          <a:xfrm>
            <a:off x="4733125" y="1032800"/>
            <a:ext cx="1856100" cy="161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2: </a:t>
            </a:r>
            <a:r>
              <a:rPr b="1" lang="en"/>
              <a:t>Core </a:t>
            </a:r>
            <a:r>
              <a:rPr b="1" lang="en"/>
              <a:t>Features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Automated deployment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Connected all pages to user data in database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Charts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User validation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Server-side tests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- MUI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5" name="Google Shape;405;g30af7108dd3_0_91"/>
          <p:cNvSpPr/>
          <p:nvPr/>
        </p:nvSpPr>
        <p:spPr>
          <a:xfrm>
            <a:off x="6915975" y="1032800"/>
            <a:ext cx="1856100" cy="161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3: Refinement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Charts connect to data + chart tests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Use cookie instead of local storage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Edit goal functionality + test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6" name="Google Shape;406;g30af7108dd3_0_91"/>
          <p:cNvSpPr/>
          <p:nvPr/>
        </p:nvSpPr>
        <p:spPr>
          <a:xfrm>
            <a:off x="2718075" y="3003538"/>
            <a:ext cx="489900" cy="1619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7" name="Google Shape;407;g30af7108dd3_0_91"/>
          <p:cNvSpPr/>
          <p:nvPr/>
        </p:nvSpPr>
        <p:spPr>
          <a:xfrm>
            <a:off x="3263775" y="4231834"/>
            <a:ext cx="489900" cy="391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8" name="Google Shape;408;g30af7108dd3_0_91"/>
          <p:cNvSpPr/>
          <p:nvPr/>
        </p:nvSpPr>
        <p:spPr>
          <a:xfrm>
            <a:off x="4930050" y="3957311"/>
            <a:ext cx="489900" cy="665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9" name="Google Shape;409;g30af7108dd3_0_91"/>
          <p:cNvSpPr/>
          <p:nvPr/>
        </p:nvSpPr>
        <p:spPr>
          <a:xfrm>
            <a:off x="5460425" y="4003842"/>
            <a:ext cx="489900" cy="619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0" name="Google Shape;410;g30af7108dd3_0_91"/>
          <p:cNvSpPr/>
          <p:nvPr/>
        </p:nvSpPr>
        <p:spPr>
          <a:xfrm>
            <a:off x="7126700" y="4130841"/>
            <a:ext cx="489900" cy="492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1" name="Google Shape;411;g30af7108dd3_0_91"/>
          <p:cNvSpPr/>
          <p:nvPr/>
        </p:nvSpPr>
        <p:spPr>
          <a:xfrm>
            <a:off x="7663825" y="3957526"/>
            <a:ext cx="489900" cy="665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2" name="Google Shape;412;g30af7108dd3_0_91"/>
          <p:cNvSpPr/>
          <p:nvPr/>
        </p:nvSpPr>
        <p:spPr>
          <a:xfrm>
            <a:off x="1075175" y="4538898"/>
            <a:ext cx="489900" cy="84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3" name="Google Shape;413;g30af7108dd3_0_91"/>
          <p:cNvSpPr txBox="1"/>
          <p:nvPr/>
        </p:nvSpPr>
        <p:spPr>
          <a:xfrm>
            <a:off x="1047275" y="4338800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14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14" name="Google Shape;414;g30af7108dd3_0_91"/>
          <p:cNvSpPr txBox="1"/>
          <p:nvPr/>
        </p:nvSpPr>
        <p:spPr>
          <a:xfrm>
            <a:off x="2690175" y="2802550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271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15" name="Google Shape;415;g30af7108dd3_0_91"/>
          <p:cNvSpPr txBox="1"/>
          <p:nvPr/>
        </p:nvSpPr>
        <p:spPr>
          <a:xfrm>
            <a:off x="450300" y="4422225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1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16" name="Google Shape;416;g30af7108dd3_0_91"/>
          <p:cNvSpPr txBox="1"/>
          <p:nvPr/>
        </p:nvSpPr>
        <p:spPr>
          <a:xfrm>
            <a:off x="3253850" y="4033500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66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17" name="Google Shape;417;g30af7108dd3_0_91"/>
          <p:cNvSpPr txBox="1"/>
          <p:nvPr/>
        </p:nvSpPr>
        <p:spPr>
          <a:xfrm>
            <a:off x="4902150" y="3750850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111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18" name="Google Shape;418;g30af7108dd3_0_91"/>
          <p:cNvSpPr txBox="1"/>
          <p:nvPr/>
        </p:nvSpPr>
        <p:spPr>
          <a:xfrm>
            <a:off x="5432525" y="3802850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104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19" name="Google Shape;419;g30af7108dd3_0_91"/>
          <p:cNvSpPr txBox="1"/>
          <p:nvPr/>
        </p:nvSpPr>
        <p:spPr>
          <a:xfrm>
            <a:off x="7098800" y="3929850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84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20" name="Google Shape;420;g30af7108dd3_0_91"/>
          <p:cNvSpPr txBox="1"/>
          <p:nvPr/>
        </p:nvSpPr>
        <p:spPr>
          <a:xfrm>
            <a:off x="7629575" y="3750850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113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21" name="Google Shape;421;g30af7108dd3_0_91"/>
          <p:cNvSpPr txBox="1"/>
          <p:nvPr/>
        </p:nvSpPr>
        <p:spPr>
          <a:xfrm>
            <a:off x="450300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commits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22" name="Google Shape;422;g30af7108dd3_0_91"/>
          <p:cNvSpPr txBox="1"/>
          <p:nvPr/>
        </p:nvSpPr>
        <p:spPr>
          <a:xfrm>
            <a:off x="1047275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files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23" name="Google Shape;423;g30af7108dd3_0_91"/>
          <p:cNvSpPr txBox="1"/>
          <p:nvPr/>
        </p:nvSpPr>
        <p:spPr>
          <a:xfrm>
            <a:off x="2676213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commits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24" name="Google Shape;424;g30af7108dd3_0_91"/>
          <p:cNvSpPr txBox="1"/>
          <p:nvPr/>
        </p:nvSpPr>
        <p:spPr>
          <a:xfrm>
            <a:off x="3239888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files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25" name="Google Shape;425;g30af7108dd3_0_91"/>
          <p:cNvSpPr txBox="1"/>
          <p:nvPr/>
        </p:nvSpPr>
        <p:spPr>
          <a:xfrm>
            <a:off x="4902150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commits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26" name="Google Shape;426;g30af7108dd3_0_91"/>
          <p:cNvSpPr txBox="1"/>
          <p:nvPr/>
        </p:nvSpPr>
        <p:spPr>
          <a:xfrm>
            <a:off x="5432525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files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27" name="Google Shape;427;g30af7108dd3_0_91"/>
          <p:cNvSpPr txBox="1"/>
          <p:nvPr/>
        </p:nvSpPr>
        <p:spPr>
          <a:xfrm>
            <a:off x="7098800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commits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28" name="Google Shape;428;g30af7108dd3_0_91"/>
          <p:cNvSpPr txBox="1"/>
          <p:nvPr/>
        </p:nvSpPr>
        <p:spPr>
          <a:xfrm>
            <a:off x="7627300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files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29" name="Google Shape;429;g30af7108dd3_0_91"/>
          <p:cNvSpPr/>
          <p:nvPr/>
        </p:nvSpPr>
        <p:spPr>
          <a:xfrm>
            <a:off x="3827500" y="3701752"/>
            <a:ext cx="489900" cy="92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0" name="Google Shape;430;g30af7108dd3_0_91"/>
          <p:cNvSpPr/>
          <p:nvPr/>
        </p:nvSpPr>
        <p:spPr>
          <a:xfrm>
            <a:off x="6024150" y="3449107"/>
            <a:ext cx="489900" cy="1173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1" name="Google Shape;431;g30af7108dd3_0_91"/>
          <p:cNvSpPr/>
          <p:nvPr/>
        </p:nvSpPr>
        <p:spPr>
          <a:xfrm>
            <a:off x="8227550" y="3855775"/>
            <a:ext cx="489900" cy="76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2" name="Google Shape;432;g30af7108dd3_0_91"/>
          <p:cNvSpPr/>
          <p:nvPr/>
        </p:nvSpPr>
        <p:spPr>
          <a:xfrm>
            <a:off x="1638900" y="4231708"/>
            <a:ext cx="489900" cy="391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3" name="Google Shape;433;g30af7108dd3_0_91"/>
          <p:cNvSpPr txBox="1"/>
          <p:nvPr/>
        </p:nvSpPr>
        <p:spPr>
          <a:xfrm>
            <a:off x="1611000" y="4033500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47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34" name="Google Shape;434;g30af7108dd3_0_91"/>
          <p:cNvSpPr txBox="1"/>
          <p:nvPr/>
        </p:nvSpPr>
        <p:spPr>
          <a:xfrm>
            <a:off x="3799200" y="3501650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140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35" name="Google Shape;435;g30af7108dd3_0_91"/>
          <p:cNvSpPr txBox="1"/>
          <p:nvPr/>
        </p:nvSpPr>
        <p:spPr>
          <a:xfrm>
            <a:off x="5996250" y="3249000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200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36" name="Google Shape;436;g30af7108dd3_0_91"/>
          <p:cNvSpPr txBox="1"/>
          <p:nvPr/>
        </p:nvSpPr>
        <p:spPr>
          <a:xfrm>
            <a:off x="8193300" y="3625700"/>
            <a:ext cx="54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132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37" name="Google Shape;437;g30af7108dd3_0_91"/>
          <p:cNvSpPr txBox="1"/>
          <p:nvPr/>
        </p:nvSpPr>
        <p:spPr>
          <a:xfrm>
            <a:off x="1611000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hours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38" name="Google Shape;438;g30af7108dd3_0_91"/>
          <p:cNvSpPr txBox="1"/>
          <p:nvPr/>
        </p:nvSpPr>
        <p:spPr>
          <a:xfrm>
            <a:off x="3803613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hours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39" name="Google Shape;439;g30af7108dd3_0_91"/>
          <p:cNvSpPr txBox="1"/>
          <p:nvPr/>
        </p:nvSpPr>
        <p:spPr>
          <a:xfrm>
            <a:off x="5996250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hours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40" name="Google Shape;440;g30af7108dd3_0_91"/>
          <p:cNvSpPr txBox="1"/>
          <p:nvPr/>
        </p:nvSpPr>
        <p:spPr>
          <a:xfrm>
            <a:off x="8191025" y="4653150"/>
            <a:ext cx="545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hours</a:t>
            </a:r>
            <a:endParaRPr b="1"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0af7108dd3_0_86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Risk Management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446" name="Google Shape;446;g30af7108dd3_0_86"/>
          <p:cNvSpPr txBox="1"/>
          <p:nvPr/>
        </p:nvSpPr>
        <p:spPr>
          <a:xfrm>
            <a:off x="259350" y="1100650"/>
            <a:ext cx="83031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●"/>
            </a:pPr>
            <a:r>
              <a:rPr b="1" lang="en" sz="1320">
                <a:solidFill>
                  <a:schemeClr val="lt1"/>
                </a:solidFill>
              </a:rPr>
              <a:t>Personnel Risks:</a:t>
            </a:r>
            <a:endParaRPr b="1" sz="1320">
              <a:solidFill>
                <a:schemeClr val="lt1"/>
              </a:solidFill>
            </a:endParaRPr>
          </a:p>
          <a:p>
            <a:pPr indent="-31241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○"/>
            </a:pPr>
            <a:r>
              <a:rPr lang="en" sz="1320">
                <a:solidFill>
                  <a:schemeClr val="lt1"/>
                </a:solidFill>
              </a:rPr>
              <a:t>Chris went to LA for a week, Kenny got caught in </a:t>
            </a:r>
            <a:r>
              <a:rPr i="1" lang="en" sz="1320">
                <a:solidFill>
                  <a:schemeClr val="lt1"/>
                </a:solidFill>
              </a:rPr>
              <a:t>multiple</a:t>
            </a:r>
            <a:r>
              <a:rPr lang="en" sz="1320">
                <a:solidFill>
                  <a:schemeClr val="lt1"/>
                </a:solidFill>
              </a:rPr>
              <a:t> hurricanes.  Our team was resilient.</a:t>
            </a:r>
            <a:endParaRPr sz="1320">
              <a:solidFill>
                <a:schemeClr val="lt1"/>
              </a:solidFill>
            </a:endParaRPr>
          </a:p>
          <a:p>
            <a:pPr indent="-312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●"/>
            </a:pPr>
            <a:r>
              <a:rPr b="1" lang="en" sz="1320">
                <a:solidFill>
                  <a:schemeClr val="lt1"/>
                </a:solidFill>
              </a:rPr>
              <a:t>Communication Risks:</a:t>
            </a:r>
            <a:endParaRPr b="1" sz="1320">
              <a:solidFill>
                <a:schemeClr val="lt1"/>
              </a:solidFill>
            </a:endParaRPr>
          </a:p>
          <a:p>
            <a:pPr indent="-31241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○"/>
            </a:pPr>
            <a:r>
              <a:rPr lang="en" sz="1320">
                <a:solidFill>
                  <a:schemeClr val="lt1"/>
                </a:solidFill>
              </a:rPr>
              <a:t>Discord chat ongoing everyday, recurring scheduled</a:t>
            </a:r>
            <a:r>
              <a:rPr lang="en" sz="1320">
                <a:solidFill>
                  <a:schemeClr val="lt1"/>
                </a:solidFill>
              </a:rPr>
              <a:t> meetings with clear decisions and actions</a:t>
            </a:r>
            <a:endParaRPr sz="1320">
              <a:solidFill>
                <a:schemeClr val="lt1"/>
              </a:solidFill>
            </a:endParaRPr>
          </a:p>
          <a:p>
            <a:pPr indent="-312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●"/>
            </a:pPr>
            <a:r>
              <a:rPr b="1" lang="en" sz="1320">
                <a:solidFill>
                  <a:schemeClr val="lt1"/>
                </a:solidFill>
              </a:rPr>
              <a:t>Planning Risks:</a:t>
            </a:r>
            <a:endParaRPr b="1" sz="1320">
              <a:solidFill>
                <a:schemeClr val="lt1"/>
              </a:solidFill>
            </a:endParaRPr>
          </a:p>
          <a:p>
            <a:pPr indent="-31241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○"/>
            </a:pPr>
            <a:r>
              <a:rPr lang="en" sz="1320">
                <a:solidFill>
                  <a:schemeClr val="lt1"/>
                </a:solidFill>
              </a:rPr>
              <a:t>Simplified some requirements (reducing to 5 data points), we cut some requirements (“friendships” feature) and we were able to exceed in other areas (UI).  </a:t>
            </a:r>
            <a:endParaRPr sz="1320">
              <a:solidFill>
                <a:schemeClr val="lt1"/>
              </a:solidFill>
            </a:endParaRPr>
          </a:p>
          <a:p>
            <a:pPr indent="-312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●"/>
            </a:pPr>
            <a:r>
              <a:rPr b="1" lang="en" sz="1320">
                <a:solidFill>
                  <a:schemeClr val="lt1"/>
                </a:solidFill>
              </a:rPr>
              <a:t>Technology Competence:</a:t>
            </a:r>
            <a:endParaRPr b="1" sz="1320">
              <a:solidFill>
                <a:schemeClr val="lt1"/>
              </a:solidFill>
            </a:endParaRPr>
          </a:p>
          <a:p>
            <a:pPr indent="-31241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○"/>
            </a:pPr>
            <a:r>
              <a:rPr lang="en" sz="1320">
                <a:solidFill>
                  <a:schemeClr val="lt1"/>
                </a:solidFill>
              </a:rPr>
              <a:t>React tutorial through codewithmosh, lots of personal research (Heroku, Docker, Chart.JS, etc.)</a:t>
            </a:r>
            <a:endParaRPr sz="1320">
              <a:solidFill>
                <a:schemeClr val="lt1"/>
              </a:solidFill>
            </a:endParaRPr>
          </a:p>
          <a:p>
            <a:pPr indent="-312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●"/>
            </a:pPr>
            <a:r>
              <a:rPr b="1" lang="en" sz="1320">
                <a:solidFill>
                  <a:schemeClr val="lt1"/>
                </a:solidFill>
              </a:rPr>
              <a:t>Design &amp; Implementation:</a:t>
            </a:r>
            <a:endParaRPr b="1" sz="1320">
              <a:solidFill>
                <a:schemeClr val="lt1"/>
              </a:solidFill>
            </a:endParaRPr>
          </a:p>
          <a:p>
            <a:pPr indent="-31241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○"/>
            </a:pPr>
            <a:r>
              <a:rPr lang="en" sz="1320">
                <a:solidFill>
                  <a:schemeClr val="lt1"/>
                </a:solidFill>
              </a:rPr>
              <a:t>Careful review of PRs on an ongoing basis to ensure quality and consistency, passing tests</a:t>
            </a:r>
            <a:endParaRPr sz="1320">
              <a:solidFill>
                <a:schemeClr val="lt1"/>
              </a:solidFill>
            </a:endParaRPr>
          </a:p>
          <a:p>
            <a:pPr indent="-312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●"/>
            </a:pPr>
            <a:r>
              <a:rPr b="1" lang="en" sz="1320">
                <a:solidFill>
                  <a:schemeClr val="lt1"/>
                </a:solidFill>
              </a:rPr>
              <a:t>Integration &amp; Deployment</a:t>
            </a:r>
            <a:endParaRPr b="1" sz="1320">
              <a:solidFill>
                <a:schemeClr val="lt1"/>
              </a:solidFill>
            </a:endParaRPr>
          </a:p>
          <a:p>
            <a:pPr indent="-31241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"/>
              <a:buChar char="○"/>
            </a:pPr>
            <a:r>
              <a:rPr lang="en" sz="1320">
                <a:solidFill>
                  <a:schemeClr val="lt1"/>
                </a:solidFill>
              </a:rPr>
              <a:t>We defined our automated CI/CD pipeline early, so we were able to focus on refining features, tests, and documentation for Iteration 3.</a:t>
            </a:r>
            <a:endParaRPr sz="13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0af7108dd3_0_181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Challenges, Achievements, &amp; Lessons</a:t>
            </a:r>
            <a:endParaRPr sz="3000">
              <a:highlight>
                <a:schemeClr val="accent5"/>
              </a:highlight>
            </a:endParaRPr>
          </a:p>
        </p:txBody>
      </p:sp>
      <p:graphicFrame>
        <p:nvGraphicFramePr>
          <p:cNvPr id="452" name="Google Shape;452;g30af7108dd3_0_181"/>
          <p:cNvGraphicFramePr/>
          <p:nvPr/>
        </p:nvGraphicFramePr>
        <p:xfrm>
          <a:off x="311700" y="11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{FEC1588D-C7E5-452E-B280-4BC28D698BC6}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Challenge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Achievement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Lesson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Automating CI/CD pipeline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Fully a</a:t>
                      </a:r>
                      <a:r>
                        <a:rPr lang="en" sz="1200"/>
                        <a:t>utomatic testing, containerization, and deployment to Heroku in GitHub Actions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Pipeline made development easier, allowed vision to the actual functionality of our app at every step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Production vs. development envs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Automatic switching, no changes needed in code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Teamwork makes the dream work (resolved together on call)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Getting </a:t>
                      </a:r>
                      <a:r>
                        <a:rPr lang="en" sz="1200"/>
                        <a:t>acquainted</a:t>
                      </a:r>
                      <a:r>
                        <a:rPr lang="en" sz="1200"/>
                        <a:t> with MUI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Beautiful UI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Leverage existing tools, would have been difficult to build styles entirely from scratch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authentication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Implemented true login functionality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Cookie is better than local storage because it is a longer term option and prevents against CSRF attacks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Duplicate work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Everybody made distinct contributions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Timely communication is key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d443b0030d_3_2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af7108dd3_0_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af7108dd3_0_14"/>
          <p:cNvSpPr/>
          <p:nvPr/>
        </p:nvSpPr>
        <p:spPr>
          <a:xfrm>
            <a:off x="422600" y="1401200"/>
            <a:ext cx="1233000" cy="306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g30af7108dd3_0_14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Requirements Overview: Use Case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85" name="Google Shape;85;g30af7108dd3_0_14"/>
          <p:cNvSpPr/>
          <p:nvPr/>
        </p:nvSpPr>
        <p:spPr>
          <a:xfrm>
            <a:off x="706175" y="1936750"/>
            <a:ext cx="317400" cy="3174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6" name="Google Shape;86;g30af7108dd3_0_14"/>
          <p:cNvCxnSpPr>
            <a:stCxn id="85" idx="4"/>
          </p:cNvCxnSpPr>
          <p:nvPr/>
        </p:nvCxnSpPr>
        <p:spPr>
          <a:xfrm>
            <a:off x="864875" y="2254150"/>
            <a:ext cx="0" cy="751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g30af7108dd3_0_14"/>
          <p:cNvCxnSpPr/>
          <p:nvPr/>
        </p:nvCxnSpPr>
        <p:spPr>
          <a:xfrm rot="10800000">
            <a:off x="564375" y="2315000"/>
            <a:ext cx="281700" cy="190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g30af7108dd3_0_14"/>
          <p:cNvCxnSpPr/>
          <p:nvPr/>
        </p:nvCxnSpPr>
        <p:spPr>
          <a:xfrm flipH="1">
            <a:off x="883600" y="2302575"/>
            <a:ext cx="277200" cy="2028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g30af7108dd3_0_14"/>
          <p:cNvCxnSpPr/>
          <p:nvPr/>
        </p:nvCxnSpPr>
        <p:spPr>
          <a:xfrm flipH="1">
            <a:off x="587675" y="3005650"/>
            <a:ext cx="277200" cy="2028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g30af7108dd3_0_14"/>
          <p:cNvCxnSpPr/>
          <p:nvPr/>
        </p:nvCxnSpPr>
        <p:spPr>
          <a:xfrm rot="10800000">
            <a:off x="881350" y="3011800"/>
            <a:ext cx="281700" cy="190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g30af7108dd3_0_14"/>
          <p:cNvCxnSpPr/>
          <p:nvPr/>
        </p:nvCxnSpPr>
        <p:spPr>
          <a:xfrm>
            <a:off x="1163050" y="2623400"/>
            <a:ext cx="4596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g30af7108dd3_0_14"/>
          <p:cNvCxnSpPr/>
          <p:nvPr/>
        </p:nvCxnSpPr>
        <p:spPr>
          <a:xfrm rot="10800000">
            <a:off x="7531125" y="2284325"/>
            <a:ext cx="2826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g30af7108dd3_0_14"/>
          <p:cNvCxnSpPr/>
          <p:nvPr/>
        </p:nvCxnSpPr>
        <p:spPr>
          <a:xfrm flipH="1">
            <a:off x="7377875" y="3220750"/>
            <a:ext cx="339000" cy="4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4" name="Google Shape;94;g30af7108dd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650" y="1401200"/>
            <a:ext cx="7136150" cy="30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43b0030d_3_50"/>
          <p:cNvSpPr/>
          <p:nvPr/>
        </p:nvSpPr>
        <p:spPr>
          <a:xfrm>
            <a:off x="419575" y="17306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12/3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0" name="Google Shape;100;g2d443b0030d_3_50"/>
          <p:cNvSpPr/>
          <p:nvPr/>
        </p:nvSpPr>
        <p:spPr>
          <a:xfrm>
            <a:off x="1848384" y="17306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1" name="Google Shape;101;g2d443b0030d_3_50"/>
          <p:cNvSpPr/>
          <p:nvPr/>
        </p:nvSpPr>
        <p:spPr>
          <a:xfrm>
            <a:off x="3278971" y="17306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2" name="Google Shape;102;g2d443b0030d_3_50"/>
          <p:cNvSpPr/>
          <p:nvPr/>
        </p:nvSpPr>
        <p:spPr>
          <a:xfrm>
            <a:off x="4707780" y="17306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3" name="Google Shape;103;g2d443b0030d_3_50"/>
          <p:cNvSpPr/>
          <p:nvPr/>
        </p:nvSpPr>
        <p:spPr>
          <a:xfrm>
            <a:off x="6138367" y="17306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4" name="Google Shape;104;g2d443b0030d_3_50"/>
          <p:cNvSpPr/>
          <p:nvPr/>
        </p:nvSpPr>
        <p:spPr>
          <a:xfrm>
            <a:off x="7567177" y="17306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5" name="Google Shape;105;g2d443b0030d_3_50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Requirements Overview: Stories &amp; Metrics </a:t>
            </a:r>
            <a:endParaRPr sz="3000">
              <a:highlight>
                <a:schemeClr val="accent5"/>
              </a:highlight>
            </a:endParaRPr>
          </a:p>
        </p:txBody>
      </p:sp>
      <p:sp>
        <p:nvSpPr>
          <p:cNvPr id="106" name="Google Shape;106;g2d443b0030d_3_50"/>
          <p:cNvSpPr/>
          <p:nvPr/>
        </p:nvSpPr>
        <p:spPr>
          <a:xfrm>
            <a:off x="419564" y="1346025"/>
            <a:ext cx="1198200" cy="3846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Login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07" name="Google Shape;107;g2d443b0030d_3_50"/>
          <p:cNvSpPr/>
          <p:nvPr/>
        </p:nvSpPr>
        <p:spPr>
          <a:xfrm>
            <a:off x="1848375" y="1346025"/>
            <a:ext cx="1198200" cy="3846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Create Profile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08" name="Google Shape;108;g2d443b0030d_3_50"/>
          <p:cNvSpPr/>
          <p:nvPr/>
        </p:nvSpPr>
        <p:spPr>
          <a:xfrm>
            <a:off x="3278964" y="1346025"/>
            <a:ext cx="1198200" cy="3846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Edit Profile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09" name="Google Shape;109;g2d443b0030d_3_50"/>
          <p:cNvSpPr/>
          <p:nvPr/>
        </p:nvSpPr>
        <p:spPr>
          <a:xfrm>
            <a:off x="4707775" y="1346025"/>
            <a:ext cx="1198200" cy="3846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Add Goals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0" name="Google Shape;110;g2d443b0030d_3_50"/>
          <p:cNvSpPr/>
          <p:nvPr/>
        </p:nvSpPr>
        <p:spPr>
          <a:xfrm>
            <a:off x="6138364" y="1346025"/>
            <a:ext cx="1198200" cy="3846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Edit Goals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1" name="Google Shape;111;g2d443b0030d_3_50"/>
          <p:cNvSpPr/>
          <p:nvPr/>
        </p:nvSpPr>
        <p:spPr>
          <a:xfrm>
            <a:off x="7567175" y="1346025"/>
            <a:ext cx="1198200" cy="3846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Submit daily health summary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2" name="Google Shape;112;g2d443b0030d_3_50"/>
          <p:cNvSpPr/>
          <p:nvPr/>
        </p:nvSpPr>
        <p:spPr>
          <a:xfrm>
            <a:off x="419550" y="2079053"/>
            <a:ext cx="1198200" cy="3846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Edit Submitted Health Data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3" name="Google Shape;113;g2d443b0030d_3_50"/>
          <p:cNvSpPr/>
          <p:nvPr/>
        </p:nvSpPr>
        <p:spPr>
          <a:xfrm>
            <a:off x="1848375" y="2079053"/>
            <a:ext cx="1198200" cy="3846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View Submitted Health Data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4" name="Google Shape;114;g2d443b0030d_3_50"/>
          <p:cNvSpPr/>
          <p:nvPr/>
        </p:nvSpPr>
        <p:spPr>
          <a:xfrm>
            <a:off x="3278964" y="2079053"/>
            <a:ext cx="1198200" cy="384600"/>
          </a:xfrm>
          <a:prstGeom prst="rect">
            <a:avLst/>
          </a:prstGeom>
          <a:solidFill>
            <a:srgbClr val="38761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Time Series Dataviz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5" name="Google Shape;115;g2d443b0030d_3_50"/>
          <p:cNvSpPr/>
          <p:nvPr/>
        </p:nvSpPr>
        <p:spPr>
          <a:xfrm>
            <a:off x="4707775" y="2079053"/>
            <a:ext cx="1198200" cy="384600"/>
          </a:xfrm>
          <a:prstGeom prst="rect">
            <a:avLst/>
          </a:prstGeom>
          <a:solidFill>
            <a:srgbClr val="F1C23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Homepage UI Improvements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16" name="Google Shape;116;g2d443b0030d_3_50"/>
          <p:cNvSpPr/>
          <p:nvPr/>
        </p:nvSpPr>
        <p:spPr>
          <a:xfrm>
            <a:off x="6138364" y="2079053"/>
            <a:ext cx="1198200" cy="384600"/>
          </a:xfrm>
          <a:prstGeom prst="rect">
            <a:avLst/>
          </a:prstGeom>
          <a:solidFill>
            <a:srgbClr val="F1C23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Increased Password Security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17" name="Google Shape;117;g2d443b0030d_3_50"/>
          <p:cNvSpPr/>
          <p:nvPr/>
        </p:nvSpPr>
        <p:spPr>
          <a:xfrm>
            <a:off x="7567175" y="2079053"/>
            <a:ext cx="1198200" cy="3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Search and Add Friends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18" name="Google Shape;118;g2d443b0030d_3_50"/>
          <p:cNvSpPr/>
          <p:nvPr/>
        </p:nvSpPr>
        <p:spPr>
          <a:xfrm>
            <a:off x="8607275" y="572975"/>
            <a:ext cx="158100" cy="144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g2d443b0030d_3_50"/>
          <p:cNvSpPr/>
          <p:nvPr/>
        </p:nvSpPr>
        <p:spPr>
          <a:xfrm>
            <a:off x="8607275" y="789750"/>
            <a:ext cx="158100" cy="144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g2d443b0030d_3_50"/>
          <p:cNvSpPr/>
          <p:nvPr/>
        </p:nvSpPr>
        <p:spPr>
          <a:xfrm>
            <a:off x="8607275" y="1008988"/>
            <a:ext cx="158100" cy="144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g2d443b0030d_3_50"/>
          <p:cNvSpPr txBox="1"/>
          <p:nvPr/>
        </p:nvSpPr>
        <p:spPr>
          <a:xfrm>
            <a:off x="7663700" y="979600"/>
            <a:ext cx="86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Optional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2" name="Google Shape;122;g2d443b0030d_3_50"/>
          <p:cNvSpPr txBox="1"/>
          <p:nvPr/>
        </p:nvSpPr>
        <p:spPr>
          <a:xfrm>
            <a:off x="7663700" y="777300"/>
            <a:ext cx="86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Desirable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3" name="Google Shape;123;g2d443b0030d_3_50"/>
          <p:cNvSpPr txBox="1"/>
          <p:nvPr/>
        </p:nvSpPr>
        <p:spPr>
          <a:xfrm>
            <a:off x="7663700" y="560525"/>
            <a:ext cx="86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Essential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4" name="Google Shape;124;g2d443b0030d_3_50"/>
          <p:cNvSpPr/>
          <p:nvPr/>
        </p:nvSpPr>
        <p:spPr>
          <a:xfrm>
            <a:off x="419564" y="2812097"/>
            <a:ext cx="1198200" cy="3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Notifications Receiver Panel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125" name="Google Shape;125;g2d443b0030d_3_50"/>
          <p:cNvSpPr/>
          <p:nvPr/>
        </p:nvSpPr>
        <p:spPr>
          <a:xfrm>
            <a:off x="1848375" y="2812097"/>
            <a:ext cx="1198200" cy="3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Streak Tracker Notifications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126" name="Google Shape;126;g2d443b0030d_3_50"/>
          <p:cNvSpPr/>
          <p:nvPr/>
        </p:nvSpPr>
        <p:spPr>
          <a:xfrm>
            <a:off x="3278964" y="2812097"/>
            <a:ext cx="1198200" cy="3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Edit Profile Visibility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127" name="Google Shape;127;g2d443b0030d_3_50"/>
          <p:cNvSpPr/>
          <p:nvPr/>
        </p:nvSpPr>
        <p:spPr>
          <a:xfrm>
            <a:off x="4707775" y="2812097"/>
            <a:ext cx="1198200" cy="3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Detailed Goal Statistics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128" name="Google Shape;128;g2d443b0030d_3_50"/>
          <p:cNvSpPr/>
          <p:nvPr/>
        </p:nvSpPr>
        <p:spPr>
          <a:xfrm>
            <a:off x="6138364" y="2812097"/>
            <a:ext cx="1198200" cy="3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Task Reminders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129" name="Google Shape;129;g2d443b0030d_3_50"/>
          <p:cNvSpPr/>
          <p:nvPr/>
        </p:nvSpPr>
        <p:spPr>
          <a:xfrm>
            <a:off x="7567175" y="2812097"/>
            <a:ext cx="1198200" cy="38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9999"/>
                </a:solidFill>
              </a:rPr>
              <a:t>Create Custom Workouts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30" name="Google Shape;130;g2d443b0030d_3_50"/>
          <p:cNvSpPr/>
          <p:nvPr/>
        </p:nvSpPr>
        <p:spPr>
          <a:xfrm>
            <a:off x="419550" y="3545125"/>
            <a:ext cx="1198200" cy="38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9999"/>
                </a:solidFill>
              </a:rPr>
              <a:t>Dashboard Elements Adjustable by Timeframe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31" name="Google Shape;131;g2d443b0030d_3_50"/>
          <p:cNvSpPr/>
          <p:nvPr/>
        </p:nvSpPr>
        <p:spPr>
          <a:xfrm>
            <a:off x="1848375" y="3545125"/>
            <a:ext cx="1198200" cy="38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9999"/>
                </a:solidFill>
              </a:rPr>
              <a:t>Nutrition Form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32" name="Google Shape;132;g2d443b0030d_3_50"/>
          <p:cNvSpPr/>
          <p:nvPr/>
        </p:nvSpPr>
        <p:spPr>
          <a:xfrm>
            <a:off x="3278964" y="3545125"/>
            <a:ext cx="1198200" cy="38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9999"/>
                </a:solidFill>
              </a:rPr>
              <a:t>Fitness Form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33" name="Google Shape;133;g2d443b0030d_3_50"/>
          <p:cNvSpPr/>
          <p:nvPr/>
        </p:nvSpPr>
        <p:spPr>
          <a:xfrm>
            <a:off x="4707775" y="3545125"/>
            <a:ext cx="1198200" cy="38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9999"/>
                </a:solidFill>
              </a:rPr>
              <a:t>Competitive Leaderboard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34" name="Google Shape;134;g2d443b0030d_3_50"/>
          <p:cNvSpPr/>
          <p:nvPr/>
        </p:nvSpPr>
        <p:spPr>
          <a:xfrm>
            <a:off x="6138364" y="3545125"/>
            <a:ext cx="1198200" cy="38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9999"/>
                </a:solidFill>
              </a:rPr>
              <a:t>Suggest Daily Calories &amp; Workouts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35" name="Google Shape;135;g2d443b0030d_3_50"/>
          <p:cNvSpPr/>
          <p:nvPr/>
        </p:nvSpPr>
        <p:spPr>
          <a:xfrm>
            <a:off x="7567175" y="3545125"/>
            <a:ext cx="1198200" cy="38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9999"/>
                </a:solidFill>
              </a:rPr>
              <a:t>Specialized Preferences on User Profile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36" name="Google Shape;136;g2d443b0030d_3_50"/>
          <p:cNvSpPr/>
          <p:nvPr/>
        </p:nvSpPr>
        <p:spPr>
          <a:xfrm>
            <a:off x="419564" y="4291867"/>
            <a:ext cx="1198200" cy="38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9999"/>
                </a:solidFill>
              </a:rPr>
              <a:t>Specialized Goal Categories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37" name="Google Shape;137;g2d443b0030d_3_50"/>
          <p:cNvSpPr/>
          <p:nvPr/>
        </p:nvSpPr>
        <p:spPr>
          <a:xfrm>
            <a:off x="1848375" y="4291867"/>
            <a:ext cx="1198200" cy="38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9999"/>
                </a:solidFill>
              </a:rPr>
              <a:t>Add Friends to Goals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38" name="Google Shape;138;g2d443b0030d_3_50"/>
          <p:cNvSpPr/>
          <p:nvPr/>
        </p:nvSpPr>
        <p:spPr>
          <a:xfrm>
            <a:off x="3278964" y="4291867"/>
            <a:ext cx="1198200" cy="38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9999"/>
                </a:solidFill>
              </a:rPr>
              <a:t>Smart Nutrition Data Entry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39" name="Google Shape;139;g2d443b0030d_3_50"/>
          <p:cNvSpPr/>
          <p:nvPr/>
        </p:nvSpPr>
        <p:spPr>
          <a:xfrm>
            <a:off x="4707775" y="4291867"/>
            <a:ext cx="1198200" cy="38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9999"/>
                </a:solidFill>
              </a:rPr>
              <a:t>Goals Calendar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140" name="Google Shape;140;g2d443b0030d_3_50"/>
          <p:cNvSpPr/>
          <p:nvPr/>
        </p:nvSpPr>
        <p:spPr>
          <a:xfrm>
            <a:off x="8607275" y="343750"/>
            <a:ext cx="158100" cy="144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g2d443b0030d_3_50"/>
          <p:cNvSpPr txBox="1"/>
          <p:nvPr/>
        </p:nvSpPr>
        <p:spPr>
          <a:xfrm>
            <a:off x="7663700" y="331300"/>
            <a:ext cx="86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Implemented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2" name="Google Shape;142;g2d443b0030d_3_50"/>
          <p:cNvSpPr/>
          <p:nvPr/>
        </p:nvSpPr>
        <p:spPr>
          <a:xfrm>
            <a:off x="419575" y="24819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43" name="Google Shape;143;g2d443b0030d_3_50"/>
          <p:cNvSpPr/>
          <p:nvPr/>
        </p:nvSpPr>
        <p:spPr>
          <a:xfrm>
            <a:off x="1848384" y="24819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44" name="Google Shape;144;g2d443b0030d_3_50"/>
          <p:cNvSpPr/>
          <p:nvPr/>
        </p:nvSpPr>
        <p:spPr>
          <a:xfrm>
            <a:off x="3278971" y="24819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12/3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45" name="Google Shape;145;g2d443b0030d_3_50"/>
          <p:cNvSpPr/>
          <p:nvPr/>
        </p:nvSpPr>
        <p:spPr>
          <a:xfrm>
            <a:off x="4707780" y="24819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2/1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46" name="Google Shape;146;g2d443b0030d_3_50"/>
          <p:cNvSpPr/>
          <p:nvPr/>
        </p:nvSpPr>
        <p:spPr>
          <a:xfrm>
            <a:off x="6138367" y="24819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4/1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47" name="Google Shape;147;g2d443b0030d_3_50"/>
          <p:cNvSpPr/>
          <p:nvPr/>
        </p:nvSpPr>
        <p:spPr>
          <a:xfrm>
            <a:off x="7567177" y="248192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48" name="Google Shape;148;g2d443b0030d_3_50"/>
          <p:cNvSpPr/>
          <p:nvPr/>
        </p:nvSpPr>
        <p:spPr>
          <a:xfrm>
            <a:off x="419575" y="3196700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49" name="Google Shape;149;g2d443b0030d_3_50"/>
          <p:cNvSpPr/>
          <p:nvPr/>
        </p:nvSpPr>
        <p:spPr>
          <a:xfrm>
            <a:off x="1848384" y="3196700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0" name="Google Shape;150;g2d443b0030d_3_50"/>
          <p:cNvSpPr/>
          <p:nvPr/>
        </p:nvSpPr>
        <p:spPr>
          <a:xfrm>
            <a:off x="3278971" y="3196700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6/2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1" name="Google Shape;151;g2d443b0030d_3_50"/>
          <p:cNvSpPr/>
          <p:nvPr/>
        </p:nvSpPr>
        <p:spPr>
          <a:xfrm>
            <a:off x="4707780" y="3196700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2" name="Google Shape;152;g2d443b0030d_3_50"/>
          <p:cNvSpPr/>
          <p:nvPr/>
        </p:nvSpPr>
        <p:spPr>
          <a:xfrm>
            <a:off x="6138367" y="3196700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3" name="Google Shape;153;g2d443b0030d_3_50"/>
          <p:cNvSpPr/>
          <p:nvPr/>
        </p:nvSpPr>
        <p:spPr>
          <a:xfrm>
            <a:off x="7567177" y="3196700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12/3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4" name="Google Shape;154;g2d443b0030d_3_50"/>
          <p:cNvSpPr/>
          <p:nvPr/>
        </p:nvSpPr>
        <p:spPr>
          <a:xfrm>
            <a:off x="419575" y="391147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5" name="Google Shape;155;g2d443b0030d_3_50"/>
          <p:cNvSpPr/>
          <p:nvPr/>
        </p:nvSpPr>
        <p:spPr>
          <a:xfrm>
            <a:off x="1848384" y="391147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6" name="Google Shape;156;g2d443b0030d_3_50"/>
          <p:cNvSpPr/>
          <p:nvPr/>
        </p:nvSpPr>
        <p:spPr>
          <a:xfrm>
            <a:off x="3278971" y="391147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7" name="Google Shape;157;g2d443b0030d_3_50"/>
          <p:cNvSpPr/>
          <p:nvPr/>
        </p:nvSpPr>
        <p:spPr>
          <a:xfrm>
            <a:off x="4707780" y="391147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24/3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8" name="Google Shape;158;g2d443b0030d_3_50"/>
          <p:cNvSpPr/>
          <p:nvPr/>
        </p:nvSpPr>
        <p:spPr>
          <a:xfrm>
            <a:off x="6138367" y="391147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12/3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9" name="Google Shape;159;g2d443b0030d_3_50"/>
          <p:cNvSpPr/>
          <p:nvPr/>
        </p:nvSpPr>
        <p:spPr>
          <a:xfrm>
            <a:off x="7567177" y="391147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12/3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60" name="Google Shape;160;g2d443b0030d_3_50"/>
          <p:cNvSpPr/>
          <p:nvPr/>
        </p:nvSpPr>
        <p:spPr>
          <a:xfrm>
            <a:off x="419575" y="466277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12/3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61" name="Google Shape;161;g2d443b0030d_3_50"/>
          <p:cNvSpPr/>
          <p:nvPr/>
        </p:nvSpPr>
        <p:spPr>
          <a:xfrm>
            <a:off x="1848384" y="466277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62" name="Google Shape;162;g2d443b0030d_3_50"/>
          <p:cNvSpPr/>
          <p:nvPr/>
        </p:nvSpPr>
        <p:spPr>
          <a:xfrm>
            <a:off x="3278971" y="466277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8/2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63" name="Google Shape;163;g2d443b0030d_3_50"/>
          <p:cNvSpPr/>
          <p:nvPr/>
        </p:nvSpPr>
        <p:spPr>
          <a:xfrm>
            <a:off x="4707780" y="466277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24/3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64" name="Google Shape;164;g2d443b0030d_3_50"/>
          <p:cNvSpPr/>
          <p:nvPr/>
        </p:nvSpPr>
        <p:spPr>
          <a:xfrm>
            <a:off x="7567177" y="126975"/>
            <a:ext cx="1198200" cy="14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HRS / PTS</a:t>
            </a:r>
            <a:endParaRPr b="1"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443b0030d_3_156"/>
          <p:cNvSpPr txBox="1"/>
          <p:nvPr>
            <p:ph type="title"/>
          </p:nvPr>
        </p:nvSpPr>
        <p:spPr>
          <a:xfrm>
            <a:off x="311700" y="24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Requirements Tracking: Jira &amp; Regular Bi-Weekly Meetings</a:t>
            </a:r>
            <a:endParaRPr sz="3000">
              <a:highlight>
                <a:schemeClr val="accent5"/>
              </a:highlight>
            </a:endParaRPr>
          </a:p>
        </p:txBody>
      </p:sp>
      <p:pic>
        <p:nvPicPr>
          <p:cNvPr id="170" name="Google Shape;170;g2d443b0030d_3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150" y="944875"/>
            <a:ext cx="5565040" cy="40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d443b0030d_3_156"/>
          <p:cNvSpPr txBox="1"/>
          <p:nvPr/>
        </p:nvSpPr>
        <p:spPr>
          <a:xfrm>
            <a:off x="-48425" y="936350"/>
            <a:ext cx="27849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20">
                <a:solidFill>
                  <a:schemeClr val="lt1"/>
                </a:solidFill>
              </a:rPr>
              <a:t>Simplified some requirements (reducing to 5 data points), we cut some requirements (“friendships” feature) and we were able to exceed in other areas (UI).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af7108dd3_0_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443b0030d_2_35"/>
          <p:cNvSpPr txBox="1"/>
          <p:nvPr>
            <p:ph type="title"/>
          </p:nvPr>
        </p:nvSpPr>
        <p:spPr>
          <a:xfrm>
            <a:off x="122125" y="193975"/>
            <a:ext cx="88413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d443b0030d_2_35"/>
          <p:cNvSpPr txBox="1"/>
          <p:nvPr>
            <p:ph type="title"/>
          </p:nvPr>
        </p:nvSpPr>
        <p:spPr>
          <a:xfrm>
            <a:off x="234350" y="997500"/>
            <a:ext cx="4503600" cy="28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MERN Tech Stack</a:t>
            </a:r>
            <a:r>
              <a:rPr lang="en" sz="2650"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NoSQL database for storing application data.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Express.js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Backend web application framework for Node.js.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React.js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Frontend library for building interactive UIs.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Node.js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JavaScript runtime for server-side programming.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d443b0030d_2_35"/>
          <p:cNvSpPr txBox="1"/>
          <p:nvPr/>
        </p:nvSpPr>
        <p:spPr>
          <a:xfrm>
            <a:off x="4823050" y="1065350"/>
            <a:ext cx="41187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Design Patterns</a:t>
            </a:r>
            <a:endParaRPr sz="24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MVC</a:t>
            </a:r>
            <a:r>
              <a:rPr lang="en" sz="1100">
                <a:solidFill>
                  <a:schemeClr val="lt1"/>
                </a:solidFill>
              </a:rPr>
              <a:t>: Structure is separated into components</a:t>
            </a:r>
            <a:r>
              <a:rPr lang="en" sz="1100">
                <a:solidFill>
                  <a:schemeClr val="lt1"/>
                </a:solidFill>
              </a:rPr>
              <a:t>, enabling efficient teamwork, better organization, and scalability. 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n" sz="1100">
                <a:solidFill>
                  <a:schemeClr val="lt1"/>
                </a:solidFill>
              </a:rPr>
              <a:t>M</a:t>
            </a:r>
            <a:r>
              <a:rPr b="1" lang="en" sz="1100">
                <a:solidFill>
                  <a:schemeClr val="lt1"/>
                </a:solidFill>
              </a:rPr>
              <a:t>odel</a:t>
            </a:r>
            <a:r>
              <a:rPr lang="en" sz="1100">
                <a:solidFill>
                  <a:schemeClr val="lt1"/>
                </a:solidFill>
              </a:rPr>
              <a:t>: MongoDB schemas (e.g., DailyEntry, User, Goal) represent the data and provide methods for querying.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n" sz="1100">
                <a:solidFill>
                  <a:schemeClr val="lt1"/>
                </a:solidFill>
              </a:rPr>
              <a:t>View</a:t>
            </a:r>
            <a:r>
              <a:rPr lang="en" sz="1100">
                <a:solidFill>
                  <a:schemeClr val="lt1"/>
                </a:solidFill>
              </a:rPr>
              <a:t>: Represents the UI layer, built with React.js.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n" sz="1100">
                <a:solidFill>
                  <a:schemeClr val="lt1"/>
                </a:solidFill>
              </a:rPr>
              <a:t>Controller</a:t>
            </a:r>
            <a:r>
              <a:rPr lang="en" sz="1100">
                <a:solidFill>
                  <a:schemeClr val="lt1"/>
                </a:solidFill>
              </a:rPr>
              <a:t>: Manages the flow of data and logic, using Express.js and Node.js.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The </a:t>
            </a:r>
            <a:r>
              <a:rPr b="1" lang="en" sz="1100">
                <a:solidFill>
                  <a:schemeClr val="lt1"/>
                </a:solidFill>
              </a:rPr>
              <a:t>MVC architecture</a:t>
            </a:r>
            <a:r>
              <a:rPr lang="en" sz="1100">
                <a:solidFill>
                  <a:schemeClr val="lt1"/>
                </a:solidFill>
              </a:rPr>
              <a:t> helps keep concerns separated, making the app modular and maintainable.</a:t>
            </a:r>
            <a:endParaRPr sz="11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