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9" roundtripDataSignature="AMtx7mg9Dox3sT8uENyPjwK9RfjtvQat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6137AC-F2E9-4B53-A191-3D9B03671247}">
  <a:tblStyle styleId="{C86137AC-F2E9-4B53-A191-3D9B036712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verage-regular.fntdata"/><Relationship Id="rId21" Type="http://schemas.openxmlformats.org/officeDocument/2006/relationships/slide" Target="slides/slide15.xml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3f1a051a8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3f1a051a8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3636e20f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3636e20f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3636e20f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3636e20f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3636e20f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3636e20f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3636e20f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3636e20f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3636e20f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3636e20f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3636e20f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3636e20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3636e20f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3636e20f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3f1a051a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3f1a051a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3f1a051a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3f1a051a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3f1a051a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3f1a051a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3f1a051a8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3f1a051a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3f1a051a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3f1a051a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0441025977_0_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g30441025977_0_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30441025977_0_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0441025977_0_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0441025977_0_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30441025977_0_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30441025977_0_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0441025977_0_44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30441025977_0_4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30441025977_0_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0441025977_0_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0441025977_0_1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30441025977_0_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0441025977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g30441025977_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30441025977_0_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0441025977_0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g30441025977_0_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30441025977_0_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30441025977_0_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0441025977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g30441025977_0_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0441025977_0_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30441025977_0_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30441025977_0_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0441025977_0_3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g30441025977_0_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0441025977_0_3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g30441025977_0_3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30441025977_0_3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30441025977_0_3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30441025977_0_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30441025977_0_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0441025977_0_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g30441025977_0_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0441025977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30441025977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g30441025977_0_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ocalhost:5000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igma.com/design/VcXGJmgO54kiw4UjBzcu3Z/Health-and-Wellness-Manager?node-id=0-1&amp;t=WuZBwwm96zRx3BYt-1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4203400" y="2777050"/>
            <a:ext cx="832200" cy="3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" name="Google Shape;60;p1"/>
          <p:cNvSpPr txBox="1"/>
          <p:nvPr>
            <p:ph type="ctrTitle"/>
          </p:nvPr>
        </p:nvSpPr>
        <p:spPr>
          <a:xfrm>
            <a:off x="1230300" y="79925"/>
            <a:ext cx="69756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Team 3</a:t>
            </a:r>
            <a:endParaRPr b="1"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823650" y="1786150"/>
            <a:ext cx="7299300" cy="2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Lead: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Chris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and Implementation Lead: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Abbie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 Lead: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Eddie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QA Lead: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Amanda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Lead: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Alex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Lead: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Kenny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000" y="220750"/>
            <a:ext cx="1066400" cy="10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3f1a051a8_1_61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Figma Mockup - Daily Health Data </a:t>
            </a:r>
            <a:r>
              <a:rPr lang="en" sz="3000"/>
              <a:t>Submission</a:t>
            </a:r>
            <a:endParaRPr sz="3000"/>
          </a:p>
        </p:txBody>
      </p:sp>
      <p:pic>
        <p:nvPicPr>
          <p:cNvPr id="120" name="Google Shape;120;g303f1a051a8_1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00" y="968675"/>
            <a:ext cx="6244690" cy="402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303f1a051a8_1_61"/>
          <p:cNvSpPr txBox="1"/>
          <p:nvPr/>
        </p:nvSpPr>
        <p:spPr>
          <a:xfrm>
            <a:off x="6391500" y="1977025"/>
            <a:ext cx="2440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</a:t>
            </a:r>
            <a:r>
              <a:rPr lang="en">
                <a:solidFill>
                  <a:schemeClr val="lt1"/>
                </a:solidFill>
              </a:rPr>
              <a:t>sers can select a specific date and input their daily health data, tracking progress and maintaining a record of their wellness activities.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3636e20f7_0_26"/>
          <p:cNvSpPr txBox="1"/>
          <p:nvPr>
            <p:ph type="title"/>
          </p:nvPr>
        </p:nvSpPr>
        <p:spPr>
          <a:xfrm>
            <a:off x="311700" y="13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Docker Architecture Overview </a:t>
            </a:r>
            <a:endParaRPr sz="3000">
              <a:highlight>
                <a:schemeClr val="accent5"/>
              </a:highlight>
            </a:endParaRPr>
          </a:p>
        </p:txBody>
      </p:sp>
      <p:sp>
        <p:nvSpPr>
          <p:cNvPr id="127" name="Google Shape;127;g2d3636e20f7_0_26"/>
          <p:cNvSpPr txBox="1"/>
          <p:nvPr/>
        </p:nvSpPr>
        <p:spPr>
          <a:xfrm>
            <a:off x="311700" y="1029750"/>
            <a:ext cx="3727500" cy="3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Docker Files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Project Structure</a:t>
            </a:r>
            <a:endParaRPr b="1" sz="1200"/>
          </a:p>
          <a:p>
            <a:pPr indent="-304800" lvl="0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/code/</a:t>
            </a:r>
            <a:r>
              <a:rPr lang="en" sz="1200">
                <a:solidFill>
                  <a:srgbClr val="188038"/>
                </a:solidFill>
              </a:rPr>
              <a:t>client/</a:t>
            </a:r>
            <a:r>
              <a:rPr lang="en" sz="1200"/>
              <a:t>docker.dev.yml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/code/</a:t>
            </a:r>
            <a:r>
              <a:rPr lang="en" sz="1200">
                <a:solidFill>
                  <a:srgbClr val="188038"/>
                </a:solidFill>
              </a:rPr>
              <a:t>client</a:t>
            </a:r>
            <a:r>
              <a:rPr lang="en" sz="1200"/>
              <a:t>/docker.production.yml</a:t>
            </a:r>
            <a:endParaRPr sz="1200"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914400" rtl="0" algn="l"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/code/</a:t>
            </a:r>
            <a:r>
              <a:rPr lang="en" sz="1200">
                <a:solidFill>
                  <a:srgbClr val="188038"/>
                </a:solidFill>
              </a:rPr>
              <a:t>server</a:t>
            </a:r>
            <a:r>
              <a:rPr lang="en" sz="1200"/>
              <a:t>/docker.dev.yml</a:t>
            </a:r>
            <a:endParaRPr sz="1200"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/code/</a:t>
            </a:r>
            <a:r>
              <a:rPr lang="en" sz="1200">
                <a:solidFill>
                  <a:srgbClr val="188038"/>
                </a:solidFill>
              </a:rPr>
              <a:t>server</a:t>
            </a:r>
            <a:r>
              <a:rPr lang="en" sz="1200"/>
              <a:t>/docker.production.yml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docker.dev</a:t>
            </a:r>
            <a:r>
              <a:rPr lang="en" sz="1200"/>
              <a:t> and </a:t>
            </a:r>
            <a:r>
              <a:rPr b="1" lang="en" sz="1200"/>
              <a:t>docker.production</a:t>
            </a:r>
            <a:r>
              <a:rPr lang="en" sz="1200"/>
              <a:t>:</a:t>
            </a:r>
            <a:endParaRPr sz="1200"/>
          </a:p>
          <a:p>
            <a:pPr indent="-3048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Purpose</a:t>
            </a:r>
            <a:r>
              <a:rPr lang="en" sz="1200"/>
              <a:t>: These files define the configuration for the Docker images for both development and production environments.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8" name="Google Shape;128;g2d3636e20f7_0_26"/>
          <p:cNvSpPr txBox="1"/>
          <p:nvPr/>
        </p:nvSpPr>
        <p:spPr>
          <a:xfrm>
            <a:off x="4654125" y="914100"/>
            <a:ext cx="43260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Docker Compose Files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docker-compose-dev.yml</a:t>
            </a:r>
            <a:r>
              <a:rPr lang="en" sz="1200"/>
              <a:t>:</a:t>
            </a:r>
            <a:endParaRPr sz="1200"/>
          </a:p>
          <a:p>
            <a:pPr indent="-3048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Usage</a:t>
            </a:r>
            <a:r>
              <a:rPr lang="en" sz="1200"/>
              <a:t>: Used to set up the development environment.</a:t>
            </a:r>
            <a:endParaRPr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Instructions</a:t>
            </a:r>
            <a:r>
              <a:rPr lang="en" sz="1200"/>
              <a:t>: Executes the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docker.dev</a:t>
            </a:r>
            <a:r>
              <a:rPr lang="en" sz="1200"/>
              <a:t> file, defining services (client and server) and their dependencies, and runs mongo.</a:t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docker-compose-production.yml</a:t>
            </a:r>
            <a:r>
              <a:rPr lang="en" sz="1200"/>
              <a:t>:</a:t>
            </a:r>
            <a:endParaRPr sz="1200"/>
          </a:p>
          <a:p>
            <a:pPr indent="-3048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Usage</a:t>
            </a:r>
            <a:r>
              <a:rPr lang="en" sz="1200"/>
              <a:t>: Used to set up the production environment.</a:t>
            </a:r>
            <a:endParaRPr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Instructions</a:t>
            </a:r>
            <a:r>
              <a:rPr lang="en" sz="1200"/>
              <a:t>: Executes the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docker.production</a:t>
            </a:r>
            <a:r>
              <a:rPr lang="en" sz="1200"/>
              <a:t> file, configuring the services optimized for production.</a:t>
            </a:r>
            <a:endParaRPr sz="1200"/>
          </a:p>
        </p:txBody>
      </p:sp>
      <p:cxnSp>
        <p:nvCxnSpPr>
          <p:cNvPr id="129" name="Google Shape;129;g2d3636e20f7_0_26"/>
          <p:cNvCxnSpPr/>
          <p:nvPr/>
        </p:nvCxnSpPr>
        <p:spPr>
          <a:xfrm>
            <a:off x="4341713" y="895500"/>
            <a:ext cx="9900" cy="40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3636e20f7_0_33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Testing</a:t>
            </a:r>
            <a:endParaRPr sz="3000">
              <a:highlight>
                <a:schemeClr val="accent5"/>
              </a:highlight>
            </a:endParaRPr>
          </a:p>
        </p:txBody>
      </p:sp>
      <p:sp>
        <p:nvSpPr>
          <p:cNvPr id="135" name="Google Shape;135;g2d3636e20f7_0_33"/>
          <p:cNvSpPr txBox="1"/>
          <p:nvPr/>
        </p:nvSpPr>
        <p:spPr>
          <a:xfrm>
            <a:off x="262325" y="2571750"/>
            <a:ext cx="8079900" cy="25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Manual Testing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lt1"/>
                </a:solidFill>
              </a:rPr>
              <a:t>As our team has been developing the health tracking application and building features, we have conducted various manual tests which include: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○"/>
            </a:pPr>
            <a:r>
              <a:rPr lang="en" sz="1300">
                <a:solidFill>
                  <a:schemeClr val="lt1"/>
                </a:solidFill>
              </a:rPr>
              <a:t>Ensuring form fields and pages are rendered as expected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○"/>
            </a:pPr>
            <a:r>
              <a:rPr lang="en" sz="1300">
                <a:solidFill>
                  <a:schemeClr val="lt1"/>
                </a:solidFill>
              </a:rPr>
              <a:t>Ensuring the front end and server communicate effectively, so that user input is saved to the external database and the correct information is </a:t>
            </a:r>
            <a:r>
              <a:rPr lang="en" sz="1300">
                <a:solidFill>
                  <a:schemeClr val="lt1"/>
                </a:solidFill>
              </a:rPr>
              <a:t>retrieved</a:t>
            </a:r>
            <a:r>
              <a:rPr lang="en" sz="1300">
                <a:solidFill>
                  <a:schemeClr val="lt1"/>
                </a:solidFill>
              </a:rPr>
              <a:t> and displayed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After testing the application by starting the client and server in separate terminals, the docker-compose-dev.yml would be run to confirm the application would run the same way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The server would be tested to be reachable with </a:t>
            </a:r>
            <a:r>
              <a:rPr lang="en" sz="1300">
                <a:solidFill>
                  <a:schemeClr val="lt1"/>
                </a:solidFill>
              </a:rPr>
              <a:t>“</a:t>
            </a:r>
            <a:r>
              <a:rPr lang="en"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curl </a:t>
            </a:r>
            <a:r>
              <a:rPr lang="en" sz="1300" u="sng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http://localhost:5000</a:t>
            </a:r>
            <a:r>
              <a:rPr lang="en" sz="1300">
                <a:solidFill>
                  <a:schemeClr val="lt1"/>
                </a:solidFill>
              </a:rPr>
              <a:t>” when validating the images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136" name="Google Shape;136;g2d3636e20f7_0_33"/>
          <p:cNvSpPr txBox="1"/>
          <p:nvPr/>
        </p:nvSpPr>
        <p:spPr>
          <a:xfrm>
            <a:off x="311700" y="782450"/>
            <a:ext cx="58587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Automated Testing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lt1"/>
                </a:solidFill>
              </a:rPr>
              <a:t>We have set up the Jest Testing Framework and will be using it for JavaScript unit testing 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○"/>
            </a:pPr>
            <a:r>
              <a:rPr lang="en" sz="1300">
                <a:solidFill>
                  <a:schemeClr val="lt1"/>
                </a:solidFill>
              </a:rPr>
              <a:t>Team members can easily run the testing framework in the CLI via “</a:t>
            </a:r>
            <a:r>
              <a:rPr lang="en"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npm run test</a:t>
            </a:r>
            <a:r>
              <a:rPr lang="en" sz="1300">
                <a:solidFill>
                  <a:schemeClr val="lt1"/>
                </a:solidFill>
              </a:rPr>
              <a:t>”. Test summary results will print out 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lt1"/>
                </a:solidFill>
              </a:rPr>
              <a:t>Two unit tests have been implemented in this iteration 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○"/>
            </a:pPr>
            <a:r>
              <a:rPr lang="en" sz="1300">
                <a:solidFill>
                  <a:schemeClr val="lt1"/>
                </a:solidFill>
              </a:rPr>
              <a:t>Further tests will be developed in the upcoming iterations</a:t>
            </a:r>
            <a:endParaRPr sz="1300"/>
          </a:p>
        </p:txBody>
      </p:sp>
      <p:pic>
        <p:nvPicPr>
          <p:cNvPr id="137" name="Google Shape;137;g2d3636e20f7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625" y="926913"/>
            <a:ext cx="2696549" cy="144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g2d3636e20f7_0_33"/>
          <p:cNvCxnSpPr/>
          <p:nvPr/>
        </p:nvCxnSpPr>
        <p:spPr>
          <a:xfrm>
            <a:off x="5587750" y="1865875"/>
            <a:ext cx="533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3636e20f7_0_42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Security</a:t>
            </a:r>
            <a:endParaRPr sz="3000">
              <a:highlight>
                <a:schemeClr val="accent5"/>
              </a:highlight>
            </a:endParaRPr>
          </a:p>
        </p:txBody>
      </p:sp>
      <p:sp>
        <p:nvSpPr>
          <p:cNvPr id="144" name="Google Shape;144;g2d3636e20f7_0_42"/>
          <p:cNvSpPr txBox="1"/>
          <p:nvPr/>
        </p:nvSpPr>
        <p:spPr>
          <a:xfrm>
            <a:off x="259350" y="1100650"/>
            <a:ext cx="74259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877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20"/>
              <a:buChar char="●"/>
            </a:pPr>
            <a:r>
              <a:rPr b="1" lang="en" sz="1420">
                <a:solidFill>
                  <a:schemeClr val="lt1"/>
                </a:solidFill>
              </a:rPr>
              <a:t>Password Encryption</a:t>
            </a:r>
            <a:endParaRPr b="1" sz="142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20">
                <a:solidFill>
                  <a:schemeClr val="lt1"/>
                </a:solidFill>
              </a:rPr>
              <a:t>For the Node.js backend, </a:t>
            </a:r>
            <a:r>
              <a:rPr b="1" lang="en" sz="1220">
                <a:solidFill>
                  <a:schemeClr val="lt1"/>
                </a:solidFill>
              </a:rPr>
              <a:t>Bcrypt</a:t>
            </a:r>
            <a:r>
              <a:rPr lang="en" sz="1220">
                <a:solidFill>
                  <a:schemeClr val="lt1"/>
                </a:solidFill>
              </a:rPr>
              <a:t> is a common library for hashing and salting. It not only provides a secure hash algorithm, but also automatically handles the salting process.</a:t>
            </a:r>
            <a:endParaRPr sz="122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Enforce strong password policies.</a:t>
            </a:r>
            <a:endParaRPr b="1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Use </a:t>
            </a:r>
            <a:r>
              <a:rPr b="1" lang="en" sz="1100">
                <a:solidFill>
                  <a:schemeClr val="lt1"/>
                </a:solidFill>
              </a:rPr>
              <a:t>zxcvbn</a:t>
            </a:r>
            <a:r>
              <a:rPr lang="en" sz="1100">
                <a:solidFill>
                  <a:schemeClr val="lt1"/>
                </a:solidFill>
              </a:rPr>
              <a:t> to provide password strength feedback.</a:t>
            </a:r>
            <a:endParaRPr sz="11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Use </a:t>
            </a:r>
            <a:r>
              <a:rPr b="1" lang="en" sz="1100">
                <a:solidFill>
                  <a:schemeClr val="lt1"/>
                </a:solidFill>
              </a:rPr>
              <a:t>password-validator</a:t>
            </a:r>
            <a:r>
              <a:rPr lang="en" sz="1100">
                <a:solidFill>
                  <a:schemeClr val="lt1"/>
                </a:solidFill>
              </a:rPr>
              <a:t> to define password rules and validate passwords against those rules.</a:t>
            </a:r>
            <a:endParaRPr sz="122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Login password masking</a:t>
            </a:r>
            <a:r>
              <a:rPr lang="en" sz="600">
                <a:solidFill>
                  <a:schemeClr val="lt1"/>
                </a:solidFill>
              </a:rPr>
              <a:t> </a:t>
            </a:r>
            <a:endParaRPr sz="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When a user types their password in the login screen, it is displayed as dots or asterisks (● or *), which prevents anyone nearby from seeing the actual characters being typed.</a:t>
            </a:r>
            <a:endParaRPr sz="12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>
                <a:solidFill>
                  <a:schemeClr val="lt1"/>
                </a:solidFill>
              </a:rPr>
              <a:t>DOMPurify (sanitization library) </a:t>
            </a:r>
            <a:endParaRPr b="1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To cleanse form input data to mitigate the risk of cross-site scripting (XSS) attacks.  Control user permissions when implementing multiple roles.</a:t>
            </a:r>
            <a:endParaRPr sz="12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Dotenv </a:t>
            </a:r>
            <a:endParaRPr b="1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To manage environment variables. Ensure the environment variable files (.env*) are not included in our version control.</a:t>
            </a:r>
            <a:endParaRPr sz="12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HTTPS</a:t>
            </a:r>
            <a:endParaRPr b="1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Implement HTTPS for secure data transmission.  Heroku provides this by default.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45" name="Google Shape;145;g2d3636e20f7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975" y="445475"/>
            <a:ext cx="4884549" cy="8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3636e20f7_1_7"/>
          <p:cNvSpPr txBox="1"/>
          <p:nvPr>
            <p:ph type="title"/>
          </p:nvPr>
        </p:nvSpPr>
        <p:spPr>
          <a:xfrm>
            <a:off x="264275" y="850050"/>
            <a:ext cx="6227100" cy="17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express-validator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for validating and sanitizing input on the server side.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GitHub &amp; Heroku store secrets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This can be used to store information like API keys, database credentials, and secrets tokens (authentication and authorization such as JWT or OAuth).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d3636e20f7_1_7"/>
          <p:cNvSpPr txBox="1"/>
          <p:nvPr/>
        </p:nvSpPr>
        <p:spPr>
          <a:xfrm>
            <a:off x="264275" y="2474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Security cont.</a:t>
            </a:r>
            <a:endParaRPr sz="3000">
              <a:solidFill>
                <a:schemeClr val="lt1"/>
              </a:solidFill>
              <a:highlight>
                <a:schemeClr val="accent5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3636e20f7_0_1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b="1" lang="en"/>
              <a:t>Project: Health and Wellness Manager</a:t>
            </a:r>
            <a:endParaRPr b="1"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271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can be easy to lose track of our own diet, exercise, and wellness routines when life gets busy. 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seeks to provide a straightforward and user-friendly system that helps users stay accountable, motivated and on track.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3636e20f7_0_12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Iteration 1: Project Progress</a:t>
            </a:r>
            <a:endParaRPr sz="3000"/>
          </a:p>
        </p:txBody>
      </p:sp>
      <p:graphicFrame>
        <p:nvGraphicFramePr>
          <p:cNvPr id="74" name="Google Shape;74;g2d3636e20f7_0_12"/>
          <p:cNvGraphicFramePr/>
          <p:nvPr/>
        </p:nvGraphicFramePr>
        <p:xfrm>
          <a:off x="455425" y="9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{C86137AC-F2E9-4B53-A191-3D9B03671247}</a:tableStyleId>
              </a:tblPr>
              <a:tblGrid>
                <a:gridCol w="1760925"/>
                <a:gridCol w="661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Data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Determine Health Data to Track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Establish data schema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Create initial basic UML diagram for User and Goal classes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Design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Set up Figma Board, design key pages, determine color scheme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Docker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Set up Docker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Clarify folder structure and Docker setup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Front end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Login page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Create User page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Create Goal page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View Users page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Daily Health Tracking page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Back end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Demonstrate connection to external database (MongoDB)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Testing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Set up testing environment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Deployment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Test deployment of simple webpage (Heroku)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g2d3636e20f7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200" y="146237"/>
            <a:ext cx="3895808" cy="48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2d3636e20f7_0_48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Architectural Diagram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3f1a051a8_1_18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UI Design</a:t>
            </a:r>
            <a:endParaRPr sz="3000"/>
          </a:p>
        </p:txBody>
      </p:sp>
      <p:sp>
        <p:nvSpPr>
          <p:cNvPr id="86" name="Google Shape;86;g303f1a051a8_1_18"/>
          <p:cNvSpPr txBox="1"/>
          <p:nvPr/>
        </p:nvSpPr>
        <p:spPr>
          <a:xfrm>
            <a:off x="459750" y="870075"/>
            <a:ext cx="8224500" cy="3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Figma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https://www.figma.com/design/VcXGJmgO54kiw4UjBzcu3Z/Health-and-Wellness-Manager?node-id=0-1&amp;t=WuZBwwm96zRx3BYt-1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Material-UI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Leveraging </a:t>
            </a:r>
            <a:r>
              <a:rPr b="1" lang="en">
                <a:solidFill>
                  <a:schemeClr val="lt1"/>
                </a:solidFill>
              </a:rPr>
              <a:t>MUI</a:t>
            </a:r>
            <a:r>
              <a:rPr lang="en">
                <a:solidFill>
                  <a:schemeClr val="lt1"/>
                </a:solidFill>
              </a:rPr>
              <a:t> components for custom theming, consistency and responsiveness across different screen sizes.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Layout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Left Column: Side panel for navigation and actions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Menu items include: Home, Health Data, Calendar, Settings, and Logout/Login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Right Column: Main content area for user interaction with </a:t>
            </a:r>
            <a:r>
              <a:rPr lang="en">
                <a:solidFill>
                  <a:schemeClr val="lt1"/>
                </a:solidFill>
              </a:rPr>
              <a:t>different</a:t>
            </a:r>
            <a:r>
              <a:rPr lang="en">
                <a:solidFill>
                  <a:schemeClr val="lt1"/>
                </a:solidFill>
              </a:rPr>
              <a:t> pages.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Color Scheme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7" name="Google Shape;87;g303f1a051a8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6825" y="3218300"/>
            <a:ext cx="5907324" cy="17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3f1a051a8_1_28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Login Page</a:t>
            </a:r>
            <a:endParaRPr sz="3000"/>
          </a:p>
        </p:txBody>
      </p:sp>
      <p:pic>
        <p:nvPicPr>
          <p:cNvPr id="93" name="Google Shape;93;g303f1a051a8_1_28"/>
          <p:cNvPicPr preferRelativeResize="0"/>
          <p:nvPr/>
        </p:nvPicPr>
        <p:blipFill rotWithShape="1">
          <a:blip r:embed="rId3">
            <a:alphaModFix/>
          </a:blip>
          <a:srcRect b="0" l="941" r="0" t="0"/>
          <a:stretch/>
        </p:blipFill>
        <p:spPr>
          <a:xfrm>
            <a:off x="393600" y="904100"/>
            <a:ext cx="6159350" cy="40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3f1a051a8_1_35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Figma Mockup - </a:t>
            </a:r>
            <a:r>
              <a:rPr lang="en" sz="3000"/>
              <a:t>Register</a:t>
            </a:r>
            <a:endParaRPr sz="3000"/>
          </a:p>
        </p:txBody>
      </p:sp>
      <p:pic>
        <p:nvPicPr>
          <p:cNvPr id="99" name="Google Shape;99;g303f1a051a8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59500"/>
            <a:ext cx="6180799" cy="402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03f1a051a8_1_35"/>
          <p:cNvSpPr txBox="1"/>
          <p:nvPr/>
        </p:nvSpPr>
        <p:spPr>
          <a:xfrm>
            <a:off x="6507175" y="1986900"/>
            <a:ext cx="2440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Users can register the account and enter basic information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3f1a051a8_1_45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Figma Mockup - </a:t>
            </a:r>
            <a:r>
              <a:rPr lang="en" sz="3000"/>
              <a:t>Settings</a:t>
            </a:r>
            <a:endParaRPr sz="3000"/>
          </a:p>
        </p:txBody>
      </p:sp>
      <p:pic>
        <p:nvPicPr>
          <p:cNvPr id="106" name="Google Shape;106;g303f1a051a8_1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8675"/>
            <a:ext cx="6230454" cy="402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03f1a051a8_1_45"/>
          <p:cNvSpPr txBox="1"/>
          <p:nvPr/>
        </p:nvSpPr>
        <p:spPr>
          <a:xfrm>
            <a:off x="6319625" y="1967150"/>
            <a:ext cx="2703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Users can view and manage their preferences, adjust account settings, and configure personalized options to enhance their experience.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3f1a051a8_1_56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Figma Mockup - Main Page</a:t>
            </a:r>
            <a:endParaRPr sz="3000"/>
          </a:p>
        </p:txBody>
      </p:sp>
      <p:pic>
        <p:nvPicPr>
          <p:cNvPr id="113" name="Google Shape;113;g303f1a051a8_1_56"/>
          <p:cNvPicPr preferRelativeResize="0"/>
          <p:nvPr/>
        </p:nvPicPr>
        <p:blipFill rotWithShape="1">
          <a:blip r:embed="rId3">
            <a:alphaModFix/>
          </a:blip>
          <a:srcRect b="0" l="129" r="129" t="0"/>
          <a:stretch/>
        </p:blipFill>
        <p:spPr>
          <a:xfrm>
            <a:off x="418950" y="958800"/>
            <a:ext cx="6230454" cy="402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303f1a051a8_1_56"/>
          <p:cNvSpPr txBox="1"/>
          <p:nvPr/>
        </p:nvSpPr>
        <p:spPr>
          <a:xfrm>
            <a:off x="6438050" y="1986900"/>
            <a:ext cx="2440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</a:t>
            </a:r>
            <a:r>
              <a:rPr lang="en">
                <a:solidFill>
                  <a:schemeClr val="lt1"/>
                </a:solidFill>
              </a:rPr>
              <a:t>sers can view an overview of their health data, including key metrics and insights into their daily habits and progress.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