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Oswald Medium"/>
      <p:regular r:id="rId36"/>
      <p:bold r:id="rId37"/>
    </p:embeddedFont>
    <p:embeddedFont>
      <p:font typeface="Montserrat"/>
      <p:regular r:id="rId38"/>
      <p:bold r:id="rId39"/>
      <p:italic r:id="rId40"/>
      <p:boldItalic r:id="rId41"/>
    </p:embeddedFont>
    <p:embeddedFont>
      <p:font typeface="Lato"/>
      <p:regular r:id="rId42"/>
      <p:bold r:id="rId43"/>
      <p:italic r:id="rId44"/>
      <p:boldItalic r:id="rId45"/>
    </p:embeddedFont>
    <p:embeddedFont>
      <p:font typeface="Montserrat Medium"/>
      <p:regular r:id="rId46"/>
      <p:bold r:id="rId47"/>
      <p:italic r:id="rId48"/>
      <p:boldItalic r:id="rId49"/>
    </p:embeddedFont>
    <p:embeddedFont>
      <p:font typeface="Roboto Mon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42" Type="http://schemas.openxmlformats.org/officeDocument/2006/relationships/font" Target="fonts/Lato-regular.fntdata"/><Relationship Id="rId41" Type="http://schemas.openxmlformats.org/officeDocument/2006/relationships/font" Target="fonts/Montserrat-boldItalic.fntdata"/><Relationship Id="rId44" Type="http://schemas.openxmlformats.org/officeDocument/2006/relationships/font" Target="fonts/Lato-italic.fntdata"/><Relationship Id="rId43" Type="http://schemas.openxmlformats.org/officeDocument/2006/relationships/font" Target="fonts/Lato-bold.fntdata"/><Relationship Id="rId46" Type="http://schemas.openxmlformats.org/officeDocument/2006/relationships/font" Target="fonts/MontserratMedium-regular.fntdata"/><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Medium-italic.fntdata"/><Relationship Id="rId47" Type="http://schemas.openxmlformats.org/officeDocument/2006/relationships/font" Target="fonts/MontserratMedium-bold.fntdata"/><Relationship Id="rId49" Type="http://schemas.openxmlformats.org/officeDocument/2006/relationships/font" Target="fonts/Montserrat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OswaldMedium-bold.fntdata"/><Relationship Id="rId36" Type="http://schemas.openxmlformats.org/officeDocument/2006/relationships/font" Target="fonts/OswaldMedium-regular.fntdata"/><Relationship Id="rId39" Type="http://schemas.openxmlformats.org/officeDocument/2006/relationships/font" Target="fonts/Montserrat-bold.fntdata"/><Relationship Id="rId38" Type="http://schemas.openxmlformats.org/officeDocument/2006/relationships/font" Target="fonts/Montserrat-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bold.fntdata"/><Relationship Id="rId50" Type="http://schemas.openxmlformats.org/officeDocument/2006/relationships/font" Target="fonts/RobotoMono-regular.fntdata"/><Relationship Id="rId53" Type="http://schemas.openxmlformats.org/officeDocument/2006/relationships/font" Target="fonts/RobotoMono-boldItalic.fntdata"/><Relationship Id="rId52"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b5836dcb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0b5836dcb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0b3dda34e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0b3dda34e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0b5836dcb9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0b5836dcb9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0b3dda34e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0b3dda34e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b208d158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b208d158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0b208d158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0b208d158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0b208d158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0b208d158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0b3dda34e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0b3dda34e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0b60f5f93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0b60f5f93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0b60f5f9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0b60f5f9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b4e99556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b4e99556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0b60f5f9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0b60f5f9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0b511e913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0b511e913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0b60f5f93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0b60f5f93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0b60f5f93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0b60f5f93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0b60f5f93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0b60f5f93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0b208d158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0b208d158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0b3dda34e1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0b3dda34e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0b511e913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0b511e913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0b511e913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0b511e913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0b511e913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0b511e913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b3dda34e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b3dda34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0b208d158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0b208d158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b5836dcb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b5836dcb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b3dda34e1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b3dda34e1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a4dda75a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fa4dda75a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0b3dda34e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0b3dda34e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0b3dda34e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0b3dda34e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0b3dda34e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0b3dda34e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6" name="Shape 106"/>
        <p:cNvGrpSpPr/>
        <p:nvPr/>
      </p:nvGrpSpPr>
      <p:grpSpPr>
        <a:xfrm>
          <a:off x="0" y="0"/>
          <a:ext cx="0" cy="0"/>
          <a:chOff x="0" y="0"/>
          <a:chExt cx="0" cy="0"/>
        </a:xfrm>
      </p:grpSpPr>
      <p:grpSp>
        <p:nvGrpSpPr>
          <p:cNvPr id="107" name="Google Shape;107;p11"/>
          <p:cNvGrpSpPr/>
          <p:nvPr/>
        </p:nvGrpSpPr>
        <p:grpSpPr>
          <a:xfrm>
            <a:off x="4406400" y="0"/>
            <a:ext cx="4737600" cy="5143065"/>
            <a:chOff x="4406400" y="0"/>
            <a:chExt cx="4737600" cy="5143065"/>
          </a:xfrm>
        </p:grpSpPr>
        <p:sp>
          <p:nvSpPr>
            <p:cNvPr id="108" name="Google Shape;108;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7" name="Google Shape;127;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8" name="Google Shape;12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432100"/>
            <a:ext cx="7038900" cy="914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Font typeface="Oswald Medium"/>
              <a:buChar char="●"/>
              <a:defRPr>
                <a:latin typeface="Oswald Medium"/>
                <a:ea typeface="Oswald Medium"/>
                <a:cs typeface="Oswald Medium"/>
                <a:sym typeface="Oswald Medium"/>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8" name="Google Shape;48;p4"/>
          <p:cNvPicPr preferRelativeResize="0"/>
          <p:nvPr/>
        </p:nvPicPr>
        <p:blipFill>
          <a:blip r:embed="rId2">
            <a:alphaModFix/>
          </a:blip>
          <a:stretch>
            <a:fillRect/>
          </a:stretch>
        </p:blipFill>
        <p:spPr>
          <a:xfrm>
            <a:off x="8257548" y="4592000"/>
            <a:ext cx="886450" cy="5360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9" name="Shape 49"/>
        <p:cNvGrpSpPr/>
        <p:nvPr/>
      </p:nvGrpSpPr>
      <p:grpSpPr>
        <a:xfrm>
          <a:off x="0" y="0"/>
          <a:ext cx="0" cy="0"/>
          <a:chOff x="0" y="0"/>
          <a:chExt cx="0" cy="0"/>
        </a:xfrm>
      </p:grpSpPr>
      <p:grpSp>
        <p:nvGrpSpPr>
          <p:cNvPr id="50" name="Google Shape;50;p5"/>
          <p:cNvGrpSpPr/>
          <p:nvPr/>
        </p:nvGrpSpPr>
        <p:grpSpPr>
          <a:xfrm>
            <a:off x="0" y="381001"/>
            <a:ext cx="1037850" cy="1016287"/>
            <a:chOff x="0" y="381001"/>
            <a:chExt cx="1037850" cy="1016287"/>
          </a:xfrm>
        </p:grpSpPr>
        <p:sp>
          <p:nvSpPr>
            <p:cNvPr id="51" name="Google Shape;51;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4" name="Google Shape;54;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6" name="Google Shape;5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grpSp>
        <p:nvGrpSpPr>
          <p:cNvPr id="58" name="Google Shape;58;p6"/>
          <p:cNvGrpSpPr/>
          <p:nvPr/>
        </p:nvGrpSpPr>
        <p:grpSpPr>
          <a:xfrm>
            <a:off x="0" y="381001"/>
            <a:ext cx="1037850" cy="1016287"/>
            <a:chOff x="0" y="381001"/>
            <a:chExt cx="1037850" cy="1016287"/>
          </a:xfrm>
        </p:grpSpPr>
        <p:sp>
          <p:nvSpPr>
            <p:cNvPr id="59" name="Google Shape;59;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2" name="Google Shape;6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grpSp>
        <p:nvGrpSpPr>
          <p:cNvPr id="64" name="Google Shape;64;p7"/>
          <p:cNvGrpSpPr/>
          <p:nvPr/>
        </p:nvGrpSpPr>
        <p:grpSpPr>
          <a:xfrm>
            <a:off x="0" y="381001"/>
            <a:ext cx="1037850" cy="1016287"/>
            <a:chOff x="0" y="381001"/>
            <a:chExt cx="1037850" cy="1016287"/>
          </a:xfrm>
        </p:grpSpPr>
        <p:sp>
          <p:nvSpPr>
            <p:cNvPr id="65" name="Google Shape;65;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8" name="Google Shape;68;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 name="Shape 70"/>
        <p:cNvGrpSpPr/>
        <p:nvPr/>
      </p:nvGrpSpPr>
      <p:grpSpPr>
        <a:xfrm>
          <a:off x="0" y="0"/>
          <a:ext cx="0" cy="0"/>
          <a:chOff x="0" y="0"/>
          <a:chExt cx="0" cy="0"/>
        </a:xfrm>
      </p:grpSpPr>
      <p:grpSp>
        <p:nvGrpSpPr>
          <p:cNvPr id="71" name="Google Shape;71;p8"/>
          <p:cNvGrpSpPr/>
          <p:nvPr/>
        </p:nvGrpSpPr>
        <p:grpSpPr>
          <a:xfrm>
            <a:off x="4406400" y="0"/>
            <a:ext cx="4737600" cy="5143500"/>
            <a:chOff x="4406400" y="0"/>
            <a:chExt cx="4737600" cy="5143500"/>
          </a:xfrm>
        </p:grpSpPr>
        <p:sp>
          <p:nvSpPr>
            <p:cNvPr id="72" name="Google Shape;72;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1" name="Google Shape;9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grpSp>
        <p:nvGrpSpPr>
          <p:cNvPr id="93" name="Google Shape;93;p9"/>
          <p:cNvGrpSpPr/>
          <p:nvPr/>
        </p:nvGrpSpPr>
        <p:grpSpPr>
          <a:xfrm>
            <a:off x="0" y="381001"/>
            <a:ext cx="1037850" cy="1016287"/>
            <a:chOff x="0" y="381001"/>
            <a:chExt cx="1037850" cy="1016287"/>
          </a:xfrm>
        </p:grpSpPr>
        <p:sp>
          <p:nvSpPr>
            <p:cNvPr id="94" name="Google Shape;94;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7" name="Google Shape;97;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8" name="Google Shape;98;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grpSp>
        <p:nvGrpSpPr>
          <p:cNvPr id="101" name="Google Shape;101;p10"/>
          <p:cNvGrpSpPr/>
          <p:nvPr/>
        </p:nvGrpSpPr>
        <p:grpSpPr>
          <a:xfrm>
            <a:off x="0" y="4128572"/>
            <a:ext cx="698925" cy="684657"/>
            <a:chOff x="0" y="3785672"/>
            <a:chExt cx="698925" cy="684657"/>
          </a:xfrm>
        </p:grpSpPr>
        <p:sp>
          <p:nvSpPr>
            <p:cNvPr id="102" name="Google Shape;102;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5" name="Google Shape;10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TeamBuilder</a:t>
            </a:r>
            <a:endParaRPr/>
          </a:p>
        </p:txBody>
      </p:sp>
      <p:sp>
        <p:nvSpPr>
          <p:cNvPr id="136" name="Google Shape;136;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CS673 Team 4</a:t>
            </a:r>
            <a:endParaRPr>
              <a:solidFill>
                <a:schemeClr val="dk1"/>
              </a:solidFill>
            </a:endParaRPr>
          </a:p>
        </p:txBody>
      </p:sp>
      <p:pic>
        <p:nvPicPr>
          <p:cNvPr id="137" name="Google Shape;137;p13"/>
          <p:cNvPicPr preferRelativeResize="0"/>
          <p:nvPr/>
        </p:nvPicPr>
        <p:blipFill>
          <a:blip r:embed="rId3">
            <a:alphaModFix/>
          </a:blip>
          <a:stretch>
            <a:fillRect/>
          </a:stretch>
        </p:blipFill>
        <p:spPr>
          <a:xfrm>
            <a:off x="8257548" y="4592000"/>
            <a:ext cx="886450" cy="536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 Diagram</a:t>
            </a:r>
            <a:endParaRPr/>
          </a:p>
        </p:txBody>
      </p:sp>
      <p:sp>
        <p:nvSpPr>
          <p:cNvPr id="198" name="Google Shape;198;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9" name="Google Shape;199;p22"/>
          <p:cNvPicPr preferRelativeResize="0"/>
          <p:nvPr/>
        </p:nvPicPr>
        <p:blipFill>
          <a:blip r:embed="rId3">
            <a:alphaModFix/>
          </a:blip>
          <a:stretch>
            <a:fillRect/>
          </a:stretch>
        </p:blipFill>
        <p:spPr>
          <a:xfrm>
            <a:off x="1257850" y="1479650"/>
            <a:ext cx="5943600" cy="331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Assignment Algorithm</a:t>
            </a:r>
            <a:endParaRPr/>
          </a:p>
        </p:txBody>
      </p:sp>
      <p:sp>
        <p:nvSpPr>
          <p:cNvPr id="205" name="Google Shape;20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 Distribute users into balanced teams based on roles and skills</a:t>
            </a:r>
            <a:endParaRPr/>
          </a:p>
          <a:p>
            <a:pPr indent="0" lvl="0" marL="0" rtl="0" algn="l">
              <a:spcBef>
                <a:spcPts val="1200"/>
              </a:spcBef>
              <a:spcAft>
                <a:spcPts val="0"/>
              </a:spcAft>
              <a:buNone/>
            </a:pPr>
            <a:r>
              <a:rPr lang="en"/>
              <a:t>Input: a list of Users each with a list of answers</a:t>
            </a:r>
            <a:endParaRPr/>
          </a:p>
          <a:p>
            <a:pPr indent="0" lvl="0" marL="0" rtl="0" algn="l">
              <a:spcBef>
                <a:spcPts val="1200"/>
              </a:spcBef>
              <a:spcAft>
                <a:spcPts val="0"/>
              </a:spcAft>
              <a:buNone/>
            </a:pPr>
            <a:r>
              <a:rPr lang="en"/>
              <a:t>Key Steps:</a:t>
            </a:r>
            <a:endParaRPr/>
          </a:p>
          <a:p>
            <a:pPr indent="0" lvl="0" marL="0" rtl="0" algn="l">
              <a:spcBef>
                <a:spcPts val="1200"/>
              </a:spcBef>
              <a:spcAft>
                <a:spcPts val="0"/>
              </a:spcAft>
              <a:buNone/>
            </a:pPr>
            <a:r>
              <a:rPr lang="en"/>
              <a:t>1. Group users by role</a:t>
            </a:r>
            <a:endParaRPr/>
          </a:p>
          <a:p>
            <a:pPr indent="0" lvl="0" marL="0" rtl="0" algn="l">
              <a:spcBef>
                <a:spcPts val="1200"/>
              </a:spcBef>
              <a:spcAft>
                <a:spcPts val="0"/>
              </a:spcAft>
              <a:buNone/>
            </a:pPr>
            <a:r>
              <a:rPr lang="en"/>
              <a:t>2. Calculate user scores</a:t>
            </a:r>
            <a:endParaRPr/>
          </a:p>
          <a:p>
            <a:pPr indent="0" lvl="0" marL="0" rtl="0" algn="l">
              <a:spcBef>
                <a:spcPts val="1200"/>
              </a:spcBef>
              <a:spcAft>
                <a:spcPts val="0"/>
              </a:spcAft>
              <a:buNone/>
            </a:pPr>
            <a:r>
              <a:rPr lang="en"/>
              <a:t>3. Sort users within roles</a:t>
            </a:r>
            <a:endParaRPr/>
          </a:p>
          <a:p>
            <a:pPr indent="0" lvl="0" marL="0" rtl="0" algn="l">
              <a:spcBef>
                <a:spcPts val="1200"/>
              </a:spcBef>
              <a:spcAft>
                <a:spcPts val="1200"/>
              </a:spcAft>
              <a:buNone/>
            </a:pPr>
            <a:r>
              <a:rPr lang="en"/>
              <a:t>4. Assign users to teams</a:t>
            </a:r>
            <a:endParaRPr/>
          </a:p>
        </p:txBody>
      </p:sp>
      <p:pic>
        <p:nvPicPr>
          <p:cNvPr id="206" name="Google Shape;206;p23"/>
          <p:cNvPicPr preferRelativeResize="0"/>
          <p:nvPr/>
        </p:nvPicPr>
        <p:blipFill>
          <a:blip r:embed="rId3">
            <a:alphaModFix/>
          </a:blip>
          <a:stretch>
            <a:fillRect/>
          </a:stretch>
        </p:blipFill>
        <p:spPr>
          <a:xfrm>
            <a:off x="5351274" y="2176424"/>
            <a:ext cx="2799125" cy="2212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Pattern</a:t>
            </a:r>
            <a:endParaRPr/>
          </a:p>
        </p:txBody>
      </p:sp>
      <p:sp>
        <p:nvSpPr>
          <p:cNvPr id="212" name="Google Shape;212;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Observer Pattern</a:t>
            </a:r>
            <a:endParaRPr/>
          </a:p>
          <a:p>
            <a:pPr indent="-311150" lvl="0" marL="457200" rtl="0" algn="l">
              <a:spcBef>
                <a:spcPts val="1200"/>
              </a:spcBef>
              <a:spcAft>
                <a:spcPts val="0"/>
              </a:spcAft>
              <a:buSzPts val="1300"/>
              <a:buChar char="-"/>
            </a:pPr>
            <a:r>
              <a:rPr lang="en"/>
              <a:t>Upon team assignment, a subject is created for each team</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Subsequently, an observer is created containing each user effected. This observer is updated with the user’s team number and a the observer sends a notification</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Would lead into the desired feature of email notifications. But would require recreation of observer </a:t>
            </a:r>
            <a:r>
              <a:rPr lang="en"/>
              <a:t>classes</a:t>
            </a:r>
            <a:r>
              <a:rPr lang="en"/>
              <a:t> in spring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Implementation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a:latin typeface="Montserrat Medium"/>
                <a:ea typeface="Montserrat Medium"/>
                <a:cs typeface="Montserrat Medium"/>
                <a:sym typeface="Montserrat Medium"/>
              </a:rPr>
              <a:t>P</a:t>
            </a:r>
            <a:r>
              <a:rPr lang="en">
                <a:latin typeface="Montserrat Medium"/>
                <a:ea typeface="Montserrat Medium"/>
                <a:cs typeface="Montserrat Medium"/>
                <a:sym typeface="Montserrat Medium"/>
              </a:rPr>
              <a:t>roject structure</a:t>
            </a:r>
            <a:endParaRPr/>
          </a:p>
        </p:txBody>
      </p:sp>
      <p:sp>
        <p:nvSpPr>
          <p:cNvPr id="223" name="Google Shape;223;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Angular</a:t>
            </a:r>
            <a:endParaRPr/>
          </a:p>
          <a:p>
            <a:pPr indent="0" lvl="0" marL="0" rtl="0" algn="l">
              <a:spcBef>
                <a:spcPts val="1200"/>
              </a:spcBef>
              <a:spcAft>
                <a:spcPts val="0"/>
              </a:spcAft>
              <a:buNone/>
            </a:pPr>
            <a:r>
              <a:rPr lang="en"/>
              <a:t>M</a:t>
            </a:r>
            <a:r>
              <a:rPr lang="en"/>
              <a:t>anage the user interface, handling user inputs via forms, and sending requests to the backend through RESTful APIs.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Backend: Spring Boot - H2 database</a:t>
            </a:r>
            <a:endParaRPr/>
          </a:p>
          <a:p>
            <a:pPr indent="0" lvl="0" marL="0" rtl="0" algn="l">
              <a:spcBef>
                <a:spcPts val="1200"/>
              </a:spcBef>
              <a:spcAft>
                <a:spcPts val="0"/>
              </a:spcAft>
              <a:buNone/>
            </a:pPr>
            <a:r>
              <a:rPr lang="en"/>
              <a:t>H</a:t>
            </a:r>
            <a:r>
              <a:rPr lang="en"/>
              <a:t>andle all business logic, including processing questionnaire data, team formation, and managing groups.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4" name="Google Shape;224;p26"/>
          <p:cNvPicPr preferRelativeResize="0"/>
          <p:nvPr/>
        </p:nvPicPr>
        <p:blipFill>
          <a:blip r:embed="rId3">
            <a:alphaModFix/>
          </a:blip>
          <a:stretch>
            <a:fillRect/>
          </a:stretch>
        </p:blipFill>
        <p:spPr>
          <a:xfrm>
            <a:off x="4779650" y="3644475"/>
            <a:ext cx="3556750" cy="852925"/>
          </a:xfrm>
          <a:prstGeom prst="rect">
            <a:avLst/>
          </a:prstGeom>
          <a:noFill/>
          <a:ln>
            <a:noFill/>
          </a:ln>
        </p:spPr>
      </p:pic>
      <p:pic>
        <p:nvPicPr>
          <p:cNvPr id="225" name="Google Shape;225;p26"/>
          <p:cNvPicPr preferRelativeResize="0"/>
          <p:nvPr/>
        </p:nvPicPr>
        <p:blipFill>
          <a:blip r:embed="rId4">
            <a:alphaModFix/>
          </a:blip>
          <a:stretch>
            <a:fillRect/>
          </a:stretch>
        </p:blipFill>
        <p:spPr>
          <a:xfrm>
            <a:off x="5555777" y="2261581"/>
            <a:ext cx="2780616" cy="999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Deployment</a:t>
            </a:r>
            <a:endParaRPr/>
          </a:p>
        </p:txBody>
      </p:sp>
      <p:sp>
        <p:nvSpPr>
          <p:cNvPr id="231" name="Google Shape;231;p27"/>
          <p:cNvSpPr txBox="1"/>
          <p:nvPr>
            <p:ph idx="2" type="body"/>
          </p:nvPr>
        </p:nvSpPr>
        <p:spPr>
          <a:xfrm>
            <a:off x="4541450" y="2983050"/>
            <a:ext cx="3676800" cy="82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Backend is deployed on Render via the dockerfile through Github Repository.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a:t>
            </a:r>
            <a:r>
              <a:rPr lang="en"/>
              <a:t>esting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Summary</a:t>
            </a:r>
            <a:endParaRPr/>
          </a:p>
        </p:txBody>
      </p:sp>
      <p:sp>
        <p:nvSpPr>
          <p:cNvPr id="242" name="Google Shape;242;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What was tested:</a:t>
            </a:r>
            <a:endParaRPr/>
          </a:p>
          <a:p>
            <a:pPr indent="-311150" lvl="0" marL="457200" rtl="0" algn="l">
              <a:spcBef>
                <a:spcPts val="1200"/>
              </a:spcBef>
              <a:spcAft>
                <a:spcPts val="0"/>
              </a:spcAft>
              <a:buSzPts val="1300"/>
              <a:buChar char="❏"/>
            </a:pPr>
            <a:r>
              <a:rPr lang="en"/>
              <a:t>UI unit tests - 19</a:t>
            </a:r>
            <a:endParaRPr/>
          </a:p>
          <a:p>
            <a:pPr indent="-298450" lvl="1" marL="914400" rtl="0" algn="l">
              <a:spcBef>
                <a:spcPts val="0"/>
              </a:spcBef>
              <a:spcAft>
                <a:spcPts val="0"/>
              </a:spcAft>
              <a:buSzPts val="1100"/>
              <a:buChar char="❏"/>
            </a:pPr>
            <a:r>
              <a:rPr lang="en"/>
              <a:t>Sidenav</a:t>
            </a:r>
            <a:endParaRPr/>
          </a:p>
          <a:p>
            <a:pPr indent="-298450" lvl="2" marL="1371600" rtl="0" algn="l">
              <a:spcBef>
                <a:spcPts val="0"/>
              </a:spcBef>
              <a:spcAft>
                <a:spcPts val="0"/>
              </a:spcAft>
              <a:buSzPts val="1100"/>
              <a:buChar char="❏"/>
            </a:pPr>
            <a:r>
              <a:rPr lang="en"/>
              <a:t>Creation of sidenav component</a:t>
            </a:r>
            <a:endParaRPr/>
          </a:p>
          <a:p>
            <a:pPr indent="-298450" lvl="2" marL="1371600" rtl="0" algn="l">
              <a:spcBef>
                <a:spcPts val="0"/>
              </a:spcBef>
              <a:spcAft>
                <a:spcPts val="0"/>
              </a:spcAft>
              <a:buSzPts val="1100"/>
              <a:buChar char="❏"/>
            </a:pPr>
            <a:r>
              <a:rPr lang="en"/>
              <a:t>should have two navigation items as a non Admin - Home, Add User</a:t>
            </a:r>
            <a:endParaRPr/>
          </a:p>
          <a:p>
            <a:pPr indent="-298450" lvl="2" marL="1371600" rtl="0" algn="l">
              <a:spcBef>
                <a:spcPts val="0"/>
              </a:spcBef>
              <a:spcAft>
                <a:spcPts val="0"/>
              </a:spcAft>
              <a:buSzPts val="1100"/>
              <a:buChar char="❏"/>
            </a:pPr>
            <a:r>
              <a:rPr lang="en"/>
              <a:t>should call toggleAdminLogin when the slide toggle is changed</a:t>
            </a:r>
            <a:endParaRPr/>
          </a:p>
          <a:p>
            <a:pPr indent="-298450" lvl="2" marL="1371600" rtl="0" algn="l">
              <a:spcBef>
                <a:spcPts val="0"/>
              </a:spcBef>
              <a:spcAft>
                <a:spcPts val="0"/>
              </a:spcAft>
              <a:buSzPts val="1100"/>
              <a:buChar char="❏"/>
            </a:pPr>
            <a:r>
              <a:rPr lang="en"/>
              <a:t>should display the admin login toggle with the correct default label</a:t>
            </a:r>
            <a:endParaRPr/>
          </a:p>
          <a:p>
            <a:pPr indent="-298450" lvl="1" marL="914400" rtl="0" algn="l">
              <a:spcBef>
                <a:spcPts val="0"/>
              </a:spcBef>
              <a:spcAft>
                <a:spcPts val="0"/>
              </a:spcAft>
              <a:buSzPts val="1100"/>
              <a:buChar char="❏"/>
            </a:pPr>
            <a:r>
              <a:rPr lang="en"/>
              <a:t>User details</a:t>
            </a:r>
            <a:endParaRPr/>
          </a:p>
          <a:p>
            <a:pPr indent="-298450" lvl="2" marL="1371600" rtl="0" algn="l">
              <a:spcBef>
                <a:spcPts val="0"/>
              </a:spcBef>
              <a:spcAft>
                <a:spcPts val="0"/>
              </a:spcAft>
              <a:buSzPts val="1100"/>
              <a:buChar char="❏"/>
            </a:pPr>
            <a:r>
              <a:rPr lang="en"/>
              <a:t>Creation of user details component</a:t>
            </a:r>
            <a:endParaRPr/>
          </a:p>
          <a:p>
            <a:pPr indent="-298450" lvl="2" marL="1371600" rtl="0" algn="l">
              <a:spcBef>
                <a:spcPts val="0"/>
              </a:spcBef>
              <a:spcAft>
                <a:spcPts val="0"/>
              </a:spcAft>
              <a:buSzPts val="1100"/>
              <a:buChar char="❏"/>
            </a:pPr>
            <a:r>
              <a:rPr lang="en"/>
              <a:t>Should disable save when form is invalid</a:t>
            </a:r>
            <a:endParaRPr/>
          </a:p>
          <a:p>
            <a:pPr indent="-298450" lvl="2" marL="1371600" rtl="0" algn="l">
              <a:spcBef>
                <a:spcPts val="0"/>
              </a:spcBef>
              <a:spcAft>
                <a:spcPts val="0"/>
              </a:spcAft>
              <a:buSzPts val="1100"/>
              <a:buChar char="❏"/>
            </a:pPr>
            <a:r>
              <a:rPr lang="en"/>
              <a:t>Should enable save when form is valid</a:t>
            </a:r>
            <a:endParaRPr/>
          </a:p>
          <a:p>
            <a:pPr indent="-298450" lvl="1" marL="914400" rtl="0" algn="l">
              <a:spcBef>
                <a:spcPts val="0"/>
              </a:spcBef>
              <a:spcAft>
                <a:spcPts val="0"/>
              </a:spcAft>
              <a:buSzPts val="1100"/>
              <a:buChar char="❏"/>
            </a:pPr>
            <a:r>
              <a:rPr lang="en"/>
              <a:t>Authentication</a:t>
            </a:r>
            <a:endParaRPr/>
          </a:p>
          <a:p>
            <a:pPr indent="-298450" lvl="2" marL="1371600" rtl="0" algn="l">
              <a:spcBef>
                <a:spcPts val="0"/>
              </a:spcBef>
              <a:spcAft>
                <a:spcPts val="0"/>
              </a:spcAft>
              <a:buSzPts val="1100"/>
              <a:buChar char="❏"/>
            </a:pPr>
            <a:r>
              <a:rPr lang="en"/>
              <a:t>should not allow activation if the user is not logged in</a:t>
            </a:r>
            <a:endParaRPr/>
          </a:p>
          <a:p>
            <a:pPr indent="-298450" lvl="2" marL="1371600" rtl="0" algn="l">
              <a:spcBef>
                <a:spcPts val="0"/>
              </a:spcBef>
              <a:spcAft>
                <a:spcPts val="0"/>
              </a:spcAft>
              <a:buSzPts val="1100"/>
              <a:buChar char="❏"/>
            </a:pPr>
            <a:r>
              <a:rPr lang="en"/>
              <a:t>should allow activation if the user is logged in</a:t>
            </a:r>
            <a:endParaRPr/>
          </a:p>
          <a:p>
            <a:pPr indent="-298450" lvl="2" marL="1371600" rtl="0" algn="l">
              <a:spcBef>
                <a:spcPts val="0"/>
              </a:spcBef>
              <a:spcAft>
                <a:spcPts val="0"/>
              </a:spcAft>
              <a:buSzPts val="1100"/>
              <a:buChar char="❏"/>
            </a:pPr>
            <a:r>
              <a:rPr lang="en"/>
              <a:t>should be created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Summary</a:t>
            </a:r>
            <a:endParaRPr/>
          </a:p>
        </p:txBody>
      </p:sp>
      <p:sp>
        <p:nvSpPr>
          <p:cNvPr id="248" name="Google Shape;248;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What was tested:</a:t>
            </a:r>
            <a:endParaRPr/>
          </a:p>
          <a:p>
            <a:pPr indent="-311150" lvl="0" marL="457200" rtl="0" algn="l">
              <a:spcBef>
                <a:spcPts val="1200"/>
              </a:spcBef>
              <a:spcAft>
                <a:spcPts val="0"/>
              </a:spcAft>
              <a:buSzPts val="1300"/>
              <a:buChar char="❏"/>
            </a:pPr>
            <a:r>
              <a:rPr lang="en"/>
              <a:t>Server side logic - 14 unit tests</a:t>
            </a:r>
            <a:endParaRPr/>
          </a:p>
          <a:p>
            <a:pPr indent="-298450" lvl="1" marL="914400" rtl="0" algn="l">
              <a:spcBef>
                <a:spcPts val="0"/>
              </a:spcBef>
              <a:spcAft>
                <a:spcPts val="0"/>
              </a:spcAft>
              <a:buSzPts val="1100"/>
              <a:buChar char="❏"/>
            </a:pPr>
            <a:r>
              <a:rPr lang="en"/>
              <a:t>User service tests</a:t>
            </a:r>
            <a:endParaRPr/>
          </a:p>
          <a:p>
            <a:pPr indent="-298450" lvl="2" marL="1371600" rtl="0" algn="l">
              <a:spcBef>
                <a:spcPts val="0"/>
              </a:spcBef>
              <a:spcAft>
                <a:spcPts val="0"/>
              </a:spcAft>
              <a:buSzPts val="1100"/>
              <a:buChar char="❏"/>
            </a:pPr>
            <a:r>
              <a:rPr lang="en"/>
              <a:t>Create user</a:t>
            </a:r>
            <a:endParaRPr/>
          </a:p>
          <a:p>
            <a:pPr indent="-298450" lvl="2" marL="1371600" rtl="0" algn="l">
              <a:spcBef>
                <a:spcPts val="0"/>
              </a:spcBef>
              <a:spcAft>
                <a:spcPts val="0"/>
              </a:spcAft>
              <a:buSzPts val="1100"/>
              <a:buChar char="❏"/>
            </a:pPr>
            <a:r>
              <a:rPr lang="en"/>
              <a:t>Get all users</a:t>
            </a:r>
            <a:endParaRPr/>
          </a:p>
          <a:p>
            <a:pPr indent="-298450" lvl="1" marL="914400" rtl="0" algn="l">
              <a:spcBef>
                <a:spcPts val="0"/>
              </a:spcBef>
              <a:spcAft>
                <a:spcPts val="0"/>
              </a:spcAft>
              <a:buSzPts val="1100"/>
              <a:buChar char="❏"/>
            </a:pPr>
            <a:r>
              <a:rPr lang="en"/>
              <a:t>Group service tests</a:t>
            </a:r>
            <a:endParaRPr/>
          </a:p>
          <a:p>
            <a:pPr indent="-298450" lvl="2" marL="1371600" rtl="0" algn="l">
              <a:spcBef>
                <a:spcPts val="0"/>
              </a:spcBef>
              <a:spcAft>
                <a:spcPts val="0"/>
              </a:spcAft>
              <a:buSzPts val="1100"/>
              <a:buChar char="❏"/>
            </a:pPr>
            <a:r>
              <a:rPr lang="en"/>
              <a:t>Create group</a:t>
            </a:r>
            <a:endParaRPr/>
          </a:p>
          <a:p>
            <a:pPr indent="-298450" lvl="2" marL="1371600" rtl="0" algn="l">
              <a:spcBef>
                <a:spcPts val="0"/>
              </a:spcBef>
              <a:spcAft>
                <a:spcPts val="0"/>
              </a:spcAft>
              <a:buSzPts val="1100"/>
              <a:buChar char="❏"/>
            </a:pPr>
            <a:r>
              <a:rPr lang="en"/>
              <a:t>Assign teams</a:t>
            </a:r>
            <a:endParaRPr/>
          </a:p>
          <a:p>
            <a:pPr indent="-298450" lvl="1" marL="914400" rtl="0" algn="l">
              <a:spcBef>
                <a:spcPts val="0"/>
              </a:spcBef>
              <a:spcAft>
                <a:spcPts val="0"/>
              </a:spcAft>
              <a:buSzPts val="1100"/>
              <a:buChar char="❏"/>
            </a:pPr>
            <a:r>
              <a:rPr lang="en"/>
              <a:t>Controller tests</a:t>
            </a:r>
            <a:endParaRPr/>
          </a:p>
          <a:p>
            <a:pPr indent="-298450" lvl="2" marL="1371600" rtl="0" algn="l">
              <a:spcBef>
                <a:spcPts val="0"/>
              </a:spcBef>
              <a:spcAft>
                <a:spcPts val="0"/>
              </a:spcAft>
              <a:buSzPts val="1100"/>
              <a:buChar char="❏"/>
            </a:pPr>
            <a:r>
              <a:rPr lang="en"/>
              <a:t>UserController</a:t>
            </a:r>
            <a:endParaRPr/>
          </a:p>
          <a:p>
            <a:pPr indent="-298450" lvl="2" marL="1371600" rtl="0" algn="l">
              <a:spcBef>
                <a:spcPts val="0"/>
              </a:spcBef>
              <a:spcAft>
                <a:spcPts val="0"/>
              </a:spcAft>
              <a:buSzPts val="1100"/>
              <a:buChar char="❏"/>
            </a:pPr>
            <a:r>
              <a:rPr lang="en"/>
              <a:t>GroupController</a:t>
            </a:r>
            <a:endParaRPr/>
          </a:p>
          <a:p>
            <a:pPr indent="-311150" lvl="0" marL="457200" rtl="0" algn="l">
              <a:spcBef>
                <a:spcPts val="0"/>
              </a:spcBef>
              <a:spcAft>
                <a:spcPts val="0"/>
              </a:spcAft>
              <a:buSzPts val="1300"/>
              <a:buChar char="❏"/>
            </a:pPr>
            <a:r>
              <a:rPr lang="en"/>
              <a:t>End-to-end testing: 1 test</a:t>
            </a:r>
            <a:endParaRPr/>
          </a:p>
          <a:p>
            <a:pPr indent="-311150" lvl="0" marL="457200" rtl="0" algn="l">
              <a:spcBef>
                <a:spcPts val="0"/>
              </a:spcBef>
              <a:spcAft>
                <a:spcPts val="0"/>
              </a:spcAft>
              <a:buSzPts val="1300"/>
              <a:buChar char="❏"/>
            </a:pPr>
            <a:r>
              <a:rPr lang="en"/>
              <a:t>Manual tests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Summary</a:t>
            </a:r>
            <a:endParaRPr/>
          </a:p>
        </p:txBody>
      </p:sp>
      <p:sp>
        <p:nvSpPr>
          <p:cNvPr id="254" name="Google Shape;254;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techniques used:</a:t>
            </a:r>
            <a:endParaRPr/>
          </a:p>
          <a:p>
            <a:pPr indent="-311150" lvl="0" marL="457200" rtl="0" algn="l">
              <a:spcBef>
                <a:spcPts val="1200"/>
              </a:spcBef>
              <a:spcAft>
                <a:spcPts val="0"/>
              </a:spcAft>
              <a:buSzPts val="1300"/>
              <a:buChar char="❏"/>
            </a:pPr>
            <a:r>
              <a:rPr lang="en"/>
              <a:t>Manual</a:t>
            </a:r>
            <a:endParaRPr/>
          </a:p>
          <a:p>
            <a:pPr indent="-311150" lvl="0" marL="457200" rtl="0" algn="l">
              <a:spcBef>
                <a:spcPts val="0"/>
              </a:spcBef>
              <a:spcAft>
                <a:spcPts val="0"/>
              </a:spcAft>
              <a:buSzPts val="1300"/>
              <a:buChar char="❏"/>
            </a:pPr>
            <a:r>
              <a:rPr lang="en"/>
              <a:t>Automated</a:t>
            </a:r>
            <a:endParaRPr/>
          </a:p>
          <a:p>
            <a:pPr indent="-298450" lvl="1" marL="914400" rtl="0" algn="l">
              <a:spcBef>
                <a:spcPts val="0"/>
              </a:spcBef>
              <a:spcAft>
                <a:spcPts val="0"/>
              </a:spcAft>
              <a:buSzPts val="1100"/>
              <a:buChar char="❏"/>
            </a:pPr>
            <a:r>
              <a:rPr lang="en"/>
              <a:t>Unit tests</a:t>
            </a:r>
            <a:endParaRPr/>
          </a:p>
          <a:p>
            <a:pPr indent="-298450" lvl="1" marL="914400" rtl="0" algn="l">
              <a:spcBef>
                <a:spcPts val="0"/>
              </a:spcBef>
              <a:spcAft>
                <a:spcPts val="0"/>
              </a:spcAft>
              <a:buSzPts val="1100"/>
              <a:buChar char="❏"/>
            </a:pPr>
            <a:r>
              <a:rPr lang="en"/>
              <a:t>End-to-end tests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Overview</a:t>
            </a:r>
            <a:endParaRPr/>
          </a:p>
        </p:txBody>
      </p:sp>
      <p:sp>
        <p:nvSpPr>
          <p:cNvPr id="143" name="Google Shape;143;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Montserrat Medium"/>
                <a:ea typeface="Montserrat Medium"/>
                <a:cs typeface="Montserrat Medium"/>
                <a:sym typeface="Montserrat Medium"/>
              </a:rPr>
              <a:t>TeamBuilder is a team assignment tool to help create teams based on a few simple, but important questions that users will answer. The motivation and purpose to create this tool is to make a team where collaboration, inclusivity, efficiency, and flexibility are emphasized to help users become more productive and engaging, improving overall team performance. The potential users are any group of people who want to form separate teams. The application will work as so: the user will get on the website, they will answer a few questions, and they will be placed into a team according to their answers and the answers of others.</a:t>
            </a:r>
            <a:endParaRPr>
              <a:latin typeface="Montserrat Medium"/>
              <a:ea typeface="Montserrat Medium"/>
              <a:cs typeface="Montserrat Medium"/>
              <a:sym typeface="Montserrat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Summary</a:t>
            </a:r>
            <a:endParaRPr/>
          </a:p>
        </p:txBody>
      </p:sp>
      <p:sp>
        <p:nvSpPr>
          <p:cNvPr id="260" name="Google Shape;260;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results</a:t>
            </a:r>
            <a:endParaRPr/>
          </a:p>
          <a:p>
            <a:pPr indent="-311150" lvl="0" marL="457200" rtl="0" algn="l">
              <a:spcBef>
                <a:spcPts val="1200"/>
              </a:spcBef>
              <a:spcAft>
                <a:spcPts val="0"/>
              </a:spcAft>
              <a:buSzPts val="1300"/>
              <a:buChar char="❏"/>
            </a:pPr>
            <a:r>
              <a:rPr lang="en"/>
              <a:t>UI </a:t>
            </a:r>
            <a:r>
              <a:rPr lang="en"/>
              <a:t>Unit Test coverage summary:</a:t>
            </a:r>
            <a:endParaRPr/>
          </a:p>
          <a:p>
            <a:pPr indent="-298450" lvl="1" marL="914400" rtl="0" algn="l">
              <a:spcBef>
                <a:spcPts val="0"/>
              </a:spcBef>
              <a:spcAft>
                <a:spcPts val="0"/>
              </a:spcAft>
              <a:buSzPts val="1100"/>
              <a:buChar char="❏"/>
            </a:pPr>
            <a:r>
              <a:rPr lang="en"/>
              <a:t>Statements   :  42.73% ( 103/241 )</a:t>
            </a:r>
            <a:endParaRPr/>
          </a:p>
          <a:p>
            <a:pPr indent="-298450" lvl="1" marL="914400" rtl="0" algn="l">
              <a:spcBef>
                <a:spcPts val="0"/>
              </a:spcBef>
              <a:spcAft>
                <a:spcPts val="0"/>
              </a:spcAft>
              <a:buSzPts val="1100"/>
              <a:buChar char="❏"/>
            </a:pPr>
            <a:r>
              <a:rPr lang="en"/>
              <a:t>Branches        :  3.75% ( 11/80 )</a:t>
            </a:r>
            <a:endParaRPr/>
          </a:p>
          <a:p>
            <a:pPr indent="-298450" lvl="1" marL="914400" rtl="0" algn="l">
              <a:spcBef>
                <a:spcPts val="0"/>
              </a:spcBef>
              <a:spcAft>
                <a:spcPts val="0"/>
              </a:spcAft>
              <a:buSzPts val="1100"/>
              <a:buChar char="❏"/>
            </a:pPr>
            <a:r>
              <a:rPr lang="en"/>
              <a:t>Functions       :  27.55% ( 27/98 )</a:t>
            </a:r>
            <a:endParaRPr/>
          </a:p>
          <a:p>
            <a:pPr indent="-298450" lvl="1" marL="914400" rtl="0" algn="l">
              <a:spcBef>
                <a:spcPts val="0"/>
              </a:spcBef>
              <a:spcAft>
                <a:spcPts val="0"/>
              </a:spcAft>
              <a:buSzPts val="1100"/>
              <a:buChar char="❏"/>
            </a:pPr>
            <a:r>
              <a:rPr lang="en"/>
              <a:t>Lines                 :  42.19% ( 100/237 )</a:t>
            </a:r>
            <a:endParaRPr/>
          </a:p>
          <a:p>
            <a:pPr indent="-311150" lvl="0" marL="457200" rtl="0" algn="l">
              <a:spcBef>
                <a:spcPts val="0"/>
              </a:spcBef>
              <a:spcAft>
                <a:spcPts val="0"/>
              </a:spcAft>
              <a:buSzPts val="1300"/>
              <a:buChar char="❏"/>
            </a:pPr>
            <a:r>
              <a:rPr lang="en"/>
              <a:t>Server side unit test coverage: 88%</a:t>
            </a:r>
            <a:endParaRPr/>
          </a:p>
          <a:p>
            <a:pPr indent="-311150" lvl="0" marL="457200" rtl="0" algn="l">
              <a:spcBef>
                <a:spcPts val="0"/>
              </a:spcBef>
              <a:spcAft>
                <a:spcPts val="0"/>
              </a:spcAft>
              <a:buSzPts val="1300"/>
              <a:buChar char="❏"/>
            </a:pPr>
            <a:r>
              <a:rPr lang="en"/>
              <a:t>End-to-end testing summary:</a:t>
            </a:r>
            <a:endParaRPr/>
          </a:p>
          <a:p>
            <a:pPr indent="-298450" lvl="1" marL="914400" rtl="0" algn="l">
              <a:spcBef>
                <a:spcPts val="0"/>
              </a:spcBef>
              <a:spcAft>
                <a:spcPts val="0"/>
              </a:spcAft>
              <a:buSzPts val="1100"/>
              <a:buChar char="❏"/>
            </a:pPr>
            <a:r>
              <a:rPr lang="en"/>
              <a:t>1 test to add a user</a:t>
            </a:r>
            <a:endParaRPr/>
          </a:p>
          <a:p>
            <a:pPr indent="-298450" lvl="1" marL="914400" rtl="0" algn="l">
              <a:spcBef>
                <a:spcPts val="0"/>
              </a:spcBef>
              <a:spcAft>
                <a:spcPts val="0"/>
              </a:spcAft>
              <a:buSzPts val="1100"/>
              <a:buChar char="❏"/>
            </a:pPr>
            <a:r>
              <a:rPr lang="en"/>
              <a:t>Coverage      :  100%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Automated Testing</a:t>
            </a:r>
            <a:endParaRPr/>
          </a:p>
        </p:txBody>
      </p:sp>
      <p:sp>
        <p:nvSpPr>
          <p:cNvPr id="266" name="Google Shape;266;p33"/>
          <p:cNvSpPr txBox="1"/>
          <p:nvPr>
            <p:ph idx="1" type="body"/>
          </p:nvPr>
        </p:nvSpPr>
        <p:spPr>
          <a:xfrm>
            <a:off x="1297500" y="1567550"/>
            <a:ext cx="7038900" cy="34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UI Unit tests overall coverage report:</a:t>
            </a:r>
            <a:endParaRPr/>
          </a:p>
          <a:p>
            <a:pPr indent="0" lvl="0" marL="0" rtl="0" algn="l">
              <a:spcBef>
                <a:spcPts val="1200"/>
              </a:spcBef>
              <a:spcAft>
                <a:spcPts val="1200"/>
              </a:spcAft>
              <a:buNone/>
            </a:pPr>
            <a:r>
              <a:t/>
            </a:r>
            <a:endParaRPr/>
          </a:p>
        </p:txBody>
      </p:sp>
      <p:pic>
        <p:nvPicPr>
          <p:cNvPr id="267" name="Google Shape;267;p33"/>
          <p:cNvPicPr preferRelativeResize="0"/>
          <p:nvPr/>
        </p:nvPicPr>
        <p:blipFill>
          <a:blip r:embed="rId3">
            <a:alphaModFix/>
          </a:blip>
          <a:stretch>
            <a:fillRect/>
          </a:stretch>
        </p:blipFill>
        <p:spPr>
          <a:xfrm>
            <a:off x="2088675" y="1943900"/>
            <a:ext cx="5456549" cy="2973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Automated Testing</a:t>
            </a:r>
            <a:endParaRPr/>
          </a:p>
        </p:txBody>
      </p:sp>
      <p:sp>
        <p:nvSpPr>
          <p:cNvPr id="273" name="Google Shape;273;p34"/>
          <p:cNvSpPr txBox="1"/>
          <p:nvPr>
            <p:ph idx="1" type="body"/>
          </p:nvPr>
        </p:nvSpPr>
        <p:spPr>
          <a:xfrm>
            <a:off x="1297500" y="1567550"/>
            <a:ext cx="7038900" cy="348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Coverage report of Sidenav component:</a:t>
            </a:r>
            <a:endParaRPr/>
          </a:p>
          <a:p>
            <a:pPr indent="0" lvl="0" marL="0" rtl="0" algn="l">
              <a:spcBef>
                <a:spcPts val="1200"/>
              </a:spcBef>
              <a:spcAft>
                <a:spcPts val="1200"/>
              </a:spcAft>
              <a:buNone/>
            </a:pPr>
            <a:r>
              <a:t/>
            </a:r>
            <a:endParaRPr/>
          </a:p>
        </p:txBody>
      </p:sp>
      <p:pic>
        <p:nvPicPr>
          <p:cNvPr id="274" name="Google Shape;274;p34"/>
          <p:cNvPicPr preferRelativeResize="0"/>
          <p:nvPr/>
        </p:nvPicPr>
        <p:blipFill>
          <a:blip r:embed="rId3">
            <a:alphaModFix/>
          </a:blip>
          <a:stretch>
            <a:fillRect/>
          </a:stretch>
        </p:blipFill>
        <p:spPr>
          <a:xfrm>
            <a:off x="2006400" y="1928125"/>
            <a:ext cx="5621100" cy="3062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Automated testing</a:t>
            </a:r>
            <a:endParaRPr/>
          </a:p>
        </p:txBody>
      </p:sp>
      <p:sp>
        <p:nvSpPr>
          <p:cNvPr id="280" name="Google Shape;280;p35"/>
          <p:cNvSpPr txBox="1"/>
          <p:nvPr>
            <p:ph idx="1" type="body"/>
          </p:nvPr>
        </p:nvSpPr>
        <p:spPr>
          <a:xfrm>
            <a:off x="1297500" y="1567550"/>
            <a:ext cx="7038900" cy="3495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End-to-end testing - add user test:</a:t>
            </a:r>
            <a:endParaRPr/>
          </a:p>
          <a:p>
            <a:pPr indent="0" lvl="0" marL="457200" rtl="0" algn="l">
              <a:spcBef>
                <a:spcPts val="1200"/>
              </a:spcBef>
              <a:spcAft>
                <a:spcPts val="0"/>
              </a:spcAft>
              <a:buNone/>
            </a:pPr>
            <a:r>
              <a:rPr lang="en">
                <a:latin typeface="Roboto Mono"/>
                <a:ea typeface="Roboto Mono"/>
                <a:cs typeface="Roboto Mono"/>
                <a:sym typeface="Roboto Mono"/>
              </a:rPr>
              <a:t>test('should fill user details and enable save button', async ({ page }) =&gt; {</a:t>
            </a:r>
            <a:endParaRPr>
              <a:latin typeface="Roboto Mono"/>
              <a:ea typeface="Roboto Mono"/>
              <a:cs typeface="Roboto Mono"/>
              <a:sym typeface="Roboto Mono"/>
            </a:endParaRPr>
          </a:p>
          <a:p>
            <a:pPr indent="0" lvl="0" marL="457200" rtl="0" algn="l">
              <a:spcBef>
                <a:spcPts val="1200"/>
              </a:spcBef>
              <a:spcAft>
                <a:spcPts val="0"/>
              </a:spcAft>
              <a:buNone/>
            </a:pPr>
            <a:r>
              <a:rPr lang="en">
                <a:latin typeface="Roboto Mono"/>
                <a:ea typeface="Roboto Mono"/>
                <a:cs typeface="Roboto Mono"/>
                <a:sym typeface="Roboto Mono"/>
              </a:rPr>
              <a:t>  const userDetailsPage = new UserDetailsPage(page);</a:t>
            </a:r>
            <a:endParaRPr>
              <a:latin typeface="Roboto Mono"/>
              <a:ea typeface="Roboto Mono"/>
              <a:cs typeface="Roboto Mono"/>
              <a:sym typeface="Roboto Mono"/>
            </a:endParaRPr>
          </a:p>
          <a:p>
            <a:pPr indent="0" lvl="0" marL="457200" rtl="0" algn="l">
              <a:spcBef>
                <a:spcPts val="1200"/>
              </a:spcBef>
              <a:spcAft>
                <a:spcPts val="0"/>
              </a:spcAft>
              <a:buNone/>
            </a:pPr>
            <a:r>
              <a:rPr lang="en">
                <a:latin typeface="Roboto Mono"/>
                <a:ea typeface="Roboto Mono"/>
                <a:cs typeface="Roboto Mono"/>
                <a:sym typeface="Roboto Mono"/>
              </a:rPr>
              <a:t>  await userDetailsPage.goto();</a:t>
            </a:r>
            <a:endParaRPr>
              <a:latin typeface="Roboto Mono"/>
              <a:ea typeface="Roboto Mono"/>
              <a:cs typeface="Roboto Mono"/>
              <a:sym typeface="Roboto Mono"/>
            </a:endParaRPr>
          </a:p>
          <a:p>
            <a:pPr indent="0" lvl="0" marL="457200" rtl="0" algn="l">
              <a:spcBef>
                <a:spcPts val="1200"/>
              </a:spcBef>
              <a:spcAft>
                <a:spcPts val="0"/>
              </a:spcAft>
              <a:buNone/>
            </a:pPr>
            <a:r>
              <a:rPr lang="en">
                <a:latin typeface="Roboto Mono"/>
                <a:ea typeface="Roboto Mono"/>
                <a:cs typeface="Roboto Mono"/>
                <a:sym typeface="Roboto Mono"/>
              </a:rPr>
              <a:t>  await userDetailsPage.navigateToAddUserPage();</a:t>
            </a:r>
            <a:endParaRPr>
              <a:latin typeface="Roboto Mono"/>
              <a:ea typeface="Roboto Mono"/>
              <a:cs typeface="Roboto Mono"/>
              <a:sym typeface="Roboto Mono"/>
            </a:endParaRPr>
          </a:p>
          <a:p>
            <a:pPr indent="0" lvl="0" marL="457200" rtl="0" algn="l">
              <a:spcBef>
                <a:spcPts val="1200"/>
              </a:spcBef>
              <a:spcAft>
                <a:spcPts val="0"/>
              </a:spcAft>
              <a:buNone/>
            </a:pPr>
            <a:r>
              <a:rPr lang="en">
                <a:latin typeface="Roboto Mono"/>
                <a:ea typeface="Roboto Mono"/>
                <a:cs typeface="Roboto Mono"/>
                <a:sym typeface="Roboto Mono"/>
              </a:rPr>
              <a:t>  await userDetailsPage.expectSaveButtonToBeDisabled();</a:t>
            </a:r>
            <a:endParaRPr>
              <a:latin typeface="Roboto Mono"/>
              <a:ea typeface="Roboto Mono"/>
              <a:cs typeface="Roboto Mono"/>
              <a:sym typeface="Roboto Mono"/>
            </a:endParaRPr>
          </a:p>
          <a:p>
            <a:pPr indent="0" lvl="0" marL="457200" rtl="0" algn="l">
              <a:spcBef>
                <a:spcPts val="1200"/>
              </a:spcBef>
              <a:spcAft>
                <a:spcPts val="0"/>
              </a:spcAft>
              <a:buNone/>
            </a:pPr>
            <a:r>
              <a:rPr lang="en">
                <a:latin typeface="Roboto Mono"/>
                <a:ea typeface="Roboto Mono"/>
                <a:cs typeface="Roboto Mono"/>
                <a:sym typeface="Roboto Mono"/>
              </a:rPr>
              <a:t>  await userDetailsPage.addUserDetails('Test User', 'test.user@tb.com', ['Python', 'Flask'], 'Team Leader'); </a:t>
            </a:r>
            <a:endParaRPr>
              <a:latin typeface="Roboto Mono"/>
              <a:ea typeface="Roboto Mono"/>
              <a:cs typeface="Roboto Mono"/>
              <a:sym typeface="Roboto Mono"/>
            </a:endParaRPr>
          </a:p>
          <a:p>
            <a:pPr indent="0" lvl="0" marL="457200" rtl="0" algn="l">
              <a:spcBef>
                <a:spcPts val="1200"/>
              </a:spcBef>
              <a:spcAft>
                <a:spcPts val="0"/>
              </a:spcAft>
              <a:buNone/>
            </a:pPr>
            <a:r>
              <a:rPr lang="en">
                <a:latin typeface="Roboto Mono"/>
                <a:ea typeface="Roboto Mono"/>
                <a:cs typeface="Roboto Mono"/>
                <a:sym typeface="Roboto Mono"/>
              </a:rPr>
              <a:t>  await userDetailsPage.expectSaveButtonToBeEnabled();</a:t>
            </a:r>
            <a:endParaRPr>
              <a:latin typeface="Roboto Mono"/>
              <a:ea typeface="Roboto Mono"/>
              <a:cs typeface="Roboto Mono"/>
              <a:sym typeface="Roboto Mono"/>
            </a:endParaRPr>
          </a:p>
          <a:p>
            <a:pPr indent="0" lvl="0" marL="457200" rtl="0" algn="l">
              <a:spcBef>
                <a:spcPts val="1200"/>
              </a:spcBef>
              <a:spcAft>
                <a:spcPts val="0"/>
              </a:spcAft>
              <a:buNone/>
            </a:pPr>
            <a:r>
              <a:rPr lang="en">
                <a:latin typeface="Roboto Mono"/>
                <a:ea typeface="Roboto Mono"/>
                <a:cs typeface="Roboto Mono"/>
                <a:sym typeface="Roboto Mono"/>
              </a:rPr>
              <a:t>  await userDetailsPage.saveUser();</a:t>
            </a:r>
            <a:endParaRPr>
              <a:latin typeface="Roboto Mono"/>
              <a:ea typeface="Roboto Mono"/>
              <a:cs typeface="Roboto Mono"/>
              <a:sym typeface="Roboto Mono"/>
            </a:endParaRPr>
          </a:p>
          <a:p>
            <a:pPr indent="0" lvl="0" marL="457200" rtl="0" algn="l">
              <a:spcBef>
                <a:spcPts val="1200"/>
              </a:spcBef>
              <a:spcAft>
                <a:spcPts val="0"/>
              </a:spcAft>
              <a:buNone/>
            </a:pPr>
            <a:r>
              <a:rPr lang="en">
                <a:latin typeface="Roboto Mono"/>
                <a:ea typeface="Roboto Mono"/>
                <a:cs typeface="Roboto Mono"/>
                <a:sym typeface="Roboto Mono"/>
              </a:rPr>
              <a:t>  await userDetailsPage.expectSuccessNotification();</a:t>
            </a:r>
            <a:endParaRPr>
              <a:latin typeface="Roboto Mono"/>
              <a:ea typeface="Roboto Mono"/>
              <a:cs typeface="Roboto Mono"/>
              <a:sym typeface="Roboto Mono"/>
            </a:endParaRPr>
          </a:p>
          <a:p>
            <a:pPr indent="0" lvl="0" marL="457200" rtl="0" algn="l">
              <a:spcBef>
                <a:spcPts val="1200"/>
              </a:spcBef>
              <a:spcAft>
                <a:spcPts val="1200"/>
              </a:spcAft>
              <a:buNone/>
            </a:pPr>
            <a:r>
              <a:rPr lang="en">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metrics summary</a:t>
            </a:r>
            <a:endParaRPr/>
          </a:p>
        </p:txBody>
      </p:sp>
      <p:sp>
        <p:nvSpPr>
          <p:cNvPr id="286" name="Google Shape;286;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UI unit tests:</a:t>
            </a:r>
            <a:endParaRPr/>
          </a:p>
          <a:p>
            <a:pPr indent="-298450" lvl="1" marL="914400" rtl="0" algn="l">
              <a:spcBef>
                <a:spcPts val="0"/>
              </a:spcBef>
              <a:spcAft>
                <a:spcPts val="0"/>
              </a:spcAft>
              <a:buSzPts val="1100"/>
              <a:buChar char="❏"/>
            </a:pPr>
            <a:r>
              <a:rPr lang="en"/>
              <a:t>Number of test cases: 19</a:t>
            </a:r>
            <a:endParaRPr/>
          </a:p>
          <a:p>
            <a:pPr indent="-298450" lvl="1" marL="914400" rtl="0" algn="l">
              <a:spcBef>
                <a:spcPts val="0"/>
              </a:spcBef>
              <a:spcAft>
                <a:spcPts val="0"/>
              </a:spcAft>
              <a:buSzPts val="1100"/>
              <a:buChar char="❏"/>
            </a:pPr>
            <a:r>
              <a:rPr lang="en"/>
              <a:t>Test coverage: 42.73%</a:t>
            </a:r>
            <a:endParaRPr/>
          </a:p>
          <a:p>
            <a:pPr indent="-311150" lvl="0" marL="457200" rtl="0" algn="l">
              <a:spcBef>
                <a:spcPts val="0"/>
              </a:spcBef>
              <a:spcAft>
                <a:spcPts val="0"/>
              </a:spcAft>
              <a:buSzPts val="1300"/>
              <a:buChar char="❏"/>
            </a:pPr>
            <a:r>
              <a:rPr lang="en"/>
              <a:t>End-to-end tests:</a:t>
            </a:r>
            <a:endParaRPr/>
          </a:p>
          <a:p>
            <a:pPr indent="-298450" lvl="1" marL="914400" rtl="0" algn="l">
              <a:spcBef>
                <a:spcPts val="0"/>
              </a:spcBef>
              <a:spcAft>
                <a:spcPts val="0"/>
              </a:spcAft>
              <a:buSzPts val="1100"/>
              <a:buChar char="❏"/>
            </a:pPr>
            <a:r>
              <a:rPr lang="en"/>
              <a:t>Number of tests: 1</a:t>
            </a:r>
            <a:endParaRPr/>
          </a:p>
          <a:p>
            <a:pPr indent="-298450" lvl="1" marL="914400" rtl="0" algn="l">
              <a:spcBef>
                <a:spcPts val="0"/>
              </a:spcBef>
              <a:spcAft>
                <a:spcPts val="0"/>
              </a:spcAft>
              <a:buSzPts val="1100"/>
              <a:buChar char="❏"/>
            </a:pPr>
            <a:r>
              <a:rPr lang="en"/>
              <a:t>Test coverage: 100%</a:t>
            </a:r>
            <a:endParaRPr/>
          </a:p>
          <a:p>
            <a:pPr indent="-311150" lvl="0" marL="457200" rtl="0" algn="l">
              <a:spcBef>
                <a:spcPts val="0"/>
              </a:spcBef>
              <a:spcAft>
                <a:spcPts val="0"/>
              </a:spcAft>
              <a:buSzPts val="1300"/>
              <a:buChar char="❏"/>
            </a:pPr>
            <a:r>
              <a:rPr lang="en"/>
              <a:t>Server tests:</a:t>
            </a:r>
            <a:endParaRPr/>
          </a:p>
          <a:p>
            <a:pPr indent="-298450" lvl="1" marL="914400" rtl="0" algn="l">
              <a:spcBef>
                <a:spcPts val="0"/>
              </a:spcBef>
              <a:spcAft>
                <a:spcPts val="0"/>
              </a:spcAft>
              <a:buSzPts val="1100"/>
              <a:buChar char="❏"/>
            </a:pPr>
            <a:r>
              <a:rPr lang="en"/>
              <a:t>Number of tests: 14</a:t>
            </a:r>
            <a:endParaRPr/>
          </a:p>
          <a:p>
            <a:pPr indent="-298450" lvl="1" marL="914400" rtl="0" algn="l">
              <a:spcBef>
                <a:spcPts val="0"/>
              </a:spcBef>
              <a:spcAft>
                <a:spcPts val="0"/>
              </a:spcAft>
              <a:buSzPts val="1100"/>
              <a:buChar char="❏"/>
            </a:pPr>
            <a:r>
              <a:rPr lang="en"/>
              <a:t>Test coverage: 88%</a:t>
            </a:r>
            <a:endParaRPr/>
          </a:p>
          <a:p>
            <a:pPr indent="-311150" lvl="0" marL="457200" rtl="0" algn="l">
              <a:spcBef>
                <a:spcPts val="0"/>
              </a:spcBef>
              <a:spcAft>
                <a:spcPts val="0"/>
              </a:spcAft>
              <a:buSzPts val="1300"/>
              <a:buChar char="❏"/>
            </a:pPr>
            <a:r>
              <a:rPr lang="en"/>
              <a:t>Defects: 0</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Security</a:t>
            </a:r>
            <a:endParaRPr/>
          </a:p>
        </p:txBody>
      </p:sp>
      <p:sp>
        <p:nvSpPr>
          <p:cNvPr id="292" name="Google Shape;292;p37"/>
          <p:cNvSpPr txBox="1"/>
          <p:nvPr>
            <p:ph type="title"/>
          </p:nvPr>
        </p:nvSpPr>
        <p:spPr>
          <a:xfrm>
            <a:off x="7581600" y="0"/>
            <a:ext cx="1562400" cy="57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820"/>
              <a:t>Wenli Gai</a:t>
            </a:r>
            <a:endParaRPr sz="182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8"/>
          <p:cNvSpPr txBox="1"/>
          <p:nvPr>
            <p:ph type="title"/>
          </p:nvPr>
        </p:nvSpPr>
        <p:spPr>
          <a:xfrm>
            <a:off x="515275" y="432100"/>
            <a:ext cx="78210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Admin-Only Access to User Data in Security Design</a:t>
            </a:r>
            <a:endParaRPr/>
          </a:p>
        </p:txBody>
      </p:sp>
      <p:sp>
        <p:nvSpPr>
          <p:cNvPr id="298" name="Google Shape;298;p38"/>
          <p:cNvSpPr txBox="1"/>
          <p:nvPr>
            <p:ph idx="1" type="body"/>
          </p:nvPr>
        </p:nvSpPr>
        <p:spPr>
          <a:xfrm>
            <a:off x="424075" y="1506750"/>
            <a:ext cx="8305500" cy="29112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 sz="1100">
                <a:latin typeface="Arial"/>
                <a:ea typeface="Arial"/>
                <a:cs typeface="Arial"/>
                <a:sym typeface="Arial"/>
              </a:rPr>
              <a:t>Purpose:</a:t>
            </a:r>
            <a:endParaRPr b="1"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To enforce role-based access control (RBAC) ensuring that only administrators can access sensitive user data.</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Key Security Design Principle:</a:t>
            </a:r>
            <a:endParaRPr b="1" sz="1100">
              <a:latin typeface="Arial"/>
              <a:ea typeface="Arial"/>
              <a:cs typeface="Arial"/>
              <a:sym typeface="Arial"/>
            </a:endParaRPr>
          </a:p>
          <a:p>
            <a:pPr indent="-298450" lvl="0" marL="457200" rtl="0" algn="l">
              <a:spcBef>
                <a:spcPts val="1200"/>
              </a:spcBef>
              <a:spcAft>
                <a:spcPts val="0"/>
              </a:spcAft>
              <a:buClr>
                <a:schemeClr val="lt1"/>
              </a:buClr>
              <a:buSzPts val="1100"/>
              <a:buFont typeface="Arial"/>
              <a:buChar char="●"/>
            </a:pPr>
            <a:r>
              <a:rPr b="1" lang="en" sz="1100">
                <a:latin typeface="Arial"/>
                <a:ea typeface="Arial"/>
                <a:cs typeface="Arial"/>
                <a:sym typeface="Arial"/>
              </a:rPr>
              <a:t>Role-Based Access Control (RBAC)</a:t>
            </a:r>
            <a:r>
              <a:rPr lang="en" sz="1100">
                <a:latin typeface="Arial"/>
                <a:ea typeface="Arial"/>
                <a:cs typeface="Arial"/>
                <a:sym typeface="Arial"/>
              </a:rPr>
              <a:t>: The system restricts user data access based on the role of the authenticated user. In this case, only users with admin credentials can view all users’ information.</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b="1" lang="en" sz="1100">
                <a:latin typeface="Arial"/>
                <a:ea typeface="Arial"/>
                <a:cs typeface="Arial"/>
                <a:sym typeface="Arial"/>
              </a:rPr>
              <a:t>Authentication and Authorization</a:t>
            </a:r>
            <a:r>
              <a:rPr lang="en" sz="1100">
                <a:latin typeface="Arial"/>
                <a:ea typeface="Arial"/>
                <a:cs typeface="Arial"/>
                <a:sym typeface="Arial"/>
              </a:rPr>
              <a:t>: Both the authentication (validating admin credentials) and authorization (granting access to user data) are strictly enforced.</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Code Implementation:</a:t>
            </a:r>
            <a:endParaRPr b="1" sz="1100">
              <a:latin typeface="Arial"/>
              <a:ea typeface="Arial"/>
              <a:cs typeface="Arial"/>
              <a:sym typeface="Arial"/>
            </a:endParaRPr>
          </a:p>
          <a:p>
            <a:pPr indent="-298450" lvl="0" marL="457200" rtl="0" algn="l">
              <a:spcBef>
                <a:spcPts val="1200"/>
              </a:spcBef>
              <a:spcAft>
                <a:spcPts val="0"/>
              </a:spcAft>
              <a:buClr>
                <a:schemeClr val="lt1"/>
              </a:buClr>
              <a:buSzPts val="1100"/>
              <a:buFont typeface="Arial"/>
              <a:buChar char="●"/>
            </a:pPr>
            <a:r>
              <a:rPr lang="en" sz="1100">
                <a:latin typeface="Arial"/>
                <a:ea typeface="Arial"/>
                <a:cs typeface="Arial"/>
                <a:sym typeface="Arial"/>
              </a:rPr>
              <a:t>The </a:t>
            </a:r>
            <a:r>
              <a:rPr lang="en" sz="1100">
                <a:solidFill>
                  <a:schemeClr val="lt2"/>
                </a:solidFill>
                <a:latin typeface="Roboto Mono"/>
                <a:ea typeface="Roboto Mono"/>
                <a:cs typeface="Roboto Mono"/>
                <a:sym typeface="Roboto Mono"/>
              </a:rPr>
              <a:t>getAllUsers</a:t>
            </a:r>
            <a:r>
              <a:rPr lang="en" sz="1100">
                <a:latin typeface="Arial"/>
                <a:ea typeface="Arial"/>
                <a:cs typeface="Arial"/>
                <a:sym typeface="Arial"/>
              </a:rPr>
              <a:t> method ensures that </a:t>
            </a:r>
            <a:r>
              <a:rPr b="1" lang="en" sz="1100">
                <a:latin typeface="Arial"/>
                <a:ea typeface="Arial"/>
                <a:cs typeface="Arial"/>
                <a:sym typeface="Arial"/>
              </a:rPr>
              <a:t>only valid administrators</a:t>
            </a:r>
            <a:r>
              <a:rPr lang="en" sz="1100">
                <a:latin typeface="Arial"/>
                <a:ea typeface="Arial"/>
                <a:cs typeface="Arial"/>
                <a:sym typeface="Arial"/>
              </a:rPr>
              <a:t> can retrieve the list of users. The request parameters </a:t>
            </a:r>
            <a:r>
              <a:rPr lang="en" sz="1100">
                <a:solidFill>
                  <a:schemeClr val="lt2"/>
                </a:solidFill>
                <a:latin typeface="Roboto Mono"/>
                <a:ea typeface="Roboto Mono"/>
                <a:cs typeface="Roboto Mono"/>
                <a:sym typeface="Roboto Mono"/>
              </a:rPr>
              <a:t>adminUsername</a:t>
            </a:r>
            <a:r>
              <a:rPr lang="en" sz="1100">
                <a:latin typeface="Arial"/>
                <a:ea typeface="Arial"/>
                <a:cs typeface="Arial"/>
                <a:sym typeface="Arial"/>
              </a:rPr>
              <a:t> and </a:t>
            </a:r>
            <a:r>
              <a:rPr lang="en" sz="1100">
                <a:solidFill>
                  <a:schemeClr val="lt2"/>
                </a:solidFill>
                <a:latin typeface="Roboto Mono"/>
                <a:ea typeface="Roboto Mono"/>
                <a:cs typeface="Roboto Mono"/>
                <a:sym typeface="Roboto Mono"/>
              </a:rPr>
              <a:t>adminPassword</a:t>
            </a:r>
            <a:r>
              <a:rPr lang="en" sz="1100">
                <a:latin typeface="Arial"/>
                <a:ea typeface="Arial"/>
                <a:cs typeface="Arial"/>
                <a:sym typeface="Arial"/>
              </a:rPr>
              <a:t> are used to verify admin access.</a:t>
            </a:r>
            <a:endParaRPr sz="1100">
              <a:latin typeface="Arial"/>
              <a:ea typeface="Arial"/>
              <a:cs typeface="Arial"/>
              <a:sym typeface="Arial"/>
            </a:endParaRPr>
          </a:p>
          <a:p>
            <a:pPr indent="0" lvl="0" marL="0" rtl="0" algn="l">
              <a:spcBef>
                <a:spcPts val="1200"/>
              </a:spcBef>
              <a:spcAft>
                <a:spcPts val="1200"/>
              </a:spcAft>
              <a:buNone/>
            </a:pPr>
            <a:r>
              <a:t/>
            </a:r>
            <a:endParaRPr/>
          </a:p>
        </p:txBody>
      </p:sp>
      <p:sp>
        <p:nvSpPr>
          <p:cNvPr id="299" name="Google Shape;299;p38"/>
          <p:cNvSpPr txBox="1"/>
          <p:nvPr/>
        </p:nvSpPr>
        <p:spPr>
          <a:xfrm>
            <a:off x="7832625" y="0"/>
            <a:ext cx="1855800" cy="46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990"/>
              <a:buFont typeface="Arial"/>
              <a:buNone/>
            </a:pPr>
            <a:r>
              <a:rPr lang="en" sz="1820">
                <a:solidFill>
                  <a:schemeClr val="lt1"/>
                </a:solidFill>
                <a:latin typeface="Montserrat"/>
                <a:ea typeface="Montserrat"/>
                <a:cs typeface="Montserrat"/>
                <a:sym typeface="Montserrat"/>
              </a:rPr>
              <a:t>Wenli Gai</a:t>
            </a:r>
            <a:endParaRPr sz="1300">
              <a:solidFill>
                <a:schemeClr val="l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9"/>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Security. Cont</a:t>
            </a:r>
            <a:endParaRPr/>
          </a:p>
        </p:txBody>
      </p:sp>
      <p:sp>
        <p:nvSpPr>
          <p:cNvPr id="305" name="Google Shape;305;p39"/>
          <p:cNvSpPr txBox="1"/>
          <p:nvPr>
            <p:ph idx="1" type="body"/>
          </p:nvPr>
        </p:nvSpPr>
        <p:spPr>
          <a:xfrm>
            <a:off x="3890500" y="1632200"/>
            <a:ext cx="4941600" cy="2630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700">
                <a:latin typeface="Arial"/>
                <a:ea typeface="Arial"/>
                <a:cs typeface="Arial"/>
                <a:sym typeface="Arial"/>
              </a:rPr>
              <a:t>Authentication Check</a:t>
            </a:r>
            <a:r>
              <a:rPr lang="en" sz="4700">
                <a:latin typeface="Arial"/>
                <a:ea typeface="Arial"/>
                <a:cs typeface="Arial"/>
                <a:sym typeface="Arial"/>
              </a:rPr>
              <a:t>:</a:t>
            </a:r>
            <a:endParaRPr sz="1100">
              <a:latin typeface="Arial"/>
              <a:ea typeface="Arial"/>
              <a:cs typeface="Arial"/>
              <a:sym typeface="Arial"/>
            </a:endParaRPr>
          </a:p>
          <a:p>
            <a:pPr indent="0" lvl="0" marL="0" rtl="0" algn="l">
              <a:spcBef>
                <a:spcPts val="1200"/>
              </a:spcBef>
              <a:spcAft>
                <a:spcPts val="0"/>
              </a:spcAft>
              <a:buNone/>
            </a:pPr>
            <a:r>
              <a:rPr lang="en" sz="4300">
                <a:latin typeface="Arial"/>
                <a:ea typeface="Arial"/>
                <a:cs typeface="Arial"/>
                <a:sym typeface="Arial"/>
              </a:rPr>
              <a:t>if (adminService.authenticateAdmin(adminUsername, adminPassword)) {</a:t>
            </a:r>
            <a:endParaRPr sz="4300">
              <a:latin typeface="Arial"/>
              <a:ea typeface="Arial"/>
              <a:cs typeface="Arial"/>
              <a:sym typeface="Arial"/>
            </a:endParaRPr>
          </a:p>
          <a:p>
            <a:pPr indent="0" lvl="0" marL="0" rtl="0" algn="l">
              <a:spcBef>
                <a:spcPts val="1200"/>
              </a:spcBef>
              <a:spcAft>
                <a:spcPts val="0"/>
              </a:spcAft>
              <a:buNone/>
            </a:pPr>
            <a:r>
              <a:rPr lang="en" sz="4300">
                <a:latin typeface="Arial"/>
                <a:ea typeface="Arial"/>
                <a:cs typeface="Arial"/>
                <a:sym typeface="Arial"/>
              </a:rPr>
              <a:t>    // Valid admin credentials</a:t>
            </a:r>
            <a:endParaRPr sz="4300">
              <a:latin typeface="Arial"/>
              <a:ea typeface="Arial"/>
              <a:cs typeface="Arial"/>
              <a:sym typeface="Arial"/>
            </a:endParaRPr>
          </a:p>
          <a:p>
            <a:pPr indent="0" lvl="0" marL="0" rtl="0" algn="l">
              <a:spcBef>
                <a:spcPts val="1200"/>
              </a:spcBef>
              <a:spcAft>
                <a:spcPts val="0"/>
              </a:spcAft>
              <a:buNone/>
            </a:pPr>
            <a:r>
              <a:rPr lang="en" sz="4300">
                <a:latin typeface="Arial"/>
                <a:ea typeface="Arial"/>
                <a:cs typeface="Arial"/>
                <a:sym typeface="Arial"/>
              </a:rPr>
              <a:t>    List&lt;User&gt; users = userService.getAllUsers();</a:t>
            </a:r>
            <a:endParaRPr sz="4300">
              <a:latin typeface="Arial"/>
              <a:ea typeface="Arial"/>
              <a:cs typeface="Arial"/>
              <a:sym typeface="Arial"/>
            </a:endParaRPr>
          </a:p>
          <a:p>
            <a:pPr indent="0" lvl="0" marL="0" rtl="0" algn="l">
              <a:spcBef>
                <a:spcPts val="1200"/>
              </a:spcBef>
              <a:spcAft>
                <a:spcPts val="0"/>
              </a:spcAft>
              <a:buNone/>
            </a:pPr>
            <a:r>
              <a:rPr lang="en" sz="4300">
                <a:latin typeface="Arial"/>
                <a:ea typeface="Arial"/>
                <a:cs typeface="Arial"/>
                <a:sym typeface="Arial"/>
              </a:rPr>
              <a:t>    return ResponseEntity.ok(users);</a:t>
            </a:r>
            <a:endParaRPr sz="4300">
              <a:latin typeface="Arial"/>
              <a:ea typeface="Arial"/>
              <a:cs typeface="Arial"/>
              <a:sym typeface="Arial"/>
            </a:endParaRPr>
          </a:p>
          <a:p>
            <a:pPr indent="0" lvl="0" marL="0" rtl="0" algn="l">
              <a:spcBef>
                <a:spcPts val="1200"/>
              </a:spcBef>
              <a:spcAft>
                <a:spcPts val="0"/>
              </a:spcAft>
              <a:buNone/>
            </a:pPr>
            <a:r>
              <a:rPr lang="en" sz="4300">
                <a:latin typeface="Arial"/>
                <a:ea typeface="Arial"/>
                <a:cs typeface="Arial"/>
                <a:sym typeface="Arial"/>
              </a:rPr>
              <a:t>} else {</a:t>
            </a:r>
            <a:endParaRPr sz="4300">
              <a:latin typeface="Arial"/>
              <a:ea typeface="Arial"/>
              <a:cs typeface="Arial"/>
              <a:sym typeface="Arial"/>
            </a:endParaRPr>
          </a:p>
          <a:p>
            <a:pPr indent="0" lvl="0" marL="0" rtl="0" algn="l">
              <a:spcBef>
                <a:spcPts val="1200"/>
              </a:spcBef>
              <a:spcAft>
                <a:spcPts val="0"/>
              </a:spcAft>
              <a:buNone/>
            </a:pPr>
            <a:r>
              <a:rPr lang="en" sz="4300">
                <a:latin typeface="Arial"/>
                <a:ea typeface="Arial"/>
                <a:cs typeface="Arial"/>
                <a:sym typeface="Arial"/>
              </a:rPr>
              <a:t>    // Unauthorized access</a:t>
            </a:r>
            <a:endParaRPr sz="4300">
              <a:latin typeface="Arial"/>
              <a:ea typeface="Arial"/>
              <a:cs typeface="Arial"/>
              <a:sym typeface="Arial"/>
            </a:endParaRPr>
          </a:p>
          <a:p>
            <a:pPr indent="0" lvl="0" marL="0" rtl="0" algn="l">
              <a:spcBef>
                <a:spcPts val="1200"/>
              </a:spcBef>
              <a:spcAft>
                <a:spcPts val="0"/>
              </a:spcAft>
              <a:buNone/>
            </a:pPr>
            <a:r>
              <a:rPr lang="en" sz="4300">
                <a:latin typeface="Arial"/>
                <a:ea typeface="Arial"/>
                <a:cs typeface="Arial"/>
                <a:sym typeface="Arial"/>
              </a:rPr>
              <a:t>    return ResponseEntity.status(HttpStatus.UNAUTHORIZED).build();</a:t>
            </a:r>
            <a:endParaRPr sz="4300">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sp>
        <p:nvSpPr>
          <p:cNvPr id="306" name="Google Shape;306;p39"/>
          <p:cNvSpPr txBox="1"/>
          <p:nvPr>
            <p:ph idx="1" type="body"/>
          </p:nvPr>
        </p:nvSpPr>
        <p:spPr>
          <a:xfrm>
            <a:off x="316850" y="1632200"/>
            <a:ext cx="3342900" cy="2950200"/>
          </a:xfrm>
          <a:prstGeom prst="rect">
            <a:avLst/>
          </a:prstGeom>
        </p:spPr>
        <p:txBody>
          <a:bodyPr anchorCtr="0" anchor="t" bIns="91425" lIns="91425" spcFirstLastPara="1" rIns="91425" wrap="square" tIns="91425">
            <a:normAutofit fontScale="25000" lnSpcReduction="20000"/>
          </a:bodyPr>
          <a:lstStyle/>
          <a:p>
            <a:pPr indent="-345866" lvl="0" marL="457200" rtl="0" algn="l">
              <a:spcBef>
                <a:spcPts val="0"/>
              </a:spcBef>
              <a:spcAft>
                <a:spcPts val="0"/>
              </a:spcAft>
              <a:buSzPct val="100000"/>
              <a:buFont typeface="Arial"/>
              <a:buChar char="-"/>
            </a:pPr>
            <a:r>
              <a:rPr lang="en" sz="7386">
                <a:latin typeface="Arial"/>
                <a:ea typeface="Arial"/>
                <a:cs typeface="Arial"/>
                <a:sym typeface="Arial"/>
              </a:rPr>
              <a:t>If the credentials match, the admin can retrieve the list of users.</a:t>
            </a:r>
            <a:endParaRPr sz="7386">
              <a:latin typeface="Arial"/>
              <a:ea typeface="Arial"/>
              <a:cs typeface="Arial"/>
              <a:sym typeface="Arial"/>
            </a:endParaRPr>
          </a:p>
          <a:p>
            <a:pPr indent="0" lvl="0" marL="457200" rtl="0" algn="l">
              <a:spcBef>
                <a:spcPts val="1200"/>
              </a:spcBef>
              <a:spcAft>
                <a:spcPts val="0"/>
              </a:spcAft>
              <a:buNone/>
            </a:pPr>
            <a:r>
              <a:t/>
            </a:r>
            <a:endParaRPr sz="7386">
              <a:latin typeface="Arial"/>
              <a:ea typeface="Arial"/>
              <a:cs typeface="Arial"/>
              <a:sym typeface="Arial"/>
            </a:endParaRPr>
          </a:p>
          <a:p>
            <a:pPr indent="-345866" lvl="0" marL="457200" rtl="0" algn="l">
              <a:spcBef>
                <a:spcPts val="1200"/>
              </a:spcBef>
              <a:spcAft>
                <a:spcPts val="0"/>
              </a:spcAft>
              <a:buSzPct val="100000"/>
              <a:buFont typeface="Arial"/>
              <a:buChar char="-"/>
            </a:pPr>
            <a:r>
              <a:rPr lang="en" sz="7386">
                <a:latin typeface="Arial"/>
                <a:ea typeface="Arial"/>
                <a:cs typeface="Arial"/>
                <a:sym typeface="Arial"/>
              </a:rPr>
              <a:t>If the credentials do not match, the system returns an </a:t>
            </a:r>
            <a:r>
              <a:rPr b="1" lang="en" sz="7386">
                <a:latin typeface="Arial"/>
                <a:ea typeface="Arial"/>
                <a:cs typeface="Arial"/>
                <a:sym typeface="Arial"/>
              </a:rPr>
              <a:t>Unauthorized</a:t>
            </a:r>
            <a:r>
              <a:rPr lang="en" sz="7386">
                <a:latin typeface="Arial"/>
                <a:ea typeface="Arial"/>
                <a:cs typeface="Arial"/>
                <a:sym typeface="Arial"/>
              </a:rPr>
              <a:t> (HTTP 401) status.</a:t>
            </a:r>
            <a:endParaRPr sz="7386">
              <a:latin typeface="Arial"/>
              <a:ea typeface="Arial"/>
              <a:cs typeface="Arial"/>
              <a:sym typeface="Arial"/>
            </a:endParaRPr>
          </a:p>
          <a:p>
            <a:pPr indent="0" lvl="0" marL="0" rtl="0" algn="l">
              <a:spcBef>
                <a:spcPts val="1200"/>
              </a:spcBef>
              <a:spcAft>
                <a:spcPts val="0"/>
              </a:spcAft>
              <a:buNone/>
            </a:pPr>
            <a:r>
              <a:t/>
            </a:r>
            <a:endParaRPr sz="4300">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sp>
        <p:nvSpPr>
          <p:cNvPr id="307" name="Google Shape;307;p39"/>
          <p:cNvSpPr txBox="1"/>
          <p:nvPr/>
        </p:nvSpPr>
        <p:spPr>
          <a:xfrm>
            <a:off x="7783200" y="0"/>
            <a:ext cx="3000000" cy="46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20">
                <a:solidFill>
                  <a:schemeClr val="lt1"/>
                </a:solidFill>
                <a:latin typeface="Montserrat"/>
                <a:ea typeface="Montserrat"/>
                <a:cs typeface="Montserrat"/>
                <a:sym typeface="Montserrat"/>
              </a:rPr>
              <a:t>Wenli Gai</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Security Cont.</a:t>
            </a:r>
            <a:endParaRPr/>
          </a:p>
        </p:txBody>
      </p:sp>
      <p:sp>
        <p:nvSpPr>
          <p:cNvPr id="313" name="Google Shape;313;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b="1" lang="en" sz="1997">
                <a:latin typeface="Arial"/>
                <a:ea typeface="Arial"/>
                <a:cs typeface="Arial"/>
                <a:sym typeface="Arial"/>
              </a:rPr>
              <a:t>Security Considerations:</a:t>
            </a:r>
            <a:endParaRPr b="1" sz="1997">
              <a:latin typeface="Arial"/>
              <a:ea typeface="Arial"/>
              <a:cs typeface="Arial"/>
              <a:sym typeface="Arial"/>
            </a:endParaRPr>
          </a:p>
          <a:p>
            <a:pPr indent="-317395" lvl="0" marL="457200" rtl="0" algn="l">
              <a:spcBef>
                <a:spcPts val="1200"/>
              </a:spcBef>
              <a:spcAft>
                <a:spcPts val="0"/>
              </a:spcAft>
              <a:buClr>
                <a:schemeClr val="lt1"/>
              </a:buClr>
              <a:buSzPct val="100000"/>
              <a:buFont typeface="Arial"/>
              <a:buAutoNum type="arabicPeriod"/>
            </a:pPr>
            <a:r>
              <a:rPr b="1" lang="en" sz="1997">
                <a:latin typeface="Arial"/>
                <a:ea typeface="Arial"/>
                <a:cs typeface="Arial"/>
                <a:sym typeface="Arial"/>
              </a:rPr>
              <a:t>Minimization of Exposure</a:t>
            </a:r>
            <a:r>
              <a:rPr lang="en" sz="1997">
                <a:latin typeface="Arial"/>
                <a:ea typeface="Arial"/>
                <a:cs typeface="Arial"/>
                <a:sym typeface="Arial"/>
              </a:rPr>
              <a:t>: By restricting access to all user data, only authorized admins are allowed to perform sensitive actions.</a:t>
            </a:r>
            <a:endParaRPr sz="1997">
              <a:latin typeface="Arial"/>
              <a:ea typeface="Arial"/>
              <a:cs typeface="Arial"/>
              <a:sym typeface="Arial"/>
            </a:endParaRPr>
          </a:p>
          <a:p>
            <a:pPr indent="-317395" lvl="0" marL="457200" rtl="0" algn="l">
              <a:spcBef>
                <a:spcPts val="0"/>
              </a:spcBef>
              <a:spcAft>
                <a:spcPts val="0"/>
              </a:spcAft>
              <a:buClr>
                <a:schemeClr val="lt1"/>
              </a:buClr>
              <a:buSzPct val="100000"/>
              <a:buFont typeface="Arial"/>
              <a:buAutoNum type="arabicPeriod"/>
            </a:pPr>
            <a:r>
              <a:rPr b="1" lang="en" sz="1997">
                <a:latin typeface="Arial"/>
                <a:ea typeface="Arial"/>
                <a:cs typeface="Arial"/>
                <a:sym typeface="Arial"/>
              </a:rPr>
              <a:t>Protection Against Unauthorized Access</a:t>
            </a:r>
            <a:r>
              <a:rPr lang="en" sz="1997">
                <a:latin typeface="Arial"/>
                <a:ea typeface="Arial"/>
                <a:cs typeface="Arial"/>
                <a:sym typeface="Arial"/>
              </a:rPr>
              <a:t>: Unauthorized users are prevented from accessing sensitive data by returning an HTTP status of </a:t>
            </a:r>
            <a:r>
              <a:rPr b="1" lang="en" sz="1997">
                <a:latin typeface="Arial"/>
                <a:ea typeface="Arial"/>
                <a:cs typeface="Arial"/>
                <a:sym typeface="Arial"/>
              </a:rPr>
              <a:t>401 Unauthorized</a:t>
            </a:r>
            <a:r>
              <a:rPr lang="en" sz="1997">
                <a:latin typeface="Arial"/>
                <a:ea typeface="Arial"/>
                <a:cs typeface="Arial"/>
                <a:sym typeface="Arial"/>
              </a:rPr>
              <a:t>.</a:t>
            </a:r>
            <a:endParaRPr sz="1997">
              <a:latin typeface="Arial"/>
              <a:ea typeface="Arial"/>
              <a:cs typeface="Arial"/>
              <a:sym typeface="Arial"/>
            </a:endParaRPr>
          </a:p>
          <a:p>
            <a:pPr indent="-317395" lvl="0" marL="457200" rtl="0" algn="l">
              <a:spcBef>
                <a:spcPts val="0"/>
              </a:spcBef>
              <a:spcAft>
                <a:spcPts val="0"/>
              </a:spcAft>
              <a:buClr>
                <a:schemeClr val="lt1"/>
              </a:buClr>
              <a:buSzPct val="100000"/>
              <a:buFont typeface="Arial"/>
              <a:buAutoNum type="arabicPeriod"/>
            </a:pPr>
            <a:r>
              <a:rPr b="1" lang="en" sz="1997">
                <a:latin typeface="Arial"/>
                <a:ea typeface="Arial"/>
                <a:cs typeface="Arial"/>
                <a:sym typeface="Arial"/>
              </a:rPr>
              <a:t>Scalable for Future Enhancements</a:t>
            </a:r>
            <a:r>
              <a:rPr lang="en" sz="1997">
                <a:latin typeface="Arial"/>
                <a:ea typeface="Arial"/>
                <a:cs typeface="Arial"/>
                <a:sym typeface="Arial"/>
              </a:rPr>
              <a:t>: This code can be expanded to include logging, monitoring for failed login attempts, and multi-factor authentication (MFA).</a:t>
            </a:r>
            <a:endParaRPr sz="1997">
              <a:latin typeface="Arial"/>
              <a:ea typeface="Arial"/>
              <a:cs typeface="Arial"/>
              <a:sym typeface="Arial"/>
            </a:endParaRPr>
          </a:p>
          <a:p>
            <a:pPr indent="-317395" lvl="0" marL="457200" rtl="0" algn="l">
              <a:lnSpc>
                <a:spcPct val="95000"/>
              </a:lnSpc>
              <a:spcBef>
                <a:spcPts val="0"/>
              </a:spcBef>
              <a:spcAft>
                <a:spcPts val="0"/>
              </a:spcAft>
              <a:buClr>
                <a:schemeClr val="lt1"/>
              </a:buClr>
              <a:buSzPct val="100000"/>
              <a:buFont typeface="Arial"/>
              <a:buAutoNum type="arabicPeriod"/>
            </a:pPr>
            <a:r>
              <a:rPr lang="en" sz="1997">
                <a:latin typeface="Arial"/>
                <a:ea typeface="Arial"/>
                <a:cs typeface="Arial"/>
                <a:sym typeface="Arial"/>
              </a:rPr>
              <a:t>Implement HTTPS for secure data transmission. </a:t>
            </a:r>
            <a:endParaRPr sz="1997">
              <a:latin typeface="Arial"/>
              <a:ea typeface="Arial"/>
              <a:cs typeface="Arial"/>
              <a:sym typeface="Arial"/>
            </a:endParaRPr>
          </a:p>
          <a:p>
            <a:pPr indent="0" lvl="0" marL="457200" rtl="0" algn="l">
              <a:spcBef>
                <a:spcPts val="1200"/>
              </a:spcBef>
              <a:spcAft>
                <a:spcPts val="0"/>
              </a:spcAft>
              <a:buNone/>
            </a:pPr>
            <a:r>
              <a:t/>
            </a:r>
            <a:endParaRPr sz="1500">
              <a:latin typeface="Arial"/>
              <a:ea typeface="Arial"/>
              <a:cs typeface="Arial"/>
              <a:sym typeface="Arial"/>
            </a:endParaRPr>
          </a:p>
          <a:p>
            <a:pPr indent="0" lvl="0" marL="0" rtl="0" algn="l">
              <a:spcBef>
                <a:spcPts val="1200"/>
              </a:spcBef>
              <a:spcAft>
                <a:spcPts val="1200"/>
              </a:spcAft>
              <a:buNone/>
            </a:pPr>
            <a:r>
              <a:t/>
            </a:r>
            <a:endParaRPr/>
          </a:p>
        </p:txBody>
      </p:sp>
      <p:sp>
        <p:nvSpPr>
          <p:cNvPr id="314" name="Google Shape;314;p40"/>
          <p:cNvSpPr txBox="1"/>
          <p:nvPr/>
        </p:nvSpPr>
        <p:spPr>
          <a:xfrm>
            <a:off x="7666725" y="-32600"/>
            <a:ext cx="3000000" cy="46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20">
                <a:solidFill>
                  <a:schemeClr val="lt1"/>
                </a:solidFill>
                <a:latin typeface="Montserrat"/>
                <a:ea typeface="Montserrat"/>
                <a:cs typeface="Montserrat"/>
                <a:sym typeface="Montserrat"/>
              </a:rPr>
              <a:t>Wenli Gai</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1"/>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Security Cont.</a:t>
            </a:r>
            <a:endParaRPr/>
          </a:p>
        </p:txBody>
      </p:sp>
      <p:pic>
        <p:nvPicPr>
          <p:cNvPr id="320" name="Google Shape;320;p41"/>
          <p:cNvPicPr preferRelativeResize="0"/>
          <p:nvPr/>
        </p:nvPicPr>
        <p:blipFill>
          <a:blip r:embed="rId3">
            <a:alphaModFix/>
          </a:blip>
          <a:stretch>
            <a:fillRect/>
          </a:stretch>
        </p:blipFill>
        <p:spPr>
          <a:xfrm>
            <a:off x="1018150" y="1519025"/>
            <a:ext cx="6940626" cy="2735900"/>
          </a:xfrm>
          <a:prstGeom prst="rect">
            <a:avLst/>
          </a:prstGeom>
          <a:noFill/>
          <a:ln>
            <a:noFill/>
          </a:ln>
        </p:spPr>
      </p:pic>
      <p:sp>
        <p:nvSpPr>
          <p:cNvPr id="321" name="Google Shape;321;p41"/>
          <p:cNvSpPr txBox="1"/>
          <p:nvPr/>
        </p:nvSpPr>
        <p:spPr>
          <a:xfrm>
            <a:off x="7783175" y="0"/>
            <a:ext cx="3000000" cy="46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20">
                <a:solidFill>
                  <a:schemeClr val="lt1"/>
                </a:solidFill>
                <a:latin typeface="Montserrat"/>
                <a:ea typeface="Montserrat"/>
                <a:cs typeface="Montserrat"/>
                <a:sym typeface="Montserrat"/>
              </a:rPr>
              <a:t>Wenli Gai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members</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Montserrat Medium"/>
                <a:ea typeface="Montserrat Medium"/>
                <a:cs typeface="Montserrat Medium"/>
                <a:sym typeface="Montserrat Medium"/>
              </a:rPr>
              <a:t>Team and Requirements Leader: Jake Kelly</a:t>
            </a:r>
            <a:endParaRPr sz="1200">
              <a:latin typeface="Montserrat Medium"/>
              <a:ea typeface="Montserrat Medium"/>
              <a:cs typeface="Montserrat Medium"/>
              <a:sym typeface="Montserrat Medium"/>
            </a:endParaRPr>
          </a:p>
          <a:p>
            <a:pPr indent="0" lvl="0" marL="0" rtl="0" algn="l">
              <a:spcBef>
                <a:spcPts val="1200"/>
              </a:spcBef>
              <a:spcAft>
                <a:spcPts val="0"/>
              </a:spcAft>
              <a:buNone/>
            </a:pPr>
            <a:r>
              <a:rPr lang="en" sz="1200">
                <a:latin typeface="Montserrat Medium"/>
                <a:ea typeface="Montserrat Medium"/>
                <a:cs typeface="Montserrat Medium"/>
                <a:sym typeface="Montserrat Medium"/>
              </a:rPr>
              <a:t>Configuration Leader: Raymond Chen</a:t>
            </a:r>
            <a:endParaRPr sz="1200">
              <a:latin typeface="Montserrat Medium"/>
              <a:ea typeface="Montserrat Medium"/>
              <a:cs typeface="Montserrat Medium"/>
              <a:sym typeface="Montserrat Medium"/>
            </a:endParaRPr>
          </a:p>
          <a:p>
            <a:pPr indent="0" lvl="0" marL="0" rtl="0" algn="just">
              <a:spcBef>
                <a:spcPts val="1200"/>
              </a:spcBef>
              <a:spcAft>
                <a:spcPts val="0"/>
              </a:spcAft>
              <a:buNone/>
            </a:pPr>
            <a:r>
              <a:rPr lang="en">
                <a:latin typeface="Montserrat Medium"/>
                <a:ea typeface="Montserrat Medium"/>
                <a:cs typeface="Montserrat Medium"/>
                <a:sym typeface="Montserrat Medium"/>
              </a:rPr>
              <a:t>QA Leader: Vishal Sundaram</a:t>
            </a:r>
            <a:endParaRPr>
              <a:latin typeface="Montserrat Medium"/>
              <a:ea typeface="Montserrat Medium"/>
              <a:cs typeface="Montserrat Medium"/>
              <a:sym typeface="Montserrat Medium"/>
            </a:endParaRPr>
          </a:p>
          <a:p>
            <a:pPr indent="0" lvl="0" marL="0" rtl="0" algn="just">
              <a:spcBef>
                <a:spcPts val="1200"/>
              </a:spcBef>
              <a:spcAft>
                <a:spcPts val="0"/>
              </a:spcAft>
              <a:buNone/>
            </a:pPr>
            <a:r>
              <a:rPr lang="en">
                <a:latin typeface="Montserrat Medium"/>
                <a:ea typeface="Montserrat Medium"/>
                <a:cs typeface="Montserrat Medium"/>
                <a:sym typeface="Montserrat Medium"/>
              </a:rPr>
              <a:t>Security Leader: Wenli Gai</a:t>
            </a:r>
            <a:endParaRPr>
              <a:latin typeface="Montserrat Medium"/>
              <a:ea typeface="Montserrat Medium"/>
              <a:cs typeface="Montserrat Medium"/>
              <a:sym typeface="Montserrat Medium"/>
            </a:endParaRPr>
          </a:p>
          <a:p>
            <a:pPr indent="0" lvl="0" marL="0" rtl="0" algn="just">
              <a:spcBef>
                <a:spcPts val="1200"/>
              </a:spcBef>
              <a:spcAft>
                <a:spcPts val="1200"/>
              </a:spcAft>
              <a:buNone/>
            </a:pPr>
            <a:r>
              <a:rPr lang="en" sz="1200">
                <a:latin typeface="Montserrat Medium"/>
                <a:ea typeface="Montserrat Medium"/>
                <a:cs typeface="Montserrat Medium"/>
                <a:sym typeface="Montserrat Medium"/>
              </a:rPr>
              <a:t>Design and Implementation Leader: Max</a:t>
            </a:r>
            <a:endParaRPr>
              <a:latin typeface="Montserrat Medium"/>
              <a:ea typeface="Montserrat Medium"/>
              <a:cs typeface="Montserrat Medium"/>
              <a:sym typeface="Montserrat Medium"/>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Demo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2005250" y="367150"/>
            <a:ext cx="4806600" cy="9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management</a:t>
            </a:r>
            <a:endParaRPr/>
          </a:p>
        </p:txBody>
      </p:sp>
      <p:sp>
        <p:nvSpPr>
          <p:cNvPr id="155" name="Google Shape;155;p16"/>
          <p:cNvSpPr txBox="1"/>
          <p:nvPr>
            <p:ph idx="1" type="body"/>
          </p:nvPr>
        </p:nvSpPr>
        <p:spPr>
          <a:xfrm>
            <a:off x="1126025" y="1805000"/>
            <a:ext cx="7306200" cy="291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Meetings: Discord Thursday 7:30PM ET - meeting minutes if missed</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Digital communication: Discord</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Self progress reports updated weekly</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Risk management updated weekly</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Biggest achievement: working algorithm that works with questionnaire </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Biggest challenge: getting email system set up</a:t>
            </a:r>
            <a:endParaRPr>
              <a:latin typeface="Montserrat"/>
              <a:ea typeface="Montserrat"/>
              <a:cs typeface="Montserrat"/>
              <a:sym typeface="Montserrat"/>
            </a:endParaRPr>
          </a:p>
          <a:p>
            <a:pPr indent="0" lvl="0" marL="0" rtl="0" algn="l">
              <a:spcBef>
                <a:spcPts val="1200"/>
              </a:spcBef>
              <a:spcAft>
                <a:spcPts val="1200"/>
              </a:spcAft>
              <a:buNone/>
            </a:pPr>
            <a:r>
              <a:rPr lang="en">
                <a:latin typeface="Montserrat"/>
                <a:ea typeface="Montserrat"/>
                <a:cs typeface="Montserrat"/>
                <a:sym typeface="Montserrat"/>
              </a:rPr>
              <a:t>Lessons learned: get started early!</a:t>
            </a:r>
            <a:endParaRPr>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latin typeface="Montserrat Medium"/>
                <a:ea typeface="Montserrat Medium"/>
                <a:cs typeface="Montserrat Medium"/>
                <a:sym typeface="Montserrat Medium"/>
              </a:rPr>
              <a:t>Requirements Analysis</a:t>
            </a:r>
            <a:endParaRPr sz="2000"/>
          </a:p>
        </p:txBody>
      </p:sp>
      <p:pic>
        <p:nvPicPr>
          <p:cNvPr id="161" name="Google Shape;161;p17"/>
          <p:cNvPicPr preferRelativeResize="0"/>
          <p:nvPr/>
        </p:nvPicPr>
        <p:blipFill>
          <a:blip r:embed="rId3">
            <a:alphaModFix/>
          </a:blip>
          <a:stretch>
            <a:fillRect/>
          </a:stretch>
        </p:blipFill>
        <p:spPr>
          <a:xfrm>
            <a:off x="152400" y="1498600"/>
            <a:ext cx="8839204" cy="27363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a:t>
            </a:r>
            <a:r>
              <a:rPr lang="en"/>
              <a:t>se Cases</a:t>
            </a:r>
            <a:endParaRPr/>
          </a:p>
        </p:txBody>
      </p:sp>
      <p:pic>
        <p:nvPicPr>
          <p:cNvPr id="167" name="Google Shape;167;p18"/>
          <p:cNvPicPr preferRelativeResize="0"/>
          <p:nvPr/>
        </p:nvPicPr>
        <p:blipFill>
          <a:blip r:embed="rId3">
            <a:alphaModFix/>
          </a:blip>
          <a:stretch>
            <a:fillRect/>
          </a:stretch>
        </p:blipFill>
        <p:spPr>
          <a:xfrm>
            <a:off x="1297500" y="966650"/>
            <a:ext cx="2071200" cy="4176850"/>
          </a:xfrm>
          <a:prstGeom prst="rect">
            <a:avLst/>
          </a:prstGeom>
          <a:noFill/>
          <a:ln>
            <a:noFill/>
          </a:ln>
        </p:spPr>
      </p:pic>
      <p:sp>
        <p:nvSpPr>
          <p:cNvPr id="168" name="Google Shape;168;p18"/>
          <p:cNvSpPr txBox="1"/>
          <p:nvPr/>
        </p:nvSpPr>
        <p:spPr>
          <a:xfrm>
            <a:off x="3820475" y="1882600"/>
            <a:ext cx="2459700" cy="12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169" name="Google Shape;169;p18"/>
          <p:cNvPicPr preferRelativeResize="0"/>
          <p:nvPr/>
        </p:nvPicPr>
        <p:blipFill>
          <a:blip r:embed="rId4">
            <a:alphaModFix/>
          </a:blip>
          <a:stretch>
            <a:fillRect/>
          </a:stretch>
        </p:blipFill>
        <p:spPr>
          <a:xfrm>
            <a:off x="3410225" y="966650"/>
            <a:ext cx="4224400" cy="4176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3348175" y="-217775"/>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User Stories</a:t>
            </a:r>
            <a:endParaRPr/>
          </a:p>
        </p:txBody>
      </p:sp>
      <p:pic>
        <p:nvPicPr>
          <p:cNvPr id="175" name="Google Shape;175;p19"/>
          <p:cNvPicPr preferRelativeResize="0"/>
          <p:nvPr/>
        </p:nvPicPr>
        <p:blipFill>
          <a:blip r:embed="rId3">
            <a:alphaModFix/>
          </a:blip>
          <a:stretch>
            <a:fillRect/>
          </a:stretch>
        </p:blipFill>
        <p:spPr>
          <a:xfrm>
            <a:off x="3675775" y="2070300"/>
            <a:ext cx="5468216" cy="3073202"/>
          </a:xfrm>
          <a:prstGeom prst="rect">
            <a:avLst/>
          </a:prstGeom>
          <a:noFill/>
          <a:ln>
            <a:noFill/>
          </a:ln>
        </p:spPr>
      </p:pic>
      <p:pic>
        <p:nvPicPr>
          <p:cNvPr id="176" name="Google Shape;176;p19"/>
          <p:cNvPicPr preferRelativeResize="0"/>
          <p:nvPr/>
        </p:nvPicPr>
        <p:blipFill>
          <a:blip r:embed="rId4">
            <a:alphaModFix/>
          </a:blip>
          <a:stretch>
            <a:fillRect/>
          </a:stretch>
        </p:blipFill>
        <p:spPr>
          <a:xfrm>
            <a:off x="0" y="3378000"/>
            <a:ext cx="6697208" cy="1765500"/>
          </a:xfrm>
          <a:prstGeom prst="rect">
            <a:avLst/>
          </a:prstGeom>
          <a:noFill/>
          <a:ln>
            <a:noFill/>
          </a:ln>
        </p:spPr>
      </p:pic>
      <p:sp>
        <p:nvSpPr>
          <p:cNvPr id="177" name="Google Shape;177;p19"/>
          <p:cNvSpPr txBox="1"/>
          <p:nvPr/>
        </p:nvSpPr>
        <p:spPr>
          <a:xfrm>
            <a:off x="7331400" y="1653900"/>
            <a:ext cx="18126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Montserrat"/>
                <a:ea typeface="Montserrat"/>
                <a:cs typeface="Montserrat"/>
                <a:sym typeface="Montserrat"/>
              </a:rPr>
              <a:t>vs</a:t>
            </a:r>
            <a:r>
              <a:rPr lang="en" sz="2000">
                <a:solidFill>
                  <a:schemeClr val="lt1"/>
                </a:solidFill>
                <a:latin typeface="Montserrat"/>
                <a:ea typeface="Montserrat"/>
                <a:cs typeface="Montserrat"/>
                <a:sym typeface="Montserrat"/>
              </a:rPr>
              <a:t> Desired</a:t>
            </a:r>
            <a:endParaRPr sz="2000">
              <a:solidFill>
                <a:schemeClr val="lt1"/>
              </a:solidFill>
              <a:latin typeface="Montserrat"/>
              <a:ea typeface="Montserrat"/>
              <a:cs typeface="Montserrat"/>
              <a:sym typeface="Montserrat"/>
            </a:endParaRPr>
          </a:p>
        </p:txBody>
      </p:sp>
      <p:sp>
        <p:nvSpPr>
          <p:cNvPr id="178" name="Google Shape;178;p19"/>
          <p:cNvSpPr txBox="1"/>
          <p:nvPr/>
        </p:nvSpPr>
        <p:spPr>
          <a:xfrm>
            <a:off x="1187400" y="2961600"/>
            <a:ext cx="18126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Montserrat"/>
                <a:ea typeface="Montserrat"/>
                <a:cs typeface="Montserrat"/>
                <a:sym typeface="Montserrat"/>
              </a:rPr>
              <a:t>Required</a:t>
            </a:r>
            <a:endParaRPr sz="2000">
              <a:solidFill>
                <a:schemeClr val="lt1"/>
              </a:solidFill>
              <a:latin typeface="Montserrat"/>
              <a:ea typeface="Montserrat"/>
              <a:cs typeface="Montserrat"/>
              <a:sym typeface="Montserrat"/>
            </a:endParaRPr>
          </a:p>
        </p:txBody>
      </p:sp>
      <p:pic>
        <p:nvPicPr>
          <p:cNvPr id="179" name="Google Shape;179;p19"/>
          <p:cNvPicPr preferRelativeResize="0"/>
          <p:nvPr/>
        </p:nvPicPr>
        <p:blipFill>
          <a:blip r:embed="rId5">
            <a:alphaModFix/>
          </a:blip>
          <a:stretch>
            <a:fillRect/>
          </a:stretch>
        </p:blipFill>
        <p:spPr>
          <a:xfrm>
            <a:off x="0" y="524225"/>
            <a:ext cx="6184049" cy="1914399"/>
          </a:xfrm>
          <a:prstGeom prst="rect">
            <a:avLst/>
          </a:prstGeom>
          <a:noFill/>
          <a:ln>
            <a:noFill/>
          </a:ln>
        </p:spPr>
      </p:pic>
      <p:sp>
        <p:nvSpPr>
          <p:cNvPr id="180" name="Google Shape;180;p19"/>
          <p:cNvSpPr txBox="1"/>
          <p:nvPr/>
        </p:nvSpPr>
        <p:spPr>
          <a:xfrm>
            <a:off x="6036750" y="1013400"/>
            <a:ext cx="1089000" cy="10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Montserrat"/>
                <a:ea typeface="Montserrat"/>
                <a:cs typeface="Montserrat"/>
                <a:sym typeface="Montserrat"/>
              </a:rPr>
              <a:t>To Do</a:t>
            </a:r>
            <a:endParaRPr sz="13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300">
                <a:solidFill>
                  <a:schemeClr val="lt1"/>
                </a:solidFill>
                <a:latin typeface="Montserrat"/>
                <a:ea typeface="Montserrat"/>
                <a:cs typeface="Montserrat"/>
                <a:sym typeface="Montserrat"/>
              </a:rPr>
              <a:t>Done</a:t>
            </a:r>
            <a:endParaRPr sz="1300">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Design</a:t>
            </a:r>
            <a:endParaRPr/>
          </a:p>
        </p:txBody>
      </p:sp>
      <p:sp>
        <p:nvSpPr>
          <p:cNvPr id="186" name="Google Shape;186;p20"/>
          <p:cNvSpPr txBox="1"/>
          <p:nvPr/>
        </p:nvSpPr>
        <p:spPr>
          <a:xfrm>
            <a:off x="0" y="0"/>
            <a:ext cx="30000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Oswald Medium"/>
                <a:ea typeface="Oswald Medium"/>
                <a:cs typeface="Oswald Medium"/>
                <a:sym typeface="Oswald Medium"/>
              </a:rPr>
              <a:t>e.g. the software architecture, database design, classes, design patterns, important algorithms used.</a:t>
            </a:r>
            <a:endParaRPr sz="1300">
              <a:solidFill>
                <a:schemeClr val="lt1"/>
              </a:solidFill>
              <a:latin typeface="Oswald Medium"/>
              <a:ea typeface="Oswald Medium"/>
              <a:cs typeface="Oswald Medium"/>
              <a:sym typeface="Oswald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43210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a:latin typeface="Montserrat Medium"/>
                <a:ea typeface="Montserrat Medium"/>
                <a:cs typeface="Montserrat Medium"/>
                <a:sym typeface="Montserrat Medium"/>
              </a:rPr>
              <a:t>Database design</a:t>
            </a:r>
            <a:endParaRPr/>
          </a:p>
        </p:txBody>
      </p:sp>
      <p:sp>
        <p:nvSpPr>
          <p:cNvPr id="192" name="Google Shape;19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Users Table, Admin Table, Groups Table, Teams table</a:t>
            </a:r>
            <a:endParaRPr/>
          </a:p>
          <a:p>
            <a:pPr indent="0" lvl="0" marL="0" rtl="0" algn="l">
              <a:spcBef>
                <a:spcPts val="1200"/>
              </a:spcBef>
              <a:spcAft>
                <a:spcPts val="0"/>
              </a:spcAft>
              <a:buNone/>
            </a:pPr>
            <a:r>
              <a:rPr lang="en"/>
              <a:t>Relationships:</a:t>
            </a:r>
            <a:endParaRPr/>
          </a:p>
          <a:p>
            <a:pPr indent="0" lvl="0" marL="0" rtl="0" algn="l">
              <a:spcBef>
                <a:spcPts val="1200"/>
              </a:spcBef>
              <a:spcAft>
                <a:spcPts val="0"/>
              </a:spcAft>
              <a:buNone/>
            </a:pPr>
            <a:r>
              <a:rPr lang="en"/>
              <a:t>A User belongs to one Group (Many-to-One)</a:t>
            </a:r>
            <a:endParaRPr/>
          </a:p>
          <a:p>
            <a:pPr indent="0" lvl="0" marL="0" rtl="0" algn="l">
              <a:spcBef>
                <a:spcPts val="1200"/>
              </a:spcBef>
              <a:spcAft>
                <a:spcPts val="0"/>
              </a:spcAft>
              <a:buNone/>
            </a:pPr>
            <a:r>
              <a:rPr lang="en"/>
              <a:t>A Group can have many Users (One-to-Many)</a:t>
            </a:r>
            <a:endParaRPr/>
          </a:p>
          <a:p>
            <a:pPr indent="0" lvl="0" marL="0" rtl="0" algn="l">
              <a:spcBef>
                <a:spcPts val="1200"/>
              </a:spcBef>
              <a:spcAft>
                <a:spcPts val="1200"/>
              </a:spcAft>
              <a:buNone/>
            </a:pPr>
            <a:r>
              <a:rPr lang="en"/>
              <a:t>A Team belongs to one Group (Many-to-One)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