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C34CB2-72D4-4358-9E32-FE053D8B73B6}">
  <a:tblStyle styleId="{03C34CB2-72D4-4358-9E32-FE053D8B73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eafe1842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eafe1842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de8f3a7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de8f3a79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de8f3a7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de8f3a7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e7802f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e7802f9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e7802f9b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e7802f9b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e46f13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e46f13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e7802f9b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e7802f9b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e46f130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e46f130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dbfa6c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dbfa6c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dbfa6c9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dbfa6c9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dbfa6c9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dbfa6c9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de8f3a7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de8f3a7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de8f3a7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de8f3a7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eafe1842c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eafe1842c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eafe1842c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eafe1842c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de8f3a7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de8f3a7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spreadsheets/d/1z8Uh_lGYK7jILRBZHF5IywkVpfIQcxV5IDGY7EMKKGI/edit?gid=0#gid=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TeamBuilder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CS673 Team 4</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Risk Management </a:t>
            </a:r>
            <a:r>
              <a:rPr lang="en"/>
              <a:t>Plan</a:t>
            </a:r>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Data Management Risk</a:t>
            </a:r>
            <a:endParaRPr sz="2100"/>
          </a:p>
          <a:p>
            <a:pPr indent="-361950" lvl="0" marL="457200" rtl="0" algn="l">
              <a:spcBef>
                <a:spcPts val="0"/>
              </a:spcBef>
              <a:spcAft>
                <a:spcPts val="0"/>
              </a:spcAft>
              <a:buSzPts val="2100"/>
              <a:buChar char="-"/>
            </a:pPr>
            <a:r>
              <a:rPr lang="en" sz="2100"/>
              <a:t>System Overload</a:t>
            </a:r>
            <a:endParaRPr sz="2100"/>
          </a:p>
          <a:p>
            <a:pPr indent="-361950" lvl="0" marL="457200" rtl="0" algn="l">
              <a:spcBef>
                <a:spcPts val="0"/>
              </a:spcBef>
              <a:spcAft>
                <a:spcPts val="0"/>
              </a:spcAft>
              <a:buSzPts val="2100"/>
              <a:buChar char="-"/>
            </a:pPr>
            <a:r>
              <a:rPr lang="en" sz="2100"/>
              <a:t>User Experience</a:t>
            </a:r>
            <a:endParaRPr sz="2100"/>
          </a:p>
          <a:p>
            <a:pPr indent="-361950" lvl="0" marL="457200" rtl="0" algn="l">
              <a:spcBef>
                <a:spcPts val="0"/>
              </a:spcBef>
              <a:spcAft>
                <a:spcPts val="0"/>
              </a:spcAft>
              <a:buSzPts val="2100"/>
              <a:buChar char="-"/>
            </a:pPr>
            <a:r>
              <a:rPr lang="en" sz="2100"/>
              <a:t>Feature Creep</a:t>
            </a:r>
            <a:endParaRPr sz="2100"/>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rPr lang="en"/>
              <a:t>Risk Management: </a:t>
            </a:r>
            <a:r>
              <a:rPr lang="en" u="sng">
                <a:solidFill>
                  <a:schemeClr val="accent5"/>
                </a:solidFill>
                <a:hlinkClick r:id="rId3">
                  <a:extLst>
                    <a:ext uri="{A12FA001-AC4F-418D-AE19-62706E023703}">
                      <ahyp:hlinkClr val="tx"/>
                    </a:ext>
                  </a:extLst>
                </a:hlinkClick>
              </a:rPr>
              <a:t>CS673_SPPP_RiskManagement_team4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Management Plan Cont.</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505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a:p>
            <a:pPr indent="0" lvl="0" marL="0" rtl="0" algn="l">
              <a:spcBef>
                <a:spcPts val="120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2165075" y="1017725"/>
            <a:ext cx="4250948"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Configuration Management Plan</a:t>
            </a:r>
            <a:endParaRPr/>
          </a:p>
        </p:txBody>
      </p:sp>
      <p:sp>
        <p:nvSpPr>
          <p:cNvPr id="122" name="Google Shape;122;p24"/>
          <p:cNvSpPr txBox="1"/>
          <p:nvPr>
            <p:ph idx="1" type="body"/>
          </p:nvPr>
        </p:nvSpPr>
        <p:spPr>
          <a:xfrm>
            <a:off x="5509625" y="1152475"/>
            <a:ext cx="2822100" cy="257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GitHub strategy:</a:t>
            </a:r>
            <a:endParaRPr>
              <a:solidFill>
                <a:schemeClr val="dk1"/>
              </a:solidFill>
            </a:endParaRPr>
          </a:p>
          <a:p>
            <a:pPr indent="0" lvl="0" marL="0" rtl="0" algn="l">
              <a:lnSpc>
                <a:spcPct val="100000"/>
              </a:lnSpc>
              <a:spcBef>
                <a:spcPts val="1200"/>
              </a:spcBef>
              <a:spcAft>
                <a:spcPts val="0"/>
              </a:spcAft>
              <a:buNone/>
            </a:pPr>
            <a:r>
              <a:rPr lang="en" sz="1000">
                <a:solidFill>
                  <a:schemeClr val="dk1"/>
                </a:solidFill>
              </a:rPr>
              <a:t>Gitflow branching strategy</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rPr>
              <a:t>main: production-ready</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rPr>
              <a:t>Iteration branches</a:t>
            </a:r>
            <a:endParaRPr sz="1000">
              <a:solidFill>
                <a:schemeClr val="dk1"/>
              </a:solidFill>
            </a:endParaRPr>
          </a:p>
          <a:p>
            <a:pPr indent="0" lvl="0" marL="0" rtl="0" algn="l">
              <a:lnSpc>
                <a:spcPct val="100000"/>
              </a:lnSpc>
              <a:spcBef>
                <a:spcPts val="1200"/>
              </a:spcBef>
              <a:spcAft>
                <a:spcPts val="0"/>
              </a:spcAft>
              <a:buNone/>
            </a:pPr>
            <a:r>
              <a:rPr lang="en" sz="1000">
                <a:solidFill>
                  <a:schemeClr val="dk1"/>
                </a:solidFill>
              </a:rPr>
              <a:t>Feature branches</a:t>
            </a:r>
            <a:endParaRPr sz="1000">
              <a:solidFill>
                <a:schemeClr val="dk1"/>
              </a:solidFill>
            </a:endParaRPr>
          </a:p>
          <a:p>
            <a:pPr indent="0" lvl="0" marL="0" rtl="0" algn="l">
              <a:lnSpc>
                <a:spcPct val="100000"/>
              </a:lnSpc>
              <a:spcBef>
                <a:spcPts val="1200"/>
              </a:spcBef>
              <a:spcAft>
                <a:spcPts val="1200"/>
              </a:spcAft>
              <a:buNone/>
            </a:pPr>
            <a:r>
              <a:rPr lang="en" sz="1000">
                <a:solidFill>
                  <a:schemeClr val="dk1"/>
                </a:solidFill>
              </a:rPr>
              <a:t>Task branches</a:t>
            </a:r>
            <a:endParaRPr sz="1000">
              <a:solidFill>
                <a:schemeClr val="dk1"/>
              </a:solidFill>
            </a:endParaRPr>
          </a:p>
        </p:txBody>
      </p:sp>
      <p:sp>
        <p:nvSpPr>
          <p:cNvPr id="123" name="Google Shape;123;p24"/>
          <p:cNvSpPr txBox="1"/>
          <p:nvPr/>
        </p:nvSpPr>
        <p:spPr>
          <a:xfrm>
            <a:off x="1070175" y="1152475"/>
            <a:ext cx="3000000" cy="3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Tools used:</a:t>
            </a:r>
            <a:endParaRPr sz="1800">
              <a:solidFill>
                <a:schemeClr val="dk1"/>
              </a:solidFill>
            </a:endParaRPr>
          </a:p>
          <a:p>
            <a:pPr indent="0" lvl="0" marL="0" rtl="0" algn="l">
              <a:spcBef>
                <a:spcPts val="1200"/>
              </a:spcBef>
              <a:spcAft>
                <a:spcPts val="0"/>
              </a:spcAft>
              <a:buNone/>
            </a:pPr>
            <a:r>
              <a:rPr lang="en" sz="1013">
                <a:solidFill>
                  <a:schemeClr val="dk1"/>
                </a:solidFill>
              </a:rPr>
              <a:t>Version Control: Git/GitHub</a:t>
            </a:r>
            <a:endParaRPr sz="1013">
              <a:solidFill>
                <a:schemeClr val="dk1"/>
              </a:solidFill>
            </a:endParaRPr>
          </a:p>
          <a:p>
            <a:pPr indent="0" lvl="0" marL="0" rtl="0" algn="l">
              <a:spcBef>
                <a:spcPts val="1200"/>
              </a:spcBef>
              <a:spcAft>
                <a:spcPts val="0"/>
              </a:spcAft>
              <a:buNone/>
            </a:pPr>
            <a:r>
              <a:rPr lang="en" sz="1013">
                <a:solidFill>
                  <a:schemeClr val="dk1"/>
                </a:solidFill>
              </a:rPr>
              <a:t>Project Management: Jira</a:t>
            </a:r>
            <a:endParaRPr sz="1013">
              <a:solidFill>
                <a:schemeClr val="dk1"/>
              </a:solidFill>
            </a:endParaRPr>
          </a:p>
          <a:p>
            <a:pPr indent="0" lvl="0" marL="0" rtl="0" algn="l">
              <a:spcBef>
                <a:spcPts val="1200"/>
              </a:spcBef>
              <a:spcAft>
                <a:spcPts val="0"/>
              </a:spcAft>
              <a:buNone/>
            </a:pPr>
            <a:r>
              <a:rPr lang="en" sz="1013">
                <a:solidFill>
                  <a:schemeClr val="dk1"/>
                </a:solidFill>
              </a:rPr>
              <a:t>Integrated Development Environment (IDE): IntelliJ IDEA</a:t>
            </a:r>
            <a:endParaRPr sz="1013">
              <a:solidFill>
                <a:schemeClr val="dk1"/>
              </a:solidFill>
            </a:endParaRPr>
          </a:p>
          <a:p>
            <a:pPr indent="0" lvl="0" marL="0" rtl="0" algn="l">
              <a:spcBef>
                <a:spcPts val="1200"/>
              </a:spcBef>
              <a:spcAft>
                <a:spcPts val="0"/>
              </a:spcAft>
              <a:buNone/>
            </a:pPr>
            <a:r>
              <a:rPr lang="en" sz="1013">
                <a:solidFill>
                  <a:schemeClr val="dk1"/>
                </a:solidFill>
              </a:rPr>
              <a:t>Backend Development: Spring Boot</a:t>
            </a:r>
            <a:endParaRPr sz="1013">
              <a:solidFill>
                <a:schemeClr val="dk1"/>
              </a:solidFill>
            </a:endParaRPr>
          </a:p>
          <a:p>
            <a:pPr indent="0" lvl="0" marL="0" rtl="0" algn="l">
              <a:spcBef>
                <a:spcPts val="1200"/>
              </a:spcBef>
              <a:spcAft>
                <a:spcPts val="0"/>
              </a:spcAft>
              <a:buNone/>
            </a:pPr>
            <a:r>
              <a:rPr lang="en" sz="1013">
                <a:solidFill>
                  <a:schemeClr val="dk1"/>
                </a:solidFill>
              </a:rPr>
              <a:t>Database: H2 Database</a:t>
            </a:r>
            <a:endParaRPr sz="1013">
              <a:solidFill>
                <a:schemeClr val="dk1"/>
              </a:solidFill>
            </a:endParaRPr>
          </a:p>
          <a:p>
            <a:pPr indent="0" lvl="0" marL="0" rtl="0" algn="l">
              <a:spcBef>
                <a:spcPts val="1200"/>
              </a:spcBef>
              <a:spcAft>
                <a:spcPts val="0"/>
              </a:spcAft>
              <a:buNone/>
            </a:pPr>
            <a:r>
              <a:rPr lang="en" sz="1013">
                <a:solidFill>
                  <a:schemeClr val="dk1"/>
                </a:solidFill>
              </a:rPr>
              <a:t>Testing Frameworks: JUnit, Playwright</a:t>
            </a:r>
            <a:endParaRPr sz="1013">
              <a:solidFill>
                <a:schemeClr val="dk1"/>
              </a:solidFill>
            </a:endParaRPr>
          </a:p>
          <a:p>
            <a:pPr indent="0" lvl="0" marL="0" rtl="0" algn="l">
              <a:spcBef>
                <a:spcPts val="1200"/>
              </a:spcBef>
              <a:spcAft>
                <a:spcPts val="0"/>
              </a:spcAft>
              <a:buNone/>
            </a:pPr>
            <a:r>
              <a:rPr lang="en" sz="1013">
                <a:solidFill>
                  <a:schemeClr val="dk1"/>
                </a:solidFill>
              </a:rPr>
              <a:t>Frontend Development: Angular</a:t>
            </a:r>
            <a:endParaRPr sz="1013">
              <a:solidFill>
                <a:schemeClr val="dk1"/>
              </a:solidFill>
            </a:endParaRPr>
          </a:p>
          <a:p>
            <a:pPr indent="0" lvl="0" marL="0" rtl="0" algn="l">
              <a:spcBef>
                <a:spcPts val="1200"/>
              </a:spcBef>
              <a:spcAft>
                <a:spcPts val="0"/>
              </a:spcAft>
              <a:buNone/>
            </a:pPr>
            <a:r>
              <a:rPr lang="en" sz="1013">
                <a:solidFill>
                  <a:schemeClr val="dk1"/>
                </a:solidFill>
              </a:rPr>
              <a:t>CI/CD tools: GitHub Actions</a:t>
            </a:r>
            <a:endParaRPr sz="1013">
              <a:solidFill>
                <a:schemeClr val="dk1"/>
              </a:solidFill>
            </a:endParaRPr>
          </a:p>
          <a:p>
            <a:pPr indent="0" lvl="0" marL="0" rtl="0" algn="l">
              <a:spcBef>
                <a:spcPts val="1200"/>
              </a:spcBef>
              <a:spcAft>
                <a:spcPts val="1200"/>
              </a:spcAft>
              <a:buNone/>
            </a:pPr>
            <a:r>
              <a:rPr lang="en" sz="1013">
                <a:solidFill>
                  <a:schemeClr val="dk1"/>
                </a:solidFill>
              </a:rPr>
              <a:t>Containerization: Docker</a:t>
            </a:r>
            <a:endParaRPr sz="1013">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Assurance Plan - Metrics</a:t>
            </a:r>
            <a:endParaRPr/>
          </a:p>
        </p:txBody>
      </p:sp>
      <p:graphicFrame>
        <p:nvGraphicFramePr>
          <p:cNvPr id="129" name="Google Shape;129;p25"/>
          <p:cNvGraphicFramePr/>
          <p:nvPr/>
        </p:nvGraphicFramePr>
        <p:xfrm>
          <a:off x="952500" y="1239325"/>
          <a:ext cx="3000000" cy="3000000"/>
        </p:xfrm>
        <a:graphic>
          <a:graphicData uri="http://schemas.openxmlformats.org/drawingml/2006/table">
            <a:tbl>
              <a:tblPr>
                <a:noFill/>
                <a:tableStyleId>{03C34CB2-72D4-4358-9E32-FE053D8B73B6}</a:tableStyleId>
              </a:tblPr>
              <a:tblGrid>
                <a:gridCol w="1926650"/>
                <a:gridCol w="2248125"/>
                <a:gridCol w="2101975"/>
                <a:gridCol w="962250"/>
              </a:tblGrid>
              <a:tr h="381000">
                <a:tc>
                  <a:txBody>
                    <a:bodyPr/>
                    <a:lstStyle/>
                    <a:p>
                      <a:pPr indent="0" lvl="0" marL="0" rtl="0" algn="l">
                        <a:spcBef>
                          <a:spcPts val="0"/>
                        </a:spcBef>
                        <a:spcAft>
                          <a:spcPts val="0"/>
                        </a:spcAft>
                        <a:buNone/>
                      </a:pPr>
                      <a:r>
                        <a:rPr b="1" lang="en" sz="1000"/>
                        <a:t>Metric</a:t>
                      </a:r>
                      <a:endParaRPr b="1" sz="1000"/>
                    </a:p>
                  </a:txBody>
                  <a:tcPr marT="45700" marB="45700" marR="91425" marL="91425" anchor="ctr">
                    <a:solidFill>
                      <a:srgbClr val="F3F3F3"/>
                    </a:solidFill>
                  </a:tcPr>
                </a:tc>
                <a:tc>
                  <a:txBody>
                    <a:bodyPr/>
                    <a:lstStyle/>
                    <a:p>
                      <a:pPr indent="0" lvl="0" marL="0" rtl="0" algn="l">
                        <a:spcBef>
                          <a:spcPts val="0"/>
                        </a:spcBef>
                        <a:spcAft>
                          <a:spcPts val="0"/>
                        </a:spcAft>
                        <a:buNone/>
                      </a:pPr>
                      <a:r>
                        <a:rPr b="1" lang="en" sz="1000"/>
                        <a:t>Description</a:t>
                      </a:r>
                      <a:endParaRPr b="1" sz="1000"/>
                    </a:p>
                  </a:txBody>
                  <a:tcPr marT="45700" marB="45700" marR="91425" marL="91425" anchor="ctr">
                    <a:solidFill>
                      <a:srgbClr val="F3F3F3"/>
                    </a:solidFill>
                  </a:tcPr>
                </a:tc>
                <a:tc>
                  <a:txBody>
                    <a:bodyPr/>
                    <a:lstStyle/>
                    <a:p>
                      <a:pPr indent="0" lvl="0" marL="0" rtl="0" algn="l">
                        <a:spcBef>
                          <a:spcPts val="0"/>
                        </a:spcBef>
                        <a:spcAft>
                          <a:spcPts val="0"/>
                        </a:spcAft>
                        <a:buNone/>
                      </a:pPr>
                      <a:r>
                        <a:rPr b="1" lang="en" sz="1000"/>
                        <a:t>Measurement</a:t>
                      </a:r>
                      <a:endParaRPr b="1" sz="1000"/>
                    </a:p>
                  </a:txBody>
                  <a:tcPr marT="45700" marB="45700" marR="91425" marL="91425" anchor="ctr">
                    <a:solidFill>
                      <a:srgbClr val="F3F3F3"/>
                    </a:solidFill>
                  </a:tcPr>
                </a:tc>
                <a:tc>
                  <a:txBody>
                    <a:bodyPr/>
                    <a:lstStyle/>
                    <a:p>
                      <a:pPr indent="0" lvl="0" marL="0" rtl="0" algn="l">
                        <a:spcBef>
                          <a:spcPts val="0"/>
                        </a:spcBef>
                        <a:spcAft>
                          <a:spcPts val="0"/>
                        </a:spcAft>
                        <a:buNone/>
                      </a:pPr>
                      <a:r>
                        <a:rPr b="1" lang="en" sz="1000"/>
                        <a:t>Target</a:t>
                      </a:r>
                      <a:endParaRPr b="1" sz="1000"/>
                    </a:p>
                  </a:txBody>
                  <a:tcPr marT="45700" marB="45700" marR="91425" marL="91425" anchor="ctr">
                    <a:solidFill>
                      <a:srgbClr val="F3F3F3"/>
                    </a:solidFill>
                  </a:tcPr>
                </a:tc>
              </a:tr>
              <a:tr h="381000">
                <a:tc>
                  <a:txBody>
                    <a:bodyPr/>
                    <a:lstStyle/>
                    <a:p>
                      <a:pPr indent="0" lvl="0" marL="0" rtl="0" algn="l">
                        <a:spcBef>
                          <a:spcPts val="0"/>
                        </a:spcBef>
                        <a:spcAft>
                          <a:spcPts val="0"/>
                        </a:spcAft>
                        <a:buNone/>
                      </a:pPr>
                      <a:r>
                        <a:rPr lang="en" sz="1000"/>
                        <a:t>Lines of Code (LOC)</a:t>
                      </a:r>
                      <a:endParaRPr sz="1000"/>
                    </a:p>
                  </a:txBody>
                  <a:tcPr marT="45700" marB="45700"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Measures the size of the codebase</a:t>
                      </a:r>
                      <a:endParaRPr sz="1000"/>
                    </a:p>
                  </a:txBody>
                  <a:tcPr marT="45700" marB="45700"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Total number of lines of code</a:t>
                      </a:r>
                      <a:endParaRPr sz="1000"/>
                    </a:p>
                  </a:txBody>
                  <a:tcPr marT="45700" marB="45700" marR="91425" marL="91425" anchor="ct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a:t>
                      </a:r>
                      <a:endParaRPr sz="1000"/>
                    </a:p>
                  </a:txBody>
                  <a:tcPr marT="45700" marB="45700" marR="91425" marL="91425" anchor="ctr">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Cyclomatic complexity</a:t>
                      </a:r>
                      <a:endParaRPr sz="1000"/>
                    </a:p>
                  </a:txBody>
                  <a:tcPr marT="45700" marB="4570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Measures the complexity of the code logic</a:t>
                      </a:r>
                      <a:endParaRPr sz="1000"/>
                    </a:p>
                  </a:txBody>
                  <a:tcPr marT="45700" marB="4570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Count of independent paths through the code</a:t>
                      </a:r>
                      <a:endParaRPr sz="1000"/>
                    </a:p>
                  </a:txBody>
                  <a:tcPr marT="45700" marB="4570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000"/>
                        <a:t>≤ 10 for methods</a:t>
                      </a:r>
                      <a:endParaRPr sz="1000"/>
                    </a:p>
                  </a:txBody>
                  <a:tcPr marT="45700" marB="4570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000"/>
                        <a:t>Test coverage</a:t>
                      </a:r>
                      <a:endParaRPr sz="1000"/>
                    </a:p>
                  </a:txBody>
                  <a:tcPr marT="45700" marB="45700"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Measures the percentage of code exercised by tests</a:t>
                      </a:r>
                      <a:endParaRPr sz="1000"/>
                    </a:p>
                  </a:txBody>
                  <a:tcPr marT="45700" marB="45700"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(Lines of code executed ÷ total LOC) × 100</a:t>
                      </a:r>
                      <a:endParaRPr sz="1000"/>
                    </a:p>
                  </a:txBody>
                  <a:tcPr marT="45700" marB="45700"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000"/>
                        <a:t>≥ 80%</a:t>
                      </a:r>
                      <a:endParaRPr sz="1000"/>
                    </a:p>
                  </a:txBody>
                  <a:tcPr marT="45700" marB="45700" marR="91425" marL="91425" anchor="ctr">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sz="1000"/>
                        <a:t>Number of defects</a:t>
                      </a:r>
                      <a:endParaRPr sz="1000"/>
                    </a:p>
                  </a:txBody>
                  <a:tcPr marT="45700" marB="45700" marR="91425" marL="91425" anchor="ctr"/>
                </a:tc>
                <a:tc>
                  <a:txBody>
                    <a:bodyPr/>
                    <a:lstStyle/>
                    <a:p>
                      <a:pPr indent="0" lvl="0" marL="0" rtl="0" algn="l">
                        <a:spcBef>
                          <a:spcPts val="0"/>
                        </a:spcBef>
                        <a:spcAft>
                          <a:spcPts val="0"/>
                        </a:spcAft>
                        <a:buNone/>
                      </a:pPr>
                      <a:r>
                        <a:rPr lang="en" sz="1000"/>
                        <a:t>Measure of accuracy of code</a:t>
                      </a:r>
                      <a:endParaRPr sz="1000"/>
                    </a:p>
                  </a:txBody>
                  <a:tcPr marT="45700" marB="45700" marR="91425" marL="91425" anchor="ctr"/>
                </a:tc>
                <a:tc>
                  <a:txBody>
                    <a:bodyPr/>
                    <a:lstStyle/>
                    <a:p>
                      <a:pPr indent="0" lvl="0" marL="0" rtl="0" algn="l">
                        <a:spcBef>
                          <a:spcPts val="0"/>
                        </a:spcBef>
                        <a:spcAft>
                          <a:spcPts val="0"/>
                        </a:spcAft>
                        <a:buNone/>
                      </a:pPr>
                      <a:r>
                        <a:rPr lang="en" sz="1000"/>
                        <a:t>Number of bugs reported</a:t>
                      </a:r>
                      <a:endParaRPr sz="1000"/>
                    </a:p>
                  </a:txBody>
                  <a:tcPr marT="45700" marB="45700" marR="91425" marL="91425" anchor="ctr"/>
                </a:tc>
                <a:tc>
                  <a:txBody>
                    <a:bodyPr/>
                    <a:lstStyle/>
                    <a:p>
                      <a:pPr indent="0" lvl="0" marL="0" rtl="0" algn="l">
                        <a:spcBef>
                          <a:spcPts val="0"/>
                        </a:spcBef>
                        <a:spcAft>
                          <a:spcPts val="0"/>
                        </a:spcAft>
                        <a:buNone/>
                      </a:pPr>
                      <a:r>
                        <a:rPr lang="en" sz="1000"/>
                        <a:t>-</a:t>
                      </a:r>
                      <a:endParaRPr sz="1000"/>
                    </a:p>
                  </a:txBody>
                  <a:tcPr marT="45700" marB="45700" marR="91425" marL="91425" anchor="ctr"/>
                </a:tc>
              </a:tr>
              <a:tr h="381000">
                <a:tc>
                  <a:txBody>
                    <a:bodyPr/>
                    <a:lstStyle/>
                    <a:p>
                      <a:pPr indent="0" lvl="0" marL="0" rtl="0" algn="l">
                        <a:spcBef>
                          <a:spcPts val="0"/>
                        </a:spcBef>
                        <a:spcAft>
                          <a:spcPts val="0"/>
                        </a:spcAft>
                        <a:buNone/>
                      </a:pPr>
                      <a:r>
                        <a:rPr lang="en" sz="1000"/>
                        <a:t>Sprint/iteration velocity</a:t>
                      </a:r>
                      <a:endParaRPr sz="1000"/>
                    </a:p>
                  </a:txBody>
                  <a:tcPr marT="45700" marB="45700" marR="91425" marL="91425" anchor="ctr"/>
                </a:tc>
                <a:tc>
                  <a:txBody>
                    <a:bodyPr/>
                    <a:lstStyle/>
                    <a:p>
                      <a:pPr indent="0" lvl="0" marL="0" rtl="0" algn="l">
                        <a:spcBef>
                          <a:spcPts val="0"/>
                        </a:spcBef>
                        <a:spcAft>
                          <a:spcPts val="0"/>
                        </a:spcAft>
                        <a:buNone/>
                      </a:pPr>
                      <a:r>
                        <a:rPr lang="en" sz="1000"/>
                        <a:t>Tracks the number of user stories completed per sprint/iteration</a:t>
                      </a:r>
                      <a:endParaRPr sz="1000"/>
                    </a:p>
                  </a:txBody>
                  <a:tcPr marT="45700" marB="45700" marR="91425" marL="91425" anchor="ctr"/>
                </a:tc>
                <a:tc>
                  <a:txBody>
                    <a:bodyPr/>
                    <a:lstStyle/>
                    <a:p>
                      <a:pPr indent="0" lvl="0" marL="0" rtl="0" algn="l">
                        <a:spcBef>
                          <a:spcPts val="0"/>
                        </a:spcBef>
                        <a:spcAft>
                          <a:spcPts val="0"/>
                        </a:spcAft>
                        <a:buNone/>
                      </a:pPr>
                      <a:r>
                        <a:rPr lang="en" sz="1000"/>
                        <a:t>Number of user stories completed per sprint</a:t>
                      </a:r>
                      <a:endParaRPr sz="1000"/>
                    </a:p>
                  </a:txBody>
                  <a:tcPr marT="45700" marB="45700" marR="91425" marL="91425" anchor="ctr"/>
                </a:tc>
                <a:tc>
                  <a:txBody>
                    <a:bodyPr/>
                    <a:lstStyle/>
                    <a:p>
                      <a:pPr indent="0" lvl="0" marL="0" rtl="0" algn="l">
                        <a:spcBef>
                          <a:spcPts val="0"/>
                        </a:spcBef>
                        <a:spcAft>
                          <a:spcPts val="0"/>
                        </a:spcAft>
                        <a:buNone/>
                      </a:pPr>
                      <a:r>
                        <a:rPr lang="en" sz="1000"/>
                        <a:t>-</a:t>
                      </a:r>
                      <a:endParaRPr sz="1000"/>
                    </a:p>
                  </a:txBody>
                  <a:tcPr marT="45700" marB="45700" marR="91425" marL="91425" anchor="ctr"/>
                </a:tc>
              </a:tr>
              <a:tr h="381000">
                <a:tc>
                  <a:txBody>
                    <a:bodyPr/>
                    <a:lstStyle/>
                    <a:p>
                      <a:pPr indent="0" lvl="0" marL="0" rtl="0" algn="l">
                        <a:spcBef>
                          <a:spcPts val="0"/>
                        </a:spcBef>
                        <a:spcAft>
                          <a:spcPts val="0"/>
                        </a:spcAft>
                        <a:buNone/>
                      </a:pPr>
                      <a:r>
                        <a:rPr lang="en" sz="1000"/>
                        <a:t>Customer Satisfaction</a:t>
                      </a:r>
                      <a:endParaRPr sz="1000"/>
                    </a:p>
                  </a:txBody>
                  <a:tcPr marT="45700" marB="45700" marR="91425" marL="91425" anchor="ctr"/>
                </a:tc>
                <a:tc>
                  <a:txBody>
                    <a:bodyPr/>
                    <a:lstStyle/>
                    <a:p>
                      <a:pPr indent="0" lvl="0" marL="0" rtl="0" algn="l">
                        <a:spcBef>
                          <a:spcPts val="0"/>
                        </a:spcBef>
                        <a:spcAft>
                          <a:spcPts val="0"/>
                        </a:spcAft>
                        <a:buNone/>
                      </a:pPr>
                      <a:r>
                        <a:rPr lang="en" sz="1000"/>
                        <a:t>Measures how satisfied users are with the software</a:t>
                      </a:r>
                      <a:endParaRPr sz="1000"/>
                    </a:p>
                  </a:txBody>
                  <a:tcPr marT="45700" marB="45700" marR="91425" marL="91425" anchor="ctr"/>
                </a:tc>
                <a:tc>
                  <a:txBody>
                    <a:bodyPr/>
                    <a:lstStyle/>
                    <a:p>
                      <a:pPr indent="0" lvl="0" marL="0" rtl="0" algn="l">
                        <a:spcBef>
                          <a:spcPts val="0"/>
                        </a:spcBef>
                        <a:spcAft>
                          <a:spcPts val="0"/>
                        </a:spcAft>
                        <a:buNone/>
                      </a:pPr>
                      <a:r>
                        <a:rPr lang="en" sz="1000"/>
                        <a:t>Surveys or feedback ratings (scale of 1-5)</a:t>
                      </a:r>
                      <a:endParaRPr sz="1000"/>
                    </a:p>
                  </a:txBody>
                  <a:tcPr marT="45700" marB="45700" marR="91425" marL="91425" anchor="ctr"/>
                </a:tc>
                <a:tc>
                  <a:txBody>
                    <a:bodyPr/>
                    <a:lstStyle/>
                    <a:p>
                      <a:pPr indent="0" lvl="0" marL="0" rtl="0" algn="l">
                        <a:spcBef>
                          <a:spcPts val="0"/>
                        </a:spcBef>
                        <a:spcAft>
                          <a:spcPts val="0"/>
                        </a:spcAft>
                        <a:buNone/>
                      </a:pPr>
                      <a:r>
                        <a:rPr lang="en" sz="1000"/>
                        <a:t>≥ 4</a:t>
                      </a:r>
                      <a:endParaRPr sz="1000"/>
                    </a:p>
                  </a:txBody>
                  <a:tcPr marT="45700" marB="45700"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Assurance Plan - Coding standard</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Naming conventions</a:t>
            </a:r>
            <a:endParaRPr/>
          </a:p>
          <a:p>
            <a:pPr indent="-317500" lvl="1" marL="914400" rtl="0" algn="l">
              <a:spcBef>
                <a:spcPts val="0"/>
              </a:spcBef>
              <a:spcAft>
                <a:spcPts val="0"/>
              </a:spcAft>
              <a:buSzPts val="1400"/>
              <a:buChar char="○"/>
            </a:pPr>
            <a:r>
              <a:rPr lang="en"/>
              <a:t>Use upper Camel case for Class names e.g. StudentProfile</a:t>
            </a:r>
            <a:endParaRPr/>
          </a:p>
          <a:p>
            <a:pPr indent="-317500" lvl="1" marL="914400" rtl="0" algn="l">
              <a:spcBef>
                <a:spcPts val="0"/>
              </a:spcBef>
              <a:spcAft>
                <a:spcPts val="0"/>
              </a:spcAft>
              <a:buSzPts val="1400"/>
              <a:buChar char="○"/>
            </a:pPr>
            <a:r>
              <a:rPr lang="en"/>
              <a:t>Use lower Camel case for method and variable names e.g. myString</a:t>
            </a:r>
            <a:endParaRPr/>
          </a:p>
          <a:p>
            <a:pPr indent="-317500" lvl="1" marL="914400" rtl="0" algn="l">
              <a:spcBef>
                <a:spcPts val="0"/>
              </a:spcBef>
              <a:spcAft>
                <a:spcPts val="0"/>
              </a:spcAft>
              <a:buSzPts val="1400"/>
              <a:buChar char="○"/>
            </a:pPr>
            <a:r>
              <a:rPr lang="en"/>
              <a:t>Use upper Snake case for constants e.g. MAX_RETRIES</a:t>
            </a:r>
            <a:endParaRPr/>
          </a:p>
          <a:p>
            <a:pPr indent="-317500" lvl="1" marL="914400" rtl="0" algn="l">
              <a:spcBef>
                <a:spcPts val="0"/>
              </a:spcBef>
              <a:spcAft>
                <a:spcPts val="0"/>
              </a:spcAft>
              <a:buSzPts val="1400"/>
              <a:buChar char="○"/>
            </a:pPr>
            <a:r>
              <a:rPr lang="en"/>
              <a:t>Use lower case for package names e.g. edu.bu.csmet.teambuilder</a:t>
            </a:r>
            <a:endParaRPr/>
          </a:p>
          <a:p>
            <a:pPr indent="-317500" lvl="1" marL="914400" rtl="0" algn="l">
              <a:spcBef>
                <a:spcPts val="0"/>
              </a:spcBef>
              <a:spcAft>
                <a:spcPts val="0"/>
              </a:spcAft>
              <a:buSzPts val="1400"/>
              <a:buChar char="○"/>
            </a:pPr>
            <a:r>
              <a:rPr lang="en"/>
              <a:t>Use Kebab case for Angular component/file names e.g. student-profile.component.ts</a:t>
            </a:r>
            <a:endParaRPr/>
          </a:p>
          <a:p>
            <a:pPr indent="-342900" lvl="0" marL="457200" rtl="0" algn="l">
              <a:spcBef>
                <a:spcPts val="0"/>
              </a:spcBef>
              <a:spcAft>
                <a:spcPts val="0"/>
              </a:spcAft>
              <a:buSzPts val="1800"/>
              <a:buChar char="●"/>
            </a:pPr>
            <a:r>
              <a:rPr lang="en"/>
              <a:t>Typescript guidelines</a:t>
            </a:r>
            <a:endParaRPr/>
          </a:p>
          <a:p>
            <a:pPr indent="-317500" lvl="1" marL="914400" rtl="0" algn="l">
              <a:spcBef>
                <a:spcPts val="0"/>
              </a:spcBef>
              <a:spcAft>
                <a:spcPts val="0"/>
              </a:spcAft>
              <a:buSzPts val="1400"/>
              <a:buChar char="○"/>
            </a:pPr>
            <a:r>
              <a:rPr lang="en"/>
              <a:t>Use strict types (string, number, boolean, etc.) and avoid using any</a:t>
            </a:r>
            <a:endParaRPr/>
          </a:p>
          <a:p>
            <a:pPr indent="-317500" lvl="1" marL="914400" rtl="0" algn="l">
              <a:spcBef>
                <a:spcPts val="0"/>
              </a:spcBef>
              <a:spcAft>
                <a:spcPts val="0"/>
              </a:spcAft>
              <a:buSzPts val="1400"/>
              <a:buChar char="○"/>
            </a:pPr>
            <a:r>
              <a:rPr lang="en"/>
              <a:t>Null and Undefined: Handle null and undefined values explicitly to avoid runtime errors</a:t>
            </a:r>
            <a:endParaRPr/>
          </a:p>
          <a:p>
            <a:pPr indent="-317500" lvl="1" marL="914400" rtl="0" algn="l">
              <a:spcBef>
                <a:spcPts val="0"/>
              </a:spcBef>
              <a:spcAft>
                <a:spcPts val="0"/>
              </a:spcAft>
              <a:buSzPts val="1400"/>
              <a:buChar char="○"/>
            </a:pPr>
            <a:r>
              <a:rPr lang="en"/>
              <a:t>Async/Await: Prefer async/await for handling asynchronous code instead of callbacks or promises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Assurance Plan - Code Review Process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Author creates a Pull Request for the newly developed feature</a:t>
            </a:r>
            <a:endParaRPr/>
          </a:p>
          <a:p>
            <a:pPr indent="-342900" lvl="0" marL="457200" rtl="0" algn="l">
              <a:spcBef>
                <a:spcPts val="0"/>
              </a:spcBef>
              <a:spcAft>
                <a:spcPts val="0"/>
              </a:spcAft>
              <a:buSzPts val="1800"/>
              <a:buAutoNum type="arabicPeriod"/>
            </a:pPr>
            <a:r>
              <a:rPr lang="en"/>
              <a:t>Initial automated testing (unit, integration, E2E) and static code analysis to catch basic issues early on through CI/CD pipeline</a:t>
            </a:r>
            <a:endParaRPr/>
          </a:p>
          <a:p>
            <a:pPr indent="-342900" lvl="0" marL="457200" rtl="0" algn="l">
              <a:spcBef>
                <a:spcPts val="0"/>
              </a:spcBef>
              <a:spcAft>
                <a:spcPts val="0"/>
              </a:spcAft>
              <a:buSzPts val="1800"/>
              <a:buAutoNum type="arabicPeriod"/>
            </a:pPr>
            <a:r>
              <a:rPr lang="en"/>
              <a:t>Peer Review:</a:t>
            </a:r>
            <a:endParaRPr/>
          </a:p>
          <a:p>
            <a:pPr indent="-317500" lvl="1" marL="914400" rtl="0" algn="l">
              <a:spcBef>
                <a:spcPts val="0"/>
              </a:spcBef>
              <a:spcAft>
                <a:spcPts val="0"/>
              </a:spcAft>
              <a:buSzPts val="1400"/>
              <a:buAutoNum type="alphaLcPeriod"/>
            </a:pPr>
            <a:r>
              <a:rPr lang="en"/>
              <a:t>One or more reviewers are assigned based on expertise</a:t>
            </a:r>
            <a:endParaRPr/>
          </a:p>
          <a:p>
            <a:pPr indent="-317500" lvl="1" marL="914400" rtl="0" algn="l">
              <a:spcBef>
                <a:spcPts val="0"/>
              </a:spcBef>
              <a:spcAft>
                <a:spcPts val="0"/>
              </a:spcAft>
              <a:buSzPts val="1400"/>
              <a:buAutoNum type="alphaLcPeriod"/>
            </a:pPr>
            <a:r>
              <a:rPr lang="en"/>
              <a:t>Local testing and verify feature requirements</a:t>
            </a:r>
            <a:endParaRPr/>
          </a:p>
          <a:p>
            <a:pPr indent="-317500" lvl="1" marL="914400" rtl="0" algn="l">
              <a:spcBef>
                <a:spcPts val="0"/>
              </a:spcBef>
              <a:spcAft>
                <a:spcPts val="0"/>
              </a:spcAft>
              <a:buSzPts val="1400"/>
              <a:buAutoNum type="alphaLcPeriod"/>
            </a:pPr>
            <a:r>
              <a:rPr lang="en"/>
              <a:t>Code readability and maintainability</a:t>
            </a:r>
            <a:endParaRPr/>
          </a:p>
          <a:p>
            <a:pPr indent="-317500" lvl="1" marL="914400" rtl="0" algn="l">
              <a:spcBef>
                <a:spcPts val="0"/>
              </a:spcBef>
              <a:spcAft>
                <a:spcPts val="0"/>
              </a:spcAft>
              <a:buSzPts val="1400"/>
              <a:buAutoNum type="alphaLcPeriod"/>
            </a:pPr>
            <a:r>
              <a:rPr lang="en"/>
              <a:t>Should adhere coding standard</a:t>
            </a:r>
            <a:endParaRPr/>
          </a:p>
          <a:p>
            <a:pPr indent="-342900" lvl="0" marL="457200" rtl="0" algn="l">
              <a:spcBef>
                <a:spcPts val="0"/>
              </a:spcBef>
              <a:spcAft>
                <a:spcPts val="0"/>
              </a:spcAft>
              <a:buSzPts val="1800"/>
              <a:buAutoNum type="arabicPeriod"/>
            </a:pPr>
            <a:r>
              <a:rPr lang="en"/>
              <a:t>Reviewer gives feedback directly on the PR and author makes necessary changes</a:t>
            </a:r>
            <a:endParaRPr/>
          </a:p>
          <a:p>
            <a:pPr indent="-342900" lvl="0" marL="457200" rtl="0" algn="l">
              <a:spcBef>
                <a:spcPts val="0"/>
              </a:spcBef>
              <a:spcAft>
                <a:spcPts val="0"/>
              </a:spcAft>
              <a:buSzPts val="1800"/>
              <a:buAutoNum type="arabicPeriod"/>
            </a:pPr>
            <a:r>
              <a:rPr lang="en"/>
              <a:t>Once reviewer approves changes, code is merged to main branch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Assurance Plan - Testing strategy</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Testing framework</a:t>
            </a:r>
            <a:endParaRPr/>
          </a:p>
          <a:p>
            <a:pPr indent="-317500" lvl="1" marL="914400" rtl="0" algn="l">
              <a:spcBef>
                <a:spcPts val="0"/>
              </a:spcBef>
              <a:spcAft>
                <a:spcPts val="0"/>
              </a:spcAft>
              <a:buSzPts val="1400"/>
              <a:buChar char="○"/>
            </a:pPr>
            <a:r>
              <a:rPr lang="en"/>
              <a:t>JUnit for unit tests on server side</a:t>
            </a:r>
            <a:endParaRPr/>
          </a:p>
          <a:p>
            <a:pPr indent="-317500" lvl="1" marL="914400" rtl="0" algn="l">
              <a:spcBef>
                <a:spcPts val="0"/>
              </a:spcBef>
              <a:spcAft>
                <a:spcPts val="0"/>
              </a:spcAft>
              <a:buSzPts val="1400"/>
              <a:buChar char="○"/>
            </a:pPr>
            <a:r>
              <a:rPr lang="en"/>
              <a:t>Playwright for Acceptance/E2E tests</a:t>
            </a:r>
            <a:endParaRPr/>
          </a:p>
          <a:p>
            <a:pPr indent="-317500" lvl="1" marL="914400" rtl="0" algn="l">
              <a:spcBef>
                <a:spcPts val="0"/>
              </a:spcBef>
              <a:spcAft>
                <a:spcPts val="0"/>
              </a:spcAft>
              <a:buSzPts val="1400"/>
              <a:buChar char="○"/>
            </a:pPr>
            <a:r>
              <a:rPr lang="en"/>
              <a:t>Jasmine/Karma for UI unit testing</a:t>
            </a:r>
            <a:endParaRPr/>
          </a:p>
          <a:p>
            <a:pPr indent="-342900" lvl="0" marL="457200" rtl="0" algn="l">
              <a:spcBef>
                <a:spcPts val="0"/>
              </a:spcBef>
              <a:spcAft>
                <a:spcPts val="0"/>
              </a:spcAft>
              <a:buSzPts val="1800"/>
              <a:buChar char="●"/>
            </a:pPr>
            <a:r>
              <a:rPr lang="en"/>
              <a:t>Manual testing to test for usability, consistency of look &amp; feel, performance</a:t>
            </a:r>
            <a:endParaRPr/>
          </a:p>
          <a:p>
            <a:pPr indent="-342900" lvl="0" marL="457200" rtl="0" algn="l">
              <a:spcBef>
                <a:spcPts val="0"/>
              </a:spcBef>
              <a:spcAft>
                <a:spcPts val="0"/>
              </a:spcAft>
              <a:buSzPts val="1800"/>
              <a:buChar char="●"/>
            </a:pPr>
            <a:r>
              <a:rPr lang="en"/>
              <a:t>Developer will unit test their own code</a:t>
            </a:r>
            <a:endParaRPr/>
          </a:p>
          <a:p>
            <a:pPr indent="-342900" lvl="0" marL="457200" rtl="0" algn="l">
              <a:spcBef>
                <a:spcPts val="0"/>
              </a:spcBef>
              <a:spcAft>
                <a:spcPts val="0"/>
              </a:spcAft>
              <a:buSzPts val="1800"/>
              <a:buChar char="●"/>
            </a:pPr>
            <a:r>
              <a:rPr lang="en"/>
              <a:t>QA Leader is responsible for integration and end-to-end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Quality Assurance Plan - Defect Management</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Bugs are tracked through project management tool - JIRA</a:t>
            </a:r>
            <a:endParaRPr/>
          </a:p>
          <a:p>
            <a:pPr indent="-342900" lvl="0" marL="457200" rtl="0" algn="l">
              <a:spcBef>
                <a:spcPts val="0"/>
              </a:spcBef>
              <a:spcAft>
                <a:spcPts val="0"/>
              </a:spcAft>
              <a:buSzPts val="1800"/>
              <a:buChar char="●"/>
            </a:pPr>
            <a:r>
              <a:rPr lang="en"/>
              <a:t>Treat bugs the same way as features</a:t>
            </a:r>
            <a:endParaRPr/>
          </a:p>
          <a:p>
            <a:pPr indent="-342900" lvl="0" marL="457200" rtl="0" algn="l">
              <a:spcBef>
                <a:spcPts val="0"/>
              </a:spcBef>
              <a:spcAft>
                <a:spcPts val="0"/>
              </a:spcAft>
              <a:buSzPts val="1800"/>
              <a:buChar char="●"/>
            </a:pPr>
            <a:r>
              <a:rPr lang="en"/>
              <a:t>Bug classification based on priority:</a:t>
            </a:r>
            <a:endParaRPr/>
          </a:p>
          <a:p>
            <a:pPr indent="-317500" lvl="1" marL="914400" rtl="0" algn="l">
              <a:spcBef>
                <a:spcPts val="0"/>
              </a:spcBef>
              <a:spcAft>
                <a:spcPts val="0"/>
              </a:spcAft>
              <a:buSzPts val="1400"/>
              <a:buChar char="○"/>
            </a:pPr>
            <a:r>
              <a:rPr lang="en"/>
              <a:t>Critical</a:t>
            </a:r>
            <a:endParaRPr/>
          </a:p>
          <a:p>
            <a:pPr indent="-317500" lvl="1" marL="914400" rtl="0" algn="l">
              <a:spcBef>
                <a:spcPts val="0"/>
              </a:spcBef>
              <a:spcAft>
                <a:spcPts val="0"/>
              </a:spcAft>
              <a:buSzPts val="1400"/>
              <a:buChar char="○"/>
            </a:pPr>
            <a:r>
              <a:rPr lang="en"/>
              <a:t>High</a:t>
            </a:r>
            <a:endParaRPr/>
          </a:p>
          <a:p>
            <a:pPr indent="-317500" lvl="1" marL="914400" rtl="0" algn="l">
              <a:spcBef>
                <a:spcPts val="0"/>
              </a:spcBef>
              <a:spcAft>
                <a:spcPts val="0"/>
              </a:spcAft>
              <a:buSzPts val="1400"/>
              <a:buChar char="○"/>
            </a:pPr>
            <a:r>
              <a:rPr lang="en"/>
              <a:t>Medium</a:t>
            </a:r>
            <a:endParaRPr/>
          </a:p>
          <a:p>
            <a:pPr indent="-317500" lvl="1" marL="914400" rtl="0" algn="l">
              <a:spcBef>
                <a:spcPts val="0"/>
              </a:spcBef>
              <a:spcAft>
                <a:spcPts val="0"/>
              </a:spcAft>
              <a:buSzPts val="1400"/>
              <a:buChar char="○"/>
            </a:pPr>
            <a:r>
              <a:rPr lang="en"/>
              <a:t>Low</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 Members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Team Leader: Jake Kelly - Has worked as a Microelectronics Security Analyst for about 10 years and is starting to switch towards the software side of things. Coding in Java for a little over a year, but have learned a lot from coworkers that are willing to help.</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rPr lang="en" sz="1200">
                <a:solidFill>
                  <a:schemeClr val="dk1"/>
                </a:solidFill>
              </a:rPr>
              <a:t>Design and Implementation Leader: Meng Zhou - </a:t>
            </a:r>
            <a:r>
              <a:rPr lang="en" sz="1200">
                <a:solidFill>
                  <a:srgbClr val="1F2328"/>
                </a:solidFill>
                <a:highlight>
                  <a:srgbClr val="FFFFFF"/>
                </a:highlight>
              </a:rPr>
              <a:t>Currently in the second semester of the METCS program. Completed undergraduate studies in China with no related work experience yet. Familiar with Java and other related technologies with a goal to focus on backend development, currently working hard to build skills in that area.</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rPr lang="en" sz="1200">
                <a:solidFill>
                  <a:schemeClr val="dk1"/>
                </a:solidFill>
              </a:rPr>
              <a:t>Configuration Leader: Raymond Chen - C</a:t>
            </a:r>
            <a:r>
              <a:rPr lang="en" sz="1200">
                <a:solidFill>
                  <a:schemeClr val="dk1"/>
                </a:solidFill>
              </a:rPr>
              <a:t>urrently full-time student in the software development program. Has a background in computer science bachelor's. Over the years, Raymond has developed some web application projects using Java, Go, Javascript and React.</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 Cont.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dk1"/>
                </a:solidFill>
              </a:rPr>
              <a:t>QA Leader: Vishal Sundaram - C</a:t>
            </a:r>
            <a:r>
              <a:rPr lang="en">
                <a:solidFill>
                  <a:schemeClr val="dk1"/>
                </a:solidFill>
              </a:rPr>
              <a:t>urrently working for Boeing as a programmer analyst and enrolled in the MSSD program. Has around three years of experience in software development, with a focus on Java and frontend </a:t>
            </a:r>
            <a:r>
              <a:rPr lang="en">
                <a:solidFill>
                  <a:schemeClr val="dk1"/>
                </a:solidFill>
              </a:rPr>
              <a:t>technologies</a:t>
            </a:r>
            <a:r>
              <a:rPr lang="en">
                <a:solidFill>
                  <a:schemeClr val="dk1"/>
                </a:solidFill>
              </a:rPr>
              <a:t> like Angular.</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Security Leader: Wenli Gai - </a:t>
            </a:r>
            <a:r>
              <a:rPr lang="en">
                <a:solidFill>
                  <a:srgbClr val="1F2328"/>
                </a:solidFill>
                <a:highlight>
                  <a:srgbClr val="FFFFFF"/>
                </a:highlight>
              </a:rPr>
              <a:t>Currently a second-year student at Boston University, pursuing a Master's degree in Computer Science. Experience in programming with Java and Python. Skilled in using SQL for database queries and R for data analysis. </a:t>
            </a:r>
            <a:endParaRPr>
              <a:solidFill>
                <a:srgbClr val="1F2328"/>
              </a:solidFill>
              <a:highlight>
                <a:srgbClr val="FFFFFF"/>
              </a:highlight>
            </a:endParaRPr>
          </a:p>
          <a:p>
            <a:pPr indent="0" lvl="0" marL="0" rtl="0" algn="l">
              <a:spcBef>
                <a:spcPts val="1200"/>
              </a:spcBef>
              <a:spcAft>
                <a:spcPts val="0"/>
              </a:spcAft>
              <a:buNone/>
            </a:pPr>
            <a:r>
              <a:t/>
            </a:r>
            <a:endParaRPr>
              <a:solidFill>
                <a:srgbClr val="1F2328"/>
              </a:solidFill>
              <a:highlight>
                <a:srgbClr val="FFFFFF"/>
              </a:highlight>
            </a:endParaRPr>
          </a:p>
          <a:p>
            <a:pPr indent="0" lvl="0" marL="0" rtl="0" algn="l">
              <a:spcBef>
                <a:spcPts val="1200"/>
              </a:spcBef>
              <a:spcAft>
                <a:spcPts val="1200"/>
              </a:spcAft>
              <a:buNone/>
            </a:pPr>
            <a:r>
              <a:rPr lang="en">
                <a:solidFill>
                  <a:srgbClr val="1F2328"/>
                </a:solidFill>
                <a:highlight>
                  <a:srgbClr val="FFFFFF"/>
                </a:highlight>
              </a:rPr>
              <a:t>Requirements Leader: Max - (just joined)</a:t>
            </a:r>
            <a:endParaRPr>
              <a:solidFill>
                <a:srgbClr val="1F2328"/>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Overview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200">
                <a:solidFill>
                  <a:schemeClr val="dk1"/>
                </a:solidFill>
              </a:rPr>
              <a:t>TeamBuilder is a team assignment tool to help create teams based on a few simple, but important questions that users will answer. The motivation and purpose to create this tool is to make a team where collaboration, inclusivity, efficiency, and flexibility are emphasized to help users become more productive and engaging, improving overall team performance. The potential users are any group of people who want to form separate teams. The application will work as so: the user will get on the website, they will answer a few questions, and they will be placed into a team according to their answers and the answers of others.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Related Work</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00050" rtl="0" algn="l">
              <a:spcBef>
                <a:spcPts val="0"/>
              </a:spcBef>
              <a:spcAft>
                <a:spcPts val="0"/>
              </a:spcAft>
              <a:buClr>
                <a:schemeClr val="dk1"/>
              </a:buClr>
              <a:buSzPts val="1100"/>
              <a:buFont typeface="Arial"/>
              <a:buNone/>
            </a:pPr>
            <a:r>
              <a:rPr lang="en" sz="1100">
                <a:solidFill>
                  <a:schemeClr val="dk1"/>
                </a:solidFill>
              </a:rPr>
              <a:t>Tried searching for sites that would help build a team for a group of people, but not really finding anything closely related to what our website will be offering. Most searches come up </a:t>
            </a:r>
            <a:r>
              <a:rPr lang="en" sz="1100">
                <a:solidFill>
                  <a:schemeClr val="dk1"/>
                </a:solidFill>
              </a:rPr>
              <a:t>with</a:t>
            </a:r>
            <a:r>
              <a:rPr lang="en" sz="1100">
                <a:solidFill>
                  <a:schemeClr val="dk1"/>
                </a:solidFill>
              </a:rPr>
              <a:t> team building exercises or articles related on how one could successfully build a good team.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Requirements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Creating a good team for users. As a user, I want to get into the right team, so that we can have the best performance. Given users that answer questions when they use the TeamBuilder application then they will be placed into fitting teams accordingly.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Quick use of the application. As a user, I want to be able to go through the application quickly and with ease, so that I can be put into a team as soon as possible.  Given a short questionnaire when users use the TeamBuilder application then they will be placed into teams quickly.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Creating code that helps. As a developer, I want to create a way to put people in teams, so that they can coordinate and perform better together. Given multiple people that have answered a few questions in different ways when they use the TeamBuilder application, then they are placed in the best teams possible.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Design Considerations</a:t>
            </a:r>
            <a:endParaRPr/>
          </a:p>
        </p:txBody>
      </p:sp>
      <p:sp>
        <p:nvSpPr>
          <p:cNvPr id="91" name="Google Shape;91;p19"/>
          <p:cNvSpPr txBox="1"/>
          <p:nvPr>
            <p:ph idx="1" type="body"/>
          </p:nvPr>
        </p:nvSpPr>
        <p:spPr>
          <a:xfrm>
            <a:off x="311700" y="1017725"/>
            <a:ext cx="8520600" cy="3957900"/>
          </a:xfrm>
          <a:prstGeom prst="rect">
            <a:avLst/>
          </a:prstGeom>
        </p:spPr>
        <p:txBody>
          <a:bodyPr anchorCtr="0" anchor="t" bIns="91425" lIns="91425" spcFirstLastPara="1" rIns="91425" wrap="square" tIns="91425">
            <a:normAutofit/>
          </a:bodyPr>
          <a:lstStyle/>
          <a:p>
            <a:pPr indent="0" lvl="0" marL="0" rtl="0" algn="just">
              <a:spcBef>
                <a:spcPts val="500"/>
              </a:spcBef>
              <a:spcAft>
                <a:spcPts val="0"/>
              </a:spcAft>
              <a:buNone/>
            </a:pPr>
            <a:r>
              <a:rPr lang="en" sz="1600"/>
              <a:t>· </a:t>
            </a:r>
            <a:r>
              <a:rPr lang="en" sz="1650"/>
              <a:t>Why Angular for frontend: component-based architecture, dynamic rendering</a:t>
            </a:r>
            <a:endParaRPr sz="1650"/>
          </a:p>
          <a:p>
            <a:pPr indent="0" lvl="0" marL="0" rtl="0" algn="just">
              <a:spcBef>
                <a:spcPts val="500"/>
              </a:spcBef>
              <a:spcAft>
                <a:spcPts val="0"/>
              </a:spcAft>
              <a:buNone/>
            </a:pPr>
            <a:r>
              <a:t/>
            </a:r>
            <a:endParaRPr sz="1650"/>
          </a:p>
          <a:p>
            <a:pPr indent="0" lvl="0" marL="0" rtl="0" algn="just">
              <a:spcBef>
                <a:spcPts val="500"/>
              </a:spcBef>
              <a:spcAft>
                <a:spcPts val="0"/>
              </a:spcAft>
              <a:buNone/>
            </a:pPr>
            <a:r>
              <a:rPr lang="en" sz="1600"/>
              <a:t>· </a:t>
            </a:r>
            <a:r>
              <a:rPr lang="en" sz="1650"/>
              <a:t>Why Spring Boot for backend: scalability, integration with Java</a:t>
            </a:r>
            <a:endParaRPr sz="1650"/>
          </a:p>
          <a:p>
            <a:pPr indent="0" lvl="0" marL="0" rtl="0" algn="just">
              <a:spcBef>
                <a:spcPts val="500"/>
              </a:spcBef>
              <a:spcAft>
                <a:spcPts val="0"/>
              </a:spcAft>
              <a:buNone/>
            </a:pPr>
            <a:r>
              <a:t/>
            </a:r>
            <a:endParaRPr sz="1650"/>
          </a:p>
          <a:p>
            <a:pPr indent="0" lvl="0" marL="0" rtl="0" algn="just">
              <a:spcBef>
                <a:spcPts val="500"/>
              </a:spcBef>
              <a:spcAft>
                <a:spcPts val="0"/>
              </a:spcAft>
              <a:buNone/>
            </a:pPr>
            <a:r>
              <a:rPr lang="en" sz="1600"/>
              <a:t>· </a:t>
            </a:r>
            <a:r>
              <a:rPr lang="en" sz="1650"/>
              <a:t>H2 Database: lightweight for prototyping and easy integration</a:t>
            </a:r>
            <a:endParaRPr sz="1650"/>
          </a:p>
          <a:p>
            <a:pPr indent="0" lvl="0" marL="0" rtl="0" algn="l">
              <a:spcBef>
                <a:spcPts val="500"/>
              </a:spcBef>
              <a:spcAft>
                <a:spcPts val="0"/>
              </a:spcAft>
              <a:buClr>
                <a:schemeClr val="dk1"/>
              </a:buClr>
              <a:buSzPts val="1100"/>
              <a:buFont typeface="Arial"/>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a:t>
            </a:r>
            <a:r>
              <a:rPr lang="en"/>
              <a:t>Design Considerations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sz="1400"/>
              <a:t>User Submits Information: </a:t>
            </a:r>
            <a:endParaRPr sz="1400"/>
          </a:p>
          <a:p>
            <a:pPr indent="0" lvl="0" marL="0" rtl="0" algn="l">
              <a:spcBef>
                <a:spcPts val="0"/>
              </a:spcBef>
              <a:spcAft>
                <a:spcPts val="0"/>
              </a:spcAft>
              <a:buClr>
                <a:schemeClr val="dk1"/>
              </a:buClr>
              <a:buSzPct val="78571"/>
              <a:buFont typeface="Arial"/>
              <a:buNone/>
            </a:pPr>
            <a:r>
              <a:rPr lang="en" sz="1400"/>
              <a:t>The user enters and submits personal information through the Angular frontend.</a:t>
            </a:r>
            <a:endParaRPr sz="1400"/>
          </a:p>
          <a:p>
            <a:pPr indent="0" lvl="0" marL="0" rtl="0" algn="l">
              <a:spcBef>
                <a:spcPts val="0"/>
              </a:spcBef>
              <a:spcAft>
                <a:spcPts val="0"/>
              </a:spcAft>
              <a:buClr>
                <a:schemeClr val="dk1"/>
              </a:buClr>
              <a:buSzPct val="78571"/>
              <a:buFont typeface="Arial"/>
              <a:buNone/>
            </a:pPr>
            <a:r>
              <a:rPr lang="en" sz="1400"/>
              <a:t>   </a:t>
            </a:r>
            <a:endParaRPr sz="1400"/>
          </a:p>
          <a:p>
            <a:pPr indent="0" lvl="0" marL="0" rtl="0" algn="l">
              <a:spcBef>
                <a:spcPts val="0"/>
              </a:spcBef>
              <a:spcAft>
                <a:spcPts val="0"/>
              </a:spcAft>
              <a:buClr>
                <a:schemeClr val="dk1"/>
              </a:buClr>
              <a:buSzPct val="78571"/>
              <a:buFont typeface="Arial"/>
              <a:buNone/>
            </a:pPr>
            <a:r>
              <a:rPr lang="en" sz="1400"/>
              <a:t>Frontend and Backend Interaction:</a:t>
            </a:r>
            <a:endParaRPr sz="1400"/>
          </a:p>
          <a:p>
            <a:pPr indent="0" lvl="0" marL="0" rtl="0" algn="l">
              <a:spcBef>
                <a:spcPts val="0"/>
              </a:spcBef>
              <a:spcAft>
                <a:spcPts val="0"/>
              </a:spcAft>
              <a:buClr>
                <a:schemeClr val="dk1"/>
              </a:buClr>
              <a:buSzPct val="78571"/>
              <a:buFont typeface="Arial"/>
              <a:buNone/>
            </a:pPr>
            <a:r>
              <a:rPr lang="en" sz="1400"/>
              <a:t> Angular sends the information to the Spring Boot backend via an HTTP POST request.</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Backend Processing: </a:t>
            </a:r>
            <a:endParaRPr sz="1400"/>
          </a:p>
          <a:p>
            <a:pPr indent="0" lvl="0" marL="0" rtl="0" algn="l">
              <a:spcBef>
                <a:spcPts val="0"/>
              </a:spcBef>
              <a:spcAft>
                <a:spcPts val="0"/>
              </a:spcAft>
              <a:buClr>
                <a:schemeClr val="dk1"/>
              </a:buClr>
              <a:buSzPct val="78571"/>
              <a:buFont typeface="Arial"/>
              <a:buNone/>
            </a:pPr>
            <a:r>
              <a:rPr lang="en" sz="1400"/>
              <a:t>Spring Boot processes the data using business logic and the team assignment algorithm.</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Data Storage: </a:t>
            </a:r>
            <a:endParaRPr sz="1400"/>
          </a:p>
          <a:p>
            <a:pPr indent="0" lvl="0" marL="0" rtl="0" algn="l">
              <a:spcBef>
                <a:spcPts val="0"/>
              </a:spcBef>
              <a:spcAft>
                <a:spcPts val="0"/>
              </a:spcAft>
              <a:buClr>
                <a:schemeClr val="dk1"/>
              </a:buClr>
              <a:buSzPct val="78571"/>
              <a:buFont typeface="Arial"/>
              <a:buNone/>
            </a:pPr>
            <a:r>
              <a:rPr lang="en" sz="1400"/>
              <a:t>The processed data is stored in the H2 Database and can be queried and updated.</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Returning Results: </a:t>
            </a:r>
            <a:endParaRPr sz="1400"/>
          </a:p>
          <a:p>
            <a:pPr indent="0" lvl="0" marL="0" rtl="0" algn="l">
              <a:spcBef>
                <a:spcPts val="0"/>
              </a:spcBef>
              <a:spcAft>
                <a:spcPts val="0"/>
              </a:spcAft>
              <a:buClr>
                <a:schemeClr val="dk1"/>
              </a:buClr>
              <a:buSzPct val="78571"/>
              <a:buFont typeface="Arial"/>
              <a:buNone/>
            </a:pPr>
            <a:r>
              <a:rPr lang="en" sz="1400"/>
              <a:t>Spring Boot sends the processed results back to the frontend via a RESTful API.</a:t>
            </a:r>
            <a:endParaRPr sz="1400"/>
          </a:p>
          <a:p>
            <a:pPr indent="0" lvl="0" marL="0" rtl="0" algn="l">
              <a:spcBef>
                <a:spcPts val="0"/>
              </a:spcBef>
              <a:spcAft>
                <a:spcPts val="0"/>
              </a:spcAft>
              <a:buClr>
                <a:schemeClr val="dk1"/>
              </a:buClr>
              <a:buSzPct val="78571"/>
              <a:buFont typeface="Arial"/>
              <a:buNone/>
            </a:pPr>
            <a:r>
              <a:t/>
            </a:r>
            <a:endParaRPr sz="1400"/>
          </a:p>
          <a:p>
            <a:pPr indent="0" lvl="0" marL="0" rtl="0" algn="l">
              <a:spcBef>
                <a:spcPts val="0"/>
              </a:spcBef>
              <a:spcAft>
                <a:spcPts val="0"/>
              </a:spcAft>
              <a:buClr>
                <a:schemeClr val="dk1"/>
              </a:buClr>
              <a:buSzPct val="78571"/>
              <a:buFont typeface="Arial"/>
              <a:buNone/>
            </a:pPr>
            <a:r>
              <a:rPr lang="en" sz="1400"/>
              <a:t>User Views Results: </a:t>
            </a:r>
            <a:endParaRPr sz="1400"/>
          </a:p>
          <a:p>
            <a:pPr indent="0" lvl="0" marL="0" rtl="0" algn="l">
              <a:spcBef>
                <a:spcPts val="0"/>
              </a:spcBef>
              <a:spcAft>
                <a:spcPts val="0"/>
              </a:spcAft>
              <a:buClr>
                <a:schemeClr val="dk1"/>
              </a:buClr>
              <a:buSzPct val="78571"/>
              <a:buFont typeface="Arial"/>
              <a:buNone/>
            </a:pPr>
            <a:r>
              <a:rPr lang="en" sz="1400"/>
              <a:t>The frontend receives and displays the team assignment results to the user.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Management Plan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Objectives： </a:t>
            </a:r>
            <a:endParaRPr/>
          </a:p>
          <a:p>
            <a:pPr indent="0" lvl="0" marL="400050" rtl="0" algn="l">
              <a:spcBef>
                <a:spcPts val="1200"/>
              </a:spcBef>
              <a:spcAft>
                <a:spcPts val="0"/>
              </a:spcAft>
              <a:buNone/>
            </a:pPr>
            <a:r>
              <a:rPr lang="en" sz="1300">
                <a:solidFill>
                  <a:schemeClr val="dk1"/>
                </a:solidFill>
              </a:rPr>
              <a:t>The primary objective of the TeamBuilder project is to develop a team assignment tool that improves collaboration, inclusivity, and team performance. </a:t>
            </a:r>
            <a:endParaRPr sz="1300">
              <a:solidFill>
                <a:schemeClr val="dk1"/>
              </a:solidFill>
            </a:endParaRPr>
          </a:p>
          <a:p>
            <a:pPr indent="0" lvl="0" marL="40005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a:t> Priorities:</a:t>
            </a:r>
            <a:endParaRPr sz="1100">
              <a:solidFill>
                <a:schemeClr val="dk1"/>
              </a:solidFill>
            </a:endParaRPr>
          </a:p>
          <a:p>
            <a:pPr indent="-311150" lvl="0" marL="457200" rtl="0" algn="l">
              <a:spcBef>
                <a:spcPts val="1200"/>
              </a:spcBef>
              <a:spcAft>
                <a:spcPts val="0"/>
              </a:spcAft>
              <a:buClr>
                <a:schemeClr val="dk1"/>
              </a:buClr>
              <a:buSzPts val="1300"/>
              <a:buAutoNum type="arabicPeriod"/>
            </a:pPr>
            <a:r>
              <a:rPr lang="en" sz="1300">
                <a:solidFill>
                  <a:schemeClr val="dk1"/>
                </a:solidFill>
              </a:rPr>
              <a:t>Completing all essential features as outlined in the functional requirements</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Deploying the tool successfully with zero critical bugs</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Providing flexibility for users to form teams with varying group sizes</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Maintaining high-quality performance</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Constantly refining the system for optimal team matching based on user inputs.</a:t>
            </a:r>
            <a:endParaRPr sz="13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