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Oswald Medium"/>
      <p:regular r:id="rId28"/>
      <p:bold r:id="rId29"/>
    </p:embeddedFon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swaldMedium-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eafe1842c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feafe1842c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de8f3a79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fde8f3a79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4534c68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04534c68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41c1f7bb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041c1f7bb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f8574604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f8574604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41c1f7b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041c1f7b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41c1f7bb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041c1f7bb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41c1f7bb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041c1f7bb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041c1f7bb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041c1f7bb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041c1f7bb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041c1f7bb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fdbfa6c9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fdbfa6c9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041c1f7bb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041c1f7bb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0433f4b7ec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0433f4b7ec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041c1f7bb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041c1f7bb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dbfa6c9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fdbfa6c9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dbfa6c95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fdbfa6c9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de8f3a79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fde8f3a79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de8f3a79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fde8f3a79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eafe1842c_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feafe1842c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eafe1842c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feafe1842c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de8f3a79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fde8f3a79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6" name="Shape 106"/>
        <p:cNvGrpSpPr/>
        <p:nvPr/>
      </p:nvGrpSpPr>
      <p:grpSpPr>
        <a:xfrm>
          <a:off x="0" y="0"/>
          <a:ext cx="0" cy="0"/>
          <a:chOff x="0" y="0"/>
          <a:chExt cx="0" cy="0"/>
        </a:xfrm>
      </p:grpSpPr>
      <p:grpSp>
        <p:nvGrpSpPr>
          <p:cNvPr id="107" name="Google Shape;107;p11"/>
          <p:cNvGrpSpPr/>
          <p:nvPr/>
        </p:nvGrpSpPr>
        <p:grpSpPr>
          <a:xfrm>
            <a:off x="4406400" y="0"/>
            <a:ext cx="4737600" cy="5143065"/>
            <a:chOff x="4406400" y="0"/>
            <a:chExt cx="4737600" cy="5143065"/>
          </a:xfrm>
        </p:grpSpPr>
        <p:sp>
          <p:nvSpPr>
            <p:cNvPr id="108" name="Google Shape;108;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7" name="Google Shape;127;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8" name="Google Shape;12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432100"/>
            <a:ext cx="7038900" cy="914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Font typeface="Oswald Medium"/>
              <a:buChar char="●"/>
              <a:defRPr>
                <a:latin typeface="Oswald Medium"/>
                <a:ea typeface="Oswald Medium"/>
                <a:cs typeface="Oswald Medium"/>
                <a:sym typeface="Oswald Medium"/>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8" name="Google Shape;48;p4"/>
          <p:cNvPicPr preferRelativeResize="0"/>
          <p:nvPr/>
        </p:nvPicPr>
        <p:blipFill>
          <a:blip r:embed="rId2">
            <a:alphaModFix/>
          </a:blip>
          <a:stretch>
            <a:fillRect/>
          </a:stretch>
        </p:blipFill>
        <p:spPr>
          <a:xfrm>
            <a:off x="8257548" y="4592000"/>
            <a:ext cx="886450" cy="5360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9" name="Shape 49"/>
        <p:cNvGrpSpPr/>
        <p:nvPr/>
      </p:nvGrpSpPr>
      <p:grpSpPr>
        <a:xfrm>
          <a:off x="0" y="0"/>
          <a:ext cx="0" cy="0"/>
          <a:chOff x="0" y="0"/>
          <a:chExt cx="0" cy="0"/>
        </a:xfrm>
      </p:grpSpPr>
      <p:grpSp>
        <p:nvGrpSpPr>
          <p:cNvPr id="50" name="Google Shape;50;p5"/>
          <p:cNvGrpSpPr/>
          <p:nvPr/>
        </p:nvGrpSpPr>
        <p:grpSpPr>
          <a:xfrm>
            <a:off x="0" y="381001"/>
            <a:ext cx="1037850" cy="1016287"/>
            <a:chOff x="0" y="381001"/>
            <a:chExt cx="1037850" cy="1016287"/>
          </a:xfrm>
        </p:grpSpPr>
        <p:sp>
          <p:nvSpPr>
            <p:cNvPr id="51" name="Google Shape;51;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4" name="Google Shape;54;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6" name="Google Shape;5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grpSp>
        <p:nvGrpSpPr>
          <p:cNvPr id="58" name="Google Shape;58;p6"/>
          <p:cNvGrpSpPr/>
          <p:nvPr/>
        </p:nvGrpSpPr>
        <p:grpSpPr>
          <a:xfrm>
            <a:off x="0" y="381001"/>
            <a:ext cx="1037850" cy="1016287"/>
            <a:chOff x="0" y="381001"/>
            <a:chExt cx="1037850" cy="1016287"/>
          </a:xfrm>
        </p:grpSpPr>
        <p:sp>
          <p:nvSpPr>
            <p:cNvPr id="59" name="Google Shape;59;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2" name="Google Shape;6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grpSp>
        <p:nvGrpSpPr>
          <p:cNvPr id="64" name="Google Shape;64;p7"/>
          <p:cNvGrpSpPr/>
          <p:nvPr/>
        </p:nvGrpSpPr>
        <p:grpSpPr>
          <a:xfrm>
            <a:off x="0" y="381001"/>
            <a:ext cx="1037850" cy="1016287"/>
            <a:chOff x="0" y="381001"/>
            <a:chExt cx="1037850" cy="1016287"/>
          </a:xfrm>
        </p:grpSpPr>
        <p:sp>
          <p:nvSpPr>
            <p:cNvPr id="65" name="Google Shape;65;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8" name="Google Shape;68;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 name="Shape 70"/>
        <p:cNvGrpSpPr/>
        <p:nvPr/>
      </p:nvGrpSpPr>
      <p:grpSpPr>
        <a:xfrm>
          <a:off x="0" y="0"/>
          <a:ext cx="0" cy="0"/>
          <a:chOff x="0" y="0"/>
          <a:chExt cx="0" cy="0"/>
        </a:xfrm>
      </p:grpSpPr>
      <p:grpSp>
        <p:nvGrpSpPr>
          <p:cNvPr id="71" name="Google Shape;71;p8"/>
          <p:cNvGrpSpPr/>
          <p:nvPr/>
        </p:nvGrpSpPr>
        <p:grpSpPr>
          <a:xfrm>
            <a:off x="4406400" y="0"/>
            <a:ext cx="4737600" cy="5143500"/>
            <a:chOff x="4406400" y="0"/>
            <a:chExt cx="4737600" cy="5143500"/>
          </a:xfrm>
        </p:grpSpPr>
        <p:sp>
          <p:nvSpPr>
            <p:cNvPr id="72" name="Google Shape;72;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1" name="Google Shape;9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grpSp>
        <p:nvGrpSpPr>
          <p:cNvPr id="93" name="Google Shape;93;p9"/>
          <p:cNvGrpSpPr/>
          <p:nvPr/>
        </p:nvGrpSpPr>
        <p:grpSpPr>
          <a:xfrm>
            <a:off x="0" y="381001"/>
            <a:ext cx="1037850" cy="1016287"/>
            <a:chOff x="0" y="381001"/>
            <a:chExt cx="1037850" cy="1016287"/>
          </a:xfrm>
        </p:grpSpPr>
        <p:sp>
          <p:nvSpPr>
            <p:cNvPr id="94" name="Google Shape;94;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7" name="Google Shape;97;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8" name="Google Shape;98;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grpSp>
        <p:nvGrpSpPr>
          <p:cNvPr id="101" name="Google Shape;101;p10"/>
          <p:cNvGrpSpPr/>
          <p:nvPr/>
        </p:nvGrpSpPr>
        <p:grpSpPr>
          <a:xfrm>
            <a:off x="0" y="4128572"/>
            <a:ext cx="698925" cy="684657"/>
            <a:chOff x="0" y="3785672"/>
            <a:chExt cx="698925" cy="684657"/>
          </a:xfrm>
        </p:grpSpPr>
        <p:sp>
          <p:nvSpPr>
            <p:cNvPr id="102" name="Google Shape;102;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5" name="Google Shape;10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google.com/spreadsheets/d/1z8Uh_lGYK7jILRBZHF5IywkVpfIQcxV5IDGY7EMKKGI/edit?gid=0#gid=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8mAiM1S7RmK92K05RKNngxGGByHyjn88/view" TargetMode="Externa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drive.google.com/file/d/1F-gtroLSytG_RMtk825zmok0YY4uWK99/view" TargetMode="External"/><Relationship Id="rId4"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drive.google.com/file/d/1kfxAF5Vrf5Wc4KfsBEieQDRVaYrtjoA6/view" TargetMode="External"/><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TeamBuilder</a:t>
            </a:r>
            <a:endParaRPr/>
          </a:p>
        </p:txBody>
      </p:sp>
      <p:sp>
        <p:nvSpPr>
          <p:cNvPr id="136" name="Google Shape;136;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CS673 Team 4</a:t>
            </a:r>
            <a:endParaRPr>
              <a:solidFill>
                <a:schemeClr val="dk1"/>
              </a:solidFill>
            </a:endParaRPr>
          </a:p>
        </p:txBody>
      </p:sp>
      <p:pic>
        <p:nvPicPr>
          <p:cNvPr id="137" name="Google Shape;137;p13"/>
          <p:cNvPicPr preferRelativeResize="0"/>
          <p:nvPr/>
        </p:nvPicPr>
        <p:blipFill>
          <a:blip r:embed="rId3">
            <a:alphaModFix/>
          </a:blip>
          <a:stretch>
            <a:fillRect/>
          </a:stretch>
        </p:blipFill>
        <p:spPr>
          <a:xfrm>
            <a:off x="8257548" y="4592000"/>
            <a:ext cx="886450" cy="536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43210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5833"/>
              <a:buFont typeface="Arial"/>
              <a:buNone/>
            </a:pPr>
            <a:r>
              <a:rPr lang="en"/>
              <a:t>Risk Management </a:t>
            </a:r>
            <a:r>
              <a:rPr lang="en"/>
              <a:t>Plan</a:t>
            </a:r>
            <a:endParaRPr/>
          </a:p>
          <a:p>
            <a:pPr indent="0" lvl="0" marL="0" rtl="0" algn="l">
              <a:spcBef>
                <a:spcPts val="0"/>
              </a:spcBef>
              <a:spcAft>
                <a:spcPts val="0"/>
              </a:spcAft>
              <a:buNone/>
            </a:pPr>
            <a:r>
              <a:t/>
            </a:r>
            <a:endParaRPr/>
          </a:p>
        </p:txBody>
      </p:sp>
      <p:sp>
        <p:nvSpPr>
          <p:cNvPr id="196" name="Google Shape;196;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Data Management Risk</a:t>
            </a:r>
            <a:endParaRPr sz="2100"/>
          </a:p>
          <a:p>
            <a:pPr indent="-361950" lvl="0" marL="457200" rtl="0" algn="l">
              <a:spcBef>
                <a:spcPts val="0"/>
              </a:spcBef>
              <a:spcAft>
                <a:spcPts val="0"/>
              </a:spcAft>
              <a:buSzPts val="2100"/>
              <a:buChar char="-"/>
            </a:pPr>
            <a:r>
              <a:rPr lang="en" sz="2100"/>
              <a:t>System Overload</a:t>
            </a:r>
            <a:endParaRPr sz="2100"/>
          </a:p>
          <a:p>
            <a:pPr indent="-361950" lvl="0" marL="457200" rtl="0" algn="l">
              <a:spcBef>
                <a:spcPts val="0"/>
              </a:spcBef>
              <a:spcAft>
                <a:spcPts val="0"/>
              </a:spcAft>
              <a:buSzPts val="2100"/>
              <a:buChar char="-"/>
            </a:pPr>
            <a:r>
              <a:rPr lang="en" sz="2100"/>
              <a:t>User Experience</a:t>
            </a:r>
            <a:endParaRPr sz="2100"/>
          </a:p>
          <a:p>
            <a:pPr indent="-361950" lvl="0" marL="457200" rtl="0" algn="l">
              <a:spcBef>
                <a:spcPts val="0"/>
              </a:spcBef>
              <a:spcAft>
                <a:spcPts val="0"/>
              </a:spcAft>
              <a:buSzPts val="2100"/>
              <a:buChar char="-"/>
            </a:pPr>
            <a:r>
              <a:rPr lang="en" sz="2100"/>
              <a:t>Feature Creep</a:t>
            </a:r>
            <a:endParaRPr sz="2100"/>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en"/>
              <a:t>Risk Management: </a:t>
            </a:r>
            <a:r>
              <a:rPr lang="en" u="sng">
                <a:solidFill>
                  <a:schemeClr val="accent5"/>
                </a:solidFill>
                <a:hlinkClick r:id="rId3">
                  <a:extLst>
                    <a:ext uri="{A12FA001-AC4F-418D-AE19-62706E023703}">
                      <ahyp:hlinkClr val="tx"/>
                    </a:ext>
                  </a:extLst>
                </a:hlinkClick>
              </a:rPr>
              <a:t>CS673_SPPP_RiskManagement_team4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43210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5833"/>
              <a:buFont typeface="Arial"/>
              <a:buNone/>
            </a:pPr>
            <a:r>
              <a:rPr lang="en"/>
              <a:t>Management Plan Cont.</a:t>
            </a:r>
            <a:endParaRPr/>
          </a:p>
          <a:p>
            <a:pPr indent="0" lvl="0" marL="0" rtl="0" algn="l">
              <a:spcBef>
                <a:spcPts val="0"/>
              </a:spcBef>
              <a:spcAft>
                <a:spcPts val="0"/>
              </a:spcAft>
              <a:buNone/>
            </a:pPr>
            <a:r>
              <a:t/>
            </a:r>
            <a:endParaRPr/>
          </a:p>
        </p:txBody>
      </p:sp>
      <p:sp>
        <p:nvSpPr>
          <p:cNvPr id="202" name="Google Shape;202;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Timeline:</a:t>
            </a:r>
            <a:endParaRPr/>
          </a:p>
          <a:p>
            <a:pPr indent="0" lvl="0" marL="0" rtl="0" algn="l">
              <a:spcBef>
                <a:spcPts val="1200"/>
              </a:spcBef>
              <a:spcAft>
                <a:spcPts val="1200"/>
              </a:spcAft>
              <a:buNone/>
            </a:pPr>
            <a:r>
              <a:t/>
            </a:r>
            <a:endParaRPr/>
          </a:p>
        </p:txBody>
      </p:sp>
      <p:pic>
        <p:nvPicPr>
          <p:cNvPr id="203" name="Google Shape;203;p23"/>
          <p:cNvPicPr preferRelativeResize="0"/>
          <p:nvPr/>
        </p:nvPicPr>
        <p:blipFill>
          <a:blip r:embed="rId3">
            <a:alphaModFix/>
          </a:blip>
          <a:stretch>
            <a:fillRect/>
          </a:stretch>
        </p:blipFill>
        <p:spPr>
          <a:xfrm>
            <a:off x="3315232" y="1567550"/>
            <a:ext cx="3100794" cy="291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Software Design</a:t>
            </a:r>
            <a:endParaRPr/>
          </a:p>
        </p:txBody>
      </p:sp>
      <p:sp>
        <p:nvSpPr>
          <p:cNvPr id="209" name="Google Shape;209;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Class Diagram: </a:t>
            </a:r>
            <a:endParaRPr/>
          </a:p>
        </p:txBody>
      </p:sp>
      <p:pic>
        <p:nvPicPr>
          <p:cNvPr id="210" name="Google Shape;210;p24"/>
          <p:cNvPicPr preferRelativeResize="0"/>
          <p:nvPr/>
        </p:nvPicPr>
        <p:blipFill rotWithShape="1">
          <a:blip r:embed="rId3">
            <a:alphaModFix/>
          </a:blip>
          <a:srcRect b="-32419" l="-60240" r="-39759" t="-67580"/>
          <a:stretch/>
        </p:blipFill>
        <p:spPr>
          <a:xfrm>
            <a:off x="0" y="3787"/>
            <a:ext cx="9143999" cy="51359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Design - UI Demo</a:t>
            </a:r>
            <a:endParaRPr/>
          </a:p>
        </p:txBody>
      </p:sp>
      <p:pic>
        <p:nvPicPr>
          <p:cNvPr id="216" name="Google Shape;216;p25" title="Iteration1_frontend_demo.mkv">
            <a:hlinkClick r:id="rId3"/>
          </p:cNvPr>
          <p:cNvPicPr preferRelativeResize="0"/>
          <p:nvPr/>
        </p:nvPicPr>
        <p:blipFill>
          <a:blip r:embed="rId4">
            <a:alphaModFix/>
          </a:blip>
          <a:stretch>
            <a:fillRect/>
          </a:stretch>
        </p:blipFill>
        <p:spPr>
          <a:xfrm>
            <a:off x="1807075" y="1567550"/>
            <a:ext cx="6019757" cy="33861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Tested the following:</a:t>
            </a:r>
            <a:endParaRPr/>
          </a:p>
          <a:p>
            <a:pPr indent="-298450" lvl="1" marL="914400" rtl="0" algn="l">
              <a:spcBef>
                <a:spcPts val="0"/>
              </a:spcBef>
              <a:spcAft>
                <a:spcPts val="0"/>
              </a:spcAft>
              <a:buSzPts val="1100"/>
              <a:buChar char="○"/>
            </a:pPr>
            <a:r>
              <a:rPr lang="en"/>
              <a:t>UI components</a:t>
            </a:r>
            <a:endParaRPr/>
          </a:p>
          <a:p>
            <a:pPr indent="-298450" lvl="2" marL="1371600" rtl="0" algn="l">
              <a:spcBef>
                <a:spcPts val="0"/>
              </a:spcBef>
              <a:spcAft>
                <a:spcPts val="0"/>
              </a:spcAft>
              <a:buSzPts val="1100"/>
              <a:buChar char="■"/>
            </a:pPr>
            <a:r>
              <a:rPr lang="en"/>
              <a:t>Side navigation</a:t>
            </a:r>
            <a:endParaRPr/>
          </a:p>
          <a:p>
            <a:pPr indent="-298450" lvl="2" marL="1371600" rtl="0" algn="l">
              <a:spcBef>
                <a:spcPts val="0"/>
              </a:spcBef>
              <a:spcAft>
                <a:spcPts val="0"/>
              </a:spcAft>
              <a:buSzPts val="1100"/>
              <a:buChar char="■"/>
            </a:pPr>
            <a:r>
              <a:rPr lang="en"/>
              <a:t>Student details</a:t>
            </a:r>
            <a:endParaRPr/>
          </a:p>
          <a:p>
            <a:pPr indent="-311150" lvl="0" marL="457200" rtl="0" algn="l">
              <a:spcBef>
                <a:spcPts val="0"/>
              </a:spcBef>
              <a:spcAft>
                <a:spcPts val="0"/>
              </a:spcAft>
              <a:buSzPts val="1300"/>
              <a:buChar char="●"/>
            </a:pPr>
            <a:r>
              <a:rPr lang="en"/>
              <a:t>Testing techniques used:</a:t>
            </a:r>
            <a:endParaRPr/>
          </a:p>
          <a:p>
            <a:pPr indent="-298450" lvl="1" marL="914400" rtl="0" algn="l">
              <a:spcBef>
                <a:spcPts val="0"/>
              </a:spcBef>
              <a:spcAft>
                <a:spcPts val="0"/>
              </a:spcAft>
              <a:buSzPts val="1100"/>
              <a:buChar char="○"/>
            </a:pPr>
            <a:r>
              <a:rPr lang="en"/>
              <a:t>Manual</a:t>
            </a:r>
            <a:endParaRPr/>
          </a:p>
          <a:p>
            <a:pPr indent="-298450" lvl="1" marL="914400" rtl="0" algn="l">
              <a:spcBef>
                <a:spcPts val="0"/>
              </a:spcBef>
              <a:spcAft>
                <a:spcPts val="0"/>
              </a:spcAft>
              <a:buSzPts val="1100"/>
              <a:buChar char="○"/>
            </a:pPr>
            <a:r>
              <a:rPr lang="en"/>
              <a:t>Automated</a:t>
            </a:r>
            <a:endParaRPr/>
          </a:p>
          <a:p>
            <a:pPr indent="-298450" lvl="2" marL="1371600" rtl="0" algn="l">
              <a:spcBef>
                <a:spcPts val="0"/>
              </a:spcBef>
              <a:spcAft>
                <a:spcPts val="0"/>
              </a:spcAft>
              <a:buSzPts val="1100"/>
              <a:buChar char="■"/>
            </a:pPr>
            <a:r>
              <a:rPr lang="en"/>
              <a:t>Unit tests</a:t>
            </a:r>
            <a:endParaRPr/>
          </a:p>
          <a:p>
            <a:pPr indent="-311150" lvl="0" marL="457200" rtl="0" algn="l">
              <a:spcBef>
                <a:spcPts val="0"/>
              </a:spcBef>
              <a:spcAft>
                <a:spcPts val="0"/>
              </a:spcAft>
              <a:buSzPts val="1300"/>
              <a:buChar char="●"/>
            </a:pPr>
            <a:r>
              <a:rPr lang="en"/>
              <a:t>Test result:</a:t>
            </a:r>
            <a:endParaRPr/>
          </a:p>
          <a:p>
            <a:pPr indent="-298450" lvl="1" marL="914400" rtl="0" algn="l">
              <a:spcBef>
                <a:spcPts val="0"/>
              </a:spcBef>
              <a:spcAft>
                <a:spcPts val="0"/>
              </a:spcAft>
              <a:buSzPts val="1100"/>
              <a:buChar char="○"/>
            </a:pPr>
            <a:r>
              <a:rPr lang="en"/>
              <a:t>UI Test coverage summary:</a:t>
            </a:r>
            <a:endParaRPr/>
          </a:p>
          <a:p>
            <a:pPr indent="-298450" lvl="2" marL="1371600" rtl="0" algn="l">
              <a:spcBef>
                <a:spcPts val="0"/>
              </a:spcBef>
              <a:spcAft>
                <a:spcPts val="0"/>
              </a:spcAft>
              <a:buSzPts val="1100"/>
              <a:buChar char="■"/>
            </a:pPr>
            <a:r>
              <a:rPr lang="en"/>
              <a:t>Statements   : 70% ( 7/10 )</a:t>
            </a:r>
            <a:endParaRPr/>
          </a:p>
          <a:p>
            <a:pPr indent="-298450" lvl="2" marL="1371600" rtl="0" algn="l">
              <a:spcBef>
                <a:spcPts val="0"/>
              </a:spcBef>
              <a:spcAft>
                <a:spcPts val="0"/>
              </a:spcAft>
              <a:buSzPts val="1100"/>
              <a:buChar char="■"/>
            </a:pPr>
            <a:r>
              <a:rPr lang="en"/>
              <a:t>Branches     : 0% ( 0/1 )</a:t>
            </a:r>
            <a:endParaRPr/>
          </a:p>
          <a:p>
            <a:pPr indent="-298450" lvl="2" marL="1371600" rtl="0" algn="l">
              <a:spcBef>
                <a:spcPts val="0"/>
              </a:spcBef>
              <a:spcAft>
                <a:spcPts val="0"/>
              </a:spcAft>
              <a:buSzPts val="1100"/>
              <a:buChar char="■"/>
            </a:pPr>
            <a:r>
              <a:rPr lang="en"/>
              <a:t>Functions    : 66.66% ( 2/3 )</a:t>
            </a:r>
            <a:endParaRPr/>
          </a:p>
          <a:p>
            <a:pPr indent="-298450" lvl="2" marL="1371600" rtl="0" algn="l">
              <a:spcBef>
                <a:spcPts val="0"/>
              </a:spcBef>
              <a:spcAft>
                <a:spcPts val="0"/>
              </a:spcAft>
              <a:buSzPts val="1100"/>
              <a:buChar char="■"/>
            </a:pPr>
            <a:r>
              <a:rPr lang="en"/>
              <a:t>Lines        : 62.5% ( 5/8 )</a:t>
            </a:r>
            <a:endParaRPr/>
          </a:p>
          <a:p>
            <a:pPr indent="0" lvl="0" marL="0" rtl="0" algn="l">
              <a:spcBef>
                <a:spcPts val="1200"/>
              </a:spcBef>
              <a:spcAft>
                <a:spcPts val="1200"/>
              </a:spcAft>
              <a:buNone/>
            </a:pPr>
            <a:r>
              <a:t/>
            </a:r>
            <a:endParaRPr/>
          </a:p>
        </p:txBody>
      </p:sp>
      <p:sp>
        <p:nvSpPr>
          <p:cNvPr id="222" name="Google Shape;222;p26"/>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Testing - Testing Summary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Testing - Manual Test 1</a:t>
            </a:r>
            <a:endParaRPr/>
          </a:p>
        </p:txBody>
      </p:sp>
      <p:sp>
        <p:nvSpPr>
          <p:cNvPr id="228" name="Google Shape;228;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Test case ID: 1</a:t>
            </a:r>
            <a:endParaRPr/>
          </a:p>
          <a:p>
            <a:pPr indent="-304958" lvl="0" marL="457200" rtl="0" algn="l">
              <a:spcBef>
                <a:spcPts val="0"/>
              </a:spcBef>
              <a:spcAft>
                <a:spcPts val="0"/>
              </a:spcAft>
              <a:buSzPct val="100000"/>
              <a:buChar char="●"/>
            </a:pPr>
            <a:r>
              <a:rPr lang="en"/>
              <a:t>Test case name: Side navigation</a:t>
            </a:r>
            <a:endParaRPr/>
          </a:p>
          <a:p>
            <a:pPr indent="-304958" lvl="0" marL="457200" rtl="0" algn="l">
              <a:spcBef>
                <a:spcPts val="0"/>
              </a:spcBef>
              <a:spcAft>
                <a:spcPts val="0"/>
              </a:spcAft>
              <a:buSzPct val="100000"/>
              <a:buChar char="●"/>
            </a:pPr>
            <a:r>
              <a:rPr lang="en"/>
              <a:t>New test</a:t>
            </a:r>
            <a:endParaRPr/>
          </a:p>
          <a:p>
            <a:pPr indent="-304958" lvl="0" marL="457200" rtl="0" algn="l">
              <a:spcBef>
                <a:spcPts val="0"/>
              </a:spcBef>
              <a:spcAft>
                <a:spcPts val="0"/>
              </a:spcAft>
              <a:buSzPct val="100000"/>
              <a:buChar char="●"/>
            </a:pPr>
            <a:r>
              <a:rPr lang="en"/>
              <a:t>Test items:</a:t>
            </a:r>
            <a:endParaRPr/>
          </a:p>
          <a:p>
            <a:pPr indent="-293211" lvl="1" marL="914400" rtl="0" algn="l">
              <a:spcBef>
                <a:spcPts val="0"/>
              </a:spcBef>
              <a:spcAft>
                <a:spcPts val="0"/>
              </a:spcAft>
              <a:buSzPct val="100000"/>
              <a:buChar char="○"/>
            </a:pPr>
            <a:r>
              <a:rPr lang="en"/>
              <a:t>Side navigation bar </a:t>
            </a:r>
            <a:endParaRPr/>
          </a:p>
          <a:p>
            <a:pPr indent="-293211" lvl="1" marL="914400" rtl="0" algn="l">
              <a:spcBef>
                <a:spcPts val="0"/>
              </a:spcBef>
              <a:spcAft>
                <a:spcPts val="0"/>
              </a:spcAft>
              <a:buSzPct val="100000"/>
              <a:buChar char="○"/>
            </a:pPr>
            <a:r>
              <a:rPr lang="en"/>
              <a:t>navigation items</a:t>
            </a:r>
            <a:endParaRPr/>
          </a:p>
          <a:p>
            <a:pPr indent="-304958" lvl="0" marL="457200" rtl="0" algn="l">
              <a:spcBef>
                <a:spcPts val="0"/>
              </a:spcBef>
              <a:spcAft>
                <a:spcPts val="0"/>
              </a:spcAft>
              <a:buSzPct val="100000"/>
              <a:buChar char="●"/>
            </a:pPr>
            <a:r>
              <a:rPr lang="en"/>
              <a:t>Test priority: High</a:t>
            </a:r>
            <a:endParaRPr/>
          </a:p>
          <a:p>
            <a:pPr indent="-304958" lvl="0" marL="457200" rtl="0" algn="l">
              <a:spcBef>
                <a:spcPts val="0"/>
              </a:spcBef>
              <a:spcAft>
                <a:spcPts val="0"/>
              </a:spcAft>
              <a:buSzPct val="100000"/>
              <a:buChar char="●"/>
            </a:pPr>
            <a:r>
              <a:rPr lang="en"/>
              <a:t>Test steps:</a:t>
            </a:r>
            <a:endParaRPr/>
          </a:p>
          <a:p>
            <a:pPr indent="-293211" lvl="1" marL="914400" rtl="0" algn="l">
              <a:spcBef>
                <a:spcPts val="0"/>
              </a:spcBef>
              <a:spcAft>
                <a:spcPts val="0"/>
              </a:spcAft>
              <a:buSzPct val="100000"/>
              <a:buChar char="○"/>
            </a:pPr>
            <a:r>
              <a:rPr lang="en"/>
              <a:t>Navigate to website</a:t>
            </a:r>
            <a:endParaRPr/>
          </a:p>
          <a:p>
            <a:pPr indent="-293211" lvl="1" marL="914400" rtl="0" algn="l">
              <a:spcBef>
                <a:spcPts val="0"/>
              </a:spcBef>
              <a:spcAft>
                <a:spcPts val="0"/>
              </a:spcAft>
              <a:buSzPct val="100000"/>
              <a:buChar char="○"/>
            </a:pPr>
            <a:r>
              <a:rPr lang="en"/>
              <a:t>See whether the side navigation bar is loaded to the left side of the app</a:t>
            </a:r>
            <a:endParaRPr/>
          </a:p>
          <a:p>
            <a:pPr indent="-293211" lvl="1" marL="914400" rtl="0" algn="l">
              <a:spcBef>
                <a:spcPts val="0"/>
              </a:spcBef>
              <a:spcAft>
                <a:spcPts val="0"/>
              </a:spcAft>
              <a:buSzPct val="100000"/>
              <a:buChar char="○"/>
            </a:pPr>
            <a:r>
              <a:rPr lang="en"/>
              <a:t>Three navigation items should be displayed on the side navigation bar</a:t>
            </a:r>
            <a:endParaRPr/>
          </a:p>
          <a:p>
            <a:pPr indent="-304958" lvl="0" marL="457200" rtl="0" algn="l">
              <a:spcBef>
                <a:spcPts val="0"/>
              </a:spcBef>
              <a:spcAft>
                <a:spcPts val="0"/>
              </a:spcAft>
              <a:buSzPct val="100000"/>
              <a:buChar char="●"/>
            </a:pPr>
            <a:r>
              <a:rPr lang="en"/>
              <a:t>Expected output: Side navigation bar shall be displayed on the left side of the application with three items:</a:t>
            </a:r>
            <a:endParaRPr/>
          </a:p>
          <a:p>
            <a:pPr indent="-293211" lvl="1" marL="914400" rtl="0" algn="l">
              <a:spcBef>
                <a:spcPts val="0"/>
              </a:spcBef>
              <a:spcAft>
                <a:spcPts val="0"/>
              </a:spcAft>
              <a:buSzPct val="100000"/>
              <a:buChar char="○"/>
            </a:pPr>
            <a:r>
              <a:rPr lang="en"/>
              <a:t>Home</a:t>
            </a:r>
            <a:endParaRPr/>
          </a:p>
          <a:p>
            <a:pPr indent="-293211" lvl="1" marL="914400" rtl="0" algn="l">
              <a:spcBef>
                <a:spcPts val="0"/>
              </a:spcBef>
              <a:spcAft>
                <a:spcPts val="0"/>
              </a:spcAft>
              <a:buSzPct val="100000"/>
              <a:buChar char="○"/>
            </a:pPr>
            <a:r>
              <a:rPr lang="en"/>
              <a:t>Add Student</a:t>
            </a:r>
            <a:endParaRPr/>
          </a:p>
          <a:p>
            <a:pPr indent="-293211" lvl="1" marL="914400" rtl="0" algn="l">
              <a:spcBef>
                <a:spcPts val="0"/>
              </a:spcBef>
              <a:spcAft>
                <a:spcPts val="0"/>
              </a:spcAft>
              <a:buSzPct val="100000"/>
              <a:buChar char="○"/>
            </a:pPr>
            <a:r>
              <a:rPr lang="en"/>
              <a:t>View/Edit Student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Testing - Manual Test 1</a:t>
            </a:r>
            <a:endParaRPr/>
          </a:p>
        </p:txBody>
      </p:sp>
      <p:sp>
        <p:nvSpPr>
          <p:cNvPr id="234" name="Google Shape;234;p28"/>
          <p:cNvSpPr txBox="1"/>
          <p:nvPr>
            <p:ph idx="1" type="body"/>
          </p:nvPr>
        </p:nvSpPr>
        <p:spPr>
          <a:xfrm>
            <a:off x="1297500" y="1567550"/>
            <a:ext cx="7038900" cy="3348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Actual output:</a:t>
            </a:r>
            <a:endParaRPr/>
          </a:p>
          <a:p>
            <a:pPr indent="-311150" lvl="0" marL="457200" rtl="0" algn="l">
              <a:spcBef>
                <a:spcPts val="0"/>
              </a:spcBef>
              <a:spcAft>
                <a:spcPts val="0"/>
              </a:spcAft>
              <a:buSzPts val="1300"/>
              <a:buChar char="●"/>
            </a:pPr>
            <a:r>
              <a:rPr lang="en"/>
              <a:t>Test result: PASS</a:t>
            </a:r>
            <a:endParaRPr/>
          </a:p>
          <a:p>
            <a:pPr indent="0" lvl="0" marL="0" rtl="0" algn="l">
              <a:spcBef>
                <a:spcPts val="1200"/>
              </a:spcBef>
              <a:spcAft>
                <a:spcPts val="1200"/>
              </a:spcAft>
              <a:buNone/>
            </a:pPr>
            <a:r>
              <a:t/>
            </a:r>
            <a:endParaRPr/>
          </a:p>
        </p:txBody>
      </p:sp>
      <p:pic>
        <p:nvPicPr>
          <p:cNvPr id="235" name="Google Shape;235;p28"/>
          <p:cNvPicPr preferRelativeResize="0"/>
          <p:nvPr/>
        </p:nvPicPr>
        <p:blipFill>
          <a:blip r:embed="rId3">
            <a:alphaModFix/>
          </a:blip>
          <a:stretch>
            <a:fillRect/>
          </a:stretch>
        </p:blipFill>
        <p:spPr>
          <a:xfrm>
            <a:off x="3011925" y="1789425"/>
            <a:ext cx="5324475" cy="2905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Testing - Manual Test 2</a:t>
            </a:r>
            <a:endParaRPr/>
          </a:p>
        </p:txBody>
      </p:sp>
      <p:sp>
        <p:nvSpPr>
          <p:cNvPr id="241" name="Google Shape;241;p29"/>
          <p:cNvSpPr txBox="1"/>
          <p:nvPr>
            <p:ph idx="1" type="body"/>
          </p:nvPr>
        </p:nvSpPr>
        <p:spPr>
          <a:xfrm>
            <a:off x="1297500" y="1567550"/>
            <a:ext cx="7038900" cy="32859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Test case ID: 2</a:t>
            </a:r>
            <a:endParaRPr/>
          </a:p>
          <a:p>
            <a:pPr indent="-311150" lvl="0" marL="457200" rtl="0" algn="l">
              <a:spcBef>
                <a:spcPts val="0"/>
              </a:spcBef>
              <a:spcAft>
                <a:spcPts val="0"/>
              </a:spcAft>
              <a:buSzPts val="1300"/>
              <a:buChar char="●"/>
            </a:pPr>
            <a:r>
              <a:rPr lang="en"/>
              <a:t>Test case name: Add student details</a:t>
            </a:r>
            <a:endParaRPr/>
          </a:p>
          <a:p>
            <a:pPr indent="-311150" lvl="0" marL="457200" rtl="0" algn="l">
              <a:spcBef>
                <a:spcPts val="0"/>
              </a:spcBef>
              <a:spcAft>
                <a:spcPts val="0"/>
              </a:spcAft>
              <a:buSzPts val="1300"/>
              <a:buChar char="●"/>
            </a:pPr>
            <a:r>
              <a:rPr lang="en"/>
              <a:t>New test</a:t>
            </a:r>
            <a:endParaRPr/>
          </a:p>
          <a:p>
            <a:pPr indent="-311150" lvl="0" marL="457200" rtl="0" algn="l">
              <a:spcBef>
                <a:spcPts val="0"/>
              </a:spcBef>
              <a:spcAft>
                <a:spcPts val="0"/>
              </a:spcAft>
              <a:buSzPts val="1300"/>
              <a:buChar char="●"/>
            </a:pPr>
            <a:r>
              <a:rPr lang="en"/>
              <a:t>Test items:</a:t>
            </a:r>
            <a:endParaRPr/>
          </a:p>
          <a:p>
            <a:pPr indent="-298450" lvl="1" marL="914400" rtl="0" algn="l">
              <a:spcBef>
                <a:spcPts val="0"/>
              </a:spcBef>
              <a:spcAft>
                <a:spcPts val="0"/>
              </a:spcAft>
              <a:buSzPts val="1100"/>
              <a:buChar char="○"/>
            </a:pPr>
            <a:r>
              <a:rPr lang="en"/>
              <a:t>Add student page</a:t>
            </a:r>
            <a:endParaRPr/>
          </a:p>
          <a:p>
            <a:pPr indent="-298450" lvl="1" marL="914400" rtl="0" algn="l">
              <a:spcBef>
                <a:spcPts val="0"/>
              </a:spcBef>
              <a:spcAft>
                <a:spcPts val="0"/>
              </a:spcAft>
              <a:buSzPts val="1100"/>
              <a:buChar char="○"/>
            </a:pPr>
            <a:r>
              <a:rPr lang="en"/>
              <a:t>Form input</a:t>
            </a:r>
            <a:endParaRPr/>
          </a:p>
          <a:p>
            <a:pPr indent="-298450" lvl="1" marL="914400" rtl="0" algn="l">
              <a:spcBef>
                <a:spcPts val="0"/>
              </a:spcBef>
              <a:spcAft>
                <a:spcPts val="0"/>
              </a:spcAft>
              <a:buSzPts val="1100"/>
              <a:buChar char="○"/>
            </a:pPr>
            <a:r>
              <a:rPr lang="en"/>
              <a:t>Save button</a:t>
            </a:r>
            <a:endParaRPr/>
          </a:p>
          <a:p>
            <a:pPr indent="-311150" lvl="0" marL="457200" rtl="0" algn="l">
              <a:spcBef>
                <a:spcPts val="0"/>
              </a:spcBef>
              <a:spcAft>
                <a:spcPts val="0"/>
              </a:spcAft>
              <a:buSzPts val="1300"/>
              <a:buChar char="●"/>
            </a:pPr>
            <a:r>
              <a:rPr lang="en"/>
              <a:t>Test priority: high</a:t>
            </a:r>
            <a:endParaRPr/>
          </a:p>
          <a:p>
            <a:pPr indent="-311150" lvl="0" marL="457200" rtl="0" algn="l">
              <a:spcBef>
                <a:spcPts val="0"/>
              </a:spcBef>
              <a:spcAft>
                <a:spcPts val="0"/>
              </a:spcAft>
              <a:buSzPts val="1300"/>
              <a:buChar char="●"/>
            </a:pPr>
            <a:r>
              <a:rPr lang="en"/>
              <a:t>Test steps:</a:t>
            </a:r>
            <a:endParaRPr/>
          </a:p>
          <a:p>
            <a:pPr indent="-298450" lvl="1" marL="914400" rtl="0" algn="l">
              <a:spcBef>
                <a:spcPts val="0"/>
              </a:spcBef>
              <a:spcAft>
                <a:spcPts val="0"/>
              </a:spcAft>
              <a:buSzPts val="1100"/>
              <a:buChar char="○"/>
            </a:pPr>
            <a:r>
              <a:rPr lang="en"/>
              <a:t>Navigate to website</a:t>
            </a:r>
            <a:endParaRPr/>
          </a:p>
          <a:p>
            <a:pPr indent="-298450" lvl="1" marL="914400" rtl="0" algn="l">
              <a:spcBef>
                <a:spcPts val="0"/>
              </a:spcBef>
              <a:spcAft>
                <a:spcPts val="0"/>
              </a:spcAft>
              <a:buSzPts val="1100"/>
              <a:buChar char="○"/>
            </a:pPr>
            <a:r>
              <a:rPr lang="en"/>
              <a:t>On the side navigation, click on ‘Add Student’</a:t>
            </a:r>
            <a:endParaRPr/>
          </a:p>
          <a:p>
            <a:pPr indent="-298450" lvl="1" marL="914400" rtl="0" algn="l">
              <a:spcBef>
                <a:spcPts val="0"/>
              </a:spcBef>
              <a:spcAft>
                <a:spcPts val="0"/>
              </a:spcAft>
              <a:buSzPts val="1100"/>
              <a:buChar char="○"/>
            </a:pPr>
            <a:r>
              <a:rPr lang="en"/>
              <a:t>On the ‘Basic details’ section, give valid and invalid inputs</a:t>
            </a:r>
            <a:endParaRPr/>
          </a:p>
          <a:p>
            <a:pPr indent="-311150" lvl="0" marL="457200" rtl="0" algn="l">
              <a:spcBef>
                <a:spcPts val="0"/>
              </a:spcBef>
              <a:spcAft>
                <a:spcPts val="0"/>
              </a:spcAft>
              <a:buSzPts val="1300"/>
              <a:buChar char="●"/>
            </a:pPr>
            <a:r>
              <a:rPr lang="en"/>
              <a:t>Expected output:</a:t>
            </a:r>
            <a:endParaRPr/>
          </a:p>
          <a:p>
            <a:pPr indent="-298450" lvl="1" marL="914400" rtl="0" algn="l">
              <a:spcBef>
                <a:spcPts val="0"/>
              </a:spcBef>
              <a:spcAft>
                <a:spcPts val="0"/>
              </a:spcAft>
              <a:buSzPts val="1100"/>
              <a:buChar char="○"/>
            </a:pPr>
            <a:r>
              <a:rPr lang="en"/>
              <a:t>Three sections shall be displayed on ‘Add Student’ page</a:t>
            </a:r>
            <a:endParaRPr/>
          </a:p>
          <a:p>
            <a:pPr indent="-298450" lvl="1" marL="914400" rtl="0" algn="l">
              <a:spcBef>
                <a:spcPts val="0"/>
              </a:spcBef>
              <a:spcAft>
                <a:spcPts val="0"/>
              </a:spcAft>
              <a:buSzPts val="1100"/>
              <a:buChar char="○"/>
            </a:pPr>
            <a:r>
              <a:rPr lang="en"/>
              <a:t>On ‘Basic details’, four input fields - Name, Email, Degree, Concentration shall be displayed</a:t>
            </a:r>
            <a:endParaRPr/>
          </a:p>
          <a:p>
            <a:pPr indent="-298450" lvl="1" marL="914400" rtl="0" algn="l">
              <a:spcBef>
                <a:spcPts val="0"/>
              </a:spcBef>
              <a:spcAft>
                <a:spcPts val="0"/>
              </a:spcAft>
              <a:buSzPts val="1100"/>
              <a:buChar char="○"/>
            </a:pPr>
            <a:r>
              <a:rPr lang="en"/>
              <a:t>Given valid values, the save button shall be enabled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Testing - Manual Test 2</a:t>
            </a:r>
            <a:endParaRPr/>
          </a:p>
        </p:txBody>
      </p:sp>
      <p:sp>
        <p:nvSpPr>
          <p:cNvPr id="247" name="Google Shape;247;p30"/>
          <p:cNvSpPr txBox="1"/>
          <p:nvPr>
            <p:ph idx="1" type="body"/>
          </p:nvPr>
        </p:nvSpPr>
        <p:spPr>
          <a:xfrm>
            <a:off x="1297500" y="1567550"/>
            <a:ext cx="7038900" cy="3348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Actual output: </a:t>
            </a:r>
            <a:endParaRPr/>
          </a:p>
        </p:txBody>
      </p:sp>
      <p:pic>
        <p:nvPicPr>
          <p:cNvPr id="248" name="Google Shape;248;p30"/>
          <p:cNvPicPr preferRelativeResize="0"/>
          <p:nvPr/>
        </p:nvPicPr>
        <p:blipFill>
          <a:blip r:embed="rId3">
            <a:alphaModFix/>
          </a:blip>
          <a:stretch>
            <a:fillRect/>
          </a:stretch>
        </p:blipFill>
        <p:spPr>
          <a:xfrm>
            <a:off x="3069075" y="1803725"/>
            <a:ext cx="5267325" cy="2876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Testing - Manual Test 2</a:t>
            </a:r>
            <a:endParaRPr/>
          </a:p>
        </p:txBody>
      </p:sp>
      <p:sp>
        <p:nvSpPr>
          <p:cNvPr id="254" name="Google Shape;254;p31"/>
          <p:cNvSpPr txBox="1"/>
          <p:nvPr>
            <p:ph idx="1" type="body"/>
          </p:nvPr>
        </p:nvSpPr>
        <p:spPr>
          <a:xfrm>
            <a:off x="1297500" y="1567550"/>
            <a:ext cx="7038900" cy="3348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Actual output: </a:t>
            </a:r>
            <a:endParaRPr/>
          </a:p>
        </p:txBody>
      </p:sp>
      <p:pic>
        <p:nvPicPr>
          <p:cNvPr id="255" name="Google Shape;255;p31"/>
          <p:cNvPicPr preferRelativeResize="0"/>
          <p:nvPr/>
        </p:nvPicPr>
        <p:blipFill>
          <a:blip r:embed="rId3">
            <a:alphaModFix/>
          </a:blip>
          <a:stretch>
            <a:fillRect/>
          </a:stretch>
        </p:blipFill>
        <p:spPr>
          <a:xfrm>
            <a:off x="2945250" y="1770388"/>
            <a:ext cx="5391150" cy="2943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Members</a:t>
            </a:r>
            <a:endParaRPr/>
          </a:p>
        </p:txBody>
      </p:sp>
      <p:sp>
        <p:nvSpPr>
          <p:cNvPr id="143" name="Google Shape;143;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swald Medium"/>
                <a:ea typeface="Oswald Medium"/>
                <a:cs typeface="Oswald Medium"/>
                <a:sym typeface="Oswald Medium"/>
              </a:rPr>
              <a:t>Team and Requirements Leader: Jake Kelly - </a:t>
            </a:r>
            <a:endParaRPr sz="1200">
              <a:latin typeface="Oswald Medium"/>
              <a:ea typeface="Oswald Medium"/>
              <a:cs typeface="Oswald Medium"/>
              <a:sym typeface="Oswald Medium"/>
            </a:endParaRPr>
          </a:p>
          <a:p>
            <a:pPr indent="0" lvl="0" marL="0" rtl="0" algn="l">
              <a:spcBef>
                <a:spcPts val="1200"/>
              </a:spcBef>
              <a:spcAft>
                <a:spcPts val="0"/>
              </a:spcAft>
              <a:buNone/>
            </a:pPr>
            <a:r>
              <a:t/>
            </a:r>
            <a:endParaRPr sz="1200">
              <a:latin typeface="Oswald Medium"/>
              <a:ea typeface="Oswald Medium"/>
              <a:cs typeface="Oswald Medium"/>
              <a:sym typeface="Oswald Medium"/>
            </a:endParaRPr>
          </a:p>
          <a:p>
            <a:pPr indent="0" lvl="0" marL="0" rtl="0" algn="l">
              <a:spcBef>
                <a:spcPts val="1200"/>
              </a:spcBef>
              <a:spcAft>
                <a:spcPts val="0"/>
              </a:spcAft>
              <a:buNone/>
            </a:pPr>
            <a:r>
              <a:t/>
            </a:r>
            <a:endParaRPr sz="1200">
              <a:latin typeface="Oswald Medium"/>
              <a:ea typeface="Oswald Medium"/>
              <a:cs typeface="Oswald Medium"/>
              <a:sym typeface="Oswald Medium"/>
            </a:endParaRPr>
          </a:p>
          <a:p>
            <a:pPr indent="0" lvl="0" marL="0" rtl="0" algn="l">
              <a:spcBef>
                <a:spcPts val="1200"/>
              </a:spcBef>
              <a:spcAft>
                <a:spcPts val="0"/>
              </a:spcAft>
              <a:buNone/>
            </a:pPr>
            <a:r>
              <a:t/>
            </a:r>
            <a:endParaRPr sz="1200">
              <a:latin typeface="Oswald Medium"/>
              <a:ea typeface="Oswald Medium"/>
              <a:cs typeface="Oswald Medium"/>
              <a:sym typeface="Oswald Medium"/>
            </a:endParaRPr>
          </a:p>
          <a:p>
            <a:pPr indent="0" lvl="0" marL="0" rtl="0" algn="l">
              <a:spcBef>
                <a:spcPts val="1200"/>
              </a:spcBef>
              <a:spcAft>
                <a:spcPts val="0"/>
              </a:spcAft>
              <a:buNone/>
            </a:pPr>
            <a:r>
              <a:rPr lang="en" sz="1200">
                <a:latin typeface="Oswald Medium"/>
                <a:ea typeface="Oswald Medium"/>
                <a:cs typeface="Oswald Medium"/>
                <a:sym typeface="Oswald Medium"/>
              </a:rPr>
              <a:t>Configuration Leader: Raymond Chen - C</a:t>
            </a:r>
            <a:r>
              <a:rPr lang="en" sz="1200">
                <a:latin typeface="Oswald Medium"/>
                <a:ea typeface="Oswald Medium"/>
                <a:cs typeface="Oswald Medium"/>
                <a:sym typeface="Oswald Medium"/>
              </a:rPr>
              <a:t>urrently full-time student in the software development program. Has a background in computer science bachelor's. Over the years, Raymond has developed some web application projects using Java, Go, Javascript and React.</a:t>
            </a:r>
            <a:endParaRPr sz="1200">
              <a:latin typeface="Oswald Medium"/>
              <a:ea typeface="Oswald Medium"/>
              <a:cs typeface="Oswald Medium"/>
              <a:sym typeface="Oswald Medium"/>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pic>
        <p:nvPicPr>
          <p:cNvPr id="144" name="Google Shape;144;p14"/>
          <p:cNvPicPr preferRelativeResize="0"/>
          <p:nvPr/>
        </p:nvPicPr>
        <p:blipFill>
          <a:blip r:embed="rId3">
            <a:alphaModFix/>
          </a:blip>
          <a:stretch>
            <a:fillRect/>
          </a:stretch>
        </p:blipFill>
        <p:spPr>
          <a:xfrm>
            <a:off x="3802075" y="1274075"/>
            <a:ext cx="1312300" cy="1748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1297500" y="4321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Testing - Automated testing - UI demo</a:t>
            </a:r>
            <a:endParaRPr/>
          </a:p>
        </p:txBody>
      </p:sp>
      <p:pic>
        <p:nvPicPr>
          <p:cNvPr id="261" name="Google Shape;261;p32" title="UI unit testing.mkv">
            <a:hlinkClick r:id="rId3"/>
          </p:cNvPr>
          <p:cNvPicPr preferRelativeResize="0"/>
          <p:nvPr/>
        </p:nvPicPr>
        <p:blipFill>
          <a:blip r:embed="rId4">
            <a:alphaModFix/>
          </a:blip>
          <a:stretch>
            <a:fillRect/>
          </a:stretch>
        </p:blipFill>
        <p:spPr>
          <a:xfrm>
            <a:off x="1556200" y="1567550"/>
            <a:ext cx="6031600" cy="3392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1297500" y="4321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testing - Automated testing - Coverage report</a:t>
            </a:r>
            <a:endParaRPr/>
          </a:p>
        </p:txBody>
      </p:sp>
      <p:pic>
        <p:nvPicPr>
          <p:cNvPr id="267" name="Google Shape;267;p33" title="UI unit testing - coverage report.mkv">
            <a:hlinkClick r:id="rId3"/>
          </p:cNvPr>
          <p:cNvPicPr preferRelativeResize="0"/>
          <p:nvPr/>
        </p:nvPicPr>
        <p:blipFill>
          <a:blip r:embed="rId4">
            <a:alphaModFix/>
          </a:blip>
          <a:stretch>
            <a:fillRect/>
          </a:stretch>
        </p:blipFill>
        <p:spPr>
          <a:xfrm>
            <a:off x="1712500" y="1480850"/>
            <a:ext cx="6208890" cy="3492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Testing - Metrics</a:t>
            </a:r>
            <a:endParaRPr/>
          </a:p>
        </p:txBody>
      </p:sp>
      <p:sp>
        <p:nvSpPr>
          <p:cNvPr id="273" name="Google Shape;273;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Number of test cases written so far: 4</a:t>
            </a:r>
            <a:endParaRPr/>
          </a:p>
          <a:p>
            <a:pPr indent="0" lvl="0" marL="0" rtl="0" algn="l">
              <a:spcBef>
                <a:spcPts val="1200"/>
              </a:spcBef>
              <a:spcAft>
                <a:spcPts val="0"/>
              </a:spcAft>
              <a:buNone/>
            </a:pPr>
            <a:r>
              <a:rPr lang="en"/>
              <a:t>Test coverage: 62.5%</a:t>
            </a:r>
            <a:endParaRPr/>
          </a:p>
          <a:p>
            <a:pPr indent="0" lvl="0" marL="0" rtl="0" algn="l">
              <a:spcBef>
                <a:spcPts val="1200"/>
              </a:spcBef>
              <a:spcAft>
                <a:spcPts val="1200"/>
              </a:spcAft>
              <a:buNone/>
            </a:pPr>
            <a:r>
              <a:rPr lang="en"/>
              <a:t>Defects: 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Members Cont. </a:t>
            </a:r>
            <a:endParaRPr/>
          </a:p>
        </p:txBody>
      </p:sp>
      <p:sp>
        <p:nvSpPr>
          <p:cNvPr id="150" name="Google Shape;150;p15"/>
          <p:cNvSpPr txBox="1"/>
          <p:nvPr>
            <p:ph idx="1" type="body"/>
          </p:nvPr>
        </p:nvSpPr>
        <p:spPr>
          <a:xfrm>
            <a:off x="1297500" y="1567550"/>
            <a:ext cx="5782200" cy="33423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QA Leader: Vishal Sundaram - C</a:t>
            </a:r>
            <a:r>
              <a:rPr lang="en"/>
              <a:t>urrently working for Boeing as a programmer analyst and enrolled in the MSSD program. Has around three years of experience in software development, with a focus on Java and frontend </a:t>
            </a:r>
            <a:r>
              <a:rPr lang="en"/>
              <a:t>technologies</a:t>
            </a:r>
            <a:r>
              <a:rPr lang="en"/>
              <a:t> like Angular.</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lang="en"/>
              <a:t>Security Leader: Wenli Gai - </a:t>
            </a:r>
            <a:r>
              <a:rPr lang="en"/>
              <a:t>Currently a second-year student at Boston University, pursuing a Master's degree in Computer Science. Experience in programming with Java and Python. Skilled in using SQL for database queries and R for data analysis. </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en" sz="1200"/>
              <a:t>Design and Implementation Leader: Max - Pursuing a Masters in Software Development with Boston University. Has experience with C++, C, Java and python.  Previously worked on different projects including a .wav player and a C++ built compiler for assembly language into machine language. </a:t>
            </a:r>
            <a:endParaRPr/>
          </a:p>
        </p:txBody>
      </p:sp>
      <p:pic>
        <p:nvPicPr>
          <p:cNvPr id="151" name="Google Shape;151;p15"/>
          <p:cNvPicPr preferRelativeResize="0"/>
          <p:nvPr/>
        </p:nvPicPr>
        <p:blipFill rotWithShape="1">
          <a:blip r:embed="rId3">
            <a:alphaModFix/>
          </a:blip>
          <a:srcRect b="31818" l="40648" r="17377" t="16762"/>
          <a:stretch/>
        </p:blipFill>
        <p:spPr>
          <a:xfrm>
            <a:off x="7228900" y="1567550"/>
            <a:ext cx="935224" cy="859251"/>
          </a:xfrm>
          <a:prstGeom prst="rect">
            <a:avLst/>
          </a:prstGeom>
          <a:noFill/>
          <a:ln>
            <a:noFill/>
          </a:ln>
        </p:spPr>
      </p:pic>
      <p:sp>
        <p:nvSpPr>
          <p:cNvPr id="152" name="Google Shape;152;p15"/>
          <p:cNvSpPr/>
          <p:nvPr/>
        </p:nvSpPr>
        <p:spPr>
          <a:xfrm>
            <a:off x="7079113" y="1567550"/>
            <a:ext cx="1234800" cy="33423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Overview</a:t>
            </a:r>
            <a:endParaRPr/>
          </a:p>
        </p:txBody>
      </p:sp>
      <p:sp>
        <p:nvSpPr>
          <p:cNvPr id="158" name="Google Shape;158;p16"/>
          <p:cNvSpPr txBox="1"/>
          <p:nvPr>
            <p:ph idx="1" type="body"/>
          </p:nvPr>
        </p:nvSpPr>
        <p:spPr>
          <a:xfrm>
            <a:off x="1297500" y="1567550"/>
            <a:ext cx="7038900" cy="2911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1200"/>
              <a:t>TeamBuilder is a team assignment tool to help create teams based on a few simple, but important questions that users will answer. The motivation and purpose to create this tool is to make a team where collaboration, inclusivity, efficiency, and flexibility are emphasized to help users become more productive and engaging, improving overall team performance. The potential users are any group of people who want to form separate teams. The application will work as so: the user will get on the website, they will answer a few questions, and they will be placed into a team according to their answers and the answers of others.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Related Work</a:t>
            </a:r>
            <a:endParaRPr/>
          </a:p>
        </p:txBody>
      </p:sp>
      <p:sp>
        <p:nvSpPr>
          <p:cNvPr id="164" name="Google Shape;164;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00050" rtl="0" algn="l">
              <a:spcBef>
                <a:spcPts val="0"/>
              </a:spcBef>
              <a:spcAft>
                <a:spcPts val="0"/>
              </a:spcAft>
              <a:buClr>
                <a:schemeClr val="dk1"/>
              </a:buClr>
              <a:buSzPts val="1100"/>
              <a:buFont typeface="Arial"/>
              <a:buNone/>
            </a:pPr>
            <a:r>
              <a:rPr lang="en" sz="1100"/>
              <a:t>Tried searching for sites that would help build a team for a group of people, but not really finding anything closely related to what our website will be offering. Most searches come up </a:t>
            </a:r>
            <a:r>
              <a:rPr lang="en" sz="1100"/>
              <a:t>with</a:t>
            </a:r>
            <a:r>
              <a:rPr lang="en" sz="1100"/>
              <a:t> team building exercises or articles related on how one could successfully build a good team.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Requirements</a:t>
            </a:r>
            <a:endParaRPr/>
          </a:p>
        </p:txBody>
      </p:sp>
      <p:sp>
        <p:nvSpPr>
          <p:cNvPr id="170" name="Google Shape;170;p18"/>
          <p:cNvSpPr txBox="1"/>
          <p:nvPr>
            <p:ph idx="1" type="body"/>
          </p:nvPr>
        </p:nvSpPr>
        <p:spPr>
          <a:xfrm>
            <a:off x="1297500" y="1567550"/>
            <a:ext cx="59307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100000"/>
              <a:buFont typeface="Arial"/>
              <a:buNone/>
            </a:pPr>
            <a:r>
              <a:rPr lang="en" sz="1100">
                <a:latin typeface="Arial"/>
                <a:ea typeface="Arial"/>
                <a:cs typeface="Arial"/>
                <a:sym typeface="Arial"/>
              </a:rPr>
              <a:t>Creating a good team for users - User Tracker:</a:t>
            </a:r>
            <a:endParaRPr sz="1100">
              <a:latin typeface="Arial"/>
              <a:ea typeface="Arial"/>
              <a:cs typeface="Arial"/>
              <a:sym typeface="Arial"/>
            </a:endParaRPr>
          </a:p>
          <a:p>
            <a:pPr indent="0" lvl="0" marL="0" rtl="0" algn="l">
              <a:spcBef>
                <a:spcPts val="0"/>
              </a:spcBef>
              <a:spcAft>
                <a:spcPts val="0"/>
              </a:spcAft>
              <a:buClr>
                <a:schemeClr val="dk1"/>
              </a:buClr>
              <a:buSzPct val="100000"/>
              <a:buFont typeface="Arial"/>
              <a:buNone/>
            </a:pPr>
            <a:r>
              <a:rPr lang="en" sz="1100">
                <a:latin typeface="Arial"/>
                <a:ea typeface="Arial"/>
                <a:cs typeface="Arial"/>
                <a:sym typeface="Arial"/>
              </a:rPr>
              <a:t>As a user, I want to be able to add my name and email (or other way of communication) to the TeamBuilder Questionnaire, so that I can be notified when I am placed in the correct team (knowing TeamBuilder only builds teams up to 10 people). Given users that answer questions when they use the TeamBuilder application then they will be placed into fitting teams accordingly. Est. hours: 30</a:t>
            </a:r>
            <a:endParaRPr sz="1100">
              <a:latin typeface="Arial"/>
              <a:ea typeface="Arial"/>
              <a:cs typeface="Arial"/>
              <a:sym typeface="Arial"/>
            </a:endParaRPr>
          </a:p>
          <a:p>
            <a:pPr indent="0" lvl="0" marL="0" rtl="0" algn="l">
              <a:spcBef>
                <a:spcPts val="0"/>
              </a:spcBef>
              <a:spcAft>
                <a:spcPts val="0"/>
              </a:spcAft>
              <a:buClr>
                <a:schemeClr val="dk1"/>
              </a:buClr>
              <a:buSzPct val="1000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ct val="100000"/>
              <a:buFont typeface="Arial"/>
              <a:buNone/>
            </a:pPr>
            <a:r>
              <a:rPr lang="en" sz="1100">
                <a:latin typeface="Arial"/>
                <a:ea typeface="Arial"/>
                <a:cs typeface="Arial"/>
                <a:sym typeface="Arial"/>
              </a:rPr>
              <a:t>Quick use of the application. Notification System:</a:t>
            </a:r>
            <a:endParaRPr sz="1100">
              <a:latin typeface="Arial"/>
              <a:ea typeface="Arial"/>
              <a:cs typeface="Arial"/>
              <a:sym typeface="Arial"/>
            </a:endParaRPr>
          </a:p>
          <a:p>
            <a:pPr indent="0" lvl="0" marL="0" rtl="0" algn="l">
              <a:spcBef>
                <a:spcPts val="0"/>
              </a:spcBef>
              <a:spcAft>
                <a:spcPts val="0"/>
              </a:spcAft>
              <a:buClr>
                <a:schemeClr val="dk1"/>
              </a:buClr>
              <a:buSzPct val="100000"/>
              <a:buFont typeface="Arial"/>
              <a:buNone/>
            </a:pPr>
            <a:r>
              <a:rPr lang="en" sz="1100">
                <a:latin typeface="Arial"/>
                <a:ea typeface="Arial"/>
                <a:cs typeface="Arial"/>
                <a:sym typeface="Arial"/>
              </a:rPr>
              <a:t>As a user, I want to receive a notification of my team assignment being completed, so that I can know who my teammates are as soon as possible. Given a questionnaire when users use the TeamBuilder application then they will be notified when the teams are created immediately. Est. hours: 5</a:t>
            </a:r>
            <a:endParaRPr sz="1100">
              <a:latin typeface="Arial"/>
              <a:ea typeface="Arial"/>
              <a:cs typeface="Arial"/>
              <a:sym typeface="Arial"/>
            </a:endParaRPr>
          </a:p>
          <a:p>
            <a:pPr indent="0" lvl="0" marL="0" rtl="0" algn="l">
              <a:spcBef>
                <a:spcPts val="0"/>
              </a:spcBef>
              <a:spcAft>
                <a:spcPts val="0"/>
              </a:spcAft>
              <a:buClr>
                <a:schemeClr val="dk1"/>
              </a:buClr>
              <a:buSzPct val="1000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ct val="100000"/>
              <a:buFont typeface="Arial"/>
              <a:buNone/>
            </a:pPr>
            <a:r>
              <a:rPr lang="en" sz="1100">
                <a:latin typeface="Arial"/>
                <a:ea typeface="Arial"/>
                <a:cs typeface="Arial"/>
                <a:sym typeface="Arial"/>
              </a:rPr>
              <a:t>Creating code that helps. Easy to navigate UI:</a:t>
            </a:r>
            <a:endParaRPr sz="1100">
              <a:latin typeface="Arial"/>
              <a:ea typeface="Arial"/>
              <a:cs typeface="Arial"/>
              <a:sym typeface="Arial"/>
            </a:endParaRPr>
          </a:p>
          <a:p>
            <a:pPr indent="0" lvl="0" marL="0" rtl="0" algn="l">
              <a:spcBef>
                <a:spcPts val="0"/>
              </a:spcBef>
              <a:spcAft>
                <a:spcPts val="0"/>
              </a:spcAft>
              <a:buClr>
                <a:schemeClr val="dk1"/>
              </a:buClr>
              <a:buSzPct val="100000"/>
              <a:buFont typeface="Arial"/>
              <a:buNone/>
            </a:pPr>
            <a:r>
              <a:rPr lang="en" sz="1100">
                <a:latin typeface="Arial"/>
                <a:ea typeface="Arial"/>
                <a:cs typeface="Arial"/>
                <a:sym typeface="Arial"/>
              </a:rPr>
              <a:t>As a developer, I want to create a friendly UI for the questionnaire, so that users can easily complete it. Given multiple people that have answered a few questions in different ways when they use the TeamBuilder application, then they are placed in the best teams possible. Est. hours: 5</a:t>
            </a:r>
            <a:endParaRPr sz="1100">
              <a:latin typeface="Arial"/>
              <a:ea typeface="Arial"/>
              <a:cs typeface="Arial"/>
              <a:sym typeface="Arial"/>
            </a:endParaRPr>
          </a:p>
          <a:p>
            <a:pPr indent="0" lvl="0" marL="0" rtl="0" algn="l">
              <a:spcBef>
                <a:spcPts val="0"/>
              </a:spcBef>
              <a:spcAft>
                <a:spcPts val="0"/>
              </a:spcAft>
              <a:buClr>
                <a:schemeClr val="dk1"/>
              </a:buClr>
              <a:buSzPct val="100000"/>
              <a:buFont typeface="Arial"/>
              <a:buNone/>
            </a:pPr>
            <a:r>
              <a:t/>
            </a:r>
            <a:endParaRPr sz="1100">
              <a:latin typeface="Arial"/>
              <a:ea typeface="Arial"/>
              <a:cs typeface="Arial"/>
              <a:sym typeface="Arial"/>
            </a:endParaRPr>
          </a:p>
        </p:txBody>
      </p:sp>
      <p:pic>
        <p:nvPicPr>
          <p:cNvPr id="171" name="Google Shape;171;p18"/>
          <p:cNvPicPr preferRelativeResize="0"/>
          <p:nvPr/>
        </p:nvPicPr>
        <p:blipFill>
          <a:blip r:embed="rId3">
            <a:alphaModFix/>
          </a:blip>
          <a:stretch>
            <a:fillRect/>
          </a:stretch>
        </p:blipFill>
        <p:spPr>
          <a:xfrm>
            <a:off x="7317900" y="2678962"/>
            <a:ext cx="635125" cy="688375"/>
          </a:xfrm>
          <a:prstGeom prst="rect">
            <a:avLst/>
          </a:prstGeom>
          <a:noFill/>
          <a:ln>
            <a:noFill/>
          </a:ln>
        </p:spPr>
      </p:pic>
      <p:pic>
        <p:nvPicPr>
          <p:cNvPr id="172" name="Google Shape;172;p18"/>
          <p:cNvPicPr preferRelativeResize="0"/>
          <p:nvPr/>
        </p:nvPicPr>
        <p:blipFill>
          <a:blip r:embed="rId4">
            <a:alphaModFix/>
          </a:blip>
          <a:stretch>
            <a:fillRect/>
          </a:stretch>
        </p:blipFill>
        <p:spPr>
          <a:xfrm>
            <a:off x="7228212" y="1805700"/>
            <a:ext cx="1686053" cy="68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t>Design Considerations</a:t>
            </a:r>
            <a:endParaRPr/>
          </a:p>
        </p:txBody>
      </p:sp>
      <p:sp>
        <p:nvSpPr>
          <p:cNvPr id="178" name="Google Shape;178;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500"/>
              </a:spcBef>
              <a:spcAft>
                <a:spcPts val="0"/>
              </a:spcAft>
              <a:buNone/>
            </a:pPr>
            <a:r>
              <a:rPr lang="en" sz="1600"/>
              <a:t>· </a:t>
            </a:r>
            <a:r>
              <a:rPr lang="en" sz="1650"/>
              <a:t>Why Angular for frontend: component-based architecture, dynamic rendering</a:t>
            </a:r>
            <a:endParaRPr sz="1650"/>
          </a:p>
          <a:p>
            <a:pPr indent="0" lvl="0" marL="0" rtl="0" algn="just">
              <a:spcBef>
                <a:spcPts val="500"/>
              </a:spcBef>
              <a:spcAft>
                <a:spcPts val="0"/>
              </a:spcAft>
              <a:buNone/>
            </a:pPr>
            <a:r>
              <a:t/>
            </a:r>
            <a:endParaRPr sz="1650"/>
          </a:p>
          <a:p>
            <a:pPr indent="0" lvl="0" marL="0" rtl="0" algn="just">
              <a:spcBef>
                <a:spcPts val="500"/>
              </a:spcBef>
              <a:spcAft>
                <a:spcPts val="0"/>
              </a:spcAft>
              <a:buNone/>
            </a:pPr>
            <a:r>
              <a:rPr lang="en" sz="1600"/>
              <a:t>· </a:t>
            </a:r>
            <a:r>
              <a:rPr lang="en" sz="1650"/>
              <a:t>Why Spring Boot for backend: scalability, integration with Java</a:t>
            </a:r>
            <a:endParaRPr sz="1650"/>
          </a:p>
          <a:p>
            <a:pPr indent="0" lvl="0" marL="0" rtl="0" algn="just">
              <a:spcBef>
                <a:spcPts val="500"/>
              </a:spcBef>
              <a:spcAft>
                <a:spcPts val="0"/>
              </a:spcAft>
              <a:buNone/>
            </a:pPr>
            <a:r>
              <a:t/>
            </a:r>
            <a:endParaRPr sz="1650"/>
          </a:p>
          <a:p>
            <a:pPr indent="0" lvl="0" marL="0" rtl="0" algn="just">
              <a:spcBef>
                <a:spcPts val="500"/>
              </a:spcBef>
              <a:spcAft>
                <a:spcPts val="0"/>
              </a:spcAft>
              <a:buNone/>
            </a:pPr>
            <a:r>
              <a:rPr lang="en" sz="1600"/>
              <a:t>· </a:t>
            </a:r>
            <a:r>
              <a:rPr lang="en" sz="1650"/>
              <a:t>H2 Database: lightweight for prototyping and easy integration</a:t>
            </a:r>
            <a:endParaRPr sz="1650"/>
          </a:p>
          <a:p>
            <a:pPr indent="0" lvl="0" marL="0" rtl="0" algn="l">
              <a:spcBef>
                <a:spcPts val="500"/>
              </a:spcBef>
              <a:spcAft>
                <a:spcPts val="0"/>
              </a:spcAft>
              <a:buClr>
                <a:schemeClr val="dk1"/>
              </a:buClr>
              <a:buSzPts val="1100"/>
              <a:buFont typeface="Arial"/>
              <a:buNone/>
            </a:pPr>
            <a:r>
              <a:t/>
            </a:r>
            <a:endParaRPr sz="1400"/>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a:t>
            </a:r>
            <a:r>
              <a:rPr lang="en"/>
              <a:t>Design Considerations</a:t>
            </a:r>
            <a:endParaRPr/>
          </a:p>
        </p:txBody>
      </p:sp>
      <p:sp>
        <p:nvSpPr>
          <p:cNvPr id="184" name="Google Shape;184;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78571"/>
              <a:buFont typeface="Arial"/>
              <a:buNone/>
            </a:pPr>
            <a:r>
              <a:rPr lang="en" sz="1400"/>
              <a:t>User Submits Information: </a:t>
            </a:r>
            <a:endParaRPr sz="1400"/>
          </a:p>
          <a:p>
            <a:pPr indent="0" lvl="0" marL="0" rtl="0" algn="l">
              <a:spcBef>
                <a:spcPts val="0"/>
              </a:spcBef>
              <a:spcAft>
                <a:spcPts val="0"/>
              </a:spcAft>
              <a:buClr>
                <a:schemeClr val="dk1"/>
              </a:buClr>
              <a:buSzPct val="78571"/>
              <a:buFont typeface="Arial"/>
              <a:buNone/>
            </a:pPr>
            <a:r>
              <a:rPr lang="en" sz="1400"/>
              <a:t>The user enters and submits personal information through the Angular frontend.</a:t>
            </a:r>
            <a:endParaRPr sz="1400"/>
          </a:p>
          <a:p>
            <a:pPr indent="0" lvl="0" marL="0" rtl="0" algn="l">
              <a:spcBef>
                <a:spcPts val="0"/>
              </a:spcBef>
              <a:spcAft>
                <a:spcPts val="0"/>
              </a:spcAft>
              <a:buClr>
                <a:schemeClr val="dk1"/>
              </a:buClr>
              <a:buSzPct val="78571"/>
              <a:buFont typeface="Arial"/>
              <a:buNone/>
            </a:pPr>
            <a:r>
              <a:rPr lang="en" sz="1400"/>
              <a:t>   </a:t>
            </a:r>
            <a:endParaRPr sz="1400"/>
          </a:p>
          <a:p>
            <a:pPr indent="0" lvl="0" marL="0" rtl="0" algn="l">
              <a:spcBef>
                <a:spcPts val="0"/>
              </a:spcBef>
              <a:spcAft>
                <a:spcPts val="0"/>
              </a:spcAft>
              <a:buClr>
                <a:schemeClr val="dk1"/>
              </a:buClr>
              <a:buSzPct val="78571"/>
              <a:buFont typeface="Arial"/>
              <a:buNone/>
            </a:pPr>
            <a:r>
              <a:rPr lang="en" sz="1400"/>
              <a:t>Frontend and Backend Interaction:</a:t>
            </a:r>
            <a:endParaRPr sz="1400"/>
          </a:p>
          <a:p>
            <a:pPr indent="0" lvl="0" marL="0" rtl="0" algn="l">
              <a:spcBef>
                <a:spcPts val="0"/>
              </a:spcBef>
              <a:spcAft>
                <a:spcPts val="0"/>
              </a:spcAft>
              <a:buClr>
                <a:schemeClr val="dk1"/>
              </a:buClr>
              <a:buSzPct val="78571"/>
              <a:buFont typeface="Arial"/>
              <a:buNone/>
            </a:pPr>
            <a:r>
              <a:rPr lang="en" sz="1400"/>
              <a:t> Angular sends the information to the Spring Boot backend via an HTTP POST request.</a:t>
            </a:r>
            <a:endParaRPr sz="1400"/>
          </a:p>
          <a:p>
            <a:pPr indent="0" lvl="0" marL="0" rtl="0" algn="l">
              <a:spcBef>
                <a:spcPts val="0"/>
              </a:spcBef>
              <a:spcAft>
                <a:spcPts val="0"/>
              </a:spcAft>
              <a:buClr>
                <a:schemeClr val="dk1"/>
              </a:buClr>
              <a:buSzPct val="78571"/>
              <a:buFont typeface="Arial"/>
              <a:buNone/>
            </a:pPr>
            <a:r>
              <a:t/>
            </a:r>
            <a:endParaRPr sz="1400"/>
          </a:p>
          <a:p>
            <a:pPr indent="0" lvl="0" marL="0" rtl="0" algn="l">
              <a:spcBef>
                <a:spcPts val="0"/>
              </a:spcBef>
              <a:spcAft>
                <a:spcPts val="0"/>
              </a:spcAft>
              <a:buClr>
                <a:schemeClr val="dk1"/>
              </a:buClr>
              <a:buSzPct val="78571"/>
              <a:buFont typeface="Arial"/>
              <a:buNone/>
            </a:pPr>
            <a:r>
              <a:rPr lang="en" sz="1400"/>
              <a:t>Backend Processing: </a:t>
            </a:r>
            <a:endParaRPr sz="1400"/>
          </a:p>
          <a:p>
            <a:pPr indent="0" lvl="0" marL="0" rtl="0" algn="l">
              <a:spcBef>
                <a:spcPts val="0"/>
              </a:spcBef>
              <a:spcAft>
                <a:spcPts val="0"/>
              </a:spcAft>
              <a:buClr>
                <a:schemeClr val="dk1"/>
              </a:buClr>
              <a:buSzPct val="78571"/>
              <a:buFont typeface="Arial"/>
              <a:buNone/>
            </a:pPr>
            <a:r>
              <a:rPr lang="en" sz="1400"/>
              <a:t>Spring Boot processes the data using business logic and the team assignment algorithm.</a:t>
            </a:r>
            <a:endParaRPr sz="1400"/>
          </a:p>
          <a:p>
            <a:pPr indent="0" lvl="0" marL="0" rtl="0" algn="l">
              <a:spcBef>
                <a:spcPts val="0"/>
              </a:spcBef>
              <a:spcAft>
                <a:spcPts val="0"/>
              </a:spcAft>
              <a:buClr>
                <a:schemeClr val="dk1"/>
              </a:buClr>
              <a:buSzPct val="78571"/>
              <a:buFont typeface="Arial"/>
              <a:buNone/>
            </a:pPr>
            <a:r>
              <a:t/>
            </a:r>
            <a:endParaRPr sz="1400"/>
          </a:p>
          <a:p>
            <a:pPr indent="0" lvl="0" marL="0" rtl="0" algn="l">
              <a:spcBef>
                <a:spcPts val="0"/>
              </a:spcBef>
              <a:spcAft>
                <a:spcPts val="0"/>
              </a:spcAft>
              <a:buClr>
                <a:schemeClr val="dk1"/>
              </a:buClr>
              <a:buSzPct val="78571"/>
              <a:buFont typeface="Arial"/>
              <a:buNone/>
            </a:pPr>
            <a:r>
              <a:rPr lang="en" sz="1400"/>
              <a:t>Data Storage: </a:t>
            </a:r>
            <a:endParaRPr sz="1400"/>
          </a:p>
          <a:p>
            <a:pPr indent="0" lvl="0" marL="0" rtl="0" algn="l">
              <a:spcBef>
                <a:spcPts val="0"/>
              </a:spcBef>
              <a:spcAft>
                <a:spcPts val="0"/>
              </a:spcAft>
              <a:buClr>
                <a:schemeClr val="dk1"/>
              </a:buClr>
              <a:buSzPct val="78571"/>
              <a:buFont typeface="Arial"/>
              <a:buNone/>
            </a:pPr>
            <a:r>
              <a:rPr lang="en" sz="1400"/>
              <a:t>The processed data is stored in the H2 Database and can be queried and updated.</a:t>
            </a:r>
            <a:endParaRPr sz="1400"/>
          </a:p>
          <a:p>
            <a:pPr indent="0" lvl="0" marL="0" rtl="0" algn="l">
              <a:spcBef>
                <a:spcPts val="0"/>
              </a:spcBef>
              <a:spcAft>
                <a:spcPts val="0"/>
              </a:spcAft>
              <a:buClr>
                <a:schemeClr val="dk1"/>
              </a:buClr>
              <a:buSzPct val="78571"/>
              <a:buFont typeface="Arial"/>
              <a:buNone/>
            </a:pPr>
            <a:r>
              <a:t/>
            </a:r>
            <a:endParaRPr sz="1400"/>
          </a:p>
          <a:p>
            <a:pPr indent="0" lvl="0" marL="0" rtl="0" algn="l">
              <a:spcBef>
                <a:spcPts val="0"/>
              </a:spcBef>
              <a:spcAft>
                <a:spcPts val="0"/>
              </a:spcAft>
              <a:buClr>
                <a:schemeClr val="dk1"/>
              </a:buClr>
              <a:buSzPct val="78571"/>
              <a:buFont typeface="Arial"/>
              <a:buNone/>
            </a:pPr>
            <a:r>
              <a:rPr lang="en" sz="1400"/>
              <a:t>Returning Results: </a:t>
            </a:r>
            <a:endParaRPr sz="1400"/>
          </a:p>
          <a:p>
            <a:pPr indent="0" lvl="0" marL="0" rtl="0" algn="l">
              <a:spcBef>
                <a:spcPts val="0"/>
              </a:spcBef>
              <a:spcAft>
                <a:spcPts val="0"/>
              </a:spcAft>
              <a:buClr>
                <a:schemeClr val="dk1"/>
              </a:buClr>
              <a:buSzPct val="78571"/>
              <a:buFont typeface="Arial"/>
              <a:buNone/>
            </a:pPr>
            <a:r>
              <a:rPr lang="en" sz="1400"/>
              <a:t>Spring Boot sends the processed results back to the frontend via a RESTful API.</a:t>
            </a:r>
            <a:endParaRPr sz="1400"/>
          </a:p>
          <a:p>
            <a:pPr indent="0" lvl="0" marL="0" rtl="0" algn="l">
              <a:spcBef>
                <a:spcPts val="0"/>
              </a:spcBef>
              <a:spcAft>
                <a:spcPts val="0"/>
              </a:spcAft>
              <a:buClr>
                <a:schemeClr val="dk1"/>
              </a:buClr>
              <a:buSzPct val="78571"/>
              <a:buFont typeface="Arial"/>
              <a:buNone/>
            </a:pPr>
            <a:r>
              <a:t/>
            </a:r>
            <a:endParaRPr sz="1400"/>
          </a:p>
          <a:p>
            <a:pPr indent="0" lvl="0" marL="0" rtl="0" algn="l">
              <a:spcBef>
                <a:spcPts val="0"/>
              </a:spcBef>
              <a:spcAft>
                <a:spcPts val="0"/>
              </a:spcAft>
              <a:buClr>
                <a:schemeClr val="dk1"/>
              </a:buClr>
              <a:buSzPct val="78571"/>
              <a:buFont typeface="Arial"/>
              <a:buNone/>
            </a:pPr>
            <a:r>
              <a:rPr lang="en" sz="1400"/>
              <a:t>User Views Results: </a:t>
            </a:r>
            <a:endParaRPr sz="1400"/>
          </a:p>
          <a:p>
            <a:pPr indent="0" lvl="0" marL="0" rtl="0" algn="l">
              <a:spcBef>
                <a:spcPts val="0"/>
              </a:spcBef>
              <a:spcAft>
                <a:spcPts val="0"/>
              </a:spcAft>
              <a:buClr>
                <a:schemeClr val="dk1"/>
              </a:buClr>
              <a:buSzPct val="78571"/>
              <a:buFont typeface="Arial"/>
              <a:buNone/>
            </a:pPr>
            <a:r>
              <a:rPr lang="en" sz="1400"/>
              <a:t>The frontend receives and displays the team assignment results to the user.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Management Plan</a:t>
            </a:r>
            <a:endParaRPr/>
          </a:p>
        </p:txBody>
      </p:sp>
      <p:sp>
        <p:nvSpPr>
          <p:cNvPr id="190" name="Google Shape;190;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Objectives： </a:t>
            </a:r>
            <a:endParaRPr/>
          </a:p>
          <a:p>
            <a:pPr indent="0" lvl="0" marL="400050" rtl="0" algn="l">
              <a:spcBef>
                <a:spcPts val="1200"/>
              </a:spcBef>
              <a:spcAft>
                <a:spcPts val="0"/>
              </a:spcAft>
              <a:buNone/>
            </a:pPr>
            <a:r>
              <a:rPr lang="en" sz="1300">
                <a:solidFill>
                  <a:schemeClr val="dk1"/>
                </a:solidFill>
              </a:rPr>
              <a:t>The primary objective of the TeamBuilder project is to develop a team assignment tool that improves collaboration, inclusivity, and team performance. </a:t>
            </a:r>
            <a:endParaRPr sz="1300">
              <a:solidFill>
                <a:schemeClr val="dk1"/>
              </a:solidFill>
            </a:endParaRPr>
          </a:p>
          <a:p>
            <a:pPr indent="0" lvl="0" marL="40005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a:t> Priorities:</a:t>
            </a:r>
            <a:endParaRPr sz="1100">
              <a:solidFill>
                <a:schemeClr val="dk1"/>
              </a:solidFill>
            </a:endParaRPr>
          </a:p>
          <a:p>
            <a:pPr indent="-311150" lvl="0" marL="457200" rtl="0" algn="l">
              <a:spcBef>
                <a:spcPts val="1200"/>
              </a:spcBef>
              <a:spcAft>
                <a:spcPts val="0"/>
              </a:spcAft>
              <a:buClr>
                <a:schemeClr val="dk1"/>
              </a:buClr>
              <a:buSzPts val="1300"/>
              <a:buAutoNum type="arabicPeriod"/>
            </a:pPr>
            <a:r>
              <a:rPr lang="en" sz="1300">
                <a:solidFill>
                  <a:schemeClr val="dk1"/>
                </a:solidFill>
              </a:rPr>
              <a:t>Completing all essential features as outlined in the functional requirements</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 sz="1300">
                <a:solidFill>
                  <a:schemeClr val="dk1"/>
                </a:solidFill>
              </a:rPr>
              <a:t>Deploying the tool successfully with zero critical bugs</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 sz="1300">
                <a:solidFill>
                  <a:schemeClr val="dk1"/>
                </a:solidFill>
              </a:rPr>
              <a:t>Providing flexibility for users to form teams with varying group sizes</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 sz="1300">
                <a:solidFill>
                  <a:schemeClr val="dk1"/>
                </a:solidFill>
              </a:rPr>
              <a:t>Maintaining high-quality performance</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 sz="1300">
                <a:solidFill>
                  <a:schemeClr val="dk1"/>
                </a:solidFill>
              </a:rPr>
              <a:t>Constantly refining the system for optimal team matching based on user inputs.</a:t>
            </a:r>
            <a:endParaRPr sz="1300">
              <a:solidFill>
                <a:schemeClr val="dk1"/>
              </a:solidFil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