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7"/>
  </p:notesMasterIdLst>
  <p:sldIdLst>
    <p:sldId id="264" r:id="rId3"/>
    <p:sldId id="257" r:id="rId4"/>
    <p:sldId id="259" r:id="rId5"/>
    <p:sldId id="260" r:id="rId6"/>
    <p:sldId id="263" r:id="rId7"/>
    <p:sldId id="262" r:id="rId8"/>
    <p:sldId id="261" r:id="rId9"/>
    <p:sldId id="266" r:id="rId10"/>
    <p:sldId id="267" r:id="rId11"/>
    <p:sldId id="269" r:id="rId12"/>
    <p:sldId id="272" r:id="rId13"/>
    <p:sldId id="270" r:id="rId14"/>
    <p:sldId id="271" r:id="rId15"/>
    <p:sldId id="268" r:id="rId16"/>
  </p:sldIdLst>
  <p:sldSz cx="12179300" cy="9134475" type="ledg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5EEEF-0D1C-45CE-BA4A-B7CFB35AA951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09438-298D-404A-97BA-D6A004A6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07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F6A9D50-76C3-3947-9F3E-EAB57B5372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96914A-09CB-8845-8271-B0AE9A69C2A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AEF2285-38DB-B44A-9CE2-A336EDB075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287A3E3-1103-B943-BBD3-F432530D31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5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5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BAD9-CEA6-4A8D-A907-A893F04DA6A3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Boston University Neurophotonics Center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8644-9AA7-4C0B-B751-DC22796D0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9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0802-1203-4596-938D-F7F1DFF2082C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Boston University Neurophotonics Center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8644-9AA7-4C0B-B751-DC22796D0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3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486326"/>
            <a:ext cx="2626162" cy="77410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486326"/>
            <a:ext cx="7726243" cy="77410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76E5-5505-41DB-A207-C9DB0E1574E9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Boston University Neurophotonics Center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8644-9AA7-4C0B-B751-DC22796D0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78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3C18C5C7-2224-134E-BFF3-AD4A023BD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923" y="8149136"/>
            <a:ext cx="1289822" cy="57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15">
            <a:extLst>
              <a:ext uri="{FF2B5EF4-FFF2-40B4-BE49-F238E27FC236}">
                <a16:creationId xmlns:a16="http://schemas.microsoft.com/office/drawing/2014/main" id="{BF68F5B2-67E4-7346-A56B-CB4E3C4004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101494"/>
            <a:ext cx="12179300" cy="3856778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397">
              <a:latin typeface="Arial" charset="0"/>
              <a:ea typeface="Osaka" charset="0"/>
            </a:endParaRP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6FDD33BB-1393-4947-9406-C8626E861E8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1954" y="8221027"/>
            <a:ext cx="6212289" cy="338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1598" b="1" i="0" baseline="0" dirty="0">
                <a:latin typeface="Arial Bold" charset="0"/>
                <a:ea typeface="Osaka" charset="0"/>
              </a:rPr>
              <a:t>Boston University</a:t>
            </a:r>
            <a:r>
              <a:rPr lang="en-US" altLang="en-US" sz="1598" dirty="0">
                <a:latin typeface="Arial" charset="0"/>
                <a:ea typeface="Osaka" charset="0"/>
              </a:rPr>
              <a:t> Neurophotonics Center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3448" y="4262755"/>
            <a:ext cx="10352405" cy="2334366"/>
          </a:xfrm>
        </p:spPr>
        <p:txBody>
          <a:bodyPr/>
          <a:lstStyle>
            <a:lvl1pPr marL="0" indent="0">
              <a:buFont typeface="Wingdings" charset="2"/>
              <a:buNone/>
              <a:defRPr sz="2397">
                <a:solidFill>
                  <a:srgbClr val="CCCCCC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3448" y="2131377"/>
            <a:ext cx="10352405" cy="152241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96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2A0010D-2BEA-914B-980A-4605BF1AA2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Boston University Neurophotonics Center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28878EDD-7BD9-AA40-97A6-17BB7FCD998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5622E-0ED8-40DA-9895-383D5B6E4903}" type="datetime1">
              <a:rPr lang="en-US" altLang="en-US" baseline="0" smtClean="0"/>
              <a:t>8/16/2023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841101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7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0"/>
            <a:ext cx="10504646" cy="1998166"/>
          </a:xfrm>
        </p:spPr>
        <p:txBody>
          <a:bodyPr/>
          <a:lstStyle>
            <a:lvl1pPr marL="0" indent="0">
              <a:buNone/>
              <a:defRPr sz="3197"/>
            </a:lvl1pPr>
            <a:lvl2pPr marL="608945" indent="0">
              <a:buNone/>
              <a:defRPr sz="2664"/>
            </a:lvl2pPr>
            <a:lvl3pPr marL="1217889" indent="0">
              <a:buNone/>
              <a:defRPr sz="2397"/>
            </a:lvl3pPr>
            <a:lvl4pPr marL="1826834" indent="0">
              <a:buNone/>
              <a:defRPr sz="2131"/>
            </a:lvl4pPr>
            <a:lvl5pPr marL="2435779" indent="0">
              <a:buNone/>
              <a:defRPr sz="2131"/>
            </a:lvl5pPr>
            <a:lvl6pPr marL="3044723" indent="0">
              <a:buNone/>
              <a:defRPr sz="2131"/>
            </a:lvl6pPr>
            <a:lvl7pPr marL="3653668" indent="0">
              <a:buNone/>
              <a:defRPr sz="2131"/>
            </a:lvl7pPr>
            <a:lvl8pPr marL="4262613" indent="0">
              <a:buNone/>
              <a:defRPr sz="2131"/>
            </a:lvl8pPr>
            <a:lvl9pPr marL="4871557" indent="0">
              <a:buNone/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F14288C-E590-6D4D-BD6A-28BDACE756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Boston University Neurophotonics Center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E3B8C453-67FD-DE4E-8435-2112239D3BF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65D84-479E-4A57-AADD-1DA99AB7F334}" type="datetime1">
              <a:rPr lang="en-US" altLang="en-US" baseline="0" smtClean="0"/>
              <a:t>8/16/2023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471391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1953" y="2435860"/>
            <a:ext cx="5176203" cy="5176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144" y="2435860"/>
            <a:ext cx="5176203" cy="5176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34D0AB-14E3-C048-AE34-2C1CD2FDEDD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Boston University Neurophotonics Center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03A6881B-076C-264A-9223-83F88AB57D6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B6EBC-D9AB-4282-A1D5-08206E486869}" type="datetime1">
              <a:rPr lang="en-US" altLang="en-US" baseline="0" smtClean="0"/>
              <a:t>8/16/2023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3406002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42" y="486327"/>
            <a:ext cx="10504646" cy="17655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443" y="2239216"/>
            <a:ext cx="5152943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443" y="3336620"/>
            <a:ext cx="5152943" cy="4907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0" y="2239216"/>
            <a:ext cx="5178318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0" y="3336620"/>
            <a:ext cx="5178318" cy="4907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09E82A1-AED5-554A-82AE-D5A1761F42D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Boston University Neurophotonics Center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2B447DAA-DAE4-4045-862C-68F11A411CA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289C8-8BBA-45D3-AD44-28DA17900B10}" type="datetime1">
              <a:rPr lang="en-US" altLang="en-US" baseline="0" smtClean="0"/>
              <a:t>8/16/2023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829725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1926CDC-00B8-4B48-9EEE-63277DEAED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Boston University Neurophotonics Center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D2D384BF-CC1C-4A44-927F-B8F70582ABE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A4054-7989-455F-9491-F217F7243FB9}" type="datetime1">
              <a:rPr lang="en-US" altLang="en-US" baseline="0" smtClean="0"/>
              <a:t>8/16/2023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4043897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B87FF8E-5086-934F-9124-20F6115D26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Boston University Neurophotonics Center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47E91D63-4FD7-6A44-A125-5213AA8613E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6D42E-27B6-4D66-8148-8B8E43C98142}" type="datetime1">
              <a:rPr lang="en-US" altLang="en-US" baseline="0" smtClean="0"/>
              <a:t>8/16/2023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34044973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43" y="608965"/>
            <a:ext cx="3928670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8317" y="1315196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443" y="2740343"/>
            <a:ext cx="3928670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958A930-1A2E-9F41-9C55-27D7718AF7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Boston University Neurophotonics Center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AAC77557-131D-5841-8FAD-F270F5DDE445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7E862-ECD8-4CD5-8765-44C7D9A15DF4}" type="datetime1">
              <a:rPr lang="en-US" altLang="en-US" baseline="0" smtClean="0"/>
              <a:t>8/16/2023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318338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CD38-606E-4CFB-A1A0-D47E8D12B008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Boston University Neurophotonics Center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8644-9AA7-4C0B-B751-DC22796D0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27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43" y="608965"/>
            <a:ext cx="3928670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78317" y="1315196"/>
            <a:ext cx="6165771" cy="6491398"/>
          </a:xfrm>
        </p:spPr>
        <p:txBody>
          <a:bodyPr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443" y="2740343"/>
            <a:ext cx="3928670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328291-589A-9242-8B65-1201AEE1F2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Boston University Neurophotonics Center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8C5EAD46-963C-D74F-90B8-8524C9F6FE2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C17EE-4A35-4442-9633-E91761FD500F}" type="datetime1">
              <a:rPr lang="en-US" altLang="en-US" baseline="0" smtClean="0"/>
              <a:t>8/16/2023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3564274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0F74916-539A-5E49-889F-2113EA4F404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627005" y="972652"/>
            <a:ext cx="3068085" cy="6639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9pPr>
          </a:lstStyle>
          <a:p>
            <a:pPr>
              <a:defRPr/>
            </a:pPr>
            <a:r>
              <a:rPr lang="en-US" sz="3197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2AEFCB-C68A-6E4C-A694-D3E08A64CC5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1953" y="971669"/>
            <a:ext cx="7510570" cy="66403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E58E2A8-EEC8-4C4F-9475-A69FDB4010CB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Boston University Neurophotonics Center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BE87F283-4974-7D49-B446-25EDA566260C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75FC2-8A99-4A3D-8B74-A1A56311E876}" type="datetime1">
              <a:rPr lang="en-US" altLang="en-US" baseline="0" smtClean="0"/>
              <a:t>8/16/2023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376529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8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7C83-765E-471C-A2AF-D283DEC4D087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Boston University Neurophotonics Center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8644-9AA7-4C0B-B751-DC22796D0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7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D468-4D3E-4833-A2EB-C63C1F96AC07}" type="datetime1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Boston University Neurophotonics Center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8644-9AA7-4C0B-B751-DC22796D0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8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6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0"/>
            <a:ext cx="5152414" cy="4907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2239216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3336620"/>
            <a:ext cx="5177789" cy="4907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39A5-4458-4B52-8E0B-B7570E33C69A}" type="datetime1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Boston University Neurophotonics Center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8644-9AA7-4C0B-B751-DC22796D0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1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0143-AA7A-44EF-ADA3-8EF557A2E86C}" type="datetime1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Boston University Neurophotonics Center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8644-9AA7-4C0B-B751-DC22796D0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2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3A99-0657-4EF7-A3B7-391B9280FF4A}" type="datetime1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Boston University Neurophotonics Center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8644-9AA7-4C0B-B751-DC22796D0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5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6F32B-4960-4106-972A-C0A5B3406204}" type="datetime1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Boston University Neurophotonics Center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8644-9AA7-4C0B-B751-DC22796D0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2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E055-5CA3-464A-9CCC-BF60703CA5A4}" type="datetime1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Boston University Neurophotonics Center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8644-9AA7-4C0B-B751-DC22796D0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0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224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1915510"/>
            <a:ext cx="10504646" cy="6311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574C0-5CBD-4C3B-A654-A693D6879B3E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7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Boston University Neurophotonics Center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8644-9AA7-4C0B-B751-DC22796D0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6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>
            <a:extLst>
              <a:ext uri="{FF2B5EF4-FFF2-40B4-BE49-F238E27FC236}">
                <a16:creationId xmlns:a16="http://schemas.microsoft.com/office/drawing/2014/main" id="{C4E12FF0-A1C2-FD47-98B3-69DF868CDA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57091"/>
            <a:ext cx="12179300" cy="463068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397">
              <a:latin typeface="Arial" charset="0"/>
              <a:ea typeface="Osaka" charset="0"/>
            </a:endParaRP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88265B84-3B53-4146-B825-4EBFE4426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11954" y="1014941"/>
            <a:ext cx="10555393" cy="913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545B3D2-5D92-654D-ABDC-68CA3AC028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1954" y="2435860"/>
            <a:ext cx="10555393" cy="5176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D719C42-9F8D-F042-9241-9ED587D4ACE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11953" y="0"/>
            <a:ext cx="6800109" cy="405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598">
                <a:solidFill>
                  <a:schemeClr val="bg1"/>
                </a:solidFill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r>
              <a:rPr lang="en-US" altLang="en-US"/>
              <a:t>Boston University Neurophotonics Center</a:t>
            </a:r>
          </a:p>
        </p:txBody>
      </p:sp>
      <p:sp>
        <p:nvSpPr>
          <p:cNvPr id="1036" name="Text Box 12">
            <a:extLst>
              <a:ext uri="{FF2B5EF4-FFF2-40B4-BE49-F238E27FC236}">
                <a16:creationId xmlns:a16="http://schemas.microsoft.com/office/drawing/2014/main" id="{0958E208-11C0-4B47-972D-ADCC74244A4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1954" y="2029883"/>
            <a:ext cx="10555393" cy="338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1598" b="1">
                <a:solidFill>
                  <a:schemeClr val="bg1"/>
                </a:solidFill>
                <a:latin typeface="Arial" charset="0"/>
                <a:ea typeface="Osaka" charset="0"/>
              </a:rPr>
              <a:t>Boston University</a:t>
            </a:r>
            <a:r>
              <a:rPr lang="en-US" altLang="en-US" sz="1598">
                <a:solidFill>
                  <a:schemeClr val="bg1"/>
                </a:solidFill>
                <a:latin typeface="Arial" charset="0"/>
                <a:ea typeface="Osaka" charset="0"/>
              </a:rPr>
              <a:t> Slideshow Title Goes Here</a:t>
            </a:r>
          </a:p>
        </p:txBody>
      </p:sp>
      <p:pic>
        <p:nvPicPr>
          <p:cNvPr id="1044" name="Picture 20">
            <a:extLst>
              <a:ext uri="{FF2B5EF4-FFF2-40B4-BE49-F238E27FC236}">
                <a16:creationId xmlns:a16="http://schemas.microsoft.com/office/drawing/2014/main" id="{DD62B90E-4628-9E42-8A08-B66432A767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923" y="8149136"/>
            <a:ext cx="1289822" cy="57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42" name="Rectangle 18">
            <a:extLst>
              <a:ext uri="{FF2B5EF4-FFF2-40B4-BE49-F238E27FC236}">
                <a16:creationId xmlns:a16="http://schemas.microsoft.com/office/drawing/2014/main" id="{048AAB0B-A411-BD43-AEC7-C81A582A482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56888" y="101494"/>
            <a:ext cx="1420918" cy="304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598" baseline="30000">
                <a:solidFill>
                  <a:srgbClr val="CCCCCC"/>
                </a:solidFill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B4E18C3B-443C-4754-9BB5-0E8AB9BF86C4}" type="datetime1">
              <a:rPr lang="en-US" altLang="en-US" baseline="0" smtClean="0"/>
              <a:t>8/16/2023</a:t>
            </a:fld>
            <a:endParaRPr lang="en-US" altLang="en-US" baseline="0"/>
          </a:p>
        </p:txBody>
      </p:sp>
      <p:sp>
        <p:nvSpPr>
          <p:cNvPr id="1047" name="Rectangle 23">
            <a:extLst>
              <a:ext uri="{FF2B5EF4-FFF2-40B4-BE49-F238E27FC236}">
                <a16:creationId xmlns:a16="http://schemas.microsoft.com/office/drawing/2014/main" id="{99292DDB-239E-8E42-945E-42AAC88F7A9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1954" y="8221027"/>
            <a:ext cx="6212289" cy="338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1598" b="1" i="0" baseline="0" dirty="0">
                <a:latin typeface="Arial Bold" charset="0"/>
                <a:ea typeface="Osaka" charset="0"/>
              </a:rPr>
              <a:t>Boston University</a:t>
            </a:r>
            <a:r>
              <a:rPr lang="en-US" altLang="en-US" sz="1598" dirty="0">
                <a:latin typeface="Arial" charset="0"/>
                <a:ea typeface="Osaka" charset="0"/>
              </a:rPr>
              <a:t> School/college name here</a:t>
            </a:r>
          </a:p>
        </p:txBody>
      </p:sp>
    </p:spTree>
    <p:extLst>
      <p:ext uri="{BB962C8B-B14F-4D97-AF65-F5344CB8AC3E}">
        <p14:creationId xmlns:p14="http://schemas.microsoft.com/office/powerpoint/2010/main" val="329229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97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97">
          <a:solidFill>
            <a:schemeClr val="tx1"/>
          </a:solidFill>
          <a:latin typeface="Arial" charset="0"/>
          <a:ea typeface="Osak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97">
          <a:solidFill>
            <a:schemeClr val="tx1"/>
          </a:solidFill>
          <a:latin typeface="Arial" charset="0"/>
          <a:ea typeface="Osak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97">
          <a:solidFill>
            <a:schemeClr val="tx1"/>
          </a:solidFill>
          <a:latin typeface="Arial" charset="0"/>
          <a:ea typeface="Osak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97">
          <a:solidFill>
            <a:schemeClr val="tx1"/>
          </a:solidFill>
          <a:latin typeface="Arial" charset="0"/>
          <a:ea typeface="Osaka" charset="0"/>
        </a:defRPr>
      </a:lvl5pPr>
      <a:lvl6pPr marL="608945" algn="l" rtl="0" fontAlgn="base">
        <a:spcBef>
          <a:spcPct val="0"/>
        </a:spcBef>
        <a:spcAft>
          <a:spcPct val="0"/>
        </a:spcAft>
        <a:defRPr sz="3197">
          <a:solidFill>
            <a:schemeClr val="tx1"/>
          </a:solidFill>
          <a:latin typeface="Arial" charset="0"/>
          <a:ea typeface="Osaka" charset="0"/>
        </a:defRPr>
      </a:lvl6pPr>
      <a:lvl7pPr marL="1217889" algn="l" rtl="0" fontAlgn="base">
        <a:spcBef>
          <a:spcPct val="0"/>
        </a:spcBef>
        <a:spcAft>
          <a:spcPct val="0"/>
        </a:spcAft>
        <a:defRPr sz="3197">
          <a:solidFill>
            <a:schemeClr val="tx1"/>
          </a:solidFill>
          <a:latin typeface="Arial" charset="0"/>
          <a:ea typeface="Osaka" charset="0"/>
        </a:defRPr>
      </a:lvl7pPr>
      <a:lvl8pPr marL="1826834" algn="l" rtl="0" fontAlgn="base">
        <a:spcBef>
          <a:spcPct val="0"/>
        </a:spcBef>
        <a:spcAft>
          <a:spcPct val="0"/>
        </a:spcAft>
        <a:defRPr sz="3197">
          <a:solidFill>
            <a:schemeClr val="tx1"/>
          </a:solidFill>
          <a:latin typeface="Arial" charset="0"/>
          <a:ea typeface="Osaka" charset="0"/>
        </a:defRPr>
      </a:lvl8pPr>
      <a:lvl9pPr marL="2435779" algn="l" rtl="0" fontAlgn="base">
        <a:spcBef>
          <a:spcPct val="0"/>
        </a:spcBef>
        <a:spcAft>
          <a:spcPct val="0"/>
        </a:spcAft>
        <a:defRPr sz="3197">
          <a:solidFill>
            <a:schemeClr val="tx1"/>
          </a:solidFill>
          <a:latin typeface="Arial" charset="0"/>
          <a:ea typeface="Osaka" charset="0"/>
        </a:defRPr>
      </a:lvl9pPr>
    </p:titleStyle>
    <p:bodyStyle>
      <a:lvl1pPr marL="456709" indent="-456709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1pPr>
      <a:lvl2pPr marL="989535" indent="-38059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6C0360B-F25F-B041-B8DA-65ECD0945AC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err="1"/>
              <a:t>NinjaNIRS</a:t>
            </a:r>
            <a:r>
              <a:rPr lang="en-US" altLang="en-US" dirty="0"/>
              <a:t> 2022</a:t>
            </a:r>
            <a:br>
              <a:rPr lang="en-US" altLang="en-US" dirty="0"/>
            </a:br>
            <a:r>
              <a:rPr lang="en-US" altLang="en-US" dirty="0"/>
              <a:t>Firmware Schematic and Data Format Specification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0D36AB9-194D-3445-9A04-83B820398E4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Version 2023-8-17</a:t>
            </a:r>
          </a:p>
          <a:p>
            <a:pPr eaLnBrk="1" hangingPunct="1">
              <a:defRPr/>
            </a:pPr>
            <a:r>
              <a:rPr lang="en-US" altLang="en-US" dirty="0"/>
              <a:t>Bernhard Zimmermann – bzim@bu.edu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C999-ACD0-AE02-D6CF-05A3022B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Detector Adapter Packet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D6391-6A56-D15F-AD48-94D6BF43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27" y="1915510"/>
            <a:ext cx="10504646" cy="610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Data packet from the RP2040 microcontroller on a detector adapter board. Contains the main light intensity data.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A0ED7-D742-B996-66D0-937EA205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Boston University Neurophotonics Center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E1BB8-1AC1-91AE-9FD4-CBA51230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8644-9AA7-4C0B-B751-DC22796D0C1C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4C8192-4173-5C3C-6212-EA09C08731B0}"/>
              </a:ext>
            </a:extLst>
          </p:cNvPr>
          <p:cNvSpPr txBox="1"/>
          <p:nvPr/>
        </p:nvSpPr>
        <p:spPr>
          <a:xfrm>
            <a:off x="837327" y="2605263"/>
            <a:ext cx="398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data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19A28-0352-C434-19BE-EA788B946908}"/>
              </a:ext>
            </a:extLst>
          </p:cNvPr>
          <p:cNvSpPr txBox="1"/>
          <p:nvPr/>
        </p:nvSpPr>
        <p:spPr>
          <a:xfrm>
            <a:off x="837327" y="3513648"/>
            <a:ext cx="870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Smp</a:t>
            </a:r>
            <a:r>
              <a:rPr lang="en-US" sz="1200" b="1" dirty="0"/>
              <a:t> </a:t>
            </a:r>
            <a:r>
              <a:rPr lang="en-US" sz="1200" b="1" dirty="0" err="1"/>
              <a:t>cnt</a:t>
            </a:r>
            <a:r>
              <a:rPr lang="en-US" sz="1200" b="1" dirty="0"/>
              <a:t>: </a:t>
            </a:r>
            <a:r>
              <a:rPr lang="en-US" sz="1200" dirty="0"/>
              <a:t>Count of transmitted samples (modulo 256) since last restart of the detector adapter card.</a:t>
            </a:r>
          </a:p>
          <a:p>
            <a:r>
              <a:rPr lang="en-US" sz="1200" b="1" dirty="0" err="1"/>
              <a:t>ADCx</a:t>
            </a:r>
            <a:r>
              <a:rPr lang="en-US" sz="1200" dirty="0"/>
              <a:t>: 24 bit sum of all conversions since last ‘end cycle’ signal. [2] is the high byte (little endian). Signed integer / two’s complement. </a:t>
            </a:r>
            <a:endParaRPr lang="en-US" sz="1200" i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84276D2-2825-0BC5-90F6-46D1E8CEFA3A}"/>
              </a:ext>
            </a:extLst>
          </p:cNvPr>
          <p:cNvGraphicFramePr>
            <a:graphicFrameLocks noGrp="1"/>
          </p:cNvGraphicFramePr>
          <p:nvPr/>
        </p:nvGraphicFramePr>
        <p:xfrm>
          <a:off x="943389" y="2991200"/>
          <a:ext cx="10170089" cy="40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679">
                  <a:extLst>
                    <a:ext uri="{9D8B030D-6E8A-4147-A177-3AD203B41FA5}">
                      <a16:colId xmlns:a16="http://schemas.microsoft.com/office/drawing/2014/main" val="334789385"/>
                    </a:ext>
                  </a:extLst>
                </a:gridCol>
                <a:gridCol w="868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86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8679">
                  <a:extLst>
                    <a:ext uri="{9D8B030D-6E8A-4147-A177-3AD203B41FA5}">
                      <a16:colId xmlns:a16="http://schemas.microsoft.com/office/drawing/2014/main" val="1161996133"/>
                    </a:ext>
                  </a:extLst>
                </a:gridCol>
                <a:gridCol w="868679">
                  <a:extLst>
                    <a:ext uri="{9D8B030D-6E8A-4147-A177-3AD203B41FA5}">
                      <a16:colId xmlns:a16="http://schemas.microsoft.com/office/drawing/2014/main" val="1927932060"/>
                    </a:ext>
                  </a:extLst>
                </a:gridCol>
                <a:gridCol w="868679">
                  <a:extLst>
                    <a:ext uri="{9D8B030D-6E8A-4147-A177-3AD203B41FA5}">
                      <a16:colId xmlns:a16="http://schemas.microsoft.com/office/drawing/2014/main" val="2966518379"/>
                    </a:ext>
                  </a:extLst>
                </a:gridCol>
                <a:gridCol w="868679">
                  <a:extLst>
                    <a:ext uri="{9D8B030D-6E8A-4147-A177-3AD203B41FA5}">
                      <a16:colId xmlns:a16="http://schemas.microsoft.com/office/drawing/2014/main" val="1306037770"/>
                    </a:ext>
                  </a:extLst>
                </a:gridCol>
                <a:gridCol w="868679">
                  <a:extLst>
                    <a:ext uri="{9D8B030D-6E8A-4147-A177-3AD203B41FA5}">
                      <a16:colId xmlns:a16="http://schemas.microsoft.com/office/drawing/2014/main" val="259997578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byte[0]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byte[1]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byte[2]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byte[3]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byte[4]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byte[5]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88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byte[24]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88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byte[25]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88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byte[26]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88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byte[27]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ADC0[0]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ADC0[1]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ADC0[2]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88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ADC7[0]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88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ADC7[1]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88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ADC7[2]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866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076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C999-ACD0-AE02-D6CF-05A3022B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Detector Adapter Status Packet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D6391-6A56-D15F-AD48-94D6BF43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27" y="1915510"/>
            <a:ext cx="10504646" cy="610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Status data packet from the RP2040 microcontroller on a detector adapter board.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A0ED7-D742-B996-66D0-937EA205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Boston University Neurophotonics Center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E1BB8-1AC1-91AE-9FD4-CBA51230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8644-9AA7-4C0B-B751-DC22796D0C1C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4C8192-4173-5C3C-6212-EA09C08731B0}"/>
              </a:ext>
            </a:extLst>
          </p:cNvPr>
          <p:cNvSpPr txBox="1"/>
          <p:nvPr/>
        </p:nvSpPr>
        <p:spPr>
          <a:xfrm>
            <a:off x="837327" y="2605263"/>
            <a:ext cx="398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data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19A28-0352-C434-19BE-EA788B946908}"/>
              </a:ext>
            </a:extLst>
          </p:cNvPr>
          <p:cNvSpPr txBox="1"/>
          <p:nvPr/>
        </p:nvSpPr>
        <p:spPr>
          <a:xfrm>
            <a:off x="837327" y="3513648"/>
            <a:ext cx="9719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Smp</a:t>
            </a:r>
            <a:r>
              <a:rPr lang="en-US" sz="1200" b="1" dirty="0"/>
              <a:t> </a:t>
            </a:r>
            <a:r>
              <a:rPr lang="en-US" sz="1200" b="1" dirty="0" err="1"/>
              <a:t>cnt</a:t>
            </a:r>
            <a:r>
              <a:rPr lang="en-US" sz="1200" b="1" dirty="0"/>
              <a:t>: </a:t>
            </a:r>
            <a:r>
              <a:rPr lang="en-US" sz="1200" dirty="0"/>
              <a:t>Count of transmitted samples (modulo 256) since last restart of the microcontroller.</a:t>
            </a:r>
          </a:p>
          <a:p>
            <a:r>
              <a:rPr lang="en-US" sz="1200" b="1" dirty="0"/>
              <a:t>UID</a:t>
            </a:r>
            <a:r>
              <a:rPr lang="en-US" sz="1200" dirty="0"/>
              <a:t>: 64 bit unique ID from flash attached to microcontroller</a:t>
            </a:r>
          </a:p>
          <a:p>
            <a:r>
              <a:rPr lang="en-US" sz="1200" b="1" dirty="0"/>
              <a:t>FW: </a:t>
            </a:r>
            <a:r>
              <a:rPr lang="en-US" sz="1200" dirty="0"/>
              <a:t>Firmware version.</a:t>
            </a:r>
          </a:p>
          <a:p>
            <a:r>
              <a:rPr lang="en-US" sz="1200" b="1" dirty="0"/>
              <a:t>Temp: </a:t>
            </a:r>
            <a:r>
              <a:rPr lang="en-US" sz="1200" dirty="0"/>
              <a:t>Microcontroller internal temperature.</a:t>
            </a:r>
          </a:p>
          <a:p>
            <a:r>
              <a:rPr lang="en-US" sz="1200" b="1" dirty="0"/>
              <a:t>Conn flag: </a:t>
            </a:r>
            <a:r>
              <a:rPr lang="en-US" sz="1200" dirty="0"/>
              <a:t>accelerometer connected flags (</a:t>
            </a:r>
            <a:r>
              <a:rPr lang="en-US" sz="1200" dirty="0" err="1"/>
              <a:t>acc_connected_before_run</a:t>
            </a:r>
            <a:r>
              <a:rPr lang="en-US" sz="1200" dirty="0"/>
              <a:t>&lt;&lt;1) || </a:t>
            </a:r>
            <a:r>
              <a:rPr lang="en-US" sz="1200" dirty="0" err="1"/>
              <a:t>acc_connected_curr</a:t>
            </a:r>
            <a:r>
              <a:rPr lang="en-US" sz="1200" dirty="0"/>
              <a:t>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84276D2-2825-0BC5-90F6-46D1E8CEF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01255"/>
              </p:ext>
            </p:extLst>
          </p:nvPr>
        </p:nvGraphicFramePr>
        <p:xfrm>
          <a:off x="943389" y="2991200"/>
          <a:ext cx="9074553" cy="40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012">
                  <a:extLst>
                    <a:ext uri="{9D8B030D-6E8A-4147-A177-3AD203B41FA5}">
                      <a16:colId xmlns:a16="http://schemas.microsoft.com/office/drawing/2014/main" val="334789385"/>
                    </a:ext>
                  </a:extLst>
                </a:gridCol>
                <a:gridCol w="662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2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2012">
                  <a:extLst>
                    <a:ext uri="{9D8B030D-6E8A-4147-A177-3AD203B41FA5}">
                      <a16:colId xmlns:a16="http://schemas.microsoft.com/office/drawing/2014/main" val="4078376403"/>
                    </a:ext>
                  </a:extLst>
                </a:gridCol>
                <a:gridCol w="662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2012">
                  <a:extLst>
                    <a:ext uri="{9D8B030D-6E8A-4147-A177-3AD203B41FA5}">
                      <a16:colId xmlns:a16="http://schemas.microsoft.com/office/drawing/2014/main" val="465130009"/>
                    </a:ext>
                  </a:extLst>
                </a:gridCol>
                <a:gridCol w="662012">
                  <a:extLst>
                    <a:ext uri="{9D8B030D-6E8A-4147-A177-3AD203B41FA5}">
                      <a16:colId xmlns:a16="http://schemas.microsoft.com/office/drawing/2014/main" val="1529935958"/>
                    </a:ext>
                  </a:extLst>
                </a:gridCol>
                <a:gridCol w="662012">
                  <a:extLst>
                    <a:ext uri="{9D8B030D-6E8A-4147-A177-3AD203B41FA5}">
                      <a16:colId xmlns:a16="http://schemas.microsoft.com/office/drawing/2014/main" val="3470189583"/>
                    </a:ext>
                  </a:extLst>
                </a:gridCol>
                <a:gridCol w="662012">
                  <a:extLst>
                    <a:ext uri="{9D8B030D-6E8A-4147-A177-3AD203B41FA5}">
                      <a16:colId xmlns:a16="http://schemas.microsoft.com/office/drawing/2014/main" val="3269362097"/>
                    </a:ext>
                  </a:extLst>
                </a:gridCol>
                <a:gridCol w="662012">
                  <a:extLst>
                    <a:ext uri="{9D8B030D-6E8A-4147-A177-3AD203B41FA5}">
                      <a16:colId xmlns:a16="http://schemas.microsoft.com/office/drawing/2014/main" val="1306037770"/>
                    </a:ext>
                  </a:extLst>
                </a:gridCol>
                <a:gridCol w="662012">
                  <a:extLst>
                    <a:ext uri="{9D8B030D-6E8A-4147-A177-3AD203B41FA5}">
                      <a16:colId xmlns:a16="http://schemas.microsoft.com/office/drawing/2014/main" val="2599975785"/>
                    </a:ext>
                  </a:extLst>
                </a:gridCol>
                <a:gridCol w="662012">
                  <a:extLst>
                    <a:ext uri="{9D8B030D-6E8A-4147-A177-3AD203B41FA5}">
                      <a16:colId xmlns:a16="http://schemas.microsoft.com/office/drawing/2014/main" val="210373504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byte[0]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byte[1]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byte[2]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byte[3]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88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byte[10]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88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byte[11]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88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byte[12]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88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byte[13]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88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byte[14]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88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byte[15]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88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byte[16]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88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byte[17]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UID[0]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UID[7]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FWv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FWv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Temp[0]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Temp[1]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88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866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30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C999-ACD0-AE02-D6CF-05A3022B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Accelerometer Packet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D6391-6A56-D15F-AD48-94D6BF43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27" y="1915510"/>
            <a:ext cx="10504646" cy="610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Data packet from the RP2040 microcontroller on the main control board. Contains the data read out from an IMU attached to the QWIIC port.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A0ED7-D742-B996-66D0-937EA205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Boston University Neurophotonics Center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E1BB8-1AC1-91AE-9FD4-CBA51230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8644-9AA7-4C0B-B751-DC22796D0C1C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4C8192-4173-5C3C-6212-EA09C08731B0}"/>
              </a:ext>
            </a:extLst>
          </p:cNvPr>
          <p:cNvSpPr txBox="1"/>
          <p:nvPr/>
        </p:nvSpPr>
        <p:spPr>
          <a:xfrm>
            <a:off x="837327" y="2605263"/>
            <a:ext cx="398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data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19A28-0352-C434-19BE-EA788B946908}"/>
              </a:ext>
            </a:extLst>
          </p:cNvPr>
          <p:cNvSpPr txBox="1"/>
          <p:nvPr/>
        </p:nvSpPr>
        <p:spPr>
          <a:xfrm>
            <a:off x="837327" y="3513648"/>
            <a:ext cx="97198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Smp</a:t>
            </a:r>
            <a:r>
              <a:rPr lang="en-US" sz="1200" b="1" dirty="0"/>
              <a:t> </a:t>
            </a:r>
            <a:r>
              <a:rPr lang="en-US" sz="1200" b="1" dirty="0" err="1"/>
              <a:t>cnt</a:t>
            </a:r>
            <a:r>
              <a:rPr lang="en-US" sz="1200" b="1" dirty="0"/>
              <a:t>: </a:t>
            </a:r>
            <a:r>
              <a:rPr lang="en-US" sz="1200" dirty="0"/>
              <a:t>Count of transmitted samples (modulo 256) since last restart of the microcontroller.</a:t>
            </a:r>
          </a:p>
          <a:p>
            <a:r>
              <a:rPr lang="en-US" sz="1200" b="1" dirty="0" err="1"/>
              <a:t>Datax</a:t>
            </a:r>
            <a:r>
              <a:rPr lang="en-US" sz="1200" dirty="0"/>
              <a:t>: 16 bit data words from the IMU, obtained right after last “End </a:t>
            </a:r>
            <a:r>
              <a:rPr lang="en-US" sz="1200" dirty="0" err="1"/>
              <a:t>cyc</a:t>
            </a:r>
            <a:r>
              <a:rPr lang="en-US" sz="1200" dirty="0"/>
              <a:t>” signal. [1] is the high byte (little endian). Signed integer / two’s complement.  </a:t>
            </a:r>
          </a:p>
          <a:p>
            <a:r>
              <a:rPr lang="en-US" sz="1200" dirty="0"/>
              <a:t>Data0: Temperature</a:t>
            </a:r>
          </a:p>
          <a:p>
            <a:r>
              <a:rPr lang="en-US" sz="1200" dirty="0"/>
              <a:t>Data1: Gyro X</a:t>
            </a:r>
            <a:br>
              <a:rPr lang="en-US" sz="1200" dirty="0"/>
            </a:br>
            <a:r>
              <a:rPr lang="en-US" sz="1200" dirty="0"/>
              <a:t>Data2: Gyro Y</a:t>
            </a:r>
            <a:br>
              <a:rPr lang="en-US" sz="1200" dirty="0"/>
            </a:br>
            <a:r>
              <a:rPr lang="en-US" sz="1200" dirty="0"/>
              <a:t>Data3: Gyro Z</a:t>
            </a:r>
            <a:br>
              <a:rPr lang="en-US" sz="1200" dirty="0"/>
            </a:br>
            <a:r>
              <a:rPr lang="en-US" sz="1200" dirty="0"/>
              <a:t>Data4: Accelerometer X</a:t>
            </a:r>
            <a:br>
              <a:rPr lang="en-US" sz="1200" dirty="0"/>
            </a:br>
            <a:r>
              <a:rPr lang="en-US" sz="1200" dirty="0"/>
              <a:t>Data5: Accelerometer Y</a:t>
            </a:r>
            <a:br>
              <a:rPr lang="en-US" sz="1200" dirty="0"/>
            </a:br>
            <a:r>
              <a:rPr lang="en-US" sz="1200" dirty="0"/>
              <a:t>Data6: Accelerometer Z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84276D2-2825-0BC5-90F6-46D1E8CEF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777096"/>
              </p:ext>
            </p:extLst>
          </p:nvPr>
        </p:nvGraphicFramePr>
        <p:xfrm>
          <a:off x="943389" y="2991200"/>
          <a:ext cx="9429045" cy="40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7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312">
                  <a:extLst>
                    <a:ext uri="{9D8B030D-6E8A-4147-A177-3AD203B41FA5}">
                      <a16:colId xmlns:a16="http://schemas.microsoft.com/office/drawing/2014/main" val="334789385"/>
                    </a:ext>
                  </a:extLst>
                </a:gridCol>
                <a:gridCol w="971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1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1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1312">
                  <a:extLst>
                    <a:ext uri="{9D8B030D-6E8A-4147-A177-3AD203B41FA5}">
                      <a16:colId xmlns:a16="http://schemas.microsoft.com/office/drawing/2014/main" val="1161996133"/>
                    </a:ext>
                  </a:extLst>
                </a:gridCol>
                <a:gridCol w="971312">
                  <a:extLst>
                    <a:ext uri="{9D8B030D-6E8A-4147-A177-3AD203B41FA5}">
                      <a16:colId xmlns:a16="http://schemas.microsoft.com/office/drawing/2014/main" val="2966518379"/>
                    </a:ext>
                  </a:extLst>
                </a:gridCol>
                <a:gridCol w="971312">
                  <a:extLst>
                    <a:ext uri="{9D8B030D-6E8A-4147-A177-3AD203B41FA5}">
                      <a16:colId xmlns:a16="http://schemas.microsoft.com/office/drawing/2014/main" val="1306037770"/>
                    </a:ext>
                  </a:extLst>
                </a:gridCol>
                <a:gridCol w="971312">
                  <a:extLst>
                    <a:ext uri="{9D8B030D-6E8A-4147-A177-3AD203B41FA5}">
                      <a16:colId xmlns:a16="http://schemas.microsoft.com/office/drawing/2014/main" val="259997578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byte[0]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byte[1]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byte[2]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byte[3]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byte[4]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88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byte[15]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88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byte[16]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88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byte[17]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Data0[0]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Data0[1]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88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Data6[0]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88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Data6[1]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866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388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C999-ACD0-AE02-D6CF-05A3022B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Accelerometer Status Packet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D6391-6A56-D15F-AD48-94D6BF43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27" y="1915510"/>
            <a:ext cx="10504646" cy="610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Status data packet from the RP2040 microcontroller on the main control board. Contains the controller temperature and board input voltage.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A0ED7-D742-B996-66D0-937EA205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Boston University Neurophotonics Center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E1BB8-1AC1-91AE-9FD4-CBA51230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8644-9AA7-4C0B-B751-DC22796D0C1C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4C8192-4173-5C3C-6212-EA09C08731B0}"/>
              </a:ext>
            </a:extLst>
          </p:cNvPr>
          <p:cNvSpPr txBox="1"/>
          <p:nvPr/>
        </p:nvSpPr>
        <p:spPr>
          <a:xfrm>
            <a:off x="837327" y="2605263"/>
            <a:ext cx="398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data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19A28-0352-C434-19BE-EA788B946908}"/>
              </a:ext>
            </a:extLst>
          </p:cNvPr>
          <p:cNvSpPr txBox="1"/>
          <p:nvPr/>
        </p:nvSpPr>
        <p:spPr>
          <a:xfrm>
            <a:off x="837327" y="3513648"/>
            <a:ext cx="9719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Smp</a:t>
            </a:r>
            <a:r>
              <a:rPr lang="en-US" sz="1200" b="1" dirty="0"/>
              <a:t> </a:t>
            </a:r>
            <a:r>
              <a:rPr lang="en-US" sz="1200" b="1" dirty="0" err="1"/>
              <a:t>cnt</a:t>
            </a:r>
            <a:r>
              <a:rPr lang="en-US" sz="1200" b="1" dirty="0"/>
              <a:t>: </a:t>
            </a:r>
            <a:r>
              <a:rPr lang="en-US" sz="1200" dirty="0"/>
              <a:t>Count of transmitted samples (modulo 256) since last restart of the microcontroller.</a:t>
            </a:r>
          </a:p>
          <a:p>
            <a:r>
              <a:rPr lang="en-US" sz="1200" b="1" dirty="0"/>
              <a:t>UID</a:t>
            </a:r>
            <a:r>
              <a:rPr lang="en-US" sz="1200" dirty="0"/>
              <a:t>: 64 bit unique ID from flash attached to microcontroller</a:t>
            </a:r>
          </a:p>
          <a:p>
            <a:r>
              <a:rPr lang="en-US" sz="1200" b="1" dirty="0"/>
              <a:t>FW: </a:t>
            </a:r>
            <a:r>
              <a:rPr lang="en-US" sz="1200" dirty="0"/>
              <a:t>Firmware version.</a:t>
            </a:r>
          </a:p>
          <a:p>
            <a:r>
              <a:rPr lang="en-US" sz="1200" b="1" dirty="0"/>
              <a:t>Temp: </a:t>
            </a:r>
            <a:r>
              <a:rPr lang="en-US" sz="1200" dirty="0"/>
              <a:t>Microcontroller internal temperature.</a:t>
            </a:r>
          </a:p>
          <a:p>
            <a:r>
              <a:rPr lang="en-US" sz="1200" b="1" dirty="0"/>
              <a:t>Vin: </a:t>
            </a:r>
            <a:r>
              <a:rPr lang="en-US" sz="1200" dirty="0"/>
              <a:t>Control board input voltage.</a:t>
            </a:r>
          </a:p>
          <a:p>
            <a:r>
              <a:rPr lang="en-US" sz="1200" b="1" dirty="0"/>
              <a:t>Conn flag: </a:t>
            </a:r>
            <a:r>
              <a:rPr lang="en-US" sz="1200" dirty="0"/>
              <a:t>accelerometer connected flags (</a:t>
            </a:r>
            <a:r>
              <a:rPr lang="en-US" sz="1200" dirty="0" err="1"/>
              <a:t>acc_connected_before_run</a:t>
            </a:r>
            <a:r>
              <a:rPr lang="en-US" sz="1200" dirty="0"/>
              <a:t>&lt;&lt;1) || </a:t>
            </a:r>
            <a:r>
              <a:rPr lang="en-US" sz="1200" dirty="0" err="1"/>
              <a:t>acc_connected_curr</a:t>
            </a:r>
            <a:r>
              <a:rPr lang="en-US" sz="1200" dirty="0"/>
              <a:t>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84276D2-2825-0BC5-90F6-46D1E8CEF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634988"/>
              </p:ext>
            </p:extLst>
          </p:nvPr>
        </p:nvGraphicFramePr>
        <p:xfrm>
          <a:off x="943389" y="2991200"/>
          <a:ext cx="10398577" cy="40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012">
                  <a:extLst>
                    <a:ext uri="{9D8B030D-6E8A-4147-A177-3AD203B41FA5}">
                      <a16:colId xmlns:a16="http://schemas.microsoft.com/office/drawing/2014/main" val="334789385"/>
                    </a:ext>
                  </a:extLst>
                </a:gridCol>
                <a:gridCol w="662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2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2012">
                  <a:extLst>
                    <a:ext uri="{9D8B030D-6E8A-4147-A177-3AD203B41FA5}">
                      <a16:colId xmlns:a16="http://schemas.microsoft.com/office/drawing/2014/main" val="4078376403"/>
                    </a:ext>
                  </a:extLst>
                </a:gridCol>
                <a:gridCol w="662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2012">
                  <a:extLst>
                    <a:ext uri="{9D8B030D-6E8A-4147-A177-3AD203B41FA5}">
                      <a16:colId xmlns:a16="http://schemas.microsoft.com/office/drawing/2014/main" val="465130009"/>
                    </a:ext>
                  </a:extLst>
                </a:gridCol>
                <a:gridCol w="662012">
                  <a:extLst>
                    <a:ext uri="{9D8B030D-6E8A-4147-A177-3AD203B41FA5}">
                      <a16:colId xmlns:a16="http://schemas.microsoft.com/office/drawing/2014/main" val="1529935958"/>
                    </a:ext>
                  </a:extLst>
                </a:gridCol>
                <a:gridCol w="662012">
                  <a:extLst>
                    <a:ext uri="{9D8B030D-6E8A-4147-A177-3AD203B41FA5}">
                      <a16:colId xmlns:a16="http://schemas.microsoft.com/office/drawing/2014/main" val="3470189583"/>
                    </a:ext>
                  </a:extLst>
                </a:gridCol>
                <a:gridCol w="662012">
                  <a:extLst>
                    <a:ext uri="{9D8B030D-6E8A-4147-A177-3AD203B41FA5}">
                      <a16:colId xmlns:a16="http://schemas.microsoft.com/office/drawing/2014/main" val="3269362097"/>
                    </a:ext>
                  </a:extLst>
                </a:gridCol>
                <a:gridCol w="662012">
                  <a:extLst>
                    <a:ext uri="{9D8B030D-6E8A-4147-A177-3AD203B41FA5}">
                      <a16:colId xmlns:a16="http://schemas.microsoft.com/office/drawing/2014/main" val="1161996133"/>
                    </a:ext>
                  </a:extLst>
                </a:gridCol>
                <a:gridCol w="662012">
                  <a:extLst>
                    <a:ext uri="{9D8B030D-6E8A-4147-A177-3AD203B41FA5}">
                      <a16:colId xmlns:a16="http://schemas.microsoft.com/office/drawing/2014/main" val="2966518379"/>
                    </a:ext>
                  </a:extLst>
                </a:gridCol>
                <a:gridCol w="662012">
                  <a:extLst>
                    <a:ext uri="{9D8B030D-6E8A-4147-A177-3AD203B41FA5}">
                      <a16:colId xmlns:a16="http://schemas.microsoft.com/office/drawing/2014/main" val="1306037770"/>
                    </a:ext>
                  </a:extLst>
                </a:gridCol>
                <a:gridCol w="662012">
                  <a:extLst>
                    <a:ext uri="{9D8B030D-6E8A-4147-A177-3AD203B41FA5}">
                      <a16:colId xmlns:a16="http://schemas.microsoft.com/office/drawing/2014/main" val="2599975785"/>
                    </a:ext>
                  </a:extLst>
                </a:gridCol>
                <a:gridCol w="662012">
                  <a:extLst>
                    <a:ext uri="{9D8B030D-6E8A-4147-A177-3AD203B41FA5}">
                      <a16:colId xmlns:a16="http://schemas.microsoft.com/office/drawing/2014/main" val="210373504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byte[0]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byte[1]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byte[2]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byte[3]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88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byte[10]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88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byte[11]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88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byte[12]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88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byte[13]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88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byte[14]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88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byte[15]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88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byte[16]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88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byte[17]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88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byte[18]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88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byte[19]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UID[0]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UID[7]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FWv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FWv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Temp[0]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Temp[1]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Vin[0]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88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Vin[1]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88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 flag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866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601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C999-ACD0-AE02-D6CF-05A3022B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Packet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D6391-6A56-D15F-AD48-94D6BF43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27" y="1915510"/>
            <a:ext cx="10504646" cy="610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Summary of packet headers from the different data sources.</a:t>
            </a:r>
            <a:endParaRPr lang="en-US" sz="1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A0ED7-D742-B996-66D0-937EA205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Boston University Neurophotonics Center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E1BB8-1AC1-91AE-9FD4-CBA51230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8644-9AA7-4C0B-B751-DC22796D0C1C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D89109-1CE8-762E-407B-1B4742C12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802310"/>
              </p:ext>
            </p:extLst>
          </p:nvPr>
        </p:nvGraphicFramePr>
        <p:xfrm>
          <a:off x="2029883" y="2731274"/>
          <a:ext cx="8119534" cy="41108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184833">
                  <a:extLst>
                    <a:ext uri="{9D8B030D-6E8A-4147-A177-3AD203B41FA5}">
                      <a16:colId xmlns:a16="http://schemas.microsoft.com/office/drawing/2014/main" val="1625769060"/>
                    </a:ext>
                  </a:extLst>
                </a:gridCol>
                <a:gridCol w="2934701">
                  <a:extLst>
                    <a:ext uri="{9D8B030D-6E8A-4147-A177-3AD203B41FA5}">
                      <a16:colId xmlns:a16="http://schemas.microsoft.com/office/drawing/2014/main" val="3698389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Packet Type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38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 from PC to FPGA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[255]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59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Reply to command (FPGA =&gt; PC)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[240]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44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 Counter A Packet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[254]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88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Auxiliary Data Packet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[250]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Detector Adapter Data Packet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[253 252]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6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Detector Adapter Status Packet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[239 238]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IMU Controller Data Packet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[249 248]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81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IMU Controller Status Packet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[237 236]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4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4927D211-8E93-A543-A7F7-E9A19D29A7A2}"/>
              </a:ext>
            </a:extLst>
          </p:cNvPr>
          <p:cNvSpPr txBox="1"/>
          <p:nvPr/>
        </p:nvSpPr>
        <p:spPr>
          <a:xfrm>
            <a:off x="4102959" y="4431305"/>
            <a:ext cx="73429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PSRAM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3A4E05-32D6-473F-8B37-1A6A4930D870}"/>
              </a:ext>
            </a:extLst>
          </p:cNvPr>
          <p:cNvSpPr txBox="1"/>
          <p:nvPr/>
        </p:nvSpPr>
        <p:spPr>
          <a:xfrm>
            <a:off x="5932545" y="4991028"/>
            <a:ext cx="8690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FPGA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F1F46-F5D7-FE33-1F20-E6B289120E6F}"/>
              </a:ext>
            </a:extLst>
          </p:cNvPr>
          <p:cNvSpPr txBox="1"/>
          <p:nvPr/>
        </p:nvSpPr>
        <p:spPr>
          <a:xfrm>
            <a:off x="9709333" y="7511375"/>
            <a:ext cx="9954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RPi Zero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1F70C-1834-9767-1892-19130FAC7498}"/>
              </a:ext>
            </a:extLst>
          </p:cNvPr>
          <p:cNvSpPr txBox="1"/>
          <p:nvPr/>
        </p:nvSpPr>
        <p:spPr>
          <a:xfrm>
            <a:off x="3327890" y="7511375"/>
            <a:ext cx="9954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RP2040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DE1FA0-09C5-994F-2066-AFBBE19B1DD5}"/>
              </a:ext>
            </a:extLst>
          </p:cNvPr>
          <p:cNvSpPr txBox="1"/>
          <p:nvPr/>
        </p:nvSpPr>
        <p:spPr>
          <a:xfrm>
            <a:off x="1066799" y="7517270"/>
            <a:ext cx="109716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FTDI USB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89B221-9DEF-E00A-9AA0-F8568260FC9E}"/>
              </a:ext>
            </a:extLst>
          </p:cNvPr>
          <p:cNvSpPr txBox="1"/>
          <p:nvPr/>
        </p:nvSpPr>
        <p:spPr>
          <a:xfrm>
            <a:off x="4205346" y="4500950"/>
            <a:ext cx="73429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PSRAM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7F7CE1-6B19-D0F6-7499-2BDC7A719F61}"/>
              </a:ext>
            </a:extLst>
          </p:cNvPr>
          <p:cNvSpPr txBox="1"/>
          <p:nvPr/>
        </p:nvSpPr>
        <p:spPr>
          <a:xfrm>
            <a:off x="8232217" y="1940217"/>
            <a:ext cx="127181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Detector Backplanes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7C970F-E8FE-E8A7-025F-454409C1FE46}"/>
              </a:ext>
            </a:extLst>
          </p:cNvPr>
          <p:cNvSpPr txBox="1"/>
          <p:nvPr/>
        </p:nvSpPr>
        <p:spPr>
          <a:xfrm>
            <a:off x="3089800" y="2222563"/>
            <a:ext cx="127181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 Backplane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33D844-3540-8E81-DAA8-78757629DFA9}"/>
              </a:ext>
            </a:extLst>
          </p:cNvPr>
          <p:cNvSpPr txBox="1"/>
          <p:nvPr/>
        </p:nvSpPr>
        <p:spPr>
          <a:xfrm>
            <a:off x="8094039" y="2033529"/>
            <a:ext cx="127181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Detector Backplanes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7064DD-88F5-3FD9-169D-E6822D845E32}"/>
              </a:ext>
            </a:extLst>
          </p:cNvPr>
          <p:cNvSpPr txBox="1"/>
          <p:nvPr/>
        </p:nvSpPr>
        <p:spPr>
          <a:xfrm>
            <a:off x="7955861" y="2126841"/>
            <a:ext cx="127181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Detector Backplanes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9FA17-8C9F-55F5-DC9D-790F29A75808}"/>
              </a:ext>
            </a:extLst>
          </p:cNvPr>
          <p:cNvSpPr txBox="1"/>
          <p:nvPr/>
        </p:nvSpPr>
        <p:spPr>
          <a:xfrm>
            <a:off x="7817683" y="2222563"/>
            <a:ext cx="127181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Detector Backplanes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897B8C-9529-C0A7-3DF4-8473B4C20C92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4323354" y="7696041"/>
            <a:ext cx="5385979" cy="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1FA34D-CFA6-366B-8859-1085B315023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367048" y="5360360"/>
            <a:ext cx="3840017" cy="2151015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2ECF20-CCAB-23B5-9B79-14AF262A3E0E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3825622" y="5360360"/>
            <a:ext cx="2541426" cy="2151015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FD8122-E46C-D05B-E47E-E9C6F1CB085B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flipH="1" flipV="1">
            <a:off x="4939637" y="4654839"/>
            <a:ext cx="992908" cy="520855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663854-43D1-EEDD-0BA7-E2F68430A184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2163962" y="7696041"/>
            <a:ext cx="1163928" cy="5895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C75774-BB76-012C-6458-791194C3BEA6}"/>
              </a:ext>
            </a:extLst>
          </p:cNvPr>
          <p:cNvCxnSpPr>
            <a:cxnSpLocks/>
            <a:stCxn id="4" idx="0"/>
            <a:endCxn id="13" idx="2"/>
          </p:cNvCxnSpPr>
          <p:nvPr/>
        </p:nvCxnSpPr>
        <p:spPr>
          <a:xfrm flipV="1">
            <a:off x="6367048" y="2868894"/>
            <a:ext cx="2086545" cy="2122134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5BC0667-0981-B11D-64C7-82325A5EF1AC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>
            <a:off x="3725710" y="2868894"/>
            <a:ext cx="2641338" cy="2122134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A11CC5E5-E58A-6456-080C-1B6AFACE500B}"/>
              </a:ext>
            </a:extLst>
          </p:cNvPr>
          <p:cNvCxnSpPr>
            <a:cxnSpLocks/>
            <a:stCxn id="7" idx="0"/>
            <a:endCxn id="4" idx="1"/>
          </p:cNvCxnSpPr>
          <p:nvPr/>
        </p:nvCxnSpPr>
        <p:spPr>
          <a:xfrm rot="5400000" flipH="1" flipV="1">
            <a:off x="2603175" y="4187900"/>
            <a:ext cx="2341576" cy="4317164"/>
          </a:xfrm>
          <a:prstGeom prst="bentConnector2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8D0C946-6417-9B38-EB3D-4D365CEF633D}"/>
              </a:ext>
            </a:extLst>
          </p:cNvPr>
          <p:cNvSpPr txBox="1"/>
          <p:nvPr/>
        </p:nvSpPr>
        <p:spPr>
          <a:xfrm>
            <a:off x="6226191" y="7576621"/>
            <a:ext cx="1439448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UART + SWD + 1 GPIO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4C27A5-CDA0-173F-2CA1-F43B07B9F59E}"/>
              </a:ext>
            </a:extLst>
          </p:cNvPr>
          <p:cNvSpPr txBox="1"/>
          <p:nvPr/>
        </p:nvSpPr>
        <p:spPr>
          <a:xfrm>
            <a:off x="7355853" y="6133023"/>
            <a:ext cx="1278006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9 GPIO (incl RPi 0 SPI)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9EC885-62CE-3AED-EA35-6785949AF334}"/>
              </a:ext>
            </a:extLst>
          </p:cNvPr>
          <p:cNvSpPr txBox="1"/>
          <p:nvPr/>
        </p:nvSpPr>
        <p:spPr>
          <a:xfrm>
            <a:off x="9654968" y="5062627"/>
            <a:ext cx="112853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Spare Con.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7D84ADC-E105-5894-40EB-F074823BF6D9}"/>
              </a:ext>
            </a:extLst>
          </p:cNvPr>
          <p:cNvCxnSpPr>
            <a:cxnSpLocks/>
            <a:stCxn id="51" idx="2"/>
            <a:endCxn id="5" idx="0"/>
          </p:cNvCxnSpPr>
          <p:nvPr/>
        </p:nvCxnSpPr>
        <p:spPr>
          <a:xfrm flipH="1">
            <a:off x="10207065" y="5401181"/>
            <a:ext cx="12170" cy="2110194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D218516-4CE0-271A-3230-9810C9C9D831}"/>
              </a:ext>
            </a:extLst>
          </p:cNvPr>
          <p:cNvCxnSpPr>
            <a:cxnSpLocks/>
            <a:stCxn id="4" idx="3"/>
            <a:endCxn id="51" idx="1"/>
          </p:cNvCxnSpPr>
          <p:nvPr/>
        </p:nvCxnSpPr>
        <p:spPr>
          <a:xfrm>
            <a:off x="6801550" y="5175694"/>
            <a:ext cx="2853418" cy="5621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5ECC8FB-2BA8-A918-2155-CCDDCD091C18}"/>
              </a:ext>
            </a:extLst>
          </p:cNvPr>
          <p:cNvSpPr txBox="1"/>
          <p:nvPr/>
        </p:nvSpPr>
        <p:spPr>
          <a:xfrm>
            <a:off x="9921844" y="6214208"/>
            <a:ext cx="593755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6 GPIO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FAD02C-D781-4547-224B-40A095D10EA3}"/>
              </a:ext>
            </a:extLst>
          </p:cNvPr>
          <p:cNvSpPr txBox="1"/>
          <p:nvPr/>
        </p:nvSpPr>
        <p:spPr>
          <a:xfrm>
            <a:off x="5111996" y="6098792"/>
            <a:ext cx="593755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12 GPIO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E1009AE-C939-2E73-149C-20F2604FFB59}"/>
              </a:ext>
            </a:extLst>
          </p:cNvPr>
          <p:cNvSpPr txBox="1"/>
          <p:nvPr/>
        </p:nvSpPr>
        <p:spPr>
          <a:xfrm>
            <a:off x="2390700" y="7511375"/>
            <a:ext cx="6991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UART with RTS/CTS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87EEEC1-4BF2-9625-8BFD-BD7B5E13998C}"/>
              </a:ext>
            </a:extLst>
          </p:cNvPr>
          <p:cNvSpPr txBox="1"/>
          <p:nvPr/>
        </p:nvSpPr>
        <p:spPr>
          <a:xfrm>
            <a:off x="8605839" y="5112795"/>
            <a:ext cx="593755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7 GPIO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30AE0BA-DBB7-7CF3-878B-33244A8F8C35}"/>
              </a:ext>
            </a:extLst>
          </p:cNvPr>
          <p:cNvSpPr txBox="1"/>
          <p:nvPr/>
        </p:nvSpPr>
        <p:spPr>
          <a:xfrm>
            <a:off x="9654968" y="4595828"/>
            <a:ext cx="112853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Spare Con2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E1FA0DA-F6FC-0041-A0F4-3E04C0546819}"/>
              </a:ext>
            </a:extLst>
          </p:cNvPr>
          <p:cNvCxnSpPr>
            <a:cxnSpLocks/>
            <a:stCxn id="4" idx="3"/>
            <a:endCxn id="62" idx="1"/>
          </p:cNvCxnSpPr>
          <p:nvPr/>
        </p:nvCxnSpPr>
        <p:spPr>
          <a:xfrm flipV="1">
            <a:off x="6801550" y="4765105"/>
            <a:ext cx="2853418" cy="410589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2F74BC3-B960-03FE-EDFD-F65DE3A0B223}"/>
              </a:ext>
            </a:extLst>
          </p:cNvPr>
          <p:cNvSpPr txBox="1"/>
          <p:nvPr/>
        </p:nvSpPr>
        <p:spPr>
          <a:xfrm>
            <a:off x="8602928" y="4756920"/>
            <a:ext cx="593755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4 GPIO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28A9C90-301E-721C-E71C-7D8A6BD53FB5}"/>
              </a:ext>
            </a:extLst>
          </p:cNvPr>
          <p:cNvSpPr txBox="1"/>
          <p:nvPr/>
        </p:nvSpPr>
        <p:spPr>
          <a:xfrm>
            <a:off x="9654968" y="3535196"/>
            <a:ext cx="92718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Aux ADCs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F686E4-3152-99E7-840D-603A8A49E469}"/>
              </a:ext>
            </a:extLst>
          </p:cNvPr>
          <p:cNvCxnSpPr>
            <a:cxnSpLocks/>
            <a:stCxn id="4" idx="3"/>
            <a:endCxn id="67" idx="1"/>
          </p:cNvCxnSpPr>
          <p:nvPr/>
        </p:nvCxnSpPr>
        <p:spPr>
          <a:xfrm flipV="1">
            <a:off x="6801550" y="3689085"/>
            <a:ext cx="2853418" cy="1486609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BACDEC7-8B52-87C8-E675-FAA47E3F6935}"/>
              </a:ext>
            </a:extLst>
          </p:cNvPr>
          <p:cNvSpPr txBox="1"/>
          <p:nvPr/>
        </p:nvSpPr>
        <p:spPr>
          <a:xfrm>
            <a:off x="5108790" y="4773382"/>
            <a:ext cx="622349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2x6 GPIO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790C0BD-A138-0EB4-AA77-03CB1FB0ED1B}"/>
              </a:ext>
            </a:extLst>
          </p:cNvPr>
          <p:cNvSpPr txBox="1"/>
          <p:nvPr/>
        </p:nvSpPr>
        <p:spPr>
          <a:xfrm>
            <a:off x="1956785" y="4921778"/>
            <a:ext cx="1137155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15 GPIO</a:t>
            </a:r>
            <a:br>
              <a:rPr lang="en-US" sz="900" dirty="0"/>
            </a:br>
            <a:r>
              <a:rPr lang="en-US" sz="900" dirty="0"/>
              <a:t>UART with CTS/RTS or parallel data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EE3ADA1-5F7D-9967-B36F-4528E0D7C736}"/>
              </a:ext>
            </a:extLst>
          </p:cNvPr>
          <p:cNvCxnSpPr>
            <a:cxnSpLocks/>
            <a:stCxn id="6" idx="2"/>
            <a:endCxn id="51" idx="3"/>
          </p:cNvCxnSpPr>
          <p:nvPr/>
        </p:nvCxnSpPr>
        <p:spPr>
          <a:xfrm rot="5400000" flipH="1" flipV="1">
            <a:off x="5980160" y="3077366"/>
            <a:ext cx="2648803" cy="6957880"/>
          </a:xfrm>
          <a:prstGeom prst="bentConnector4">
            <a:avLst>
              <a:gd name="adj1" fmla="val -19498"/>
              <a:gd name="adj2" fmla="val 105719"/>
            </a:avLst>
          </a:prstGeom>
          <a:ln w="190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01019ED-CFE8-7A0A-F375-00295EF52101}"/>
              </a:ext>
            </a:extLst>
          </p:cNvPr>
          <p:cNvSpPr txBox="1"/>
          <p:nvPr/>
        </p:nvSpPr>
        <p:spPr>
          <a:xfrm>
            <a:off x="6228195" y="8282905"/>
            <a:ext cx="1439448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2 GPIO (incl I2C)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4AA05A6-7D09-D9FA-6ADA-CB5651343F8A}"/>
              </a:ext>
            </a:extLst>
          </p:cNvPr>
          <p:cNvSpPr txBox="1"/>
          <p:nvPr/>
        </p:nvSpPr>
        <p:spPr>
          <a:xfrm>
            <a:off x="7236006" y="3342293"/>
            <a:ext cx="1329308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4 Backplane Connectors</a:t>
            </a:r>
          </a:p>
          <a:p>
            <a:r>
              <a:rPr lang="en-US" sz="900" dirty="0"/>
              <a:t>Per Connector 17 GPIO</a:t>
            </a:r>
          </a:p>
          <a:p>
            <a:r>
              <a:rPr lang="en-US" sz="900" dirty="0"/>
              <a:t>(5 common + 4x3 direct)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18B9C79-8D66-6CD7-14AB-9B28FA430613}"/>
              </a:ext>
            </a:extLst>
          </p:cNvPr>
          <p:cNvSpPr txBox="1"/>
          <p:nvPr/>
        </p:nvSpPr>
        <p:spPr>
          <a:xfrm>
            <a:off x="3875376" y="3344764"/>
            <a:ext cx="144914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1 Backplane Connector</a:t>
            </a:r>
          </a:p>
          <a:p>
            <a:r>
              <a:rPr lang="en-US" sz="900" dirty="0"/>
              <a:t>21 GPIO</a:t>
            </a:r>
          </a:p>
          <a:p>
            <a:r>
              <a:rPr lang="en-US" sz="900" dirty="0"/>
              <a:t>(3 rows + 7x2 columns + 3 power select + 1 spare)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A35DEB4-4042-B93C-1488-8DC40CC1C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224231"/>
          </a:xfrm>
        </p:spPr>
        <p:txBody>
          <a:bodyPr/>
          <a:lstStyle/>
          <a:p>
            <a:r>
              <a:rPr lang="en-US" dirty="0"/>
              <a:t>Control Card Block Diagram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E1880B9-C352-51F1-7016-292F5A2FE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Boston University Neurophotonics Center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C53424F-A954-1B2D-7812-4171E5DE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8644-9AA7-4C0B-B751-DC22796D0C1C}" type="slidenum">
              <a:rPr lang="en-US" smtClean="0"/>
              <a:t>2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7F8366-D2B3-1736-F493-A42508D6A7C9}"/>
              </a:ext>
            </a:extLst>
          </p:cNvPr>
          <p:cNvSpPr txBox="1"/>
          <p:nvPr/>
        </p:nvSpPr>
        <p:spPr>
          <a:xfrm>
            <a:off x="9654968" y="3879655"/>
            <a:ext cx="92718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Aux </a:t>
            </a:r>
            <a:r>
              <a:rPr lang="en-US" sz="1400" dirty="0" err="1"/>
              <a:t>DigIO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65BED2-6D85-CD09-E9CD-20DB85D81B74}"/>
              </a:ext>
            </a:extLst>
          </p:cNvPr>
          <p:cNvSpPr txBox="1"/>
          <p:nvPr/>
        </p:nvSpPr>
        <p:spPr>
          <a:xfrm>
            <a:off x="9654968" y="4238838"/>
            <a:ext cx="112853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Remote Dig 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E5DAA5-AA73-FB2E-5DFB-7BD8D0C99304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6801550" y="4033544"/>
            <a:ext cx="2853418" cy="114215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FB621A-B961-2408-78AD-6284ED218A3D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6801550" y="4377338"/>
            <a:ext cx="2853418" cy="798356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6F8A4CB-D799-D6EE-1B49-AC5FAE7AF09F}"/>
              </a:ext>
            </a:extLst>
          </p:cNvPr>
          <p:cNvSpPr txBox="1"/>
          <p:nvPr/>
        </p:nvSpPr>
        <p:spPr>
          <a:xfrm>
            <a:off x="8601630" y="3887528"/>
            <a:ext cx="593755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6 GPIO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D59065-9D7B-0131-62B0-02B9DA973443}"/>
              </a:ext>
            </a:extLst>
          </p:cNvPr>
          <p:cNvSpPr txBox="1"/>
          <p:nvPr/>
        </p:nvSpPr>
        <p:spPr>
          <a:xfrm>
            <a:off x="8601850" y="4203652"/>
            <a:ext cx="593755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2 GPIO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3CD64E-88A7-AA80-5998-197E4117C85D}"/>
              </a:ext>
            </a:extLst>
          </p:cNvPr>
          <p:cNvSpPr txBox="1"/>
          <p:nvPr/>
        </p:nvSpPr>
        <p:spPr>
          <a:xfrm>
            <a:off x="8601630" y="4463965"/>
            <a:ext cx="593755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4 GPIO</a:t>
            </a:r>
          </a:p>
        </p:txBody>
      </p:sp>
    </p:spTree>
    <p:extLst>
      <p:ext uri="{BB962C8B-B14F-4D97-AF65-F5344CB8AC3E}">
        <p14:creationId xmlns:p14="http://schemas.microsoft.com/office/powerpoint/2010/main" val="105907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08C9DA3A-CF72-3C2A-16F1-B105C8A03871}"/>
              </a:ext>
            </a:extLst>
          </p:cNvPr>
          <p:cNvSpPr/>
          <p:nvPr/>
        </p:nvSpPr>
        <p:spPr>
          <a:xfrm>
            <a:off x="2818263" y="1446663"/>
            <a:ext cx="6718286" cy="7095894"/>
          </a:xfrm>
          <a:prstGeom prst="rect">
            <a:avLst/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60C2F4-CE6A-59E5-4B46-FB12CBEB1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Firmware Block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E8FD51-21EE-8C55-4770-4947F7D202F2}"/>
              </a:ext>
            </a:extLst>
          </p:cNvPr>
          <p:cNvSpPr txBox="1"/>
          <p:nvPr/>
        </p:nvSpPr>
        <p:spPr>
          <a:xfrm>
            <a:off x="3146878" y="3777381"/>
            <a:ext cx="87652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UART Rx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D1052-1C1E-560E-B0A1-2E8492125692}"/>
              </a:ext>
            </a:extLst>
          </p:cNvPr>
          <p:cNvSpPr txBox="1"/>
          <p:nvPr/>
        </p:nvSpPr>
        <p:spPr>
          <a:xfrm>
            <a:off x="3146878" y="7719770"/>
            <a:ext cx="87652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UART Tx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CD981F-2F0C-0CF9-3D1A-B931E718D836}"/>
              </a:ext>
            </a:extLst>
          </p:cNvPr>
          <p:cNvGrpSpPr/>
          <p:nvPr/>
        </p:nvGrpSpPr>
        <p:grpSpPr>
          <a:xfrm>
            <a:off x="5692674" y="4189122"/>
            <a:ext cx="1451886" cy="2067340"/>
            <a:chOff x="5696337" y="3252083"/>
            <a:chExt cx="1451886" cy="20673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3FD462-FBB1-74D8-BDFA-EDFEB17843D5}"/>
                </a:ext>
              </a:extLst>
            </p:cNvPr>
            <p:cNvSpPr/>
            <p:nvPr/>
          </p:nvSpPr>
          <p:spPr>
            <a:xfrm>
              <a:off x="5709037" y="3252083"/>
              <a:ext cx="1439186" cy="20673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DEC5E66-18B4-12A0-D895-115094926F01}"/>
                </a:ext>
              </a:extLst>
            </p:cNvPr>
            <p:cNvCxnSpPr/>
            <p:nvPr/>
          </p:nvCxnSpPr>
          <p:spPr>
            <a:xfrm>
              <a:off x="5860111" y="3252083"/>
              <a:ext cx="0" cy="20673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976FD29-0123-BA88-F7B0-64F879205D40}"/>
                </a:ext>
              </a:extLst>
            </p:cNvPr>
            <p:cNvCxnSpPr/>
            <p:nvPr/>
          </p:nvCxnSpPr>
          <p:spPr>
            <a:xfrm>
              <a:off x="6012511" y="3252083"/>
              <a:ext cx="0" cy="20673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E39296D-6FC9-690F-9AEA-A05ED4E2ABD3}"/>
                </a:ext>
              </a:extLst>
            </p:cNvPr>
            <p:cNvCxnSpPr/>
            <p:nvPr/>
          </p:nvCxnSpPr>
          <p:spPr>
            <a:xfrm>
              <a:off x="6158561" y="3252083"/>
              <a:ext cx="0" cy="20673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8B49BF7-8424-3C5E-D17D-8F6C19120953}"/>
                </a:ext>
              </a:extLst>
            </p:cNvPr>
            <p:cNvCxnSpPr/>
            <p:nvPr/>
          </p:nvCxnSpPr>
          <p:spPr>
            <a:xfrm>
              <a:off x="6310961" y="3252083"/>
              <a:ext cx="0" cy="20673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0A2717E-5771-C708-13CD-731D0E9135EB}"/>
                </a:ext>
              </a:extLst>
            </p:cNvPr>
            <p:cNvCxnSpPr/>
            <p:nvPr/>
          </p:nvCxnSpPr>
          <p:spPr>
            <a:xfrm>
              <a:off x="6469711" y="3252083"/>
              <a:ext cx="0" cy="20673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385270B-49FE-4576-B83E-F27A33F62E40}"/>
                </a:ext>
              </a:extLst>
            </p:cNvPr>
            <p:cNvCxnSpPr/>
            <p:nvPr/>
          </p:nvCxnSpPr>
          <p:spPr>
            <a:xfrm>
              <a:off x="6647511" y="3252083"/>
              <a:ext cx="0" cy="20673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ED18A8B-B2AA-6C5E-4C3D-08A0B3945417}"/>
                </a:ext>
              </a:extLst>
            </p:cNvPr>
            <p:cNvCxnSpPr/>
            <p:nvPr/>
          </p:nvCxnSpPr>
          <p:spPr>
            <a:xfrm>
              <a:off x="6799911" y="3252083"/>
              <a:ext cx="0" cy="20673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4158131-512A-667F-19D9-482CFF52223A}"/>
                </a:ext>
              </a:extLst>
            </p:cNvPr>
            <p:cNvCxnSpPr/>
            <p:nvPr/>
          </p:nvCxnSpPr>
          <p:spPr>
            <a:xfrm>
              <a:off x="6958661" y="3252083"/>
              <a:ext cx="0" cy="20673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FD0BC1A-7439-E9E1-76BB-46BF4FF9B103}"/>
                </a:ext>
              </a:extLst>
            </p:cNvPr>
            <p:cNvCxnSpPr/>
            <p:nvPr/>
          </p:nvCxnSpPr>
          <p:spPr>
            <a:xfrm>
              <a:off x="5709037" y="3397250"/>
              <a:ext cx="143918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7A12B08-6EF4-A6C1-7CAE-3E6C20930506}"/>
                </a:ext>
              </a:extLst>
            </p:cNvPr>
            <p:cNvCxnSpPr/>
            <p:nvPr/>
          </p:nvCxnSpPr>
          <p:spPr>
            <a:xfrm>
              <a:off x="5709037" y="3549650"/>
              <a:ext cx="143918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4794036-8752-A1B7-48BC-E95E4911DB53}"/>
                </a:ext>
              </a:extLst>
            </p:cNvPr>
            <p:cNvCxnSpPr/>
            <p:nvPr/>
          </p:nvCxnSpPr>
          <p:spPr>
            <a:xfrm>
              <a:off x="5709037" y="3702050"/>
              <a:ext cx="143918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3A8B245-FA1D-EECD-42E7-B4116630473E}"/>
                </a:ext>
              </a:extLst>
            </p:cNvPr>
            <p:cNvCxnSpPr/>
            <p:nvPr/>
          </p:nvCxnSpPr>
          <p:spPr>
            <a:xfrm>
              <a:off x="5709037" y="3867150"/>
              <a:ext cx="143918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C79A7F8-880C-5873-6CE9-1DC84EA7333E}"/>
                </a:ext>
              </a:extLst>
            </p:cNvPr>
            <p:cNvCxnSpPr/>
            <p:nvPr/>
          </p:nvCxnSpPr>
          <p:spPr>
            <a:xfrm>
              <a:off x="5696337" y="4013200"/>
              <a:ext cx="143918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71F637A-2FA2-CBF4-719A-544502B1ABE7}"/>
                </a:ext>
              </a:extLst>
            </p:cNvPr>
            <p:cNvCxnSpPr/>
            <p:nvPr/>
          </p:nvCxnSpPr>
          <p:spPr>
            <a:xfrm>
              <a:off x="5696337" y="4152900"/>
              <a:ext cx="143918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AC14C38-5A71-88B8-7683-BEF4148BE5C1}"/>
                </a:ext>
              </a:extLst>
            </p:cNvPr>
            <p:cNvCxnSpPr/>
            <p:nvPr/>
          </p:nvCxnSpPr>
          <p:spPr>
            <a:xfrm>
              <a:off x="5709037" y="4311650"/>
              <a:ext cx="143918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04994C-5D42-4365-971B-49AA9617A851}"/>
                </a:ext>
              </a:extLst>
            </p:cNvPr>
            <p:cNvCxnSpPr/>
            <p:nvPr/>
          </p:nvCxnSpPr>
          <p:spPr>
            <a:xfrm>
              <a:off x="5709037" y="4483100"/>
              <a:ext cx="143918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088C934-AB25-F2D0-C11E-0AB4DE37C166}"/>
                </a:ext>
              </a:extLst>
            </p:cNvPr>
            <p:cNvCxnSpPr/>
            <p:nvPr/>
          </p:nvCxnSpPr>
          <p:spPr>
            <a:xfrm>
              <a:off x="5696337" y="4635500"/>
              <a:ext cx="143918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665C796-3EB9-6D9D-3843-0BC50174C514}"/>
                </a:ext>
              </a:extLst>
            </p:cNvPr>
            <p:cNvCxnSpPr/>
            <p:nvPr/>
          </p:nvCxnSpPr>
          <p:spPr>
            <a:xfrm>
              <a:off x="5702687" y="4806950"/>
              <a:ext cx="143918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1DE110B-4C61-B935-FC3B-3ECB9FEDADA6}"/>
                </a:ext>
              </a:extLst>
            </p:cNvPr>
            <p:cNvCxnSpPr/>
            <p:nvPr/>
          </p:nvCxnSpPr>
          <p:spPr>
            <a:xfrm>
              <a:off x="5702687" y="4959350"/>
              <a:ext cx="143918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0A99D1F-5588-1726-2507-4B56A6FE8BA1}"/>
                </a:ext>
              </a:extLst>
            </p:cNvPr>
            <p:cNvCxnSpPr/>
            <p:nvPr/>
          </p:nvCxnSpPr>
          <p:spPr>
            <a:xfrm>
              <a:off x="5702687" y="5118100"/>
              <a:ext cx="143918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A998D51-E3C4-C041-7EB3-11440759298B}"/>
                </a:ext>
              </a:extLst>
            </p:cNvPr>
            <p:cNvSpPr txBox="1"/>
            <p:nvPr/>
          </p:nvSpPr>
          <p:spPr>
            <a:xfrm>
              <a:off x="5993460" y="3890228"/>
              <a:ext cx="907857" cy="830997"/>
            </a:xfrm>
            <a:prstGeom prst="rect">
              <a:avLst/>
            </a:prstGeom>
            <a:solidFill>
              <a:srgbClr val="FFF2CC">
                <a:alpha val="69804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18 </a:t>
              </a:r>
              <a:r>
                <a:rPr lang="en-US" sz="1200" dirty="0"/>
                <a:t>x 1024</a:t>
              </a:r>
            </a:p>
            <a:p>
              <a:pPr algn="ctr"/>
              <a:r>
                <a:rPr lang="en-US" sz="1200" dirty="0"/>
                <a:t>Acquisition Sequence RAM B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E692DA-D567-A364-8DA0-D4B5BAD17FC6}"/>
              </a:ext>
            </a:extLst>
          </p:cNvPr>
          <p:cNvGrpSpPr/>
          <p:nvPr/>
        </p:nvGrpSpPr>
        <p:grpSpPr>
          <a:xfrm>
            <a:off x="5692674" y="1810633"/>
            <a:ext cx="1451886" cy="2067340"/>
            <a:chOff x="5696337" y="3252083"/>
            <a:chExt cx="1451886" cy="206734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A7A0EEB-8A8A-360A-FC53-495D19BEE15B}"/>
                </a:ext>
              </a:extLst>
            </p:cNvPr>
            <p:cNvSpPr/>
            <p:nvPr/>
          </p:nvSpPr>
          <p:spPr>
            <a:xfrm>
              <a:off x="5709037" y="3252083"/>
              <a:ext cx="1439186" cy="20673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0380E7B-5FCB-2321-EA35-CB9BFBAEA763}"/>
                </a:ext>
              </a:extLst>
            </p:cNvPr>
            <p:cNvCxnSpPr/>
            <p:nvPr/>
          </p:nvCxnSpPr>
          <p:spPr>
            <a:xfrm>
              <a:off x="5860111" y="3252083"/>
              <a:ext cx="0" cy="20673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BBC8524-3849-01B5-346E-4271A84162ED}"/>
                </a:ext>
              </a:extLst>
            </p:cNvPr>
            <p:cNvCxnSpPr/>
            <p:nvPr/>
          </p:nvCxnSpPr>
          <p:spPr>
            <a:xfrm>
              <a:off x="6012511" y="3252083"/>
              <a:ext cx="0" cy="20673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D0D9CB3-572F-8985-06E2-5345F34E5EB4}"/>
                </a:ext>
              </a:extLst>
            </p:cNvPr>
            <p:cNvCxnSpPr/>
            <p:nvPr/>
          </p:nvCxnSpPr>
          <p:spPr>
            <a:xfrm>
              <a:off x="6158561" y="3252083"/>
              <a:ext cx="0" cy="20673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61B74FF-410F-DDCE-4169-A054C21A5DDD}"/>
                </a:ext>
              </a:extLst>
            </p:cNvPr>
            <p:cNvCxnSpPr/>
            <p:nvPr/>
          </p:nvCxnSpPr>
          <p:spPr>
            <a:xfrm>
              <a:off x="6310961" y="3252083"/>
              <a:ext cx="0" cy="20673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CC9094A-3B94-E44D-547F-D10FC825268D}"/>
                </a:ext>
              </a:extLst>
            </p:cNvPr>
            <p:cNvCxnSpPr/>
            <p:nvPr/>
          </p:nvCxnSpPr>
          <p:spPr>
            <a:xfrm>
              <a:off x="6469711" y="3252083"/>
              <a:ext cx="0" cy="20673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83AD155-1039-2EBF-3687-6398160D093C}"/>
                </a:ext>
              </a:extLst>
            </p:cNvPr>
            <p:cNvCxnSpPr/>
            <p:nvPr/>
          </p:nvCxnSpPr>
          <p:spPr>
            <a:xfrm>
              <a:off x="6647511" y="3252083"/>
              <a:ext cx="0" cy="20673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21F08EF-7646-5F73-22BB-41EF14F09BBA}"/>
                </a:ext>
              </a:extLst>
            </p:cNvPr>
            <p:cNvCxnSpPr/>
            <p:nvPr/>
          </p:nvCxnSpPr>
          <p:spPr>
            <a:xfrm>
              <a:off x="6799911" y="3252083"/>
              <a:ext cx="0" cy="20673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4772EB-C992-62AD-D4E1-6BA03BEEF3E2}"/>
                </a:ext>
              </a:extLst>
            </p:cNvPr>
            <p:cNvCxnSpPr/>
            <p:nvPr/>
          </p:nvCxnSpPr>
          <p:spPr>
            <a:xfrm>
              <a:off x="6958661" y="3252083"/>
              <a:ext cx="0" cy="20673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1C6DD4E-223D-A57C-8AF5-1F5F813B2080}"/>
                </a:ext>
              </a:extLst>
            </p:cNvPr>
            <p:cNvCxnSpPr/>
            <p:nvPr/>
          </p:nvCxnSpPr>
          <p:spPr>
            <a:xfrm>
              <a:off x="5709037" y="3397250"/>
              <a:ext cx="143918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2FC651-EA98-F776-8744-CAE8BC14BD86}"/>
                </a:ext>
              </a:extLst>
            </p:cNvPr>
            <p:cNvCxnSpPr/>
            <p:nvPr/>
          </p:nvCxnSpPr>
          <p:spPr>
            <a:xfrm>
              <a:off x="5709037" y="3549650"/>
              <a:ext cx="143918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9EEAB19-CF8E-51FE-9E9D-59BC1EC85305}"/>
                </a:ext>
              </a:extLst>
            </p:cNvPr>
            <p:cNvCxnSpPr/>
            <p:nvPr/>
          </p:nvCxnSpPr>
          <p:spPr>
            <a:xfrm>
              <a:off x="5709037" y="3702050"/>
              <a:ext cx="143918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F6FB562-F13C-45E0-089D-5A4DFA0DBB4F}"/>
                </a:ext>
              </a:extLst>
            </p:cNvPr>
            <p:cNvCxnSpPr/>
            <p:nvPr/>
          </p:nvCxnSpPr>
          <p:spPr>
            <a:xfrm>
              <a:off x="5709037" y="3867150"/>
              <a:ext cx="143918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97AD01F-0A23-93B1-4563-993AA0F44C60}"/>
                </a:ext>
              </a:extLst>
            </p:cNvPr>
            <p:cNvCxnSpPr/>
            <p:nvPr/>
          </p:nvCxnSpPr>
          <p:spPr>
            <a:xfrm>
              <a:off x="5696337" y="4013200"/>
              <a:ext cx="143918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89D0C16-1FB1-A3E9-A1FA-9348521893BE}"/>
                </a:ext>
              </a:extLst>
            </p:cNvPr>
            <p:cNvCxnSpPr/>
            <p:nvPr/>
          </p:nvCxnSpPr>
          <p:spPr>
            <a:xfrm>
              <a:off x="5696337" y="4152900"/>
              <a:ext cx="143918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8779AB9-7D77-6220-104A-3043FACF0C1E}"/>
                </a:ext>
              </a:extLst>
            </p:cNvPr>
            <p:cNvCxnSpPr/>
            <p:nvPr/>
          </p:nvCxnSpPr>
          <p:spPr>
            <a:xfrm>
              <a:off x="5709037" y="4311650"/>
              <a:ext cx="143918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FD68853-4CC2-C236-0EBF-1BB14000E176}"/>
                </a:ext>
              </a:extLst>
            </p:cNvPr>
            <p:cNvCxnSpPr/>
            <p:nvPr/>
          </p:nvCxnSpPr>
          <p:spPr>
            <a:xfrm>
              <a:off x="5709037" y="4483100"/>
              <a:ext cx="143918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BB3AB9A-4593-F813-2E24-402B7A78A243}"/>
                </a:ext>
              </a:extLst>
            </p:cNvPr>
            <p:cNvCxnSpPr/>
            <p:nvPr/>
          </p:nvCxnSpPr>
          <p:spPr>
            <a:xfrm>
              <a:off x="5696337" y="4635500"/>
              <a:ext cx="143918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A5ADE96-90FA-0ABB-3371-E625D0F3874C}"/>
                </a:ext>
              </a:extLst>
            </p:cNvPr>
            <p:cNvCxnSpPr/>
            <p:nvPr/>
          </p:nvCxnSpPr>
          <p:spPr>
            <a:xfrm>
              <a:off x="5702687" y="4806950"/>
              <a:ext cx="143918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C320B0C-DFED-6CA9-C528-53EBB66730EA}"/>
                </a:ext>
              </a:extLst>
            </p:cNvPr>
            <p:cNvCxnSpPr/>
            <p:nvPr/>
          </p:nvCxnSpPr>
          <p:spPr>
            <a:xfrm>
              <a:off x="5702687" y="4959350"/>
              <a:ext cx="143918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5B53AC-4A5D-D73E-4C7E-1EA066AF1A59}"/>
                </a:ext>
              </a:extLst>
            </p:cNvPr>
            <p:cNvCxnSpPr/>
            <p:nvPr/>
          </p:nvCxnSpPr>
          <p:spPr>
            <a:xfrm>
              <a:off x="5702687" y="5118100"/>
              <a:ext cx="143918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8358DC-71E6-72E8-D460-EE90988EA5AC}"/>
                </a:ext>
              </a:extLst>
            </p:cNvPr>
            <p:cNvSpPr txBox="1"/>
            <p:nvPr/>
          </p:nvSpPr>
          <p:spPr>
            <a:xfrm>
              <a:off x="6038104" y="3890228"/>
              <a:ext cx="863213" cy="830997"/>
            </a:xfrm>
            <a:prstGeom prst="rect">
              <a:avLst/>
            </a:prstGeom>
            <a:solidFill>
              <a:srgbClr val="FFF2CC">
                <a:alpha val="69804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27 x 1024</a:t>
              </a:r>
            </a:p>
            <a:p>
              <a:pPr algn="ctr"/>
              <a:r>
                <a:rPr lang="en-US" sz="1200" dirty="0"/>
                <a:t>State Sequence RAM A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CF1E8B8-6641-B79E-704F-AEF86F90CDB1}"/>
              </a:ext>
            </a:extLst>
          </p:cNvPr>
          <p:cNvSpPr txBox="1"/>
          <p:nvPr/>
        </p:nvSpPr>
        <p:spPr>
          <a:xfrm>
            <a:off x="9679867" y="1810633"/>
            <a:ext cx="127181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 Backplane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893F1D0-E739-F6FF-7715-18984D84D3F6}"/>
              </a:ext>
            </a:extLst>
          </p:cNvPr>
          <p:cNvCxnSpPr>
            <a:cxnSpLocks/>
          </p:cNvCxnSpPr>
          <p:nvPr/>
        </p:nvCxnSpPr>
        <p:spPr>
          <a:xfrm flipH="1">
            <a:off x="7150910" y="2138158"/>
            <a:ext cx="2518907" cy="21150"/>
          </a:xfrm>
          <a:prstGeom prst="straightConnector1">
            <a:avLst/>
          </a:prstGeom>
          <a:ln w="1905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5974676-C02C-1116-9100-2C1C29E25242}"/>
              </a:ext>
            </a:extLst>
          </p:cNvPr>
          <p:cNvSpPr txBox="1"/>
          <p:nvPr/>
        </p:nvSpPr>
        <p:spPr>
          <a:xfrm>
            <a:off x="7963626" y="1879882"/>
            <a:ext cx="893474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8 rows</a:t>
            </a:r>
          </a:p>
          <a:p>
            <a:r>
              <a:rPr lang="en-US" sz="900" dirty="0"/>
              <a:t>8 columns </a:t>
            </a:r>
          </a:p>
          <a:p>
            <a:r>
              <a:rPr lang="en-US" sz="900" dirty="0"/>
              <a:t>3 power select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23EB610-A281-6846-9E35-DFA7FE77B9B3}"/>
              </a:ext>
            </a:extLst>
          </p:cNvPr>
          <p:cNvSpPr txBox="1"/>
          <p:nvPr/>
        </p:nvSpPr>
        <p:spPr>
          <a:xfrm>
            <a:off x="7759944" y="3410716"/>
            <a:ext cx="85656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Program</a:t>
            </a:r>
          </a:p>
          <a:p>
            <a:pPr algn="ctr"/>
            <a:r>
              <a:rPr lang="en-US" sz="1200" dirty="0"/>
              <a:t>Counter A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1BF8B0-8088-CE79-62D1-6E861DB51FFF}"/>
              </a:ext>
            </a:extLst>
          </p:cNvPr>
          <p:cNvCxnSpPr>
            <a:cxnSpLocks/>
          </p:cNvCxnSpPr>
          <p:nvPr/>
        </p:nvCxnSpPr>
        <p:spPr>
          <a:xfrm>
            <a:off x="7150910" y="3676650"/>
            <a:ext cx="602684" cy="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BE9185B-89D6-1DD8-56D3-652512946F28}"/>
              </a:ext>
            </a:extLst>
          </p:cNvPr>
          <p:cNvSpPr txBox="1"/>
          <p:nvPr/>
        </p:nvSpPr>
        <p:spPr>
          <a:xfrm>
            <a:off x="7759944" y="5794797"/>
            <a:ext cx="85656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Program</a:t>
            </a:r>
          </a:p>
          <a:p>
            <a:pPr algn="ctr"/>
            <a:r>
              <a:rPr lang="en-US" sz="1200" dirty="0"/>
              <a:t>Counter B 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60C5991-5A29-73CE-9916-599961486340}"/>
              </a:ext>
            </a:extLst>
          </p:cNvPr>
          <p:cNvCxnSpPr>
            <a:cxnSpLocks/>
          </p:cNvCxnSpPr>
          <p:nvPr/>
        </p:nvCxnSpPr>
        <p:spPr>
          <a:xfrm>
            <a:off x="7150910" y="6060731"/>
            <a:ext cx="602684" cy="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3DB859B-D26D-30CE-07B0-E5B4E71117E4}"/>
              </a:ext>
            </a:extLst>
          </p:cNvPr>
          <p:cNvCxnSpPr>
            <a:cxnSpLocks/>
          </p:cNvCxnSpPr>
          <p:nvPr/>
        </p:nvCxnSpPr>
        <p:spPr>
          <a:xfrm flipH="1">
            <a:off x="7150910" y="4485383"/>
            <a:ext cx="2518907" cy="21150"/>
          </a:xfrm>
          <a:prstGeom prst="straightConnector1">
            <a:avLst/>
          </a:prstGeom>
          <a:ln w="1905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FDBB825-F8D0-6540-BFF0-0F690922D582}"/>
              </a:ext>
            </a:extLst>
          </p:cNvPr>
          <p:cNvSpPr txBox="1"/>
          <p:nvPr/>
        </p:nvSpPr>
        <p:spPr>
          <a:xfrm>
            <a:off x="7963625" y="4210089"/>
            <a:ext cx="986131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1 Trigger</a:t>
            </a:r>
          </a:p>
          <a:p>
            <a:r>
              <a:rPr lang="en-US" sz="900" dirty="0"/>
              <a:t>1 Trigger Status </a:t>
            </a:r>
          </a:p>
          <a:p>
            <a:r>
              <a:rPr lang="en-US" sz="900" dirty="0"/>
              <a:t>1 End Cycle</a:t>
            </a:r>
          </a:p>
          <a:p>
            <a:r>
              <a:rPr lang="en-US" sz="900" dirty="0"/>
              <a:t>16 Board Select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89BEFF81-FE3A-6357-4293-A8C152DB738A}"/>
              </a:ext>
            </a:extLst>
          </p:cNvPr>
          <p:cNvCxnSpPr/>
          <p:nvPr/>
        </p:nvCxnSpPr>
        <p:spPr>
          <a:xfrm flipV="1">
            <a:off x="7144560" y="3822405"/>
            <a:ext cx="609034" cy="511884"/>
          </a:xfrm>
          <a:prstGeom prst="bentConnector3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6C4D349-9CCE-7CF3-905D-A3A38F2EC03B}"/>
              </a:ext>
            </a:extLst>
          </p:cNvPr>
          <p:cNvSpPr txBox="1"/>
          <p:nvPr/>
        </p:nvSpPr>
        <p:spPr>
          <a:xfrm>
            <a:off x="7279082" y="3974535"/>
            <a:ext cx="315004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+1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AD4FE60-863B-FEA1-97A0-9C2E408D25BE}"/>
              </a:ext>
            </a:extLst>
          </p:cNvPr>
          <p:cNvSpPr txBox="1"/>
          <p:nvPr/>
        </p:nvSpPr>
        <p:spPr>
          <a:xfrm>
            <a:off x="673404" y="3744752"/>
            <a:ext cx="109716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FTDI USB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DCFB6D9-EE00-4FB4-8E57-9B4AA8893238}"/>
              </a:ext>
            </a:extLst>
          </p:cNvPr>
          <p:cNvCxnSpPr>
            <a:cxnSpLocks/>
            <a:stCxn id="73" idx="3"/>
            <a:endCxn id="4" idx="1"/>
          </p:cNvCxnSpPr>
          <p:nvPr/>
        </p:nvCxnSpPr>
        <p:spPr>
          <a:xfrm>
            <a:off x="1770567" y="3929418"/>
            <a:ext cx="1376311" cy="1852"/>
          </a:xfrm>
          <a:prstGeom prst="straightConnector1">
            <a:avLst/>
          </a:prstGeom>
          <a:ln w="1905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65E24EF-B493-B833-91E4-A3B338A4FCB4}"/>
              </a:ext>
            </a:extLst>
          </p:cNvPr>
          <p:cNvSpPr txBox="1"/>
          <p:nvPr/>
        </p:nvSpPr>
        <p:spPr>
          <a:xfrm>
            <a:off x="679032" y="2793251"/>
            <a:ext cx="109716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PC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2A12D11-48CE-67CB-0D4D-0F79A41B7FB4}"/>
              </a:ext>
            </a:extLst>
          </p:cNvPr>
          <p:cNvCxnSpPr>
            <a:cxnSpLocks/>
            <a:stCxn id="73" idx="0"/>
            <a:endCxn id="76" idx="2"/>
          </p:cNvCxnSpPr>
          <p:nvPr/>
        </p:nvCxnSpPr>
        <p:spPr>
          <a:xfrm flipV="1">
            <a:off x="1221986" y="3162583"/>
            <a:ext cx="5628" cy="582169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26F1EC9-1D21-3D02-5138-914AF5834929}"/>
              </a:ext>
            </a:extLst>
          </p:cNvPr>
          <p:cNvSpPr txBox="1"/>
          <p:nvPr/>
        </p:nvSpPr>
        <p:spPr>
          <a:xfrm>
            <a:off x="1026708" y="3347249"/>
            <a:ext cx="390553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USB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DBDB97-2830-9D73-2C36-1F87AD1D2EED}"/>
              </a:ext>
            </a:extLst>
          </p:cNvPr>
          <p:cNvGrpSpPr/>
          <p:nvPr/>
        </p:nvGrpSpPr>
        <p:grpSpPr>
          <a:xfrm>
            <a:off x="4371709" y="3591636"/>
            <a:ext cx="914400" cy="679265"/>
            <a:chOff x="4371709" y="3591636"/>
            <a:chExt cx="914400" cy="679265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8838CA2-5494-8712-AF4A-EB93D388D5CB}"/>
                </a:ext>
              </a:extLst>
            </p:cNvPr>
            <p:cNvSpPr/>
            <p:nvPr/>
          </p:nvSpPr>
          <p:spPr>
            <a:xfrm>
              <a:off x="4371709" y="3591636"/>
              <a:ext cx="914400" cy="67926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B1ED76A-BF20-152A-8FD4-F5634DDEAE74}"/>
                </a:ext>
              </a:extLst>
            </p:cNvPr>
            <p:cNvSpPr txBox="1"/>
            <p:nvPr/>
          </p:nvSpPr>
          <p:spPr>
            <a:xfrm>
              <a:off x="4394661" y="3700435"/>
              <a:ext cx="856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Config</a:t>
              </a:r>
            </a:p>
            <a:p>
              <a:pPr algn="ctr"/>
              <a:r>
                <a:rPr lang="en-US" sz="1200" dirty="0"/>
                <a:t>FSM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093E532-CC02-51A7-8B42-CC37CD24D4D0}"/>
              </a:ext>
            </a:extLst>
          </p:cNvPr>
          <p:cNvGrpSpPr/>
          <p:nvPr/>
        </p:nvGrpSpPr>
        <p:grpSpPr>
          <a:xfrm>
            <a:off x="5392898" y="7534025"/>
            <a:ext cx="914400" cy="679265"/>
            <a:chOff x="4371709" y="3591636"/>
            <a:chExt cx="914400" cy="679265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4023243-9857-27EB-D531-9FEA5D150370}"/>
                </a:ext>
              </a:extLst>
            </p:cNvPr>
            <p:cNvSpPr/>
            <p:nvPr/>
          </p:nvSpPr>
          <p:spPr>
            <a:xfrm>
              <a:off x="4371709" y="3591636"/>
              <a:ext cx="914400" cy="67926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BA20413-2AAA-3138-4766-43A364249770}"/>
                </a:ext>
              </a:extLst>
            </p:cNvPr>
            <p:cNvSpPr txBox="1"/>
            <p:nvPr/>
          </p:nvSpPr>
          <p:spPr>
            <a:xfrm>
              <a:off x="4394661" y="3700435"/>
              <a:ext cx="856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Acq</a:t>
              </a:r>
            </a:p>
            <a:p>
              <a:pPr algn="ctr"/>
              <a:r>
                <a:rPr lang="en-US" sz="1200" dirty="0"/>
                <a:t>FSM/MUX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54609EF2-0FB9-1A8E-D0C5-512F6203DAD9}"/>
              </a:ext>
            </a:extLst>
          </p:cNvPr>
          <p:cNvSpPr txBox="1"/>
          <p:nvPr/>
        </p:nvSpPr>
        <p:spPr>
          <a:xfrm>
            <a:off x="7155826" y="7128866"/>
            <a:ext cx="87652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UART Rx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38C6B23-A2A7-AD91-D8F4-F430525C40AF}"/>
              </a:ext>
            </a:extLst>
          </p:cNvPr>
          <p:cNvSpPr txBox="1"/>
          <p:nvPr/>
        </p:nvSpPr>
        <p:spPr>
          <a:xfrm>
            <a:off x="8456690" y="7719770"/>
            <a:ext cx="98613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Aux ADC</a:t>
            </a:r>
            <a:br>
              <a:rPr lang="en-US" sz="1400" dirty="0"/>
            </a:br>
            <a:r>
              <a:rPr lang="en-US" sz="1400" dirty="0"/>
              <a:t>Interface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3ABCF980-1BFD-6B65-3D8C-3DC619AD6952}"/>
              </a:ext>
            </a:extLst>
          </p:cNvPr>
          <p:cNvCxnSpPr>
            <a:cxnSpLocks/>
            <a:endCxn id="88" idx="3"/>
          </p:cNvCxnSpPr>
          <p:nvPr/>
        </p:nvCxnSpPr>
        <p:spPr>
          <a:xfrm rot="5400000">
            <a:off x="7383773" y="5362361"/>
            <a:ext cx="2568967" cy="1271820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EC25A12-C048-0970-E9E9-8BEDA125312F}"/>
              </a:ext>
            </a:extLst>
          </p:cNvPr>
          <p:cNvSpPr txBox="1"/>
          <p:nvPr/>
        </p:nvSpPr>
        <p:spPr>
          <a:xfrm>
            <a:off x="9679867" y="4157858"/>
            <a:ext cx="127181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Detector Backplanes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E1ACE169-D71F-050D-6269-3E7C951CD81C}"/>
              </a:ext>
            </a:extLst>
          </p:cNvPr>
          <p:cNvCxnSpPr>
            <a:stCxn id="89" idx="1"/>
            <a:endCxn id="86" idx="6"/>
          </p:cNvCxnSpPr>
          <p:nvPr/>
        </p:nvCxnSpPr>
        <p:spPr>
          <a:xfrm rot="10800000">
            <a:off x="6307298" y="7873658"/>
            <a:ext cx="2149392" cy="107722"/>
          </a:xfrm>
          <a:prstGeom prst="bentConnector3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86893D04-EB56-85A5-B886-46B59E9B2267}"/>
              </a:ext>
            </a:extLst>
          </p:cNvPr>
          <p:cNvCxnSpPr>
            <a:cxnSpLocks/>
            <a:stCxn id="88" idx="1"/>
            <a:endCxn id="86" idx="0"/>
          </p:cNvCxnSpPr>
          <p:nvPr/>
        </p:nvCxnSpPr>
        <p:spPr>
          <a:xfrm rot="10800000" flipV="1">
            <a:off x="5850098" y="7282755"/>
            <a:ext cx="1305728" cy="251270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18486EA-E28C-650C-CEC6-9A46A5FC075A}"/>
              </a:ext>
            </a:extLst>
          </p:cNvPr>
          <p:cNvSpPr txBox="1"/>
          <p:nvPr/>
        </p:nvSpPr>
        <p:spPr>
          <a:xfrm>
            <a:off x="4371709" y="7735156"/>
            <a:ext cx="53612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FIFO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90FC185-A08F-901D-C8BA-89493112A961}"/>
              </a:ext>
            </a:extLst>
          </p:cNvPr>
          <p:cNvCxnSpPr>
            <a:stCxn id="87" idx="1"/>
            <a:endCxn id="104" idx="3"/>
          </p:cNvCxnSpPr>
          <p:nvPr/>
        </p:nvCxnSpPr>
        <p:spPr>
          <a:xfrm flipH="1" flipV="1">
            <a:off x="4907837" y="7873656"/>
            <a:ext cx="508013" cy="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FE6F508-C702-2FA0-0124-1530951961F5}"/>
              </a:ext>
            </a:extLst>
          </p:cNvPr>
          <p:cNvCxnSpPr>
            <a:cxnSpLocks/>
            <a:stCxn id="104" idx="1"/>
            <a:endCxn id="5" idx="3"/>
          </p:cNvCxnSpPr>
          <p:nvPr/>
        </p:nvCxnSpPr>
        <p:spPr>
          <a:xfrm flipH="1">
            <a:off x="4023398" y="7873656"/>
            <a:ext cx="348311" cy="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4DFE82A-10FC-2BC8-408D-9835364E9F2C}"/>
              </a:ext>
            </a:extLst>
          </p:cNvPr>
          <p:cNvCxnSpPr>
            <a:stCxn id="4" idx="3"/>
            <a:endCxn id="83" idx="1"/>
          </p:cNvCxnSpPr>
          <p:nvPr/>
        </p:nvCxnSpPr>
        <p:spPr>
          <a:xfrm flipV="1">
            <a:off x="4023398" y="3931268"/>
            <a:ext cx="371263" cy="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5E295EBA-6E3B-3909-AF91-3D0C491F3214}"/>
              </a:ext>
            </a:extLst>
          </p:cNvPr>
          <p:cNvCxnSpPr>
            <a:stCxn id="5" idx="1"/>
            <a:endCxn id="73" idx="3"/>
          </p:cNvCxnSpPr>
          <p:nvPr/>
        </p:nvCxnSpPr>
        <p:spPr>
          <a:xfrm rot="10800000">
            <a:off x="1770568" y="3929419"/>
            <a:ext cx="1376311" cy="3944241"/>
          </a:xfrm>
          <a:prstGeom prst="bentConnector3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D2B110A-E32A-70C9-A63E-3C8CE2928ED4}"/>
              </a:ext>
            </a:extLst>
          </p:cNvPr>
          <p:cNvSpPr txBox="1"/>
          <p:nvPr/>
        </p:nvSpPr>
        <p:spPr>
          <a:xfrm>
            <a:off x="1997305" y="3738857"/>
            <a:ext cx="6991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UART with RTS/CTS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878A1BB9-25DE-31E8-BFCA-2D9CA41100E3}"/>
              </a:ext>
            </a:extLst>
          </p:cNvPr>
          <p:cNvCxnSpPr>
            <a:stCxn id="82" idx="0"/>
            <a:endCxn id="32" idx="1"/>
          </p:cNvCxnSpPr>
          <p:nvPr/>
        </p:nvCxnSpPr>
        <p:spPr>
          <a:xfrm rot="5400000" flipH="1" flipV="1">
            <a:off x="4893475" y="2779738"/>
            <a:ext cx="747333" cy="876465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84800BF0-01E3-3628-E41D-ABBBE129FA57}"/>
              </a:ext>
            </a:extLst>
          </p:cNvPr>
          <p:cNvCxnSpPr>
            <a:cxnSpLocks/>
            <a:stCxn id="82" idx="4"/>
            <a:endCxn id="7" idx="1"/>
          </p:cNvCxnSpPr>
          <p:nvPr/>
        </p:nvCxnSpPr>
        <p:spPr>
          <a:xfrm rot="16200000" flipH="1">
            <a:off x="4791196" y="4308613"/>
            <a:ext cx="951891" cy="876465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3F953B2-3705-C26F-7811-DBBB3D40FD64}"/>
              </a:ext>
            </a:extLst>
          </p:cNvPr>
          <p:cNvSpPr txBox="1"/>
          <p:nvPr/>
        </p:nvSpPr>
        <p:spPr>
          <a:xfrm>
            <a:off x="5705374" y="6357257"/>
            <a:ext cx="1445536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Status Registers</a:t>
            </a: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35348EDC-D0F5-CB61-CF16-E7A0824F36E4}"/>
              </a:ext>
            </a:extLst>
          </p:cNvPr>
          <p:cNvCxnSpPr>
            <a:stCxn id="82" idx="4"/>
            <a:endCxn id="124" idx="1"/>
          </p:cNvCxnSpPr>
          <p:nvPr/>
        </p:nvCxnSpPr>
        <p:spPr>
          <a:xfrm rot="16200000" flipH="1">
            <a:off x="4154713" y="4945096"/>
            <a:ext cx="2224856" cy="87646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8B214C4-2977-EE69-5BFD-F78AAF294361}"/>
              </a:ext>
            </a:extLst>
          </p:cNvPr>
          <p:cNvSpPr txBox="1"/>
          <p:nvPr/>
        </p:nvSpPr>
        <p:spPr>
          <a:xfrm>
            <a:off x="2750024" y="824998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FPGA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51064C08-3D0E-55A7-9331-6373C689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Boston University Neurophotonics Center</a:t>
            </a:r>
          </a:p>
        </p:txBody>
      </p:sp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1F3FBEEF-5777-4CAD-7AD1-2E53519C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8644-9AA7-4C0B-B751-DC22796D0C1C}" type="slidenum">
              <a:rPr lang="en-US" smtClean="0"/>
              <a:t>3</a:t>
            </a:fld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C968EED-0C30-65C1-9DE5-8D0618327852}"/>
              </a:ext>
            </a:extLst>
          </p:cNvPr>
          <p:cNvCxnSpPr/>
          <p:nvPr/>
        </p:nvCxnSpPr>
        <p:spPr>
          <a:xfrm flipH="1">
            <a:off x="5457092" y="3676650"/>
            <a:ext cx="248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B171BF7-FF05-7B39-2BDA-A36FD9B9D468}"/>
              </a:ext>
            </a:extLst>
          </p:cNvPr>
          <p:cNvCxnSpPr>
            <a:cxnSpLocks/>
          </p:cNvCxnSpPr>
          <p:nvPr/>
        </p:nvCxnSpPr>
        <p:spPr>
          <a:xfrm flipH="1">
            <a:off x="5457092" y="3676650"/>
            <a:ext cx="5862" cy="3603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D546011-5F7B-2691-F2C8-23453C156EFF}"/>
              </a:ext>
            </a:extLst>
          </p:cNvPr>
          <p:cNvCxnSpPr/>
          <p:nvPr/>
        </p:nvCxnSpPr>
        <p:spPr>
          <a:xfrm>
            <a:off x="5457092" y="7280538"/>
            <a:ext cx="235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F3B2833-C4C2-2597-2071-B2428CD41D29}"/>
              </a:ext>
            </a:extLst>
          </p:cNvPr>
          <p:cNvCxnSpPr/>
          <p:nvPr/>
        </p:nvCxnSpPr>
        <p:spPr>
          <a:xfrm flipH="1">
            <a:off x="5692674" y="7280538"/>
            <a:ext cx="6350" cy="253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D8B315C-425F-4009-F5CD-23D4EE3C027F}"/>
              </a:ext>
            </a:extLst>
          </p:cNvPr>
          <p:cNvCxnSpPr/>
          <p:nvPr/>
        </p:nvCxnSpPr>
        <p:spPr>
          <a:xfrm flipH="1">
            <a:off x="5457092" y="6055139"/>
            <a:ext cx="2419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B45429C-24D1-D577-6037-A3B897EE9175}"/>
              </a:ext>
            </a:extLst>
          </p:cNvPr>
          <p:cNvCxnSpPr/>
          <p:nvPr/>
        </p:nvCxnSpPr>
        <p:spPr>
          <a:xfrm flipH="1">
            <a:off x="5457092" y="6587369"/>
            <a:ext cx="2419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CE86D53-57B0-F206-7005-4EA0F08F4B88}"/>
              </a:ext>
            </a:extLst>
          </p:cNvPr>
          <p:cNvCxnSpPr/>
          <p:nvPr/>
        </p:nvCxnSpPr>
        <p:spPr>
          <a:xfrm>
            <a:off x="9304167" y="4713787"/>
            <a:ext cx="3656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091E49F-0606-95E7-B289-FB3FEE8E06C3}"/>
              </a:ext>
            </a:extLst>
          </p:cNvPr>
          <p:cNvSpPr txBox="1"/>
          <p:nvPr/>
        </p:nvSpPr>
        <p:spPr>
          <a:xfrm>
            <a:off x="5140304" y="6865040"/>
            <a:ext cx="667096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readback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8E99B6E-4426-503B-CC1A-7E5DB5765D22}"/>
              </a:ext>
            </a:extLst>
          </p:cNvPr>
          <p:cNvSpPr txBox="1"/>
          <p:nvPr/>
        </p:nvSpPr>
        <p:spPr>
          <a:xfrm>
            <a:off x="7764673" y="6371749"/>
            <a:ext cx="85656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Clock Divider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AFAC0E8-E8E9-0B94-23BD-E2DD26565344}"/>
              </a:ext>
            </a:extLst>
          </p:cNvPr>
          <p:cNvCxnSpPr>
            <a:cxnSpLocks/>
          </p:cNvCxnSpPr>
          <p:nvPr/>
        </p:nvCxnSpPr>
        <p:spPr>
          <a:xfrm flipH="1" flipV="1">
            <a:off x="7522773" y="6520339"/>
            <a:ext cx="241900" cy="1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9528070-F89E-1333-3B4D-AAEC52DD1031}"/>
              </a:ext>
            </a:extLst>
          </p:cNvPr>
          <p:cNvCxnSpPr>
            <a:cxnSpLocks/>
          </p:cNvCxnSpPr>
          <p:nvPr/>
        </p:nvCxnSpPr>
        <p:spPr>
          <a:xfrm flipV="1">
            <a:off x="7522773" y="6176019"/>
            <a:ext cx="0" cy="344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3CBB55F-0F42-3E06-A515-CC7E825BD59A}"/>
              </a:ext>
            </a:extLst>
          </p:cNvPr>
          <p:cNvCxnSpPr/>
          <p:nvPr/>
        </p:nvCxnSpPr>
        <p:spPr>
          <a:xfrm>
            <a:off x="7522773" y="6176019"/>
            <a:ext cx="2371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BC62126F-03E2-D933-06E0-E677877D3B0B}"/>
              </a:ext>
            </a:extLst>
          </p:cNvPr>
          <p:cNvSpPr txBox="1"/>
          <p:nvPr/>
        </p:nvSpPr>
        <p:spPr>
          <a:xfrm>
            <a:off x="7365271" y="6240768"/>
            <a:ext cx="315004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+1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BA0B0FE3-B145-C94F-AA3B-9B62F89993B5}"/>
              </a:ext>
            </a:extLst>
          </p:cNvPr>
          <p:cNvCxnSpPr>
            <a:stCxn id="124" idx="3"/>
            <a:endCxn id="105" idx="1"/>
          </p:cNvCxnSpPr>
          <p:nvPr/>
        </p:nvCxnSpPr>
        <p:spPr>
          <a:xfrm>
            <a:off x="7150910" y="6495757"/>
            <a:ext cx="613763" cy="106825"/>
          </a:xfrm>
          <a:prstGeom prst="bentConnector3">
            <a:avLst>
              <a:gd name="adj1" fmla="val 22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98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857B-C6FB-6B8E-3B01-70D08D919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 Data Formats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ED5A3-3AA7-4F89-A3BC-A990C10C314D}"/>
              </a:ext>
            </a:extLst>
          </p:cNvPr>
          <p:cNvSpPr txBox="1"/>
          <p:nvPr/>
        </p:nvSpPr>
        <p:spPr>
          <a:xfrm>
            <a:off x="891791" y="1988054"/>
            <a:ext cx="247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RAM A: State Sequence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CF5A64-DD87-00D6-1030-92FB441BF996}"/>
              </a:ext>
            </a:extLst>
          </p:cNvPr>
          <p:cNvSpPr txBox="1"/>
          <p:nvPr/>
        </p:nvSpPr>
        <p:spPr>
          <a:xfrm>
            <a:off x="891791" y="3312078"/>
            <a:ext cx="78677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End: </a:t>
            </a:r>
            <a:r>
              <a:rPr lang="en-US" sz="1200" dirty="0"/>
              <a:t>1 if last state in sequence: will jump to state 0 next; 0 otherwise: will jump to state i+1 next</a:t>
            </a:r>
          </a:p>
          <a:p>
            <a:r>
              <a:rPr lang="en-US" sz="1200" b="1" dirty="0"/>
              <a:t>X Reserved: </a:t>
            </a:r>
            <a:r>
              <a:rPr lang="en-US" sz="1200" dirty="0"/>
              <a:t>reserved for later use</a:t>
            </a:r>
          </a:p>
          <a:p>
            <a:r>
              <a:rPr lang="en-US" sz="1200" b="1" dirty="0"/>
              <a:t>Stat</a:t>
            </a:r>
            <a:r>
              <a:rPr lang="en-US" sz="1200" dirty="0"/>
              <a:t>us: ‘1’ send status packets instead of regular light level packets; ‘0’ send regular packets</a:t>
            </a:r>
          </a:p>
          <a:p>
            <a:r>
              <a:rPr lang="en-US" sz="1200" b="1" dirty="0"/>
              <a:t>Power: </a:t>
            </a:r>
            <a:r>
              <a:rPr lang="en-US" sz="1200" dirty="0"/>
              <a:t>select LED power level. 0b001: high power, 0b010: mid power, 0b100: low power, 0b000: off (dark state)</a:t>
            </a:r>
          </a:p>
          <a:p>
            <a:r>
              <a:rPr lang="en-US" sz="1200" b="1" dirty="0"/>
              <a:t>Column select: </a:t>
            </a:r>
            <a:r>
              <a:rPr lang="en-US" sz="1200" dirty="0"/>
              <a:t>Select column of LED to be illuminated. Even numbers correspond to XXX nm, odd numbers to YYY nm. This is selecting source boards. </a:t>
            </a:r>
          </a:p>
          <a:p>
            <a:r>
              <a:rPr lang="en-US" sz="1200" b="1" dirty="0"/>
              <a:t>Row select: </a:t>
            </a:r>
            <a:r>
              <a:rPr lang="en-US" sz="1200" dirty="0"/>
              <a:t>Select row of LED to be illuminated. This is switching between LEDs in a source board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3EEA5B-6AB3-9D00-0455-7F370CEE7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135022"/>
              </p:ext>
            </p:extLst>
          </p:nvPr>
        </p:nvGraphicFramePr>
        <p:xfrm>
          <a:off x="997854" y="2373991"/>
          <a:ext cx="9974939" cy="800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8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416400221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16943059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1433170049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3470731331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1960378419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3893680078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334114273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2042768265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87100122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3075961184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334789385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state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 reserved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 select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 select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data source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packet 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select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⁞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12727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1023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4550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B5751EA-729C-7C69-24D6-DBCE5D46C3A7}"/>
              </a:ext>
            </a:extLst>
          </p:cNvPr>
          <p:cNvSpPr txBox="1"/>
          <p:nvPr/>
        </p:nvSpPr>
        <p:spPr>
          <a:xfrm>
            <a:off x="891791" y="5222232"/>
            <a:ext cx="398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RAM B: Acquisition Sequence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5B0FFE-CD5D-CEB7-2462-FF1D664B5F2B}"/>
              </a:ext>
            </a:extLst>
          </p:cNvPr>
          <p:cNvSpPr txBox="1"/>
          <p:nvPr/>
        </p:nvSpPr>
        <p:spPr>
          <a:xfrm>
            <a:off x="891791" y="6279057"/>
            <a:ext cx="78677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End: </a:t>
            </a:r>
            <a:r>
              <a:rPr lang="en-US" sz="1200" dirty="0"/>
              <a:t>1 if last state in sequence: will jump to state 0 next; 0 otherwise: will jump to state i+1 next</a:t>
            </a:r>
          </a:p>
          <a:p>
            <a:r>
              <a:rPr lang="en-US" sz="1200" b="1" dirty="0"/>
              <a:t>X Reserved: </a:t>
            </a:r>
            <a:r>
              <a:rPr lang="en-US" sz="1200" dirty="0"/>
              <a:t>reserved for later use</a:t>
            </a:r>
          </a:p>
          <a:p>
            <a:r>
              <a:rPr lang="en-US" sz="1200" b="1" dirty="0" err="1"/>
              <a:t>Acq</a:t>
            </a:r>
            <a:r>
              <a:rPr lang="en-US" sz="1200" b="1" dirty="0"/>
              <a:t> </a:t>
            </a:r>
            <a:r>
              <a:rPr lang="en-US" sz="1200" b="1" dirty="0" err="1"/>
              <a:t>Trg</a:t>
            </a:r>
            <a:r>
              <a:rPr lang="en-US" sz="1200" b="1" dirty="0"/>
              <a:t>: </a:t>
            </a:r>
            <a:r>
              <a:rPr lang="en-US" sz="1200" dirty="0"/>
              <a:t>Transition form ‘0’ to ‘1’ will trigger the acquisition of one sample in the detector boards</a:t>
            </a:r>
          </a:p>
          <a:p>
            <a:r>
              <a:rPr lang="en-US" sz="1200" b="1" dirty="0"/>
              <a:t>End Cyc: </a:t>
            </a:r>
            <a:r>
              <a:rPr lang="en-US" sz="1200" dirty="0"/>
              <a:t>Transition form ‘0’ to ‘1’ will cause the detector boards to move the current measurements to the transmit buffer, and reset the sample sums to 0</a:t>
            </a:r>
            <a:r>
              <a:rPr lang="en-US" sz="1200" b="1" dirty="0"/>
              <a:t> </a:t>
            </a:r>
          </a:p>
          <a:p>
            <a:r>
              <a:rPr lang="en-US" sz="1200" b="1" dirty="0"/>
              <a:t>PC Tx </a:t>
            </a:r>
            <a:r>
              <a:rPr lang="en-US" sz="1200" b="1" dirty="0" err="1"/>
              <a:t>Trg</a:t>
            </a:r>
            <a:r>
              <a:rPr lang="en-US" sz="1200" b="1" dirty="0"/>
              <a:t>: </a:t>
            </a:r>
            <a:r>
              <a:rPr lang="en-US" sz="1200" dirty="0"/>
              <a:t>Program counter A transmit trigger. Transition form ‘0’ to ‘1’ will cause the current program counter A (state) to be transmitted</a:t>
            </a:r>
          </a:p>
          <a:p>
            <a:r>
              <a:rPr lang="en-US" sz="1200" b="1" dirty="0"/>
              <a:t>Aux Tx </a:t>
            </a:r>
            <a:r>
              <a:rPr lang="en-US" sz="1200" b="1" dirty="0" err="1"/>
              <a:t>Trg</a:t>
            </a:r>
            <a:r>
              <a:rPr lang="en-US" sz="1200" b="1" dirty="0"/>
              <a:t>: </a:t>
            </a:r>
            <a:r>
              <a:rPr lang="en-US" sz="1200" dirty="0" err="1"/>
              <a:t>Auxillary</a:t>
            </a:r>
            <a:r>
              <a:rPr lang="en-US" sz="1200" dirty="0"/>
              <a:t> transmit trigger. Transition form ‘0’ to ‘1’ will cause the current auxiliary ADC values to be transmitted.</a:t>
            </a:r>
          </a:p>
          <a:p>
            <a:r>
              <a:rPr lang="en-US" sz="1200" b="1" dirty="0" err="1"/>
              <a:t>DetB</a:t>
            </a:r>
            <a:r>
              <a:rPr lang="en-US" sz="1200" b="1" dirty="0"/>
              <a:t> Rx </a:t>
            </a:r>
            <a:r>
              <a:rPr lang="en-US" sz="1200" b="1" dirty="0" err="1"/>
              <a:t>En</a:t>
            </a:r>
            <a:r>
              <a:rPr lang="en-US" sz="1200" b="1" dirty="0"/>
              <a:t>: </a:t>
            </a:r>
            <a:r>
              <a:rPr lang="en-US" sz="1200" dirty="0"/>
              <a:t>Enable reception of data from the detector board selected by UART Rx Mux. Sets CTS for the selected board.</a:t>
            </a:r>
          </a:p>
          <a:p>
            <a:r>
              <a:rPr lang="en-US" sz="1200" b="1" dirty="0"/>
              <a:t>UART Rx Mux: </a:t>
            </a:r>
            <a:r>
              <a:rPr lang="en-US" sz="1200" dirty="0"/>
              <a:t>Selects from which detector board to receive data.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584A9F-DCC6-5286-DCC3-2E26EBCAA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527381"/>
              </p:ext>
            </p:extLst>
          </p:nvPr>
        </p:nvGraphicFramePr>
        <p:xfrm>
          <a:off x="997853" y="5608169"/>
          <a:ext cx="8933938" cy="453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9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813">
                  <a:extLst>
                    <a:ext uri="{9D8B030D-6E8A-4147-A177-3AD203B41FA5}">
                      <a16:colId xmlns:a16="http://schemas.microsoft.com/office/drawing/2014/main" val="87100122"/>
                    </a:ext>
                  </a:extLst>
                </a:gridCol>
                <a:gridCol w="455813">
                  <a:extLst>
                    <a:ext uri="{9D8B030D-6E8A-4147-A177-3AD203B41FA5}">
                      <a16:colId xmlns:a16="http://schemas.microsoft.com/office/drawing/2014/main" val="3075961184"/>
                    </a:ext>
                  </a:extLst>
                </a:gridCol>
                <a:gridCol w="455813">
                  <a:extLst>
                    <a:ext uri="{9D8B030D-6E8A-4147-A177-3AD203B41FA5}">
                      <a16:colId xmlns:a16="http://schemas.microsoft.com/office/drawing/2014/main" val="334789385"/>
                    </a:ext>
                  </a:extLst>
                </a:gridCol>
                <a:gridCol w="455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8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8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58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58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58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58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58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58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58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58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581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581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 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Acq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Trg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 Tx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Aux Tx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DetB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UART Rx Mux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41472"/>
                  </a:ext>
                </a:extLst>
              </a:tr>
            </a:tbl>
          </a:graphicData>
        </a:graphic>
      </p:graphicFrame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0DC8C7A-BA73-C57A-12F2-EF6FA66C5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Boston University Neurophotonics Center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22D2443-5131-4DCF-59D4-4C71F91C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8644-9AA7-4C0B-B751-DC22796D0C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6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97E0-BC7B-84C7-6BFF-262B5734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Register Format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56FE6E-05E0-ABD1-9A06-3633DE3DA3DD}"/>
              </a:ext>
            </a:extLst>
          </p:cNvPr>
          <p:cNvSpPr txBox="1"/>
          <p:nvPr/>
        </p:nvSpPr>
        <p:spPr>
          <a:xfrm>
            <a:off x="891791" y="1988054"/>
            <a:ext cx="247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 Register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E4662-10AB-326B-5CB7-29B4FE6AA3E2}"/>
              </a:ext>
            </a:extLst>
          </p:cNvPr>
          <p:cNvSpPr txBox="1"/>
          <p:nvPr/>
        </p:nvSpPr>
        <p:spPr>
          <a:xfrm>
            <a:off x="891791" y="3086444"/>
            <a:ext cx="8115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Clk</a:t>
            </a:r>
            <a:r>
              <a:rPr lang="en-US" sz="1200" b="1" dirty="0"/>
              <a:t> </a:t>
            </a:r>
            <a:r>
              <a:rPr lang="en-US" sz="1200" b="1" dirty="0" err="1"/>
              <a:t>Div</a:t>
            </a:r>
            <a:r>
              <a:rPr lang="en-US" sz="1200" b="1" dirty="0"/>
              <a:t>: </a:t>
            </a:r>
            <a:r>
              <a:rPr lang="en-US" sz="1200" dirty="0"/>
              <a:t>Clock divider setting. RAM B state period =  </a:t>
            </a:r>
            <a:r>
              <a:rPr lang="en-US" sz="1200" dirty="0" err="1"/>
              <a:t>ClkDiv</a:t>
            </a:r>
            <a:r>
              <a:rPr lang="en-US" sz="1200" dirty="0"/>
              <a:t>*8/96MHz</a:t>
            </a:r>
          </a:p>
          <a:p>
            <a:r>
              <a:rPr lang="en-US" sz="1200" b="1" dirty="0" err="1"/>
              <a:t>Rst</a:t>
            </a:r>
            <a:r>
              <a:rPr lang="en-US" sz="1200" b="1" dirty="0"/>
              <a:t> Ram: </a:t>
            </a:r>
            <a:r>
              <a:rPr lang="en-US" sz="1200" dirty="0"/>
              <a:t>Reset the PSRAM chip used in the external FIFO.</a:t>
            </a:r>
          </a:p>
          <a:p>
            <a:r>
              <a:rPr lang="en-US" sz="1200" b="1" dirty="0" err="1"/>
              <a:t>Rst</a:t>
            </a:r>
            <a:r>
              <a:rPr lang="en-US" sz="1200" b="1" dirty="0"/>
              <a:t> PC A: </a:t>
            </a:r>
            <a:r>
              <a:rPr lang="en-US" sz="1200" dirty="0"/>
              <a:t>Reset program counter A to 0</a:t>
            </a:r>
          </a:p>
          <a:p>
            <a:r>
              <a:rPr lang="en-US" sz="1200" b="1" dirty="0" err="1"/>
              <a:t>Rst</a:t>
            </a:r>
            <a:r>
              <a:rPr lang="en-US" sz="1200" b="1" dirty="0"/>
              <a:t> </a:t>
            </a:r>
            <a:r>
              <a:rPr lang="en-US" sz="1200" b="1" dirty="0" err="1"/>
              <a:t>DetB</a:t>
            </a:r>
            <a:r>
              <a:rPr lang="en-US" sz="1200" b="1" dirty="0"/>
              <a:t>: </a:t>
            </a:r>
            <a:r>
              <a:rPr lang="en-US" sz="1200" dirty="0"/>
              <a:t>Reset the microcontroller on the detector boards by pulling the RUN pins low. Each bit corresponds to one backplane.</a:t>
            </a:r>
          </a:p>
          <a:p>
            <a:r>
              <a:rPr lang="en-US" sz="1200" b="1" dirty="0"/>
              <a:t>Run: </a:t>
            </a:r>
            <a:r>
              <a:rPr lang="en-US" sz="1200" dirty="0"/>
              <a:t>‘1’: the clock divider and program counters A and B will run. ‘0’: Divider continues to run until PC B and the divider reach Zero, and then stay there. LED power will be set to 0 immediately.</a:t>
            </a:r>
            <a:endParaRPr lang="en-US" sz="12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4C9ECC-3B18-ECF8-DC48-85DD728AA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096891"/>
              </p:ext>
            </p:extLst>
          </p:nvPr>
        </p:nvGraphicFramePr>
        <p:xfrm>
          <a:off x="997854" y="2373991"/>
          <a:ext cx="8928617" cy="544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8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1433170049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3470731331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1960378419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3893680078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334114273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2042768265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87100122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3075961184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334789385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877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VN22Clk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VN3P4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VN22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V9P0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V5P1src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V5P1RPi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V5P1B23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V5P1B01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Clk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Ram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PC 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Rst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Rst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918030"/>
                  </a:ext>
                </a:extLst>
              </a:tr>
            </a:tbl>
          </a:graphicData>
        </a:graphic>
      </p:graphicFrame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7E4F01-D202-74CB-FCAA-A12532BB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Boston University Neurophotonics Center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79472-62CE-F30C-5386-A1C2C7FD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8644-9AA7-4C0B-B751-DC22796D0C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9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E49A-AAC3-259B-D862-FEE65664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Format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8BA7F-678D-12B3-FD2A-7D8AEEE4A500}"/>
              </a:ext>
            </a:extLst>
          </p:cNvPr>
          <p:cNvSpPr txBox="1"/>
          <p:nvPr/>
        </p:nvSpPr>
        <p:spPr>
          <a:xfrm>
            <a:off x="837327" y="1808091"/>
            <a:ext cx="398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 sequence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634D3-E1DF-6AED-B600-A39DA57243C9}"/>
              </a:ext>
            </a:extLst>
          </p:cNvPr>
          <p:cNvSpPr txBox="1"/>
          <p:nvPr/>
        </p:nvSpPr>
        <p:spPr>
          <a:xfrm>
            <a:off x="837327" y="2716476"/>
            <a:ext cx="7867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Each command starts with a header byte (‘255’), then 2 address bytes, then 4 command payload bytes.</a:t>
            </a:r>
          </a:p>
          <a:p>
            <a:r>
              <a:rPr lang="en-US" sz="1200" b="1" dirty="0" err="1"/>
              <a:t>Addr</a:t>
            </a:r>
            <a:r>
              <a:rPr lang="en-US" sz="1200" b="1" dirty="0"/>
              <a:t>: </a:t>
            </a:r>
            <a:r>
              <a:rPr lang="en-US" sz="1200" dirty="0"/>
              <a:t>Address of data to be written or read. </a:t>
            </a:r>
            <a:r>
              <a:rPr lang="en-US" sz="1200" i="1" dirty="0"/>
              <a:t>(see below)</a:t>
            </a:r>
          </a:p>
          <a:p>
            <a:r>
              <a:rPr lang="en-US" sz="1200" b="1" dirty="0" err="1"/>
              <a:t>Rdat</a:t>
            </a:r>
            <a:r>
              <a:rPr lang="en-US" sz="1200" b="1" dirty="0"/>
              <a:t>: </a:t>
            </a:r>
            <a:r>
              <a:rPr lang="en-US" sz="1200" dirty="0"/>
              <a:t>Register or RAM data to be written. Write all ‘0’ when reading a register / RAM location.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F68E50E-04E6-D423-0594-175D6FBE3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93500"/>
              </p:ext>
            </p:extLst>
          </p:nvPr>
        </p:nvGraphicFramePr>
        <p:xfrm>
          <a:off x="943389" y="2194028"/>
          <a:ext cx="8610311" cy="40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0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129">
                  <a:extLst>
                    <a:ext uri="{9D8B030D-6E8A-4147-A177-3AD203B41FA5}">
                      <a16:colId xmlns:a16="http://schemas.microsoft.com/office/drawing/2014/main" val="334789385"/>
                    </a:ext>
                  </a:extLst>
                </a:gridCol>
                <a:gridCol w="1117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7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7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71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71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71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byte[0]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byte[1]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byte[2]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byte[3]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byte[4]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byte[5]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byte[6]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rdat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rdat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rdat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[2]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rdat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[3]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866789"/>
                  </a:ext>
                </a:extLst>
              </a:tr>
            </a:tbl>
          </a:graphicData>
        </a:graphic>
      </p:graphicFrame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8BAF67-3360-A0E2-B470-8428D70F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Boston University Neurophotonics Center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E6372D-FD60-8C96-0213-D8F1FC0C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8644-9AA7-4C0B-B751-DC22796D0C1C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28A51A-0F10-4784-CE80-C99E8405809D}"/>
              </a:ext>
            </a:extLst>
          </p:cNvPr>
          <p:cNvSpPr txBox="1"/>
          <p:nvPr/>
        </p:nvSpPr>
        <p:spPr>
          <a:xfrm>
            <a:off x="891791" y="3332472"/>
            <a:ext cx="398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 address format 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C51924B-0E37-A613-44F7-C6DEFC811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833756"/>
              </p:ext>
            </p:extLst>
          </p:nvPr>
        </p:nvGraphicFramePr>
        <p:xfrm>
          <a:off x="997853" y="3718409"/>
          <a:ext cx="8022312" cy="600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9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813">
                  <a:extLst>
                    <a:ext uri="{9D8B030D-6E8A-4147-A177-3AD203B41FA5}">
                      <a16:colId xmlns:a16="http://schemas.microsoft.com/office/drawing/2014/main" val="87100122"/>
                    </a:ext>
                  </a:extLst>
                </a:gridCol>
                <a:gridCol w="455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8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8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58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58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58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58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58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58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58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58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581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581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5612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r̄/w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5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Acq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Trg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 Tx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Aux Tx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DetB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Rx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UART Rx Mux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4147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C415508-6CC6-7F7B-A151-8E0C549B8510}"/>
              </a:ext>
            </a:extLst>
          </p:cNvPr>
          <p:cNvSpPr txBox="1"/>
          <p:nvPr/>
        </p:nvSpPr>
        <p:spPr>
          <a:xfrm>
            <a:off x="837326" y="4442101"/>
            <a:ext cx="7867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r̄/w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‘1’: write to the location specified by ‘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addr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’. ‘0’: read from location ‘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addr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’. Read is only save if Run = ‘0’.</a:t>
            </a:r>
            <a:r>
              <a:rPr lang="en-US" sz="1200" dirty="0"/>
              <a:t> </a:t>
            </a:r>
          </a:p>
          <a:p>
            <a:r>
              <a:rPr lang="en-US" sz="1200" b="1" dirty="0" err="1"/>
              <a:t>Addr</a:t>
            </a:r>
            <a:r>
              <a:rPr lang="en-US" sz="1200" b="1" dirty="0"/>
              <a:t>: </a:t>
            </a:r>
            <a:r>
              <a:rPr lang="en-US" sz="1200" dirty="0"/>
              <a:t>Address to be read or written.</a:t>
            </a:r>
          </a:p>
          <a:p>
            <a:r>
              <a:rPr lang="en-US" sz="1200" dirty="0"/>
              <a:t>0b001 0000 0000 0000 through 0b 001 0011 1111 1111 : RAM A</a:t>
            </a:r>
          </a:p>
          <a:p>
            <a:r>
              <a:rPr lang="en-US" sz="1200" dirty="0"/>
              <a:t>0b010 0000 0000 0000 through 0b 001 0011 1111 1111 : RAM B</a:t>
            </a:r>
          </a:p>
          <a:p>
            <a:r>
              <a:rPr lang="en-US" sz="1200" dirty="0"/>
              <a:t>0b100 0000 0000 0001 : Status Register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93002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C999-ACD0-AE02-D6CF-05A3022B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Data Packet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D6391-6A56-D15F-AD48-94D6BF43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27" y="1915510"/>
            <a:ext cx="10504646" cy="610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Note: The order of the individual data blocks below is determined by the contents of RAM A. The order shown below is a typical example as also implemented in the MATLAB helper functions.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A0ED7-D742-B996-66D0-937EA205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Boston University Neurophotonics Center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E1BB8-1AC1-91AE-9FD4-CBA51230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8644-9AA7-4C0B-B751-DC22796D0C1C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4C8192-4173-5C3C-6212-EA09C08731B0}"/>
              </a:ext>
            </a:extLst>
          </p:cNvPr>
          <p:cNvSpPr txBox="1"/>
          <p:nvPr/>
        </p:nvSpPr>
        <p:spPr>
          <a:xfrm>
            <a:off x="837327" y="2605263"/>
            <a:ext cx="398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data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19A28-0352-C434-19BE-EA788B946908}"/>
              </a:ext>
            </a:extLst>
          </p:cNvPr>
          <p:cNvSpPr txBox="1"/>
          <p:nvPr/>
        </p:nvSpPr>
        <p:spPr>
          <a:xfrm>
            <a:off x="837327" y="3513648"/>
            <a:ext cx="7867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n: number of plugged in Detector Adapter Boards</a:t>
            </a:r>
          </a:p>
          <a:p>
            <a:endParaRPr lang="en-US" sz="1200" dirty="0"/>
          </a:p>
          <a:p>
            <a:r>
              <a:rPr lang="en-US" sz="1200" i="1" dirty="0"/>
              <a:t>See following slides for details on the individual packets.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84276D2-2825-0BC5-90F6-46D1E8CEF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298494"/>
              </p:ext>
            </p:extLst>
          </p:nvPr>
        </p:nvGraphicFramePr>
        <p:xfrm>
          <a:off x="943389" y="2991200"/>
          <a:ext cx="10103308" cy="40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0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104">
                  <a:extLst>
                    <a:ext uri="{9D8B030D-6E8A-4147-A177-3AD203B41FA5}">
                      <a16:colId xmlns:a16="http://schemas.microsoft.com/office/drawing/2014/main" val="334789385"/>
                    </a:ext>
                  </a:extLst>
                </a:gridCol>
                <a:gridCol w="1567104">
                  <a:extLst>
                    <a:ext uri="{9D8B030D-6E8A-4147-A177-3AD203B41FA5}">
                      <a16:colId xmlns:a16="http://schemas.microsoft.com/office/drawing/2014/main" val="2564377167"/>
                    </a:ext>
                  </a:extLst>
                </a:gridCol>
                <a:gridCol w="1567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7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7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7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byte[0..2]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byte[(0..7)+3]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byte[(0..27)+11]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byte[(0..27)+(n-1)*28+11]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byte[(0..17)+n*28+11]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 A packet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Auxiliary pkt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 adapter pkt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 adapter pkt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Accelerometer pkt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866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034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C999-ACD0-AE02-D6CF-05A3022B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Counter A Packet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D6391-6A56-D15F-AD48-94D6BF43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27" y="1915510"/>
            <a:ext cx="10504646" cy="5673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Packet generated by the FPGA, usually placed at the beginning of a sample/RAM B cycle to help framing the data. </a:t>
            </a:r>
            <a:br>
              <a:rPr lang="en-US" sz="1600" dirty="0"/>
            </a:br>
            <a:r>
              <a:rPr lang="en-US" sz="1600" dirty="0"/>
              <a:t>See also </a:t>
            </a:r>
            <a:r>
              <a:rPr lang="en-US" sz="1600" b="1" dirty="0"/>
              <a:t>PC TX </a:t>
            </a:r>
            <a:r>
              <a:rPr lang="en-US" sz="1600" b="1" dirty="0" err="1"/>
              <a:t>Trg</a:t>
            </a:r>
            <a:r>
              <a:rPr lang="en-US" sz="1600" dirty="0"/>
              <a:t> signal in RAM B data format slide.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A0ED7-D742-B996-66D0-937EA205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Boston University Neurophotonics Center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E1BB8-1AC1-91AE-9FD4-CBA51230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8644-9AA7-4C0B-B751-DC22796D0C1C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4C8192-4173-5C3C-6212-EA09C08731B0}"/>
              </a:ext>
            </a:extLst>
          </p:cNvPr>
          <p:cNvSpPr txBox="1"/>
          <p:nvPr/>
        </p:nvSpPr>
        <p:spPr>
          <a:xfrm>
            <a:off x="837327" y="2605263"/>
            <a:ext cx="398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data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19A28-0352-C434-19BE-EA788B946908}"/>
              </a:ext>
            </a:extLst>
          </p:cNvPr>
          <p:cNvSpPr txBox="1"/>
          <p:nvPr/>
        </p:nvSpPr>
        <p:spPr>
          <a:xfrm>
            <a:off x="837327" y="3513648"/>
            <a:ext cx="7867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PC A [1]: high byte of program counter A</a:t>
            </a:r>
          </a:p>
          <a:p>
            <a:r>
              <a:rPr lang="en-US" sz="1200" dirty="0"/>
              <a:t>PC A [0]: low byte of program counter A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84276D2-2825-0BC5-90F6-46D1E8CEF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712653"/>
              </p:ext>
            </p:extLst>
          </p:nvPr>
        </p:nvGraphicFramePr>
        <p:xfrm>
          <a:off x="943389" y="2991200"/>
          <a:ext cx="4889212" cy="40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3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723">
                  <a:extLst>
                    <a:ext uri="{9D8B030D-6E8A-4147-A177-3AD203B41FA5}">
                      <a16:colId xmlns:a16="http://schemas.microsoft.com/office/drawing/2014/main" val="334789385"/>
                    </a:ext>
                  </a:extLst>
                </a:gridCol>
                <a:gridCol w="1318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8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byte[0]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byte[1]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byte[2]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 A [0]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 A [1]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866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568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C999-ACD0-AE02-D6CF-05A3022B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Auxiliary Packet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D6391-6A56-D15F-AD48-94D6BF43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27" y="1915510"/>
            <a:ext cx="10504646" cy="9779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/>
              <a:t>Data packet generated by the FPGA. Contains the values of the two on-board auxiliary analog to digital converters (ADC). The ADCs are sampled and averaged at the same time and in the same manner as the main ADCs on the detector boards.</a:t>
            </a:r>
          </a:p>
          <a:p>
            <a:pPr marL="0" indent="0">
              <a:buNone/>
            </a:pPr>
            <a:r>
              <a:rPr lang="en-US" sz="1600" dirty="0"/>
              <a:t>The packet also contains the status of the remote trigger signals and the Aux Digital inputs. These signals are sampled a few clock cycles after the rising edge of the “Aux </a:t>
            </a:r>
            <a:r>
              <a:rPr lang="en-US" sz="1600" dirty="0" err="1"/>
              <a:t>Trg</a:t>
            </a:r>
            <a:r>
              <a:rPr lang="en-US" sz="1600" dirty="0"/>
              <a:t> Tx” signal (see RAM B description).  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A0ED7-D742-B996-66D0-937EA205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Boston University Neurophotonics Center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E1BB8-1AC1-91AE-9FD4-CBA51230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8644-9AA7-4C0B-B751-DC22796D0C1C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4C8192-4173-5C3C-6212-EA09C08731B0}"/>
              </a:ext>
            </a:extLst>
          </p:cNvPr>
          <p:cNvSpPr txBox="1"/>
          <p:nvPr/>
        </p:nvSpPr>
        <p:spPr>
          <a:xfrm>
            <a:off x="837327" y="2910059"/>
            <a:ext cx="398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data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19A28-0352-C434-19BE-EA788B946908}"/>
              </a:ext>
            </a:extLst>
          </p:cNvPr>
          <p:cNvSpPr txBox="1"/>
          <p:nvPr/>
        </p:nvSpPr>
        <p:spPr>
          <a:xfrm>
            <a:off x="837327" y="3818444"/>
            <a:ext cx="8700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 In: </a:t>
            </a:r>
            <a:r>
              <a:rPr lang="en-US" sz="1200" dirty="0"/>
              <a:t>Remote trigger and aux digital inputs sampled at time of “Aux </a:t>
            </a:r>
            <a:r>
              <a:rPr lang="en-US" sz="1200" dirty="0" err="1"/>
              <a:t>Trg</a:t>
            </a:r>
            <a:r>
              <a:rPr lang="en-US" sz="1200" dirty="0"/>
              <a:t> Tx” signal.</a:t>
            </a:r>
          </a:p>
          <a:p>
            <a:r>
              <a:rPr lang="en-US" sz="1200" dirty="0"/>
              <a:t>Bits (0..3): remote trigger signals.</a:t>
            </a:r>
          </a:p>
          <a:p>
            <a:r>
              <a:rPr lang="en-US" sz="1200" dirty="0"/>
              <a:t>Bits (4..5): aux digital inputs.</a:t>
            </a:r>
          </a:p>
          <a:p>
            <a:r>
              <a:rPr lang="en-US" sz="1200" b="1" dirty="0" err="1"/>
              <a:t>ADCx</a:t>
            </a:r>
            <a:r>
              <a:rPr lang="en-US" sz="1200" dirty="0"/>
              <a:t>: 24 bit sum of all conversions since last “Aux </a:t>
            </a:r>
            <a:r>
              <a:rPr lang="en-US" sz="1200" dirty="0" err="1"/>
              <a:t>Trg</a:t>
            </a:r>
            <a:r>
              <a:rPr lang="en-US" sz="1200" dirty="0"/>
              <a:t> Tx” signal. [2] is the high byte (little endian). Unsigned integer. </a:t>
            </a:r>
            <a:endParaRPr lang="en-US" sz="1200" i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84276D2-2825-0BC5-90F6-46D1E8CEF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389926"/>
              </p:ext>
            </p:extLst>
          </p:nvPr>
        </p:nvGraphicFramePr>
        <p:xfrm>
          <a:off x="943389" y="3295996"/>
          <a:ext cx="8025116" cy="40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2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629">
                  <a:extLst>
                    <a:ext uri="{9D8B030D-6E8A-4147-A177-3AD203B41FA5}">
                      <a16:colId xmlns:a16="http://schemas.microsoft.com/office/drawing/2014/main" val="334789385"/>
                    </a:ext>
                  </a:extLst>
                </a:gridCol>
                <a:gridCol w="921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16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1629">
                  <a:extLst>
                    <a:ext uri="{9D8B030D-6E8A-4147-A177-3AD203B41FA5}">
                      <a16:colId xmlns:a16="http://schemas.microsoft.com/office/drawing/2014/main" val="1161996133"/>
                    </a:ext>
                  </a:extLst>
                </a:gridCol>
                <a:gridCol w="921629">
                  <a:extLst>
                    <a:ext uri="{9D8B030D-6E8A-4147-A177-3AD203B41FA5}">
                      <a16:colId xmlns:a16="http://schemas.microsoft.com/office/drawing/2014/main" val="192793206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byte[0]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byte[1]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byte[2]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byte[3]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byte[4]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byte[5]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88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byte[6]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88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byte[7]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 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88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ADC0[0]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ADC0[1]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ADC0[2]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ADC1[0]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88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ADC1[1]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88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ADC1[2]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866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460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8435</TotalTime>
  <Words>2270</Words>
  <Application>Microsoft Office PowerPoint</Application>
  <PresentationFormat>Ledger Paper (11x17 in)</PresentationFormat>
  <Paragraphs>475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Bold</vt:lpstr>
      <vt:lpstr>Calibri</vt:lpstr>
      <vt:lpstr>Calibri Light</vt:lpstr>
      <vt:lpstr>Wingdings</vt:lpstr>
      <vt:lpstr>Office Theme</vt:lpstr>
      <vt:lpstr>Blank Presentation</vt:lpstr>
      <vt:lpstr>NinjaNIRS 2022 Firmware Schematic and Data Format Specification</vt:lpstr>
      <vt:lpstr>Control Card Block Diagram</vt:lpstr>
      <vt:lpstr>FPGA Firmware Block Diagram</vt:lpstr>
      <vt:lpstr>RAM Data Formats</vt:lpstr>
      <vt:lpstr>Status Register Format</vt:lpstr>
      <vt:lpstr>Command Format</vt:lpstr>
      <vt:lpstr>Output Data Packet Format</vt:lpstr>
      <vt:lpstr>Program Counter A Packet Format</vt:lpstr>
      <vt:lpstr>Auxiliary Packet Format</vt:lpstr>
      <vt:lpstr>Detector Adapter Packet Format</vt:lpstr>
      <vt:lpstr>Detector Adapter Status Packet Format</vt:lpstr>
      <vt:lpstr>Accelerometer Packet Format</vt:lpstr>
      <vt:lpstr>Accelerometer Status Packet Format</vt:lpstr>
      <vt:lpstr>Summary of Packet Headers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Bernhard Zimmermann</dc:creator>
  <cp:lastModifiedBy>Bernhard Zimmermann</cp:lastModifiedBy>
  <cp:revision>38</cp:revision>
  <cp:lastPrinted>2022-12-20T20:03:44Z</cp:lastPrinted>
  <dcterms:created xsi:type="dcterms:W3CDTF">2022-11-21T21:52:09Z</dcterms:created>
  <dcterms:modified xsi:type="dcterms:W3CDTF">2023-08-18T05:14:11Z</dcterms:modified>
</cp:coreProperties>
</file>