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3" r:id="rId5"/>
    <p:sldId id="263" r:id="rId6"/>
    <p:sldId id="262" r:id="rId7"/>
    <p:sldId id="258" r:id="rId8"/>
    <p:sldId id="264" r:id="rId9"/>
    <p:sldId id="265" r:id="rId10"/>
    <p:sldId id="267" r:id="rId11"/>
    <p:sldId id="266" r:id="rId12"/>
    <p:sldId id="268" r:id="rId13"/>
    <p:sldId id="270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5E"/>
    <a:srgbClr val="3D5070"/>
    <a:srgbClr val="A3A9B7"/>
    <a:srgbClr val="62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 autoAdjust="0"/>
    <p:restoredTop sz="85123"/>
  </p:normalViewPr>
  <p:slideViewPr>
    <p:cSldViewPr snapToGrid="0">
      <p:cViewPr varScale="1">
        <p:scale>
          <a:sx n="80" d="100"/>
          <a:sy n="80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D8BD-6686-904E-BB92-DDDACEEDC573}" type="datetimeFigureOut">
              <a:rPr kumimoji="1" lang="zh-CN" altLang="en-US" smtClean="0"/>
              <a:t>18/1/8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74EF9-28F2-BE49-810C-67E00EF835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4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讲一下跳出最优解的概率，解释为何温度越低，算法的解越趋于稳定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74EF9-28F2-BE49-810C-67E00EF8354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6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8" b="37487"/>
          <a:stretch/>
        </p:blipFill>
        <p:spPr>
          <a:xfrm>
            <a:off x="32090" y="4634667"/>
            <a:ext cx="12115119" cy="1880432"/>
          </a:xfrm>
          <a:prstGeom prst="rect">
            <a:avLst/>
          </a:prstGeom>
        </p:spPr>
      </p:pic>
      <p:grpSp>
        <p:nvGrpSpPr>
          <p:cNvPr id="8" name="Group 696"/>
          <p:cNvGrpSpPr>
            <a:grpSpLocks noChangeAspect="1"/>
          </p:cNvGrpSpPr>
          <p:nvPr userDrawn="1"/>
        </p:nvGrpSpPr>
        <p:grpSpPr bwMode="auto">
          <a:xfrm>
            <a:off x="197951" y="1887793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9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0" name="矩形 99"/>
          <p:cNvSpPr/>
          <p:nvPr userDrawn="1"/>
        </p:nvSpPr>
        <p:spPr>
          <a:xfrm>
            <a:off x="0" y="6035148"/>
            <a:ext cx="12192000" cy="822852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0" y="5998788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 userDrawn="1"/>
        </p:nvSpPr>
        <p:spPr bwMode="auto">
          <a:xfrm>
            <a:off x="1223991" y="2278551"/>
            <a:ext cx="3441990" cy="2124044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4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5" name="矩形 94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文本框 799"/>
          <p:cNvSpPr txBox="1"/>
          <p:nvPr userDrawn="1"/>
        </p:nvSpPr>
        <p:spPr>
          <a:xfrm>
            <a:off x="1882835" y="2609803"/>
            <a:ext cx="18774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矩形 97"/>
          <p:cNvSpPr/>
          <p:nvPr userDrawn="1"/>
        </p:nvSpPr>
        <p:spPr>
          <a:xfrm>
            <a:off x="0" y="-11659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0" y="30899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5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6" name="矩形 95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Freeform 9"/>
          <p:cNvSpPr>
            <a:spLocks noEditPoints="1"/>
          </p:cNvSpPr>
          <p:nvPr userDrawn="1"/>
        </p:nvSpPr>
        <p:spPr bwMode="auto">
          <a:xfrm>
            <a:off x="4653023" y="1882105"/>
            <a:ext cx="2885954" cy="1780916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Group 4"/>
          <p:cNvGrpSpPr>
            <a:grpSpLocks noChangeAspect="1"/>
          </p:cNvGrpSpPr>
          <p:nvPr userDrawn="1"/>
        </p:nvGrpSpPr>
        <p:grpSpPr bwMode="auto">
          <a:xfrm flipH="1">
            <a:off x="7189221" y="3049523"/>
            <a:ext cx="1387297" cy="618743"/>
            <a:chOff x="3027" y="1795"/>
            <a:chExt cx="1565" cy="698"/>
          </a:xfrm>
        </p:grpSpPr>
        <p:sp>
          <p:nvSpPr>
            <p:cNvPr id="101" name="Freeform 5"/>
            <p:cNvSpPr>
              <a:spLocks/>
            </p:cNvSpPr>
            <p:nvPr/>
          </p:nvSpPr>
          <p:spPr bwMode="auto">
            <a:xfrm>
              <a:off x="3027" y="1795"/>
              <a:ext cx="1508" cy="698"/>
            </a:xfrm>
            <a:custGeom>
              <a:avLst/>
              <a:gdLst>
                <a:gd name="T0" fmla="*/ 411 w 920"/>
                <a:gd name="T1" fmla="*/ 186 h 424"/>
                <a:gd name="T2" fmla="*/ 280 w 920"/>
                <a:gd name="T3" fmla="*/ 198 h 424"/>
                <a:gd name="T4" fmla="*/ 237 w 920"/>
                <a:gd name="T5" fmla="*/ 260 h 424"/>
                <a:gd name="T6" fmla="*/ 298 w 920"/>
                <a:gd name="T7" fmla="*/ 289 h 424"/>
                <a:gd name="T8" fmla="*/ 509 w 920"/>
                <a:gd name="T9" fmla="*/ 390 h 424"/>
                <a:gd name="T10" fmla="*/ 294 w 920"/>
                <a:gd name="T11" fmla="*/ 350 h 424"/>
                <a:gd name="T12" fmla="*/ 191 w 920"/>
                <a:gd name="T13" fmla="*/ 302 h 424"/>
                <a:gd name="T14" fmla="*/ 126 w 920"/>
                <a:gd name="T15" fmla="*/ 365 h 424"/>
                <a:gd name="T16" fmla="*/ 190 w 920"/>
                <a:gd name="T17" fmla="*/ 359 h 424"/>
                <a:gd name="T18" fmla="*/ 109 w 920"/>
                <a:gd name="T19" fmla="*/ 419 h 424"/>
                <a:gd name="T20" fmla="*/ 58 w 920"/>
                <a:gd name="T21" fmla="*/ 310 h 424"/>
                <a:gd name="T22" fmla="*/ 115 w 920"/>
                <a:gd name="T23" fmla="*/ 235 h 424"/>
                <a:gd name="T24" fmla="*/ 177 w 920"/>
                <a:gd name="T25" fmla="*/ 251 h 424"/>
                <a:gd name="T26" fmla="*/ 231 w 920"/>
                <a:gd name="T27" fmla="*/ 206 h 424"/>
                <a:gd name="T28" fmla="*/ 175 w 920"/>
                <a:gd name="T29" fmla="*/ 172 h 424"/>
                <a:gd name="T30" fmla="*/ 222 w 920"/>
                <a:gd name="T31" fmla="*/ 206 h 424"/>
                <a:gd name="T32" fmla="*/ 134 w 920"/>
                <a:gd name="T33" fmla="*/ 226 h 424"/>
                <a:gd name="T34" fmla="*/ 169 w 920"/>
                <a:gd name="T35" fmla="*/ 147 h 424"/>
                <a:gd name="T36" fmla="*/ 250 w 920"/>
                <a:gd name="T37" fmla="*/ 82 h 424"/>
                <a:gd name="T38" fmla="*/ 397 w 920"/>
                <a:gd name="T39" fmla="*/ 56 h 424"/>
                <a:gd name="T40" fmla="*/ 475 w 920"/>
                <a:gd name="T41" fmla="*/ 83 h 424"/>
                <a:gd name="T42" fmla="*/ 436 w 920"/>
                <a:gd name="T43" fmla="*/ 151 h 424"/>
                <a:gd name="T44" fmla="*/ 431 w 920"/>
                <a:gd name="T45" fmla="*/ 89 h 424"/>
                <a:gd name="T46" fmla="*/ 400 w 920"/>
                <a:gd name="T47" fmla="*/ 141 h 424"/>
                <a:gd name="T48" fmla="*/ 446 w 920"/>
                <a:gd name="T49" fmla="*/ 162 h 424"/>
                <a:gd name="T50" fmla="*/ 490 w 920"/>
                <a:gd name="T51" fmla="*/ 109 h 424"/>
                <a:gd name="T52" fmla="*/ 551 w 920"/>
                <a:gd name="T53" fmla="*/ 97 h 424"/>
                <a:gd name="T54" fmla="*/ 622 w 920"/>
                <a:gd name="T55" fmla="*/ 162 h 424"/>
                <a:gd name="T56" fmla="*/ 658 w 920"/>
                <a:gd name="T57" fmla="*/ 241 h 424"/>
                <a:gd name="T58" fmla="*/ 585 w 920"/>
                <a:gd name="T59" fmla="*/ 229 h 424"/>
                <a:gd name="T60" fmla="*/ 620 w 920"/>
                <a:gd name="T61" fmla="*/ 196 h 424"/>
                <a:gd name="T62" fmla="*/ 629 w 920"/>
                <a:gd name="T63" fmla="*/ 225 h 424"/>
                <a:gd name="T64" fmla="*/ 629 w 920"/>
                <a:gd name="T65" fmla="*/ 189 h 424"/>
                <a:gd name="T66" fmla="*/ 569 w 920"/>
                <a:gd name="T67" fmla="*/ 219 h 424"/>
                <a:gd name="T68" fmla="*/ 615 w 920"/>
                <a:gd name="T69" fmla="*/ 266 h 424"/>
                <a:gd name="T70" fmla="*/ 702 w 920"/>
                <a:gd name="T71" fmla="*/ 224 h 424"/>
                <a:gd name="T72" fmla="*/ 827 w 920"/>
                <a:gd name="T73" fmla="*/ 244 h 424"/>
                <a:gd name="T74" fmla="*/ 920 w 920"/>
                <a:gd name="T75" fmla="*/ 298 h 424"/>
                <a:gd name="T76" fmla="*/ 759 w 920"/>
                <a:gd name="T77" fmla="*/ 242 h 424"/>
                <a:gd name="T78" fmla="*/ 657 w 920"/>
                <a:gd name="T79" fmla="*/ 283 h 424"/>
                <a:gd name="T80" fmla="*/ 495 w 920"/>
                <a:gd name="T81" fmla="*/ 297 h 424"/>
                <a:gd name="T82" fmla="*/ 492 w 920"/>
                <a:gd name="T83" fmla="*/ 199 h 424"/>
                <a:gd name="T84" fmla="*/ 411 w 920"/>
                <a:gd name="T85" fmla="*/ 1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0" h="424">
                  <a:moveTo>
                    <a:pt x="411" y="186"/>
                  </a:moveTo>
                  <a:cubicBezTo>
                    <a:pt x="383" y="127"/>
                    <a:pt x="293" y="147"/>
                    <a:pt x="280" y="198"/>
                  </a:cubicBezTo>
                  <a:cubicBezTo>
                    <a:pt x="248" y="202"/>
                    <a:pt x="233" y="240"/>
                    <a:pt x="237" y="260"/>
                  </a:cubicBezTo>
                  <a:cubicBezTo>
                    <a:pt x="242" y="287"/>
                    <a:pt x="270" y="304"/>
                    <a:pt x="298" y="289"/>
                  </a:cubicBezTo>
                  <a:cubicBezTo>
                    <a:pt x="340" y="374"/>
                    <a:pt x="404" y="390"/>
                    <a:pt x="509" y="390"/>
                  </a:cubicBezTo>
                  <a:cubicBezTo>
                    <a:pt x="382" y="416"/>
                    <a:pt x="338" y="391"/>
                    <a:pt x="294" y="350"/>
                  </a:cubicBezTo>
                  <a:cubicBezTo>
                    <a:pt x="260" y="318"/>
                    <a:pt x="217" y="298"/>
                    <a:pt x="191" y="302"/>
                  </a:cubicBezTo>
                  <a:cubicBezTo>
                    <a:pt x="139" y="308"/>
                    <a:pt x="97" y="332"/>
                    <a:pt x="126" y="365"/>
                  </a:cubicBezTo>
                  <a:cubicBezTo>
                    <a:pt x="106" y="311"/>
                    <a:pt x="186" y="317"/>
                    <a:pt x="190" y="359"/>
                  </a:cubicBezTo>
                  <a:cubicBezTo>
                    <a:pt x="194" y="397"/>
                    <a:pt x="156" y="424"/>
                    <a:pt x="109" y="419"/>
                  </a:cubicBezTo>
                  <a:cubicBezTo>
                    <a:pt x="46" y="414"/>
                    <a:pt x="39" y="336"/>
                    <a:pt x="58" y="310"/>
                  </a:cubicBezTo>
                  <a:cubicBezTo>
                    <a:pt x="0" y="264"/>
                    <a:pt x="84" y="207"/>
                    <a:pt x="115" y="235"/>
                  </a:cubicBezTo>
                  <a:cubicBezTo>
                    <a:pt x="136" y="254"/>
                    <a:pt x="160" y="253"/>
                    <a:pt x="177" y="251"/>
                  </a:cubicBezTo>
                  <a:cubicBezTo>
                    <a:pt x="199" y="247"/>
                    <a:pt x="231" y="233"/>
                    <a:pt x="231" y="206"/>
                  </a:cubicBezTo>
                  <a:cubicBezTo>
                    <a:pt x="232" y="156"/>
                    <a:pt x="183" y="159"/>
                    <a:pt x="175" y="172"/>
                  </a:cubicBezTo>
                  <a:cubicBezTo>
                    <a:pt x="195" y="168"/>
                    <a:pt x="223" y="175"/>
                    <a:pt x="222" y="206"/>
                  </a:cubicBezTo>
                  <a:cubicBezTo>
                    <a:pt x="221" y="241"/>
                    <a:pt x="151" y="254"/>
                    <a:pt x="134" y="226"/>
                  </a:cubicBezTo>
                  <a:cubicBezTo>
                    <a:pt x="116" y="198"/>
                    <a:pt x="116" y="155"/>
                    <a:pt x="169" y="147"/>
                  </a:cubicBezTo>
                  <a:cubicBezTo>
                    <a:pt x="149" y="113"/>
                    <a:pt x="202" y="59"/>
                    <a:pt x="250" y="82"/>
                  </a:cubicBezTo>
                  <a:cubicBezTo>
                    <a:pt x="269" y="26"/>
                    <a:pt x="347" y="0"/>
                    <a:pt x="397" y="56"/>
                  </a:cubicBezTo>
                  <a:cubicBezTo>
                    <a:pt x="426" y="34"/>
                    <a:pt x="464" y="41"/>
                    <a:pt x="475" y="83"/>
                  </a:cubicBezTo>
                  <a:cubicBezTo>
                    <a:pt x="486" y="125"/>
                    <a:pt x="468" y="151"/>
                    <a:pt x="436" y="151"/>
                  </a:cubicBezTo>
                  <a:cubicBezTo>
                    <a:pt x="412" y="151"/>
                    <a:pt x="383" y="110"/>
                    <a:pt x="431" y="89"/>
                  </a:cubicBezTo>
                  <a:cubicBezTo>
                    <a:pt x="402" y="88"/>
                    <a:pt x="387" y="114"/>
                    <a:pt x="400" y="141"/>
                  </a:cubicBezTo>
                  <a:cubicBezTo>
                    <a:pt x="407" y="154"/>
                    <a:pt x="423" y="165"/>
                    <a:pt x="446" y="162"/>
                  </a:cubicBezTo>
                  <a:cubicBezTo>
                    <a:pt x="477" y="157"/>
                    <a:pt x="488" y="136"/>
                    <a:pt x="490" y="109"/>
                  </a:cubicBezTo>
                  <a:cubicBezTo>
                    <a:pt x="493" y="59"/>
                    <a:pt x="545" y="75"/>
                    <a:pt x="551" y="97"/>
                  </a:cubicBezTo>
                  <a:cubicBezTo>
                    <a:pt x="595" y="75"/>
                    <a:pt x="643" y="108"/>
                    <a:pt x="622" y="162"/>
                  </a:cubicBezTo>
                  <a:cubicBezTo>
                    <a:pt x="674" y="155"/>
                    <a:pt x="695" y="217"/>
                    <a:pt x="658" y="241"/>
                  </a:cubicBezTo>
                  <a:cubicBezTo>
                    <a:pt x="622" y="265"/>
                    <a:pt x="588" y="252"/>
                    <a:pt x="585" y="229"/>
                  </a:cubicBezTo>
                  <a:cubicBezTo>
                    <a:pt x="581" y="200"/>
                    <a:pt x="603" y="188"/>
                    <a:pt x="620" y="196"/>
                  </a:cubicBezTo>
                  <a:cubicBezTo>
                    <a:pt x="633" y="203"/>
                    <a:pt x="638" y="215"/>
                    <a:pt x="629" y="225"/>
                  </a:cubicBezTo>
                  <a:cubicBezTo>
                    <a:pt x="648" y="223"/>
                    <a:pt x="648" y="204"/>
                    <a:pt x="629" y="189"/>
                  </a:cubicBezTo>
                  <a:cubicBezTo>
                    <a:pt x="608" y="172"/>
                    <a:pt x="568" y="191"/>
                    <a:pt x="569" y="219"/>
                  </a:cubicBezTo>
                  <a:cubicBezTo>
                    <a:pt x="569" y="247"/>
                    <a:pt x="585" y="266"/>
                    <a:pt x="615" y="266"/>
                  </a:cubicBezTo>
                  <a:cubicBezTo>
                    <a:pt x="669" y="265"/>
                    <a:pt x="671" y="235"/>
                    <a:pt x="702" y="224"/>
                  </a:cubicBezTo>
                  <a:cubicBezTo>
                    <a:pt x="744" y="210"/>
                    <a:pt x="794" y="208"/>
                    <a:pt x="827" y="244"/>
                  </a:cubicBezTo>
                  <a:cubicBezTo>
                    <a:pt x="850" y="269"/>
                    <a:pt x="881" y="284"/>
                    <a:pt x="920" y="298"/>
                  </a:cubicBezTo>
                  <a:cubicBezTo>
                    <a:pt x="855" y="306"/>
                    <a:pt x="815" y="249"/>
                    <a:pt x="759" y="242"/>
                  </a:cubicBezTo>
                  <a:cubicBezTo>
                    <a:pt x="724" y="238"/>
                    <a:pt x="693" y="253"/>
                    <a:pt x="657" y="283"/>
                  </a:cubicBezTo>
                  <a:cubicBezTo>
                    <a:pt x="616" y="317"/>
                    <a:pt x="555" y="336"/>
                    <a:pt x="495" y="297"/>
                  </a:cubicBezTo>
                  <a:cubicBezTo>
                    <a:pt x="539" y="272"/>
                    <a:pt x="514" y="224"/>
                    <a:pt x="492" y="199"/>
                  </a:cubicBezTo>
                  <a:cubicBezTo>
                    <a:pt x="476" y="182"/>
                    <a:pt x="439" y="170"/>
                    <a:pt x="411" y="186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3430" y="2012"/>
              <a:ext cx="1162" cy="415"/>
            </a:xfrm>
            <a:custGeom>
              <a:avLst/>
              <a:gdLst>
                <a:gd name="T0" fmla="*/ 57 w 709"/>
                <a:gd name="T1" fmla="*/ 138 h 252"/>
                <a:gd name="T2" fmla="*/ 8 w 709"/>
                <a:gd name="T3" fmla="*/ 133 h 252"/>
                <a:gd name="T4" fmla="*/ 44 w 709"/>
                <a:gd name="T5" fmla="*/ 77 h 252"/>
                <a:gd name="T6" fmla="*/ 163 w 709"/>
                <a:gd name="T7" fmla="*/ 68 h 252"/>
                <a:gd name="T8" fmla="*/ 259 w 709"/>
                <a:gd name="T9" fmla="*/ 118 h 252"/>
                <a:gd name="T10" fmla="*/ 194 w 709"/>
                <a:gd name="T11" fmla="*/ 156 h 252"/>
                <a:gd name="T12" fmla="*/ 205 w 709"/>
                <a:gd name="T13" fmla="*/ 115 h 252"/>
                <a:gd name="T14" fmla="*/ 227 w 709"/>
                <a:gd name="T15" fmla="*/ 137 h 252"/>
                <a:gd name="T16" fmla="*/ 213 w 709"/>
                <a:gd name="T17" fmla="*/ 100 h 252"/>
                <a:gd name="T18" fmla="*/ 180 w 709"/>
                <a:gd name="T19" fmla="*/ 155 h 252"/>
                <a:gd name="T20" fmla="*/ 241 w 709"/>
                <a:gd name="T21" fmla="*/ 174 h 252"/>
                <a:gd name="T22" fmla="*/ 321 w 709"/>
                <a:gd name="T23" fmla="*/ 199 h 252"/>
                <a:gd name="T24" fmla="*/ 437 w 709"/>
                <a:gd name="T25" fmla="*/ 147 h 252"/>
                <a:gd name="T26" fmla="*/ 554 w 709"/>
                <a:gd name="T27" fmla="*/ 135 h 252"/>
                <a:gd name="T28" fmla="*/ 709 w 709"/>
                <a:gd name="T29" fmla="*/ 170 h 252"/>
                <a:gd name="T30" fmla="*/ 592 w 709"/>
                <a:gd name="T31" fmla="*/ 184 h 252"/>
                <a:gd name="T32" fmla="*/ 492 w 709"/>
                <a:gd name="T33" fmla="*/ 159 h 252"/>
                <a:gd name="T34" fmla="*/ 361 w 709"/>
                <a:gd name="T35" fmla="*/ 228 h 252"/>
                <a:gd name="T36" fmla="*/ 186 w 709"/>
                <a:gd name="T37" fmla="*/ 239 h 252"/>
                <a:gd name="T38" fmla="*/ 57 w 709"/>
                <a:gd name="T39" fmla="*/ 1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9" h="252">
                  <a:moveTo>
                    <a:pt x="57" y="138"/>
                  </a:moveTo>
                  <a:cubicBezTo>
                    <a:pt x="38" y="158"/>
                    <a:pt x="16" y="152"/>
                    <a:pt x="8" y="133"/>
                  </a:cubicBezTo>
                  <a:cubicBezTo>
                    <a:pt x="0" y="113"/>
                    <a:pt x="8" y="83"/>
                    <a:pt x="44" y="77"/>
                  </a:cubicBezTo>
                  <a:cubicBezTo>
                    <a:pt x="45" y="42"/>
                    <a:pt x="123" y="0"/>
                    <a:pt x="163" y="68"/>
                  </a:cubicBezTo>
                  <a:cubicBezTo>
                    <a:pt x="205" y="49"/>
                    <a:pt x="249" y="70"/>
                    <a:pt x="259" y="118"/>
                  </a:cubicBezTo>
                  <a:cubicBezTo>
                    <a:pt x="266" y="153"/>
                    <a:pt x="212" y="180"/>
                    <a:pt x="194" y="156"/>
                  </a:cubicBezTo>
                  <a:cubicBezTo>
                    <a:pt x="185" y="143"/>
                    <a:pt x="185" y="119"/>
                    <a:pt x="205" y="115"/>
                  </a:cubicBezTo>
                  <a:cubicBezTo>
                    <a:pt x="218" y="112"/>
                    <a:pt x="229" y="122"/>
                    <a:pt x="227" y="137"/>
                  </a:cubicBezTo>
                  <a:cubicBezTo>
                    <a:pt x="238" y="134"/>
                    <a:pt x="228" y="101"/>
                    <a:pt x="213" y="100"/>
                  </a:cubicBezTo>
                  <a:cubicBezTo>
                    <a:pt x="184" y="99"/>
                    <a:pt x="168" y="131"/>
                    <a:pt x="180" y="155"/>
                  </a:cubicBezTo>
                  <a:cubicBezTo>
                    <a:pt x="193" y="181"/>
                    <a:pt x="211" y="183"/>
                    <a:pt x="241" y="174"/>
                  </a:cubicBezTo>
                  <a:cubicBezTo>
                    <a:pt x="267" y="192"/>
                    <a:pt x="290" y="201"/>
                    <a:pt x="321" y="199"/>
                  </a:cubicBezTo>
                  <a:cubicBezTo>
                    <a:pt x="381" y="194"/>
                    <a:pt x="400" y="177"/>
                    <a:pt x="437" y="147"/>
                  </a:cubicBezTo>
                  <a:cubicBezTo>
                    <a:pt x="482" y="110"/>
                    <a:pt x="528" y="118"/>
                    <a:pt x="554" y="135"/>
                  </a:cubicBezTo>
                  <a:cubicBezTo>
                    <a:pt x="593" y="160"/>
                    <a:pt x="630" y="188"/>
                    <a:pt x="709" y="170"/>
                  </a:cubicBezTo>
                  <a:cubicBezTo>
                    <a:pt x="668" y="191"/>
                    <a:pt x="626" y="199"/>
                    <a:pt x="592" y="184"/>
                  </a:cubicBezTo>
                  <a:cubicBezTo>
                    <a:pt x="551" y="166"/>
                    <a:pt x="525" y="154"/>
                    <a:pt x="492" y="159"/>
                  </a:cubicBezTo>
                  <a:cubicBezTo>
                    <a:pt x="463" y="163"/>
                    <a:pt x="424" y="211"/>
                    <a:pt x="361" y="228"/>
                  </a:cubicBezTo>
                  <a:cubicBezTo>
                    <a:pt x="302" y="245"/>
                    <a:pt x="248" y="252"/>
                    <a:pt x="186" y="239"/>
                  </a:cubicBezTo>
                  <a:cubicBezTo>
                    <a:pt x="136" y="229"/>
                    <a:pt x="89" y="211"/>
                    <a:pt x="57" y="138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197" y="1992"/>
              <a:ext cx="213" cy="208"/>
            </a:xfrm>
            <a:custGeom>
              <a:avLst/>
              <a:gdLst>
                <a:gd name="T0" fmla="*/ 27 w 130"/>
                <a:gd name="T1" fmla="*/ 55 h 126"/>
                <a:gd name="T2" fmla="*/ 35 w 130"/>
                <a:gd name="T3" fmla="*/ 18 h 126"/>
                <a:gd name="T4" fmla="*/ 2 w 130"/>
                <a:gd name="T5" fmla="*/ 49 h 126"/>
                <a:gd name="T6" fmla="*/ 29 w 130"/>
                <a:gd name="T7" fmla="*/ 82 h 126"/>
                <a:gd name="T8" fmla="*/ 130 w 130"/>
                <a:gd name="T9" fmla="*/ 126 h 126"/>
                <a:gd name="T10" fmla="*/ 80 w 130"/>
                <a:gd name="T11" fmla="*/ 73 h 126"/>
                <a:gd name="T12" fmla="*/ 51 w 130"/>
                <a:gd name="T13" fmla="*/ 47 h 126"/>
                <a:gd name="T14" fmla="*/ 71 w 130"/>
                <a:gd name="T15" fmla="*/ 23 h 126"/>
                <a:gd name="T16" fmla="*/ 89 w 130"/>
                <a:gd name="T17" fmla="*/ 44 h 126"/>
                <a:gd name="T18" fmla="*/ 75 w 130"/>
                <a:gd name="T19" fmla="*/ 32 h 126"/>
                <a:gd name="T20" fmla="*/ 61 w 130"/>
                <a:gd name="T21" fmla="*/ 55 h 126"/>
                <a:gd name="T22" fmla="*/ 99 w 130"/>
                <a:gd name="T23" fmla="*/ 60 h 126"/>
                <a:gd name="T24" fmla="*/ 108 w 130"/>
                <a:gd name="T25" fmla="*/ 27 h 126"/>
                <a:gd name="T26" fmla="*/ 65 w 130"/>
                <a:gd name="T27" fmla="*/ 4 h 126"/>
                <a:gd name="T28" fmla="*/ 27 w 130"/>
                <a:gd name="T29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26">
                  <a:moveTo>
                    <a:pt x="27" y="55"/>
                  </a:moveTo>
                  <a:cubicBezTo>
                    <a:pt x="12" y="40"/>
                    <a:pt x="24" y="24"/>
                    <a:pt x="35" y="18"/>
                  </a:cubicBezTo>
                  <a:cubicBezTo>
                    <a:pt x="17" y="8"/>
                    <a:pt x="0" y="31"/>
                    <a:pt x="2" y="49"/>
                  </a:cubicBezTo>
                  <a:cubicBezTo>
                    <a:pt x="3" y="65"/>
                    <a:pt x="10" y="82"/>
                    <a:pt x="29" y="82"/>
                  </a:cubicBezTo>
                  <a:cubicBezTo>
                    <a:pt x="53" y="83"/>
                    <a:pt x="103" y="90"/>
                    <a:pt x="130" y="126"/>
                  </a:cubicBezTo>
                  <a:cubicBezTo>
                    <a:pt x="121" y="98"/>
                    <a:pt x="99" y="75"/>
                    <a:pt x="80" y="73"/>
                  </a:cubicBezTo>
                  <a:cubicBezTo>
                    <a:pt x="61" y="70"/>
                    <a:pt x="51" y="61"/>
                    <a:pt x="51" y="47"/>
                  </a:cubicBezTo>
                  <a:cubicBezTo>
                    <a:pt x="51" y="35"/>
                    <a:pt x="61" y="23"/>
                    <a:pt x="71" y="23"/>
                  </a:cubicBezTo>
                  <a:cubicBezTo>
                    <a:pt x="84" y="22"/>
                    <a:pt x="89" y="30"/>
                    <a:pt x="89" y="44"/>
                  </a:cubicBezTo>
                  <a:cubicBezTo>
                    <a:pt x="84" y="39"/>
                    <a:pt x="83" y="31"/>
                    <a:pt x="75" y="32"/>
                  </a:cubicBezTo>
                  <a:cubicBezTo>
                    <a:pt x="63" y="32"/>
                    <a:pt x="55" y="43"/>
                    <a:pt x="61" y="55"/>
                  </a:cubicBezTo>
                  <a:cubicBezTo>
                    <a:pt x="67" y="66"/>
                    <a:pt x="88" y="67"/>
                    <a:pt x="99" y="60"/>
                  </a:cubicBezTo>
                  <a:cubicBezTo>
                    <a:pt x="109" y="54"/>
                    <a:pt x="111" y="40"/>
                    <a:pt x="108" y="27"/>
                  </a:cubicBezTo>
                  <a:cubicBezTo>
                    <a:pt x="105" y="13"/>
                    <a:pt x="88" y="0"/>
                    <a:pt x="65" y="4"/>
                  </a:cubicBezTo>
                  <a:cubicBezTo>
                    <a:pt x="41" y="9"/>
                    <a:pt x="20" y="40"/>
                    <a:pt x="27" y="5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文本占位符 104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2210765"/>
            <a:ext cx="914400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10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2710331" y="3999151"/>
            <a:ext cx="6771339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8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61590"/>
            <a:ext cx="180000" cy="432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74522" y="361590"/>
            <a:ext cx="36000" cy="432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473329" y="330684"/>
            <a:ext cx="443309" cy="493813"/>
            <a:chOff x="11277791" y="161133"/>
            <a:chExt cx="433767" cy="483184"/>
          </a:xfrm>
        </p:grpSpPr>
        <p:sp>
          <p:nvSpPr>
            <p:cNvPr id="8" name="任意多边形 7"/>
            <p:cNvSpPr/>
            <p:nvPr/>
          </p:nvSpPr>
          <p:spPr>
            <a:xfrm>
              <a:off x="11306151" y="248609"/>
              <a:ext cx="69026" cy="205628"/>
            </a:xfrm>
            <a:custGeom>
              <a:avLst/>
              <a:gdLst>
                <a:gd name="connsiteX0" fmla="*/ 180000 w 360000"/>
                <a:gd name="connsiteY0" fmla="*/ 0 h 1072434"/>
                <a:gd name="connsiteX1" fmla="*/ 356343 w 360000"/>
                <a:gd name="connsiteY1" fmla="*/ 143724 h 1072434"/>
                <a:gd name="connsiteX2" fmla="*/ 358846 w 360000"/>
                <a:gd name="connsiteY2" fmla="*/ 168550 h 1072434"/>
                <a:gd name="connsiteX3" fmla="*/ 360000 w 360000"/>
                <a:gd name="connsiteY3" fmla="*/ 191410 h 1072434"/>
                <a:gd name="connsiteX4" fmla="*/ 360000 w 360000"/>
                <a:gd name="connsiteY4" fmla="*/ 191450 h 1072434"/>
                <a:gd name="connsiteX5" fmla="*/ 353496 w 360000"/>
                <a:gd name="connsiteY5" fmla="*/ 320258 h 1072434"/>
                <a:gd name="connsiteX6" fmla="*/ 72278 w 360000"/>
                <a:gd name="connsiteY6" fmla="*/ 992907 h 1072434"/>
                <a:gd name="connsiteX7" fmla="*/ 0 w 360000"/>
                <a:gd name="connsiteY7" fmla="*/ 1072434 h 1072434"/>
                <a:gd name="connsiteX8" fmla="*/ 0 w 360000"/>
                <a:gd name="connsiteY8" fmla="*/ 180000 h 1072434"/>
                <a:gd name="connsiteX9" fmla="*/ 180000 w 360000"/>
                <a:gd name="connsiteY9" fmla="*/ 0 h 107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072434">
                  <a:moveTo>
                    <a:pt x="180000" y="0"/>
                  </a:moveTo>
                  <a:cubicBezTo>
                    <a:pt x="266985" y="0"/>
                    <a:pt x="339559" y="61701"/>
                    <a:pt x="356343" y="143724"/>
                  </a:cubicBezTo>
                  <a:lnTo>
                    <a:pt x="358846" y="168550"/>
                  </a:lnTo>
                  <a:lnTo>
                    <a:pt x="360000" y="191410"/>
                  </a:lnTo>
                  <a:lnTo>
                    <a:pt x="360000" y="191450"/>
                  </a:lnTo>
                  <a:lnTo>
                    <a:pt x="353496" y="320258"/>
                  </a:lnTo>
                  <a:cubicBezTo>
                    <a:pt x="327686" y="574403"/>
                    <a:pt x="226347" y="806220"/>
                    <a:pt x="72278" y="992907"/>
                  </a:cubicBezTo>
                  <a:lnTo>
                    <a:pt x="0" y="1072434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1306151" y="315253"/>
              <a:ext cx="69026" cy="241588"/>
            </a:xfrm>
            <a:custGeom>
              <a:avLst/>
              <a:gdLst>
                <a:gd name="connsiteX0" fmla="*/ 360000 w 360000"/>
                <a:gd name="connsiteY0" fmla="*/ 0 h 1259979"/>
                <a:gd name="connsiteX1" fmla="*/ 360000 w 360000"/>
                <a:gd name="connsiteY1" fmla="*/ 1079979 h 1259979"/>
                <a:gd name="connsiteX2" fmla="*/ 180000 w 360000"/>
                <a:gd name="connsiteY2" fmla="*/ 1259979 h 1259979"/>
                <a:gd name="connsiteX3" fmla="*/ 0 w 360000"/>
                <a:gd name="connsiteY3" fmla="*/ 1079979 h 1259979"/>
                <a:gd name="connsiteX4" fmla="*/ 0 w 360000"/>
                <a:gd name="connsiteY4" fmla="*/ 880984 h 1259979"/>
                <a:gd name="connsiteX5" fmla="*/ 72278 w 360000"/>
                <a:gd name="connsiteY5" fmla="*/ 801457 h 1259979"/>
                <a:gd name="connsiteX6" fmla="*/ 353496 w 360000"/>
                <a:gd name="connsiteY6" fmla="*/ 128808 h 125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0" h="1259979">
                  <a:moveTo>
                    <a:pt x="360000" y="0"/>
                  </a:moveTo>
                  <a:lnTo>
                    <a:pt x="360000" y="1079979"/>
                  </a:lnTo>
                  <a:cubicBezTo>
                    <a:pt x="360000" y="1179390"/>
                    <a:pt x="279411" y="1259979"/>
                    <a:pt x="180000" y="1259979"/>
                  </a:cubicBezTo>
                  <a:cubicBezTo>
                    <a:pt x="80589" y="1259979"/>
                    <a:pt x="0" y="1179390"/>
                    <a:pt x="0" y="1079979"/>
                  </a:cubicBezTo>
                  <a:lnTo>
                    <a:pt x="0" y="880984"/>
                  </a:lnTo>
                  <a:lnTo>
                    <a:pt x="72278" y="801457"/>
                  </a:lnTo>
                  <a:cubicBezTo>
                    <a:pt x="226347" y="614770"/>
                    <a:pt x="327686" y="382953"/>
                    <a:pt x="353496" y="1288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439218" y="161133"/>
              <a:ext cx="69026" cy="690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469966" y="166047"/>
              <a:ext cx="238847" cy="414158"/>
            </a:xfrm>
            <a:custGeom>
              <a:avLst/>
              <a:gdLst>
                <a:gd name="connsiteX0" fmla="*/ 0 w 1245685"/>
                <a:gd name="connsiteY0" fmla="*/ 0 h 2160000"/>
                <a:gd name="connsiteX1" fmla="*/ 1234401 w 1245685"/>
                <a:gd name="connsiteY1" fmla="*/ 1006066 h 2160000"/>
                <a:gd name="connsiteX2" fmla="*/ 1245685 w 1245685"/>
                <a:gd name="connsiteY2" fmla="*/ 1080000 h 2160000"/>
                <a:gd name="connsiteX3" fmla="*/ 1234401 w 1245685"/>
                <a:gd name="connsiteY3" fmla="*/ 1153934 h 2160000"/>
                <a:gd name="connsiteX4" fmla="*/ 0 w 1245685"/>
                <a:gd name="connsiteY4" fmla="*/ 2160000 h 2160000"/>
                <a:gd name="connsiteX5" fmla="*/ 900000 w 1245685"/>
                <a:gd name="connsiteY5" fmla="*/ 1260000 h 2160000"/>
                <a:gd name="connsiteX6" fmla="*/ 895353 w 1245685"/>
                <a:gd name="connsiteY6" fmla="*/ 1167980 h 2160000"/>
                <a:gd name="connsiteX7" fmla="*/ 881926 w 1245685"/>
                <a:gd name="connsiteY7" fmla="*/ 1080000 h 2160000"/>
                <a:gd name="connsiteX8" fmla="*/ 895353 w 1245685"/>
                <a:gd name="connsiteY8" fmla="*/ 992020 h 2160000"/>
                <a:gd name="connsiteX9" fmla="*/ 900000 w 1245685"/>
                <a:gd name="connsiteY9" fmla="*/ 900000 h 2160000"/>
                <a:gd name="connsiteX10" fmla="*/ 0 w 1245685"/>
                <a:gd name="connsiteY10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685" h="2160000">
                  <a:moveTo>
                    <a:pt x="0" y="0"/>
                  </a:moveTo>
                  <a:cubicBezTo>
                    <a:pt x="608894" y="0"/>
                    <a:pt x="1116911" y="431905"/>
                    <a:pt x="1234401" y="1006066"/>
                  </a:cubicBezTo>
                  <a:lnTo>
                    <a:pt x="1245685" y="1080000"/>
                  </a:lnTo>
                  <a:lnTo>
                    <a:pt x="1234401" y="1153934"/>
                  </a:lnTo>
                  <a:cubicBezTo>
                    <a:pt x="1116911" y="1728095"/>
                    <a:pt x="608894" y="2160000"/>
                    <a:pt x="0" y="2160000"/>
                  </a:cubicBezTo>
                  <a:cubicBezTo>
                    <a:pt x="497056" y="2160000"/>
                    <a:pt x="900000" y="1757056"/>
                    <a:pt x="900000" y="1260000"/>
                  </a:cubicBezTo>
                  <a:cubicBezTo>
                    <a:pt x="900000" y="1228934"/>
                    <a:pt x="898426" y="1198236"/>
                    <a:pt x="895353" y="1167980"/>
                  </a:cubicBezTo>
                  <a:lnTo>
                    <a:pt x="881926" y="1080000"/>
                  </a:lnTo>
                  <a:lnTo>
                    <a:pt x="895353" y="992020"/>
                  </a:lnTo>
                  <a:cubicBezTo>
                    <a:pt x="898426" y="961765"/>
                    <a:pt x="900000" y="931066"/>
                    <a:pt x="900000" y="900000"/>
                  </a:cubicBezTo>
                  <a:cubicBezTo>
                    <a:pt x="900000" y="402944"/>
                    <a:pt x="497056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469966" y="161133"/>
              <a:ext cx="172566" cy="207079"/>
            </a:xfrm>
            <a:custGeom>
              <a:avLst/>
              <a:gdLst>
                <a:gd name="connsiteX0" fmla="*/ 0 w 900000"/>
                <a:gd name="connsiteY0" fmla="*/ 0 h 1080000"/>
                <a:gd name="connsiteX1" fmla="*/ 900000 w 900000"/>
                <a:gd name="connsiteY1" fmla="*/ 900000 h 1080000"/>
                <a:gd name="connsiteX2" fmla="*/ 895353 w 900000"/>
                <a:gd name="connsiteY2" fmla="*/ 992020 h 1080000"/>
                <a:gd name="connsiteX3" fmla="*/ 881926 w 900000"/>
                <a:gd name="connsiteY3" fmla="*/ 1080000 h 1080000"/>
                <a:gd name="connsiteX4" fmla="*/ 881715 w 900000"/>
                <a:gd name="connsiteY4" fmla="*/ 1078619 h 1080000"/>
                <a:gd name="connsiteX5" fmla="*/ 0 w 900000"/>
                <a:gd name="connsiteY5" fmla="*/ 360000 h 1080000"/>
                <a:gd name="connsiteX6" fmla="*/ 0 w 900000"/>
                <a:gd name="connsiteY6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000" h="108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cubicBezTo>
                    <a:pt x="900000" y="931066"/>
                    <a:pt x="898426" y="961765"/>
                    <a:pt x="895353" y="992020"/>
                  </a:cubicBezTo>
                  <a:lnTo>
                    <a:pt x="881926" y="1080000"/>
                  </a:lnTo>
                  <a:lnTo>
                    <a:pt x="881715" y="1078619"/>
                  </a:lnTo>
                  <a:cubicBezTo>
                    <a:pt x="797794" y="668504"/>
                    <a:pt x="434924" y="360000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1469966" y="368212"/>
              <a:ext cx="241592" cy="276105"/>
            </a:xfrm>
            <a:custGeom>
              <a:avLst/>
              <a:gdLst>
                <a:gd name="connsiteX0" fmla="*/ 1245685 w 1260000"/>
                <a:gd name="connsiteY0" fmla="*/ 0 h 1440000"/>
                <a:gd name="connsiteX1" fmla="*/ 1253495 w 1260000"/>
                <a:gd name="connsiteY1" fmla="*/ 51172 h 1440000"/>
                <a:gd name="connsiteX2" fmla="*/ 1260000 w 1260000"/>
                <a:gd name="connsiteY2" fmla="*/ 180000 h 1440000"/>
                <a:gd name="connsiteX3" fmla="*/ 0 w 1260000"/>
                <a:gd name="connsiteY3" fmla="*/ 1440000 h 1440000"/>
                <a:gd name="connsiteX4" fmla="*/ 0 w 1260000"/>
                <a:gd name="connsiteY4" fmla="*/ 1080000 h 1440000"/>
                <a:gd name="connsiteX5" fmla="*/ 1234401 w 1260000"/>
                <a:gd name="connsiteY5" fmla="*/ 73934 h 1440000"/>
                <a:gd name="connsiteX6" fmla="*/ 1245685 w 126000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000" h="1440000">
                  <a:moveTo>
                    <a:pt x="1245685" y="0"/>
                  </a:moveTo>
                  <a:lnTo>
                    <a:pt x="1253495" y="51172"/>
                  </a:lnTo>
                  <a:cubicBezTo>
                    <a:pt x="1257797" y="93530"/>
                    <a:pt x="1260000" y="136508"/>
                    <a:pt x="1260000" y="180000"/>
                  </a:cubicBezTo>
                  <a:cubicBezTo>
                    <a:pt x="1260000" y="875879"/>
                    <a:pt x="695879" y="1440000"/>
                    <a:pt x="0" y="1440000"/>
                  </a:cubicBezTo>
                  <a:lnTo>
                    <a:pt x="0" y="1080000"/>
                  </a:lnTo>
                  <a:cubicBezTo>
                    <a:pt x="608894" y="1080000"/>
                    <a:pt x="1116911" y="648095"/>
                    <a:pt x="1234401" y="73934"/>
                  </a:cubicBezTo>
                  <a:lnTo>
                    <a:pt x="12456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277791" y="575291"/>
              <a:ext cx="228536" cy="690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306151" y="161133"/>
              <a:ext cx="69026" cy="690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 userDrawn="1"/>
        </p:nvSpPr>
        <p:spPr>
          <a:xfrm>
            <a:off x="7748157" y="370601"/>
            <a:ext cx="3515426" cy="413978"/>
          </a:xfrm>
          <a:custGeom>
            <a:avLst/>
            <a:gdLst/>
            <a:ahLst/>
            <a:cxnLst/>
            <a:rect l="l" t="t" r="r" b="b"/>
            <a:pathLst>
              <a:path w="2425224" h="285597">
                <a:moveTo>
                  <a:pt x="1005158" y="75708"/>
                </a:moveTo>
                <a:cubicBezTo>
                  <a:pt x="1025040" y="75708"/>
                  <a:pt x="1041158" y="91826"/>
                  <a:pt x="1041158" y="111708"/>
                </a:cubicBezTo>
                <a:cubicBezTo>
                  <a:pt x="1041158" y="131590"/>
                  <a:pt x="1025040" y="147708"/>
                  <a:pt x="1005158" y="147708"/>
                </a:cubicBezTo>
                <a:cubicBezTo>
                  <a:pt x="985276" y="147708"/>
                  <a:pt x="969158" y="131590"/>
                  <a:pt x="969158" y="111708"/>
                </a:cubicBezTo>
                <a:cubicBezTo>
                  <a:pt x="969158" y="91826"/>
                  <a:pt x="985276" y="75708"/>
                  <a:pt x="1005158" y="75708"/>
                </a:cubicBezTo>
                <a:close/>
                <a:moveTo>
                  <a:pt x="2292331" y="66141"/>
                </a:moveTo>
                <a:lnTo>
                  <a:pt x="2348110" y="66141"/>
                </a:lnTo>
                <a:lnTo>
                  <a:pt x="2348110" y="145999"/>
                </a:lnTo>
                <a:cubicBezTo>
                  <a:pt x="2348110" y="154736"/>
                  <a:pt x="2351767" y="159105"/>
                  <a:pt x="2359082" y="159105"/>
                </a:cubicBezTo>
                <a:cubicBezTo>
                  <a:pt x="2365991" y="159105"/>
                  <a:pt x="2369446" y="154228"/>
                  <a:pt x="2369446" y="144475"/>
                </a:cubicBezTo>
                <a:lnTo>
                  <a:pt x="2369446" y="66141"/>
                </a:lnTo>
                <a:lnTo>
                  <a:pt x="2425224" y="66141"/>
                </a:lnTo>
                <a:lnTo>
                  <a:pt x="2425224" y="198729"/>
                </a:lnTo>
                <a:cubicBezTo>
                  <a:pt x="2425224" y="225552"/>
                  <a:pt x="2417096" y="246735"/>
                  <a:pt x="2400840" y="262280"/>
                </a:cubicBezTo>
                <a:cubicBezTo>
                  <a:pt x="2384584" y="277825"/>
                  <a:pt x="2365890" y="285597"/>
                  <a:pt x="2344757" y="285597"/>
                </a:cubicBezTo>
                <a:cubicBezTo>
                  <a:pt x="2334394" y="285597"/>
                  <a:pt x="2323929" y="283667"/>
                  <a:pt x="2313362" y="279806"/>
                </a:cubicBezTo>
                <a:lnTo>
                  <a:pt x="2313362" y="231343"/>
                </a:lnTo>
                <a:cubicBezTo>
                  <a:pt x="2320678" y="234391"/>
                  <a:pt x="2327485" y="235915"/>
                  <a:pt x="2333784" y="235915"/>
                </a:cubicBezTo>
                <a:cubicBezTo>
                  <a:pt x="2351056" y="235915"/>
                  <a:pt x="2362537" y="225755"/>
                  <a:pt x="2368226" y="205435"/>
                </a:cubicBezTo>
                <a:cubicBezTo>
                  <a:pt x="2358676" y="211124"/>
                  <a:pt x="2349024" y="213969"/>
                  <a:pt x="2339271" y="213969"/>
                </a:cubicBezTo>
                <a:cubicBezTo>
                  <a:pt x="2325859" y="213969"/>
                  <a:pt x="2314683" y="208940"/>
                  <a:pt x="2305742" y="198882"/>
                </a:cubicBezTo>
                <a:cubicBezTo>
                  <a:pt x="2296802" y="188823"/>
                  <a:pt x="2292331" y="175666"/>
                  <a:pt x="2292331" y="159410"/>
                </a:cubicBezTo>
                <a:close/>
                <a:moveTo>
                  <a:pt x="2103660" y="66141"/>
                </a:moveTo>
                <a:lnTo>
                  <a:pt x="2159439" y="66141"/>
                </a:lnTo>
                <a:lnTo>
                  <a:pt x="2159439" y="214579"/>
                </a:lnTo>
                <a:lnTo>
                  <a:pt x="2103660" y="214579"/>
                </a:lnTo>
                <a:close/>
                <a:moveTo>
                  <a:pt x="1963147" y="66141"/>
                </a:moveTo>
                <a:lnTo>
                  <a:pt x="2016183" y="66141"/>
                </a:lnTo>
                <a:lnTo>
                  <a:pt x="2032032" y="106375"/>
                </a:lnTo>
                <a:lnTo>
                  <a:pt x="2049101" y="66141"/>
                </a:lnTo>
                <a:lnTo>
                  <a:pt x="2100917" y="66141"/>
                </a:lnTo>
                <a:lnTo>
                  <a:pt x="2031727" y="220370"/>
                </a:lnTo>
                <a:close/>
                <a:moveTo>
                  <a:pt x="1903635" y="66141"/>
                </a:moveTo>
                <a:lnTo>
                  <a:pt x="1959414" y="66141"/>
                </a:lnTo>
                <a:lnTo>
                  <a:pt x="1959414" y="214579"/>
                </a:lnTo>
                <a:lnTo>
                  <a:pt x="1903635" y="214579"/>
                </a:lnTo>
                <a:close/>
                <a:moveTo>
                  <a:pt x="500558" y="66141"/>
                </a:moveTo>
                <a:lnTo>
                  <a:pt x="556337" y="66141"/>
                </a:lnTo>
                <a:lnTo>
                  <a:pt x="556337" y="214579"/>
                </a:lnTo>
                <a:lnTo>
                  <a:pt x="500558" y="214579"/>
                </a:lnTo>
                <a:close/>
                <a:moveTo>
                  <a:pt x="462458" y="66141"/>
                </a:moveTo>
                <a:lnTo>
                  <a:pt x="479527" y="66141"/>
                </a:lnTo>
                <a:lnTo>
                  <a:pt x="479527" y="124663"/>
                </a:lnTo>
                <a:cubicBezTo>
                  <a:pt x="470789" y="124663"/>
                  <a:pt x="465100" y="126187"/>
                  <a:pt x="462458" y="129235"/>
                </a:cubicBezTo>
                <a:cubicBezTo>
                  <a:pt x="459817" y="132283"/>
                  <a:pt x="458191" y="137464"/>
                  <a:pt x="457581" y="144780"/>
                </a:cubicBezTo>
                <a:cubicBezTo>
                  <a:pt x="453314" y="191312"/>
                  <a:pt x="427406" y="214579"/>
                  <a:pt x="379857" y="214579"/>
                </a:cubicBezTo>
                <a:lnTo>
                  <a:pt x="372237" y="214579"/>
                </a:lnTo>
                <a:lnTo>
                  <a:pt x="372237" y="155752"/>
                </a:lnTo>
                <a:cubicBezTo>
                  <a:pt x="382804" y="155752"/>
                  <a:pt x="390017" y="153873"/>
                  <a:pt x="393878" y="150114"/>
                </a:cubicBezTo>
                <a:cubicBezTo>
                  <a:pt x="397739" y="146354"/>
                  <a:pt x="399974" y="139801"/>
                  <a:pt x="400584" y="130454"/>
                </a:cubicBezTo>
                <a:cubicBezTo>
                  <a:pt x="401397" y="116433"/>
                  <a:pt x="402565" y="106730"/>
                  <a:pt x="404089" y="101346"/>
                </a:cubicBezTo>
                <a:cubicBezTo>
                  <a:pt x="405613" y="95961"/>
                  <a:pt x="409067" y="90373"/>
                  <a:pt x="414452" y="84582"/>
                </a:cubicBezTo>
                <a:cubicBezTo>
                  <a:pt x="419837" y="78790"/>
                  <a:pt x="426441" y="74269"/>
                  <a:pt x="434264" y="71018"/>
                </a:cubicBezTo>
                <a:cubicBezTo>
                  <a:pt x="442087" y="67767"/>
                  <a:pt x="451485" y="66141"/>
                  <a:pt x="462458" y="66141"/>
                </a:cubicBezTo>
                <a:close/>
                <a:moveTo>
                  <a:pt x="1687075" y="62788"/>
                </a:moveTo>
                <a:cubicBezTo>
                  <a:pt x="1711052" y="62788"/>
                  <a:pt x="1730001" y="69799"/>
                  <a:pt x="1743920" y="83820"/>
                </a:cubicBezTo>
                <a:cubicBezTo>
                  <a:pt x="1757839" y="97840"/>
                  <a:pt x="1764799" y="117043"/>
                  <a:pt x="1764799" y="141427"/>
                </a:cubicBezTo>
                <a:lnTo>
                  <a:pt x="1764799" y="214579"/>
                </a:lnTo>
                <a:lnTo>
                  <a:pt x="1709020" y="214579"/>
                </a:lnTo>
                <a:lnTo>
                  <a:pt x="1709020" y="145389"/>
                </a:lnTo>
                <a:cubicBezTo>
                  <a:pt x="1709020" y="137464"/>
                  <a:pt x="1707090" y="131216"/>
                  <a:pt x="1703229" y="126644"/>
                </a:cubicBezTo>
                <a:cubicBezTo>
                  <a:pt x="1699368" y="122072"/>
                  <a:pt x="1694288" y="119786"/>
                  <a:pt x="1687989" y="119786"/>
                </a:cubicBezTo>
                <a:cubicBezTo>
                  <a:pt x="1682096" y="119786"/>
                  <a:pt x="1677016" y="121970"/>
                  <a:pt x="1672749" y="126339"/>
                </a:cubicBezTo>
                <a:cubicBezTo>
                  <a:pt x="1668482" y="130708"/>
                  <a:pt x="1666348" y="135940"/>
                  <a:pt x="1666348" y="142036"/>
                </a:cubicBezTo>
                <a:cubicBezTo>
                  <a:pt x="1666348" y="148132"/>
                  <a:pt x="1668279" y="153162"/>
                  <a:pt x="1672140" y="157124"/>
                </a:cubicBezTo>
                <a:cubicBezTo>
                  <a:pt x="1676000" y="161086"/>
                  <a:pt x="1681080" y="163068"/>
                  <a:pt x="1687380" y="163068"/>
                </a:cubicBezTo>
                <a:cubicBezTo>
                  <a:pt x="1692053" y="163068"/>
                  <a:pt x="1696422" y="161848"/>
                  <a:pt x="1700486" y="159410"/>
                </a:cubicBezTo>
                <a:lnTo>
                  <a:pt x="1700486" y="216712"/>
                </a:lnTo>
                <a:cubicBezTo>
                  <a:pt x="1696422" y="217525"/>
                  <a:pt x="1692256" y="217932"/>
                  <a:pt x="1687989" y="217932"/>
                </a:cubicBezTo>
                <a:cubicBezTo>
                  <a:pt x="1665637" y="217932"/>
                  <a:pt x="1646994" y="210464"/>
                  <a:pt x="1632058" y="195529"/>
                </a:cubicBezTo>
                <a:cubicBezTo>
                  <a:pt x="1617123" y="180594"/>
                  <a:pt x="1609656" y="162153"/>
                  <a:pt x="1609656" y="140208"/>
                </a:cubicBezTo>
                <a:cubicBezTo>
                  <a:pt x="1609656" y="118872"/>
                  <a:pt x="1617225" y="100634"/>
                  <a:pt x="1632363" y="85496"/>
                </a:cubicBezTo>
                <a:cubicBezTo>
                  <a:pt x="1647501" y="70358"/>
                  <a:pt x="1665739" y="62788"/>
                  <a:pt x="1687075" y="62788"/>
                </a:cubicBezTo>
                <a:close/>
                <a:moveTo>
                  <a:pt x="1516844" y="62788"/>
                </a:moveTo>
                <a:cubicBezTo>
                  <a:pt x="1538180" y="62788"/>
                  <a:pt x="1556214" y="70053"/>
                  <a:pt x="1570946" y="84582"/>
                </a:cubicBezTo>
                <a:cubicBezTo>
                  <a:pt x="1585678" y="99110"/>
                  <a:pt x="1593044" y="117144"/>
                  <a:pt x="1593044" y="138684"/>
                </a:cubicBezTo>
                <a:cubicBezTo>
                  <a:pt x="1593044" y="139496"/>
                  <a:pt x="1592841" y="142951"/>
                  <a:pt x="1592434" y="149047"/>
                </a:cubicBezTo>
                <a:lnTo>
                  <a:pt x="1508005" y="149047"/>
                </a:lnTo>
                <a:cubicBezTo>
                  <a:pt x="1506582" y="144983"/>
                  <a:pt x="1505871" y="140919"/>
                  <a:pt x="1505871" y="136855"/>
                </a:cubicBezTo>
                <a:cubicBezTo>
                  <a:pt x="1505871" y="132384"/>
                  <a:pt x="1506786" y="127711"/>
                  <a:pt x="1508614" y="122834"/>
                </a:cubicBezTo>
                <a:lnTo>
                  <a:pt x="1536961" y="122834"/>
                </a:lnTo>
                <a:cubicBezTo>
                  <a:pt x="1535132" y="111658"/>
                  <a:pt x="1528934" y="106070"/>
                  <a:pt x="1518368" y="106070"/>
                </a:cubicBezTo>
                <a:cubicBezTo>
                  <a:pt x="1511662" y="106070"/>
                  <a:pt x="1506074" y="109016"/>
                  <a:pt x="1501604" y="114909"/>
                </a:cubicBezTo>
                <a:cubicBezTo>
                  <a:pt x="1497134" y="120802"/>
                  <a:pt x="1494898" y="128422"/>
                  <a:pt x="1494898" y="137769"/>
                </a:cubicBezTo>
                <a:cubicBezTo>
                  <a:pt x="1494898" y="147320"/>
                  <a:pt x="1497032" y="155194"/>
                  <a:pt x="1501299" y="161391"/>
                </a:cubicBezTo>
                <a:cubicBezTo>
                  <a:pt x="1505566" y="167589"/>
                  <a:pt x="1511053" y="170688"/>
                  <a:pt x="1517758" y="170688"/>
                </a:cubicBezTo>
                <a:cubicBezTo>
                  <a:pt x="1523448" y="170688"/>
                  <a:pt x="1528833" y="167843"/>
                  <a:pt x="1533913" y="162153"/>
                </a:cubicBezTo>
                <a:lnTo>
                  <a:pt x="1565612" y="200558"/>
                </a:lnTo>
                <a:cubicBezTo>
                  <a:pt x="1550982" y="212140"/>
                  <a:pt x="1534522" y="217932"/>
                  <a:pt x="1516234" y="217932"/>
                </a:cubicBezTo>
                <a:cubicBezTo>
                  <a:pt x="1494492" y="217932"/>
                  <a:pt x="1476052" y="210464"/>
                  <a:pt x="1460913" y="195529"/>
                </a:cubicBezTo>
                <a:cubicBezTo>
                  <a:pt x="1445775" y="180594"/>
                  <a:pt x="1438206" y="162153"/>
                  <a:pt x="1438206" y="140208"/>
                </a:cubicBezTo>
                <a:cubicBezTo>
                  <a:pt x="1438206" y="118465"/>
                  <a:pt x="1445724" y="100126"/>
                  <a:pt x="1460761" y="85191"/>
                </a:cubicBezTo>
                <a:cubicBezTo>
                  <a:pt x="1475798" y="70256"/>
                  <a:pt x="1494492" y="62788"/>
                  <a:pt x="1516844" y="62788"/>
                </a:cubicBezTo>
                <a:close/>
                <a:moveTo>
                  <a:pt x="1414888" y="62788"/>
                </a:moveTo>
                <a:cubicBezTo>
                  <a:pt x="1420578" y="62788"/>
                  <a:pt x="1426471" y="63398"/>
                  <a:pt x="1432567" y="64617"/>
                </a:cubicBezTo>
                <a:lnTo>
                  <a:pt x="1432567" y="124358"/>
                </a:lnTo>
                <a:cubicBezTo>
                  <a:pt x="1428503" y="121920"/>
                  <a:pt x="1424744" y="120700"/>
                  <a:pt x="1421289" y="120700"/>
                </a:cubicBezTo>
                <a:cubicBezTo>
                  <a:pt x="1416819" y="120700"/>
                  <a:pt x="1413314" y="122732"/>
                  <a:pt x="1410774" y="126796"/>
                </a:cubicBezTo>
                <a:cubicBezTo>
                  <a:pt x="1408234" y="130860"/>
                  <a:pt x="1406964" y="136652"/>
                  <a:pt x="1406964" y="144170"/>
                </a:cubicBezTo>
                <a:lnTo>
                  <a:pt x="1406964" y="214579"/>
                </a:lnTo>
                <a:lnTo>
                  <a:pt x="1351185" y="214579"/>
                </a:lnTo>
                <a:lnTo>
                  <a:pt x="1351185" y="133502"/>
                </a:lnTo>
                <a:cubicBezTo>
                  <a:pt x="1351185" y="111760"/>
                  <a:pt x="1356926" y="94538"/>
                  <a:pt x="1368406" y="81838"/>
                </a:cubicBezTo>
                <a:cubicBezTo>
                  <a:pt x="1379887" y="69138"/>
                  <a:pt x="1395381" y="62788"/>
                  <a:pt x="1414888" y="62788"/>
                </a:cubicBezTo>
                <a:close/>
                <a:moveTo>
                  <a:pt x="823875" y="62788"/>
                </a:moveTo>
                <a:cubicBezTo>
                  <a:pt x="844195" y="62788"/>
                  <a:pt x="860298" y="69240"/>
                  <a:pt x="872186" y="82143"/>
                </a:cubicBezTo>
                <a:cubicBezTo>
                  <a:pt x="884073" y="95046"/>
                  <a:pt x="890016" y="112979"/>
                  <a:pt x="890016" y="135940"/>
                </a:cubicBezTo>
                <a:lnTo>
                  <a:pt x="890016" y="214579"/>
                </a:lnTo>
                <a:lnTo>
                  <a:pt x="834543" y="214579"/>
                </a:lnTo>
                <a:lnTo>
                  <a:pt x="834543" y="130454"/>
                </a:lnTo>
                <a:cubicBezTo>
                  <a:pt x="834543" y="121920"/>
                  <a:pt x="830987" y="117652"/>
                  <a:pt x="823875" y="117652"/>
                </a:cubicBezTo>
                <a:cubicBezTo>
                  <a:pt x="816966" y="117652"/>
                  <a:pt x="813512" y="121920"/>
                  <a:pt x="813512" y="130454"/>
                </a:cubicBezTo>
                <a:lnTo>
                  <a:pt x="813512" y="214579"/>
                </a:lnTo>
                <a:lnTo>
                  <a:pt x="757733" y="214579"/>
                </a:lnTo>
                <a:lnTo>
                  <a:pt x="757733" y="131673"/>
                </a:lnTo>
                <a:cubicBezTo>
                  <a:pt x="757733" y="112369"/>
                  <a:pt x="764134" y="96062"/>
                  <a:pt x="776936" y="82753"/>
                </a:cubicBezTo>
                <a:cubicBezTo>
                  <a:pt x="789737" y="69443"/>
                  <a:pt x="805384" y="62788"/>
                  <a:pt x="823875" y="62788"/>
                </a:cubicBezTo>
                <a:close/>
                <a:moveTo>
                  <a:pt x="655778" y="62788"/>
                </a:moveTo>
                <a:cubicBezTo>
                  <a:pt x="679146" y="62788"/>
                  <a:pt x="697230" y="69850"/>
                  <a:pt x="710032" y="83972"/>
                </a:cubicBezTo>
                <a:cubicBezTo>
                  <a:pt x="722834" y="98094"/>
                  <a:pt x="729234" y="118465"/>
                  <a:pt x="729234" y="145084"/>
                </a:cubicBezTo>
                <a:lnTo>
                  <a:pt x="729234" y="193852"/>
                </a:lnTo>
                <a:cubicBezTo>
                  <a:pt x="729234" y="219659"/>
                  <a:pt x="721970" y="240944"/>
                  <a:pt x="707441" y="257708"/>
                </a:cubicBezTo>
                <a:cubicBezTo>
                  <a:pt x="692912" y="274472"/>
                  <a:pt x="674269" y="282854"/>
                  <a:pt x="651510" y="282854"/>
                </a:cubicBezTo>
                <a:cubicBezTo>
                  <a:pt x="641350" y="282854"/>
                  <a:pt x="630886" y="281127"/>
                  <a:pt x="620116" y="277672"/>
                </a:cubicBezTo>
                <a:lnTo>
                  <a:pt x="620116" y="227076"/>
                </a:lnTo>
                <a:cubicBezTo>
                  <a:pt x="628244" y="231140"/>
                  <a:pt x="635966" y="233172"/>
                  <a:pt x="643281" y="233172"/>
                </a:cubicBezTo>
                <a:cubicBezTo>
                  <a:pt x="652628" y="233172"/>
                  <a:pt x="660045" y="229819"/>
                  <a:pt x="665531" y="223113"/>
                </a:cubicBezTo>
                <a:cubicBezTo>
                  <a:pt x="671018" y="216408"/>
                  <a:pt x="673761" y="206959"/>
                  <a:pt x="673761" y="194767"/>
                </a:cubicBezTo>
                <a:lnTo>
                  <a:pt x="673761" y="138988"/>
                </a:lnTo>
                <a:cubicBezTo>
                  <a:pt x="673761" y="123342"/>
                  <a:pt x="667462" y="115519"/>
                  <a:pt x="654863" y="115519"/>
                </a:cubicBezTo>
                <a:cubicBezTo>
                  <a:pt x="649580" y="115519"/>
                  <a:pt x="644906" y="117500"/>
                  <a:pt x="640842" y="121462"/>
                </a:cubicBezTo>
                <a:cubicBezTo>
                  <a:pt x="636778" y="125425"/>
                  <a:pt x="634746" y="130251"/>
                  <a:pt x="634746" y="135940"/>
                </a:cubicBezTo>
                <a:cubicBezTo>
                  <a:pt x="634746" y="141630"/>
                  <a:pt x="636677" y="146354"/>
                  <a:pt x="640538" y="150114"/>
                </a:cubicBezTo>
                <a:cubicBezTo>
                  <a:pt x="644398" y="153873"/>
                  <a:pt x="649072" y="155752"/>
                  <a:pt x="654558" y="155752"/>
                </a:cubicBezTo>
                <a:cubicBezTo>
                  <a:pt x="658216" y="155752"/>
                  <a:pt x="661874" y="154838"/>
                  <a:pt x="665531" y="153009"/>
                </a:cubicBezTo>
                <a:lnTo>
                  <a:pt x="665531" y="204216"/>
                </a:lnTo>
                <a:cubicBezTo>
                  <a:pt x="657810" y="206857"/>
                  <a:pt x="650088" y="208178"/>
                  <a:pt x="642366" y="208178"/>
                </a:cubicBezTo>
                <a:cubicBezTo>
                  <a:pt x="624282" y="208178"/>
                  <a:pt x="609042" y="201523"/>
                  <a:pt x="596646" y="188214"/>
                </a:cubicBezTo>
                <a:cubicBezTo>
                  <a:pt x="584251" y="174904"/>
                  <a:pt x="578054" y="158292"/>
                  <a:pt x="578054" y="138379"/>
                </a:cubicBezTo>
                <a:cubicBezTo>
                  <a:pt x="578054" y="117449"/>
                  <a:pt x="585572" y="99618"/>
                  <a:pt x="600609" y="84886"/>
                </a:cubicBezTo>
                <a:cubicBezTo>
                  <a:pt x="615646" y="70154"/>
                  <a:pt x="634035" y="62788"/>
                  <a:pt x="655778" y="62788"/>
                </a:cubicBezTo>
                <a:close/>
                <a:moveTo>
                  <a:pt x="285217" y="62788"/>
                </a:moveTo>
                <a:cubicBezTo>
                  <a:pt x="306553" y="62788"/>
                  <a:pt x="324587" y="70053"/>
                  <a:pt x="339319" y="84582"/>
                </a:cubicBezTo>
                <a:cubicBezTo>
                  <a:pt x="354051" y="99110"/>
                  <a:pt x="361417" y="117144"/>
                  <a:pt x="361417" y="138684"/>
                </a:cubicBezTo>
                <a:cubicBezTo>
                  <a:pt x="361417" y="139496"/>
                  <a:pt x="361214" y="142951"/>
                  <a:pt x="360807" y="149047"/>
                </a:cubicBezTo>
                <a:lnTo>
                  <a:pt x="276378" y="149047"/>
                </a:lnTo>
                <a:cubicBezTo>
                  <a:pt x="274955" y="144983"/>
                  <a:pt x="274244" y="140919"/>
                  <a:pt x="274244" y="136855"/>
                </a:cubicBezTo>
                <a:cubicBezTo>
                  <a:pt x="274244" y="132384"/>
                  <a:pt x="275159" y="127711"/>
                  <a:pt x="276987" y="122834"/>
                </a:cubicBezTo>
                <a:lnTo>
                  <a:pt x="305334" y="122834"/>
                </a:lnTo>
                <a:cubicBezTo>
                  <a:pt x="303505" y="111658"/>
                  <a:pt x="297307" y="106070"/>
                  <a:pt x="286741" y="106070"/>
                </a:cubicBezTo>
                <a:cubicBezTo>
                  <a:pt x="280035" y="106070"/>
                  <a:pt x="274447" y="109016"/>
                  <a:pt x="269977" y="114909"/>
                </a:cubicBezTo>
                <a:cubicBezTo>
                  <a:pt x="265507" y="120802"/>
                  <a:pt x="263271" y="128422"/>
                  <a:pt x="263271" y="137769"/>
                </a:cubicBezTo>
                <a:cubicBezTo>
                  <a:pt x="263271" y="147320"/>
                  <a:pt x="265405" y="155194"/>
                  <a:pt x="269672" y="161391"/>
                </a:cubicBezTo>
                <a:cubicBezTo>
                  <a:pt x="273939" y="167589"/>
                  <a:pt x="279426" y="170688"/>
                  <a:pt x="286131" y="170688"/>
                </a:cubicBezTo>
                <a:cubicBezTo>
                  <a:pt x="291821" y="170688"/>
                  <a:pt x="297206" y="167843"/>
                  <a:pt x="302286" y="162153"/>
                </a:cubicBezTo>
                <a:lnTo>
                  <a:pt x="333985" y="200558"/>
                </a:lnTo>
                <a:cubicBezTo>
                  <a:pt x="319355" y="212140"/>
                  <a:pt x="302895" y="217932"/>
                  <a:pt x="284607" y="217932"/>
                </a:cubicBezTo>
                <a:cubicBezTo>
                  <a:pt x="262865" y="217932"/>
                  <a:pt x="244425" y="210464"/>
                  <a:pt x="229286" y="195529"/>
                </a:cubicBezTo>
                <a:cubicBezTo>
                  <a:pt x="214148" y="180594"/>
                  <a:pt x="206579" y="162153"/>
                  <a:pt x="206579" y="140208"/>
                </a:cubicBezTo>
                <a:cubicBezTo>
                  <a:pt x="206579" y="118465"/>
                  <a:pt x="214097" y="100126"/>
                  <a:pt x="229134" y="85191"/>
                </a:cubicBezTo>
                <a:cubicBezTo>
                  <a:pt x="244171" y="70256"/>
                  <a:pt x="262865" y="62788"/>
                  <a:pt x="285217" y="62788"/>
                </a:cubicBezTo>
                <a:close/>
                <a:moveTo>
                  <a:pt x="2183289" y="11277"/>
                </a:moveTo>
                <a:lnTo>
                  <a:pt x="2239067" y="11277"/>
                </a:lnTo>
                <a:lnTo>
                  <a:pt x="2239067" y="69494"/>
                </a:lnTo>
                <a:lnTo>
                  <a:pt x="2264061" y="69494"/>
                </a:lnTo>
                <a:lnTo>
                  <a:pt x="2264061" y="128320"/>
                </a:lnTo>
                <a:lnTo>
                  <a:pt x="2239067" y="128320"/>
                </a:lnTo>
                <a:cubicBezTo>
                  <a:pt x="2239067" y="140106"/>
                  <a:pt x="2240896" y="148234"/>
                  <a:pt x="2244554" y="152704"/>
                </a:cubicBezTo>
                <a:cubicBezTo>
                  <a:pt x="2248212" y="157175"/>
                  <a:pt x="2255019" y="159410"/>
                  <a:pt x="2264975" y="159410"/>
                </a:cubicBezTo>
                <a:lnTo>
                  <a:pt x="2264975" y="217932"/>
                </a:lnTo>
                <a:cubicBezTo>
                  <a:pt x="2239372" y="217932"/>
                  <a:pt x="2219357" y="210667"/>
                  <a:pt x="2204930" y="196138"/>
                </a:cubicBezTo>
                <a:cubicBezTo>
                  <a:pt x="2190503" y="181610"/>
                  <a:pt x="2183289" y="161036"/>
                  <a:pt x="2183289" y="134416"/>
                </a:cubicBezTo>
                <a:close/>
                <a:moveTo>
                  <a:pt x="1792764" y="11277"/>
                </a:moveTo>
                <a:lnTo>
                  <a:pt x="1848543" y="11277"/>
                </a:lnTo>
                <a:lnTo>
                  <a:pt x="1848543" y="69494"/>
                </a:lnTo>
                <a:lnTo>
                  <a:pt x="1873536" y="69494"/>
                </a:lnTo>
                <a:lnTo>
                  <a:pt x="1873536" y="128320"/>
                </a:lnTo>
                <a:lnTo>
                  <a:pt x="1848543" y="128320"/>
                </a:lnTo>
                <a:cubicBezTo>
                  <a:pt x="1848543" y="140106"/>
                  <a:pt x="1850371" y="148234"/>
                  <a:pt x="1854029" y="152704"/>
                </a:cubicBezTo>
                <a:cubicBezTo>
                  <a:pt x="1857687" y="157175"/>
                  <a:pt x="1864494" y="159410"/>
                  <a:pt x="1874451" y="159410"/>
                </a:cubicBezTo>
                <a:lnTo>
                  <a:pt x="1874451" y="217932"/>
                </a:lnTo>
                <a:cubicBezTo>
                  <a:pt x="1848847" y="217932"/>
                  <a:pt x="1828832" y="210667"/>
                  <a:pt x="1814405" y="196138"/>
                </a:cubicBezTo>
                <a:cubicBezTo>
                  <a:pt x="1799978" y="181610"/>
                  <a:pt x="1792764" y="161036"/>
                  <a:pt x="1792764" y="134416"/>
                </a:cubicBezTo>
                <a:close/>
                <a:moveTo>
                  <a:pt x="0" y="11277"/>
                </a:moveTo>
                <a:lnTo>
                  <a:pt x="78639" y="11277"/>
                </a:lnTo>
                <a:cubicBezTo>
                  <a:pt x="114605" y="11277"/>
                  <a:pt x="142952" y="20320"/>
                  <a:pt x="163678" y="38404"/>
                </a:cubicBezTo>
                <a:cubicBezTo>
                  <a:pt x="184404" y="56489"/>
                  <a:pt x="194768" y="80772"/>
                  <a:pt x="194768" y="111252"/>
                </a:cubicBezTo>
                <a:cubicBezTo>
                  <a:pt x="194768" y="141935"/>
                  <a:pt x="184811" y="166979"/>
                  <a:pt x="164897" y="186385"/>
                </a:cubicBezTo>
                <a:cubicBezTo>
                  <a:pt x="144984" y="205790"/>
                  <a:pt x="119380" y="215493"/>
                  <a:pt x="88088" y="215493"/>
                </a:cubicBezTo>
                <a:cubicBezTo>
                  <a:pt x="86868" y="215493"/>
                  <a:pt x="80874" y="215290"/>
                  <a:pt x="70104" y="214884"/>
                </a:cubicBezTo>
                <a:lnTo>
                  <a:pt x="70104" y="155143"/>
                </a:lnTo>
                <a:lnTo>
                  <a:pt x="79858" y="155143"/>
                </a:lnTo>
                <a:cubicBezTo>
                  <a:pt x="115215" y="155143"/>
                  <a:pt x="132893" y="140512"/>
                  <a:pt x="132893" y="111252"/>
                </a:cubicBezTo>
                <a:cubicBezTo>
                  <a:pt x="132893" y="83616"/>
                  <a:pt x="115520" y="69799"/>
                  <a:pt x="80772" y="69799"/>
                </a:cubicBezTo>
                <a:lnTo>
                  <a:pt x="60351" y="69799"/>
                </a:lnTo>
                <a:lnTo>
                  <a:pt x="60351" y="214579"/>
                </a:lnTo>
                <a:lnTo>
                  <a:pt x="0" y="214579"/>
                </a:lnTo>
                <a:close/>
                <a:moveTo>
                  <a:pt x="1222560" y="6400"/>
                </a:moveTo>
                <a:cubicBezTo>
                  <a:pt x="1248569" y="6400"/>
                  <a:pt x="1270921" y="14020"/>
                  <a:pt x="1289616" y="29260"/>
                </a:cubicBezTo>
                <a:cubicBezTo>
                  <a:pt x="1308310" y="44500"/>
                  <a:pt x="1320705" y="66446"/>
                  <a:pt x="1326801" y="95097"/>
                </a:cubicBezTo>
                <a:lnTo>
                  <a:pt x="1262184" y="99669"/>
                </a:lnTo>
                <a:cubicBezTo>
                  <a:pt x="1255072" y="77317"/>
                  <a:pt x="1241356" y="66141"/>
                  <a:pt x="1221036" y="66141"/>
                </a:cubicBezTo>
                <a:cubicBezTo>
                  <a:pt x="1208234" y="66141"/>
                  <a:pt x="1197617" y="70510"/>
                  <a:pt x="1189184" y="79248"/>
                </a:cubicBezTo>
                <a:cubicBezTo>
                  <a:pt x="1180751" y="87985"/>
                  <a:pt x="1176535" y="99263"/>
                  <a:pt x="1176535" y="113080"/>
                </a:cubicBezTo>
                <a:cubicBezTo>
                  <a:pt x="1176535" y="126288"/>
                  <a:pt x="1180650" y="137109"/>
                  <a:pt x="1188879" y="145542"/>
                </a:cubicBezTo>
                <a:cubicBezTo>
                  <a:pt x="1197109" y="153974"/>
                  <a:pt x="1207523" y="158191"/>
                  <a:pt x="1220121" y="158191"/>
                </a:cubicBezTo>
                <a:cubicBezTo>
                  <a:pt x="1246334" y="158191"/>
                  <a:pt x="1261066" y="143357"/>
                  <a:pt x="1264317" y="113690"/>
                </a:cubicBezTo>
                <a:lnTo>
                  <a:pt x="1327411" y="115519"/>
                </a:lnTo>
                <a:cubicBezTo>
                  <a:pt x="1322940" y="148640"/>
                  <a:pt x="1311460" y="173990"/>
                  <a:pt x="1292968" y="191566"/>
                </a:cubicBezTo>
                <a:cubicBezTo>
                  <a:pt x="1274477" y="209143"/>
                  <a:pt x="1250500" y="217932"/>
                  <a:pt x="1221036" y="217932"/>
                </a:cubicBezTo>
                <a:cubicBezTo>
                  <a:pt x="1190352" y="217932"/>
                  <a:pt x="1164902" y="207975"/>
                  <a:pt x="1144683" y="188061"/>
                </a:cubicBezTo>
                <a:cubicBezTo>
                  <a:pt x="1124465" y="168148"/>
                  <a:pt x="1114356" y="143154"/>
                  <a:pt x="1114356" y="113080"/>
                </a:cubicBezTo>
                <a:cubicBezTo>
                  <a:pt x="1114356" y="82804"/>
                  <a:pt x="1124719" y="57454"/>
                  <a:pt x="1145445" y="37033"/>
                </a:cubicBezTo>
                <a:cubicBezTo>
                  <a:pt x="1166172" y="16611"/>
                  <a:pt x="1191876" y="6400"/>
                  <a:pt x="1222560" y="6400"/>
                </a:cubicBezTo>
                <a:close/>
                <a:moveTo>
                  <a:pt x="2132006" y="0"/>
                </a:moveTo>
                <a:cubicBezTo>
                  <a:pt x="2139525" y="0"/>
                  <a:pt x="2145875" y="2590"/>
                  <a:pt x="2151056" y="7772"/>
                </a:cubicBezTo>
                <a:cubicBezTo>
                  <a:pt x="2156238" y="12954"/>
                  <a:pt x="2158829" y="19304"/>
                  <a:pt x="2158829" y="26822"/>
                </a:cubicBezTo>
                <a:cubicBezTo>
                  <a:pt x="2158829" y="34340"/>
                  <a:pt x="2156238" y="40690"/>
                  <a:pt x="2151056" y="45872"/>
                </a:cubicBezTo>
                <a:cubicBezTo>
                  <a:pt x="2145875" y="51054"/>
                  <a:pt x="2139525" y="53644"/>
                  <a:pt x="2132006" y="53644"/>
                </a:cubicBezTo>
                <a:cubicBezTo>
                  <a:pt x="2124488" y="53644"/>
                  <a:pt x="2118138" y="51054"/>
                  <a:pt x="2112956" y="45872"/>
                </a:cubicBezTo>
                <a:cubicBezTo>
                  <a:pt x="2107775" y="40690"/>
                  <a:pt x="2105184" y="34340"/>
                  <a:pt x="2105184" y="26822"/>
                </a:cubicBezTo>
                <a:cubicBezTo>
                  <a:pt x="2105184" y="19304"/>
                  <a:pt x="2107775" y="12954"/>
                  <a:pt x="2112956" y="7772"/>
                </a:cubicBezTo>
                <a:cubicBezTo>
                  <a:pt x="2118138" y="2590"/>
                  <a:pt x="2124488" y="0"/>
                  <a:pt x="2132006" y="0"/>
                </a:cubicBezTo>
                <a:close/>
                <a:moveTo>
                  <a:pt x="1931982" y="0"/>
                </a:moveTo>
                <a:cubicBezTo>
                  <a:pt x="1939500" y="0"/>
                  <a:pt x="1945850" y="2590"/>
                  <a:pt x="1951032" y="7772"/>
                </a:cubicBezTo>
                <a:cubicBezTo>
                  <a:pt x="1956213" y="12954"/>
                  <a:pt x="1958804" y="19304"/>
                  <a:pt x="1958804" y="26822"/>
                </a:cubicBezTo>
                <a:cubicBezTo>
                  <a:pt x="1958804" y="34340"/>
                  <a:pt x="1956213" y="40690"/>
                  <a:pt x="1951032" y="45872"/>
                </a:cubicBezTo>
                <a:cubicBezTo>
                  <a:pt x="1945850" y="51054"/>
                  <a:pt x="1939500" y="53644"/>
                  <a:pt x="1931982" y="53644"/>
                </a:cubicBezTo>
                <a:cubicBezTo>
                  <a:pt x="1924463" y="53644"/>
                  <a:pt x="1918113" y="51054"/>
                  <a:pt x="1912932" y="45872"/>
                </a:cubicBezTo>
                <a:cubicBezTo>
                  <a:pt x="1907750" y="40690"/>
                  <a:pt x="1905159" y="34340"/>
                  <a:pt x="1905159" y="26822"/>
                </a:cubicBezTo>
                <a:cubicBezTo>
                  <a:pt x="1905159" y="19304"/>
                  <a:pt x="1907750" y="12954"/>
                  <a:pt x="1912932" y="7772"/>
                </a:cubicBezTo>
                <a:cubicBezTo>
                  <a:pt x="1918113" y="2590"/>
                  <a:pt x="1924463" y="0"/>
                  <a:pt x="1931982" y="0"/>
                </a:cubicBezTo>
                <a:close/>
                <a:moveTo>
                  <a:pt x="528905" y="0"/>
                </a:moveTo>
                <a:cubicBezTo>
                  <a:pt x="536423" y="0"/>
                  <a:pt x="542773" y="2590"/>
                  <a:pt x="547955" y="7772"/>
                </a:cubicBezTo>
                <a:cubicBezTo>
                  <a:pt x="553136" y="12954"/>
                  <a:pt x="555727" y="19304"/>
                  <a:pt x="555727" y="26822"/>
                </a:cubicBezTo>
                <a:cubicBezTo>
                  <a:pt x="555727" y="34340"/>
                  <a:pt x="553136" y="40690"/>
                  <a:pt x="547955" y="45872"/>
                </a:cubicBezTo>
                <a:cubicBezTo>
                  <a:pt x="542773" y="51054"/>
                  <a:pt x="536423" y="53644"/>
                  <a:pt x="528905" y="53644"/>
                </a:cubicBezTo>
                <a:cubicBezTo>
                  <a:pt x="521386" y="53644"/>
                  <a:pt x="515036" y="51054"/>
                  <a:pt x="509855" y="45872"/>
                </a:cubicBezTo>
                <a:cubicBezTo>
                  <a:pt x="504673" y="40690"/>
                  <a:pt x="502082" y="34340"/>
                  <a:pt x="502082" y="26822"/>
                </a:cubicBezTo>
                <a:cubicBezTo>
                  <a:pt x="502082" y="19304"/>
                  <a:pt x="504673" y="12954"/>
                  <a:pt x="509855" y="7772"/>
                </a:cubicBezTo>
                <a:cubicBezTo>
                  <a:pt x="515036" y="2590"/>
                  <a:pt x="521386" y="0"/>
                  <a:pt x="528905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307396" y="319579"/>
            <a:ext cx="6433669" cy="51602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734064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6613" r="17175" b="22234"/>
          <a:stretch>
            <a:fillRect/>
          </a:stretch>
        </p:blipFill>
        <p:spPr>
          <a:xfrm>
            <a:off x="4828864" y="2187760"/>
            <a:ext cx="2598256" cy="259825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028973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个人微博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401377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5834" r="5834" b="5834"/>
          <a:stretch/>
        </p:blipFill>
        <p:spPr>
          <a:xfrm>
            <a:off x="1496177" y="2187760"/>
            <a:ext cx="2598256" cy="259825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947958" y="4975616"/>
            <a:ext cx="169469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公众号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066751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167" r="6126" b="5959"/>
          <a:stretch>
            <a:fillRect/>
          </a:stretch>
        </p:blipFill>
        <p:spPr>
          <a:xfrm>
            <a:off x="8161551" y="2187760"/>
            <a:ext cx="2598256" cy="25982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361660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个人微信</a:t>
            </a:r>
          </a:p>
        </p:txBody>
      </p:sp>
    </p:spTree>
    <p:extLst>
      <p:ext uri="{BB962C8B-B14F-4D97-AF65-F5344CB8AC3E}">
        <p14:creationId xmlns:p14="http://schemas.microsoft.com/office/powerpoint/2010/main" val="38931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99"/>
          <p:cNvSpPr txBox="1"/>
          <p:nvPr/>
        </p:nvSpPr>
        <p:spPr>
          <a:xfrm>
            <a:off x="3295590" y="2079798"/>
            <a:ext cx="572464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 smtClean="0">
                <a:solidFill>
                  <a:srgbClr val="3D5070"/>
                </a:solidFill>
                <a:latin typeface="+mj-ea"/>
                <a:ea typeface="+mj-ea"/>
              </a:rPr>
              <a:t>模拟退火算法</a:t>
            </a:r>
            <a:endParaRPr lang="zh-CN" altLang="en-US" sz="72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416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映射过程</a:t>
            </a:r>
            <a:endParaRPr lang="zh-CN" altLang="en-US" dirty="0"/>
          </a:p>
        </p:txBody>
      </p:sp>
      <p:sp>
        <p:nvSpPr>
          <p:cNvPr id="7" name="Freeform 192"/>
          <p:cNvSpPr>
            <a:spLocks noEditPoints="1"/>
          </p:cNvSpPr>
          <p:nvPr/>
        </p:nvSpPr>
        <p:spPr bwMode="auto">
          <a:xfrm rot="10800000" flipH="1" flipV="1">
            <a:off x="1652532" y="1851950"/>
            <a:ext cx="3486633" cy="58229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9" name="Freeform 192"/>
          <p:cNvSpPr>
            <a:spLocks noEditPoints="1"/>
          </p:cNvSpPr>
          <p:nvPr/>
        </p:nvSpPr>
        <p:spPr bwMode="auto">
          <a:xfrm rot="10800000" flipH="1" flipV="1">
            <a:off x="7567195" y="1851950"/>
            <a:ext cx="3486633" cy="58229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73262" y="1926276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节点映射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7925" y="1926276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链路映射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2532" y="2950221"/>
            <a:ext cx="348202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一个物理节点上只能映射一个虚拟节点；</a:t>
            </a:r>
            <a:endParaRPr lang="en-US" altLang="zh-CN" dirty="0" smtClean="0">
              <a:solidFill>
                <a:srgbClr val="2C3C5E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物理节点资源量大于等于映射其上的虚拟节点资源量。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4125" y="2959005"/>
            <a:ext cx="3429703" cy="152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虚拟网络的一条链路对应物理网络上的一条路径；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>
                <a:solidFill>
                  <a:srgbClr val="2C3C5E"/>
                </a:solidFill>
                <a:latin typeface="+mn-ea"/>
              </a:rPr>
              <a:t>物理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网络的链路带宽约束；</a:t>
            </a:r>
            <a:endParaRPr lang="en-US" altLang="zh-CN" dirty="0" smtClean="0">
              <a:solidFill>
                <a:srgbClr val="2C3C5E"/>
              </a:solidFill>
              <a:latin typeface="+mn-ea"/>
            </a:endParaRPr>
          </a:p>
          <a:p>
            <a:pPr marL="285750" indent="-285750" algn="just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目标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最小化映射成本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5763974" y="1676320"/>
            <a:ext cx="1178412" cy="961575"/>
          </a:xfrm>
          <a:prstGeom prst="stripedRightArrow">
            <a:avLst/>
          </a:prstGeom>
          <a:solidFill>
            <a:srgbClr val="2C3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映射方案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9957" y="1059987"/>
            <a:ext cx="106359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dirty="0"/>
              <a:t>解空间：包含两部分，分别是节点</a:t>
            </a:r>
            <a:r>
              <a:rPr lang="zh-CN" altLang="zh-CN" dirty="0" smtClean="0"/>
              <a:t>映射和</a:t>
            </a:r>
            <a:r>
              <a:rPr lang="zh-CN" altLang="zh-CN" dirty="0"/>
              <a:t>链路</a:t>
            </a:r>
            <a:r>
              <a:rPr lang="zh-CN" altLang="zh-CN" dirty="0" smtClean="0"/>
              <a:t>映射，</a:t>
            </a:r>
            <a:r>
              <a:rPr lang="zh-CN" altLang="zh-CN" dirty="0"/>
              <a:t>其中节点映射结果存储在一个整形数组中，数组下标对应虚拟节点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编号</a:t>
            </a:r>
            <a:r>
              <a:rPr lang="zh-CN" altLang="zh-CN" dirty="0" smtClean="0"/>
              <a:t>，</a:t>
            </a:r>
            <a:r>
              <a:rPr lang="zh-CN" altLang="zh-CN" dirty="0"/>
              <a:t>数组中的元素为下</a:t>
            </a:r>
            <a:r>
              <a:rPr lang="zh-CN" altLang="zh-CN" dirty="0" smtClean="0"/>
              <a:t>标所</a:t>
            </a:r>
            <a:r>
              <a:rPr lang="zh-CN" altLang="en-US" dirty="0" smtClean="0"/>
              <a:t>代表的虚拟节点</a:t>
            </a:r>
            <a:r>
              <a:rPr lang="zh-CN" altLang="zh-CN" dirty="0" smtClean="0"/>
              <a:t>映射</a:t>
            </a:r>
            <a:r>
              <a:rPr lang="zh-CN" altLang="en-US" dirty="0" smtClean="0"/>
              <a:t>到</a:t>
            </a:r>
            <a:r>
              <a:rPr lang="zh-CN" altLang="zh-CN" dirty="0" smtClean="0"/>
              <a:t>的</a:t>
            </a:r>
            <a:r>
              <a:rPr lang="zh-CN" altLang="zh-CN" dirty="0"/>
              <a:t>物理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标号</a:t>
            </a:r>
            <a:r>
              <a:rPr lang="zh-CN" altLang="zh-CN" dirty="0" smtClean="0"/>
              <a:t>。</a:t>
            </a:r>
            <a:r>
              <a:rPr lang="zh-CN" altLang="zh-CN" dirty="0"/>
              <a:t>链路映射集合为一个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&lt;key, value&gt;</a:t>
            </a:r>
            <a:r>
              <a:rPr lang="zh-CN" altLang="zh-CN" dirty="0" smtClean="0"/>
              <a:t>，</a:t>
            </a:r>
            <a:r>
              <a:rPr lang="en-US" altLang="zh-CN" dirty="0"/>
              <a:t>key</a:t>
            </a:r>
            <a:r>
              <a:rPr lang="zh-CN" altLang="zh-CN" dirty="0"/>
              <a:t>为虚拟链路的序号，</a:t>
            </a:r>
            <a:r>
              <a:rPr lang="en-US" altLang="zh-CN" dirty="0"/>
              <a:t>value</a:t>
            </a:r>
            <a:r>
              <a:rPr lang="zh-CN" altLang="zh-CN" dirty="0"/>
              <a:t>为保存物理映射路径的整型数组，存储路径上物理节点的序号代表一条路径。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zh-CN" dirty="0" smtClean="0"/>
              <a:t>新解</a:t>
            </a:r>
            <a:r>
              <a:rPr lang="zh-CN" altLang="en-US" dirty="0" smtClean="0"/>
              <a:t>（</a:t>
            </a:r>
            <a:r>
              <a:rPr lang="zh-CN" altLang="en-US" dirty="0" smtClean="0"/>
              <a:t>邻居解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产生</a:t>
            </a:r>
            <a:r>
              <a:rPr lang="zh-CN" altLang="zh-CN" dirty="0"/>
              <a:t>函数：在当前解的基础上，随机选取一个虚拟节点进行重映射，要求重映射满足两点：（</a:t>
            </a:r>
            <a:r>
              <a:rPr lang="en-US" altLang="zh-CN" dirty="0"/>
              <a:t>1</a:t>
            </a:r>
            <a:r>
              <a:rPr lang="zh-CN" altLang="zh-CN" dirty="0"/>
              <a:t>）物理节点的计算资源满足虚拟节点的需求 （</a:t>
            </a:r>
            <a:r>
              <a:rPr lang="en-US" altLang="zh-CN" dirty="0"/>
              <a:t>2</a:t>
            </a:r>
            <a:r>
              <a:rPr lang="zh-CN" altLang="zh-CN" dirty="0"/>
              <a:t>）不能映射在原来的物理节点</a:t>
            </a:r>
            <a:r>
              <a:rPr lang="zh-CN" altLang="zh-CN" dirty="0" smtClean="0"/>
              <a:t>上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不能映射在当前解的节点映射集合中的任何节点</a:t>
            </a:r>
            <a:r>
              <a:rPr lang="zh-CN" altLang="zh-CN" dirty="0" smtClean="0"/>
              <a:t>；</a:t>
            </a:r>
            <a:r>
              <a:rPr lang="zh-CN" altLang="zh-CN" dirty="0"/>
              <a:t>完成节点重映射后，通过最短路径算法进行链路的重映射，产生新解。</a:t>
            </a:r>
            <a:r>
              <a:rPr lang="zh-CN" altLang="zh-CN" dirty="0"/>
              <a:t> 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目标函数</a:t>
            </a:r>
            <a:r>
              <a:rPr lang="zh-CN" altLang="zh-CN" dirty="0" smtClean="0"/>
              <a:t>：</a:t>
            </a:r>
            <a:r>
              <a:rPr lang="zh-CN" altLang="zh-CN" dirty="0"/>
              <a:t>用于比较当前解和新解的性能好坏，通常将其设为目标函数，在这个问题中即为虚拟映射的总资源开销，开销越低，能量越低，解越稳定</a:t>
            </a:r>
            <a:r>
              <a:rPr lang="zh-CN" altLang="zh-CN" dirty="0" smtClean="0"/>
              <a:t>。</a:t>
            </a:r>
            <a:endParaRPr lang="zh-CN" altLang="en-US" dirty="0" smtClean="0"/>
          </a:p>
          <a:p>
            <a:r>
              <a:rPr lang="zh-CN" altLang="zh-CN" dirty="0" smtClean="0"/>
              <a:t> 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差解接受概率：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降温策略：</a:t>
            </a:r>
            <a:r>
              <a:rPr lang="en-US" altLang="zh-CN" dirty="0"/>
              <a:t>0&lt;</a:t>
            </a:r>
            <a:r>
              <a:rPr lang="zh-CN" altLang="zh-CN" dirty="0"/>
              <a:t>降温系数</a:t>
            </a:r>
            <a:r>
              <a:rPr lang="en-US" altLang="zh-CN" dirty="0"/>
              <a:t>&lt;1</a:t>
            </a:r>
            <a:r>
              <a:rPr lang="zh-CN" altLang="zh-CN" dirty="0"/>
              <a:t>，每次迭代之后，温度在一定程度上降低，直到最后迭代完成，温度</a:t>
            </a:r>
            <a:r>
              <a:rPr lang="zh-CN" altLang="zh-CN" dirty="0" smtClean="0"/>
              <a:t>冷却</a:t>
            </a:r>
            <a:r>
              <a:rPr lang="zh-CN" altLang="en-US" dirty="0" smtClean="0"/>
              <a:t>至预设温度</a:t>
            </a:r>
            <a:r>
              <a:rPr lang="zh-CN" altLang="zh-CN" dirty="0" smtClean="0"/>
              <a:t>，</a:t>
            </a:r>
            <a:r>
              <a:rPr lang="zh-CN" altLang="zh-CN" dirty="0"/>
              <a:t>算法结束。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18" name="图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08" y="4505459"/>
            <a:ext cx="3869055" cy="48006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34" y="5534524"/>
            <a:ext cx="1368612" cy="2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肆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3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算法初始化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4" y="1043651"/>
            <a:ext cx="5984950" cy="8389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4" y="1932221"/>
            <a:ext cx="6424649" cy="5353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4" y="2517261"/>
            <a:ext cx="8189562" cy="36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算法初始化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" y="1039395"/>
            <a:ext cx="7440941" cy="548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" y="1791873"/>
            <a:ext cx="9793967" cy="33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" y="1129632"/>
            <a:ext cx="6847383" cy="3087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9" y="1129632"/>
            <a:ext cx="5296351" cy="49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99"/>
          <p:cNvSpPr txBox="1"/>
          <p:nvPr/>
        </p:nvSpPr>
        <p:spPr>
          <a:xfrm>
            <a:off x="3629016" y="2018243"/>
            <a:ext cx="505779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spc="1500" dirty="0" smtClean="0">
                <a:solidFill>
                  <a:srgbClr val="3D5070"/>
                </a:solidFill>
                <a:latin typeface="+mj-ea"/>
                <a:ea typeface="+mj-ea"/>
              </a:rPr>
              <a:t>谢谢观看</a:t>
            </a:r>
            <a:endParaRPr lang="zh-CN" altLang="en-US" sz="8000" spc="15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3444240" y="3454758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0800000">
            <a:off x="8288139" y="3454758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10428"/>
          <p:cNvSpPr>
            <a:spLocks noEditPoints="1"/>
          </p:cNvSpPr>
          <p:nvPr/>
        </p:nvSpPr>
        <p:spPr bwMode="auto">
          <a:xfrm>
            <a:off x="5778302" y="1460180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壹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" name="Freeform 10428"/>
          <p:cNvSpPr>
            <a:spLocks noEditPoints="1"/>
          </p:cNvSpPr>
          <p:nvPr/>
        </p:nvSpPr>
        <p:spPr bwMode="auto">
          <a:xfrm>
            <a:off x="5778302" y="2493301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贰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5" name="Freeform 10428"/>
          <p:cNvSpPr>
            <a:spLocks noEditPoints="1"/>
          </p:cNvSpPr>
          <p:nvPr/>
        </p:nvSpPr>
        <p:spPr bwMode="auto">
          <a:xfrm>
            <a:off x="5778302" y="3526422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叁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6" name="Freeform 10428"/>
          <p:cNvSpPr>
            <a:spLocks noEditPoints="1"/>
          </p:cNvSpPr>
          <p:nvPr/>
        </p:nvSpPr>
        <p:spPr bwMode="auto">
          <a:xfrm>
            <a:off x="5778302" y="4559543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肆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9" name="文本框 799"/>
          <p:cNvSpPr txBox="1"/>
          <p:nvPr/>
        </p:nvSpPr>
        <p:spPr>
          <a:xfrm>
            <a:off x="6698146" y="1525376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基本思想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10" name="文本框 799"/>
          <p:cNvSpPr txBox="1"/>
          <p:nvPr/>
        </p:nvSpPr>
        <p:spPr>
          <a:xfrm>
            <a:off x="6698146" y="2558497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基本流程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11" name="文本框 799"/>
          <p:cNvSpPr txBox="1"/>
          <p:nvPr/>
        </p:nvSpPr>
        <p:spPr>
          <a:xfrm>
            <a:off x="6698146" y="3591618"/>
            <a:ext cx="32624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3D5070"/>
                </a:solidFill>
                <a:latin typeface="+mj-ea"/>
              </a:rPr>
              <a:t>虚拟网络映射</a:t>
            </a:r>
          </a:p>
        </p:txBody>
      </p:sp>
      <p:sp>
        <p:nvSpPr>
          <p:cNvPr id="112" name="文本框 799"/>
          <p:cNvSpPr txBox="1"/>
          <p:nvPr/>
        </p:nvSpPr>
        <p:spPr>
          <a:xfrm>
            <a:off x="6698146" y="4624739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算法</a:t>
            </a:r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实例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40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0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爬山算法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7396" y="1369375"/>
            <a:ext cx="1097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C3C5E"/>
                </a:solidFill>
                <a:latin typeface="+mn-ea"/>
              </a:rPr>
              <a:t>爬山法是一种贪婪的方法，对于一个优化问题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其目标是要找到函数的最大值，若初始化时，初始点的位置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在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C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处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，则会寻找到附近的局部最大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值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A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点处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由于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A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点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出是一个局部最大值点，故对于爬山法来讲，该算法无法跳出局部最大值点。若初始点选择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在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D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处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，根据爬山法，则会找到全部最大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值点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B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。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这一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点说明基于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贪婪的爬山法是否能够取得全局最优解与初始值的选取由很大的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关系。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" y="3103477"/>
            <a:ext cx="7041514" cy="27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模拟退火算法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7396" y="1062690"/>
            <a:ext cx="11247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dirty="0">
                <a:solidFill>
                  <a:schemeClr val="tx2"/>
                </a:solidFill>
                <a:latin typeface="+mn-ea"/>
              </a:rPr>
              <a:t>模拟退火算法</a:t>
            </a:r>
            <a:r>
              <a:rPr lang="en-US" altLang="zh-CN" dirty="0">
                <a:solidFill>
                  <a:schemeClr val="tx2"/>
                </a:solidFill>
                <a:latin typeface="+mn-ea"/>
              </a:rPr>
              <a:t>(Simulated Annealing, SA)</a:t>
            </a:r>
            <a:r>
              <a:rPr lang="zh-CN" altLang="zh-CN" dirty="0">
                <a:solidFill>
                  <a:schemeClr val="tx2"/>
                </a:solidFill>
                <a:latin typeface="+mn-ea"/>
              </a:rPr>
              <a:t>的思想借鉴于固体的退火原理，当固体的温度很高的时候，内能比较大，固体的内部粒子处于快速无序运动，当温度慢慢降低的过程中，固体的内能减小，粒子的慢慢趋于有序，最终，当固体处于常温时，内能达到最小，此时，粒子最为稳定。模拟退火算法便是基于这样的原理设计而</a:t>
            </a:r>
            <a:r>
              <a:rPr lang="zh-CN" altLang="zh-CN" dirty="0">
                <a:solidFill>
                  <a:schemeClr val="tx2"/>
                </a:solidFill>
                <a:latin typeface="+mn-ea"/>
              </a:rPr>
              <a:t>成。 </a:t>
            </a:r>
            <a:endParaRPr lang="zh-CN" altLang="en-US" dirty="0">
              <a:solidFill>
                <a:schemeClr val="tx2"/>
              </a:solidFill>
              <a:latin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模拟退火算法从某一较高的温度出发，这个温度称为初始温度，伴随着温度参数的不断下降，算法中的解趋于稳定，但是，可能这样的稳定解是一个局部最优解，此时，模拟退火算法中会以一定的概率跳出这样的局部最优解，以寻找目标函数的全局最优解。如上图中所示，若此时寻找到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了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点处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的解，模拟退火算法会以一定的概率跳出这个解，如跳到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了</a:t>
            </a:r>
            <a:r>
              <a:rPr lang="en-US" altLang="zh-CN" dirty="0" smtClean="0">
                <a:solidFill>
                  <a:schemeClr val="tx2"/>
                </a:solidFill>
                <a:latin typeface="+mn-ea"/>
              </a:rPr>
              <a:t>D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点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重新寻找，这样在一定程度上增加了寻找到全局最优解的可能性。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8" y="3598102"/>
            <a:ext cx="6342786" cy="24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贰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25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3" name="Freeform 192" hidden="1"/>
          <p:cNvSpPr>
            <a:spLocks noEditPoints="1"/>
          </p:cNvSpPr>
          <p:nvPr/>
        </p:nvSpPr>
        <p:spPr bwMode="auto">
          <a:xfrm rot="5400000">
            <a:off x="-1385871" y="3525032"/>
            <a:ext cx="4489954" cy="72252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34" name="Freeform 192"/>
          <p:cNvSpPr>
            <a:spLocks noEditPoints="1"/>
          </p:cNvSpPr>
          <p:nvPr/>
        </p:nvSpPr>
        <p:spPr bwMode="auto">
          <a:xfrm>
            <a:off x="368966" y="1117417"/>
            <a:ext cx="2787951" cy="437368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83858" y="1095130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相关参数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8966" y="1634442"/>
            <a:ext cx="794191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新解、当前解、最优解</a:t>
            </a:r>
            <a:endParaRPr lang="zh-CN" altLang="en-US" dirty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温度：用于控制新解的接受概率</a:t>
            </a: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降温系数：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0-1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之间，温度按照系数值，每次迭代之后温度降度</a:t>
            </a: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差解接受概率：</a:t>
            </a: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新解产生函数：用于产生一个新解</a:t>
            </a: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目标函数：用于评价解的好坏，从而选出更优的解</a:t>
            </a:r>
            <a:endParaRPr lang="en-US" altLang="zh-CN" dirty="0" smtClean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42" name="Freeform 192"/>
          <p:cNvSpPr>
            <a:spLocks noEditPoints="1"/>
          </p:cNvSpPr>
          <p:nvPr/>
        </p:nvSpPr>
        <p:spPr bwMode="auto">
          <a:xfrm>
            <a:off x="307396" y="4384127"/>
            <a:ext cx="2787951" cy="437368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626C8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83858" y="4359828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整体流程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966" y="5103310"/>
            <a:ext cx="107963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首先随机生成一个初始解，然后进入算法迭代部分，每一次迭代都产生一个新解，比较当前解和新解的目标函数，然后按照规则更新新解和最优解。随着迭代结束，最优解产生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68" y="2963935"/>
            <a:ext cx="3869055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0" hidden="1"/>
          <p:cNvSpPr>
            <a:spLocks/>
          </p:cNvSpPr>
          <p:nvPr/>
        </p:nvSpPr>
        <p:spPr bwMode="auto">
          <a:xfrm>
            <a:off x="2971580" y="1370404"/>
            <a:ext cx="6896320" cy="376103"/>
          </a:xfrm>
          <a:custGeom>
            <a:avLst/>
            <a:gdLst>
              <a:gd name="T0" fmla="*/ 435 w 449"/>
              <a:gd name="T1" fmla="*/ 68 h 79"/>
              <a:gd name="T2" fmla="*/ 442 w 449"/>
              <a:gd name="T3" fmla="*/ 65 h 79"/>
              <a:gd name="T4" fmla="*/ 416 w 449"/>
              <a:gd name="T5" fmla="*/ 64 h 79"/>
              <a:gd name="T6" fmla="*/ 431 w 449"/>
              <a:gd name="T7" fmla="*/ 59 h 79"/>
              <a:gd name="T8" fmla="*/ 419 w 449"/>
              <a:gd name="T9" fmla="*/ 57 h 79"/>
              <a:gd name="T10" fmla="*/ 431 w 449"/>
              <a:gd name="T11" fmla="*/ 51 h 79"/>
              <a:gd name="T12" fmla="*/ 427 w 449"/>
              <a:gd name="T13" fmla="*/ 50 h 79"/>
              <a:gd name="T14" fmla="*/ 443 w 449"/>
              <a:gd name="T15" fmla="*/ 47 h 79"/>
              <a:gd name="T16" fmla="*/ 432 w 449"/>
              <a:gd name="T17" fmla="*/ 43 h 79"/>
              <a:gd name="T18" fmla="*/ 415 w 449"/>
              <a:gd name="T19" fmla="*/ 42 h 79"/>
              <a:gd name="T20" fmla="*/ 421 w 449"/>
              <a:gd name="T21" fmla="*/ 38 h 79"/>
              <a:gd name="T22" fmla="*/ 425 w 449"/>
              <a:gd name="T23" fmla="*/ 35 h 79"/>
              <a:gd name="T24" fmla="*/ 422 w 449"/>
              <a:gd name="T25" fmla="*/ 33 h 79"/>
              <a:gd name="T26" fmla="*/ 426 w 449"/>
              <a:gd name="T27" fmla="*/ 29 h 79"/>
              <a:gd name="T28" fmla="*/ 414 w 449"/>
              <a:gd name="T29" fmla="*/ 25 h 79"/>
              <a:gd name="T30" fmla="*/ 418 w 449"/>
              <a:gd name="T31" fmla="*/ 21 h 79"/>
              <a:gd name="T32" fmla="*/ 427 w 449"/>
              <a:gd name="T33" fmla="*/ 17 h 79"/>
              <a:gd name="T34" fmla="*/ 432 w 449"/>
              <a:gd name="T35" fmla="*/ 14 h 79"/>
              <a:gd name="T36" fmla="*/ 420 w 449"/>
              <a:gd name="T37" fmla="*/ 10 h 79"/>
              <a:gd name="T38" fmla="*/ 381 w 449"/>
              <a:gd name="T39" fmla="*/ 6 h 79"/>
              <a:gd name="T40" fmla="*/ 216 w 449"/>
              <a:gd name="T41" fmla="*/ 2 h 79"/>
              <a:gd name="T42" fmla="*/ 62 w 449"/>
              <a:gd name="T43" fmla="*/ 0 h 79"/>
              <a:gd name="T44" fmla="*/ 5 w 449"/>
              <a:gd name="T45" fmla="*/ 4 h 79"/>
              <a:gd name="T46" fmla="*/ 3 w 449"/>
              <a:gd name="T47" fmla="*/ 7 h 79"/>
              <a:gd name="T48" fmla="*/ 3 w 449"/>
              <a:gd name="T49" fmla="*/ 9 h 79"/>
              <a:gd name="T50" fmla="*/ 2 w 449"/>
              <a:gd name="T51" fmla="*/ 13 h 79"/>
              <a:gd name="T52" fmla="*/ 3 w 449"/>
              <a:gd name="T53" fmla="*/ 16 h 79"/>
              <a:gd name="T54" fmla="*/ 3 w 449"/>
              <a:gd name="T55" fmla="*/ 18 h 79"/>
              <a:gd name="T56" fmla="*/ 5 w 449"/>
              <a:gd name="T57" fmla="*/ 20 h 79"/>
              <a:gd name="T58" fmla="*/ 2 w 449"/>
              <a:gd name="T59" fmla="*/ 25 h 79"/>
              <a:gd name="T60" fmla="*/ 6 w 449"/>
              <a:gd name="T61" fmla="*/ 30 h 79"/>
              <a:gd name="T62" fmla="*/ 10 w 449"/>
              <a:gd name="T63" fmla="*/ 36 h 79"/>
              <a:gd name="T64" fmla="*/ 4 w 449"/>
              <a:gd name="T65" fmla="*/ 38 h 79"/>
              <a:gd name="T66" fmla="*/ 9 w 449"/>
              <a:gd name="T67" fmla="*/ 41 h 79"/>
              <a:gd name="T68" fmla="*/ 8 w 449"/>
              <a:gd name="T69" fmla="*/ 44 h 79"/>
              <a:gd name="T70" fmla="*/ 4 w 449"/>
              <a:gd name="T71" fmla="*/ 47 h 79"/>
              <a:gd name="T72" fmla="*/ 9 w 449"/>
              <a:gd name="T73" fmla="*/ 53 h 79"/>
              <a:gd name="T74" fmla="*/ 5 w 449"/>
              <a:gd name="T75" fmla="*/ 55 h 79"/>
              <a:gd name="T76" fmla="*/ 10 w 449"/>
              <a:gd name="T77" fmla="*/ 59 h 79"/>
              <a:gd name="T78" fmla="*/ 3 w 449"/>
              <a:gd name="T79" fmla="*/ 62 h 79"/>
              <a:gd name="T80" fmla="*/ 66 w 449"/>
              <a:gd name="T81" fmla="*/ 73 h 79"/>
              <a:gd name="T82" fmla="*/ 132 w 449"/>
              <a:gd name="T83" fmla="*/ 75 h 79"/>
              <a:gd name="T84" fmla="*/ 196 w 449"/>
              <a:gd name="T85" fmla="*/ 75 h 79"/>
              <a:gd name="T86" fmla="*/ 247 w 449"/>
              <a:gd name="T87" fmla="*/ 76 h 79"/>
              <a:gd name="T88" fmla="*/ 248 w 449"/>
              <a:gd name="T89" fmla="*/ 76 h 79"/>
              <a:gd name="T90" fmla="*/ 256 w 449"/>
              <a:gd name="T91" fmla="*/ 75 h 79"/>
              <a:gd name="T92" fmla="*/ 285 w 449"/>
              <a:gd name="T93" fmla="*/ 76 h 79"/>
              <a:gd name="T94" fmla="*/ 331 w 449"/>
              <a:gd name="T95" fmla="*/ 77 h 79"/>
              <a:gd name="T96" fmla="*/ 444 w 449"/>
              <a:gd name="T97" fmla="*/ 6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9" h="79">
                <a:moveTo>
                  <a:pt x="435" y="69"/>
                </a:moveTo>
                <a:cubicBezTo>
                  <a:pt x="436" y="69"/>
                  <a:pt x="436" y="69"/>
                  <a:pt x="436" y="69"/>
                </a:cubicBezTo>
                <a:cubicBezTo>
                  <a:pt x="436" y="68"/>
                  <a:pt x="435" y="68"/>
                  <a:pt x="435" y="68"/>
                </a:cubicBezTo>
                <a:cubicBezTo>
                  <a:pt x="437" y="67"/>
                  <a:pt x="437" y="67"/>
                  <a:pt x="437" y="67"/>
                </a:cubicBezTo>
                <a:cubicBezTo>
                  <a:pt x="436" y="67"/>
                  <a:pt x="435" y="67"/>
                  <a:pt x="434" y="67"/>
                </a:cubicBezTo>
                <a:cubicBezTo>
                  <a:pt x="437" y="66"/>
                  <a:pt x="439" y="66"/>
                  <a:pt x="442" y="65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42" y="63"/>
                  <a:pt x="446" y="64"/>
                  <a:pt x="449" y="63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422" y="62"/>
                  <a:pt x="429" y="62"/>
                  <a:pt x="436" y="60"/>
                </a:cubicBezTo>
                <a:cubicBezTo>
                  <a:pt x="434" y="60"/>
                  <a:pt x="429" y="61"/>
                  <a:pt x="431" y="59"/>
                </a:cubicBezTo>
                <a:cubicBezTo>
                  <a:pt x="431" y="59"/>
                  <a:pt x="432" y="58"/>
                  <a:pt x="433" y="59"/>
                </a:cubicBezTo>
                <a:cubicBezTo>
                  <a:pt x="427" y="58"/>
                  <a:pt x="418" y="58"/>
                  <a:pt x="412" y="57"/>
                </a:cubicBezTo>
                <a:cubicBezTo>
                  <a:pt x="414" y="57"/>
                  <a:pt x="416" y="56"/>
                  <a:pt x="419" y="57"/>
                </a:cubicBezTo>
                <a:cubicBezTo>
                  <a:pt x="427" y="55"/>
                  <a:pt x="437" y="55"/>
                  <a:pt x="446" y="54"/>
                </a:cubicBezTo>
                <a:cubicBezTo>
                  <a:pt x="441" y="53"/>
                  <a:pt x="435" y="53"/>
                  <a:pt x="430" y="52"/>
                </a:cubicBezTo>
                <a:cubicBezTo>
                  <a:pt x="431" y="51"/>
                  <a:pt x="431" y="51"/>
                  <a:pt x="431" y="51"/>
                </a:cubicBezTo>
                <a:cubicBezTo>
                  <a:pt x="429" y="51"/>
                  <a:pt x="426" y="52"/>
                  <a:pt x="424" y="51"/>
                </a:cubicBezTo>
                <a:cubicBezTo>
                  <a:pt x="424" y="50"/>
                  <a:pt x="424" y="50"/>
                  <a:pt x="424" y="50"/>
                </a:cubicBezTo>
                <a:cubicBezTo>
                  <a:pt x="425" y="50"/>
                  <a:pt x="425" y="49"/>
                  <a:pt x="427" y="50"/>
                </a:cubicBezTo>
                <a:cubicBezTo>
                  <a:pt x="429" y="49"/>
                  <a:pt x="432" y="49"/>
                  <a:pt x="433" y="48"/>
                </a:cubicBezTo>
                <a:cubicBezTo>
                  <a:pt x="433" y="48"/>
                  <a:pt x="433" y="48"/>
                  <a:pt x="433" y="48"/>
                </a:cubicBezTo>
                <a:cubicBezTo>
                  <a:pt x="436" y="47"/>
                  <a:pt x="440" y="47"/>
                  <a:pt x="443" y="47"/>
                </a:cubicBezTo>
                <a:cubicBezTo>
                  <a:pt x="421" y="47"/>
                  <a:pt x="421" y="47"/>
                  <a:pt x="421" y="47"/>
                </a:cubicBezTo>
                <a:cubicBezTo>
                  <a:pt x="420" y="46"/>
                  <a:pt x="421" y="46"/>
                  <a:pt x="420" y="45"/>
                </a:cubicBezTo>
                <a:cubicBezTo>
                  <a:pt x="423" y="43"/>
                  <a:pt x="428" y="44"/>
                  <a:pt x="432" y="43"/>
                </a:cubicBezTo>
                <a:cubicBezTo>
                  <a:pt x="429" y="42"/>
                  <a:pt x="429" y="42"/>
                  <a:pt x="429" y="42"/>
                </a:cubicBezTo>
                <a:cubicBezTo>
                  <a:pt x="430" y="42"/>
                  <a:pt x="430" y="42"/>
                  <a:pt x="430" y="42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17" y="41"/>
                  <a:pt x="420" y="41"/>
                  <a:pt x="422" y="41"/>
                </a:cubicBezTo>
                <a:cubicBezTo>
                  <a:pt x="421" y="39"/>
                  <a:pt x="418" y="40"/>
                  <a:pt x="415" y="39"/>
                </a:cubicBezTo>
                <a:cubicBezTo>
                  <a:pt x="421" y="38"/>
                  <a:pt x="421" y="38"/>
                  <a:pt x="421" y="38"/>
                </a:cubicBezTo>
                <a:cubicBezTo>
                  <a:pt x="423" y="38"/>
                  <a:pt x="420" y="37"/>
                  <a:pt x="422" y="37"/>
                </a:cubicBezTo>
                <a:cubicBezTo>
                  <a:pt x="422" y="36"/>
                  <a:pt x="422" y="36"/>
                  <a:pt x="421" y="36"/>
                </a:cubicBezTo>
                <a:cubicBezTo>
                  <a:pt x="422" y="34"/>
                  <a:pt x="424" y="35"/>
                  <a:pt x="425" y="35"/>
                </a:cubicBezTo>
                <a:cubicBezTo>
                  <a:pt x="416" y="34"/>
                  <a:pt x="416" y="34"/>
                  <a:pt x="416" y="34"/>
                </a:cubicBezTo>
                <a:cubicBezTo>
                  <a:pt x="418" y="33"/>
                  <a:pt x="421" y="34"/>
                  <a:pt x="423" y="34"/>
                </a:cubicBezTo>
                <a:cubicBezTo>
                  <a:pt x="422" y="33"/>
                  <a:pt x="422" y="33"/>
                  <a:pt x="422" y="33"/>
                </a:cubicBezTo>
                <a:cubicBezTo>
                  <a:pt x="424" y="32"/>
                  <a:pt x="425" y="32"/>
                  <a:pt x="428" y="32"/>
                </a:cubicBezTo>
                <a:cubicBezTo>
                  <a:pt x="425" y="31"/>
                  <a:pt x="419" y="33"/>
                  <a:pt x="417" y="31"/>
                </a:cubicBezTo>
                <a:cubicBezTo>
                  <a:pt x="420" y="30"/>
                  <a:pt x="423" y="29"/>
                  <a:pt x="426" y="29"/>
                </a:cubicBezTo>
                <a:cubicBezTo>
                  <a:pt x="423" y="28"/>
                  <a:pt x="422" y="27"/>
                  <a:pt x="419" y="27"/>
                </a:cubicBezTo>
                <a:cubicBezTo>
                  <a:pt x="422" y="26"/>
                  <a:pt x="426" y="26"/>
                  <a:pt x="430" y="25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6" y="24"/>
                  <a:pt x="419" y="24"/>
                  <a:pt x="421" y="24"/>
                </a:cubicBezTo>
                <a:cubicBezTo>
                  <a:pt x="421" y="22"/>
                  <a:pt x="425" y="23"/>
                  <a:pt x="425" y="22"/>
                </a:cubicBezTo>
                <a:cubicBezTo>
                  <a:pt x="424" y="21"/>
                  <a:pt x="420" y="22"/>
                  <a:pt x="418" y="21"/>
                </a:cubicBezTo>
                <a:cubicBezTo>
                  <a:pt x="421" y="21"/>
                  <a:pt x="424" y="19"/>
                  <a:pt x="427" y="20"/>
                </a:cubicBezTo>
                <a:cubicBezTo>
                  <a:pt x="422" y="18"/>
                  <a:pt x="416" y="19"/>
                  <a:pt x="409" y="19"/>
                </a:cubicBezTo>
                <a:cubicBezTo>
                  <a:pt x="415" y="17"/>
                  <a:pt x="421" y="18"/>
                  <a:pt x="427" y="17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2" y="16"/>
                  <a:pt x="419" y="16"/>
                  <a:pt x="418" y="15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29" y="14"/>
                  <a:pt x="429" y="14"/>
                  <a:pt x="429" y="14"/>
                </a:cubicBezTo>
                <a:cubicBezTo>
                  <a:pt x="422" y="12"/>
                  <a:pt x="413" y="13"/>
                  <a:pt x="405" y="12"/>
                </a:cubicBezTo>
                <a:cubicBezTo>
                  <a:pt x="409" y="9"/>
                  <a:pt x="415" y="11"/>
                  <a:pt x="420" y="10"/>
                </a:cubicBezTo>
                <a:cubicBezTo>
                  <a:pt x="417" y="10"/>
                  <a:pt x="415" y="10"/>
                  <a:pt x="412" y="10"/>
                </a:cubicBezTo>
                <a:cubicBezTo>
                  <a:pt x="418" y="10"/>
                  <a:pt x="423" y="9"/>
                  <a:pt x="429" y="9"/>
                </a:cubicBezTo>
                <a:cubicBezTo>
                  <a:pt x="413" y="8"/>
                  <a:pt x="397" y="6"/>
                  <a:pt x="381" y="6"/>
                </a:cubicBezTo>
                <a:cubicBezTo>
                  <a:pt x="285" y="3"/>
                  <a:pt x="285" y="3"/>
                  <a:pt x="285" y="3"/>
                </a:cubicBezTo>
                <a:cubicBezTo>
                  <a:pt x="216" y="3"/>
                  <a:pt x="216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21" y="2"/>
                  <a:pt x="226" y="2"/>
                  <a:pt x="231" y="2"/>
                </a:cubicBezTo>
                <a:cubicBezTo>
                  <a:pt x="199" y="2"/>
                  <a:pt x="166" y="1"/>
                  <a:pt x="13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2"/>
                  <a:pt x="10" y="2"/>
                  <a:pt x="10" y="2"/>
                </a:cubicBezTo>
                <a:cubicBezTo>
                  <a:pt x="4" y="3"/>
                  <a:pt x="4" y="3"/>
                  <a:pt x="4" y="3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3" y="5"/>
                  <a:pt x="3" y="5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3" y="7"/>
                  <a:pt x="3" y="7"/>
                </a:cubicBezTo>
                <a:cubicBezTo>
                  <a:pt x="4" y="7"/>
                  <a:pt x="4" y="7"/>
                  <a:pt x="5" y="7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4" y="10"/>
                  <a:pt x="5" y="11"/>
                </a:cubicBezTo>
                <a:cubicBezTo>
                  <a:pt x="2" y="13"/>
                  <a:pt x="2" y="13"/>
                  <a:pt x="2" y="13"/>
                </a:cubicBezTo>
                <a:cubicBezTo>
                  <a:pt x="4" y="13"/>
                  <a:pt x="1" y="14"/>
                  <a:pt x="4" y="15"/>
                </a:cubicBezTo>
                <a:cubicBezTo>
                  <a:pt x="4" y="15"/>
                  <a:pt x="3" y="15"/>
                  <a:pt x="3" y="15"/>
                </a:cubicBezTo>
                <a:cubicBezTo>
                  <a:pt x="3" y="15"/>
                  <a:pt x="3" y="16"/>
                  <a:pt x="3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7"/>
                  <a:pt x="5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4" y="19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1" y="21"/>
                  <a:pt x="6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4" y="25"/>
                  <a:pt x="3" y="25"/>
                  <a:pt x="2" y="25"/>
                </a:cubicBezTo>
                <a:cubicBezTo>
                  <a:pt x="4" y="26"/>
                  <a:pt x="6" y="26"/>
                  <a:pt x="7" y="27"/>
                </a:cubicBezTo>
                <a:cubicBezTo>
                  <a:pt x="6" y="27"/>
                  <a:pt x="5" y="28"/>
                  <a:pt x="4" y="28"/>
                </a:cubicBezTo>
                <a:cubicBezTo>
                  <a:pt x="4" y="30"/>
                  <a:pt x="4" y="30"/>
                  <a:pt x="6" y="30"/>
                </a:cubicBezTo>
                <a:cubicBezTo>
                  <a:pt x="4" y="32"/>
                  <a:pt x="9" y="32"/>
                  <a:pt x="11" y="33"/>
                </a:cubicBezTo>
                <a:cubicBezTo>
                  <a:pt x="9" y="34"/>
                  <a:pt x="5" y="33"/>
                  <a:pt x="3" y="34"/>
                </a:cubicBezTo>
                <a:cubicBezTo>
                  <a:pt x="5" y="35"/>
                  <a:pt x="8" y="35"/>
                  <a:pt x="10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5" y="38"/>
                  <a:pt x="4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5" y="40"/>
                  <a:pt x="6" y="40"/>
                </a:cubicBezTo>
                <a:cubicBezTo>
                  <a:pt x="7" y="41"/>
                  <a:pt x="8" y="40"/>
                  <a:pt x="9" y="41"/>
                </a:cubicBezTo>
                <a:cubicBezTo>
                  <a:pt x="9" y="42"/>
                  <a:pt x="5" y="41"/>
                  <a:pt x="6" y="42"/>
                </a:cubicBezTo>
                <a:cubicBezTo>
                  <a:pt x="7" y="42"/>
                  <a:pt x="5" y="42"/>
                  <a:pt x="5" y="42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5"/>
                  <a:pt x="5" y="44"/>
                  <a:pt x="4" y="45"/>
                </a:cubicBezTo>
                <a:cubicBezTo>
                  <a:pt x="6" y="45"/>
                  <a:pt x="7" y="45"/>
                  <a:pt x="8" y="46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7"/>
                  <a:pt x="8" y="48"/>
                  <a:pt x="10" y="48"/>
                </a:cubicBezTo>
                <a:cubicBezTo>
                  <a:pt x="8" y="50"/>
                  <a:pt x="5" y="49"/>
                  <a:pt x="3" y="50"/>
                </a:cubicBezTo>
                <a:cubicBezTo>
                  <a:pt x="6" y="50"/>
                  <a:pt x="7" y="52"/>
                  <a:pt x="9" y="53"/>
                </a:cubicBezTo>
                <a:cubicBezTo>
                  <a:pt x="8" y="53"/>
                  <a:pt x="6" y="53"/>
                  <a:pt x="5" y="54"/>
                </a:cubicBezTo>
                <a:cubicBezTo>
                  <a:pt x="7" y="55"/>
                  <a:pt x="7" y="55"/>
                  <a:pt x="7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7"/>
                  <a:pt x="4" y="57"/>
                  <a:pt x="4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8" y="60"/>
                  <a:pt x="5" y="59"/>
                  <a:pt x="3" y="60"/>
                </a:cubicBezTo>
                <a:cubicBezTo>
                  <a:pt x="4" y="60"/>
                  <a:pt x="6" y="60"/>
                  <a:pt x="7" y="61"/>
                </a:cubicBezTo>
                <a:cubicBezTo>
                  <a:pt x="6" y="62"/>
                  <a:pt x="4" y="62"/>
                  <a:pt x="3" y="62"/>
                </a:cubicBezTo>
                <a:cubicBezTo>
                  <a:pt x="5" y="63"/>
                  <a:pt x="8" y="64"/>
                  <a:pt x="10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23" y="72"/>
                  <a:pt x="44" y="73"/>
                  <a:pt x="66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90" y="75"/>
                  <a:pt x="112" y="73"/>
                  <a:pt x="135" y="74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46" y="75"/>
                  <a:pt x="161" y="74"/>
                  <a:pt x="175" y="75"/>
                </a:cubicBezTo>
                <a:cubicBezTo>
                  <a:pt x="175" y="76"/>
                  <a:pt x="172" y="75"/>
                  <a:pt x="171" y="76"/>
                </a:cubicBezTo>
                <a:cubicBezTo>
                  <a:pt x="180" y="76"/>
                  <a:pt x="187" y="75"/>
                  <a:pt x="196" y="75"/>
                </a:cubicBezTo>
                <a:cubicBezTo>
                  <a:pt x="213" y="76"/>
                  <a:pt x="229" y="74"/>
                  <a:pt x="246" y="75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44" y="76"/>
                  <a:pt x="245" y="75"/>
                  <a:pt x="247" y="76"/>
                </a:cubicBezTo>
                <a:cubicBezTo>
                  <a:pt x="247" y="76"/>
                  <a:pt x="247" y="76"/>
                  <a:pt x="247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9" y="75"/>
                  <a:pt x="251" y="75"/>
                  <a:pt x="253" y="76"/>
                </a:cubicBezTo>
                <a:cubicBezTo>
                  <a:pt x="251" y="76"/>
                  <a:pt x="251" y="76"/>
                  <a:pt x="251" y="76"/>
                </a:cubicBezTo>
                <a:cubicBezTo>
                  <a:pt x="254" y="77"/>
                  <a:pt x="254" y="75"/>
                  <a:pt x="256" y="75"/>
                </a:cubicBezTo>
                <a:cubicBezTo>
                  <a:pt x="286" y="75"/>
                  <a:pt x="286" y="75"/>
                  <a:pt x="286" y="75"/>
                </a:cubicBezTo>
                <a:cubicBezTo>
                  <a:pt x="287" y="76"/>
                  <a:pt x="287" y="76"/>
                  <a:pt x="287" y="76"/>
                </a:cubicBezTo>
                <a:cubicBezTo>
                  <a:pt x="285" y="76"/>
                  <a:pt x="285" y="76"/>
                  <a:pt x="285" y="76"/>
                </a:cubicBezTo>
                <a:cubicBezTo>
                  <a:pt x="299" y="76"/>
                  <a:pt x="313" y="75"/>
                  <a:pt x="327" y="77"/>
                </a:cubicBezTo>
                <a:cubicBezTo>
                  <a:pt x="326" y="78"/>
                  <a:pt x="324" y="77"/>
                  <a:pt x="323" y="78"/>
                </a:cubicBezTo>
                <a:cubicBezTo>
                  <a:pt x="325" y="78"/>
                  <a:pt x="329" y="79"/>
                  <a:pt x="331" y="77"/>
                </a:cubicBezTo>
                <a:cubicBezTo>
                  <a:pt x="362" y="77"/>
                  <a:pt x="391" y="79"/>
                  <a:pt x="421" y="75"/>
                </a:cubicBezTo>
                <a:cubicBezTo>
                  <a:pt x="417" y="75"/>
                  <a:pt x="417" y="75"/>
                  <a:pt x="417" y="75"/>
                </a:cubicBezTo>
                <a:cubicBezTo>
                  <a:pt x="427" y="73"/>
                  <a:pt x="434" y="69"/>
                  <a:pt x="444" y="69"/>
                </a:cubicBezTo>
                <a:lnTo>
                  <a:pt x="435" y="69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0" name="Freeform 10428" hidden="1"/>
          <p:cNvSpPr>
            <a:spLocks noEditPoints="1"/>
          </p:cNvSpPr>
          <p:nvPr/>
        </p:nvSpPr>
        <p:spPr bwMode="auto">
          <a:xfrm rot="16200000">
            <a:off x="10810188" y="3296767"/>
            <a:ext cx="685714" cy="640270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ffectLst>
            <a:outerShdw sx="110000" sy="11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7" y="720631"/>
            <a:ext cx="7652084" cy="57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叁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虚拟网络映射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25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-1">
      <a:majorFont>
        <a:latin typeface="等线 Light"/>
        <a:ea typeface="李旭科书法"/>
        <a:cs typeface=""/>
      </a:majorFont>
      <a:minorFont>
        <a:latin typeface="等线"/>
        <a:ea typeface="腾祥铁山楷书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844</Words>
  <Application>Microsoft Macintosh PowerPoint</Application>
  <PresentationFormat>宽屏</PresentationFormat>
  <Paragraphs>58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Calibri</vt:lpstr>
      <vt:lpstr>等线</vt:lpstr>
      <vt:lpstr>华文琥珀</vt:lpstr>
      <vt:lpstr>李旭科书法</vt:lpstr>
      <vt:lpstr>宋体</vt:lpstr>
      <vt:lpstr>腾祥铁山楷书简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D意空间</dc:creator>
  <cp:lastModifiedBy>Microsoft Office 用户</cp:lastModifiedBy>
  <cp:revision>116</cp:revision>
  <dcterms:created xsi:type="dcterms:W3CDTF">2016-01-17T06:48:33Z</dcterms:created>
  <dcterms:modified xsi:type="dcterms:W3CDTF">2018-01-08T14:45:39Z</dcterms:modified>
</cp:coreProperties>
</file>