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7" r:id="rId2"/>
    <p:sldId id="258" r:id="rId3"/>
    <p:sldId id="262" r:id="rId4"/>
    <p:sldId id="282" r:id="rId5"/>
    <p:sldId id="283" r:id="rId6"/>
    <p:sldId id="284" r:id="rId7"/>
    <p:sldId id="286" r:id="rId8"/>
    <p:sldId id="287" r:id="rId9"/>
    <p:sldId id="288" r:id="rId10"/>
    <p:sldId id="289" r:id="rId11"/>
    <p:sldId id="290" r:id="rId12"/>
    <p:sldId id="291" r:id="rId13"/>
    <p:sldId id="273" r:id="rId14"/>
    <p:sldId id="276" r:id="rId15"/>
    <p:sldId id="281" r:id="rId16"/>
    <p:sldId id="274" r:id="rId17"/>
    <p:sldId id="277" r:id="rId18"/>
    <p:sldId id="279" r:id="rId19"/>
    <p:sldId id="292" r:id="rId20"/>
    <p:sldId id="293" r:id="rId21"/>
    <p:sldId id="275" r:id="rId22"/>
    <p:sldId id="278" r:id="rId23"/>
    <p:sldId id="294" r:id="rId24"/>
    <p:sldId id="295" r:id="rId25"/>
    <p:sldId id="296" r:id="rId26"/>
    <p:sldId id="297" r:id="rId27"/>
    <p:sldId id="298" r:id="rId28"/>
    <p:sldId id="280" r:id="rId29"/>
    <p:sldId id="268"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83" autoAdjust="0"/>
  </p:normalViewPr>
  <p:slideViewPr>
    <p:cSldViewPr snapToGrid="0">
      <p:cViewPr varScale="1">
        <p:scale>
          <a:sx n="74" d="100"/>
          <a:sy n="74" d="100"/>
        </p:scale>
        <p:origin x="552" y="60"/>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AC9267-BAB9-421C-BEBB-328FA359B361}" type="datetimeFigureOut">
              <a:rPr lang="zh-CN" altLang="en-US" smtClean="0"/>
              <a:t>2018/1/11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AFA040-4180-4643-9487-8430222A448D}" type="slidenum">
              <a:rPr lang="zh-CN" altLang="en-US" smtClean="0"/>
              <a:t>‹#›</a:t>
            </a:fld>
            <a:endParaRPr lang="zh-CN" altLang="en-US"/>
          </a:p>
        </p:txBody>
      </p:sp>
    </p:spTree>
    <p:extLst>
      <p:ext uri="{BB962C8B-B14F-4D97-AF65-F5344CB8AC3E}">
        <p14:creationId xmlns:p14="http://schemas.microsoft.com/office/powerpoint/2010/main" val="73113398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42D35D-1BD2-403B-966F-EE12C7191349}" type="datetimeFigureOut">
              <a:rPr lang="zh-CN" altLang="en-US" smtClean="0"/>
              <a:t>2018/1/11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D41571-1F63-46E4-8FF1-BF88516574DD}" type="slidenum">
              <a:rPr lang="zh-CN" altLang="en-US" smtClean="0"/>
              <a:t>‹#›</a:t>
            </a:fld>
            <a:endParaRPr lang="zh-CN" altLang="en-US"/>
          </a:p>
        </p:txBody>
      </p:sp>
    </p:spTree>
    <p:extLst>
      <p:ext uri="{BB962C8B-B14F-4D97-AF65-F5344CB8AC3E}">
        <p14:creationId xmlns:p14="http://schemas.microsoft.com/office/powerpoint/2010/main" val="55552415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73289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51994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77204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98076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78797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438109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25309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Tree>
    <p:extLst>
      <p:ext uri="{BB962C8B-B14F-4D97-AF65-F5344CB8AC3E}">
        <p14:creationId xmlns:p14="http://schemas.microsoft.com/office/powerpoint/2010/main" val="3853790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87571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300654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728446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17098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1640214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871049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870601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7888246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41127837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2685400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2260666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6143001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42687264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谢谢！</a:t>
            </a:r>
            <a:endParaRPr lang="zh-CN" altLang="en-US" dirty="0"/>
          </a:p>
        </p:txBody>
      </p:sp>
    </p:spTree>
    <p:extLst>
      <p:ext uri="{BB962C8B-B14F-4D97-AF65-F5344CB8AC3E}">
        <p14:creationId xmlns:p14="http://schemas.microsoft.com/office/powerpoint/2010/main" val="1426060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41930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4021259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659802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333333"/>
                </a:solidFill>
                <a:latin typeface="宋体" panose="02010600030101010101" pitchFamily="2" charset="-122"/>
                <a:ea typeface="宋体" panose="02010600030101010101" pitchFamily="2" charset="-122"/>
              </a:rPr>
              <a:t>1E-4=0.0001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rgbClr val="333333"/>
              </a:solidFill>
              <a:latin typeface="宋体" panose="02010600030101010101" pitchFamily="2" charset="-122"/>
              <a:ea typeface="宋体" panose="02010600030101010101" pitchFamily="2" charset="-122"/>
            </a:endParaRPr>
          </a:p>
          <a:p>
            <a:r>
              <a:rPr lang="en-US" altLang="zh-CN" dirty="0" smtClean="0"/>
              <a:t>decimal( ): </a:t>
            </a:r>
            <a:r>
              <a:rPr lang="zh-CN" altLang="en-US" dirty="0" smtClean="0"/>
              <a:t>将二进制数转化为十进制数</a:t>
            </a:r>
          </a:p>
          <a:p>
            <a:r>
              <a:rPr lang="zh-CN" altLang="en-US" dirty="0" smtClean="0"/>
              <a:t>一般化解码公式：</a:t>
            </a:r>
          </a:p>
          <a:p>
            <a:r>
              <a:rPr lang="en-US" altLang="zh-CN" dirty="0" smtClean="0"/>
              <a:t>f(x), x∈[</a:t>
            </a:r>
            <a:r>
              <a:rPr lang="en-US" altLang="zh-CN" dirty="0" err="1" smtClean="0"/>
              <a:t>lower_bound</a:t>
            </a:r>
            <a:r>
              <a:rPr lang="en-US" altLang="zh-CN" dirty="0" smtClean="0"/>
              <a:t>, </a:t>
            </a:r>
            <a:r>
              <a:rPr lang="en-US" altLang="zh-CN" dirty="0" err="1" smtClean="0"/>
              <a:t>upper_bound</a:t>
            </a:r>
            <a:r>
              <a:rPr lang="en-US" altLang="zh-CN" dirty="0" smtClean="0"/>
              <a:t>] x = </a:t>
            </a:r>
            <a:r>
              <a:rPr lang="en-US" altLang="zh-CN" dirty="0" err="1" smtClean="0"/>
              <a:t>lower_bound</a:t>
            </a:r>
            <a:r>
              <a:rPr lang="en-US" altLang="zh-CN" dirty="0" smtClean="0"/>
              <a:t> + decimal(chromosome)×(</a:t>
            </a:r>
            <a:r>
              <a:rPr lang="en-US" altLang="zh-CN" dirty="0" err="1" smtClean="0"/>
              <a:t>upper_bound-lower_bound</a:t>
            </a:r>
            <a:r>
              <a:rPr lang="en-US" altLang="zh-CN" dirty="0" smtClean="0"/>
              <a:t>)/(2^chromosome_size-1) </a:t>
            </a:r>
          </a:p>
          <a:p>
            <a:r>
              <a:rPr lang="en-US" altLang="zh-CN" dirty="0" err="1" smtClean="0"/>
              <a:t>lower_bound</a:t>
            </a:r>
            <a:r>
              <a:rPr lang="en-US" altLang="zh-CN" dirty="0" smtClean="0"/>
              <a:t>: </a:t>
            </a:r>
            <a:r>
              <a:rPr lang="zh-CN" altLang="en-US" dirty="0" smtClean="0"/>
              <a:t>函数定义域的下限</a:t>
            </a:r>
            <a:br>
              <a:rPr lang="zh-CN" altLang="en-US" dirty="0" smtClean="0"/>
            </a:br>
            <a:r>
              <a:rPr lang="en-US" altLang="zh-CN" dirty="0" err="1" smtClean="0"/>
              <a:t>upper_bound</a:t>
            </a:r>
            <a:r>
              <a:rPr lang="en-US" altLang="zh-CN" dirty="0" smtClean="0"/>
              <a:t>: </a:t>
            </a:r>
            <a:r>
              <a:rPr lang="zh-CN" altLang="en-US" dirty="0" smtClean="0"/>
              <a:t>函数定义域的上限</a:t>
            </a:r>
            <a:br>
              <a:rPr lang="zh-CN" altLang="en-US" dirty="0" smtClean="0"/>
            </a:br>
            <a:r>
              <a:rPr lang="en-US" altLang="zh-CN" dirty="0" err="1" smtClean="0"/>
              <a:t>chromosome_size</a:t>
            </a:r>
            <a:r>
              <a:rPr lang="en-US" altLang="zh-CN" dirty="0" smtClean="0"/>
              <a:t>: </a:t>
            </a:r>
            <a:r>
              <a:rPr lang="zh-CN" altLang="en-US" dirty="0" smtClean="0"/>
              <a:t>染色体的长度</a:t>
            </a:r>
          </a:p>
        </p:txBody>
      </p:sp>
    </p:spTree>
    <p:extLst>
      <p:ext uri="{BB962C8B-B14F-4D97-AF65-F5344CB8AC3E}">
        <p14:creationId xmlns:p14="http://schemas.microsoft.com/office/powerpoint/2010/main" val="2039341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04037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53737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84278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77DA988-A0C0-47CB-A002-2FC5EB629799}"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F6E34B-DD45-4A3B-AD24-958A5B6848DE}" type="slidenum">
              <a:rPr lang="zh-CN" altLang="en-US" smtClean="0"/>
              <a:t>‹#›</a:t>
            </a:fld>
            <a:endParaRPr lang="zh-CN" altLang="en-US"/>
          </a:p>
        </p:txBody>
      </p:sp>
    </p:spTree>
    <p:extLst>
      <p:ext uri="{BB962C8B-B14F-4D97-AF65-F5344CB8AC3E}">
        <p14:creationId xmlns:p14="http://schemas.microsoft.com/office/powerpoint/2010/main" val="2955501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7DA988-A0C0-47CB-A002-2FC5EB629799}"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F6E34B-DD45-4A3B-AD24-958A5B6848DE}" type="slidenum">
              <a:rPr lang="zh-CN" altLang="en-US" smtClean="0"/>
              <a:t>‹#›</a:t>
            </a:fld>
            <a:endParaRPr lang="zh-CN" altLang="en-US"/>
          </a:p>
        </p:txBody>
      </p:sp>
    </p:spTree>
    <p:extLst>
      <p:ext uri="{BB962C8B-B14F-4D97-AF65-F5344CB8AC3E}">
        <p14:creationId xmlns:p14="http://schemas.microsoft.com/office/powerpoint/2010/main" val="1649405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7DA988-A0C0-47CB-A002-2FC5EB629799}"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F6E34B-DD45-4A3B-AD24-958A5B6848DE}" type="slidenum">
              <a:rPr lang="zh-CN" altLang="en-US" smtClean="0"/>
              <a:t>‹#›</a:t>
            </a:fld>
            <a:endParaRPr lang="zh-CN" altLang="en-US"/>
          </a:p>
        </p:txBody>
      </p:sp>
    </p:spTree>
    <p:extLst>
      <p:ext uri="{BB962C8B-B14F-4D97-AF65-F5344CB8AC3E}">
        <p14:creationId xmlns:p14="http://schemas.microsoft.com/office/powerpoint/2010/main" val="3034199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7DA988-A0C0-47CB-A002-2FC5EB629799}"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F6E34B-DD45-4A3B-AD24-958A5B6848DE}" type="slidenum">
              <a:rPr lang="zh-CN" altLang="en-US" smtClean="0"/>
              <a:t>‹#›</a:t>
            </a:fld>
            <a:endParaRPr lang="zh-CN" altLang="en-US"/>
          </a:p>
        </p:txBody>
      </p:sp>
    </p:spTree>
    <p:extLst>
      <p:ext uri="{BB962C8B-B14F-4D97-AF65-F5344CB8AC3E}">
        <p14:creationId xmlns:p14="http://schemas.microsoft.com/office/powerpoint/2010/main" val="3852867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77DA988-A0C0-47CB-A002-2FC5EB629799}"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F6E34B-DD45-4A3B-AD24-958A5B6848DE}" type="slidenum">
              <a:rPr lang="zh-CN" altLang="en-US" smtClean="0"/>
              <a:t>‹#›</a:t>
            </a:fld>
            <a:endParaRPr lang="zh-CN" altLang="en-US"/>
          </a:p>
        </p:txBody>
      </p:sp>
    </p:spTree>
    <p:extLst>
      <p:ext uri="{BB962C8B-B14F-4D97-AF65-F5344CB8AC3E}">
        <p14:creationId xmlns:p14="http://schemas.microsoft.com/office/powerpoint/2010/main" val="4167847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77DA988-A0C0-47CB-A002-2FC5EB629799}"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F6E34B-DD45-4A3B-AD24-958A5B6848DE}" type="slidenum">
              <a:rPr lang="zh-CN" altLang="en-US" smtClean="0"/>
              <a:t>‹#›</a:t>
            </a:fld>
            <a:endParaRPr lang="zh-CN" altLang="en-US"/>
          </a:p>
        </p:txBody>
      </p:sp>
    </p:spTree>
    <p:extLst>
      <p:ext uri="{BB962C8B-B14F-4D97-AF65-F5344CB8AC3E}">
        <p14:creationId xmlns:p14="http://schemas.microsoft.com/office/powerpoint/2010/main" val="3398398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77DA988-A0C0-47CB-A002-2FC5EB629799}" type="datetimeFigureOut">
              <a:rPr lang="zh-CN" altLang="en-US" smtClean="0"/>
              <a:t>2018/1/11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AF6E34B-DD45-4A3B-AD24-958A5B6848DE}" type="slidenum">
              <a:rPr lang="zh-CN" altLang="en-US" smtClean="0"/>
              <a:t>‹#›</a:t>
            </a:fld>
            <a:endParaRPr lang="zh-CN" altLang="en-US"/>
          </a:p>
        </p:txBody>
      </p:sp>
    </p:spTree>
    <p:extLst>
      <p:ext uri="{BB962C8B-B14F-4D97-AF65-F5344CB8AC3E}">
        <p14:creationId xmlns:p14="http://schemas.microsoft.com/office/powerpoint/2010/main" val="4248215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77DA988-A0C0-47CB-A002-2FC5EB629799}" type="datetimeFigureOut">
              <a:rPr lang="zh-CN" altLang="en-US" smtClean="0"/>
              <a:t>2018/1/11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AF6E34B-DD45-4A3B-AD24-958A5B6848DE}" type="slidenum">
              <a:rPr lang="zh-CN" altLang="en-US" smtClean="0"/>
              <a:t>‹#›</a:t>
            </a:fld>
            <a:endParaRPr lang="zh-CN" altLang="en-US"/>
          </a:p>
        </p:txBody>
      </p:sp>
    </p:spTree>
    <p:extLst>
      <p:ext uri="{BB962C8B-B14F-4D97-AF65-F5344CB8AC3E}">
        <p14:creationId xmlns:p14="http://schemas.microsoft.com/office/powerpoint/2010/main" val="4026584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77DA988-A0C0-47CB-A002-2FC5EB629799}" type="datetimeFigureOut">
              <a:rPr lang="zh-CN" altLang="en-US" smtClean="0"/>
              <a:t>2018/1/11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AF6E34B-DD45-4A3B-AD24-958A5B6848DE}" type="slidenum">
              <a:rPr lang="zh-CN" altLang="en-US" smtClean="0"/>
              <a:t>‹#›</a:t>
            </a:fld>
            <a:endParaRPr lang="zh-CN" altLang="en-US"/>
          </a:p>
        </p:txBody>
      </p:sp>
    </p:spTree>
    <p:extLst>
      <p:ext uri="{BB962C8B-B14F-4D97-AF65-F5344CB8AC3E}">
        <p14:creationId xmlns:p14="http://schemas.microsoft.com/office/powerpoint/2010/main" val="2689935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77DA988-A0C0-47CB-A002-2FC5EB629799}"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F6E34B-DD45-4A3B-AD24-958A5B6848DE}" type="slidenum">
              <a:rPr lang="zh-CN" altLang="en-US" smtClean="0"/>
              <a:t>‹#›</a:t>
            </a:fld>
            <a:endParaRPr lang="zh-CN" altLang="en-US"/>
          </a:p>
        </p:txBody>
      </p:sp>
    </p:spTree>
    <p:extLst>
      <p:ext uri="{BB962C8B-B14F-4D97-AF65-F5344CB8AC3E}">
        <p14:creationId xmlns:p14="http://schemas.microsoft.com/office/powerpoint/2010/main" val="1792540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77DA988-A0C0-47CB-A002-2FC5EB629799}"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F6E34B-DD45-4A3B-AD24-958A5B6848DE}" type="slidenum">
              <a:rPr lang="zh-CN" altLang="en-US" smtClean="0"/>
              <a:t>‹#›</a:t>
            </a:fld>
            <a:endParaRPr lang="zh-CN" altLang="en-US"/>
          </a:p>
        </p:txBody>
      </p:sp>
    </p:spTree>
    <p:extLst>
      <p:ext uri="{BB962C8B-B14F-4D97-AF65-F5344CB8AC3E}">
        <p14:creationId xmlns:p14="http://schemas.microsoft.com/office/powerpoint/2010/main" val="4024399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7DA988-A0C0-47CB-A002-2FC5EB629799}" type="datetimeFigureOut">
              <a:rPr lang="zh-CN" altLang="en-US" smtClean="0"/>
              <a:t>2018/1/11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F6E34B-DD45-4A3B-AD24-958A5B6848DE}" type="slidenum">
              <a:rPr lang="zh-CN" altLang="en-US" smtClean="0"/>
              <a:t>‹#›</a:t>
            </a:fld>
            <a:endParaRPr lang="zh-CN" altLang="en-US"/>
          </a:p>
        </p:txBody>
      </p:sp>
    </p:spTree>
    <p:extLst>
      <p:ext uri="{BB962C8B-B14F-4D97-AF65-F5344CB8AC3E}">
        <p14:creationId xmlns:p14="http://schemas.microsoft.com/office/powerpoint/2010/main" val="3789083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7.xml"/><Relationship Id="rId7" Type="http://schemas.openxmlformats.org/officeDocument/2006/relationships/image" Target="../media/image6.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emf"/><Relationship Id="rId4" Type="http://schemas.openxmlformats.org/officeDocument/2006/relationships/oleObject" Target="../embeddings/oleObject1.bin"/><Relationship Id="rId9" Type="http://schemas.openxmlformats.org/officeDocument/2006/relationships/image" Target="../media/image7.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直角三角形 9"/>
          <p:cNvSpPr>
            <a:spLocks noChangeArrowheads="1"/>
          </p:cNvSpPr>
          <p:nvPr/>
        </p:nvSpPr>
        <p:spPr bwMode="auto">
          <a:xfrm rot="16200000">
            <a:off x="9653588" y="4319587"/>
            <a:ext cx="2736850" cy="2339975"/>
          </a:xfrm>
          <a:prstGeom prst="rtTriangle">
            <a:avLst/>
          </a:prstGeom>
          <a:solidFill>
            <a:srgbClr val="C6D9F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8195" name="直角三角形 8"/>
          <p:cNvSpPr>
            <a:spLocks noChangeArrowheads="1"/>
          </p:cNvSpPr>
          <p:nvPr/>
        </p:nvSpPr>
        <p:spPr bwMode="auto">
          <a:xfrm rot="16200000">
            <a:off x="9947276" y="4613275"/>
            <a:ext cx="2420937" cy="2068512"/>
          </a:xfrm>
          <a:prstGeom prst="rtTriangle">
            <a:avLst/>
          </a:prstGeom>
          <a:solidFill>
            <a:schemeClr val="bg1"/>
          </a:solidFill>
          <a:ln w="25400" cmpd="sng">
            <a:solidFill>
              <a:schemeClr val="bg1"/>
            </a:solidFill>
            <a:miter lim="800000"/>
            <a:headEnd/>
            <a:tailEnd/>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8196" name="矩形 4"/>
          <p:cNvSpPr>
            <a:spLocks noChangeArrowheads="1"/>
          </p:cNvSpPr>
          <p:nvPr/>
        </p:nvSpPr>
        <p:spPr bwMode="auto">
          <a:xfrm>
            <a:off x="0" y="0"/>
            <a:ext cx="12192000" cy="908050"/>
          </a:xfrm>
          <a:prstGeom prst="rect">
            <a:avLst/>
          </a:prstGeom>
          <a:solidFill>
            <a:srgbClr val="C6D9F1"/>
          </a:solidFill>
          <a:ln w="25400" cmpd="sng">
            <a:solidFill>
              <a:srgbClr val="C6D9F1"/>
            </a:solidFill>
            <a:miter lim="800000"/>
            <a:headEnd/>
            <a:tailEnd/>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8197" name="Group 5"/>
          <p:cNvGrpSpPr>
            <a:grpSpLocks/>
          </p:cNvGrpSpPr>
          <p:nvPr/>
        </p:nvGrpSpPr>
        <p:grpSpPr bwMode="auto">
          <a:xfrm>
            <a:off x="503964" y="254458"/>
            <a:ext cx="541338" cy="493712"/>
            <a:chOff x="0" y="0"/>
            <a:chExt cx="1512590" cy="1378754"/>
          </a:xfrm>
        </p:grpSpPr>
        <p:sp>
          <p:nvSpPr>
            <p:cNvPr id="8198" name="圆角矩形 15"/>
            <p:cNvSpPr>
              <a:spLocks/>
            </p:cNvSpPr>
            <p:nvPr/>
          </p:nvSpPr>
          <p:spPr bwMode="auto">
            <a:xfrm rot="2748091">
              <a:off x="143604" y="9078"/>
              <a:ext cx="1378064" cy="1359908"/>
            </a:xfrm>
            <a:custGeom>
              <a:avLst/>
              <a:gdLst>
                <a:gd name="T0" fmla="*/ 8208 w 1378064"/>
                <a:gd name="T1" fmla="*/ 70304 h 1359908"/>
                <a:gd name="T2" fmla="*/ 177935 w 1378064"/>
                <a:gd name="T3" fmla="*/ 0 h 1359908"/>
                <a:gd name="T4" fmla="*/ 1138033 w 1378064"/>
                <a:gd name="T5" fmla="*/ 0 h 1359908"/>
                <a:gd name="T6" fmla="*/ 1378064 w 1378064"/>
                <a:gd name="T7" fmla="*/ 240031 h 1359908"/>
                <a:gd name="T8" fmla="*/ 1378064 w 1378064"/>
                <a:gd name="T9" fmla="*/ 1200129 h 1359908"/>
                <a:gd name="T10" fmla="*/ 1315969 w 1378064"/>
                <a:gd name="T11" fmla="*/ 1359908 h 1359908"/>
                <a:gd name="T12" fmla="*/ 1079065 w 1378064"/>
                <a:gd name="T13" fmla="*/ 1129541 h 1359908"/>
                <a:gd name="T14" fmla="*/ 1086335 w 1378064"/>
                <a:gd name="T15" fmla="*/ 1091030 h 1359908"/>
                <a:gd name="T16" fmla="*/ 1086335 w 1378064"/>
                <a:gd name="T17" fmla="*/ 450590 h 1359908"/>
                <a:gd name="T18" fmla="*/ 926220 w 1378064"/>
                <a:gd name="T19" fmla="*/ 290476 h 1359908"/>
                <a:gd name="T20" fmla="*/ 285780 w 1378064"/>
                <a:gd name="T21" fmla="*/ 290476 h 1359908"/>
                <a:gd name="T22" fmla="*/ 228154 w 1378064"/>
                <a:gd name="T23" fmla="*/ 302110 h 1359908"/>
                <a:gd name="T24" fmla="*/ 0 w 1378064"/>
                <a:gd name="T25" fmla="*/ 80252 h 1359908"/>
                <a:gd name="T26" fmla="*/ 8208 w 1378064"/>
                <a:gd name="T27" fmla="*/ 70304 h 1359908"/>
                <a:gd name="T28" fmla="*/ 0 w 1378064"/>
                <a:gd name="T29" fmla="*/ 0 h 1359908"/>
                <a:gd name="T30" fmla="*/ 1378064 w 1378064"/>
                <a:gd name="T31" fmla="*/ 1359908 h 1359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1378064" h="1359908">
                  <a:moveTo>
                    <a:pt x="8208" y="70304"/>
                  </a:moveTo>
                  <a:cubicBezTo>
                    <a:pt x="51645" y="26867"/>
                    <a:pt x="111653" y="0"/>
                    <a:pt x="177935" y="0"/>
                  </a:cubicBezTo>
                  <a:lnTo>
                    <a:pt x="1138033" y="0"/>
                  </a:lnTo>
                  <a:cubicBezTo>
                    <a:pt x="1270598" y="0"/>
                    <a:pt x="1378064" y="107466"/>
                    <a:pt x="1378064" y="240031"/>
                  </a:cubicBezTo>
                  <a:lnTo>
                    <a:pt x="1378064" y="1200129"/>
                  </a:lnTo>
                  <a:cubicBezTo>
                    <a:pt x="1378064" y="1261775"/>
                    <a:pt x="1354825" y="1317994"/>
                    <a:pt x="1315969" y="1359908"/>
                  </a:cubicBezTo>
                  <a:lnTo>
                    <a:pt x="1079065" y="1129541"/>
                  </a:lnTo>
                  <a:lnTo>
                    <a:pt x="1086335" y="1091030"/>
                  </a:lnTo>
                  <a:lnTo>
                    <a:pt x="1086335" y="450590"/>
                  </a:lnTo>
                  <a:cubicBezTo>
                    <a:pt x="1086335" y="362162"/>
                    <a:pt x="1014649" y="290476"/>
                    <a:pt x="926220" y="290476"/>
                  </a:cubicBezTo>
                  <a:lnTo>
                    <a:pt x="285780" y="290476"/>
                  </a:lnTo>
                  <a:cubicBezTo>
                    <a:pt x="265344" y="290476"/>
                    <a:pt x="245802" y="294304"/>
                    <a:pt x="228154" y="302110"/>
                  </a:cubicBezTo>
                  <a:lnTo>
                    <a:pt x="0" y="80252"/>
                  </a:lnTo>
                  <a:cubicBezTo>
                    <a:pt x="2212" y="76462"/>
                    <a:pt x="5169" y="73342"/>
                    <a:pt x="8208" y="70304"/>
                  </a:cubicBezTo>
                  <a:close/>
                </a:path>
              </a:pathLst>
            </a:custGeom>
            <a:solidFill>
              <a:schemeClr val="bg1"/>
            </a:solidFill>
            <a:ln w="3175" cap="flat" cmpd="sng">
              <a:solidFill>
                <a:schemeClr val="bg1"/>
              </a:solidFill>
              <a:bevel/>
              <a:headEnd/>
              <a:tailEnd/>
            </a:ln>
          </p:spPr>
          <p:txBody>
            <a:bodyPr anchor="ctr"/>
            <a:lstStyle/>
            <a:p>
              <a:endParaRPr lang="zh-CN" altLang="en-US"/>
            </a:p>
          </p:txBody>
        </p:sp>
        <p:sp>
          <p:nvSpPr>
            <p:cNvPr id="8199" name="圆角矩形 15"/>
            <p:cNvSpPr>
              <a:spLocks/>
            </p:cNvSpPr>
            <p:nvPr/>
          </p:nvSpPr>
          <p:spPr bwMode="auto">
            <a:xfrm rot="18851909" flipH="1">
              <a:off x="-9078" y="9768"/>
              <a:ext cx="1378064" cy="1359908"/>
            </a:xfrm>
            <a:custGeom>
              <a:avLst/>
              <a:gdLst>
                <a:gd name="T0" fmla="*/ 8208 w 1378064"/>
                <a:gd name="T1" fmla="*/ 70304 h 1359908"/>
                <a:gd name="T2" fmla="*/ 177935 w 1378064"/>
                <a:gd name="T3" fmla="*/ 0 h 1359908"/>
                <a:gd name="T4" fmla="*/ 1138033 w 1378064"/>
                <a:gd name="T5" fmla="*/ 0 h 1359908"/>
                <a:gd name="T6" fmla="*/ 1378064 w 1378064"/>
                <a:gd name="T7" fmla="*/ 240031 h 1359908"/>
                <a:gd name="T8" fmla="*/ 1378064 w 1378064"/>
                <a:gd name="T9" fmla="*/ 1200129 h 1359908"/>
                <a:gd name="T10" fmla="*/ 1315969 w 1378064"/>
                <a:gd name="T11" fmla="*/ 1359908 h 1359908"/>
                <a:gd name="T12" fmla="*/ 1079065 w 1378064"/>
                <a:gd name="T13" fmla="*/ 1129541 h 1359908"/>
                <a:gd name="T14" fmla="*/ 1086335 w 1378064"/>
                <a:gd name="T15" fmla="*/ 1091030 h 1359908"/>
                <a:gd name="T16" fmla="*/ 1086335 w 1378064"/>
                <a:gd name="T17" fmla="*/ 450590 h 1359908"/>
                <a:gd name="T18" fmla="*/ 926220 w 1378064"/>
                <a:gd name="T19" fmla="*/ 290476 h 1359908"/>
                <a:gd name="T20" fmla="*/ 285780 w 1378064"/>
                <a:gd name="T21" fmla="*/ 290476 h 1359908"/>
                <a:gd name="T22" fmla="*/ 228154 w 1378064"/>
                <a:gd name="T23" fmla="*/ 302110 h 1359908"/>
                <a:gd name="T24" fmla="*/ 0 w 1378064"/>
                <a:gd name="T25" fmla="*/ 80252 h 1359908"/>
                <a:gd name="T26" fmla="*/ 8208 w 1378064"/>
                <a:gd name="T27" fmla="*/ 70304 h 1359908"/>
                <a:gd name="T28" fmla="*/ 0 w 1378064"/>
                <a:gd name="T29" fmla="*/ 0 h 1359908"/>
                <a:gd name="T30" fmla="*/ 1378064 w 1378064"/>
                <a:gd name="T31" fmla="*/ 1359908 h 1359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1378064" h="1359908">
                  <a:moveTo>
                    <a:pt x="8208" y="70304"/>
                  </a:moveTo>
                  <a:cubicBezTo>
                    <a:pt x="51645" y="26867"/>
                    <a:pt x="111653" y="0"/>
                    <a:pt x="177935" y="0"/>
                  </a:cubicBezTo>
                  <a:lnTo>
                    <a:pt x="1138033" y="0"/>
                  </a:lnTo>
                  <a:cubicBezTo>
                    <a:pt x="1270598" y="0"/>
                    <a:pt x="1378064" y="107466"/>
                    <a:pt x="1378064" y="240031"/>
                  </a:cubicBezTo>
                  <a:lnTo>
                    <a:pt x="1378064" y="1200129"/>
                  </a:lnTo>
                  <a:cubicBezTo>
                    <a:pt x="1378064" y="1261775"/>
                    <a:pt x="1354825" y="1317994"/>
                    <a:pt x="1315969" y="1359908"/>
                  </a:cubicBezTo>
                  <a:lnTo>
                    <a:pt x="1079065" y="1129541"/>
                  </a:lnTo>
                  <a:lnTo>
                    <a:pt x="1086335" y="1091030"/>
                  </a:lnTo>
                  <a:lnTo>
                    <a:pt x="1086335" y="450590"/>
                  </a:lnTo>
                  <a:cubicBezTo>
                    <a:pt x="1086335" y="362162"/>
                    <a:pt x="1014649" y="290476"/>
                    <a:pt x="926220" y="290476"/>
                  </a:cubicBezTo>
                  <a:lnTo>
                    <a:pt x="285780" y="290476"/>
                  </a:lnTo>
                  <a:cubicBezTo>
                    <a:pt x="265344" y="290476"/>
                    <a:pt x="245802" y="294304"/>
                    <a:pt x="228154" y="302110"/>
                  </a:cubicBezTo>
                  <a:lnTo>
                    <a:pt x="0" y="80252"/>
                  </a:lnTo>
                  <a:cubicBezTo>
                    <a:pt x="2212" y="76462"/>
                    <a:pt x="5169" y="73342"/>
                    <a:pt x="8208" y="70304"/>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sp>
        <p:nvSpPr>
          <p:cNvPr id="8201" name="直角三角形 5"/>
          <p:cNvSpPr>
            <a:spLocks noChangeArrowheads="1"/>
          </p:cNvSpPr>
          <p:nvPr/>
        </p:nvSpPr>
        <p:spPr bwMode="auto">
          <a:xfrm rot="16200000">
            <a:off x="10356057" y="5022056"/>
            <a:ext cx="1979612" cy="1692275"/>
          </a:xfrm>
          <a:prstGeom prst="rtTriangle">
            <a:avLst/>
          </a:prstGeom>
          <a:solidFill>
            <a:srgbClr val="C6D9F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8205" name="TextBox 12"/>
          <p:cNvSpPr txBox="1">
            <a:spLocks noChangeArrowheads="1"/>
          </p:cNvSpPr>
          <p:nvPr/>
        </p:nvSpPr>
        <p:spPr bwMode="auto">
          <a:xfrm>
            <a:off x="3814354" y="2964592"/>
            <a:ext cx="589245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5400" dirty="0" smtClean="0">
                <a:solidFill>
                  <a:srgbClr val="00B0F0"/>
                </a:solidFill>
                <a:latin typeface="微软雅黑" panose="020B0503020204020204" pitchFamily="34" charset="-122"/>
                <a:ea typeface="微软雅黑" panose="020B0503020204020204" pitchFamily="34" charset="-122"/>
              </a:rPr>
              <a:t>遗传算法（</a:t>
            </a:r>
            <a:r>
              <a:rPr lang="en-US" altLang="zh-CN" sz="5400" dirty="0" smtClean="0">
                <a:solidFill>
                  <a:srgbClr val="00B0F0"/>
                </a:solidFill>
                <a:latin typeface="微软雅黑" panose="020B0503020204020204" pitchFamily="34" charset="-122"/>
                <a:ea typeface="微软雅黑" panose="020B0503020204020204" pitchFamily="34" charset="-122"/>
              </a:rPr>
              <a:t>GA</a:t>
            </a:r>
            <a:r>
              <a:rPr lang="zh-CN" altLang="en-US" sz="5400" dirty="0" smtClean="0">
                <a:solidFill>
                  <a:srgbClr val="00B0F0"/>
                </a:solidFill>
                <a:latin typeface="微软雅黑" panose="020B0503020204020204" pitchFamily="34" charset="-122"/>
                <a:ea typeface="微软雅黑" panose="020B0503020204020204" pitchFamily="34" charset="-122"/>
              </a:rPr>
              <a:t>）</a:t>
            </a:r>
            <a:endParaRPr lang="zh-CN" altLang="en-US" sz="5400" dirty="0">
              <a:solidFill>
                <a:srgbClr val="00B0F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1295529" y="6037729"/>
            <a:ext cx="578224" cy="369332"/>
          </a:xfrm>
          <a:prstGeom prst="rect">
            <a:avLst/>
          </a:prstGeom>
          <a:noFill/>
        </p:spPr>
        <p:txBody>
          <a:bodyPr wrap="square" rtlCol="0">
            <a:spAutoFit/>
          </a:bodyPr>
          <a:lstStyle/>
          <a:p>
            <a:r>
              <a:rPr lang="en-US" altLang="zh-CN" dirty="0" smtClean="0"/>
              <a:t>1</a:t>
            </a:r>
            <a:endParaRPr lang="zh-CN" altLang="en-US" dirty="0"/>
          </a:p>
        </p:txBody>
      </p:sp>
    </p:spTree>
    <p:extLst>
      <p:ext uri="{BB962C8B-B14F-4D97-AF65-F5344CB8AC3E}">
        <p14:creationId xmlns:p14="http://schemas.microsoft.com/office/powerpoint/2010/main" val="37803776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p:cNvSpPr>
          <p:nvPr/>
        </p:nvSpPr>
        <p:spPr bwMode="auto">
          <a:xfrm rot="19387313">
            <a:off x="-1116839" y="-603430"/>
            <a:ext cx="4500563" cy="2159000"/>
          </a:xfrm>
          <a:custGeom>
            <a:avLst/>
            <a:gdLst>
              <a:gd name="T0" fmla="*/ 1622595 w 4505489"/>
              <a:gd name="T1" fmla="*/ 0 h 2162815"/>
              <a:gd name="T2" fmla="*/ 4505489 w 4505489"/>
              <a:gd name="T3" fmla="*/ 2162815 h 2162815"/>
              <a:gd name="T4" fmla="*/ 0 w 4505489"/>
              <a:gd name="T5" fmla="*/ 2162815 h 2162815"/>
              <a:gd name="T6" fmla="*/ 1622595 w 4505489"/>
              <a:gd name="T7" fmla="*/ 0 h 2162815"/>
              <a:gd name="T8" fmla="*/ 0 w 4505489"/>
              <a:gd name="T9" fmla="*/ 0 h 2162815"/>
              <a:gd name="T10" fmla="*/ 4505489 w 4505489"/>
              <a:gd name="T11" fmla="*/ 2162815 h 2162815"/>
            </a:gdLst>
            <a:ahLst/>
            <a:cxnLst>
              <a:cxn ang="0">
                <a:pos x="T0" y="T1"/>
              </a:cxn>
              <a:cxn ang="0">
                <a:pos x="T2" y="T3"/>
              </a:cxn>
              <a:cxn ang="0">
                <a:pos x="T4" y="T5"/>
              </a:cxn>
              <a:cxn ang="0">
                <a:pos x="T6" y="T7"/>
              </a:cxn>
            </a:cxnLst>
            <a:rect l="T8" t="T9" r="T10" b="T11"/>
            <a:pathLst>
              <a:path w="4505489" h="2162815">
                <a:moveTo>
                  <a:pt x="1622595" y="0"/>
                </a:moveTo>
                <a:lnTo>
                  <a:pt x="4505489" y="2162815"/>
                </a:lnTo>
                <a:lnTo>
                  <a:pt x="0" y="2162815"/>
                </a:lnTo>
                <a:lnTo>
                  <a:pt x="1622595" y="0"/>
                </a:lnTo>
                <a:close/>
              </a:path>
            </a:pathLst>
          </a:custGeom>
          <a:solidFill>
            <a:schemeClr val="accent1">
              <a:lumMod val="40000"/>
              <a:lumOff val="60000"/>
            </a:schemeClr>
          </a:solidFill>
          <a:ln>
            <a:noFill/>
          </a:ln>
        </p:spPr>
        <p:txBody>
          <a:bodyPr anchor="ctr"/>
          <a:lstStyle/>
          <a:p>
            <a:endParaRPr lang="zh-CN" altLang="en-US"/>
          </a:p>
        </p:txBody>
      </p:sp>
      <p:sp>
        <p:nvSpPr>
          <p:cNvPr id="7171" name="矩形 2"/>
          <p:cNvSpPr>
            <a:spLocks/>
          </p:cNvSpPr>
          <p:nvPr/>
        </p:nvSpPr>
        <p:spPr bwMode="auto">
          <a:xfrm rot="19387313">
            <a:off x="10714685" y="6269218"/>
            <a:ext cx="1830388" cy="534987"/>
          </a:xfrm>
          <a:custGeom>
            <a:avLst/>
            <a:gdLst>
              <a:gd name="T0" fmla="*/ 1828892 w 1828892"/>
              <a:gd name="T1" fmla="*/ 0 h 535756"/>
              <a:gd name="T2" fmla="*/ 1426955 w 1828892"/>
              <a:gd name="T3" fmla="*/ 535756 h 535756"/>
              <a:gd name="T4" fmla="*/ 714128 w 1828892"/>
              <a:gd name="T5" fmla="*/ 535756 h 535756"/>
              <a:gd name="T6" fmla="*/ 0 w 1828892"/>
              <a:gd name="T7" fmla="*/ 0 h 535756"/>
              <a:gd name="T8" fmla="*/ 1828892 w 1828892"/>
              <a:gd name="T9" fmla="*/ 0 h 535756"/>
              <a:gd name="T10" fmla="*/ 0 w 1828892"/>
              <a:gd name="T11" fmla="*/ 0 h 535756"/>
              <a:gd name="T12" fmla="*/ 1828892 w 1828892"/>
              <a:gd name="T13" fmla="*/ 535756 h 535756"/>
            </a:gdLst>
            <a:ahLst/>
            <a:cxnLst>
              <a:cxn ang="0">
                <a:pos x="T0" y="T1"/>
              </a:cxn>
              <a:cxn ang="0">
                <a:pos x="T2" y="T3"/>
              </a:cxn>
              <a:cxn ang="0">
                <a:pos x="T4" y="T5"/>
              </a:cxn>
              <a:cxn ang="0">
                <a:pos x="T6" y="T7"/>
              </a:cxn>
              <a:cxn ang="0">
                <a:pos x="T8" y="T9"/>
              </a:cxn>
            </a:cxnLst>
            <a:rect l="T10" t="T11" r="T12" b="T13"/>
            <a:pathLst>
              <a:path w="1828892" h="535756">
                <a:moveTo>
                  <a:pt x="1828892" y="0"/>
                </a:moveTo>
                <a:lnTo>
                  <a:pt x="1426955" y="535756"/>
                </a:lnTo>
                <a:lnTo>
                  <a:pt x="714128" y="535756"/>
                </a:lnTo>
                <a:lnTo>
                  <a:pt x="0" y="0"/>
                </a:lnTo>
                <a:lnTo>
                  <a:pt x="1828892" y="0"/>
                </a:lnTo>
                <a:close/>
              </a:path>
            </a:pathLst>
          </a:custGeom>
          <a:solidFill>
            <a:schemeClr val="accent1">
              <a:lumMod val="40000"/>
              <a:lumOff val="60000"/>
            </a:schemeClr>
          </a:solidFill>
          <a:ln>
            <a:noFill/>
          </a:ln>
        </p:spPr>
        <p:txBody>
          <a:bodyPr anchor="ctr"/>
          <a:lstStyle/>
          <a:p>
            <a:endParaRPr lang="zh-CN" altLang="en-US"/>
          </a:p>
        </p:txBody>
      </p:sp>
      <p:sp>
        <p:nvSpPr>
          <p:cNvPr id="7189" name="矩形 24"/>
          <p:cNvSpPr>
            <a:spLocks/>
          </p:cNvSpPr>
          <p:nvPr/>
        </p:nvSpPr>
        <p:spPr bwMode="auto">
          <a:xfrm rot="19387313">
            <a:off x="8801748" y="5629455"/>
            <a:ext cx="3956050" cy="536575"/>
          </a:xfrm>
          <a:custGeom>
            <a:avLst/>
            <a:gdLst>
              <a:gd name="T0" fmla="*/ 3956149 w 3956149"/>
              <a:gd name="T1" fmla="*/ 1 h 535757"/>
              <a:gd name="T2" fmla="*/ 3554213 w 3956149"/>
              <a:gd name="T3" fmla="*/ 535756 h 535757"/>
              <a:gd name="T4" fmla="*/ 714130 w 3956149"/>
              <a:gd name="T5" fmla="*/ 535757 h 535757"/>
              <a:gd name="T6" fmla="*/ 0 w 3956149"/>
              <a:gd name="T7" fmla="*/ 0 h 535757"/>
              <a:gd name="T8" fmla="*/ 3956149 w 3956149"/>
              <a:gd name="T9" fmla="*/ 1 h 535757"/>
              <a:gd name="T10" fmla="*/ 0 w 3956149"/>
              <a:gd name="T11" fmla="*/ 0 h 535757"/>
              <a:gd name="T12" fmla="*/ 3956149 w 3956149"/>
              <a:gd name="T13" fmla="*/ 535757 h 535757"/>
            </a:gdLst>
            <a:ahLst/>
            <a:cxnLst>
              <a:cxn ang="0">
                <a:pos x="T0" y="T1"/>
              </a:cxn>
              <a:cxn ang="0">
                <a:pos x="T2" y="T3"/>
              </a:cxn>
              <a:cxn ang="0">
                <a:pos x="T4" y="T5"/>
              </a:cxn>
              <a:cxn ang="0">
                <a:pos x="T6" y="T7"/>
              </a:cxn>
              <a:cxn ang="0">
                <a:pos x="T8" y="T9"/>
              </a:cxn>
            </a:cxnLst>
            <a:rect l="T10" t="T11" r="T12" b="T13"/>
            <a:pathLst>
              <a:path w="3956149" h="535757">
                <a:moveTo>
                  <a:pt x="3956149" y="1"/>
                </a:moveTo>
                <a:lnTo>
                  <a:pt x="3554213" y="535756"/>
                </a:lnTo>
                <a:lnTo>
                  <a:pt x="714130" y="535757"/>
                </a:lnTo>
                <a:lnTo>
                  <a:pt x="0" y="0"/>
                </a:lnTo>
                <a:lnTo>
                  <a:pt x="3956149" y="1"/>
                </a:lnTo>
                <a:close/>
              </a:path>
            </a:pathLst>
          </a:custGeom>
          <a:solidFill>
            <a:schemeClr val="accent1">
              <a:lumMod val="40000"/>
              <a:lumOff val="60000"/>
            </a:schemeClr>
          </a:solidFill>
          <a:ln>
            <a:noFill/>
          </a:ln>
        </p:spPr>
        <p:txBody>
          <a:bodyPr anchor="ctr"/>
          <a:lstStyle/>
          <a:p>
            <a:endParaRPr lang="zh-CN" altLang="en-US"/>
          </a:p>
        </p:txBody>
      </p:sp>
      <p:sp>
        <p:nvSpPr>
          <p:cNvPr id="3" name="矩形 2"/>
          <p:cNvSpPr/>
          <p:nvPr/>
        </p:nvSpPr>
        <p:spPr>
          <a:xfrm>
            <a:off x="143306" y="392645"/>
            <a:ext cx="1415772"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概念介绍</a:t>
            </a:r>
            <a:endParaRPr lang="en-US" altLang="zh-CN" sz="24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1295529" y="6037729"/>
            <a:ext cx="578224" cy="369332"/>
          </a:xfrm>
          <a:prstGeom prst="rect">
            <a:avLst/>
          </a:prstGeom>
          <a:noFill/>
        </p:spPr>
        <p:txBody>
          <a:bodyPr wrap="square" rtlCol="0">
            <a:spAutoFit/>
          </a:bodyPr>
          <a:lstStyle/>
          <a:p>
            <a:r>
              <a:rPr lang="en-US" altLang="zh-CN" dirty="0" smtClean="0"/>
              <a:t>10</a:t>
            </a:r>
            <a:endParaRPr lang="zh-CN" altLang="en-US" dirty="0"/>
          </a:p>
        </p:txBody>
      </p:sp>
      <p:sp>
        <p:nvSpPr>
          <p:cNvPr id="4" name="矩形 3"/>
          <p:cNvSpPr/>
          <p:nvPr/>
        </p:nvSpPr>
        <p:spPr>
          <a:xfrm>
            <a:off x="1684148" y="1402161"/>
            <a:ext cx="2903349" cy="1477328"/>
          </a:xfrm>
          <a:prstGeom prst="rect">
            <a:avLst/>
          </a:prstGeom>
        </p:spPr>
        <p:txBody>
          <a:bodyPr wrap="square">
            <a:spAutoFit/>
          </a:bodyPr>
          <a:lstStyle/>
          <a:p>
            <a:r>
              <a:rPr lang="zh-CN" altLang="en-US" b="1" dirty="0">
                <a:solidFill>
                  <a:srgbClr val="262626"/>
                </a:solidFill>
                <a:latin typeface="宋体" panose="02010600030101010101" pitchFamily="2" charset="-122"/>
                <a:ea typeface="宋体" panose="02010600030101010101" pitchFamily="2" charset="-122"/>
              </a:rPr>
              <a:t>遗传算法</a:t>
            </a:r>
            <a:r>
              <a:rPr lang="zh-CN" altLang="en-US" b="1" dirty="0" smtClean="0">
                <a:solidFill>
                  <a:srgbClr val="262626"/>
                </a:solidFill>
                <a:latin typeface="宋体" panose="02010600030101010101" pitchFamily="2" charset="-122"/>
                <a:ea typeface="宋体" panose="02010600030101010101" pitchFamily="2" charset="-122"/>
              </a:rPr>
              <a:t>组成：</a:t>
            </a:r>
            <a:endParaRPr lang="en-US" altLang="zh-CN" b="1" dirty="0" smtClean="0">
              <a:solidFill>
                <a:srgbClr val="262626"/>
              </a:solidFill>
              <a:latin typeface="宋体" panose="02010600030101010101" pitchFamily="2" charset="-122"/>
              <a:ea typeface="宋体" panose="02010600030101010101" pitchFamily="2" charset="-122"/>
            </a:endParaRPr>
          </a:p>
          <a:p>
            <a:endParaRPr lang="zh-CN" altLang="en-US" dirty="0">
              <a:solidFill>
                <a:srgbClr val="262626"/>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b="1" dirty="0">
                <a:solidFill>
                  <a:srgbClr val="262626"/>
                </a:solidFill>
                <a:latin typeface="宋体" panose="02010600030101010101" pitchFamily="2" charset="-122"/>
                <a:ea typeface="宋体" panose="02010600030101010101" pitchFamily="2" charset="-122"/>
              </a:rPr>
              <a:t>遗传算子</a:t>
            </a:r>
            <a:endParaRPr lang="en-US" altLang="zh-CN" b="1" dirty="0">
              <a:solidFill>
                <a:srgbClr val="262626"/>
              </a:solidFill>
              <a:latin typeface="宋体" panose="02010600030101010101" pitchFamily="2" charset="-122"/>
              <a:ea typeface="宋体" panose="02010600030101010101" pitchFamily="2" charset="-122"/>
            </a:endParaRPr>
          </a:p>
          <a:p>
            <a:pPr marL="742950" lvl="1" indent="-285750">
              <a:buFont typeface="Arial" panose="020B0604020202020204" pitchFamily="34" charset="0"/>
              <a:buChar char="•"/>
            </a:pPr>
            <a:r>
              <a:rPr lang="zh-CN" altLang="en-US" b="1" dirty="0">
                <a:solidFill>
                  <a:srgbClr val="262626"/>
                </a:solidFill>
                <a:latin typeface="宋体" panose="02010600030101010101" pitchFamily="2" charset="-122"/>
                <a:ea typeface="宋体" panose="02010600030101010101" pitchFamily="2" charset="-122"/>
              </a:rPr>
              <a:t>交叉</a:t>
            </a:r>
            <a:endParaRPr lang="en-US" altLang="zh-CN" b="1" i="0" dirty="0">
              <a:solidFill>
                <a:srgbClr val="262626"/>
              </a:solidFill>
              <a:effectLst/>
              <a:latin typeface="宋体" panose="02010600030101010101" pitchFamily="2" charset="-122"/>
              <a:ea typeface="宋体" panose="02010600030101010101" pitchFamily="2" charset="-122"/>
            </a:endParaRPr>
          </a:p>
          <a:p>
            <a:pPr marL="742950" lvl="1" indent="-285750">
              <a:buFont typeface="Arial" panose="020B0604020202020204" pitchFamily="34" charset="0"/>
              <a:buChar char="•"/>
            </a:pPr>
            <a:endParaRPr lang="zh-CN" altLang="en-US" b="0" i="0" dirty="0">
              <a:solidFill>
                <a:srgbClr val="262626"/>
              </a:solidFill>
              <a:effectLst/>
              <a:latin typeface="宋体" panose="02010600030101010101" pitchFamily="2" charset="-122"/>
              <a:ea typeface="宋体" panose="02010600030101010101" pitchFamily="2" charset="-122"/>
            </a:endParaRPr>
          </a:p>
        </p:txBody>
      </p:sp>
      <p:sp>
        <p:nvSpPr>
          <p:cNvPr id="20" name="矩形 19"/>
          <p:cNvSpPr/>
          <p:nvPr/>
        </p:nvSpPr>
        <p:spPr>
          <a:xfrm>
            <a:off x="1653153" y="2692307"/>
            <a:ext cx="2546887" cy="646331"/>
          </a:xfrm>
          <a:prstGeom prst="rect">
            <a:avLst/>
          </a:prstGeom>
        </p:spPr>
        <p:txBody>
          <a:bodyPr wrap="square">
            <a:spAutoFit/>
          </a:bodyPr>
          <a:lstStyle/>
          <a:p>
            <a:pPr marL="285750" indent="-285750">
              <a:buFont typeface="Arial" panose="020B0604020202020204" pitchFamily="34" charset="0"/>
              <a:buChar char="•"/>
            </a:pPr>
            <a:r>
              <a:rPr lang="zh-CN" altLang="en-US" b="1" dirty="0">
                <a:latin typeface="宋体" panose="02010600030101010101" pitchFamily="2" charset="-122"/>
                <a:ea typeface="宋体" panose="02010600030101010101" pitchFamily="2" charset="-122"/>
              </a:rPr>
              <a:t>运行参数</a:t>
            </a:r>
          </a:p>
          <a:p>
            <a:pPr marL="800100" lvl="1" indent="-342900">
              <a:buFont typeface="Arial" panose="020B0604020202020204" pitchFamily="34" charset="0"/>
              <a:buChar char="•"/>
            </a:pPr>
            <a:r>
              <a:rPr lang="zh-CN" altLang="en-US" b="1" dirty="0" smtClean="0">
                <a:latin typeface="宋体" panose="02010600030101010101" pitchFamily="2" charset="-122"/>
                <a:ea typeface="宋体" panose="02010600030101010101" pitchFamily="2" charset="-122"/>
              </a:rPr>
              <a:t>交叉概率</a:t>
            </a:r>
            <a:endParaRPr lang="zh-CN" altLang="en-US" b="1" dirty="0">
              <a:latin typeface="宋体" panose="02010600030101010101" pitchFamily="2" charset="-122"/>
              <a:ea typeface="宋体" panose="02010600030101010101" pitchFamily="2" charset="-122"/>
            </a:endParaRPr>
          </a:p>
        </p:txBody>
      </p:sp>
      <p:sp>
        <p:nvSpPr>
          <p:cNvPr id="12" name="矩形 11"/>
          <p:cNvSpPr/>
          <p:nvPr/>
        </p:nvSpPr>
        <p:spPr>
          <a:xfrm>
            <a:off x="5274567" y="718111"/>
            <a:ext cx="2276585" cy="369332"/>
          </a:xfrm>
          <a:prstGeom prst="rect">
            <a:avLst/>
          </a:prstGeom>
        </p:spPr>
        <p:txBody>
          <a:bodyPr wrap="none">
            <a:spAutoFit/>
          </a:bodyPr>
          <a:lstStyle/>
          <a:p>
            <a:r>
              <a:rPr lang="zh-CN" altLang="en-US" b="1" dirty="0">
                <a:latin typeface="宋体" panose="02010600030101010101" pitchFamily="2" charset="-122"/>
                <a:ea typeface="宋体" panose="02010600030101010101" pitchFamily="2" charset="-122"/>
              </a:rPr>
              <a:t>赋予种群进化</a:t>
            </a:r>
            <a:r>
              <a:rPr lang="zh-CN" altLang="en-US" b="1" dirty="0">
                <a:latin typeface="宋体" panose="02010600030101010101" pitchFamily="2" charset="-122"/>
                <a:ea typeface="宋体" panose="02010600030101010101" pitchFamily="2" charset="-122"/>
              </a:rPr>
              <a:t>的</a:t>
            </a:r>
            <a:r>
              <a:rPr lang="zh-CN" altLang="en-US" b="1" dirty="0" smtClean="0">
                <a:latin typeface="宋体" panose="02010600030101010101" pitchFamily="2" charset="-122"/>
                <a:ea typeface="宋体" panose="02010600030101010101" pitchFamily="2" charset="-122"/>
              </a:rPr>
              <a:t>能力</a:t>
            </a:r>
            <a:endParaRPr lang="en-US" altLang="zh-CN" b="1" dirty="0">
              <a:latin typeface="宋体" panose="02010600030101010101" pitchFamily="2" charset="-122"/>
              <a:ea typeface="宋体" panose="02010600030101010101" pitchFamily="2" charset="-122"/>
            </a:endParaRPr>
          </a:p>
        </p:txBody>
      </p:sp>
      <p:sp>
        <p:nvSpPr>
          <p:cNvPr id="13" name="矩形 12"/>
          <p:cNvSpPr/>
          <p:nvPr/>
        </p:nvSpPr>
        <p:spPr>
          <a:xfrm>
            <a:off x="5517397" y="6488668"/>
            <a:ext cx="3688596" cy="369332"/>
          </a:xfrm>
          <a:prstGeom prst="rect">
            <a:avLst/>
          </a:prstGeom>
        </p:spPr>
        <p:txBody>
          <a:bodyPr wrap="square">
            <a:spAutoFit/>
          </a:bodyPr>
          <a:lstStyle/>
          <a:p>
            <a:r>
              <a:rPr lang="en-US" altLang="zh-CN" dirty="0" smtClean="0">
                <a:solidFill>
                  <a:srgbClr val="262626"/>
                </a:solidFill>
                <a:latin typeface="宋体" panose="02010600030101010101" pitchFamily="2" charset="-122"/>
                <a:ea typeface="宋体" panose="02010600030101010101" pitchFamily="2" charset="-122"/>
              </a:rPr>
              <a:t>*</a:t>
            </a:r>
            <a:r>
              <a:rPr lang="zh-CN" altLang="en-US" dirty="0" smtClean="0">
                <a:solidFill>
                  <a:srgbClr val="262626"/>
                </a:solidFill>
                <a:latin typeface="宋体" panose="02010600030101010101" pitchFamily="2" charset="-122"/>
                <a:ea typeface="宋体" panose="02010600030101010101" pitchFamily="2" charset="-122"/>
              </a:rPr>
              <a:t>其他交叉方式见附带的</a:t>
            </a:r>
            <a:r>
              <a:rPr lang="en-US" altLang="zh-CN" dirty="0" smtClean="0">
                <a:solidFill>
                  <a:srgbClr val="262626"/>
                </a:solidFill>
                <a:latin typeface="宋体" panose="02010600030101010101" pitchFamily="2" charset="-122"/>
                <a:ea typeface="宋体" panose="02010600030101010101" pitchFamily="2" charset="-122"/>
              </a:rPr>
              <a:t>word</a:t>
            </a:r>
            <a:r>
              <a:rPr lang="zh-CN" altLang="en-US" dirty="0" smtClean="0">
                <a:solidFill>
                  <a:srgbClr val="262626"/>
                </a:solidFill>
                <a:latin typeface="宋体" panose="02010600030101010101" pitchFamily="2" charset="-122"/>
                <a:ea typeface="宋体" panose="02010600030101010101" pitchFamily="2" charset="-122"/>
              </a:rPr>
              <a:t>文档</a:t>
            </a:r>
            <a:endParaRPr lang="zh-CN" altLang="en-US" b="0" i="0" dirty="0">
              <a:solidFill>
                <a:srgbClr val="262626"/>
              </a:solidFill>
              <a:effectLst/>
              <a:latin typeface="宋体" panose="02010600030101010101" pitchFamily="2" charset="-122"/>
              <a:ea typeface="宋体" panose="02010600030101010101" pitchFamily="2" charset="-122"/>
            </a:endParaRPr>
          </a:p>
        </p:txBody>
      </p:sp>
      <p:sp>
        <p:nvSpPr>
          <p:cNvPr id="2" name="矩形 1"/>
          <p:cNvSpPr/>
          <p:nvPr/>
        </p:nvSpPr>
        <p:spPr>
          <a:xfrm>
            <a:off x="5258944" y="1481391"/>
            <a:ext cx="4368382" cy="646331"/>
          </a:xfrm>
          <a:prstGeom prst="rect">
            <a:avLst/>
          </a:prstGeom>
        </p:spPr>
        <p:txBody>
          <a:bodyPr wrap="square">
            <a:spAutoFit/>
          </a:bodyPr>
          <a:lstStyle/>
          <a:p>
            <a:r>
              <a:rPr lang="zh-CN" altLang="en-US" dirty="0">
                <a:solidFill>
                  <a:srgbClr val="262626"/>
                </a:solidFill>
                <a:latin typeface="宋体" panose="02010600030101010101" pitchFamily="2" charset="-122"/>
                <a:ea typeface="宋体" panose="02010600030101010101" pitchFamily="2" charset="-122"/>
              </a:rPr>
              <a:t>两个待交叉的不同</a:t>
            </a:r>
            <a:r>
              <a:rPr lang="zh-CN" altLang="en-US" dirty="0" smtClean="0">
                <a:solidFill>
                  <a:srgbClr val="262626"/>
                </a:solidFill>
                <a:latin typeface="宋体" panose="02010600030101010101" pitchFamily="2" charset="-122"/>
                <a:ea typeface="宋体" panose="02010600030101010101" pitchFamily="2" charset="-122"/>
              </a:rPr>
              <a:t>的亲代根据</a:t>
            </a:r>
            <a:r>
              <a:rPr lang="zh-CN" altLang="en-US" dirty="0">
                <a:solidFill>
                  <a:srgbClr val="262626"/>
                </a:solidFill>
                <a:latin typeface="宋体" panose="02010600030101010101" pitchFamily="2" charset="-122"/>
                <a:ea typeface="宋体" panose="02010600030101010101" pitchFamily="2" charset="-122"/>
              </a:rPr>
              <a:t>交叉</a:t>
            </a:r>
            <a:r>
              <a:rPr lang="zh-CN" altLang="en-US" dirty="0" smtClean="0">
                <a:solidFill>
                  <a:srgbClr val="262626"/>
                </a:solidFill>
                <a:latin typeface="宋体" panose="02010600030101010101" pitchFamily="2" charset="-122"/>
                <a:ea typeface="宋体" panose="02010600030101010101" pitchFamily="2" charset="-122"/>
              </a:rPr>
              <a:t>概按</a:t>
            </a:r>
            <a:r>
              <a:rPr lang="zh-CN" altLang="en-US" dirty="0">
                <a:solidFill>
                  <a:srgbClr val="262626"/>
                </a:solidFill>
                <a:latin typeface="宋体" panose="02010600030101010101" pitchFamily="2" charset="-122"/>
                <a:ea typeface="宋体" panose="02010600030101010101" pitchFamily="2" charset="-122"/>
              </a:rPr>
              <a:t>某种方式交换其部分</a:t>
            </a:r>
            <a:r>
              <a:rPr lang="zh-CN" altLang="en-US" dirty="0" smtClean="0">
                <a:solidFill>
                  <a:srgbClr val="262626"/>
                </a:solidFill>
                <a:latin typeface="宋体" panose="02010600030101010101" pitchFamily="2" charset="-122"/>
                <a:ea typeface="宋体" panose="02010600030101010101" pitchFamily="2" charset="-122"/>
              </a:rPr>
              <a:t>基因，产生新的子代</a:t>
            </a:r>
            <a:endParaRPr lang="zh-CN" altLang="en-US" b="0" i="0" dirty="0">
              <a:solidFill>
                <a:srgbClr val="262626"/>
              </a:solidFill>
              <a:effectLst/>
              <a:latin typeface="宋体" panose="02010600030101010101" pitchFamily="2" charset="-122"/>
              <a:ea typeface="宋体" panose="02010600030101010101" pitchFamily="2" charset="-122"/>
            </a:endParaRPr>
          </a:p>
        </p:txBody>
      </p:sp>
      <p:sp>
        <p:nvSpPr>
          <p:cNvPr id="5" name="矩形 4"/>
          <p:cNvSpPr/>
          <p:nvPr/>
        </p:nvSpPr>
        <p:spPr>
          <a:xfrm>
            <a:off x="5306988" y="3324981"/>
            <a:ext cx="3337302" cy="2031325"/>
          </a:xfrm>
          <a:prstGeom prst="rect">
            <a:avLst/>
          </a:prstGeom>
        </p:spPr>
        <p:txBody>
          <a:bodyPr wrap="square">
            <a:spAutoFit/>
          </a:bodyPr>
          <a:lstStyle/>
          <a:p>
            <a:r>
              <a:rPr lang="zh-CN" altLang="en-US" dirty="0">
                <a:solidFill>
                  <a:srgbClr val="2E2E2E"/>
                </a:solidFill>
                <a:latin typeface="宋体" panose="02010600030101010101" pitchFamily="2" charset="-122"/>
                <a:ea typeface="宋体" panose="02010600030101010101" pitchFamily="2" charset="-122"/>
              </a:rPr>
              <a:t>交叉前：</a:t>
            </a:r>
          </a:p>
          <a:p>
            <a:r>
              <a:rPr lang="en-US" altLang="zh-CN" dirty="0">
                <a:solidFill>
                  <a:srgbClr val="2E2E2E"/>
                </a:solidFill>
                <a:latin typeface="宋体" panose="02010600030101010101" pitchFamily="2" charset="-122"/>
                <a:ea typeface="宋体" panose="02010600030101010101" pitchFamily="2" charset="-122"/>
              </a:rPr>
              <a:t>00000|</a:t>
            </a:r>
            <a:r>
              <a:rPr lang="en-US" altLang="zh-CN" dirty="0">
                <a:solidFill>
                  <a:srgbClr val="FF0000"/>
                </a:solidFill>
                <a:latin typeface="宋体" panose="02010600030101010101" pitchFamily="2" charset="-122"/>
                <a:ea typeface="宋体" panose="02010600030101010101" pitchFamily="2" charset="-122"/>
              </a:rPr>
              <a:t>011100000000</a:t>
            </a:r>
            <a:r>
              <a:rPr lang="en-US" altLang="zh-CN" dirty="0">
                <a:solidFill>
                  <a:srgbClr val="2E2E2E"/>
                </a:solidFill>
                <a:latin typeface="宋体" panose="02010600030101010101" pitchFamily="2" charset="-122"/>
                <a:ea typeface="宋体" panose="02010600030101010101" pitchFamily="2" charset="-122"/>
              </a:rPr>
              <a:t>|10000</a:t>
            </a:r>
          </a:p>
          <a:p>
            <a:r>
              <a:rPr lang="en-US" altLang="zh-CN" dirty="0">
                <a:solidFill>
                  <a:srgbClr val="2E2E2E"/>
                </a:solidFill>
                <a:latin typeface="宋体" panose="02010600030101010101" pitchFamily="2" charset="-122"/>
                <a:ea typeface="宋体" panose="02010600030101010101" pitchFamily="2" charset="-122"/>
              </a:rPr>
              <a:t>11100|</a:t>
            </a:r>
            <a:r>
              <a:rPr lang="en-US" altLang="zh-CN" dirty="0">
                <a:solidFill>
                  <a:srgbClr val="7030A0"/>
                </a:solidFill>
                <a:latin typeface="宋体" panose="02010600030101010101" pitchFamily="2" charset="-122"/>
                <a:ea typeface="宋体" panose="02010600030101010101" pitchFamily="2" charset="-122"/>
              </a:rPr>
              <a:t>000001111110</a:t>
            </a:r>
            <a:r>
              <a:rPr lang="en-US" altLang="zh-CN" dirty="0">
                <a:solidFill>
                  <a:srgbClr val="2E2E2E"/>
                </a:solidFill>
                <a:latin typeface="宋体" panose="02010600030101010101" pitchFamily="2" charset="-122"/>
                <a:ea typeface="宋体" panose="02010600030101010101" pitchFamily="2" charset="-122"/>
              </a:rPr>
              <a:t>|00101</a:t>
            </a:r>
          </a:p>
          <a:p>
            <a:endParaRPr lang="en-US" altLang="zh-CN" dirty="0" smtClean="0">
              <a:solidFill>
                <a:srgbClr val="2E2E2E"/>
              </a:solidFill>
              <a:latin typeface="宋体" panose="02010600030101010101" pitchFamily="2" charset="-122"/>
              <a:ea typeface="宋体" panose="02010600030101010101" pitchFamily="2" charset="-122"/>
            </a:endParaRPr>
          </a:p>
          <a:p>
            <a:r>
              <a:rPr lang="zh-CN" altLang="en-US" dirty="0" smtClean="0">
                <a:solidFill>
                  <a:srgbClr val="2E2E2E"/>
                </a:solidFill>
                <a:latin typeface="宋体" panose="02010600030101010101" pitchFamily="2" charset="-122"/>
                <a:ea typeface="宋体" panose="02010600030101010101" pitchFamily="2" charset="-122"/>
              </a:rPr>
              <a:t>交叉</a:t>
            </a:r>
            <a:r>
              <a:rPr lang="zh-CN" altLang="en-US" dirty="0">
                <a:solidFill>
                  <a:srgbClr val="2E2E2E"/>
                </a:solidFill>
                <a:latin typeface="宋体" panose="02010600030101010101" pitchFamily="2" charset="-122"/>
                <a:ea typeface="宋体" panose="02010600030101010101" pitchFamily="2" charset="-122"/>
              </a:rPr>
              <a:t>后：</a:t>
            </a:r>
          </a:p>
          <a:p>
            <a:r>
              <a:rPr lang="en-US" altLang="zh-CN" dirty="0">
                <a:solidFill>
                  <a:srgbClr val="2E2E2E"/>
                </a:solidFill>
                <a:latin typeface="宋体" panose="02010600030101010101" pitchFamily="2" charset="-122"/>
                <a:ea typeface="宋体" panose="02010600030101010101" pitchFamily="2" charset="-122"/>
              </a:rPr>
              <a:t>00000|</a:t>
            </a:r>
            <a:r>
              <a:rPr lang="en-US" altLang="zh-CN" dirty="0">
                <a:solidFill>
                  <a:srgbClr val="7030A0"/>
                </a:solidFill>
                <a:latin typeface="宋体" panose="02010600030101010101" pitchFamily="2" charset="-122"/>
                <a:ea typeface="宋体" panose="02010600030101010101" pitchFamily="2" charset="-122"/>
              </a:rPr>
              <a:t>000001111110</a:t>
            </a:r>
            <a:r>
              <a:rPr lang="en-US" altLang="zh-CN" dirty="0">
                <a:solidFill>
                  <a:srgbClr val="2E2E2E"/>
                </a:solidFill>
                <a:latin typeface="宋体" panose="02010600030101010101" pitchFamily="2" charset="-122"/>
                <a:ea typeface="宋体" panose="02010600030101010101" pitchFamily="2" charset="-122"/>
              </a:rPr>
              <a:t>|10000</a:t>
            </a:r>
          </a:p>
          <a:p>
            <a:r>
              <a:rPr lang="en-US" altLang="zh-CN" dirty="0">
                <a:solidFill>
                  <a:srgbClr val="2E2E2E"/>
                </a:solidFill>
                <a:latin typeface="宋体" panose="02010600030101010101" pitchFamily="2" charset="-122"/>
                <a:ea typeface="宋体" panose="02010600030101010101" pitchFamily="2" charset="-122"/>
              </a:rPr>
              <a:t>11100|</a:t>
            </a:r>
            <a:r>
              <a:rPr lang="en-US" altLang="zh-CN" dirty="0">
                <a:solidFill>
                  <a:srgbClr val="FF0000"/>
                </a:solidFill>
                <a:latin typeface="宋体" panose="02010600030101010101" pitchFamily="2" charset="-122"/>
                <a:ea typeface="宋体" panose="02010600030101010101" pitchFamily="2" charset="-122"/>
              </a:rPr>
              <a:t>011100000000</a:t>
            </a:r>
            <a:r>
              <a:rPr lang="en-US" altLang="zh-CN" dirty="0">
                <a:solidFill>
                  <a:srgbClr val="2E2E2E"/>
                </a:solidFill>
                <a:latin typeface="宋体" panose="02010600030101010101" pitchFamily="2" charset="-122"/>
                <a:ea typeface="宋体" panose="02010600030101010101" pitchFamily="2" charset="-122"/>
              </a:rPr>
              <a:t>|00101</a:t>
            </a:r>
            <a:endParaRPr lang="en-US" altLang="zh-CN" b="0" i="0" dirty="0">
              <a:solidFill>
                <a:srgbClr val="2E2E2E"/>
              </a:solidFill>
              <a:effectLst/>
              <a:latin typeface="宋体" panose="02010600030101010101" pitchFamily="2" charset="-122"/>
              <a:ea typeface="宋体" panose="02010600030101010101" pitchFamily="2" charset="-122"/>
            </a:endParaRPr>
          </a:p>
        </p:txBody>
      </p:sp>
      <p:sp>
        <p:nvSpPr>
          <p:cNvPr id="15" name="矩形 14"/>
          <p:cNvSpPr/>
          <p:nvPr/>
        </p:nvSpPr>
        <p:spPr>
          <a:xfrm>
            <a:off x="5278575" y="2718226"/>
            <a:ext cx="3688596" cy="369332"/>
          </a:xfrm>
          <a:prstGeom prst="rect">
            <a:avLst/>
          </a:prstGeom>
        </p:spPr>
        <p:txBody>
          <a:bodyPr wrap="square">
            <a:spAutoFit/>
          </a:bodyPr>
          <a:lstStyle/>
          <a:p>
            <a:r>
              <a:rPr lang="zh-CN" altLang="en-US" dirty="0" smtClean="0">
                <a:solidFill>
                  <a:srgbClr val="262626"/>
                </a:solidFill>
                <a:latin typeface="宋体" panose="02010600030101010101" pitchFamily="2" charset="-122"/>
                <a:ea typeface="宋体" panose="02010600030101010101" pitchFamily="2" charset="-122"/>
              </a:rPr>
              <a:t>部分交叉法：</a:t>
            </a:r>
            <a:endParaRPr lang="zh-CN" altLang="en-US" b="0" i="0" dirty="0">
              <a:solidFill>
                <a:srgbClr val="262626"/>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21018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p:cNvSpPr>
          <p:nvPr/>
        </p:nvSpPr>
        <p:spPr bwMode="auto">
          <a:xfrm rot="19387313">
            <a:off x="-1116839" y="-603430"/>
            <a:ext cx="4500563" cy="2159000"/>
          </a:xfrm>
          <a:custGeom>
            <a:avLst/>
            <a:gdLst>
              <a:gd name="T0" fmla="*/ 1622595 w 4505489"/>
              <a:gd name="T1" fmla="*/ 0 h 2162815"/>
              <a:gd name="T2" fmla="*/ 4505489 w 4505489"/>
              <a:gd name="T3" fmla="*/ 2162815 h 2162815"/>
              <a:gd name="T4" fmla="*/ 0 w 4505489"/>
              <a:gd name="T5" fmla="*/ 2162815 h 2162815"/>
              <a:gd name="T6" fmla="*/ 1622595 w 4505489"/>
              <a:gd name="T7" fmla="*/ 0 h 2162815"/>
              <a:gd name="T8" fmla="*/ 0 w 4505489"/>
              <a:gd name="T9" fmla="*/ 0 h 2162815"/>
              <a:gd name="T10" fmla="*/ 4505489 w 4505489"/>
              <a:gd name="T11" fmla="*/ 2162815 h 2162815"/>
            </a:gdLst>
            <a:ahLst/>
            <a:cxnLst>
              <a:cxn ang="0">
                <a:pos x="T0" y="T1"/>
              </a:cxn>
              <a:cxn ang="0">
                <a:pos x="T2" y="T3"/>
              </a:cxn>
              <a:cxn ang="0">
                <a:pos x="T4" y="T5"/>
              </a:cxn>
              <a:cxn ang="0">
                <a:pos x="T6" y="T7"/>
              </a:cxn>
            </a:cxnLst>
            <a:rect l="T8" t="T9" r="T10" b="T11"/>
            <a:pathLst>
              <a:path w="4505489" h="2162815">
                <a:moveTo>
                  <a:pt x="1622595" y="0"/>
                </a:moveTo>
                <a:lnTo>
                  <a:pt x="4505489" y="2162815"/>
                </a:lnTo>
                <a:lnTo>
                  <a:pt x="0" y="2162815"/>
                </a:lnTo>
                <a:lnTo>
                  <a:pt x="1622595" y="0"/>
                </a:lnTo>
                <a:close/>
              </a:path>
            </a:pathLst>
          </a:custGeom>
          <a:solidFill>
            <a:schemeClr val="accent1">
              <a:lumMod val="40000"/>
              <a:lumOff val="60000"/>
            </a:schemeClr>
          </a:solidFill>
          <a:ln>
            <a:noFill/>
          </a:ln>
        </p:spPr>
        <p:txBody>
          <a:bodyPr anchor="ctr"/>
          <a:lstStyle/>
          <a:p>
            <a:endParaRPr lang="zh-CN" altLang="en-US"/>
          </a:p>
        </p:txBody>
      </p:sp>
      <p:sp>
        <p:nvSpPr>
          <p:cNvPr id="7171" name="矩形 2"/>
          <p:cNvSpPr>
            <a:spLocks/>
          </p:cNvSpPr>
          <p:nvPr/>
        </p:nvSpPr>
        <p:spPr bwMode="auto">
          <a:xfrm rot="19387313">
            <a:off x="10714685" y="6269218"/>
            <a:ext cx="1830388" cy="534987"/>
          </a:xfrm>
          <a:custGeom>
            <a:avLst/>
            <a:gdLst>
              <a:gd name="T0" fmla="*/ 1828892 w 1828892"/>
              <a:gd name="T1" fmla="*/ 0 h 535756"/>
              <a:gd name="T2" fmla="*/ 1426955 w 1828892"/>
              <a:gd name="T3" fmla="*/ 535756 h 535756"/>
              <a:gd name="T4" fmla="*/ 714128 w 1828892"/>
              <a:gd name="T5" fmla="*/ 535756 h 535756"/>
              <a:gd name="T6" fmla="*/ 0 w 1828892"/>
              <a:gd name="T7" fmla="*/ 0 h 535756"/>
              <a:gd name="T8" fmla="*/ 1828892 w 1828892"/>
              <a:gd name="T9" fmla="*/ 0 h 535756"/>
              <a:gd name="T10" fmla="*/ 0 w 1828892"/>
              <a:gd name="T11" fmla="*/ 0 h 535756"/>
              <a:gd name="T12" fmla="*/ 1828892 w 1828892"/>
              <a:gd name="T13" fmla="*/ 535756 h 535756"/>
            </a:gdLst>
            <a:ahLst/>
            <a:cxnLst>
              <a:cxn ang="0">
                <a:pos x="T0" y="T1"/>
              </a:cxn>
              <a:cxn ang="0">
                <a:pos x="T2" y="T3"/>
              </a:cxn>
              <a:cxn ang="0">
                <a:pos x="T4" y="T5"/>
              </a:cxn>
              <a:cxn ang="0">
                <a:pos x="T6" y="T7"/>
              </a:cxn>
              <a:cxn ang="0">
                <a:pos x="T8" y="T9"/>
              </a:cxn>
            </a:cxnLst>
            <a:rect l="T10" t="T11" r="T12" b="T13"/>
            <a:pathLst>
              <a:path w="1828892" h="535756">
                <a:moveTo>
                  <a:pt x="1828892" y="0"/>
                </a:moveTo>
                <a:lnTo>
                  <a:pt x="1426955" y="535756"/>
                </a:lnTo>
                <a:lnTo>
                  <a:pt x="714128" y="535756"/>
                </a:lnTo>
                <a:lnTo>
                  <a:pt x="0" y="0"/>
                </a:lnTo>
                <a:lnTo>
                  <a:pt x="1828892" y="0"/>
                </a:lnTo>
                <a:close/>
              </a:path>
            </a:pathLst>
          </a:custGeom>
          <a:solidFill>
            <a:schemeClr val="accent1">
              <a:lumMod val="40000"/>
              <a:lumOff val="60000"/>
            </a:schemeClr>
          </a:solidFill>
          <a:ln>
            <a:noFill/>
          </a:ln>
        </p:spPr>
        <p:txBody>
          <a:bodyPr anchor="ctr"/>
          <a:lstStyle/>
          <a:p>
            <a:endParaRPr lang="zh-CN" altLang="en-US"/>
          </a:p>
        </p:txBody>
      </p:sp>
      <p:sp>
        <p:nvSpPr>
          <p:cNvPr id="7189" name="矩形 24"/>
          <p:cNvSpPr>
            <a:spLocks/>
          </p:cNvSpPr>
          <p:nvPr/>
        </p:nvSpPr>
        <p:spPr bwMode="auto">
          <a:xfrm rot="19387313">
            <a:off x="8801748" y="5629455"/>
            <a:ext cx="3956050" cy="536575"/>
          </a:xfrm>
          <a:custGeom>
            <a:avLst/>
            <a:gdLst>
              <a:gd name="T0" fmla="*/ 3956149 w 3956149"/>
              <a:gd name="T1" fmla="*/ 1 h 535757"/>
              <a:gd name="T2" fmla="*/ 3554213 w 3956149"/>
              <a:gd name="T3" fmla="*/ 535756 h 535757"/>
              <a:gd name="T4" fmla="*/ 714130 w 3956149"/>
              <a:gd name="T5" fmla="*/ 535757 h 535757"/>
              <a:gd name="T6" fmla="*/ 0 w 3956149"/>
              <a:gd name="T7" fmla="*/ 0 h 535757"/>
              <a:gd name="T8" fmla="*/ 3956149 w 3956149"/>
              <a:gd name="T9" fmla="*/ 1 h 535757"/>
              <a:gd name="T10" fmla="*/ 0 w 3956149"/>
              <a:gd name="T11" fmla="*/ 0 h 535757"/>
              <a:gd name="T12" fmla="*/ 3956149 w 3956149"/>
              <a:gd name="T13" fmla="*/ 535757 h 535757"/>
            </a:gdLst>
            <a:ahLst/>
            <a:cxnLst>
              <a:cxn ang="0">
                <a:pos x="T0" y="T1"/>
              </a:cxn>
              <a:cxn ang="0">
                <a:pos x="T2" y="T3"/>
              </a:cxn>
              <a:cxn ang="0">
                <a:pos x="T4" y="T5"/>
              </a:cxn>
              <a:cxn ang="0">
                <a:pos x="T6" y="T7"/>
              </a:cxn>
              <a:cxn ang="0">
                <a:pos x="T8" y="T9"/>
              </a:cxn>
            </a:cxnLst>
            <a:rect l="T10" t="T11" r="T12" b="T13"/>
            <a:pathLst>
              <a:path w="3956149" h="535757">
                <a:moveTo>
                  <a:pt x="3956149" y="1"/>
                </a:moveTo>
                <a:lnTo>
                  <a:pt x="3554213" y="535756"/>
                </a:lnTo>
                <a:lnTo>
                  <a:pt x="714130" y="535757"/>
                </a:lnTo>
                <a:lnTo>
                  <a:pt x="0" y="0"/>
                </a:lnTo>
                <a:lnTo>
                  <a:pt x="3956149" y="1"/>
                </a:lnTo>
                <a:close/>
              </a:path>
            </a:pathLst>
          </a:custGeom>
          <a:solidFill>
            <a:schemeClr val="accent1">
              <a:lumMod val="40000"/>
              <a:lumOff val="60000"/>
            </a:schemeClr>
          </a:solidFill>
          <a:ln>
            <a:noFill/>
          </a:ln>
        </p:spPr>
        <p:txBody>
          <a:bodyPr anchor="ctr"/>
          <a:lstStyle/>
          <a:p>
            <a:endParaRPr lang="zh-CN" altLang="en-US"/>
          </a:p>
        </p:txBody>
      </p:sp>
      <p:sp>
        <p:nvSpPr>
          <p:cNvPr id="3" name="矩形 2"/>
          <p:cNvSpPr/>
          <p:nvPr/>
        </p:nvSpPr>
        <p:spPr>
          <a:xfrm>
            <a:off x="143306" y="392645"/>
            <a:ext cx="1415772"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概念介绍</a:t>
            </a:r>
            <a:endParaRPr lang="en-US" altLang="zh-CN" sz="24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1295529" y="6037729"/>
            <a:ext cx="578224" cy="369332"/>
          </a:xfrm>
          <a:prstGeom prst="rect">
            <a:avLst/>
          </a:prstGeom>
          <a:noFill/>
        </p:spPr>
        <p:txBody>
          <a:bodyPr wrap="square" rtlCol="0">
            <a:spAutoFit/>
          </a:bodyPr>
          <a:lstStyle/>
          <a:p>
            <a:r>
              <a:rPr lang="en-US" altLang="zh-CN" dirty="0" smtClean="0"/>
              <a:t>11</a:t>
            </a:r>
            <a:endParaRPr lang="zh-CN" altLang="en-US" dirty="0"/>
          </a:p>
        </p:txBody>
      </p:sp>
      <p:sp>
        <p:nvSpPr>
          <p:cNvPr id="4" name="矩形 3"/>
          <p:cNvSpPr/>
          <p:nvPr/>
        </p:nvSpPr>
        <p:spPr>
          <a:xfrm>
            <a:off x="1684148" y="1402161"/>
            <a:ext cx="2903349" cy="1477328"/>
          </a:xfrm>
          <a:prstGeom prst="rect">
            <a:avLst/>
          </a:prstGeom>
        </p:spPr>
        <p:txBody>
          <a:bodyPr wrap="square">
            <a:spAutoFit/>
          </a:bodyPr>
          <a:lstStyle/>
          <a:p>
            <a:r>
              <a:rPr lang="zh-CN" altLang="en-US" b="1" dirty="0">
                <a:solidFill>
                  <a:srgbClr val="262626"/>
                </a:solidFill>
                <a:latin typeface="宋体" panose="02010600030101010101" pitchFamily="2" charset="-122"/>
                <a:ea typeface="宋体" panose="02010600030101010101" pitchFamily="2" charset="-122"/>
              </a:rPr>
              <a:t>遗传算法</a:t>
            </a:r>
            <a:r>
              <a:rPr lang="zh-CN" altLang="en-US" b="1" dirty="0" smtClean="0">
                <a:solidFill>
                  <a:srgbClr val="262626"/>
                </a:solidFill>
                <a:latin typeface="宋体" panose="02010600030101010101" pitchFamily="2" charset="-122"/>
                <a:ea typeface="宋体" panose="02010600030101010101" pitchFamily="2" charset="-122"/>
              </a:rPr>
              <a:t>组成：</a:t>
            </a:r>
            <a:endParaRPr lang="en-US" altLang="zh-CN" b="1" dirty="0" smtClean="0">
              <a:solidFill>
                <a:srgbClr val="262626"/>
              </a:solidFill>
              <a:latin typeface="宋体" panose="02010600030101010101" pitchFamily="2" charset="-122"/>
              <a:ea typeface="宋体" panose="02010600030101010101" pitchFamily="2" charset="-122"/>
            </a:endParaRPr>
          </a:p>
          <a:p>
            <a:endParaRPr lang="zh-CN" altLang="en-US" dirty="0">
              <a:solidFill>
                <a:srgbClr val="262626"/>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b="1" dirty="0">
                <a:solidFill>
                  <a:srgbClr val="262626"/>
                </a:solidFill>
                <a:latin typeface="宋体" panose="02010600030101010101" pitchFamily="2" charset="-122"/>
                <a:ea typeface="宋体" panose="02010600030101010101" pitchFamily="2" charset="-122"/>
              </a:rPr>
              <a:t>遗传算子</a:t>
            </a:r>
            <a:endParaRPr lang="en-US" altLang="zh-CN" b="1" dirty="0">
              <a:solidFill>
                <a:srgbClr val="262626"/>
              </a:solidFill>
              <a:latin typeface="宋体" panose="02010600030101010101" pitchFamily="2" charset="-122"/>
              <a:ea typeface="宋体" panose="02010600030101010101" pitchFamily="2" charset="-122"/>
            </a:endParaRPr>
          </a:p>
          <a:p>
            <a:pPr marL="742950" lvl="1" indent="-285750">
              <a:buFont typeface="Arial" panose="020B0604020202020204" pitchFamily="34" charset="0"/>
              <a:buChar char="•"/>
            </a:pPr>
            <a:r>
              <a:rPr lang="zh-CN" altLang="en-US" b="1" dirty="0">
                <a:solidFill>
                  <a:srgbClr val="262626"/>
                </a:solidFill>
                <a:latin typeface="宋体" panose="02010600030101010101" pitchFamily="2" charset="-122"/>
                <a:ea typeface="宋体" panose="02010600030101010101" pitchFamily="2" charset="-122"/>
              </a:rPr>
              <a:t>变异</a:t>
            </a:r>
            <a:endParaRPr lang="en-US" altLang="zh-CN" b="1" i="0" dirty="0">
              <a:solidFill>
                <a:srgbClr val="262626"/>
              </a:solidFill>
              <a:effectLst/>
              <a:latin typeface="宋体" panose="02010600030101010101" pitchFamily="2" charset="-122"/>
              <a:ea typeface="宋体" panose="02010600030101010101" pitchFamily="2" charset="-122"/>
            </a:endParaRPr>
          </a:p>
          <a:p>
            <a:pPr marL="742950" lvl="1" indent="-285750">
              <a:buFont typeface="Arial" panose="020B0604020202020204" pitchFamily="34" charset="0"/>
              <a:buChar char="•"/>
            </a:pPr>
            <a:endParaRPr lang="zh-CN" altLang="en-US" b="0" i="0" dirty="0">
              <a:solidFill>
                <a:srgbClr val="262626"/>
              </a:solidFill>
              <a:effectLst/>
              <a:latin typeface="宋体" panose="02010600030101010101" pitchFamily="2" charset="-122"/>
              <a:ea typeface="宋体" panose="02010600030101010101" pitchFamily="2" charset="-122"/>
            </a:endParaRPr>
          </a:p>
        </p:txBody>
      </p:sp>
      <p:sp>
        <p:nvSpPr>
          <p:cNvPr id="20" name="矩形 19"/>
          <p:cNvSpPr/>
          <p:nvPr/>
        </p:nvSpPr>
        <p:spPr>
          <a:xfrm>
            <a:off x="1653153" y="2692307"/>
            <a:ext cx="2546887" cy="646331"/>
          </a:xfrm>
          <a:prstGeom prst="rect">
            <a:avLst/>
          </a:prstGeom>
        </p:spPr>
        <p:txBody>
          <a:bodyPr wrap="square">
            <a:spAutoFit/>
          </a:bodyPr>
          <a:lstStyle/>
          <a:p>
            <a:pPr marL="285750" indent="-285750">
              <a:buFont typeface="Arial" panose="020B0604020202020204" pitchFamily="34" charset="0"/>
              <a:buChar char="•"/>
            </a:pPr>
            <a:r>
              <a:rPr lang="zh-CN" altLang="en-US" b="1" dirty="0">
                <a:latin typeface="宋体" panose="02010600030101010101" pitchFamily="2" charset="-122"/>
                <a:ea typeface="宋体" panose="02010600030101010101" pitchFamily="2" charset="-122"/>
              </a:rPr>
              <a:t>运行参数</a:t>
            </a:r>
          </a:p>
          <a:p>
            <a:pPr marL="800100" lvl="1" indent="-342900">
              <a:buFont typeface="Arial" panose="020B0604020202020204" pitchFamily="34" charset="0"/>
              <a:buChar char="•"/>
            </a:pPr>
            <a:r>
              <a:rPr lang="zh-CN" altLang="en-US" b="1" dirty="0" smtClean="0">
                <a:latin typeface="宋体" panose="02010600030101010101" pitchFamily="2" charset="-122"/>
                <a:ea typeface="宋体" panose="02010600030101010101" pitchFamily="2" charset="-122"/>
              </a:rPr>
              <a:t>变异概率</a:t>
            </a:r>
            <a:endParaRPr lang="zh-CN" altLang="en-US" b="1" dirty="0">
              <a:latin typeface="宋体" panose="02010600030101010101" pitchFamily="2" charset="-122"/>
              <a:ea typeface="宋体" panose="02010600030101010101" pitchFamily="2" charset="-122"/>
            </a:endParaRPr>
          </a:p>
        </p:txBody>
      </p:sp>
      <p:sp>
        <p:nvSpPr>
          <p:cNvPr id="10" name="矩形 9"/>
          <p:cNvSpPr/>
          <p:nvPr/>
        </p:nvSpPr>
        <p:spPr>
          <a:xfrm>
            <a:off x="5274567" y="718111"/>
            <a:ext cx="2276585" cy="369332"/>
          </a:xfrm>
          <a:prstGeom prst="rect">
            <a:avLst/>
          </a:prstGeom>
        </p:spPr>
        <p:txBody>
          <a:bodyPr wrap="none">
            <a:spAutoFit/>
          </a:bodyPr>
          <a:lstStyle/>
          <a:p>
            <a:r>
              <a:rPr lang="zh-CN" altLang="en-US" b="1" dirty="0">
                <a:latin typeface="宋体" panose="02010600030101010101" pitchFamily="2" charset="-122"/>
                <a:ea typeface="宋体" panose="02010600030101010101" pitchFamily="2" charset="-122"/>
              </a:rPr>
              <a:t>赋予种群进化</a:t>
            </a:r>
            <a:r>
              <a:rPr lang="zh-CN" altLang="en-US" b="1" dirty="0">
                <a:latin typeface="宋体" panose="02010600030101010101" pitchFamily="2" charset="-122"/>
                <a:ea typeface="宋体" panose="02010600030101010101" pitchFamily="2" charset="-122"/>
              </a:rPr>
              <a:t>的</a:t>
            </a:r>
            <a:r>
              <a:rPr lang="zh-CN" altLang="en-US" b="1" dirty="0" smtClean="0">
                <a:latin typeface="宋体" panose="02010600030101010101" pitchFamily="2" charset="-122"/>
                <a:ea typeface="宋体" panose="02010600030101010101" pitchFamily="2" charset="-122"/>
              </a:rPr>
              <a:t>能力</a:t>
            </a:r>
            <a:endParaRPr lang="en-US" altLang="zh-CN" b="1" dirty="0">
              <a:latin typeface="宋体" panose="02010600030101010101" pitchFamily="2" charset="-122"/>
              <a:ea typeface="宋体" panose="02010600030101010101" pitchFamily="2" charset="-122"/>
            </a:endParaRPr>
          </a:p>
        </p:txBody>
      </p:sp>
      <p:sp>
        <p:nvSpPr>
          <p:cNvPr id="11" name="矩形 10"/>
          <p:cNvSpPr/>
          <p:nvPr/>
        </p:nvSpPr>
        <p:spPr>
          <a:xfrm>
            <a:off x="5517397" y="6488668"/>
            <a:ext cx="3688596" cy="369332"/>
          </a:xfrm>
          <a:prstGeom prst="rect">
            <a:avLst/>
          </a:prstGeom>
        </p:spPr>
        <p:txBody>
          <a:bodyPr wrap="square">
            <a:spAutoFit/>
          </a:bodyPr>
          <a:lstStyle/>
          <a:p>
            <a:r>
              <a:rPr lang="en-US" altLang="zh-CN" dirty="0" smtClean="0">
                <a:solidFill>
                  <a:srgbClr val="262626"/>
                </a:solidFill>
                <a:latin typeface="宋体" panose="02010600030101010101" pitchFamily="2" charset="-122"/>
                <a:ea typeface="宋体" panose="02010600030101010101" pitchFamily="2" charset="-122"/>
              </a:rPr>
              <a:t>*</a:t>
            </a:r>
            <a:r>
              <a:rPr lang="zh-CN" altLang="en-US" dirty="0" smtClean="0">
                <a:solidFill>
                  <a:srgbClr val="262626"/>
                </a:solidFill>
                <a:latin typeface="宋体" panose="02010600030101010101" pitchFamily="2" charset="-122"/>
                <a:ea typeface="宋体" panose="02010600030101010101" pitchFamily="2" charset="-122"/>
              </a:rPr>
              <a:t>其他变异方式见附带的</a:t>
            </a:r>
            <a:r>
              <a:rPr lang="en-US" altLang="zh-CN" dirty="0" smtClean="0">
                <a:solidFill>
                  <a:srgbClr val="262626"/>
                </a:solidFill>
                <a:latin typeface="宋体" panose="02010600030101010101" pitchFamily="2" charset="-122"/>
                <a:ea typeface="宋体" panose="02010600030101010101" pitchFamily="2" charset="-122"/>
              </a:rPr>
              <a:t>word</a:t>
            </a:r>
            <a:r>
              <a:rPr lang="zh-CN" altLang="en-US" dirty="0" smtClean="0">
                <a:solidFill>
                  <a:srgbClr val="262626"/>
                </a:solidFill>
                <a:latin typeface="宋体" panose="02010600030101010101" pitchFamily="2" charset="-122"/>
                <a:ea typeface="宋体" panose="02010600030101010101" pitchFamily="2" charset="-122"/>
              </a:rPr>
              <a:t>文档</a:t>
            </a:r>
            <a:endParaRPr lang="zh-CN" altLang="en-US" b="0" i="0" dirty="0">
              <a:solidFill>
                <a:srgbClr val="262626"/>
              </a:solidFill>
              <a:effectLst/>
              <a:latin typeface="宋体" panose="02010600030101010101" pitchFamily="2" charset="-122"/>
              <a:ea typeface="宋体" panose="02010600030101010101" pitchFamily="2" charset="-122"/>
            </a:endParaRPr>
          </a:p>
        </p:txBody>
      </p:sp>
      <p:sp>
        <p:nvSpPr>
          <p:cNvPr id="2" name="矩形 1"/>
          <p:cNvSpPr/>
          <p:nvPr/>
        </p:nvSpPr>
        <p:spPr>
          <a:xfrm>
            <a:off x="4382687" y="1539520"/>
            <a:ext cx="5955476" cy="369332"/>
          </a:xfrm>
          <a:prstGeom prst="rect">
            <a:avLst/>
          </a:prstGeom>
        </p:spPr>
        <p:txBody>
          <a:bodyPr wrap="none">
            <a:spAutoFit/>
          </a:bodyPr>
          <a:lstStyle/>
          <a:p>
            <a:r>
              <a:rPr lang="zh-CN" altLang="en-US" dirty="0">
                <a:solidFill>
                  <a:srgbClr val="262626"/>
                </a:solidFill>
                <a:latin typeface="宋体" panose="02010600030101010101" pitchFamily="2" charset="-122"/>
                <a:ea typeface="宋体" panose="02010600030101010101" pitchFamily="2" charset="-122"/>
              </a:rPr>
              <a:t>染色体按照变异</a:t>
            </a:r>
            <a:r>
              <a:rPr lang="zh-CN" altLang="en-US" dirty="0" smtClean="0">
                <a:solidFill>
                  <a:srgbClr val="262626"/>
                </a:solidFill>
                <a:latin typeface="宋体" panose="02010600030101010101" pitchFamily="2" charset="-122"/>
                <a:ea typeface="宋体" panose="02010600030101010101" pitchFamily="2" charset="-122"/>
              </a:rPr>
              <a:t>概率进行</a:t>
            </a:r>
            <a:r>
              <a:rPr lang="zh-CN" altLang="en-US" dirty="0">
                <a:solidFill>
                  <a:srgbClr val="262626"/>
                </a:solidFill>
                <a:latin typeface="宋体" panose="02010600030101010101" pitchFamily="2" charset="-122"/>
                <a:ea typeface="宋体" panose="02010600030101010101" pitchFamily="2" charset="-122"/>
              </a:rPr>
              <a:t>染色体的</a:t>
            </a:r>
            <a:r>
              <a:rPr lang="zh-CN" altLang="en-US" b="1" dirty="0" smtClean="0">
                <a:solidFill>
                  <a:srgbClr val="262626"/>
                </a:solidFill>
                <a:latin typeface="宋体" panose="02010600030101010101" pitchFamily="2" charset="-122"/>
                <a:ea typeface="宋体" panose="02010600030101010101" pitchFamily="2" charset="-122"/>
              </a:rPr>
              <a:t>变异</a:t>
            </a:r>
            <a:r>
              <a:rPr lang="zh-CN" altLang="en-US" dirty="0" smtClean="0">
                <a:solidFill>
                  <a:srgbClr val="262626"/>
                </a:solidFill>
                <a:latin typeface="宋体" panose="02010600030101010101" pitchFamily="2" charset="-122"/>
                <a:ea typeface="宋体" panose="02010600030101010101" pitchFamily="2" charset="-122"/>
              </a:rPr>
              <a:t>，改变基因的组成</a:t>
            </a:r>
            <a:endParaRPr lang="zh-CN" altLang="en-US" b="0" i="0" dirty="0">
              <a:solidFill>
                <a:srgbClr val="262626"/>
              </a:solidFill>
              <a:effectLst/>
              <a:latin typeface="宋体" panose="02010600030101010101" pitchFamily="2" charset="-122"/>
              <a:ea typeface="宋体" panose="02010600030101010101" pitchFamily="2" charset="-122"/>
            </a:endParaRPr>
          </a:p>
        </p:txBody>
      </p:sp>
      <p:sp>
        <p:nvSpPr>
          <p:cNvPr id="5" name="矩形 4"/>
          <p:cNvSpPr/>
          <p:nvPr/>
        </p:nvSpPr>
        <p:spPr>
          <a:xfrm>
            <a:off x="4411851" y="3433269"/>
            <a:ext cx="3011837" cy="1200329"/>
          </a:xfrm>
          <a:prstGeom prst="rect">
            <a:avLst/>
          </a:prstGeom>
        </p:spPr>
        <p:txBody>
          <a:bodyPr wrap="square">
            <a:spAutoFit/>
          </a:bodyPr>
          <a:lstStyle/>
          <a:p>
            <a:r>
              <a:rPr lang="zh-CN" altLang="en-US" dirty="0">
                <a:solidFill>
                  <a:srgbClr val="2E2E2E"/>
                </a:solidFill>
                <a:latin typeface="宋体" panose="02010600030101010101" pitchFamily="2" charset="-122"/>
                <a:ea typeface="宋体" panose="02010600030101010101" pitchFamily="2" charset="-122"/>
              </a:rPr>
              <a:t>变异前：</a:t>
            </a:r>
          </a:p>
          <a:p>
            <a:r>
              <a:rPr lang="en-US" altLang="zh-CN" dirty="0">
                <a:solidFill>
                  <a:srgbClr val="2E2E2E"/>
                </a:solidFill>
                <a:latin typeface="宋体" panose="02010600030101010101" pitchFamily="2" charset="-122"/>
                <a:ea typeface="宋体" panose="02010600030101010101" pitchFamily="2" charset="-122"/>
              </a:rPr>
              <a:t>000001110000</a:t>
            </a:r>
            <a:r>
              <a:rPr lang="en-US" altLang="zh-CN" dirty="0">
                <a:solidFill>
                  <a:srgbClr val="FF0000"/>
                </a:solidFill>
                <a:latin typeface="宋体" panose="02010600030101010101" pitchFamily="2" charset="-122"/>
                <a:ea typeface="宋体" panose="02010600030101010101" pitchFamily="2" charset="-122"/>
              </a:rPr>
              <a:t>0</a:t>
            </a:r>
            <a:r>
              <a:rPr lang="en-US" altLang="zh-CN" dirty="0">
                <a:solidFill>
                  <a:srgbClr val="2E2E2E"/>
                </a:solidFill>
                <a:latin typeface="宋体" panose="02010600030101010101" pitchFamily="2" charset="-122"/>
                <a:ea typeface="宋体" panose="02010600030101010101" pitchFamily="2" charset="-122"/>
              </a:rPr>
              <a:t>00010000</a:t>
            </a:r>
          </a:p>
          <a:p>
            <a:r>
              <a:rPr lang="zh-CN" altLang="en-US" dirty="0">
                <a:solidFill>
                  <a:srgbClr val="2E2E2E"/>
                </a:solidFill>
                <a:latin typeface="宋体" panose="02010600030101010101" pitchFamily="2" charset="-122"/>
                <a:ea typeface="宋体" panose="02010600030101010101" pitchFamily="2" charset="-122"/>
              </a:rPr>
              <a:t>变异后：</a:t>
            </a:r>
          </a:p>
          <a:p>
            <a:r>
              <a:rPr lang="en-US" altLang="zh-CN" dirty="0">
                <a:solidFill>
                  <a:srgbClr val="2E2E2E"/>
                </a:solidFill>
                <a:latin typeface="宋体" panose="02010600030101010101" pitchFamily="2" charset="-122"/>
                <a:ea typeface="宋体" panose="02010600030101010101" pitchFamily="2" charset="-122"/>
              </a:rPr>
              <a:t>000001110000</a:t>
            </a:r>
            <a:r>
              <a:rPr lang="en-US" altLang="zh-CN" dirty="0">
                <a:solidFill>
                  <a:srgbClr val="FF0000"/>
                </a:solidFill>
                <a:latin typeface="宋体" panose="02010600030101010101" pitchFamily="2" charset="-122"/>
                <a:ea typeface="宋体" panose="02010600030101010101" pitchFamily="2" charset="-122"/>
              </a:rPr>
              <a:t>1</a:t>
            </a:r>
            <a:r>
              <a:rPr lang="en-US" altLang="zh-CN" dirty="0">
                <a:solidFill>
                  <a:srgbClr val="2E2E2E"/>
                </a:solidFill>
                <a:latin typeface="宋体" panose="02010600030101010101" pitchFamily="2" charset="-122"/>
                <a:ea typeface="宋体" panose="02010600030101010101" pitchFamily="2" charset="-122"/>
              </a:rPr>
              <a:t>00010000</a:t>
            </a:r>
            <a:endParaRPr lang="en-US" altLang="zh-CN" b="0" i="0" dirty="0">
              <a:solidFill>
                <a:srgbClr val="2E2E2E"/>
              </a:solidFill>
              <a:effectLst/>
              <a:latin typeface="宋体" panose="02010600030101010101" pitchFamily="2" charset="-122"/>
              <a:ea typeface="宋体" panose="02010600030101010101" pitchFamily="2" charset="-122"/>
            </a:endParaRPr>
          </a:p>
        </p:txBody>
      </p:sp>
      <p:sp>
        <p:nvSpPr>
          <p:cNvPr id="13" name="矩形 12"/>
          <p:cNvSpPr/>
          <p:nvPr/>
        </p:nvSpPr>
        <p:spPr>
          <a:xfrm>
            <a:off x="4352441" y="2778935"/>
            <a:ext cx="3688596" cy="369332"/>
          </a:xfrm>
          <a:prstGeom prst="rect">
            <a:avLst/>
          </a:prstGeom>
        </p:spPr>
        <p:txBody>
          <a:bodyPr wrap="square">
            <a:spAutoFit/>
          </a:bodyPr>
          <a:lstStyle/>
          <a:p>
            <a:r>
              <a:rPr lang="zh-CN" altLang="en-US" dirty="0" smtClean="0">
                <a:solidFill>
                  <a:srgbClr val="262626"/>
                </a:solidFill>
                <a:latin typeface="宋体" panose="02010600030101010101" pitchFamily="2" charset="-122"/>
                <a:ea typeface="宋体" panose="02010600030101010101" pitchFamily="2" charset="-122"/>
              </a:rPr>
              <a:t>单点变异：</a:t>
            </a:r>
            <a:endParaRPr lang="zh-CN" altLang="en-US" b="0" i="0" dirty="0">
              <a:solidFill>
                <a:srgbClr val="262626"/>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736916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p:cNvSpPr>
          <p:nvPr/>
        </p:nvSpPr>
        <p:spPr bwMode="auto">
          <a:xfrm rot="19387313">
            <a:off x="-1116839" y="-603430"/>
            <a:ext cx="4500563" cy="2159000"/>
          </a:xfrm>
          <a:custGeom>
            <a:avLst/>
            <a:gdLst>
              <a:gd name="T0" fmla="*/ 1622595 w 4505489"/>
              <a:gd name="T1" fmla="*/ 0 h 2162815"/>
              <a:gd name="T2" fmla="*/ 4505489 w 4505489"/>
              <a:gd name="T3" fmla="*/ 2162815 h 2162815"/>
              <a:gd name="T4" fmla="*/ 0 w 4505489"/>
              <a:gd name="T5" fmla="*/ 2162815 h 2162815"/>
              <a:gd name="T6" fmla="*/ 1622595 w 4505489"/>
              <a:gd name="T7" fmla="*/ 0 h 2162815"/>
              <a:gd name="T8" fmla="*/ 0 w 4505489"/>
              <a:gd name="T9" fmla="*/ 0 h 2162815"/>
              <a:gd name="T10" fmla="*/ 4505489 w 4505489"/>
              <a:gd name="T11" fmla="*/ 2162815 h 2162815"/>
            </a:gdLst>
            <a:ahLst/>
            <a:cxnLst>
              <a:cxn ang="0">
                <a:pos x="T0" y="T1"/>
              </a:cxn>
              <a:cxn ang="0">
                <a:pos x="T2" y="T3"/>
              </a:cxn>
              <a:cxn ang="0">
                <a:pos x="T4" y="T5"/>
              </a:cxn>
              <a:cxn ang="0">
                <a:pos x="T6" y="T7"/>
              </a:cxn>
            </a:cxnLst>
            <a:rect l="T8" t="T9" r="T10" b="T11"/>
            <a:pathLst>
              <a:path w="4505489" h="2162815">
                <a:moveTo>
                  <a:pt x="1622595" y="0"/>
                </a:moveTo>
                <a:lnTo>
                  <a:pt x="4505489" y="2162815"/>
                </a:lnTo>
                <a:lnTo>
                  <a:pt x="0" y="2162815"/>
                </a:lnTo>
                <a:lnTo>
                  <a:pt x="1622595" y="0"/>
                </a:lnTo>
                <a:close/>
              </a:path>
            </a:pathLst>
          </a:custGeom>
          <a:solidFill>
            <a:schemeClr val="accent1">
              <a:lumMod val="40000"/>
              <a:lumOff val="60000"/>
            </a:schemeClr>
          </a:solidFill>
          <a:ln>
            <a:noFill/>
          </a:ln>
        </p:spPr>
        <p:txBody>
          <a:bodyPr anchor="ctr"/>
          <a:lstStyle/>
          <a:p>
            <a:endParaRPr lang="zh-CN" altLang="en-US"/>
          </a:p>
        </p:txBody>
      </p:sp>
      <p:sp>
        <p:nvSpPr>
          <p:cNvPr id="7171" name="矩形 2"/>
          <p:cNvSpPr>
            <a:spLocks/>
          </p:cNvSpPr>
          <p:nvPr/>
        </p:nvSpPr>
        <p:spPr bwMode="auto">
          <a:xfrm rot="19387313">
            <a:off x="10714685" y="6269218"/>
            <a:ext cx="1830388" cy="534987"/>
          </a:xfrm>
          <a:custGeom>
            <a:avLst/>
            <a:gdLst>
              <a:gd name="T0" fmla="*/ 1828892 w 1828892"/>
              <a:gd name="T1" fmla="*/ 0 h 535756"/>
              <a:gd name="T2" fmla="*/ 1426955 w 1828892"/>
              <a:gd name="T3" fmla="*/ 535756 h 535756"/>
              <a:gd name="T4" fmla="*/ 714128 w 1828892"/>
              <a:gd name="T5" fmla="*/ 535756 h 535756"/>
              <a:gd name="T6" fmla="*/ 0 w 1828892"/>
              <a:gd name="T7" fmla="*/ 0 h 535756"/>
              <a:gd name="T8" fmla="*/ 1828892 w 1828892"/>
              <a:gd name="T9" fmla="*/ 0 h 535756"/>
              <a:gd name="T10" fmla="*/ 0 w 1828892"/>
              <a:gd name="T11" fmla="*/ 0 h 535756"/>
              <a:gd name="T12" fmla="*/ 1828892 w 1828892"/>
              <a:gd name="T13" fmla="*/ 535756 h 535756"/>
            </a:gdLst>
            <a:ahLst/>
            <a:cxnLst>
              <a:cxn ang="0">
                <a:pos x="T0" y="T1"/>
              </a:cxn>
              <a:cxn ang="0">
                <a:pos x="T2" y="T3"/>
              </a:cxn>
              <a:cxn ang="0">
                <a:pos x="T4" y="T5"/>
              </a:cxn>
              <a:cxn ang="0">
                <a:pos x="T6" y="T7"/>
              </a:cxn>
              <a:cxn ang="0">
                <a:pos x="T8" y="T9"/>
              </a:cxn>
            </a:cxnLst>
            <a:rect l="T10" t="T11" r="T12" b="T13"/>
            <a:pathLst>
              <a:path w="1828892" h="535756">
                <a:moveTo>
                  <a:pt x="1828892" y="0"/>
                </a:moveTo>
                <a:lnTo>
                  <a:pt x="1426955" y="535756"/>
                </a:lnTo>
                <a:lnTo>
                  <a:pt x="714128" y="535756"/>
                </a:lnTo>
                <a:lnTo>
                  <a:pt x="0" y="0"/>
                </a:lnTo>
                <a:lnTo>
                  <a:pt x="1828892" y="0"/>
                </a:lnTo>
                <a:close/>
              </a:path>
            </a:pathLst>
          </a:custGeom>
          <a:solidFill>
            <a:schemeClr val="accent1">
              <a:lumMod val="40000"/>
              <a:lumOff val="60000"/>
            </a:schemeClr>
          </a:solidFill>
          <a:ln>
            <a:noFill/>
          </a:ln>
        </p:spPr>
        <p:txBody>
          <a:bodyPr anchor="ctr"/>
          <a:lstStyle/>
          <a:p>
            <a:endParaRPr lang="zh-CN" altLang="en-US"/>
          </a:p>
        </p:txBody>
      </p:sp>
      <p:sp>
        <p:nvSpPr>
          <p:cNvPr id="7189" name="矩形 24"/>
          <p:cNvSpPr>
            <a:spLocks/>
          </p:cNvSpPr>
          <p:nvPr/>
        </p:nvSpPr>
        <p:spPr bwMode="auto">
          <a:xfrm rot="19387313">
            <a:off x="8801748" y="5629455"/>
            <a:ext cx="3956050" cy="536575"/>
          </a:xfrm>
          <a:custGeom>
            <a:avLst/>
            <a:gdLst>
              <a:gd name="T0" fmla="*/ 3956149 w 3956149"/>
              <a:gd name="T1" fmla="*/ 1 h 535757"/>
              <a:gd name="T2" fmla="*/ 3554213 w 3956149"/>
              <a:gd name="T3" fmla="*/ 535756 h 535757"/>
              <a:gd name="T4" fmla="*/ 714130 w 3956149"/>
              <a:gd name="T5" fmla="*/ 535757 h 535757"/>
              <a:gd name="T6" fmla="*/ 0 w 3956149"/>
              <a:gd name="T7" fmla="*/ 0 h 535757"/>
              <a:gd name="T8" fmla="*/ 3956149 w 3956149"/>
              <a:gd name="T9" fmla="*/ 1 h 535757"/>
              <a:gd name="T10" fmla="*/ 0 w 3956149"/>
              <a:gd name="T11" fmla="*/ 0 h 535757"/>
              <a:gd name="T12" fmla="*/ 3956149 w 3956149"/>
              <a:gd name="T13" fmla="*/ 535757 h 535757"/>
            </a:gdLst>
            <a:ahLst/>
            <a:cxnLst>
              <a:cxn ang="0">
                <a:pos x="T0" y="T1"/>
              </a:cxn>
              <a:cxn ang="0">
                <a:pos x="T2" y="T3"/>
              </a:cxn>
              <a:cxn ang="0">
                <a:pos x="T4" y="T5"/>
              </a:cxn>
              <a:cxn ang="0">
                <a:pos x="T6" y="T7"/>
              </a:cxn>
              <a:cxn ang="0">
                <a:pos x="T8" y="T9"/>
              </a:cxn>
            </a:cxnLst>
            <a:rect l="T10" t="T11" r="T12" b="T13"/>
            <a:pathLst>
              <a:path w="3956149" h="535757">
                <a:moveTo>
                  <a:pt x="3956149" y="1"/>
                </a:moveTo>
                <a:lnTo>
                  <a:pt x="3554213" y="535756"/>
                </a:lnTo>
                <a:lnTo>
                  <a:pt x="714130" y="535757"/>
                </a:lnTo>
                <a:lnTo>
                  <a:pt x="0" y="0"/>
                </a:lnTo>
                <a:lnTo>
                  <a:pt x="3956149" y="1"/>
                </a:lnTo>
                <a:close/>
              </a:path>
            </a:pathLst>
          </a:custGeom>
          <a:solidFill>
            <a:schemeClr val="accent1">
              <a:lumMod val="40000"/>
              <a:lumOff val="60000"/>
            </a:schemeClr>
          </a:solidFill>
          <a:ln>
            <a:noFill/>
          </a:ln>
        </p:spPr>
        <p:txBody>
          <a:bodyPr anchor="ctr"/>
          <a:lstStyle/>
          <a:p>
            <a:endParaRPr lang="zh-CN" altLang="en-US"/>
          </a:p>
        </p:txBody>
      </p:sp>
      <p:sp>
        <p:nvSpPr>
          <p:cNvPr id="3" name="矩形 2"/>
          <p:cNvSpPr/>
          <p:nvPr/>
        </p:nvSpPr>
        <p:spPr>
          <a:xfrm>
            <a:off x="143306" y="392645"/>
            <a:ext cx="1415772"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概念介绍</a:t>
            </a:r>
            <a:endParaRPr lang="en-US" altLang="zh-CN" sz="24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1295529" y="6037729"/>
            <a:ext cx="578224" cy="369332"/>
          </a:xfrm>
          <a:prstGeom prst="rect">
            <a:avLst/>
          </a:prstGeom>
          <a:noFill/>
        </p:spPr>
        <p:txBody>
          <a:bodyPr wrap="square" rtlCol="0">
            <a:spAutoFit/>
          </a:bodyPr>
          <a:lstStyle/>
          <a:p>
            <a:r>
              <a:rPr lang="en-US" altLang="zh-CN" dirty="0" smtClean="0"/>
              <a:t>12</a:t>
            </a:r>
            <a:endParaRPr lang="zh-CN" altLang="en-US" dirty="0"/>
          </a:p>
        </p:txBody>
      </p:sp>
      <p:sp>
        <p:nvSpPr>
          <p:cNvPr id="10" name="矩形 9"/>
          <p:cNvSpPr/>
          <p:nvPr/>
        </p:nvSpPr>
        <p:spPr>
          <a:xfrm>
            <a:off x="4706318" y="1340013"/>
            <a:ext cx="6142495" cy="2031325"/>
          </a:xfrm>
          <a:prstGeom prst="rect">
            <a:avLst/>
          </a:prstGeom>
        </p:spPr>
        <p:txBody>
          <a:bodyPr wrap="square">
            <a:spAutoFit/>
          </a:bodyPr>
          <a:lstStyle/>
          <a:p>
            <a:r>
              <a:rPr lang="zh-CN" altLang="en-US" dirty="0" smtClean="0">
                <a:latin typeface="宋体" panose="02010600030101010101" pitchFamily="2" charset="-122"/>
                <a:ea typeface="宋体" panose="02010600030101010101" pitchFamily="2" charset="-122"/>
              </a:rPr>
              <a:t>种群当然可以无休止</a:t>
            </a:r>
            <a:r>
              <a:rPr lang="zh-CN" altLang="en-US" dirty="0">
                <a:latin typeface="宋体" panose="02010600030101010101" pitchFamily="2" charset="-122"/>
                <a:ea typeface="宋体" panose="02010600030101010101" pitchFamily="2" charset="-122"/>
              </a:rPr>
              <a:t>地进化</a:t>
            </a:r>
            <a:r>
              <a:rPr lang="zh-CN" altLang="en-US" dirty="0" smtClean="0">
                <a:latin typeface="宋体" panose="02010600030101010101" pitchFamily="2" charset="-122"/>
                <a:ea typeface="宋体" panose="02010600030101010101" pitchFamily="2" charset="-122"/>
              </a:rPr>
              <a:t>，以便找到最好</a:t>
            </a:r>
            <a:r>
              <a:rPr lang="zh-CN" altLang="en-US" dirty="0">
                <a:latin typeface="宋体" panose="02010600030101010101" pitchFamily="2" charset="-122"/>
                <a:ea typeface="宋体" panose="02010600030101010101" pitchFamily="2" charset="-122"/>
              </a:rPr>
              <a:t>的解</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但是一般遗传算法在进化次数达到一定值就收敛了。</a:t>
            </a:r>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因此，通常</a:t>
            </a:r>
            <a:r>
              <a:rPr lang="zh-CN" altLang="en-US" dirty="0">
                <a:latin typeface="宋体" panose="02010600030101010101" pitchFamily="2" charset="-122"/>
                <a:ea typeface="宋体" panose="02010600030101010101" pitchFamily="2" charset="-122"/>
              </a:rPr>
              <a:t>在得到一个看上去不错的解时</a:t>
            </a:r>
            <a:r>
              <a:rPr lang="zh-CN" altLang="en-US" dirty="0" smtClean="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就可以终止进化。</a:t>
            </a:r>
          </a:p>
          <a:p>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这就要设置</a:t>
            </a:r>
            <a:r>
              <a:rPr lang="zh-CN" altLang="en-US" b="1" dirty="0" smtClean="0">
                <a:latin typeface="宋体" panose="02010600030101010101" pitchFamily="2" charset="-122"/>
                <a:ea typeface="宋体" panose="02010600030101010101" pitchFamily="2" charset="-122"/>
              </a:rPr>
              <a:t>最大迭代次数</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p:txBody>
      </p:sp>
      <p:sp>
        <p:nvSpPr>
          <p:cNvPr id="13" name="矩形 12"/>
          <p:cNvSpPr/>
          <p:nvPr/>
        </p:nvSpPr>
        <p:spPr>
          <a:xfrm>
            <a:off x="1684148" y="1402161"/>
            <a:ext cx="2903349" cy="646331"/>
          </a:xfrm>
          <a:prstGeom prst="rect">
            <a:avLst/>
          </a:prstGeom>
        </p:spPr>
        <p:txBody>
          <a:bodyPr wrap="square">
            <a:spAutoFit/>
          </a:bodyPr>
          <a:lstStyle/>
          <a:p>
            <a:r>
              <a:rPr lang="zh-CN" altLang="en-US" b="1" dirty="0">
                <a:solidFill>
                  <a:srgbClr val="262626"/>
                </a:solidFill>
                <a:latin typeface="宋体" panose="02010600030101010101" pitchFamily="2" charset="-122"/>
                <a:ea typeface="宋体" panose="02010600030101010101" pitchFamily="2" charset="-122"/>
              </a:rPr>
              <a:t>遗传算法</a:t>
            </a:r>
            <a:r>
              <a:rPr lang="zh-CN" altLang="en-US" b="1" dirty="0" smtClean="0">
                <a:solidFill>
                  <a:srgbClr val="262626"/>
                </a:solidFill>
                <a:latin typeface="宋体" panose="02010600030101010101" pitchFamily="2" charset="-122"/>
                <a:ea typeface="宋体" panose="02010600030101010101" pitchFamily="2" charset="-122"/>
              </a:rPr>
              <a:t>组成：</a:t>
            </a:r>
            <a:endParaRPr lang="en-US" altLang="zh-CN" b="1" dirty="0" smtClean="0">
              <a:solidFill>
                <a:srgbClr val="262626"/>
              </a:solidFill>
              <a:latin typeface="宋体" panose="02010600030101010101" pitchFamily="2" charset="-122"/>
              <a:ea typeface="宋体" panose="02010600030101010101" pitchFamily="2" charset="-122"/>
            </a:endParaRPr>
          </a:p>
          <a:p>
            <a:endParaRPr lang="zh-CN" altLang="en-US" dirty="0">
              <a:solidFill>
                <a:srgbClr val="262626"/>
              </a:solidFill>
              <a:latin typeface="宋体" panose="02010600030101010101" pitchFamily="2" charset="-122"/>
              <a:ea typeface="宋体" panose="02010600030101010101" pitchFamily="2" charset="-122"/>
            </a:endParaRPr>
          </a:p>
        </p:txBody>
      </p:sp>
      <p:sp>
        <p:nvSpPr>
          <p:cNvPr id="14" name="矩形 13"/>
          <p:cNvSpPr/>
          <p:nvPr/>
        </p:nvSpPr>
        <p:spPr>
          <a:xfrm>
            <a:off x="1746142" y="2242857"/>
            <a:ext cx="2546887" cy="923330"/>
          </a:xfrm>
          <a:prstGeom prst="rect">
            <a:avLst/>
          </a:prstGeom>
        </p:spPr>
        <p:txBody>
          <a:bodyPr wrap="square">
            <a:spAutoFit/>
          </a:bodyPr>
          <a:lstStyle/>
          <a:p>
            <a:pPr marL="285750" indent="-285750">
              <a:buFont typeface="Arial" panose="020B0604020202020204" pitchFamily="34" charset="0"/>
              <a:buChar char="•"/>
            </a:pPr>
            <a:r>
              <a:rPr lang="zh-CN" altLang="en-US" b="1" dirty="0">
                <a:latin typeface="宋体" panose="02010600030101010101" pitchFamily="2" charset="-122"/>
                <a:ea typeface="宋体" panose="02010600030101010101" pitchFamily="2" charset="-122"/>
              </a:rPr>
              <a:t>运行参数</a:t>
            </a:r>
          </a:p>
          <a:p>
            <a:pPr marL="800100" lvl="1" indent="-342900">
              <a:buFont typeface="Arial" panose="020B0604020202020204" pitchFamily="34" charset="0"/>
              <a:buChar char="•"/>
            </a:pPr>
            <a:r>
              <a:rPr lang="zh-CN" altLang="en-US" b="1" dirty="0" smtClean="0">
                <a:latin typeface="宋体" panose="02010600030101010101" pitchFamily="2" charset="-122"/>
                <a:ea typeface="宋体" panose="02010600030101010101" pitchFamily="2" charset="-122"/>
              </a:rPr>
              <a:t>最大迭代次数</a:t>
            </a:r>
            <a:endParaRPr lang="en-US" altLang="zh-CN" b="1" dirty="0" smtClean="0">
              <a:latin typeface="宋体" panose="02010600030101010101" pitchFamily="2" charset="-122"/>
              <a:ea typeface="宋体" panose="02010600030101010101" pitchFamily="2" charset="-122"/>
            </a:endParaRPr>
          </a:p>
          <a:p>
            <a:pPr marL="800100" lvl="1" indent="-342900">
              <a:buFont typeface="Arial" panose="020B0604020202020204" pitchFamily="34" charset="0"/>
              <a:buChar char="•"/>
            </a:pPr>
            <a:endParaRPr lang="zh-CN" altLang="en-US" b="1" dirty="0">
              <a:latin typeface="宋体" panose="02010600030101010101" pitchFamily="2" charset="-122"/>
              <a:ea typeface="宋体" panose="02010600030101010101" pitchFamily="2" charset="-122"/>
            </a:endParaRPr>
          </a:p>
        </p:txBody>
      </p:sp>
      <p:sp>
        <p:nvSpPr>
          <p:cNvPr id="2" name="矩形 1"/>
          <p:cNvSpPr/>
          <p:nvPr/>
        </p:nvSpPr>
        <p:spPr>
          <a:xfrm>
            <a:off x="4832804" y="4506464"/>
            <a:ext cx="2031325" cy="369332"/>
          </a:xfrm>
          <a:prstGeom prst="rect">
            <a:avLst/>
          </a:prstGeom>
        </p:spPr>
        <p:txBody>
          <a:bodyPr wrap="none">
            <a:spAutoFit/>
          </a:bodyPr>
          <a:lstStyle/>
          <a:p>
            <a:r>
              <a:rPr lang="zh-CN" altLang="en-US" b="1" dirty="0" smtClean="0">
                <a:latin typeface="宋体" panose="02010600030101010101" pitchFamily="2" charset="-122"/>
                <a:ea typeface="宋体" panose="02010600030101010101" pitchFamily="2" charset="-122"/>
              </a:rPr>
              <a:t>最终得到较优的解</a:t>
            </a:r>
            <a:endParaRPr lang="en-US" altLang="zh-CN"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292755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p:cNvSpPr>
          <p:nvPr/>
        </p:nvSpPr>
        <p:spPr bwMode="auto">
          <a:xfrm rot="19387313">
            <a:off x="-1116839" y="-603430"/>
            <a:ext cx="4500563" cy="2159000"/>
          </a:xfrm>
          <a:custGeom>
            <a:avLst/>
            <a:gdLst>
              <a:gd name="T0" fmla="*/ 1622595 w 4505489"/>
              <a:gd name="T1" fmla="*/ 0 h 2162815"/>
              <a:gd name="T2" fmla="*/ 4505489 w 4505489"/>
              <a:gd name="T3" fmla="*/ 2162815 h 2162815"/>
              <a:gd name="T4" fmla="*/ 0 w 4505489"/>
              <a:gd name="T5" fmla="*/ 2162815 h 2162815"/>
              <a:gd name="T6" fmla="*/ 1622595 w 4505489"/>
              <a:gd name="T7" fmla="*/ 0 h 2162815"/>
              <a:gd name="T8" fmla="*/ 0 w 4505489"/>
              <a:gd name="T9" fmla="*/ 0 h 2162815"/>
              <a:gd name="T10" fmla="*/ 4505489 w 4505489"/>
              <a:gd name="T11" fmla="*/ 2162815 h 2162815"/>
            </a:gdLst>
            <a:ahLst/>
            <a:cxnLst>
              <a:cxn ang="0">
                <a:pos x="T0" y="T1"/>
              </a:cxn>
              <a:cxn ang="0">
                <a:pos x="T2" y="T3"/>
              </a:cxn>
              <a:cxn ang="0">
                <a:pos x="T4" y="T5"/>
              </a:cxn>
              <a:cxn ang="0">
                <a:pos x="T6" y="T7"/>
              </a:cxn>
            </a:cxnLst>
            <a:rect l="T8" t="T9" r="T10" b="T11"/>
            <a:pathLst>
              <a:path w="4505489" h="2162815">
                <a:moveTo>
                  <a:pt x="1622595" y="0"/>
                </a:moveTo>
                <a:lnTo>
                  <a:pt x="4505489" y="2162815"/>
                </a:lnTo>
                <a:lnTo>
                  <a:pt x="0" y="2162815"/>
                </a:lnTo>
                <a:lnTo>
                  <a:pt x="1622595" y="0"/>
                </a:lnTo>
                <a:close/>
              </a:path>
            </a:pathLst>
          </a:custGeom>
          <a:solidFill>
            <a:schemeClr val="accent1">
              <a:lumMod val="40000"/>
              <a:lumOff val="60000"/>
            </a:schemeClr>
          </a:solidFill>
          <a:ln>
            <a:noFill/>
          </a:ln>
        </p:spPr>
        <p:txBody>
          <a:bodyPr anchor="ctr"/>
          <a:lstStyle/>
          <a:p>
            <a:endParaRPr lang="zh-CN" altLang="en-US"/>
          </a:p>
        </p:txBody>
      </p:sp>
      <p:sp>
        <p:nvSpPr>
          <p:cNvPr id="7171" name="矩形 2"/>
          <p:cNvSpPr>
            <a:spLocks/>
          </p:cNvSpPr>
          <p:nvPr/>
        </p:nvSpPr>
        <p:spPr bwMode="auto">
          <a:xfrm rot="19387313">
            <a:off x="10714685" y="6269218"/>
            <a:ext cx="1830388" cy="534987"/>
          </a:xfrm>
          <a:custGeom>
            <a:avLst/>
            <a:gdLst>
              <a:gd name="T0" fmla="*/ 1828892 w 1828892"/>
              <a:gd name="T1" fmla="*/ 0 h 535756"/>
              <a:gd name="T2" fmla="*/ 1426955 w 1828892"/>
              <a:gd name="T3" fmla="*/ 535756 h 535756"/>
              <a:gd name="T4" fmla="*/ 714128 w 1828892"/>
              <a:gd name="T5" fmla="*/ 535756 h 535756"/>
              <a:gd name="T6" fmla="*/ 0 w 1828892"/>
              <a:gd name="T7" fmla="*/ 0 h 535756"/>
              <a:gd name="T8" fmla="*/ 1828892 w 1828892"/>
              <a:gd name="T9" fmla="*/ 0 h 535756"/>
              <a:gd name="T10" fmla="*/ 0 w 1828892"/>
              <a:gd name="T11" fmla="*/ 0 h 535756"/>
              <a:gd name="T12" fmla="*/ 1828892 w 1828892"/>
              <a:gd name="T13" fmla="*/ 535756 h 535756"/>
            </a:gdLst>
            <a:ahLst/>
            <a:cxnLst>
              <a:cxn ang="0">
                <a:pos x="T0" y="T1"/>
              </a:cxn>
              <a:cxn ang="0">
                <a:pos x="T2" y="T3"/>
              </a:cxn>
              <a:cxn ang="0">
                <a:pos x="T4" y="T5"/>
              </a:cxn>
              <a:cxn ang="0">
                <a:pos x="T6" y="T7"/>
              </a:cxn>
              <a:cxn ang="0">
                <a:pos x="T8" y="T9"/>
              </a:cxn>
            </a:cxnLst>
            <a:rect l="T10" t="T11" r="T12" b="T13"/>
            <a:pathLst>
              <a:path w="1828892" h="535756">
                <a:moveTo>
                  <a:pt x="1828892" y="0"/>
                </a:moveTo>
                <a:lnTo>
                  <a:pt x="1426955" y="535756"/>
                </a:lnTo>
                <a:lnTo>
                  <a:pt x="714128" y="535756"/>
                </a:lnTo>
                <a:lnTo>
                  <a:pt x="0" y="0"/>
                </a:lnTo>
                <a:lnTo>
                  <a:pt x="1828892" y="0"/>
                </a:lnTo>
                <a:close/>
              </a:path>
            </a:pathLst>
          </a:custGeom>
          <a:solidFill>
            <a:schemeClr val="accent1">
              <a:lumMod val="40000"/>
              <a:lumOff val="60000"/>
            </a:schemeClr>
          </a:solidFill>
          <a:ln>
            <a:noFill/>
          </a:ln>
        </p:spPr>
        <p:txBody>
          <a:bodyPr anchor="ctr"/>
          <a:lstStyle/>
          <a:p>
            <a:endParaRPr lang="zh-CN" altLang="en-US"/>
          </a:p>
        </p:txBody>
      </p:sp>
      <p:cxnSp>
        <p:nvCxnSpPr>
          <p:cNvPr id="7172" name="直接连接符 4"/>
          <p:cNvCxnSpPr>
            <a:cxnSpLocks noChangeShapeType="1"/>
          </p:cNvCxnSpPr>
          <p:nvPr/>
        </p:nvCxnSpPr>
        <p:spPr bwMode="auto">
          <a:xfrm flipV="1">
            <a:off x="5668201" y="1477108"/>
            <a:ext cx="1616879" cy="7205"/>
          </a:xfrm>
          <a:prstGeom prst="line">
            <a:avLst/>
          </a:prstGeom>
          <a:noFill/>
          <a:ln w="57150" cmpd="sng">
            <a:solidFill>
              <a:srgbClr val="00B0F0"/>
            </a:solidFill>
            <a:round/>
            <a:headEnd/>
            <a:tailEnd/>
          </a:ln>
          <a:extLst>
            <a:ext uri="{909E8E84-426E-40DD-AFC4-6F175D3DCCD1}">
              <a14:hiddenFill xmlns:a14="http://schemas.microsoft.com/office/drawing/2010/main">
                <a:noFill/>
              </a14:hiddenFill>
            </a:ext>
          </a:extLst>
        </p:spPr>
      </p:cxnSp>
      <p:grpSp>
        <p:nvGrpSpPr>
          <p:cNvPr id="7174" name="Group 6"/>
          <p:cNvGrpSpPr>
            <a:grpSpLocks/>
          </p:cNvGrpSpPr>
          <p:nvPr/>
        </p:nvGrpSpPr>
        <p:grpSpPr bwMode="auto">
          <a:xfrm>
            <a:off x="2362960" y="2041972"/>
            <a:ext cx="876300" cy="865188"/>
            <a:chOff x="0" y="0"/>
            <a:chExt cx="1347690" cy="1330118"/>
          </a:xfrm>
        </p:grpSpPr>
        <p:sp>
          <p:nvSpPr>
            <p:cNvPr id="7175" name="同心圆 8"/>
            <p:cNvSpPr>
              <a:spLocks/>
            </p:cNvSpPr>
            <p:nvPr/>
          </p:nvSpPr>
          <p:spPr bwMode="auto">
            <a:xfrm>
              <a:off x="0" y="0"/>
              <a:ext cx="1347690" cy="1330118"/>
            </a:xfrm>
            <a:custGeom>
              <a:avLst/>
              <a:gdLst>
                <a:gd name="T0" fmla="*/ 1080120 w 1872208"/>
                <a:gd name="T1" fmla="*/ 0 h 1847798"/>
                <a:gd name="T2" fmla="*/ 1872208 w 1872208"/>
                <a:gd name="T3" fmla="*/ 923899 h 1847798"/>
                <a:gd name="T4" fmla="*/ 1080120 w 1872208"/>
                <a:gd name="T5" fmla="*/ 1847798 h 1847798"/>
                <a:gd name="T6" fmla="*/ 1080120 w 1872208"/>
                <a:gd name="T7" fmla="*/ 1367018 h 1847798"/>
                <a:gd name="T8" fmla="*/ 1404156 w 1872208"/>
                <a:gd name="T9" fmla="*/ 923899 h 1847798"/>
                <a:gd name="T10" fmla="*/ 1080120 w 1872208"/>
                <a:gd name="T11" fmla="*/ 480780 h 1847798"/>
                <a:gd name="T12" fmla="*/ 1080120 w 1872208"/>
                <a:gd name="T13" fmla="*/ 0 h 1847798"/>
                <a:gd name="T14" fmla="*/ 792088 w 1872208"/>
                <a:gd name="T15" fmla="*/ 0 h 1847798"/>
                <a:gd name="T16" fmla="*/ 792088 w 1872208"/>
                <a:gd name="T17" fmla="*/ 480780 h 1847798"/>
                <a:gd name="T18" fmla="*/ 468052 w 1872208"/>
                <a:gd name="T19" fmla="*/ 923899 h 1847798"/>
                <a:gd name="T20" fmla="*/ 792088 w 1872208"/>
                <a:gd name="T21" fmla="*/ 1367018 h 1847798"/>
                <a:gd name="T22" fmla="*/ 792088 w 1872208"/>
                <a:gd name="T23" fmla="*/ 1847798 h 1847798"/>
                <a:gd name="T24" fmla="*/ 0 w 1872208"/>
                <a:gd name="T25" fmla="*/ 923899 h 1847798"/>
                <a:gd name="T26" fmla="*/ 792088 w 1872208"/>
                <a:gd name="T27" fmla="*/ 0 h 1847798"/>
                <a:gd name="T28" fmla="*/ 0 w 1872208"/>
                <a:gd name="T29" fmla="*/ 0 h 1847798"/>
                <a:gd name="T30" fmla="*/ 1872208 w 1872208"/>
                <a:gd name="T31" fmla="*/ 1847798 h 1847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1872208" h="1847798">
                  <a:moveTo>
                    <a:pt x="1080120" y="0"/>
                  </a:moveTo>
                  <a:cubicBezTo>
                    <a:pt x="1528835" y="68181"/>
                    <a:pt x="1872208" y="455941"/>
                    <a:pt x="1872208" y="923899"/>
                  </a:cubicBezTo>
                  <a:cubicBezTo>
                    <a:pt x="1872208" y="1391858"/>
                    <a:pt x="1528835" y="1779617"/>
                    <a:pt x="1080120" y="1847798"/>
                  </a:cubicBezTo>
                  <a:lnTo>
                    <a:pt x="1080120" y="1367018"/>
                  </a:lnTo>
                  <a:cubicBezTo>
                    <a:pt x="1268486" y="1308200"/>
                    <a:pt x="1404156" y="1131893"/>
                    <a:pt x="1404156" y="923899"/>
                  </a:cubicBezTo>
                  <a:cubicBezTo>
                    <a:pt x="1404156" y="715905"/>
                    <a:pt x="1268486" y="539598"/>
                    <a:pt x="1080120" y="480780"/>
                  </a:cubicBezTo>
                  <a:lnTo>
                    <a:pt x="1080120" y="0"/>
                  </a:lnTo>
                  <a:close/>
                  <a:moveTo>
                    <a:pt x="792088" y="0"/>
                  </a:moveTo>
                  <a:lnTo>
                    <a:pt x="792088" y="480780"/>
                  </a:lnTo>
                  <a:cubicBezTo>
                    <a:pt x="603722" y="539598"/>
                    <a:pt x="468052" y="715905"/>
                    <a:pt x="468052" y="923899"/>
                  </a:cubicBezTo>
                  <a:cubicBezTo>
                    <a:pt x="468052" y="1131893"/>
                    <a:pt x="603722" y="1308200"/>
                    <a:pt x="792088" y="1367018"/>
                  </a:cubicBezTo>
                  <a:lnTo>
                    <a:pt x="792088" y="1847798"/>
                  </a:lnTo>
                  <a:cubicBezTo>
                    <a:pt x="343373" y="1779617"/>
                    <a:pt x="0" y="1391858"/>
                    <a:pt x="0" y="923899"/>
                  </a:cubicBezTo>
                  <a:cubicBezTo>
                    <a:pt x="0" y="455941"/>
                    <a:pt x="343373" y="68181"/>
                    <a:pt x="792088" y="0"/>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7176" name="TextBox 10"/>
            <p:cNvSpPr txBox="1">
              <a:spLocks noChangeArrowheads="1"/>
            </p:cNvSpPr>
            <p:nvPr/>
          </p:nvSpPr>
          <p:spPr bwMode="auto">
            <a:xfrm>
              <a:off x="348200" y="262750"/>
              <a:ext cx="582307" cy="80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solidFill>
                    <a:srgbClr val="D9D9D9"/>
                  </a:solidFill>
                  <a:latin typeface="HelveticaNeueLT Std Blk Ext" pitchFamily="2" charset="0"/>
                </a:rPr>
                <a:t>1</a:t>
              </a:r>
              <a:endParaRPr lang="zh-CN" altLang="en-US" sz="2800" dirty="0">
                <a:solidFill>
                  <a:srgbClr val="D9D9D9"/>
                </a:solidFill>
                <a:latin typeface="HelveticaNeueLT Std Blk Ext" pitchFamily="2" charset="0"/>
              </a:endParaRPr>
            </a:p>
          </p:txBody>
        </p:sp>
      </p:grpSp>
      <p:grpSp>
        <p:nvGrpSpPr>
          <p:cNvPr id="7177" name="Group 9"/>
          <p:cNvGrpSpPr>
            <a:grpSpLocks/>
          </p:cNvGrpSpPr>
          <p:nvPr/>
        </p:nvGrpSpPr>
        <p:grpSpPr bwMode="auto">
          <a:xfrm>
            <a:off x="2362960" y="3194497"/>
            <a:ext cx="876300" cy="865188"/>
            <a:chOff x="0" y="0"/>
            <a:chExt cx="1347690" cy="1330118"/>
          </a:xfrm>
        </p:grpSpPr>
        <p:sp>
          <p:nvSpPr>
            <p:cNvPr id="7178" name="同心圆 8"/>
            <p:cNvSpPr>
              <a:spLocks/>
            </p:cNvSpPr>
            <p:nvPr/>
          </p:nvSpPr>
          <p:spPr bwMode="auto">
            <a:xfrm>
              <a:off x="0" y="0"/>
              <a:ext cx="1347690" cy="1330118"/>
            </a:xfrm>
            <a:custGeom>
              <a:avLst/>
              <a:gdLst>
                <a:gd name="T0" fmla="*/ 1080120 w 1872208"/>
                <a:gd name="T1" fmla="*/ 0 h 1847798"/>
                <a:gd name="T2" fmla="*/ 1872208 w 1872208"/>
                <a:gd name="T3" fmla="*/ 923899 h 1847798"/>
                <a:gd name="T4" fmla="*/ 1080120 w 1872208"/>
                <a:gd name="T5" fmla="*/ 1847798 h 1847798"/>
                <a:gd name="T6" fmla="*/ 1080120 w 1872208"/>
                <a:gd name="T7" fmla="*/ 1367018 h 1847798"/>
                <a:gd name="T8" fmla="*/ 1404156 w 1872208"/>
                <a:gd name="T9" fmla="*/ 923899 h 1847798"/>
                <a:gd name="T10" fmla="*/ 1080120 w 1872208"/>
                <a:gd name="T11" fmla="*/ 480780 h 1847798"/>
                <a:gd name="T12" fmla="*/ 1080120 w 1872208"/>
                <a:gd name="T13" fmla="*/ 0 h 1847798"/>
                <a:gd name="T14" fmla="*/ 792088 w 1872208"/>
                <a:gd name="T15" fmla="*/ 0 h 1847798"/>
                <a:gd name="T16" fmla="*/ 792088 w 1872208"/>
                <a:gd name="T17" fmla="*/ 480780 h 1847798"/>
                <a:gd name="T18" fmla="*/ 468052 w 1872208"/>
                <a:gd name="T19" fmla="*/ 923899 h 1847798"/>
                <a:gd name="T20" fmla="*/ 792088 w 1872208"/>
                <a:gd name="T21" fmla="*/ 1367018 h 1847798"/>
                <a:gd name="T22" fmla="*/ 792088 w 1872208"/>
                <a:gd name="T23" fmla="*/ 1847798 h 1847798"/>
                <a:gd name="T24" fmla="*/ 0 w 1872208"/>
                <a:gd name="T25" fmla="*/ 923899 h 1847798"/>
                <a:gd name="T26" fmla="*/ 792088 w 1872208"/>
                <a:gd name="T27" fmla="*/ 0 h 1847798"/>
                <a:gd name="T28" fmla="*/ 0 w 1872208"/>
                <a:gd name="T29" fmla="*/ 0 h 1847798"/>
                <a:gd name="T30" fmla="*/ 1872208 w 1872208"/>
                <a:gd name="T31" fmla="*/ 1847798 h 1847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1872208" h="1847798">
                  <a:moveTo>
                    <a:pt x="1080120" y="0"/>
                  </a:moveTo>
                  <a:cubicBezTo>
                    <a:pt x="1528835" y="68181"/>
                    <a:pt x="1872208" y="455941"/>
                    <a:pt x="1872208" y="923899"/>
                  </a:cubicBezTo>
                  <a:cubicBezTo>
                    <a:pt x="1872208" y="1391858"/>
                    <a:pt x="1528835" y="1779617"/>
                    <a:pt x="1080120" y="1847798"/>
                  </a:cubicBezTo>
                  <a:lnTo>
                    <a:pt x="1080120" y="1367018"/>
                  </a:lnTo>
                  <a:cubicBezTo>
                    <a:pt x="1268486" y="1308200"/>
                    <a:pt x="1404156" y="1131893"/>
                    <a:pt x="1404156" y="923899"/>
                  </a:cubicBezTo>
                  <a:cubicBezTo>
                    <a:pt x="1404156" y="715905"/>
                    <a:pt x="1268486" y="539598"/>
                    <a:pt x="1080120" y="480780"/>
                  </a:cubicBezTo>
                  <a:lnTo>
                    <a:pt x="1080120" y="0"/>
                  </a:lnTo>
                  <a:close/>
                  <a:moveTo>
                    <a:pt x="792088" y="0"/>
                  </a:moveTo>
                  <a:lnTo>
                    <a:pt x="792088" y="480780"/>
                  </a:lnTo>
                  <a:cubicBezTo>
                    <a:pt x="603722" y="539598"/>
                    <a:pt x="468052" y="715905"/>
                    <a:pt x="468052" y="923899"/>
                  </a:cubicBezTo>
                  <a:cubicBezTo>
                    <a:pt x="468052" y="1131893"/>
                    <a:pt x="603722" y="1308200"/>
                    <a:pt x="792088" y="1367018"/>
                  </a:cubicBezTo>
                  <a:lnTo>
                    <a:pt x="792088" y="1847798"/>
                  </a:lnTo>
                  <a:cubicBezTo>
                    <a:pt x="343373" y="1779617"/>
                    <a:pt x="0" y="1391858"/>
                    <a:pt x="0" y="923899"/>
                  </a:cubicBezTo>
                  <a:cubicBezTo>
                    <a:pt x="0" y="455941"/>
                    <a:pt x="343373" y="68181"/>
                    <a:pt x="792088" y="0"/>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7179" name="TextBox 14"/>
            <p:cNvSpPr txBox="1">
              <a:spLocks noChangeArrowheads="1"/>
            </p:cNvSpPr>
            <p:nvPr/>
          </p:nvSpPr>
          <p:spPr bwMode="auto">
            <a:xfrm>
              <a:off x="353523" y="249842"/>
              <a:ext cx="582307" cy="80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solidFill>
                    <a:srgbClr val="D9D9D9"/>
                  </a:solidFill>
                  <a:latin typeface="HelveticaNeueLT Std Blk Ext" pitchFamily="2" charset="0"/>
                </a:rPr>
                <a:t>2</a:t>
              </a:r>
              <a:endParaRPr lang="zh-CN" altLang="en-US" sz="2800" dirty="0">
                <a:solidFill>
                  <a:srgbClr val="D9D9D9"/>
                </a:solidFill>
                <a:latin typeface="HelveticaNeueLT Std Blk Ext" pitchFamily="2" charset="0"/>
              </a:endParaRPr>
            </a:p>
          </p:txBody>
        </p:sp>
      </p:grpSp>
      <p:grpSp>
        <p:nvGrpSpPr>
          <p:cNvPr id="7180" name="Group 12"/>
          <p:cNvGrpSpPr>
            <a:grpSpLocks/>
          </p:cNvGrpSpPr>
          <p:nvPr/>
        </p:nvGrpSpPr>
        <p:grpSpPr bwMode="auto">
          <a:xfrm>
            <a:off x="2383598" y="4299397"/>
            <a:ext cx="876300" cy="865188"/>
            <a:chOff x="0" y="0"/>
            <a:chExt cx="1347690" cy="1330118"/>
          </a:xfrm>
        </p:grpSpPr>
        <p:sp>
          <p:nvSpPr>
            <p:cNvPr id="7181" name="同心圆 8"/>
            <p:cNvSpPr>
              <a:spLocks/>
            </p:cNvSpPr>
            <p:nvPr/>
          </p:nvSpPr>
          <p:spPr bwMode="auto">
            <a:xfrm>
              <a:off x="0" y="0"/>
              <a:ext cx="1347690" cy="1330118"/>
            </a:xfrm>
            <a:custGeom>
              <a:avLst/>
              <a:gdLst>
                <a:gd name="T0" fmla="*/ 1080120 w 1872208"/>
                <a:gd name="T1" fmla="*/ 0 h 1847798"/>
                <a:gd name="T2" fmla="*/ 1872208 w 1872208"/>
                <a:gd name="T3" fmla="*/ 923899 h 1847798"/>
                <a:gd name="T4" fmla="*/ 1080120 w 1872208"/>
                <a:gd name="T5" fmla="*/ 1847798 h 1847798"/>
                <a:gd name="T6" fmla="*/ 1080120 w 1872208"/>
                <a:gd name="T7" fmla="*/ 1367018 h 1847798"/>
                <a:gd name="T8" fmla="*/ 1404156 w 1872208"/>
                <a:gd name="T9" fmla="*/ 923899 h 1847798"/>
                <a:gd name="T10" fmla="*/ 1080120 w 1872208"/>
                <a:gd name="T11" fmla="*/ 480780 h 1847798"/>
                <a:gd name="T12" fmla="*/ 1080120 w 1872208"/>
                <a:gd name="T13" fmla="*/ 0 h 1847798"/>
                <a:gd name="T14" fmla="*/ 792088 w 1872208"/>
                <a:gd name="T15" fmla="*/ 0 h 1847798"/>
                <a:gd name="T16" fmla="*/ 792088 w 1872208"/>
                <a:gd name="T17" fmla="*/ 480780 h 1847798"/>
                <a:gd name="T18" fmla="*/ 468052 w 1872208"/>
                <a:gd name="T19" fmla="*/ 923899 h 1847798"/>
                <a:gd name="T20" fmla="*/ 792088 w 1872208"/>
                <a:gd name="T21" fmla="*/ 1367018 h 1847798"/>
                <a:gd name="T22" fmla="*/ 792088 w 1872208"/>
                <a:gd name="T23" fmla="*/ 1847798 h 1847798"/>
                <a:gd name="T24" fmla="*/ 0 w 1872208"/>
                <a:gd name="T25" fmla="*/ 923899 h 1847798"/>
                <a:gd name="T26" fmla="*/ 792088 w 1872208"/>
                <a:gd name="T27" fmla="*/ 0 h 1847798"/>
                <a:gd name="T28" fmla="*/ 0 w 1872208"/>
                <a:gd name="T29" fmla="*/ 0 h 1847798"/>
                <a:gd name="T30" fmla="*/ 1872208 w 1872208"/>
                <a:gd name="T31" fmla="*/ 1847798 h 1847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1872208" h="1847798">
                  <a:moveTo>
                    <a:pt x="1080120" y="0"/>
                  </a:moveTo>
                  <a:cubicBezTo>
                    <a:pt x="1528835" y="68181"/>
                    <a:pt x="1872208" y="455941"/>
                    <a:pt x="1872208" y="923899"/>
                  </a:cubicBezTo>
                  <a:cubicBezTo>
                    <a:pt x="1872208" y="1391858"/>
                    <a:pt x="1528835" y="1779617"/>
                    <a:pt x="1080120" y="1847798"/>
                  </a:cubicBezTo>
                  <a:lnTo>
                    <a:pt x="1080120" y="1367018"/>
                  </a:lnTo>
                  <a:cubicBezTo>
                    <a:pt x="1268486" y="1308200"/>
                    <a:pt x="1404156" y="1131893"/>
                    <a:pt x="1404156" y="923899"/>
                  </a:cubicBezTo>
                  <a:cubicBezTo>
                    <a:pt x="1404156" y="715905"/>
                    <a:pt x="1268486" y="539598"/>
                    <a:pt x="1080120" y="480780"/>
                  </a:cubicBezTo>
                  <a:lnTo>
                    <a:pt x="1080120" y="0"/>
                  </a:lnTo>
                  <a:close/>
                  <a:moveTo>
                    <a:pt x="792088" y="0"/>
                  </a:moveTo>
                  <a:lnTo>
                    <a:pt x="792088" y="480780"/>
                  </a:lnTo>
                  <a:cubicBezTo>
                    <a:pt x="603722" y="539598"/>
                    <a:pt x="468052" y="715905"/>
                    <a:pt x="468052" y="923899"/>
                  </a:cubicBezTo>
                  <a:cubicBezTo>
                    <a:pt x="468052" y="1131893"/>
                    <a:pt x="603722" y="1308200"/>
                    <a:pt x="792088" y="1367018"/>
                  </a:cubicBezTo>
                  <a:lnTo>
                    <a:pt x="792088" y="1847798"/>
                  </a:lnTo>
                  <a:cubicBezTo>
                    <a:pt x="343373" y="1779617"/>
                    <a:pt x="0" y="1391858"/>
                    <a:pt x="0" y="923899"/>
                  </a:cubicBezTo>
                  <a:cubicBezTo>
                    <a:pt x="0" y="455941"/>
                    <a:pt x="343373" y="68181"/>
                    <a:pt x="792088" y="0"/>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7182" name="TextBox 17"/>
            <p:cNvSpPr txBox="1">
              <a:spLocks noChangeArrowheads="1"/>
            </p:cNvSpPr>
            <p:nvPr/>
          </p:nvSpPr>
          <p:spPr bwMode="auto">
            <a:xfrm>
              <a:off x="347919" y="244233"/>
              <a:ext cx="582307" cy="80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solidFill>
                    <a:srgbClr val="D9D9D9"/>
                  </a:solidFill>
                  <a:latin typeface="HelveticaNeueLT Std Blk Ext" pitchFamily="2" charset="0"/>
                </a:rPr>
                <a:t>3</a:t>
              </a:r>
              <a:endParaRPr lang="zh-CN" altLang="en-US" sz="2800" dirty="0">
                <a:solidFill>
                  <a:srgbClr val="D9D9D9"/>
                </a:solidFill>
                <a:latin typeface="HelveticaNeueLT Std Blk Ext" pitchFamily="2" charset="0"/>
              </a:endParaRPr>
            </a:p>
          </p:txBody>
        </p:sp>
      </p:grpSp>
      <p:sp>
        <p:nvSpPr>
          <p:cNvPr id="7183" name="矩形 18"/>
          <p:cNvSpPr>
            <a:spLocks noChangeArrowheads="1"/>
          </p:cNvSpPr>
          <p:nvPr/>
        </p:nvSpPr>
        <p:spPr bwMode="auto">
          <a:xfrm>
            <a:off x="3266248" y="2700786"/>
            <a:ext cx="4711700" cy="123825"/>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7184" name="矩形 19"/>
          <p:cNvSpPr>
            <a:spLocks noChangeArrowheads="1"/>
          </p:cNvSpPr>
          <p:nvPr/>
        </p:nvSpPr>
        <p:spPr bwMode="auto">
          <a:xfrm>
            <a:off x="3259898" y="2870647"/>
            <a:ext cx="4710112" cy="46038"/>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7185" name="矩形 20"/>
          <p:cNvSpPr>
            <a:spLocks noChangeArrowheads="1"/>
          </p:cNvSpPr>
          <p:nvPr/>
        </p:nvSpPr>
        <p:spPr bwMode="auto">
          <a:xfrm>
            <a:off x="3269423" y="3845373"/>
            <a:ext cx="4710112" cy="123825"/>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7186" name="矩形 21"/>
          <p:cNvSpPr>
            <a:spLocks noChangeArrowheads="1"/>
          </p:cNvSpPr>
          <p:nvPr/>
        </p:nvSpPr>
        <p:spPr bwMode="auto">
          <a:xfrm>
            <a:off x="3261485" y="4016822"/>
            <a:ext cx="4711700" cy="44450"/>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7187" name="矩形 22"/>
          <p:cNvSpPr>
            <a:spLocks noChangeArrowheads="1"/>
          </p:cNvSpPr>
          <p:nvPr/>
        </p:nvSpPr>
        <p:spPr bwMode="auto">
          <a:xfrm>
            <a:off x="3274185" y="4920111"/>
            <a:ext cx="4711700" cy="123825"/>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7188" name="矩形 23"/>
          <p:cNvSpPr>
            <a:spLocks noChangeArrowheads="1"/>
          </p:cNvSpPr>
          <p:nvPr/>
        </p:nvSpPr>
        <p:spPr bwMode="auto">
          <a:xfrm>
            <a:off x="3267836" y="5089972"/>
            <a:ext cx="4710113" cy="46038"/>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7189" name="矩形 24"/>
          <p:cNvSpPr>
            <a:spLocks/>
          </p:cNvSpPr>
          <p:nvPr/>
        </p:nvSpPr>
        <p:spPr bwMode="auto">
          <a:xfrm rot="19387313">
            <a:off x="8801748" y="5629455"/>
            <a:ext cx="3956050" cy="536575"/>
          </a:xfrm>
          <a:custGeom>
            <a:avLst/>
            <a:gdLst>
              <a:gd name="T0" fmla="*/ 3956149 w 3956149"/>
              <a:gd name="T1" fmla="*/ 1 h 535757"/>
              <a:gd name="T2" fmla="*/ 3554213 w 3956149"/>
              <a:gd name="T3" fmla="*/ 535756 h 535757"/>
              <a:gd name="T4" fmla="*/ 714130 w 3956149"/>
              <a:gd name="T5" fmla="*/ 535757 h 535757"/>
              <a:gd name="T6" fmla="*/ 0 w 3956149"/>
              <a:gd name="T7" fmla="*/ 0 h 535757"/>
              <a:gd name="T8" fmla="*/ 3956149 w 3956149"/>
              <a:gd name="T9" fmla="*/ 1 h 535757"/>
              <a:gd name="T10" fmla="*/ 0 w 3956149"/>
              <a:gd name="T11" fmla="*/ 0 h 535757"/>
              <a:gd name="T12" fmla="*/ 3956149 w 3956149"/>
              <a:gd name="T13" fmla="*/ 535757 h 535757"/>
            </a:gdLst>
            <a:ahLst/>
            <a:cxnLst>
              <a:cxn ang="0">
                <a:pos x="T0" y="T1"/>
              </a:cxn>
              <a:cxn ang="0">
                <a:pos x="T2" y="T3"/>
              </a:cxn>
              <a:cxn ang="0">
                <a:pos x="T4" y="T5"/>
              </a:cxn>
              <a:cxn ang="0">
                <a:pos x="T6" y="T7"/>
              </a:cxn>
              <a:cxn ang="0">
                <a:pos x="T8" y="T9"/>
              </a:cxn>
            </a:cxnLst>
            <a:rect l="T10" t="T11" r="T12" b="T13"/>
            <a:pathLst>
              <a:path w="3956149" h="535757">
                <a:moveTo>
                  <a:pt x="3956149" y="1"/>
                </a:moveTo>
                <a:lnTo>
                  <a:pt x="3554213" y="535756"/>
                </a:lnTo>
                <a:lnTo>
                  <a:pt x="714130" y="535757"/>
                </a:lnTo>
                <a:lnTo>
                  <a:pt x="0" y="0"/>
                </a:lnTo>
                <a:lnTo>
                  <a:pt x="3956149" y="1"/>
                </a:lnTo>
                <a:close/>
              </a:path>
            </a:pathLst>
          </a:custGeom>
          <a:solidFill>
            <a:schemeClr val="accent1">
              <a:lumMod val="40000"/>
              <a:lumOff val="60000"/>
            </a:schemeClr>
          </a:solidFill>
          <a:ln>
            <a:noFill/>
          </a:ln>
        </p:spPr>
        <p:txBody>
          <a:bodyPr anchor="ctr"/>
          <a:lstStyle/>
          <a:p>
            <a:endParaRPr lang="zh-CN" altLang="en-US"/>
          </a:p>
        </p:txBody>
      </p:sp>
      <p:sp>
        <p:nvSpPr>
          <p:cNvPr id="22" name="TextBox 12"/>
          <p:cNvSpPr txBox="1">
            <a:spLocks noChangeArrowheads="1"/>
          </p:cNvSpPr>
          <p:nvPr/>
        </p:nvSpPr>
        <p:spPr bwMode="auto">
          <a:xfrm>
            <a:off x="6248402" y="837715"/>
            <a:ext cx="123561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dirty="0">
                <a:solidFill>
                  <a:srgbClr val="00B0F0"/>
                </a:solidFill>
                <a:latin typeface="微软雅黑" panose="020B0503020204020204" pitchFamily="34" charset="-122"/>
                <a:ea typeface="微软雅黑" panose="020B0503020204020204" pitchFamily="34" charset="-122"/>
              </a:rPr>
              <a:t>目录</a:t>
            </a:r>
          </a:p>
        </p:txBody>
      </p:sp>
      <p:grpSp>
        <p:nvGrpSpPr>
          <p:cNvPr id="23" name="Group 6"/>
          <p:cNvGrpSpPr>
            <a:grpSpLocks/>
          </p:cNvGrpSpPr>
          <p:nvPr/>
        </p:nvGrpSpPr>
        <p:grpSpPr bwMode="auto">
          <a:xfrm>
            <a:off x="2373693" y="5298181"/>
            <a:ext cx="876300" cy="865188"/>
            <a:chOff x="0" y="0"/>
            <a:chExt cx="1347690" cy="1330118"/>
          </a:xfrm>
        </p:grpSpPr>
        <p:sp>
          <p:nvSpPr>
            <p:cNvPr id="24" name="同心圆 8"/>
            <p:cNvSpPr>
              <a:spLocks/>
            </p:cNvSpPr>
            <p:nvPr/>
          </p:nvSpPr>
          <p:spPr bwMode="auto">
            <a:xfrm>
              <a:off x="0" y="0"/>
              <a:ext cx="1347690" cy="1330118"/>
            </a:xfrm>
            <a:custGeom>
              <a:avLst/>
              <a:gdLst>
                <a:gd name="T0" fmla="*/ 1080120 w 1872208"/>
                <a:gd name="T1" fmla="*/ 0 h 1847798"/>
                <a:gd name="T2" fmla="*/ 1872208 w 1872208"/>
                <a:gd name="T3" fmla="*/ 923899 h 1847798"/>
                <a:gd name="T4" fmla="*/ 1080120 w 1872208"/>
                <a:gd name="T5" fmla="*/ 1847798 h 1847798"/>
                <a:gd name="T6" fmla="*/ 1080120 w 1872208"/>
                <a:gd name="T7" fmla="*/ 1367018 h 1847798"/>
                <a:gd name="T8" fmla="*/ 1404156 w 1872208"/>
                <a:gd name="T9" fmla="*/ 923899 h 1847798"/>
                <a:gd name="T10" fmla="*/ 1080120 w 1872208"/>
                <a:gd name="T11" fmla="*/ 480780 h 1847798"/>
                <a:gd name="T12" fmla="*/ 1080120 w 1872208"/>
                <a:gd name="T13" fmla="*/ 0 h 1847798"/>
                <a:gd name="T14" fmla="*/ 792088 w 1872208"/>
                <a:gd name="T15" fmla="*/ 0 h 1847798"/>
                <a:gd name="T16" fmla="*/ 792088 w 1872208"/>
                <a:gd name="T17" fmla="*/ 480780 h 1847798"/>
                <a:gd name="T18" fmla="*/ 468052 w 1872208"/>
                <a:gd name="T19" fmla="*/ 923899 h 1847798"/>
                <a:gd name="T20" fmla="*/ 792088 w 1872208"/>
                <a:gd name="T21" fmla="*/ 1367018 h 1847798"/>
                <a:gd name="T22" fmla="*/ 792088 w 1872208"/>
                <a:gd name="T23" fmla="*/ 1847798 h 1847798"/>
                <a:gd name="T24" fmla="*/ 0 w 1872208"/>
                <a:gd name="T25" fmla="*/ 923899 h 1847798"/>
                <a:gd name="T26" fmla="*/ 792088 w 1872208"/>
                <a:gd name="T27" fmla="*/ 0 h 1847798"/>
                <a:gd name="T28" fmla="*/ 0 w 1872208"/>
                <a:gd name="T29" fmla="*/ 0 h 1847798"/>
                <a:gd name="T30" fmla="*/ 1872208 w 1872208"/>
                <a:gd name="T31" fmla="*/ 1847798 h 1847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1872208" h="1847798">
                  <a:moveTo>
                    <a:pt x="1080120" y="0"/>
                  </a:moveTo>
                  <a:cubicBezTo>
                    <a:pt x="1528835" y="68181"/>
                    <a:pt x="1872208" y="455941"/>
                    <a:pt x="1872208" y="923899"/>
                  </a:cubicBezTo>
                  <a:cubicBezTo>
                    <a:pt x="1872208" y="1391858"/>
                    <a:pt x="1528835" y="1779617"/>
                    <a:pt x="1080120" y="1847798"/>
                  </a:cubicBezTo>
                  <a:lnTo>
                    <a:pt x="1080120" y="1367018"/>
                  </a:lnTo>
                  <a:cubicBezTo>
                    <a:pt x="1268486" y="1308200"/>
                    <a:pt x="1404156" y="1131893"/>
                    <a:pt x="1404156" y="923899"/>
                  </a:cubicBezTo>
                  <a:cubicBezTo>
                    <a:pt x="1404156" y="715905"/>
                    <a:pt x="1268486" y="539598"/>
                    <a:pt x="1080120" y="480780"/>
                  </a:cubicBezTo>
                  <a:lnTo>
                    <a:pt x="1080120" y="0"/>
                  </a:lnTo>
                  <a:close/>
                  <a:moveTo>
                    <a:pt x="792088" y="0"/>
                  </a:moveTo>
                  <a:lnTo>
                    <a:pt x="792088" y="480780"/>
                  </a:lnTo>
                  <a:cubicBezTo>
                    <a:pt x="603722" y="539598"/>
                    <a:pt x="468052" y="715905"/>
                    <a:pt x="468052" y="923899"/>
                  </a:cubicBezTo>
                  <a:cubicBezTo>
                    <a:pt x="468052" y="1131893"/>
                    <a:pt x="603722" y="1308200"/>
                    <a:pt x="792088" y="1367018"/>
                  </a:cubicBezTo>
                  <a:lnTo>
                    <a:pt x="792088" y="1847798"/>
                  </a:lnTo>
                  <a:cubicBezTo>
                    <a:pt x="343373" y="1779617"/>
                    <a:pt x="0" y="1391858"/>
                    <a:pt x="0" y="923899"/>
                  </a:cubicBezTo>
                  <a:cubicBezTo>
                    <a:pt x="0" y="455941"/>
                    <a:pt x="343373" y="68181"/>
                    <a:pt x="792088" y="0"/>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5" name="TextBox 10"/>
            <p:cNvSpPr txBox="1">
              <a:spLocks noChangeArrowheads="1"/>
            </p:cNvSpPr>
            <p:nvPr/>
          </p:nvSpPr>
          <p:spPr bwMode="auto">
            <a:xfrm>
              <a:off x="348200" y="262750"/>
              <a:ext cx="582307" cy="80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smtClean="0">
                  <a:solidFill>
                    <a:srgbClr val="D9D9D9"/>
                  </a:solidFill>
                  <a:latin typeface="HelveticaNeueLT Std Blk Ext" pitchFamily="2" charset="0"/>
                </a:rPr>
                <a:t>4</a:t>
              </a:r>
              <a:endParaRPr lang="zh-CN" altLang="en-US" sz="2800" dirty="0">
                <a:solidFill>
                  <a:srgbClr val="D9D9D9"/>
                </a:solidFill>
                <a:latin typeface="HelveticaNeueLT Std Blk Ext" pitchFamily="2" charset="0"/>
              </a:endParaRPr>
            </a:p>
          </p:txBody>
        </p:sp>
      </p:grpSp>
      <p:sp>
        <p:nvSpPr>
          <p:cNvPr id="26" name="矩形 18"/>
          <p:cNvSpPr>
            <a:spLocks noChangeArrowheads="1"/>
          </p:cNvSpPr>
          <p:nvPr/>
        </p:nvSpPr>
        <p:spPr bwMode="auto">
          <a:xfrm>
            <a:off x="3276981" y="5956995"/>
            <a:ext cx="4711700" cy="123825"/>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7" name="矩形 19"/>
          <p:cNvSpPr>
            <a:spLocks noChangeArrowheads="1"/>
          </p:cNvSpPr>
          <p:nvPr/>
        </p:nvSpPr>
        <p:spPr bwMode="auto">
          <a:xfrm>
            <a:off x="3270631" y="6126856"/>
            <a:ext cx="4710112" cy="46038"/>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左箭头 1"/>
          <p:cNvSpPr/>
          <p:nvPr/>
        </p:nvSpPr>
        <p:spPr>
          <a:xfrm>
            <a:off x="8319753" y="3078052"/>
            <a:ext cx="991673" cy="734095"/>
          </a:xfrm>
          <a:prstGeom prst="leftArrow">
            <a:avLst/>
          </a:prstGeom>
          <a:solidFill>
            <a:schemeClr val="accent1">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11295529" y="6037729"/>
            <a:ext cx="578224" cy="369332"/>
          </a:xfrm>
          <a:prstGeom prst="rect">
            <a:avLst/>
          </a:prstGeom>
          <a:noFill/>
        </p:spPr>
        <p:txBody>
          <a:bodyPr wrap="square" rtlCol="0">
            <a:spAutoFit/>
          </a:bodyPr>
          <a:lstStyle/>
          <a:p>
            <a:r>
              <a:rPr lang="en-US" altLang="zh-CN" dirty="0" smtClean="0"/>
              <a:t>13</a:t>
            </a:r>
            <a:endParaRPr lang="zh-CN" altLang="en-US" dirty="0"/>
          </a:p>
        </p:txBody>
      </p:sp>
      <p:sp>
        <p:nvSpPr>
          <p:cNvPr id="34" name="TextBox 10"/>
          <p:cNvSpPr txBox="1">
            <a:spLocks noChangeArrowheads="1"/>
          </p:cNvSpPr>
          <p:nvPr/>
        </p:nvSpPr>
        <p:spPr bwMode="auto">
          <a:xfrm>
            <a:off x="3372829" y="2069067"/>
            <a:ext cx="1826141" cy="584775"/>
          </a:xfrm>
          <a:prstGeom prst="rect">
            <a:avLst/>
          </a:prstGeom>
          <a:solidFill>
            <a:schemeClr val="bg1"/>
          </a:solidFill>
          <a:ln>
            <a:noFill/>
          </a:ln>
        </p:spPr>
        <p:txBody>
          <a:bodyPr wrap="square">
            <a:spAutoFit/>
          </a:bodyPr>
          <a:lstStyle>
            <a:defPPr>
              <a:defRPr lang="zh-CN"/>
            </a:defPPr>
            <a:lvl1pPr>
              <a:defRPr sz="3200">
                <a:solidFill>
                  <a:srgbClr val="00B0F0"/>
                </a:solidFill>
                <a:latin typeface="微软雅黑" panose="020B0503020204020204" pitchFamily="34" charset="-122"/>
                <a:ea typeface="微软雅黑" panose="020B0503020204020204" pitchFamily="34" charset="-122"/>
              </a:defRPr>
            </a:lvl1pPr>
            <a:lvl2pPr marL="742950" indent="-285750" eaLnBrk="0" hangingPunct="0">
              <a:defRPr>
                <a:latin typeface="Calibri" panose="020F0502020204030204" pitchFamily="34" charset="0"/>
                <a:ea typeface="宋体" panose="02010600030101010101" pitchFamily="2" charset="-122"/>
              </a:defRPr>
            </a:lvl2pPr>
            <a:lvl3pPr marL="1143000" indent="-228600" eaLnBrk="0" hangingPunct="0">
              <a:defRPr>
                <a:latin typeface="Calibri" panose="020F0502020204030204" pitchFamily="34" charset="0"/>
                <a:ea typeface="宋体" panose="02010600030101010101" pitchFamily="2" charset="-122"/>
              </a:defRPr>
            </a:lvl3pPr>
            <a:lvl4pPr marL="1600200" indent="-228600" eaLnBrk="0" hangingPunct="0">
              <a:defRPr>
                <a:latin typeface="Calibri" panose="020F0502020204030204" pitchFamily="34" charset="0"/>
                <a:ea typeface="宋体" panose="02010600030101010101" pitchFamily="2" charset="-122"/>
              </a:defRPr>
            </a:lvl4pPr>
            <a:lvl5pPr marL="2057400" indent="-228600" eaLnBrk="0" hangingPunct="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zh-CN" altLang="en-US" dirty="0" smtClean="0"/>
              <a:t>算法思想</a:t>
            </a:r>
            <a:endParaRPr lang="zh-CN" altLang="en-US" dirty="0"/>
          </a:p>
        </p:txBody>
      </p:sp>
      <p:sp>
        <p:nvSpPr>
          <p:cNvPr id="35" name="TextBox 10"/>
          <p:cNvSpPr txBox="1">
            <a:spLocks noChangeArrowheads="1"/>
          </p:cNvSpPr>
          <p:nvPr/>
        </p:nvSpPr>
        <p:spPr bwMode="auto">
          <a:xfrm>
            <a:off x="3372829" y="3135867"/>
            <a:ext cx="399999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3200">
                <a:solidFill>
                  <a:srgbClr val="00B0F0"/>
                </a:solidFill>
                <a:latin typeface="微软雅黑" panose="020B0503020204020204" pitchFamily="34" charset="-122"/>
                <a:ea typeface="微软雅黑" panose="020B0503020204020204" pitchFamily="34" charset="-122"/>
              </a:defRPr>
            </a:lvl1pPr>
            <a:lvl2pPr marL="742950" indent="-285750" eaLnBrk="0" hangingPunct="0">
              <a:defRPr>
                <a:latin typeface="Calibri" panose="020F0502020204030204" pitchFamily="34" charset="0"/>
                <a:ea typeface="宋体" panose="02010600030101010101" pitchFamily="2" charset="-122"/>
              </a:defRPr>
            </a:lvl2pPr>
            <a:lvl3pPr marL="1143000" indent="-228600" eaLnBrk="0" hangingPunct="0">
              <a:defRPr>
                <a:latin typeface="Calibri" panose="020F0502020204030204" pitchFamily="34" charset="0"/>
                <a:ea typeface="宋体" panose="02010600030101010101" pitchFamily="2" charset="-122"/>
              </a:defRPr>
            </a:lvl3pPr>
            <a:lvl4pPr marL="1600200" indent="-228600" eaLnBrk="0" hangingPunct="0">
              <a:defRPr>
                <a:latin typeface="Calibri" panose="020F0502020204030204" pitchFamily="34" charset="0"/>
                <a:ea typeface="宋体" panose="02010600030101010101" pitchFamily="2" charset="-122"/>
              </a:defRPr>
            </a:lvl4pPr>
            <a:lvl5pPr marL="2057400" indent="-228600" eaLnBrk="0" hangingPunct="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zh-CN" altLang="en-US" dirty="0" smtClean="0"/>
              <a:t>算法流程</a:t>
            </a:r>
            <a:endParaRPr lang="zh-CN" altLang="en-US" dirty="0"/>
          </a:p>
        </p:txBody>
      </p:sp>
      <p:sp>
        <p:nvSpPr>
          <p:cNvPr id="36" name="TextBox 10"/>
          <p:cNvSpPr txBox="1">
            <a:spLocks noChangeArrowheads="1"/>
          </p:cNvSpPr>
          <p:nvPr/>
        </p:nvSpPr>
        <p:spPr bwMode="auto">
          <a:xfrm>
            <a:off x="3372828" y="4230803"/>
            <a:ext cx="507570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3200">
                <a:solidFill>
                  <a:srgbClr val="00B0F0"/>
                </a:solidFill>
                <a:latin typeface="微软雅黑" panose="020B0503020204020204" pitchFamily="34" charset="-122"/>
                <a:ea typeface="微软雅黑" panose="020B0503020204020204" pitchFamily="34" charset="-122"/>
              </a:defRPr>
            </a:lvl1pPr>
            <a:lvl2pPr marL="742950" indent="-285750" eaLnBrk="0" hangingPunct="0">
              <a:defRPr>
                <a:latin typeface="Calibri" panose="020F0502020204030204" pitchFamily="34" charset="0"/>
                <a:ea typeface="宋体" panose="02010600030101010101" pitchFamily="2" charset="-122"/>
              </a:defRPr>
            </a:lvl2pPr>
            <a:lvl3pPr marL="1143000" indent="-228600" eaLnBrk="0" hangingPunct="0">
              <a:defRPr>
                <a:latin typeface="Calibri" panose="020F0502020204030204" pitchFamily="34" charset="0"/>
                <a:ea typeface="宋体" panose="02010600030101010101" pitchFamily="2" charset="-122"/>
              </a:defRPr>
            </a:lvl3pPr>
            <a:lvl4pPr marL="1600200" indent="-228600" eaLnBrk="0" hangingPunct="0">
              <a:defRPr>
                <a:latin typeface="Calibri" panose="020F0502020204030204" pitchFamily="34" charset="0"/>
                <a:ea typeface="宋体" panose="02010600030101010101" pitchFamily="2" charset="-122"/>
              </a:defRPr>
            </a:lvl4pPr>
            <a:lvl5pPr marL="2057400" indent="-228600" eaLnBrk="0" hangingPunct="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zh-CN" altLang="en-US" dirty="0" smtClean="0"/>
              <a:t>虚拟网络映射问题</a:t>
            </a:r>
            <a:endParaRPr lang="zh-CN" altLang="en-US" dirty="0"/>
          </a:p>
        </p:txBody>
      </p:sp>
      <p:sp>
        <p:nvSpPr>
          <p:cNvPr id="37" name="TextBox 10"/>
          <p:cNvSpPr txBox="1">
            <a:spLocks noChangeArrowheads="1"/>
          </p:cNvSpPr>
          <p:nvPr/>
        </p:nvSpPr>
        <p:spPr bwMode="auto">
          <a:xfrm>
            <a:off x="3372829" y="5269468"/>
            <a:ext cx="42133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3200">
                <a:solidFill>
                  <a:srgbClr val="00B0F0"/>
                </a:solidFill>
                <a:latin typeface="微软雅黑" panose="020B0503020204020204" pitchFamily="34" charset="-122"/>
                <a:ea typeface="微软雅黑" panose="020B0503020204020204" pitchFamily="34" charset="-122"/>
              </a:defRPr>
            </a:lvl1pPr>
            <a:lvl2pPr marL="742950" indent="-285750" eaLnBrk="0" hangingPunct="0">
              <a:defRPr>
                <a:latin typeface="Calibri" panose="020F0502020204030204" pitchFamily="34" charset="0"/>
                <a:ea typeface="宋体" panose="02010600030101010101" pitchFamily="2" charset="-122"/>
              </a:defRPr>
            </a:lvl2pPr>
            <a:lvl3pPr marL="1143000" indent="-228600" eaLnBrk="0" hangingPunct="0">
              <a:defRPr>
                <a:latin typeface="Calibri" panose="020F0502020204030204" pitchFamily="34" charset="0"/>
                <a:ea typeface="宋体" panose="02010600030101010101" pitchFamily="2" charset="-122"/>
              </a:defRPr>
            </a:lvl3pPr>
            <a:lvl4pPr marL="1600200" indent="-228600" eaLnBrk="0" hangingPunct="0">
              <a:defRPr>
                <a:latin typeface="Calibri" panose="020F0502020204030204" pitchFamily="34" charset="0"/>
                <a:ea typeface="宋体" panose="02010600030101010101" pitchFamily="2" charset="-122"/>
              </a:defRPr>
            </a:lvl4pPr>
            <a:lvl5pPr marL="2057400" indent="-228600" eaLnBrk="0" hangingPunct="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zh-CN" altLang="en-US" dirty="0" smtClean="0"/>
              <a:t>代码介绍</a:t>
            </a:r>
            <a:endParaRPr lang="zh-CN" altLang="en-US" dirty="0"/>
          </a:p>
        </p:txBody>
      </p:sp>
    </p:spTree>
    <p:extLst>
      <p:ext uri="{BB962C8B-B14F-4D97-AF65-F5344CB8AC3E}">
        <p14:creationId xmlns:p14="http://schemas.microsoft.com/office/powerpoint/2010/main" val="2343783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p:cNvSpPr>
          <p:nvPr/>
        </p:nvSpPr>
        <p:spPr bwMode="auto">
          <a:xfrm rot="19387313">
            <a:off x="-1116839" y="-603430"/>
            <a:ext cx="4500563" cy="2159000"/>
          </a:xfrm>
          <a:custGeom>
            <a:avLst/>
            <a:gdLst>
              <a:gd name="T0" fmla="*/ 1622595 w 4505489"/>
              <a:gd name="T1" fmla="*/ 0 h 2162815"/>
              <a:gd name="T2" fmla="*/ 4505489 w 4505489"/>
              <a:gd name="T3" fmla="*/ 2162815 h 2162815"/>
              <a:gd name="T4" fmla="*/ 0 w 4505489"/>
              <a:gd name="T5" fmla="*/ 2162815 h 2162815"/>
              <a:gd name="T6" fmla="*/ 1622595 w 4505489"/>
              <a:gd name="T7" fmla="*/ 0 h 2162815"/>
              <a:gd name="T8" fmla="*/ 0 w 4505489"/>
              <a:gd name="T9" fmla="*/ 0 h 2162815"/>
              <a:gd name="T10" fmla="*/ 4505489 w 4505489"/>
              <a:gd name="T11" fmla="*/ 2162815 h 2162815"/>
            </a:gdLst>
            <a:ahLst/>
            <a:cxnLst>
              <a:cxn ang="0">
                <a:pos x="T0" y="T1"/>
              </a:cxn>
              <a:cxn ang="0">
                <a:pos x="T2" y="T3"/>
              </a:cxn>
              <a:cxn ang="0">
                <a:pos x="T4" y="T5"/>
              </a:cxn>
              <a:cxn ang="0">
                <a:pos x="T6" y="T7"/>
              </a:cxn>
            </a:cxnLst>
            <a:rect l="T8" t="T9" r="T10" b="T11"/>
            <a:pathLst>
              <a:path w="4505489" h="2162815">
                <a:moveTo>
                  <a:pt x="1622595" y="0"/>
                </a:moveTo>
                <a:lnTo>
                  <a:pt x="4505489" y="2162815"/>
                </a:lnTo>
                <a:lnTo>
                  <a:pt x="0" y="2162815"/>
                </a:lnTo>
                <a:lnTo>
                  <a:pt x="1622595" y="0"/>
                </a:lnTo>
                <a:close/>
              </a:path>
            </a:pathLst>
          </a:custGeom>
          <a:solidFill>
            <a:schemeClr val="accent1">
              <a:lumMod val="40000"/>
              <a:lumOff val="60000"/>
            </a:schemeClr>
          </a:solidFill>
          <a:ln>
            <a:noFill/>
          </a:ln>
        </p:spPr>
        <p:txBody>
          <a:bodyPr anchor="ctr"/>
          <a:lstStyle/>
          <a:p>
            <a:endParaRPr lang="zh-CN" altLang="en-US"/>
          </a:p>
        </p:txBody>
      </p:sp>
      <p:sp>
        <p:nvSpPr>
          <p:cNvPr id="7171" name="矩形 2"/>
          <p:cNvSpPr>
            <a:spLocks/>
          </p:cNvSpPr>
          <p:nvPr/>
        </p:nvSpPr>
        <p:spPr bwMode="auto">
          <a:xfrm rot="19387313">
            <a:off x="10714685" y="6269218"/>
            <a:ext cx="1830388" cy="534987"/>
          </a:xfrm>
          <a:custGeom>
            <a:avLst/>
            <a:gdLst>
              <a:gd name="T0" fmla="*/ 1828892 w 1828892"/>
              <a:gd name="T1" fmla="*/ 0 h 535756"/>
              <a:gd name="T2" fmla="*/ 1426955 w 1828892"/>
              <a:gd name="T3" fmla="*/ 535756 h 535756"/>
              <a:gd name="T4" fmla="*/ 714128 w 1828892"/>
              <a:gd name="T5" fmla="*/ 535756 h 535756"/>
              <a:gd name="T6" fmla="*/ 0 w 1828892"/>
              <a:gd name="T7" fmla="*/ 0 h 535756"/>
              <a:gd name="T8" fmla="*/ 1828892 w 1828892"/>
              <a:gd name="T9" fmla="*/ 0 h 535756"/>
              <a:gd name="T10" fmla="*/ 0 w 1828892"/>
              <a:gd name="T11" fmla="*/ 0 h 535756"/>
              <a:gd name="T12" fmla="*/ 1828892 w 1828892"/>
              <a:gd name="T13" fmla="*/ 535756 h 535756"/>
            </a:gdLst>
            <a:ahLst/>
            <a:cxnLst>
              <a:cxn ang="0">
                <a:pos x="T0" y="T1"/>
              </a:cxn>
              <a:cxn ang="0">
                <a:pos x="T2" y="T3"/>
              </a:cxn>
              <a:cxn ang="0">
                <a:pos x="T4" y="T5"/>
              </a:cxn>
              <a:cxn ang="0">
                <a:pos x="T6" y="T7"/>
              </a:cxn>
              <a:cxn ang="0">
                <a:pos x="T8" y="T9"/>
              </a:cxn>
            </a:cxnLst>
            <a:rect l="T10" t="T11" r="T12" b="T13"/>
            <a:pathLst>
              <a:path w="1828892" h="535756">
                <a:moveTo>
                  <a:pt x="1828892" y="0"/>
                </a:moveTo>
                <a:lnTo>
                  <a:pt x="1426955" y="535756"/>
                </a:lnTo>
                <a:lnTo>
                  <a:pt x="714128" y="535756"/>
                </a:lnTo>
                <a:lnTo>
                  <a:pt x="0" y="0"/>
                </a:lnTo>
                <a:lnTo>
                  <a:pt x="1828892" y="0"/>
                </a:lnTo>
                <a:close/>
              </a:path>
            </a:pathLst>
          </a:custGeom>
          <a:solidFill>
            <a:schemeClr val="accent1">
              <a:lumMod val="40000"/>
              <a:lumOff val="60000"/>
            </a:schemeClr>
          </a:solidFill>
          <a:ln>
            <a:noFill/>
          </a:ln>
        </p:spPr>
        <p:txBody>
          <a:bodyPr anchor="ctr"/>
          <a:lstStyle/>
          <a:p>
            <a:endParaRPr lang="zh-CN" altLang="en-US"/>
          </a:p>
        </p:txBody>
      </p:sp>
      <p:sp>
        <p:nvSpPr>
          <p:cNvPr id="7189" name="矩形 24"/>
          <p:cNvSpPr>
            <a:spLocks/>
          </p:cNvSpPr>
          <p:nvPr/>
        </p:nvSpPr>
        <p:spPr bwMode="auto">
          <a:xfrm rot="19387313">
            <a:off x="8801748" y="5629455"/>
            <a:ext cx="3956050" cy="536575"/>
          </a:xfrm>
          <a:custGeom>
            <a:avLst/>
            <a:gdLst>
              <a:gd name="T0" fmla="*/ 3956149 w 3956149"/>
              <a:gd name="T1" fmla="*/ 1 h 535757"/>
              <a:gd name="T2" fmla="*/ 3554213 w 3956149"/>
              <a:gd name="T3" fmla="*/ 535756 h 535757"/>
              <a:gd name="T4" fmla="*/ 714130 w 3956149"/>
              <a:gd name="T5" fmla="*/ 535757 h 535757"/>
              <a:gd name="T6" fmla="*/ 0 w 3956149"/>
              <a:gd name="T7" fmla="*/ 0 h 535757"/>
              <a:gd name="T8" fmla="*/ 3956149 w 3956149"/>
              <a:gd name="T9" fmla="*/ 1 h 535757"/>
              <a:gd name="T10" fmla="*/ 0 w 3956149"/>
              <a:gd name="T11" fmla="*/ 0 h 535757"/>
              <a:gd name="T12" fmla="*/ 3956149 w 3956149"/>
              <a:gd name="T13" fmla="*/ 535757 h 535757"/>
            </a:gdLst>
            <a:ahLst/>
            <a:cxnLst>
              <a:cxn ang="0">
                <a:pos x="T0" y="T1"/>
              </a:cxn>
              <a:cxn ang="0">
                <a:pos x="T2" y="T3"/>
              </a:cxn>
              <a:cxn ang="0">
                <a:pos x="T4" y="T5"/>
              </a:cxn>
              <a:cxn ang="0">
                <a:pos x="T6" y="T7"/>
              </a:cxn>
              <a:cxn ang="0">
                <a:pos x="T8" y="T9"/>
              </a:cxn>
            </a:cxnLst>
            <a:rect l="T10" t="T11" r="T12" b="T13"/>
            <a:pathLst>
              <a:path w="3956149" h="535757">
                <a:moveTo>
                  <a:pt x="3956149" y="1"/>
                </a:moveTo>
                <a:lnTo>
                  <a:pt x="3554213" y="535756"/>
                </a:lnTo>
                <a:lnTo>
                  <a:pt x="714130" y="535757"/>
                </a:lnTo>
                <a:lnTo>
                  <a:pt x="0" y="0"/>
                </a:lnTo>
                <a:lnTo>
                  <a:pt x="3956149" y="1"/>
                </a:lnTo>
                <a:close/>
              </a:path>
            </a:pathLst>
          </a:custGeom>
          <a:solidFill>
            <a:schemeClr val="accent1">
              <a:lumMod val="40000"/>
              <a:lumOff val="60000"/>
            </a:schemeClr>
          </a:solidFill>
          <a:ln>
            <a:noFill/>
          </a:ln>
        </p:spPr>
        <p:txBody>
          <a:bodyPr anchor="ctr"/>
          <a:lstStyle/>
          <a:p>
            <a:endParaRPr lang="zh-CN" altLang="en-US"/>
          </a:p>
        </p:txBody>
      </p:sp>
      <p:sp>
        <p:nvSpPr>
          <p:cNvPr id="3" name="矩形 2"/>
          <p:cNvSpPr/>
          <p:nvPr/>
        </p:nvSpPr>
        <p:spPr>
          <a:xfrm>
            <a:off x="143306" y="392645"/>
            <a:ext cx="1415772"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算法流程</a:t>
            </a:r>
            <a:endParaRPr lang="en-US" altLang="zh-CN" sz="24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1295529" y="6037729"/>
            <a:ext cx="578224" cy="369332"/>
          </a:xfrm>
          <a:prstGeom prst="rect">
            <a:avLst/>
          </a:prstGeom>
          <a:noFill/>
        </p:spPr>
        <p:txBody>
          <a:bodyPr wrap="square" rtlCol="0">
            <a:spAutoFit/>
          </a:bodyPr>
          <a:lstStyle/>
          <a:p>
            <a:r>
              <a:rPr lang="en-US" altLang="zh-CN" dirty="0" smtClean="0"/>
              <a:t>14</a:t>
            </a:r>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7887" y="659704"/>
            <a:ext cx="6272349" cy="6185233"/>
          </a:xfrm>
          <a:prstGeom prst="rect">
            <a:avLst/>
          </a:prstGeom>
        </p:spPr>
      </p:pic>
    </p:spTree>
    <p:extLst>
      <p:ext uri="{BB962C8B-B14F-4D97-AF65-F5344CB8AC3E}">
        <p14:creationId xmlns:p14="http://schemas.microsoft.com/office/powerpoint/2010/main" val="30030492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p:cNvSpPr>
          <p:nvPr/>
        </p:nvSpPr>
        <p:spPr bwMode="auto">
          <a:xfrm rot="19387313">
            <a:off x="-1116839" y="-603430"/>
            <a:ext cx="4500563" cy="2159000"/>
          </a:xfrm>
          <a:custGeom>
            <a:avLst/>
            <a:gdLst>
              <a:gd name="T0" fmla="*/ 1622595 w 4505489"/>
              <a:gd name="T1" fmla="*/ 0 h 2162815"/>
              <a:gd name="T2" fmla="*/ 4505489 w 4505489"/>
              <a:gd name="T3" fmla="*/ 2162815 h 2162815"/>
              <a:gd name="T4" fmla="*/ 0 w 4505489"/>
              <a:gd name="T5" fmla="*/ 2162815 h 2162815"/>
              <a:gd name="T6" fmla="*/ 1622595 w 4505489"/>
              <a:gd name="T7" fmla="*/ 0 h 2162815"/>
              <a:gd name="T8" fmla="*/ 0 w 4505489"/>
              <a:gd name="T9" fmla="*/ 0 h 2162815"/>
              <a:gd name="T10" fmla="*/ 4505489 w 4505489"/>
              <a:gd name="T11" fmla="*/ 2162815 h 2162815"/>
            </a:gdLst>
            <a:ahLst/>
            <a:cxnLst>
              <a:cxn ang="0">
                <a:pos x="T0" y="T1"/>
              </a:cxn>
              <a:cxn ang="0">
                <a:pos x="T2" y="T3"/>
              </a:cxn>
              <a:cxn ang="0">
                <a:pos x="T4" y="T5"/>
              </a:cxn>
              <a:cxn ang="0">
                <a:pos x="T6" y="T7"/>
              </a:cxn>
            </a:cxnLst>
            <a:rect l="T8" t="T9" r="T10" b="T11"/>
            <a:pathLst>
              <a:path w="4505489" h="2162815">
                <a:moveTo>
                  <a:pt x="1622595" y="0"/>
                </a:moveTo>
                <a:lnTo>
                  <a:pt x="4505489" y="2162815"/>
                </a:lnTo>
                <a:lnTo>
                  <a:pt x="0" y="2162815"/>
                </a:lnTo>
                <a:lnTo>
                  <a:pt x="1622595" y="0"/>
                </a:lnTo>
                <a:close/>
              </a:path>
            </a:pathLst>
          </a:custGeom>
          <a:solidFill>
            <a:schemeClr val="accent1">
              <a:lumMod val="40000"/>
              <a:lumOff val="60000"/>
            </a:schemeClr>
          </a:solidFill>
          <a:ln>
            <a:noFill/>
          </a:ln>
        </p:spPr>
        <p:txBody>
          <a:bodyPr anchor="ctr"/>
          <a:lstStyle/>
          <a:p>
            <a:endParaRPr lang="zh-CN" altLang="en-US"/>
          </a:p>
        </p:txBody>
      </p:sp>
      <p:sp>
        <p:nvSpPr>
          <p:cNvPr id="7171" name="矩形 2"/>
          <p:cNvSpPr>
            <a:spLocks/>
          </p:cNvSpPr>
          <p:nvPr/>
        </p:nvSpPr>
        <p:spPr bwMode="auto">
          <a:xfrm rot="19387313">
            <a:off x="10714685" y="6269218"/>
            <a:ext cx="1830388" cy="534987"/>
          </a:xfrm>
          <a:custGeom>
            <a:avLst/>
            <a:gdLst>
              <a:gd name="T0" fmla="*/ 1828892 w 1828892"/>
              <a:gd name="T1" fmla="*/ 0 h 535756"/>
              <a:gd name="T2" fmla="*/ 1426955 w 1828892"/>
              <a:gd name="T3" fmla="*/ 535756 h 535756"/>
              <a:gd name="T4" fmla="*/ 714128 w 1828892"/>
              <a:gd name="T5" fmla="*/ 535756 h 535756"/>
              <a:gd name="T6" fmla="*/ 0 w 1828892"/>
              <a:gd name="T7" fmla="*/ 0 h 535756"/>
              <a:gd name="T8" fmla="*/ 1828892 w 1828892"/>
              <a:gd name="T9" fmla="*/ 0 h 535756"/>
              <a:gd name="T10" fmla="*/ 0 w 1828892"/>
              <a:gd name="T11" fmla="*/ 0 h 535756"/>
              <a:gd name="T12" fmla="*/ 1828892 w 1828892"/>
              <a:gd name="T13" fmla="*/ 535756 h 535756"/>
            </a:gdLst>
            <a:ahLst/>
            <a:cxnLst>
              <a:cxn ang="0">
                <a:pos x="T0" y="T1"/>
              </a:cxn>
              <a:cxn ang="0">
                <a:pos x="T2" y="T3"/>
              </a:cxn>
              <a:cxn ang="0">
                <a:pos x="T4" y="T5"/>
              </a:cxn>
              <a:cxn ang="0">
                <a:pos x="T6" y="T7"/>
              </a:cxn>
              <a:cxn ang="0">
                <a:pos x="T8" y="T9"/>
              </a:cxn>
            </a:cxnLst>
            <a:rect l="T10" t="T11" r="T12" b="T13"/>
            <a:pathLst>
              <a:path w="1828892" h="535756">
                <a:moveTo>
                  <a:pt x="1828892" y="0"/>
                </a:moveTo>
                <a:lnTo>
                  <a:pt x="1426955" y="535756"/>
                </a:lnTo>
                <a:lnTo>
                  <a:pt x="714128" y="535756"/>
                </a:lnTo>
                <a:lnTo>
                  <a:pt x="0" y="0"/>
                </a:lnTo>
                <a:lnTo>
                  <a:pt x="1828892" y="0"/>
                </a:lnTo>
                <a:close/>
              </a:path>
            </a:pathLst>
          </a:custGeom>
          <a:solidFill>
            <a:schemeClr val="accent1">
              <a:lumMod val="40000"/>
              <a:lumOff val="60000"/>
            </a:schemeClr>
          </a:solidFill>
          <a:ln>
            <a:noFill/>
          </a:ln>
        </p:spPr>
        <p:txBody>
          <a:bodyPr anchor="ctr"/>
          <a:lstStyle/>
          <a:p>
            <a:endParaRPr lang="zh-CN" altLang="en-US"/>
          </a:p>
        </p:txBody>
      </p:sp>
      <p:sp>
        <p:nvSpPr>
          <p:cNvPr id="7189" name="矩形 24"/>
          <p:cNvSpPr>
            <a:spLocks/>
          </p:cNvSpPr>
          <p:nvPr/>
        </p:nvSpPr>
        <p:spPr bwMode="auto">
          <a:xfrm rot="19387313">
            <a:off x="8801748" y="5629455"/>
            <a:ext cx="3956050" cy="536575"/>
          </a:xfrm>
          <a:custGeom>
            <a:avLst/>
            <a:gdLst>
              <a:gd name="T0" fmla="*/ 3956149 w 3956149"/>
              <a:gd name="T1" fmla="*/ 1 h 535757"/>
              <a:gd name="T2" fmla="*/ 3554213 w 3956149"/>
              <a:gd name="T3" fmla="*/ 535756 h 535757"/>
              <a:gd name="T4" fmla="*/ 714130 w 3956149"/>
              <a:gd name="T5" fmla="*/ 535757 h 535757"/>
              <a:gd name="T6" fmla="*/ 0 w 3956149"/>
              <a:gd name="T7" fmla="*/ 0 h 535757"/>
              <a:gd name="T8" fmla="*/ 3956149 w 3956149"/>
              <a:gd name="T9" fmla="*/ 1 h 535757"/>
              <a:gd name="T10" fmla="*/ 0 w 3956149"/>
              <a:gd name="T11" fmla="*/ 0 h 535757"/>
              <a:gd name="T12" fmla="*/ 3956149 w 3956149"/>
              <a:gd name="T13" fmla="*/ 535757 h 535757"/>
            </a:gdLst>
            <a:ahLst/>
            <a:cxnLst>
              <a:cxn ang="0">
                <a:pos x="T0" y="T1"/>
              </a:cxn>
              <a:cxn ang="0">
                <a:pos x="T2" y="T3"/>
              </a:cxn>
              <a:cxn ang="0">
                <a:pos x="T4" y="T5"/>
              </a:cxn>
              <a:cxn ang="0">
                <a:pos x="T6" y="T7"/>
              </a:cxn>
              <a:cxn ang="0">
                <a:pos x="T8" y="T9"/>
              </a:cxn>
            </a:cxnLst>
            <a:rect l="T10" t="T11" r="T12" b="T13"/>
            <a:pathLst>
              <a:path w="3956149" h="535757">
                <a:moveTo>
                  <a:pt x="3956149" y="1"/>
                </a:moveTo>
                <a:lnTo>
                  <a:pt x="3554213" y="535756"/>
                </a:lnTo>
                <a:lnTo>
                  <a:pt x="714130" y="535757"/>
                </a:lnTo>
                <a:lnTo>
                  <a:pt x="0" y="0"/>
                </a:lnTo>
                <a:lnTo>
                  <a:pt x="3956149" y="1"/>
                </a:lnTo>
                <a:close/>
              </a:path>
            </a:pathLst>
          </a:custGeom>
          <a:solidFill>
            <a:schemeClr val="accent1">
              <a:lumMod val="40000"/>
              <a:lumOff val="60000"/>
            </a:schemeClr>
          </a:solidFill>
          <a:ln>
            <a:noFill/>
          </a:ln>
        </p:spPr>
        <p:txBody>
          <a:bodyPr anchor="ctr"/>
          <a:lstStyle/>
          <a:p>
            <a:endParaRPr lang="zh-CN" altLang="en-US"/>
          </a:p>
        </p:txBody>
      </p:sp>
      <p:sp>
        <p:nvSpPr>
          <p:cNvPr id="9" name="文本框 8"/>
          <p:cNvSpPr txBox="1"/>
          <p:nvPr/>
        </p:nvSpPr>
        <p:spPr>
          <a:xfrm>
            <a:off x="11295529" y="6037729"/>
            <a:ext cx="578224" cy="369332"/>
          </a:xfrm>
          <a:prstGeom prst="rect">
            <a:avLst/>
          </a:prstGeom>
          <a:noFill/>
        </p:spPr>
        <p:txBody>
          <a:bodyPr wrap="square" rtlCol="0">
            <a:spAutoFit/>
          </a:bodyPr>
          <a:lstStyle/>
          <a:p>
            <a:r>
              <a:rPr lang="en-US" altLang="zh-CN" dirty="0" smtClean="0"/>
              <a:t>15</a:t>
            </a:r>
            <a:endParaRPr lang="zh-CN" altLang="en-US" dirty="0"/>
          </a:p>
        </p:txBody>
      </p:sp>
      <p:sp>
        <p:nvSpPr>
          <p:cNvPr id="2" name="矩形 1"/>
          <p:cNvSpPr/>
          <p:nvPr/>
        </p:nvSpPr>
        <p:spPr>
          <a:xfrm>
            <a:off x="1342153" y="1615215"/>
            <a:ext cx="10033602" cy="4029308"/>
          </a:xfrm>
          <a:prstGeom prst="rect">
            <a:avLst/>
          </a:prstGeom>
        </p:spPr>
        <p:txBody>
          <a:bodyPr wrap="square">
            <a:spAutoFit/>
          </a:bodyPr>
          <a:lstStyle/>
          <a:p>
            <a:pPr marL="285750" indent="-285750" algn="just">
              <a:lnSpc>
                <a:spcPct val="125000"/>
              </a:lnSpc>
              <a:spcBef>
                <a:spcPts val="800"/>
              </a:spcBef>
              <a:spcAft>
                <a:spcPts val="0"/>
              </a:spcAft>
              <a:buFont typeface="Wingdings" panose="05000000000000000000" pitchFamily="2" charset="2"/>
              <a:buChar char="l"/>
            </a:pP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首先随机产生一定数量的初始解集，称为</a:t>
            </a:r>
            <a:r>
              <a:rPr lang="zh-CN" altLang="en-US"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初始种群。</a:t>
            </a:r>
            <a:endParaRPr lang="en-US" altLang="zh-CN"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25000"/>
              </a:lnSpc>
              <a:spcBef>
                <a:spcPts val="800"/>
              </a:spcBef>
              <a:spcAft>
                <a:spcPts val="0"/>
              </a:spcAft>
              <a:buFont typeface="Wingdings" panose="05000000000000000000" pitchFamily="2" charset="2"/>
              <a:buChar char="l"/>
            </a:pPr>
            <a:endParaRPr lang="en-US" altLang="zh-CN"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25000"/>
              </a:lnSpc>
              <a:spcBef>
                <a:spcPts val="800"/>
              </a:spcBef>
              <a:spcAft>
                <a:spcPts val="0"/>
              </a:spcAft>
              <a:buFont typeface="Wingdings" panose="05000000000000000000" pitchFamily="2" charset="2"/>
              <a:buChar char="l"/>
            </a:pP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按照适者生存和优胜劣汰的原理，在每一代</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中</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根据问题域中个体的</a:t>
            </a:r>
            <a:r>
              <a:rPr lang="zh-CN" altLang="zh-CN"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适应度</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大小</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来</a:t>
            </a:r>
            <a:r>
              <a:rPr lang="zh-CN" altLang="zh-CN"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选择</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个体</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25000"/>
              </a:lnSpc>
              <a:spcBef>
                <a:spcPts val="800"/>
              </a:spcBef>
              <a:spcAft>
                <a:spcPts val="0"/>
              </a:spcAft>
              <a:buFont typeface="Wingdings" panose="05000000000000000000" pitchFamily="2" charset="2"/>
              <a:buChar char="l"/>
            </a:pPr>
            <a:endParaRPr lang="en-US"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25000"/>
              </a:lnSpc>
              <a:spcBef>
                <a:spcPts val="800"/>
              </a:spcBef>
              <a:spcAft>
                <a:spcPts val="0"/>
              </a:spcAft>
              <a:buFont typeface="Wingdings" panose="05000000000000000000" pitchFamily="2" charset="2"/>
              <a:buChar char="l"/>
            </a:pP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然后</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借助于</a:t>
            </a:r>
            <a:r>
              <a:rPr lang="zh-CN" altLang="zh-CN"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遗传算子</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进行</a:t>
            </a:r>
            <a:r>
              <a:rPr lang="zh-CN" altLang="zh-CN"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交叉</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和</a:t>
            </a:r>
            <a:r>
              <a:rPr lang="zh-CN" altLang="zh-CN"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变异</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操作，</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产生出代表</a:t>
            </a:r>
            <a:r>
              <a:rPr lang="zh-CN" altLang="zh-CN"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新解集的种群</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25000"/>
              </a:lnSpc>
              <a:spcBef>
                <a:spcPts val="800"/>
              </a:spcBef>
              <a:spcAft>
                <a:spcPts val="0"/>
              </a:spcAft>
              <a:buFont typeface="Wingdings" panose="05000000000000000000" pitchFamily="2" charset="2"/>
              <a:buChar char="l"/>
            </a:pPr>
            <a:endParaRPr lang="en-US"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25000"/>
              </a:lnSpc>
              <a:spcBef>
                <a:spcPts val="800"/>
              </a:spcBef>
              <a:spcAft>
                <a:spcPts val="0"/>
              </a:spcAft>
              <a:buFont typeface="Wingdings" panose="05000000000000000000" pitchFamily="2" charset="2"/>
              <a:buChar char="l"/>
            </a:pP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通过</a:t>
            </a:r>
            <a:r>
              <a:rPr lang="zh-CN" altLang="zh-CN"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逐代</a:t>
            </a:r>
            <a:r>
              <a:rPr lang="zh-CN" altLang="en-US"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、逐代的</a:t>
            </a:r>
            <a:r>
              <a:rPr lang="zh-CN" altLang="zh-CN"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演化</a:t>
            </a:r>
            <a:r>
              <a:rPr lang="zh-CN" altLang="zh-CN"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产生</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出</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符合问题需求的更好的</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解</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集。</a:t>
            </a:r>
            <a:endParaRPr lang="en-US"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25000"/>
              </a:lnSpc>
              <a:spcBef>
                <a:spcPts val="800"/>
              </a:spcBef>
              <a:spcAft>
                <a:spcPts val="0"/>
              </a:spcAft>
              <a:buFont typeface="Wingdings" panose="05000000000000000000" pitchFamily="2" charset="2"/>
              <a:buChar char="l"/>
            </a:pPr>
            <a:endParaRPr lang="en-US"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25000"/>
              </a:lnSpc>
              <a:spcBef>
                <a:spcPts val="800"/>
              </a:spcBef>
              <a:spcAft>
                <a:spcPts val="0"/>
              </a:spcAft>
              <a:buFont typeface="Wingdings" panose="05000000000000000000" pitchFamily="2" charset="2"/>
              <a:buChar char="l"/>
            </a:pP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最后，</a:t>
            </a:r>
            <a:r>
              <a:rPr lang="zh-CN" altLang="zh-CN"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末代</a:t>
            </a:r>
            <a:r>
              <a:rPr lang="zh-CN" altLang="zh-CN" b="1"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种群</a:t>
            </a:r>
            <a:r>
              <a:rPr lang="zh-CN" altLang="zh-CN"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中的</a:t>
            </a:r>
            <a:r>
              <a:rPr lang="zh-CN" altLang="zh-CN" b="1"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最优个体</a:t>
            </a:r>
            <a:r>
              <a:rPr lang="zh-CN" altLang="zh-CN"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经过</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解码</a:t>
            </a:r>
            <a:r>
              <a:rPr lang="zh-CN" altLang="en-US"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就</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可以</a:t>
            </a:r>
            <a:r>
              <a:rPr lang="zh-CN" altLang="zh-CN"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作为问题</a:t>
            </a:r>
            <a:r>
              <a:rPr lang="zh-CN" altLang="zh-CN" b="1"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近似最优解。</a:t>
            </a:r>
            <a:endParaRPr lang="zh-CN" altLang="zh-CN" b="1" kern="100" dirty="0">
              <a:solidFill>
                <a:srgbClr val="333333"/>
              </a:solidFill>
              <a:latin typeface="Times New Roman" panose="02020603050405020304" pitchFamily="18" charset="0"/>
              <a:ea typeface="宋体" panose="02010600030101010101" pitchFamily="2" charset="-122"/>
              <a:cs typeface="Arial" panose="020B0604020202020204" pitchFamily="34" charset="0"/>
            </a:endParaRPr>
          </a:p>
        </p:txBody>
      </p:sp>
      <p:sp>
        <p:nvSpPr>
          <p:cNvPr id="8" name="矩形 7"/>
          <p:cNvSpPr/>
          <p:nvPr/>
        </p:nvSpPr>
        <p:spPr>
          <a:xfrm>
            <a:off x="143306" y="392645"/>
            <a:ext cx="1415772"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算法流程</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92037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p:cNvSpPr>
          <p:nvPr/>
        </p:nvSpPr>
        <p:spPr bwMode="auto">
          <a:xfrm rot="19387313">
            <a:off x="-1116839" y="-603430"/>
            <a:ext cx="4500563" cy="2159000"/>
          </a:xfrm>
          <a:custGeom>
            <a:avLst/>
            <a:gdLst>
              <a:gd name="T0" fmla="*/ 1622595 w 4505489"/>
              <a:gd name="T1" fmla="*/ 0 h 2162815"/>
              <a:gd name="T2" fmla="*/ 4505489 w 4505489"/>
              <a:gd name="T3" fmla="*/ 2162815 h 2162815"/>
              <a:gd name="T4" fmla="*/ 0 w 4505489"/>
              <a:gd name="T5" fmla="*/ 2162815 h 2162815"/>
              <a:gd name="T6" fmla="*/ 1622595 w 4505489"/>
              <a:gd name="T7" fmla="*/ 0 h 2162815"/>
              <a:gd name="T8" fmla="*/ 0 w 4505489"/>
              <a:gd name="T9" fmla="*/ 0 h 2162815"/>
              <a:gd name="T10" fmla="*/ 4505489 w 4505489"/>
              <a:gd name="T11" fmla="*/ 2162815 h 2162815"/>
            </a:gdLst>
            <a:ahLst/>
            <a:cxnLst>
              <a:cxn ang="0">
                <a:pos x="T0" y="T1"/>
              </a:cxn>
              <a:cxn ang="0">
                <a:pos x="T2" y="T3"/>
              </a:cxn>
              <a:cxn ang="0">
                <a:pos x="T4" y="T5"/>
              </a:cxn>
              <a:cxn ang="0">
                <a:pos x="T6" y="T7"/>
              </a:cxn>
            </a:cxnLst>
            <a:rect l="T8" t="T9" r="T10" b="T11"/>
            <a:pathLst>
              <a:path w="4505489" h="2162815">
                <a:moveTo>
                  <a:pt x="1622595" y="0"/>
                </a:moveTo>
                <a:lnTo>
                  <a:pt x="4505489" y="2162815"/>
                </a:lnTo>
                <a:lnTo>
                  <a:pt x="0" y="2162815"/>
                </a:lnTo>
                <a:lnTo>
                  <a:pt x="1622595" y="0"/>
                </a:lnTo>
                <a:close/>
              </a:path>
            </a:pathLst>
          </a:custGeom>
          <a:solidFill>
            <a:schemeClr val="accent1">
              <a:lumMod val="40000"/>
              <a:lumOff val="60000"/>
            </a:schemeClr>
          </a:solidFill>
          <a:ln>
            <a:noFill/>
          </a:ln>
        </p:spPr>
        <p:txBody>
          <a:bodyPr anchor="ctr"/>
          <a:lstStyle/>
          <a:p>
            <a:endParaRPr lang="zh-CN" altLang="en-US"/>
          </a:p>
        </p:txBody>
      </p:sp>
      <p:sp>
        <p:nvSpPr>
          <p:cNvPr id="7171" name="矩形 2"/>
          <p:cNvSpPr>
            <a:spLocks/>
          </p:cNvSpPr>
          <p:nvPr/>
        </p:nvSpPr>
        <p:spPr bwMode="auto">
          <a:xfrm rot="19387313">
            <a:off x="10714685" y="6269218"/>
            <a:ext cx="1830388" cy="534987"/>
          </a:xfrm>
          <a:custGeom>
            <a:avLst/>
            <a:gdLst>
              <a:gd name="T0" fmla="*/ 1828892 w 1828892"/>
              <a:gd name="T1" fmla="*/ 0 h 535756"/>
              <a:gd name="T2" fmla="*/ 1426955 w 1828892"/>
              <a:gd name="T3" fmla="*/ 535756 h 535756"/>
              <a:gd name="T4" fmla="*/ 714128 w 1828892"/>
              <a:gd name="T5" fmla="*/ 535756 h 535756"/>
              <a:gd name="T6" fmla="*/ 0 w 1828892"/>
              <a:gd name="T7" fmla="*/ 0 h 535756"/>
              <a:gd name="T8" fmla="*/ 1828892 w 1828892"/>
              <a:gd name="T9" fmla="*/ 0 h 535756"/>
              <a:gd name="T10" fmla="*/ 0 w 1828892"/>
              <a:gd name="T11" fmla="*/ 0 h 535756"/>
              <a:gd name="T12" fmla="*/ 1828892 w 1828892"/>
              <a:gd name="T13" fmla="*/ 535756 h 535756"/>
            </a:gdLst>
            <a:ahLst/>
            <a:cxnLst>
              <a:cxn ang="0">
                <a:pos x="T0" y="T1"/>
              </a:cxn>
              <a:cxn ang="0">
                <a:pos x="T2" y="T3"/>
              </a:cxn>
              <a:cxn ang="0">
                <a:pos x="T4" y="T5"/>
              </a:cxn>
              <a:cxn ang="0">
                <a:pos x="T6" y="T7"/>
              </a:cxn>
              <a:cxn ang="0">
                <a:pos x="T8" y="T9"/>
              </a:cxn>
            </a:cxnLst>
            <a:rect l="T10" t="T11" r="T12" b="T13"/>
            <a:pathLst>
              <a:path w="1828892" h="535756">
                <a:moveTo>
                  <a:pt x="1828892" y="0"/>
                </a:moveTo>
                <a:lnTo>
                  <a:pt x="1426955" y="535756"/>
                </a:lnTo>
                <a:lnTo>
                  <a:pt x="714128" y="535756"/>
                </a:lnTo>
                <a:lnTo>
                  <a:pt x="0" y="0"/>
                </a:lnTo>
                <a:lnTo>
                  <a:pt x="1828892" y="0"/>
                </a:lnTo>
                <a:close/>
              </a:path>
            </a:pathLst>
          </a:custGeom>
          <a:solidFill>
            <a:schemeClr val="accent1">
              <a:lumMod val="40000"/>
              <a:lumOff val="60000"/>
            </a:schemeClr>
          </a:solidFill>
          <a:ln>
            <a:noFill/>
          </a:ln>
        </p:spPr>
        <p:txBody>
          <a:bodyPr anchor="ctr"/>
          <a:lstStyle/>
          <a:p>
            <a:endParaRPr lang="zh-CN" altLang="en-US"/>
          </a:p>
        </p:txBody>
      </p:sp>
      <p:cxnSp>
        <p:nvCxnSpPr>
          <p:cNvPr id="7172" name="直接连接符 4"/>
          <p:cNvCxnSpPr>
            <a:cxnSpLocks noChangeShapeType="1"/>
          </p:cNvCxnSpPr>
          <p:nvPr/>
        </p:nvCxnSpPr>
        <p:spPr bwMode="auto">
          <a:xfrm flipV="1">
            <a:off x="5668201" y="1477108"/>
            <a:ext cx="1616879" cy="7205"/>
          </a:xfrm>
          <a:prstGeom prst="line">
            <a:avLst/>
          </a:prstGeom>
          <a:noFill/>
          <a:ln w="57150" cmpd="sng">
            <a:solidFill>
              <a:srgbClr val="00B0F0"/>
            </a:solidFill>
            <a:round/>
            <a:headEnd/>
            <a:tailEnd/>
          </a:ln>
          <a:extLst>
            <a:ext uri="{909E8E84-426E-40DD-AFC4-6F175D3DCCD1}">
              <a14:hiddenFill xmlns:a14="http://schemas.microsoft.com/office/drawing/2010/main">
                <a:noFill/>
              </a14:hiddenFill>
            </a:ext>
          </a:extLst>
        </p:spPr>
      </p:cxnSp>
      <p:grpSp>
        <p:nvGrpSpPr>
          <p:cNvPr id="7174" name="Group 6"/>
          <p:cNvGrpSpPr>
            <a:grpSpLocks/>
          </p:cNvGrpSpPr>
          <p:nvPr/>
        </p:nvGrpSpPr>
        <p:grpSpPr bwMode="auto">
          <a:xfrm>
            <a:off x="2362960" y="2041972"/>
            <a:ext cx="876300" cy="865188"/>
            <a:chOff x="0" y="0"/>
            <a:chExt cx="1347690" cy="1330118"/>
          </a:xfrm>
        </p:grpSpPr>
        <p:sp>
          <p:nvSpPr>
            <p:cNvPr id="7175" name="同心圆 8"/>
            <p:cNvSpPr>
              <a:spLocks/>
            </p:cNvSpPr>
            <p:nvPr/>
          </p:nvSpPr>
          <p:spPr bwMode="auto">
            <a:xfrm>
              <a:off x="0" y="0"/>
              <a:ext cx="1347690" cy="1330118"/>
            </a:xfrm>
            <a:custGeom>
              <a:avLst/>
              <a:gdLst>
                <a:gd name="T0" fmla="*/ 1080120 w 1872208"/>
                <a:gd name="T1" fmla="*/ 0 h 1847798"/>
                <a:gd name="T2" fmla="*/ 1872208 w 1872208"/>
                <a:gd name="T3" fmla="*/ 923899 h 1847798"/>
                <a:gd name="T4" fmla="*/ 1080120 w 1872208"/>
                <a:gd name="T5" fmla="*/ 1847798 h 1847798"/>
                <a:gd name="T6" fmla="*/ 1080120 w 1872208"/>
                <a:gd name="T7" fmla="*/ 1367018 h 1847798"/>
                <a:gd name="T8" fmla="*/ 1404156 w 1872208"/>
                <a:gd name="T9" fmla="*/ 923899 h 1847798"/>
                <a:gd name="T10" fmla="*/ 1080120 w 1872208"/>
                <a:gd name="T11" fmla="*/ 480780 h 1847798"/>
                <a:gd name="T12" fmla="*/ 1080120 w 1872208"/>
                <a:gd name="T13" fmla="*/ 0 h 1847798"/>
                <a:gd name="T14" fmla="*/ 792088 w 1872208"/>
                <a:gd name="T15" fmla="*/ 0 h 1847798"/>
                <a:gd name="T16" fmla="*/ 792088 w 1872208"/>
                <a:gd name="T17" fmla="*/ 480780 h 1847798"/>
                <a:gd name="T18" fmla="*/ 468052 w 1872208"/>
                <a:gd name="T19" fmla="*/ 923899 h 1847798"/>
                <a:gd name="T20" fmla="*/ 792088 w 1872208"/>
                <a:gd name="T21" fmla="*/ 1367018 h 1847798"/>
                <a:gd name="T22" fmla="*/ 792088 w 1872208"/>
                <a:gd name="T23" fmla="*/ 1847798 h 1847798"/>
                <a:gd name="T24" fmla="*/ 0 w 1872208"/>
                <a:gd name="T25" fmla="*/ 923899 h 1847798"/>
                <a:gd name="T26" fmla="*/ 792088 w 1872208"/>
                <a:gd name="T27" fmla="*/ 0 h 1847798"/>
                <a:gd name="T28" fmla="*/ 0 w 1872208"/>
                <a:gd name="T29" fmla="*/ 0 h 1847798"/>
                <a:gd name="T30" fmla="*/ 1872208 w 1872208"/>
                <a:gd name="T31" fmla="*/ 1847798 h 1847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1872208" h="1847798">
                  <a:moveTo>
                    <a:pt x="1080120" y="0"/>
                  </a:moveTo>
                  <a:cubicBezTo>
                    <a:pt x="1528835" y="68181"/>
                    <a:pt x="1872208" y="455941"/>
                    <a:pt x="1872208" y="923899"/>
                  </a:cubicBezTo>
                  <a:cubicBezTo>
                    <a:pt x="1872208" y="1391858"/>
                    <a:pt x="1528835" y="1779617"/>
                    <a:pt x="1080120" y="1847798"/>
                  </a:cubicBezTo>
                  <a:lnTo>
                    <a:pt x="1080120" y="1367018"/>
                  </a:lnTo>
                  <a:cubicBezTo>
                    <a:pt x="1268486" y="1308200"/>
                    <a:pt x="1404156" y="1131893"/>
                    <a:pt x="1404156" y="923899"/>
                  </a:cubicBezTo>
                  <a:cubicBezTo>
                    <a:pt x="1404156" y="715905"/>
                    <a:pt x="1268486" y="539598"/>
                    <a:pt x="1080120" y="480780"/>
                  </a:cubicBezTo>
                  <a:lnTo>
                    <a:pt x="1080120" y="0"/>
                  </a:lnTo>
                  <a:close/>
                  <a:moveTo>
                    <a:pt x="792088" y="0"/>
                  </a:moveTo>
                  <a:lnTo>
                    <a:pt x="792088" y="480780"/>
                  </a:lnTo>
                  <a:cubicBezTo>
                    <a:pt x="603722" y="539598"/>
                    <a:pt x="468052" y="715905"/>
                    <a:pt x="468052" y="923899"/>
                  </a:cubicBezTo>
                  <a:cubicBezTo>
                    <a:pt x="468052" y="1131893"/>
                    <a:pt x="603722" y="1308200"/>
                    <a:pt x="792088" y="1367018"/>
                  </a:cubicBezTo>
                  <a:lnTo>
                    <a:pt x="792088" y="1847798"/>
                  </a:lnTo>
                  <a:cubicBezTo>
                    <a:pt x="343373" y="1779617"/>
                    <a:pt x="0" y="1391858"/>
                    <a:pt x="0" y="923899"/>
                  </a:cubicBezTo>
                  <a:cubicBezTo>
                    <a:pt x="0" y="455941"/>
                    <a:pt x="343373" y="68181"/>
                    <a:pt x="792088" y="0"/>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7176" name="TextBox 10"/>
            <p:cNvSpPr txBox="1">
              <a:spLocks noChangeArrowheads="1"/>
            </p:cNvSpPr>
            <p:nvPr/>
          </p:nvSpPr>
          <p:spPr bwMode="auto">
            <a:xfrm>
              <a:off x="348200" y="262750"/>
              <a:ext cx="582307" cy="80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solidFill>
                    <a:srgbClr val="D9D9D9"/>
                  </a:solidFill>
                  <a:latin typeface="HelveticaNeueLT Std Blk Ext" pitchFamily="2" charset="0"/>
                </a:rPr>
                <a:t>1</a:t>
              </a:r>
              <a:endParaRPr lang="zh-CN" altLang="en-US" sz="2800" dirty="0">
                <a:solidFill>
                  <a:srgbClr val="D9D9D9"/>
                </a:solidFill>
                <a:latin typeface="HelveticaNeueLT Std Blk Ext" pitchFamily="2" charset="0"/>
              </a:endParaRPr>
            </a:p>
          </p:txBody>
        </p:sp>
      </p:grpSp>
      <p:grpSp>
        <p:nvGrpSpPr>
          <p:cNvPr id="7177" name="Group 9"/>
          <p:cNvGrpSpPr>
            <a:grpSpLocks/>
          </p:cNvGrpSpPr>
          <p:nvPr/>
        </p:nvGrpSpPr>
        <p:grpSpPr bwMode="auto">
          <a:xfrm>
            <a:off x="2362960" y="3194497"/>
            <a:ext cx="876300" cy="865188"/>
            <a:chOff x="0" y="0"/>
            <a:chExt cx="1347690" cy="1330118"/>
          </a:xfrm>
        </p:grpSpPr>
        <p:sp>
          <p:nvSpPr>
            <p:cNvPr id="7178" name="同心圆 8"/>
            <p:cNvSpPr>
              <a:spLocks/>
            </p:cNvSpPr>
            <p:nvPr/>
          </p:nvSpPr>
          <p:spPr bwMode="auto">
            <a:xfrm>
              <a:off x="0" y="0"/>
              <a:ext cx="1347690" cy="1330118"/>
            </a:xfrm>
            <a:custGeom>
              <a:avLst/>
              <a:gdLst>
                <a:gd name="T0" fmla="*/ 1080120 w 1872208"/>
                <a:gd name="T1" fmla="*/ 0 h 1847798"/>
                <a:gd name="T2" fmla="*/ 1872208 w 1872208"/>
                <a:gd name="T3" fmla="*/ 923899 h 1847798"/>
                <a:gd name="T4" fmla="*/ 1080120 w 1872208"/>
                <a:gd name="T5" fmla="*/ 1847798 h 1847798"/>
                <a:gd name="T6" fmla="*/ 1080120 w 1872208"/>
                <a:gd name="T7" fmla="*/ 1367018 h 1847798"/>
                <a:gd name="T8" fmla="*/ 1404156 w 1872208"/>
                <a:gd name="T9" fmla="*/ 923899 h 1847798"/>
                <a:gd name="T10" fmla="*/ 1080120 w 1872208"/>
                <a:gd name="T11" fmla="*/ 480780 h 1847798"/>
                <a:gd name="T12" fmla="*/ 1080120 w 1872208"/>
                <a:gd name="T13" fmla="*/ 0 h 1847798"/>
                <a:gd name="T14" fmla="*/ 792088 w 1872208"/>
                <a:gd name="T15" fmla="*/ 0 h 1847798"/>
                <a:gd name="T16" fmla="*/ 792088 w 1872208"/>
                <a:gd name="T17" fmla="*/ 480780 h 1847798"/>
                <a:gd name="T18" fmla="*/ 468052 w 1872208"/>
                <a:gd name="T19" fmla="*/ 923899 h 1847798"/>
                <a:gd name="T20" fmla="*/ 792088 w 1872208"/>
                <a:gd name="T21" fmla="*/ 1367018 h 1847798"/>
                <a:gd name="T22" fmla="*/ 792088 w 1872208"/>
                <a:gd name="T23" fmla="*/ 1847798 h 1847798"/>
                <a:gd name="T24" fmla="*/ 0 w 1872208"/>
                <a:gd name="T25" fmla="*/ 923899 h 1847798"/>
                <a:gd name="T26" fmla="*/ 792088 w 1872208"/>
                <a:gd name="T27" fmla="*/ 0 h 1847798"/>
                <a:gd name="T28" fmla="*/ 0 w 1872208"/>
                <a:gd name="T29" fmla="*/ 0 h 1847798"/>
                <a:gd name="T30" fmla="*/ 1872208 w 1872208"/>
                <a:gd name="T31" fmla="*/ 1847798 h 1847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1872208" h="1847798">
                  <a:moveTo>
                    <a:pt x="1080120" y="0"/>
                  </a:moveTo>
                  <a:cubicBezTo>
                    <a:pt x="1528835" y="68181"/>
                    <a:pt x="1872208" y="455941"/>
                    <a:pt x="1872208" y="923899"/>
                  </a:cubicBezTo>
                  <a:cubicBezTo>
                    <a:pt x="1872208" y="1391858"/>
                    <a:pt x="1528835" y="1779617"/>
                    <a:pt x="1080120" y="1847798"/>
                  </a:cubicBezTo>
                  <a:lnTo>
                    <a:pt x="1080120" y="1367018"/>
                  </a:lnTo>
                  <a:cubicBezTo>
                    <a:pt x="1268486" y="1308200"/>
                    <a:pt x="1404156" y="1131893"/>
                    <a:pt x="1404156" y="923899"/>
                  </a:cubicBezTo>
                  <a:cubicBezTo>
                    <a:pt x="1404156" y="715905"/>
                    <a:pt x="1268486" y="539598"/>
                    <a:pt x="1080120" y="480780"/>
                  </a:cubicBezTo>
                  <a:lnTo>
                    <a:pt x="1080120" y="0"/>
                  </a:lnTo>
                  <a:close/>
                  <a:moveTo>
                    <a:pt x="792088" y="0"/>
                  </a:moveTo>
                  <a:lnTo>
                    <a:pt x="792088" y="480780"/>
                  </a:lnTo>
                  <a:cubicBezTo>
                    <a:pt x="603722" y="539598"/>
                    <a:pt x="468052" y="715905"/>
                    <a:pt x="468052" y="923899"/>
                  </a:cubicBezTo>
                  <a:cubicBezTo>
                    <a:pt x="468052" y="1131893"/>
                    <a:pt x="603722" y="1308200"/>
                    <a:pt x="792088" y="1367018"/>
                  </a:cubicBezTo>
                  <a:lnTo>
                    <a:pt x="792088" y="1847798"/>
                  </a:lnTo>
                  <a:cubicBezTo>
                    <a:pt x="343373" y="1779617"/>
                    <a:pt x="0" y="1391858"/>
                    <a:pt x="0" y="923899"/>
                  </a:cubicBezTo>
                  <a:cubicBezTo>
                    <a:pt x="0" y="455941"/>
                    <a:pt x="343373" y="68181"/>
                    <a:pt x="792088" y="0"/>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7179" name="TextBox 14"/>
            <p:cNvSpPr txBox="1">
              <a:spLocks noChangeArrowheads="1"/>
            </p:cNvSpPr>
            <p:nvPr/>
          </p:nvSpPr>
          <p:spPr bwMode="auto">
            <a:xfrm>
              <a:off x="353523" y="249842"/>
              <a:ext cx="582307" cy="80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solidFill>
                    <a:srgbClr val="D9D9D9"/>
                  </a:solidFill>
                  <a:latin typeface="HelveticaNeueLT Std Blk Ext" pitchFamily="2" charset="0"/>
                </a:rPr>
                <a:t>2</a:t>
              </a:r>
              <a:endParaRPr lang="zh-CN" altLang="en-US" sz="2800" dirty="0">
                <a:solidFill>
                  <a:srgbClr val="D9D9D9"/>
                </a:solidFill>
                <a:latin typeface="HelveticaNeueLT Std Blk Ext" pitchFamily="2" charset="0"/>
              </a:endParaRPr>
            </a:p>
          </p:txBody>
        </p:sp>
      </p:grpSp>
      <p:grpSp>
        <p:nvGrpSpPr>
          <p:cNvPr id="7180" name="Group 12"/>
          <p:cNvGrpSpPr>
            <a:grpSpLocks/>
          </p:cNvGrpSpPr>
          <p:nvPr/>
        </p:nvGrpSpPr>
        <p:grpSpPr bwMode="auto">
          <a:xfrm>
            <a:off x="2383598" y="4299397"/>
            <a:ext cx="876300" cy="865188"/>
            <a:chOff x="0" y="0"/>
            <a:chExt cx="1347690" cy="1330118"/>
          </a:xfrm>
        </p:grpSpPr>
        <p:sp>
          <p:nvSpPr>
            <p:cNvPr id="7181" name="同心圆 8"/>
            <p:cNvSpPr>
              <a:spLocks/>
            </p:cNvSpPr>
            <p:nvPr/>
          </p:nvSpPr>
          <p:spPr bwMode="auto">
            <a:xfrm>
              <a:off x="0" y="0"/>
              <a:ext cx="1347690" cy="1330118"/>
            </a:xfrm>
            <a:custGeom>
              <a:avLst/>
              <a:gdLst>
                <a:gd name="T0" fmla="*/ 1080120 w 1872208"/>
                <a:gd name="T1" fmla="*/ 0 h 1847798"/>
                <a:gd name="T2" fmla="*/ 1872208 w 1872208"/>
                <a:gd name="T3" fmla="*/ 923899 h 1847798"/>
                <a:gd name="T4" fmla="*/ 1080120 w 1872208"/>
                <a:gd name="T5" fmla="*/ 1847798 h 1847798"/>
                <a:gd name="T6" fmla="*/ 1080120 w 1872208"/>
                <a:gd name="T7" fmla="*/ 1367018 h 1847798"/>
                <a:gd name="T8" fmla="*/ 1404156 w 1872208"/>
                <a:gd name="T9" fmla="*/ 923899 h 1847798"/>
                <a:gd name="T10" fmla="*/ 1080120 w 1872208"/>
                <a:gd name="T11" fmla="*/ 480780 h 1847798"/>
                <a:gd name="T12" fmla="*/ 1080120 w 1872208"/>
                <a:gd name="T13" fmla="*/ 0 h 1847798"/>
                <a:gd name="T14" fmla="*/ 792088 w 1872208"/>
                <a:gd name="T15" fmla="*/ 0 h 1847798"/>
                <a:gd name="T16" fmla="*/ 792088 w 1872208"/>
                <a:gd name="T17" fmla="*/ 480780 h 1847798"/>
                <a:gd name="T18" fmla="*/ 468052 w 1872208"/>
                <a:gd name="T19" fmla="*/ 923899 h 1847798"/>
                <a:gd name="T20" fmla="*/ 792088 w 1872208"/>
                <a:gd name="T21" fmla="*/ 1367018 h 1847798"/>
                <a:gd name="T22" fmla="*/ 792088 w 1872208"/>
                <a:gd name="T23" fmla="*/ 1847798 h 1847798"/>
                <a:gd name="T24" fmla="*/ 0 w 1872208"/>
                <a:gd name="T25" fmla="*/ 923899 h 1847798"/>
                <a:gd name="T26" fmla="*/ 792088 w 1872208"/>
                <a:gd name="T27" fmla="*/ 0 h 1847798"/>
                <a:gd name="T28" fmla="*/ 0 w 1872208"/>
                <a:gd name="T29" fmla="*/ 0 h 1847798"/>
                <a:gd name="T30" fmla="*/ 1872208 w 1872208"/>
                <a:gd name="T31" fmla="*/ 1847798 h 1847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1872208" h="1847798">
                  <a:moveTo>
                    <a:pt x="1080120" y="0"/>
                  </a:moveTo>
                  <a:cubicBezTo>
                    <a:pt x="1528835" y="68181"/>
                    <a:pt x="1872208" y="455941"/>
                    <a:pt x="1872208" y="923899"/>
                  </a:cubicBezTo>
                  <a:cubicBezTo>
                    <a:pt x="1872208" y="1391858"/>
                    <a:pt x="1528835" y="1779617"/>
                    <a:pt x="1080120" y="1847798"/>
                  </a:cubicBezTo>
                  <a:lnTo>
                    <a:pt x="1080120" y="1367018"/>
                  </a:lnTo>
                  <a:cubicBezTo>
                    <a:pt x="1268486" y="1308200"/>
                    <a:pt x="1404156" y="1131893"/>
                    <a:pt x="1404156" y="923899"/>
                  </a:cubicBezTo>
                  <a:cubicBezTo>
                    <a:pt x="1404156" y="715905"/>
                    <a:pt x="1268486" y="539598"/>
                    <a:pt x="1080120" y="480780"/>
                  </a:cubicBezTo>
                  <a:lnTo>
                    <a:pt x="1080120" y="0"/>
                  </a:lnTo>
                  <a:close/>
                  <a:moveTo>
                    <a:pt x="792088" y="0"/>
                  </a:moveTo>
                  <a:lnTo>
                    <a:pt x="792088" y="480780"/>
                  </a:lnTo>
                  <a:cubicBezTo>
                    <a:pt x="603722" y="539598"/>
                    <a:pt x="468052" y="715905"/>
                    <a:pt x="468052" y="923899"/>
                  </a:cubicBezTo>
                  <a:cubicBezTo>
                    <a:pt x="468052" y="1131893"/>
                    <a:pt x="603722" y="1308200"/>
                    <a:pt x="792088" y="1367018"/>
                  </a:cubicBezTo>
                  <a:lnTo>
                    <a:pt x="792088" y="1847798"/>
                  </a:lnTo>
                  <a:cubicBezTo>
                    <a:pt x="343373" y="1779617"/>
                    <a:pt x="0" y="1391858"/>
                    <a:pt x="0" y="923899"/>
                  </a:cubicBezTo>
                  <a:cubicBezTo>
                    <a:pt x="0" y="455941"/>
                    <a:pt x="343373" y="68181"/>
                    <a:pt x="792088" y="0"/>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7182" name="TextBox 17"/>
            <p:cNvSpPr txBox="1">
              <a:spLocks noChangeArrowheads="1"/>
            </p:cNvSpPr>
            <p:nvPr/>
          </p:nvSpPr>
          <p:spPr bwMode="auto">
            <a:xfrm>
              <a:off x="347919" y="244233"/>
              <a:ext cx="582307" cy="80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solidFill>
                    <a:srgbClr val="D9D9D9"/>
                  </a:solidFill>
                  <a:latin typeface="HelveticaNeueLT Std Blk Ext" pitchFamily="2" charset="0"/>
                </a:rPr>
                <a:t>3</a:t>
              </a:r>
              <a:endParaRPr lang="zh-CN" altLang="en-US" sz="2800" dirty="0">
                <a:solidFill>
                  <a:srgbClr val="D9D9D9"/>
                </a:solidFill>
                <a:latin typeface="HelveticaNeueLT Std Blk Ext" pitchFamily="2" charset="0"/>
              </a:endParaRPr>
            </a:p>
          </p:txBody>
        </p:sp>
      </p:grpSp>
      <p:sp>
        <p:nvSpPr>
          <p:cNvPr id="7183" name="矩形 18"/>
          <p:cNvSpPr>
            <a:spLocks noChangeArrowheads="1"/>
          </p:cNvSpPr>
          <p:nvPr/>
        </p:nvSpPr>
        <p:spPr bwMode="auto">
          <a:xfrm>
            <a:off x="3266248" y="2700786"/>
            <a:ext cx="4711700" cy="123825"/>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7184" name="矩形 19"/>
          <p:cNvSpPr>
            <a:spLocks noChangeArrowheads="1"/>
          </p:cNvSpPr>
          <p:nvPr/>
        </p:nvSpPr>
        <p:spPr bwMode="auto">
          <a:xfrm>
            <a:off x="3259898" y="2870647"/>
            <a:ext cx="4710112" cy="46038"/>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7185" name="矩形 20"/>
          <p:cNvSpPr>
            <a:spLocks noChangeArrowheads="1"/>
          </p:cNvSpPr>
          <p:nvPr/>
        </p:nvSpPr>
        <p:spPr bwMode="auto">
          <a:xfrm>
            <a:off x="3269423" y="3845373"/>
            <a:ext cx="4710112" cy="123825"/>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7186" name="矩形 21"/>
          <p:cNvSpPr>
            <a:spLocks noChangeArrowheads="1"/>
          </p:cNvSpPr>
          <p:nvPr/>
        </p:nvSpPr>
        <p:spPr bwMode="auto">
          <a:xfrm>
            <a:off x="3261485" y="4016822"/>
            <a:ext cx="4711700" cy="44450"/>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7187" name="矩形 22"/>
          <p:cNvSpPr>
            <a:spLocks noChangeArrowheads="1"/>
          </p:cNvSpPr>
          <p:nvPr/>
        </p:nvSpPr>
        <p:spPr bwMode="auto">
          <a:xfrm>
            <a:off x="3274185" y="4920111"/>
            <a:ext cx="4711700" cy="123825"/>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7188" name="矩形 23"/>
          <p:cNvSpPr>
            <a:spLocks noChangeArrowheads="1"/>
          </p:cNvSpPr>
          <p:nvPr/>
        </p:nvSpPr>
        <p:spPr bwMode="auto">
          <a:xfrm>
            <a:off x="3267836" y="5089972"/>
            <a:ext cx="4710113" cy="46038"/>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7189" name="矩形 24"/>
          <p:cNvSpPr>
            <a:spLocks/>
          </p:cNvSpPr>
          <p:nvPr/>
        </p:nvSpPr>
        <p:spPr bwMode="auto">
          <a:xfrm rot="19387313">
            <a:off x="8801748" y="5629455"/>
            <a:ext cx="3956050" cy="536575"/>
          </a:xfrm>
          <a:custGeom>
            <a:avLst/>
            <a:gdLst>
              <a:gd name="T0" fmla="*/ 3956149 w 3956149"/>
              <a:gd name="T1" fmla="*/ 1 h 535757"/>
              <a:gd name="T2" fmla="*/ 3554213 w 3956149"/>
              <a:gd name="T3" fmla="*/ 535756 h 535757"/>
              <a:gd name="T4" fmla="*/ 714130 w 3956149"/>
              <a:gd name="T5" fmla="*/ 535757 h 535757"/>
              <a:gd name="T6" fmla="*/ 0 w 3956149"/>
              <a:gd name="T7" fmla="*/ 0 h 535757"/>
              <a:gd name="T8" fmla="*/ 3956149 w 3956149"/>
              <a:gd name="T9" fmla="*/ 1 h 535757"/>
              <a:gd name="T10" fmla="*/ 0 w 3956149"/>
              <a:gd name="T11" fmla="*/ 0 h 535757"/>
              <a:gd name="T12" fmla="*/ 3956149 w 3956149"/>
              <a:gd name="T13" fmla="*/ 535757 h 535757"/>
            </a:gdLst>
            <a:ahLst/>
            <a:cxnLst>
              <a:cxn ang="0">
                <a:pos x="T0" y="T1"/>
              </a:cxn>
              <a:cxn ang="0">
                <a:pos x="T2" y="T3"/>
              </a:cxn>
              <a:cxn ang="0">
                <a:pos x="T4" y="T5"/>
              </a:cxn>
              <a:cxn ang="0">
                <a:pos x="T6" y="T7"/>
              </a:cxn>
              <a:cxn ang="0">
                <a:pos x="T8" y="T9"/>
              </a:cxn>
            </a:cxnLst>
            <a:rect l="T10" t="T11" r="T12" b="T13"/>
            <a:pathLst>
              <a:path w="3956149" h="535757">
                <a:moveTo>
                  <a:pt x="3956149" y="1"/>
                </a:moveTo>
                <a:lnTo>
                  <a:pt x="3554213" y="535756"/>
                </a:lnTo>
                <a:lnTo>
                  <a:pt x="714130" y="535757"/>
                </a:lnTo>
                <a:lnTo>
                  <a:pt x="0" y="0"/>
                </a:lnTo>
                <a:lnTo>
                  <a:pt x="3956149" y="1"/>
                </a:lnTo>
                <a:close/>
              </a:path>
            </a:pathLst>
          </a:custGeom>
          <a:solidFill>
            <a:schemeClr val="accent1">
              <a:lumMod val="40000"/>
              <a:lumOff val="60000"/>
            </a:schemeClr>
          </a:solidFill>
          <a:ln>
            <a:noFill/>
          </a:ln>
        </p:spPr>
        <p:txBody>
          <a:bodyPr anchor="ctr"/>
          <a:lstStyle/>
          <a:p>
            <a:endParaRPr lang="zh-CN" altLang="en-US"/>
          </a:p>
        </p:txBody>
      </p:sp>
      <p:sp>
        <p:nvSpPr>
          <p:cNvPr id="22" name="TextBox 12"/>
          <p:cNvSpPr txBox="1">
            <a:spLocks noChangeArrowheads="1"/>
          </p:cNvSpPr>
          <p:nvPr/>
        </p:nvSpPr>
        <p:spPr bwMode="auto">
          <a:xfrm>
            <a:off x="6248402" y="837715"/>
            <a:ext cx="123561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dirty="0">
                <a:solidFill>
                  <a:srgbClr val="00B0F0"/>
                </a:solidFill>
                <a:latin typeface="微软雅黑" panose="020B0503020204020204" pitchFamily="34" charset="-122"/>
                <a:ea typeface="微软雅黑" panose="020B0503020204020204" pitchFamily="34" charset="-122"/>
              </a:rPr>
              <a:t>目录</a:t>
            </a:r>
          </a:p>
        </p:txBody>
      </p:sp>
      <p:grpSp>
        <p:nvGrpSpPr>
          <p:cNvPr id="23" name="Group 6"/>
          <p:cNvGrpSpPr>
            <a:grpSpLocks/>
          </p:cNvGrpSpPr>
          <p:nvPr/>
        </p:nvGrpSpPr>
        <p:grpSpPr bwMode="auto">
          <a:xfrm>
            <a:off x="2373693" y="5298181"/>
            <a:ext cx="876300" cy="865188"/>
            <a:chOff x="0" y="0"/>
            <a:chExt cx="1347690" cy="1330118"/>
          </a:xfrm>
        </p:grpSpPr>
        <p:sp>
          <p:nvSpPr>
            <p:cNvPr id="24" name="同心圆 8"/>
            <p:cNvSpPr>
              <a:spLocks/>
            </p:cNvSpPr>
            <p:nvPr/>
          </p:nvSpPr>
          <p:spPr bwMode="auto">
            <a:xfrm>
              <a:off x="0" y="0"/>
              <a:ext cx="1347690" cy="1330118"/>
            </a:xfrm>
            <a:custGeom>
              <a:avLst/>
              <a:gdLst>
                <a:gd name="T0" fmla="*/ 1080120 w 1872208"/>
                <a:gd name="T1" fmla="*/ 0 h 1847798"/>
                <a:gd name="T2" fmla="*/ 1872208 w 1872208"/>
                <a:gd name="T3" fmla="*/ 923899 h 1847798"/>
                <a:gd name="T4" fmla="*/ 1080120 w 1872208"/>
                <a:gd name="T5" fmla="*/ 1847798 h 1847798"/>
                <a:gd name="T6" fmla="*/ 1080120 w 1872208"/>
                <a:gd name="T7" fmla="*/ 1367018 h 1847798"/>
                <a:gd name="T8" fmla="*/ 1404156 w 1872208"/>
                <a:gd name="T9" fmla="*/ 923899 h 1847798"/>
                <a:gd name="T10" fmla="*/ 1080120 w 1872208"/>
                <a:gd name="T11" fmla="*/ 480780 h 1847798"/>
                <a:gd name="T12" fmla="*/ 1080120 w 1872208"/>
                <a:gd name="T13" fmla="*/ 0 h 1847798"/>
                <a:gd name="T14" fmla="*/ 792088 w 1872208"/>
                <a:gd name="T15" fmla="*/ 0 h 1847798"/>
                <a:gd name="T16" fmla="*/ 792088 w 1872208"/>
                <a:gd name="T17" fmla="*/ 480780 h 1847798"/>
                <a:gd name="T18" fmla="*/ 468052 w 1872208"/>
                <a:gd name="T19" fmla="*/ 923899 h 1847798"/>
                <a:gd name="T20" fmla="*/ 792088 w 1872208"/>
                <a:gd name="T21" fmla="*/ 1367018 h 1847798"/>
                <a:gd name="T22" fmla="*/ 792088 w 1872208"/>
                <a:gd name="T23" fmla="*/ 1847798 h 1847798"/>
                <a:gd name="T24" fmla="*/ 0 w 1872208"/>
                <a:gd name="T25" fmla="*/ 923899 h 1847798"/>
                <a:gd name="T26" fmla="*/ 792088 w 1872208"/>
                <a:gd name="T27" fmla="*/ 0 h 1847798"/>
                <a:gd name="T28" fmla="*/ 0 w 1872208"/>
                <a:gd name="T29" fmla="*/ 0 h 1847798"/>
                <a:gd name="T30" fmla="*/ 1872208 w 1872208"/>
                <a:gd name="T31" fmla="*/ 1847798 h 1847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1872208" h="1847798">
                  <a:moveTo>
                    <a:pt x="1080120" y="0"/>
                  </a:moveTo>
                  <a:cubicBezTo>
                    <a:pt x="1528835" y="68181"/>
                    <a:pt x="1872208" y="455941"/>
                    <a:pt x="1872208" y="923899"/>
                  </a:cubicBezTo>
                  <a:cubicBezTo>
                    <a:pt x="1872208" y="1391858"/>
                    <a:pt x="1528835" y="1779617"/>
                    <a:pt x="1080120" y="1847798"/>
                  </a:cubicBezTo>
                  <a:lnTo>
                    <a:pt x="1080120" y="1367018"/>
                  </a:lnTo>
                  <a:cubicBezTo>
                    <a:pt x="1268486" y="1308200"/>
                    <a:pt x="1404156" y="1131893"/>
                    <a:pt x="1404156" y="923899"/>
                  </a:cubicBezTo>
                  <a:cubicBezTo>
                    <a:pt x="1404156" y="715905"/>
                    <a:pt x="1268486" y="539598"/>
                    <a:pt x="1080120" y="480780"/>
                  </a:cubicBezTo>
                  <a:lnTo>
                    <a:pt x="1080120" y="0"/>
                  </a:lnTo>
                  <a:close/>
                  <a:moveTo>
                    <a:pt x="792088" y="0"/>
                  </a:moveTo>
                  <a:lnTo>
                    <a:pt x="792088" y="480780"/>
                  </a:lnTo>
                  <a:cubicBezTo>
                    <a:pt x="603722" y="539598"/>
                    <a:pt x="468052" y="715905"/>
                    <a:pt x="468052" y="923899"/>
                  </a:cubicBezTo>
                  <a:cubicBezTo>
                    <a:pt x="468052" y="1131893"/>
                    <a:pt x="603722" y="1308200"/>
                    <a:pt x="792088" y="1367018"/>
                  </a:cubicBezTo>
                  <a:lnTo>
                    <a:pt x="792088" y="1847798"/>
                  </a:lnTo>
                  <a:cubicBezTo>
                    <a:pt x="343373" y="1779617"/>
                    <a:pt x="0" y="1391858"/>
                    <a:pt x="0" y="923899"/>
                  </a:cubicBezTo>
                  <a:cubicBezTo>
                    <a:pt x="0" y="455941"/>
                    <a:pt x="343373" y="68181"/>
                    <a:pt x="792088" y="0"/>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5" name="TextBox 10"/>
            <p:cNvSpPr txBox="1">
              <a:spLocks noChangeArrowheads="1"/>
            </p:cNvSpPr>
            <p:nvPr/>
          </p:nvSpPr>
          <p:spPr bwMode="auto">
            <a:xfrm>
              <a:off x="348200" y="262750"/>
              <a:ext cx="582307" cy="80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smtClean="0">
                  <a:solidFill>
                    <a:srgbClr val="D9D9D9"/>
                  </a:solidFill>
                  <a:latin typeface="HelveticaNeueLT Std Blk Ext" pitchFamily="2" charset="0"/>
                </a:rPr>
                <a:t>4</a:t>
              </a:r>
              <a:endParaRPr lang="zh-CN" altLang="en-US" sz="2800" dirty="0">
                <a:solidFill>
                  <a:srgbClr val="D9D9D9"/>
                </a:solidFill>
                <a:latin typeface="HelveticaNeueLT Std Blk Ext" pitchFamily="2" charset="0"/>
              </a:endParaRPr>
            </a:p>
          </p:txBody>
        </p:sp>
      </p:grpSp>
      <p:sp>
        <p:nvSpPr>
          <p:cNvPr id="26" name="矩形 18"/>
          <p:cNvSpPr>
            <a:spLocks noChangeArrowheads="1"/>
          </p:cNvSpPr>
          <p:nvPr/>
        </p:nvSpPr>
        <p:spPr bwMode="auto">
          <a:xfrm>
            <a:off x="3276981" y="5956995"/>
            <a:ext cx="4711700" cy="123825"/>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7" name="矩形 19"/>
          <p:cNvSpPr>
            <a:spLocks noChangeArrowheads="1"/>
          </p:cNvSpPr>
          <p:nvPr/>
        </p:nvSpPr>
        <p:spPr bwMode="auto">
          <a:xfrm>
            <a:off x="3270631" y="6126856"/>
            <a:ext cx="4710112" cy="46038"/>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左箭头 1"/>
          <p:cNvSpPr/>
          <p:nvPr/>
        </p:nvSpPr>
        <p:spPr>
          <a:xfrm>
            <a:off x="8319753" y="4082605"/>
            <a:ext cx="991673" cy="734095"/>
          </a:xfrm>
          <a:prstGeom prst="leftArrow">
            <a:avLst/>
          </a:prstGeom>
          <a:solidFill>
            <a:schemeClr val="accent1">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11295529" y="6037729"/>
            <a:ext cx="578224" cy="369332"/>
          </a:xfrm>
          <a:prstGeom prst="rect">
            <a:avLst/>
          </a:prstGeom>
          <a:noFill/>
        </p:spPr>
        <p:txBody>
          <a:bodyPr wrap="square" rtlCol="0">
            <a:spAutoFit/>
          </a:bodyPr>
          <a:lstStyle/>
          <a:p>
            <a:r>
              <a:rPr lang="en-US" altLang="zh-CN" dirty="0" smtClean="0"/>
              <a:t>16</a:t>
            </a:r>
            <a:endParaRPr lang="zh-CN" altLang="en-US" dirty="0"/>
          </a:p>
        </p:txBody>
      </p:sp>
      <p:sp>
        <p:nvSpPr>
          <p:cNvPr id="34" name="TextBox 10"/>
          <p:cNvSpPr txBox="1">
            <a:spLocks noChangeArrowheads="1"/>
          </p:cNvSpPr>
          <p:nvPr/>
        </p:nvSpPr>
        <p:spPr bwMode="auto">
          <a:xfrm>
            <a:off x="3372829" y="2069067"/>
            <a:ext cx="1826141" cy="584775"/>
          </a:xfrm>
          <a:prstGeom prst="rect">
            <a:avLst/>
          </a:prstGeom>
          <a:solidFill>
            <a:schemeClr val="bg1"/>
          </a:solidFill>
          <a:ln>
            <a:noFill/>
          </a:ln>
        </p:spPr>
        <p:txBody>
          <a:bodyPr wrap="square">
            <a:spAutoFit/>
          </a:bodyPr>
          <a:lstStyle>
            <a:defPPr>
              <a:defRPr lang="zh-CN"/>
            </a:defPPr>
            <a:lvl1pPr>
              <a:defRPr sz="3200">
                <a:solidFill>
                  <a:srgbClr val="00B0F0"/>
                </a:solidFill>
                <a:latin typeface="微软雅黑" panose="020B0503020204020204" pitchFamily="34" charset="-122"/>
                <a:ea typeface="微软雅黑" panose="020B0503020204020204" pitchFamily="34" charset="-122"/>
              </a:defRPr>
            </a:lvl1pPr>
            <a:lvl2pPr marL="742950" indent="-285750" eaLnBrk="0" hangingPunct="0">
              <a:defRPr>
                <a:latin typeface="Calibri" panose="020F0502020204030204" pitchFamily="34" charset="0"/>
                <a:ea typeface="宋体" panose="02010600030101010101" pitchFamily="2" charset="-122"/>
              </a:defRPr>
            </a:lvl2pPr>
            <a:lvl3pPr marL="1143000" indent="-228600" eaLnBrk="0" hangingPunct="0">
              <a:defRPr>
                <a:latin typeface="Calibri" panose="020F0502020204030204" pitchFamily="34" charset="0"/>
                <a:ea typeface="宋体" panose="02010600030101010101" pitchFamily="2" charset="-122"/>
              </a:defRPr>
            </a:lvl3pPr>
            <a:lvl4pPr marL="1600200" indent="-228600" eaLnBrk="0" hangingPunct="0">
              <a:defRPr>
                <a:latin typeface="Calibri" panose="020F0502020204030204" pitchFamily="34" charset="0"/>
                <a:ea typeface="宋体" panose="02010600030101010101" pitchFamily="2" charset="-122"/>
              </a:defRPr>
            </a:lvl4pPr>
            <a:lvl5pPr marL="2057400" indent="-228600" eaLnBrk="0" hangingPunct="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zh-CN" altLang="en-US" dirty="0" smtClean="0"/>
              <a:t>算法思想</a:t>
            </a:r>
            <a:endParaRPr lang="zh-CN" altLang="en-US" dirty="0"/>
          </a:p>
        </p:txBody>
      </p:sp>
      <p:sp>
        <p:nvSpPr>
          <p:cNvPr id="35" name="TextBox 10"/>
          <p:cNvSpPr txBox="1">
            <a:spLocks noChangeArrowheads="1"/>
          </p:cNvSpPr>
          <p:nvPr/>
        </p:nvSpPr>
        <p:spPr bwMode="auto">
          <a:xfrm>
            <a:off x="3372829" y="3135867"/>
            <a:ext cx="399999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3200">
                <a:solidFill>
                  <a:srgbClr val="00B0F0"/>
                </a:solidFill>
                <a:latin typeface="微软雅黑" panose="020B0503020204020204" pitchFamily="34" charset="-122"/>
                <a:ea typeface="微软雅黑" panose="020B0503020204020204" pitchFamily="34" charset="-122"/>
              </a:defRPr>
            </a:lvl1pPr>
            <a:lvl2pPr marL="742950" indent="-285750" eaLnBrk="0" hangingPunct="0">
              <a:defRPr>
                <a:latin typeface="Calibri" panose="020F0502020204030204" pitchFamily="34" charset="0"/>
                <a:ea typeface="宋体" panose="02010600030101010101" pitchFamily="2" charset="-122"/>
              </a:defRPr>
            </a:lvl2pPr>
            <a:lvl3pPr marL="1143000" indent="-228600" eaLnBrk="0" hangingPunct="0">
              <a:defRPr>
                <a:latin typeface="Calibri" panose="020F0502020204030204" pitchFamily="34" charset="0"/>
                <a:ea typeface="宋体" panose="02010600030101010101" pitchFamily="2" charset="-122"/>
              </a:defRPr>
            </a:lvl3pPr>
            <a:lvl4pPr marL="1600200" indent="-228600" eaLnBrk="0" hangingPunct="0">
              <a:defRPr>
                <a:latin typeface="Calibri" panose="020F0502020204030204" pitchFamily="34" charset="0"/>
                <a:ea typeface="宋体" panose="02010600030101010101" pitchFamily="2" charset="-122"/>
              </a:defRPr>
            </a:lvl4pPr>
            <a:lvl5pPr marL="2057400" indent="-228600" eaLnBrk="0" hangingPunct="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zh-CN" altLang="en-US" dirty="0" smtClean="0"/>
              <a:t>算法流程</a:t>
            </a:r>
            <a:endParaRPr lang="zh-CN" altLang="en-US" dirty="0"/>
          </a:p>
        </p:txBody>
      </p:sp>
      <p:sp>
        <p:nvSpPr>
          <p:cNvPr id="36" name="TextBox 10"/>
          <p:cNvSpPr txBox="1">
            <a:spLocks noChangeArrowheads="1"/>
          </p:cNvSpPr>
          <p:nvPr/>
        </p:nvSpPr>
        <p:spPr bwMode="auto">
          <a:xfrm>
            <a:off x="3372828" y="4230803"/>
            <a:ext cx="507570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3200">
                <a:solidFill>
                  <a:srgbClr val="00B0F0"/>
                </a:solidFill>
                <a:latin typeface="微软雅黑" panose="020B0503020204020204" pitchFamily="34" charset="-122"/>
                <a:ea typeface="微软雅黑" panose="020B0503020204020204" pitchFamily="34" charset="-122"/>
              </a:defRPr>
            </a:lvl1pPr>
            <a:lvl2pPr marL="742950" indent="-285750" eaLnBrk="0" hangingPunct="0">
              <a:defRPr>
                <a:latin typeface="Calibri" panose="020F0502020204030204" pitchFamily="34" charset="0"/>
                <a:ea typeface="宋体" panose="02010600030101010101" pitchFamily="2" charset="-122"/>
              </a:defRPr>
            </a:lvl2pPr>
            <a:lvl3pPr marL="1143000" indent="-228600" eaLnBrk="0" hangingPunct="0">
              <a:defRPr>
                <a:latin typeface="Calibri" panose="020F0502020204030204" pitchFamily="34" charset="0"/>
                <a:ea typeface="宋体" panose="02010600030101010101" pitchFamily="2" charset="-122"/>
              </a:defRPr>
            </a:lvl3pPr>
            <a:lvl4pPr marL="1600200" indent="-228600" eaLnBrk="0" hangingPunct="0">
              <a:defRPr>
                <a:latin typeface="Calibri" panose="020F0502020204030204" pitchFamily="34" charset="0"/>
                <a:ea typeface="宋体" panose="02010600030101010101" pitchFamily="2" charset="-122"/>
              </a:defRPr>
            </a:lvl4pPr>
            <a:lvl5pPr marL="2057400" indent="-228600" eaLnBrk="0" hangingPunct="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zh-CN" altLang="en-US" dirty="0" smtClean="0"/>
              <a:t>虚拟网络映射问题</a:t>
            </a:r>
            <a:endParaRPr lang="zh-CN" altLang="en-US" dirty="0"/>
          </a:p>
        </p:txBody>
      </p:sp>
      <p:sp>
        <p:nvSpPr>
          <p:cNvPr id="37" name="TextBox 10"/>
          <p:cNvSpPr txBox="1">
            <a:spLocks noChangeArrowheads="1"/>
          </p:cNvSpPr>
          <p:nvPr/>
        </p:nvSpPr>
        <p:spPr bwMode="auto">
          <a:xfrm>
            <a:off x="3372829" y="5269468"/>
            <a:ext cx="42133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3200">
                <a:solidFill>
                  <a:srgbClr val="00B0F0"/>
                </a:solidFill>
                <a:latin typeface="微软雅黑" panose="020B0503020204020204" pitchFamily="34" charset="-122"/>
                <a:ea typeface="微软雅黑" panose="020B0503020204020204" pitchFamily="34" charset="-122"/>
              </a:defRPr>
            </a:lvl1pPr>
            <a:lvl2pPr marL="742950" indent="-285750" eaLnBrk="0" hangingPunct="0">
              <a:defRPr>
                <a:latin typeface="Calibri" panose="020F0502020204030204" pitchFamily="34" charset="0"/>
                <a:ea typeface="宋体" panose="02010600030101010101" pitchFamily="2" charset="-122"/>
              </a:defRPr>
            </a:lvl2pPr>
            <a:lvl3pPr marL="1143000" indent="-228600" eaLnBrk="0" hangingPunct="0">
              <a:defRPr>
                <a:latin typeface="Calibri" panose="020F0502020204030204" pitchFamily="34" charset="0"/>
                <a:ea typeface="宋体" panose="02010600030101010101" pitchFamily="2" charset="-122"/>
              </a:defRPr>
            </a:lvl3pPr>
            <a:lvl4pPr marL="1600200" indent="-228600" eaLnBrk="0" hangingPunct="0">
              <a:defRPr>
                <a:latin typeface="Calibri" panose="020F0502020204030204" pitchFamily="34" charset="0"/>
                <a:ea typeface="宋体" panose="02010600030101010101" pitchFamily="2" charset="-122"/>
              </a:defRPr>
            </a:lvl4pPr>
            <a:lvl5pPr marL="2057400" indent="-228600" eaLnBrk="0" hangingPunct="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zh-CN" altLang="en-US" dirty="0" smtClean="0"/>
              <a:t>代码介绍</a:t>
            </a:r>
            <a:endParaRPr lang="zh-CN" altLang="en-US" dirty="0"/>
          </a:p>
        </p:txBody>
      </p:sp>
    </p:spTree>
    <p:extLst>
      <p:ext uri="{BB962C8B-B14F-4D97-AF65-F5344CB8AC3E}">
        <p14:creationId xmlns:p14="http://schemas.microsoft.com/office/powerpoint/2010/main" val="41349813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717075" y="1814189"/>
            <a:ext cx="8232375" cy="3533614"/>
            <a:chOff x="2194560" y="1774999"/>
            <a:chExt cx="8232375" cy="3533614"/>
          </a:xfrm>
        </p:grpSpPr>
        <p:graphicFrame>
          <p:nvGraphicFramePr>
            <p:cNvPr id="3" name="对象 2"/>
            <p:cNvGraphicFramePr>
              <a:graphicFrameLocks noChangeAspect="1"/>
            </p:cNvGraphicFramePr>
            <p:nvPr>
              <p:extLst>
                <p:ext uri="{D42A27DB-BD31-4B8C-83A1-F6EECF244321}">
                  <p14:modId xmlns:p14="http://schemas.microsoft.com/office/powerpoint/2010/main" val="3023221850"/>
                </p:ext>
              </p:extLst>
            </p:nvPr>
          </p:nvGraphicFramePr>
          <p:xfrm>
            <a:off x="2216479" y="1774999"/>
            <a:ext cx="8210456" cy="3533614"/>
          </p:xfrm>
          <a:graphic>
            <a:graphicData uri="http://schemas.openxmlformats.org/presentationml/2006/ole">
              <mc:AlternateContent xmlns:mc="http://schemas.openxmlformats.org/markup-compatibility/2006">
                <mc:Choice xmlns:v="urn:schemas-microsoft-com:vml" Requires="v">
                  <p:oleObj spid="_x0000_s3595" name="Visio" r:id="rId4" imgW="5742090" imgH="2465268" progId="Visio.Drawing.11">
                    <p:embed/>
                  </p:oleObj>
                </mc:Choice>
                <mc:Fallback>
                  <p:oleObj name="Visio" r:id="rId4" imgW="5742090" imgH="2465268"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6479" y="1774999"/>
                          <a:ext cx="8210456" cy="3533614"/>
                        </a:xfrm>
                        <a:prstGeom prst="rect">
                          <a:avLst/>
                        </a:prstGeom>
                        <a:solidFill>
                          <a:schemeClr val="bg1"/>
                        </a:solidFill>
                        <a:ln>
                          <a:noFill/>
                        </a:ln>
                      </p:spPr>
                    </p:pic>
                  </p:oleObj>
                </mc:Fallback>
              </mc:AlternateContent>
            </a:graphicData>
          </a:graphic>
        </p:graphicFrame>
        <p:sp>
          <p:nvSpPr>
            <p:cNvPr id="4" name="矩形 3"/>
            <p:cNvSpPr/>
            <p:nvPr/>
          </p:nvSpPr>
          <p:spPr>
            <a:xfrm>
              <a:off x="2194560" y="1776549"/>
              <a:ext cx="4127863" cy="3526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70" name="矩形 1"/>
          <p:cNvSpPr>
            <a:spLocks/>
          </p:cNvSpPr>
          <p:nvPr/>
        </p:nvSpPr>
        <p:spPr bwMode="auto">
          <a:xfrm rot="19387313">
            <a:off x="-1116839" y="-603430"/>
            <a:ext cx="4500563" cy="2159000"/>
          </a:xfrm>
          <a:custGeom>
            <a:avLst/>
            <a:gdLst>
              <a:gd name="T0" fmla="*/ 1622595 w 4505489"/>
              <a:gd name="T1" fmla="*/ 0 h 2162815"/>
              <a:gd name="T2" fmla="*/ 4505489 w 4505489"/>
              <a:gd name="T3" fmla="*/ 2162815 h 2162815"/>
              <a:gd name="T4" fmla="*/ 0 w 4505489"/>
              <a:gd name="T5" fmla="*/ 2162815 h 2162815"/>
              <a:gd name="T6" fmla="*/ 1622595 w 4505489"/>
              <a:gd name="T7" fmla="*/ 0 h 2162815"/>
              <a:gd name="T8" fmla="*/ 0 w 4505489"/>
              <a:gd name="T9" fmla="*/ 0 h 2162815"/>
              <a:gd name="T10" fmla="*/ 4505489 w 4505489"/>
              <a:gd name="T11" fmla="*/ 2162815 h 2162815"/>
            </a:gdLst>
            <a:ahLst/>
            <a:cxnLst>
              <a:cxn ang="0">
                <a:pos x="T0" y="T1"/>
              </a:cxn>
              <a:cxn ang="0">
                <a:pos x="T2" y="T3"/>
              </a:cxn>
              <a:cxn ang="0">
                <a:pos x="T4" y="T5"/>
              </a:cxn>
              <a:cxn ang="0">
                <a:pos x="T6" y="T7"/>
              </a:cxn>
            </a:cxnLst>
            <a:rect l="T8" t="T9" r="T10" b="T11"/>
            <a:pathLst>
              <a:path w="4505489" h="2162815">
                <a:moveTo>
                  <a:pt x="1622595" y="0"/>
                </a:moveTo>
                <a:lnTo>
                  <a:pt x="4505489" y="2162815"/>
                </a:lnTo>
                <a:lnTo>
                  <a:pt x="0" y="2162815"/>
                </a:lnTo>
                <a:lnTo>
                  <a:pt x="1622595" y="0"/>
                </a:lnTo>
                <a:close/>
              </a:path>
            </a:pathLst>
          </a:custGeom>
          <a:solidFill>
            <a:schemeClr val="accent1">
              <a:lumMod val="40000"/>
              <a:lumOff val="60000"/>
            </a:schemeClr>
          </a:solidFill>
          <a:ln>
            <a:noFill/>
          </a:ln>
        </p:spPr>
        <p:txBody>
          <a:bodyPr anchor="ctr"/>
          <a:lstStyle/>
          <a:p>
            <a:endParaRPr lang="zh-CN" altLang="en-US"/>
          </a:p>
        </p:txBody>
      </p:sp>
      <p:sp>
        <p:nvSpPr>
          <p:cNvPr id="7171" name="矩形 2"/>
          <p:cNvSpPr>
            <a:spLocks/>
          </p:cNvSpPr>
          <p:nvPr/>
        </p:nvSpPr>
        <p:spPr bwMode="auto">
          <a:xfrm rot="19387313">
            <a:off x="10714685" y="6269218"/>
            <a:ext cx="1830388" cy="534987"/>
          </a:xfrm>
          <a:custGeom>
            <a:avLst/>
            <a:gdLst>
              <a:gd name="T0" fmla="*/ 1828892 w 1828892"/>
              <a:gd name="T1" fmla="*/ 0 h 535756"/>
              <a:gd name="T2" fmla="*/ 1426955 w 1828892"/>
              <a:gd name="T3" fmla="*/ 535756 h 535756"/>
              <a:gd name="T4" fmla="*/ 714128 w 1828892"/>
              <a:gd name="T5" fmla="*/ 535756 h 535756"/>
              <a:gd name="T6" fmla="*/ 0 w 1828892"/>
              <a:gd name="T7" fmla="*/ 0 h 535756"/>
              <a:gd name="T8" fmla="*/ 1828892 w 1828892"/>
              <a:gd name="T9" fmla="*/ 0 h 535756"/>
              <a:gd name="T10" fmla="*/ 0 w 1828892"/>
              <a:gd name="T11" fmla="*/ 0 h 535756"/>
              <a:gd name="T12" fmla="*/ 1828892 w 1828892"/>
              <a:gd name="T13" fmla="*/ 535756 h 535756"/>
            </a:gdLst>
            <a:ahLst/>
            <a:cxnLst>
              <a:cxn ang="0">
                <a:pos x="T0" y="T1"/>
              </a:cxn>
              <a:cxn ang="0">
                <a:pos x="T2" y="T3"/>
              </a:cxn>
              <a:cxn ang="0">
                <a:pos x="T4" y="T5"/>
              </a:cxn>
              <a:cxn ang="0">
                <a:pos x="T6" y="T7"/>
              </a:cxn>
              <a:cxn ang="0">
                <a:pos x="T8" y="T9"/>
              </a:cxn>
            </a:cxnLst>
            <a:rect l="T10" t="T11" r="T12" b="T13"/>
            <a:pathLst>
              <a:path w="1828892" h="535756">
                <a:moveTo>
                  <a:pt x="1828892" y="0"/>
                </a:moveTo>
                <a:lnTo>
                  <a:pt x="1426955" y="535756"/>
                </a:lnTo>
                <a:lnTo>
                  <a:pt x="714128" y="535756"/>
                </a:lnTo>
                <a:lnTo>
                  <a:pt x="0" y="0"/>
                </a:lnTo>
                <a:lnTo>
                  <a:pt x="1828892" y="0"/>
                </a:lnTo>
                <a:close/>
              </a:path>
            </a:pathLst>
          </a:custGeom>
          <a:solidFill>
            <a:schemeClr val="accent1">
              <a:lumMod val="40000"/>
              <a:lumOff val="60000"/>
            </a:schemeClr>
          </a:solidFill>
          <a:ln>
            <a:noFill/>
          </a:ln>
        </p:spPr>
        <p:txBody>
          <a:bodyPr anchor="ctr"/>
          <a:lstStyle/>
          <a:p>
            <a:endParaRPr lang="zh-CN" altLang="en-US"/>
          </a:p>
        </p:txBody>
      </p:sp>
      <p:sp>
        <p:nvSpPr>
          <p:cNvPr id="7189" name="矩形 24"/>
          <p:cNvSpPr>
            <a:spLocks/>
          </p:cNvSpPr>
          <p:nvPr/>
        </p:nvSpPr>
        <p:spPr bwMode="auto">
          <a:xfrm rot="19387313">
            <a:off x="8801748" y="5629455"/>
            <a:ext cx="3956050" cy="536575"/>
          </a:xfrm>
          <a:custGeom>
            <a:avLst/>
            <a:gdLst>
              <a:gd name="T0" fmla="*/ 3956149 w 3956149"/>
              <a:gd name="T1" fmla="*/ 1 h 535757"/>
              <a:gd name="T2" fmla="*/ 3554213 w 3956149"/>
              <a:gd name="T3" fmla="*/ 535756 h 535757"/>
              <a:gd name="T4" fmla="*/ 714130 w 3956149"/>
              <a:gd name="T5" fmla="*/ 535757 h 535757"/>
              <a:gd name="T6" fmla="*/ 0 w 3956149"/>
              <a:gd name="T7" fmla="*/ 0 h 535757"/>
              <a:gd name="T8" fmla="*/ 3956149 w 3956149"/>
              <a:gd name="T9" fmla="*/ 1 h 535757"/>
              <a:gd name="T10" fmla="*/ 0 w 3956149"/>
              <a:gd name="T11" fmla="*/ 0 h 535757"/>
              <a:gd name="T12" fmla="*/ 3956149 w 3956149"/>
              <a:gd name="T13" fmla="*/ 535757 h 535757"/>
            </a:gdLst>
            <a:ahLst/>
            <a:cxnLst>
              <a:cxn ang="0">
                <a:pos x="T0" y="T1"/>
              </a:cxn>
              <a:cxn ang="0">
                <a:pos x="T2" y="T3"/>
              </a:cxn>
              <a:cxn ang="0">
                <a:pos x="T4" y="T5"/>
              </a:cxn>
              <a:cxn ang="0">
                <a:pos x="T6" y="T7"/>
              </a:cxn>
              <a:cxn ang="0">
                <a:pos x="T8" y="T9"/>
              </a:cxn>
            </a:cxnLst>
            <a:rect l="T10" t="T11" r="T12" b="T13"/>
            <a:pathLst>
              <a:path w="3956149" h="535757">
                <a:moveTo>
                  <a:pt x="3956149" y="1"/>
                </a:moveTo>
                <a:lnTo>
                  <a:pt x="3554213" y="535756"/>
                </a:lnTo>
                <a:lnTo>
                  <a:pt x="714130" y="535757"/>
                </a:lnTo>
                <a:lnTo>
                  <a:pt x="0" y="0"/>
                </a:lnTo>
                <a:lnTo>
                  <a:pt x="3956149" y="1"/>
                </a:lnTo>
                <a:close/>
              </a:path>
            </a:pathLst>
          </a:custGeom>
          <a:solidFill>
            <a:schemeClr val="accent1">
              <a:lumMod val="40000"/>
              <a:lumOff val="60000"/>
            </a:schemeClr>
          </a:solidFill>
          <a:ln>
            <a:noFill/>
          </a:ln>
        </p:spPr>
        <p:txBody>
          <a:bodyPr anchor="ctr"/>
          <a:lstStyle/>
          <a:p>
            <a:endParaRPr lang="zh-CN" altLang="en-US"/>
          </a:p>
        </p:txBody>
      </p:sp>
      <p:sp>
        <p:nvSpPr>
          <p:cNvPr id="9" name="文本框 8"/>
          <p:cNvSpPr txBox="1"/>
          <p:nvPr/>
        </p:nvSpPr>
        <p:spPr>
          <a:xfrm>
            <a:off x="11295529" y="6037729"/>
            <a:ext cx="578224" cy="369332"/>
          </a:xfrm>
          <a:prstGeom prst="rect">
            <a:avLst/>
          </a:prstGeom>
          <a:noFill/>
        </p:spPr>
        <p:txBody>
          <a:bodyPr wrap="square" rtlCol="0">
            <a:spAutoFit/>
          </a:bodyPr>
          <a:lstStyle/>
          <a:p>
            <a:r>
              <a:rPr lang="en-US" altLang="zh-CN" dirty="0" smtClean="0"/>
              <a:t>17</a:t>
            </a:r>
            <a:endParaRPr lang="zh-CN" altLang="en-US" dirty="0"/>
          </a:p>
        </p:txBody>
      </p:sp>
      <p:sp>
        <p:nvSpPr>
          <p:cNvPr id="14" name="矩形 13"/>
          <p:cNvSpPr/>
          <p:nvPr/>
        </p:nvSpPr>
        <p:spPr>
          <a:xfrm>
            <a:off x="143306" y="392645"/>
            <a:ext cx="1415772"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问题描述</a:t>
            </a:r>
            <a:endParaRPr lang="en-US" altLang="zh-CN" sz="2400" dirty="0">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7"/>
          <p:cNvSpPr>
            <a:spLocks noChangeArrowheads="1"/>
          </p:cNvSpPr>
          <p:nvPr/>
        </p:nvSpPr>
        <p:spPr bwMode="auto">
          <a:xfrm>
            <a:off x="7218947" y="62564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079902265"/>
              </p:ext>
            </p:extLst>
          </p:nvPr>
        </p:nvGraphicFramePr>
        <p:xfrm>
          <a:off x="7286182" y="464277"/>
          <a:ext cx="2557065" cy="1972115"/>
        </p:xfrm>
        <a:graphic>
          <a:graphicData uri="http://schemas.openxmlformats.org/presentationml/2006/ole">
            <mc:AlternateContent xmlns:mc="http://schemas.openxmlformats.org/markup-compatibility/2006">
              <mc:Choice xmlns:v="urn:schemas-microsoft-com:vml" Requires="v">
                <p:oleObj spid="_x0000_s3596" name="Visio" r:id="rId6" imgW="1457460" imgH="1114425" progId="Visio.Drawing.15">
                  <p:embed/>
                </p:oleObj>
              </mc:Choice>
              <mc:Fallback>
                <p:oleObj name="Visio" r:id="rId6" imgW="1457460" imgH="1114425" progId="Visio.Drawing.15">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86182" y="464277"/>
                        <a:ext cx="2557065" cy="1972115"/>
                      </a:xfrm>
                      <a:prstGeom prst="rect">
                        <a:avLst/>
                      </a:prstGeom>
                      <a:noFill/>
                    </p:spPr>
                  </p:pic>
                </p:oleObj>
              </mc:Fallback>
            </mc:AlternateContent>
          </a:graphicData>
        </a:graphic>
      </p:graphicFrame>
      <p:sp>
        <p:nvSpPr>
          <p:cNvPr id="15" name="Rectangle 9"/>
          <p:cNvSpPr>
            <a:spLocks noChangeArrowheads="1"/>
          </p:cNvSpPr>
          <p:nvPr/>
        </p:nvSpPr>
        <p:spPr bwMode="auto">
          <a:xfrm>
            <a:off x="6453410" y="2922493"/>
            <a:ext cx="232177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3314346445"/>
              </p:ext>
            </p:extLst>
          </p:nvPr>
        </p:nvGraphicFramePr>
        <p:xfrm>
          <a:off x="6453410" y="2922494"/>
          <a:ext cx="4371473" cy="2720834"/>
        </p:xfrm>
        <a:graphic>
          <a:graphicData uri="http://schemas.openxmlformats.org/presentationml/2006/ole">
            <mc:AlternateContent xmlns:mc="http://schemas.openxmlformats.org/markup-compatibility/2006">
              <mc:Choice xmlns:v="urn:schemas-microsoft-com:vml" Requires="v">
                <p:oleObj spid="_x0000_s3597" name="Visio" r:id="rId8" imgW="2466823" imgH="1533552" progId="Visio.Drawing.11">
                  <p:embed/>
                </p:oleObj>
              </mc:Choice>
              <mc:Fallback>
                <p:oleObj name="Visio" r:id="rId8" imgW="2466823" imgH="1533552" progId="Visio.Drawing.11">
                  <p:embed/>
                  <p:pic>
                    <p:nvPicPr>
                      <p:cNvPr id="0" name="Object 8"/>
                      <p:cNvPicPr>
                        <a:picLocks noChangeAspect="1" noChangeArrowheads="1"/>
                      </p:cNvPicPr>
                      <p:nvPr/>
                    </p:nvPicPr>
                    <p:blipFill>
                      <a:blip r:embed="rId9"/>
                      <a:srcRect/>
                      <a:stretch>
                        <a:fillRect/>
                      </a:stretch>
                    </p:blipFill>
                    <p:spPr bwMode="auto">
                      <a:xfrm>
                        <a:off x="6453410" y="2922494"/>
                        <a:ext cx="4371473" cy="2720834"/>
                      </a:xfrm>
                      <a:prstGeom prst="rect">
                        <a:avLst/>
                      </a:prstGeom>
                      <a:noFill/>
                    </p:spPr>
                  </p:pic>
                </p:oleObj>
              </mc:Fallback>
            </mc:AlternateContent>
          </a:graphicData>
        </a:graphic>
      </p:graphicFrame>
      <p:sp>
        <p:nvSpPr>
          <p:cNvPr id="17" name="矩形 16"/>
          <p:cNvSpPr/>
          <p:nvPr/>
        </p:nvSpPr>
        <p:spPr>
          <a:xfrm>
            <a:off x="10622340" y="1575192"/>
            <a:ext cx="1569660" cy="369332"/>
          </a:xfrm>
          <a:prstGeom prst="rect">
            <a:avLst/>
          </a:prstGeom>
        </p:spPr>
        <p:txBody>
          <a:bodyPr wrap="none">
            <a:spAutoFit/>
          </a:bodyPr>
          <a:lstStyle/>
          <a:p>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虚拟网络请求</a:t>
            </a:r>
            <a:endParaRPr lang="zh-CN" altLang="en-US" dirty="0"/>
          </a:p>
        </p:txBody>
      </p:sp>
      <p:sp>
        <p:nvSpPr>
          <p:cNvPr id="21" name="矩形 20"/>
          <p:cNvSpPr/>
          <p:nvPr/>
        </p:nvSpPr>
        <p:spPr>
          <a:xfrm>
            <a:off x="10892610" y="3396734"/>
            <a:ext cx="1107996" cy="369332"/>
          </a:xfrm>
          <a:prstGeom prst="rect">
            <a:avLst/>
          </a:prstGeom>
        </p:spPr>
        <p:txBody>
          <a:bodyPr wrap="none">
            <a:spAutoFit/>
          </a:bodyPr>
          <a:lstStyle/>
          <a:p>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物理网络</a:t>
            </a:r>
            <a:endParaRPr lang="zh-CN" altLang="en-US" dirty="0"/>
          </a:p>
        </p:txBody>
      </p:sp>
      <p:sp>
        <p:nvSpPr>
          <p:cNvPr id="18" name="下箭头 17"/>
          <p:cNvSpPr/>
          <p:nvPr/>
        </p:nvSpPr>
        <p:spPr>
          <a:xfrm>
            <a:off x="11161486" y="2220686"/>
            <a:ext cx="551543" cy="91440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p:nvPr/>
        </p:nvCxnSpPr>
        <p:spPr>
          <a:xfrm flipV="1">
            <a:off x="4978400" y="2148114"/>
            <a:ext cx="1886857" cy="8998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5181600" y="4426857"/>
            <a:ext cx="1088571" cy="145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1125692" y="2433028"/>
            <a:ext cx="646331" cy="369332"/>
          </a:xfrm>
          <a:prstGeom prst="rect">
            <a:avLst/>
          </a:prstGeom>
        </p:spPr>
        <p:txBody>
          <a:bodyPr wrap="none">
            <a:spAutoFit/>
          </a:bodyPr>
          <a:lstStyle/>
          <a:p>
            <a:r>
              <a:rPr lang="zh-CN" altLang="en-US"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映射</a:t>
            </a:r>
            <a:endParaRPr lang="zh-CN" altLang="en-US" b="1" dirty="0"/>
          </a:p>
        </p:txBody>
      </p:sp>
    </p:spTree>
    <p:extLst>
      <p:ext uri="{BB962C8B-B14F-4D97-AF65-F5344CB8AC3E}">
        <p14:creationId xmlns:p14="http://schemas.microsoft.com/office/powerpoint/2010/main" val="22433987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p:cNvSpPr>
          <p:nvPr/>
        </p:nvSpPr>
        <p:spPr bwMode="auto">
          <a:xfrm rot="19387313">
            <a:off x="-1116839" y="-603430"/>
            <a:ext cx="4500563" cy="2159000"/>
          </a:xfrm>
          <a:custGeom>
            <a:avLst/>
            <a:gdLst>
              <a:gd name="T0" fmla="*/ 1622595 w 4505489"/>
              <a:gd name="T1" fmla="*/ 0 h 2162815"/>
              <a:gd name="T2" fmla="*/ 4505489 w 4505489"/>
              <a:gd name="T3" fmla="*/ 2162815 h 2162815"/>
              <a:gd name="T4" fmla="*/ 0 w 4505489"/>
              <a:gd name="T5" fmla="*/ 2162815 h 2162815"/>
              <a:gd name="T6" fmla="*/ 1622595 w 4505489"/>
              <a:gd name="T7" fmla="*/ 0 h 2162815"/>
              <a:gd name="T8" fmla="*/ 0 w 4505489"/>
              <a:gd name="T9" fmla="*/ 0 h 2162815"/>
              <a:gd name="T10" fmla="*/ 4505489 w 4505489"/>
              <a:gd name="T11" fmla="*/ 2162815 h 2162815"/>
            </a:gdLst>
            <a:ahLst/>
            <a:cxnLst>
              <a:cxn ang="0">
                <a:pos x="T0" y="T1"/>
              </a:cxn>
              <a:cxn ang="0">
                <a:pos x="T2" y="T3"/>
              </a:cxn>
              <a:cxn ang="0">
                <a:pos x="T4" y="T5"/>
              </a:cxn>
              <a:cxn ang="0">
                <a:pos x="T6" y="T7"/>
              </a:cxn>
            </a:cxnLst>
            <a:rect l="T8" t="T9" r="T10" b="T11"/>
            <a:pathLst>
              <a:path w="4505489" h="2162815">
                <a:moveTo>
                  <a:pt x="1622595" y="0"/>
                </a:moveTo>
                <a:lnTo>
                  <a:pt x="4505489" y="2162815"/>
                </a:lnTo>
                <a:lnTo>
                  <a:pt x="0" y="2162815"/>
                </a:lnTo>
                <a:lnTo>
                  <a:pt x="1622595" y="0"/>
                </a:lnTo>
                <a:close/>
              </a:path>
            </a:pathLst>
          </a:custGeom>
          <a:solidFill>
            <a:schemeClr val="accent1">
              <a:lumMod val="40000"/>
              <a:lumOff val="60000"/>
            </a:schemeClr>
          </a:solidFill>
          <a:ln>
            <a:noFill/>
          </a:ln>
        </p:spPr>
        <p:txBody>
          <a:bodyPr anchor="ctr"/>
          <a:lstStyle/>
          <a:p>
            <a:endParaRPr lang="zh-CN" altLang="en-US"/>
          </a:p>
        </p:txBody>
      </p:sp>
      <p:sp>
        <p:nvSpPr>
          <p:cNvPr id="7171" name="矩形 2"/>
          <p:cNvSpPr>
            <a:spLocks/>
          </p:cNvSpPr>
          <p:nvPr/>
        </p:nvSpPr>
        <p:spPr bwMode="auto">
          <a:xfrm rot="19387313">
            <a:off x="10714685" y="6269218"/>
            <a:ext cx="1830388" cy="534987"/>
          </a:xfrm>
          <a:custGeom>
            <a:avLst/>
            <a:gdLst>
              <a:gd name="T0" fmla="*/ 1828892 w 1828892"/>
              <a:gd name="T1" fmla="*/ 0 h 535756"/>
              <a:gd name="T2" fmla="*/ 1426955 w 1828892"/>
              <a:gd name="T3" fmla="*/ 535756 h 535756"/>
              <a:gd name="T4" fmla="*/ 714128 w 1828892"/>
              <a:gd name="T5" fmla="*/ 535756 h 535756"/>
              <a:gd name="T6" fmla="*/ 0 w 1828892"/>
              <a:gd name="T7" fmla="*/ 0 h 535756"/>
              <a:gd name="T8" fmla="*/ 1828892 w 1828892"/>
              <a:gd name="T9" fmla="*/ 0 h 535756"/>
              <a:gd name="T10" fmla="*/ 0 w 1828892"/>
              <a:gd name="T11" fmla="*/ 0 h 535756"/>
              <a:gd name="T12" fmla="*/ 1828892 w 1828892"/>
              <a:gd name="T13" fmla="*/ 535756 h 535756"/>
            </a:gdLst>
            <a:ahLst/>
            <a:cxnLst>
              <a:cxn ang="0">
                <a:pos x="T0" y="T1"/>
              </a:cxn>
              <a:cxn ang="0">
                <a:pos x="T2" y="T3"/>
              </a:cxn>
              <a:cxn ang="0">
                <a:pos x="T4" y="T5"/>
              </a:cxn>
              <a:cxn ang="0">
                <a:pos x="T6" y="T7"/>
              </a:cxn>
              <a:cxn ang="0">
                <a:pos x="T8" y="T9"/>
              </a:cxn>
            </a:cxnLst>
            <a:rect l="T10" t="T11" r="T12" b="T13"/>
            <a:pathLst>
              <a:path w="1828892" h="535756">
                <a:moveTo>
                  <a:pt x="1828892" y="0"/>
                </a:moveTo>
                <a:lnTo>
                  <a:pt x="1426955" y="535756"/>
                </a:lnTo>
                <a:lnTo>
                  <a:pt x="714128" y="535756"/>
                </a:lnTo>
                <a:lnTo>
                  <a:pt x="0" y="0"/>
                </a:lnTo>
                <a:lnTo>
                  <a:pt x="1828892" y="0"/>
                </a:lnTo>
                <a:close/>
              </a:path>
            </a:pathLst>
          </a:custGeom>
          <a:solidFill>
            <a:schemeClr val="accent1">
              <a:lumMod val="40000"/>
              <a:lumOff val="60000"/>
            </a:schemeClr>
          </a:solidFill>
          <a:ln>
            <a:noFill/>
          </a:ln>
        </p:spPr>
        <p:txBody>
          <a:bodyPr anchor="ctr"/>
          <a:lstStyle/>
          <a:p>
            <a:endParaRPr lang="zh-CN" altLang="en-US"/>
          </a:p>
        </p:txBody>
      </p:sp>
      <p:sp>
        <p:nvSpPr>
          <p:cNvPr id="7189" name="矩形 24"/>
          <p:cNvSpPr>
            <a:spLocks/>
          </p:cNvSpPr>
          <p:nvPr/>
        </p:nvSpPr>
        <p:spPr bwMode="auto">
          <a:xfrm rot="19387313">
            <a:off x="8801748" y="5629455"/>
            <a:ext cx="3956050" cy="536575"/>
          </a:xfrm>
          <a:custGeom>
            <a:avLst/>
            <a:gdLst>
              <a:gd name="T0" fmla="*/ 3956149 w 3956149"/>
              <a:gd name="T1" fmla="*/ 1 h 535757"/>
              <a:gd name="T2" fmla="*/ 3554213 w 3956149"/>
              <a:gd name="T3" fmla="*/ 535756 h 535757"/>
              <a:gd name="T4" fmla="*/ 714130 w 3956149"/>
              <a:gd name="T5" fmla="*/ 535757 h 535757"/>
              <a:gd name="T6" fmla="*/ 0 w 3956149"/>
              <a:gd name="T7" fmla="*/ 0 h 535757"/>
              <a:gd name="T8" fmla="*/ 3956149 w 3956149"/>
              <a:gd name="T9" fmla="*/ 1 h 535757"/>
              <a:gd name="T10" fmla="*/ 0 w 3956149"/>
              <a:gd name="T11" fmla="*/ 0 h 535757"/>
              <a:gd name="T12" fmla="*/ 3956149 w 3956149"/>
              <a:gd name="T13" fmla="*/ 535757 h 535757"/>
            </a:gdLst>
            <a:ahLst/>
            <a:cxnLst>
              <a:cxn ang="0">
                <a:pos x="T0" y="T1"/>
              </a:cxn>
              <a:cxn ang="0">
                <a:pos x="T2" y="T3"/>
              </a:cxn>
              <a:cxn ang="0">
                <a:pos x="T4" y="T5"/>
              </a:cxn>
              <a:cxn ang="0">
                <a:pos x="T6" y="T7"/>
              </a:cxn>
              <a:cxn ang="0">
                <a:pos x="T8" y="T9"/>
              </a:cxn>
            </a:cxnLst>
            <a:rect l="T10" t="T11" r="T12" b="T13"/>
            <a:pathLst>
              <a:path w="3956149" h="535757">
                <a:moveTo>
                  <a:pt x="3956149" y="1"/>
                </a:moveTo>
                <a:lnTo>
                  <a:pt x="3554213" y="535756"/>
                </a:lnTo>
                <a:lnTo>
                  <a:pt x="714130" y="535757"/>
                </a:lnTo>
                <a:lnTo>
                  <a:pt x="0" y="0"/>
                </a:lnTo>
                <a:lnTo>
                  <a:pt x="3956149" y="1"/>
                </a:lnTo>
                <a:close/>
              </a:path>
            </a:pathLst>
          </a:custGeom>
          <a:solidFill>
            <a:schemeClr val="accent1">
              <a:lumMod val="40000"/>
              <a:lumOff val="60000"/>
            </a:schemeClr>
          </a:solidFill>
          <a:ln>
            <a:noFill/>
          </a:ln>
        </p:spPr>
        <p:txBody>
          <a:bodyPr anchor="ctr"/>
          <a:lstStyle/>
          <a:p>
            <a:endParaRPr lang="zh-CN" altLang="en-US"/>
          </a:p>
        </p:txBody>
      </p:sp>
      <p:sp>
        <p:nvSpPr>
          <p:cNvPr id="9" name="文本框 8"/>
          <p:cNvSpPr txBox="1"/>
          <p:nvPr/>
        </p:nvSpPr>
        <p:spPr>
          <a:xfrm>
            <a:off x="11295529" y="6037729"/>
            <a:ext cx="578224" cy="369332"/>
          </a:xfrm>
          <a:prstGeom prst="rect">
            <a:avLst/>
          </a:prstGeom>
          <a:noFill/>
        </p:spPr>
        <p:txBody>
          <a:bodyPr wrap="square" rtlCol="0">
            <a:spAutoFit/>
          </a:bodyPr>
          <a:lstStyle/>
          <a:p>
            <a:r>
              <a:rPr lang="en-US" altLang="zh-CN" dirty="0" smtClean="0"/>
              <a:t>18</a:t>
            </a:r>
            <a:endParaRPr lang="zh-CN" altLang="en-US" dirty="0"/>
          </a:p>
        </p:txBody>
      </p:sp>
      <p:sp>
        <p:nvSpPr>
          <p:cNvPr id="11" name="矩形 10"/>
          <p:cNvSpPr/>
          <p:nvPr/>
        </p:nvSpPr>
        <p:spPr>
          <a:xfrm>
            <a:off x="2587597" y="2270584"/>
            <a:ext cx="6150003" cy="1172629"/>
          </a:xfrm>
          <a:prstGeom prst="rect">
            <a:avLst/>
          </a:prstGeom>
        </p:spPr>
        <p:txBody>
          <a:bodyPr wrap="square">
            <a:spAutoFit/>
          </a:bodyPr>
          <a:lstStyle/>
          <a:p>
            <a:pPr algn="just">
              <a:lnSpc>
                <a:spcPct val="130000"/>
              </a:lnSpc>
            </a:pPr>
            <a:r>
              <a:rPr lang="zh-CN" altLang="en-US" b="1" dirty="0">
                <a:latin typeface="宋体" panose="02010600030101010101" pitchFamily="2" charset="-122"/>
                <a:ea typeface="宋体" panose="02010600030101010101" pitchFamily="2" charset="-122"/>
              </a:rPr>
              <a:t>先节点</a:t>
            </a:r>
            <a:r>
              <a:rPr lang="zh-CN" altLang="en-US" b="1" dirty="0" smtClean="0">
                <a:latin typeface="宋体" panose="02010600030101010101" pitchFamily="2" charset="-122"/>
                <a:ea typeface="宋体" panose="02010600030101010101" pitchFamily="2" charset="-122"/>
              </a:rPr>
              <a:t>映射</a:t>
            </a:r>
            <a:r>
              <a:rPr lang="en-US" altLang="zh-CN" b="1" dirty="0" smtClean="0">
                <a:latin typeface="宋体" panose="02010600030101010101" pitchFamily="2" charset="-122"/>
                <a:ea typeface="宋体" panose="02010600030101010101" pitchFamily="2" charset="-122"/>
              </a:rPr>
              <a:t>:</a:t>
            </a:r>
            <a:endParaRPr lang="en-US" altLang="zh-CN" b="1" dirty="0" smtClean="0">
              <a:solidFill>
                <a:srgbClr val="2C3C5E"/>
              </a:solidFill>
              <a:latin typeface="宋体" panose="02010600030101010101" pitchFamily="2" charset="-122"/>
              <a:ea typeface="宋体" panose="02010600030101010101" pitchFamily="2" charset="-122"/>
            </a:endParaRPr>
          </a:p>
          <a:p>
            <a:pPr algn="just">
              <a:lnSpc>
                <a:spcPct val="130000"/>
              </a:lnSpc>
            </a:pPr>
            <a:r>
              <a:rPr lang="zh-CN" altLang="en-US" dirty="0" smtClean="0">
                <a:latin typeface="宋体" panose="02010600030101010101" pitchFamily="2" charset="-122"/>
                <a:ea typeface="宋体" panose="02010600030101010101" pitchFamily="2" charset="-122"/>
              </a:rPr>
              <a:t>一个物理节点上只能映射一个虚拟节点；</a:t>
            </a:r>
            <a:endParaRPr lang="en-US" altLang="zh-CN" dirty="0" smtClean="0">
              <a:latin typeface="宋体" panose="02010600030101010101" pitchFamily="2" charset="-122"/>
              <a:ea typeface="宋体" panose="02010600030101010101" pitchFamily="2" charset="-122"/>
            </a:endParaRPr>
          </a:p>
          <a:p>
            <a:pPr algn="just">
              <a:lnSpc>
                <a:spcPct val="130000"/>
              </a:lnSpc>
            </a:pPr>
            <a:r>
              <a:rPr lang="zh-CN" altLang="en-US" dirty="0" smtClean="0">
                <a:latin typeface="宋体" panose="02010600030101010101" pitchFamily="2" charset="-122"/>
                <a:ea typeface="宋体" panose="02010600030101010101" pitchFamily="2" charset="-122"/>
              </a:rPr>
              <a:t>物理节点资源量大于等于映射其上的虚拟节点资源量。</a:t>
            </a:r>
            <a:endParaRPr lang="zh-CN" altLang="zh-CN" dirty="0">
              <a:latin typeface="宋体" panose="02010600030101010101" pitchFamily="2" charset="-122"/>
              <a:ea typeface="宋体" panose="02010600030101010101" pitchFamily="2" charset="-122"/>
            </a:endParaRPr>
          </a:p>
        </p:txBody>
      </p:sp>
      <p:sp>
        <p:nvSpPr>
          <p:cNvPr id="12" name="矩形 11"/>
          <p:cNvSpPr/>
          <p:nvPr/>
        </p:nvSpPr>
        <p:spPr>
          <a:xfrm>
            <a:off x="2545165" y="4128413"/>
            <a:ext cx="7527750" cy="1172629"/>
          </a:xfrm>
          <a:prstGeom prst="rect">
            <a:avLst/>
          </a:prstGeom>
        </p:spPr>
        <p:txBody>
          <a:bodyPr wrap="square">
            <a:spAutoFit/>
          </a:bodyPr>
          <a:lstStyle/>
          <a:p>
            <a:pPr algn="just">
              <a:lnSpc>
                <a:spcPct val="130000"/>
              </a:lnSpc>
            </a:pPr>
            <a:r>
              <a:rPr lang="zh-CN" altLang="en-US" b="1" dirty="0">
                <a:latin typeface="宋体" panose="02010600030101010101" pitchFamily="2" charset="-122"/>
                <a:ea typeface="宋体" panose="02010600030101010101" pitchFamily="2" charset="-122"/>
              </a:rPr>
              <a:t>后链路</a:t>
            </a:r>
            <a:r>
              <a:rPr lang="zh-CN" altLang="en-US" b="1" dirty="0" smtClean="0">
                <a:latin typeface="宋体" panose="02010600030101010101" pitchFamily="2" charset="-122"/>
                <a:ea typeface="宋体" panose="02010600030101010101" pitchFamily="2" charset="-122"/>
              </a:rPr>
              <a:t>映射</a:t>
            </a:r>
            <a:r>
              <a:rPr lang="en-US" altLang="zh-CN" b="1" dirty="0" smtClean="0">
                <a:latin typeface="宋体" panose="02010600030101010101" pitchFamily="2" charset="-122"/>
                <a:ea typeface="宋体" panose="02010600030101010101" pitchFamily="2" charset="-122"/>
              </a:rPr>
              <a:t>:</a:t>
            </a:r>
          </a:p>
          <a:p>
            <a:pPr algn="just">
              <a:lnSpc>
                <a:spcPct val="130000"/>
              </a:lnSpc>
            </a:pPr>
            <a:r>
              <a:rPr lang="zh-CN" altLang="en-US" dirty="0" smtClean="0">
                <a:latin typeface="宋体" panose="02010600030101010101" pitchFamily="2" charset="-122"/>
                <a:ea typeface="宋体" panose="02010600030101010101" pitchFamily="2" charset="-122"/>
              </a:rPr>
              <a:t>虚拟网络的一条链路对应物理网络上的一条路径；</a:t>
            </a:r>
            <a:endParaRPr lang="zh-CN" altLang="zh-CN" dirty="0">
              <a:latin typeface="宋体" panose="02010600030101010101" pitchFamily="2" charset="-122"/>
              <a:ea typeface="宋体" panose="02010600030101010101" pitchFamily="2" charset="-122"/>
            </a:endParaRPr>
          </a:p>
          <a:p>
            <a:pPr algn="just">
              <a:lnSpc>
                <a:spcPct val="130000"/>
              </a:lnSpc>
            </a:pPr>
            <a:r>
              <a:rPr lang="zh-CN" altLang="en-US" dirty="0">
                <a:latin typeface="宋体" panose="02010600030101010101" pitchFamily="2" charset="-122"/>
                <a:ea typeface="宋体" panose="02010600030101010101" pitchFamily="2" charset="-122"/>
              </a:rPr>
              <a:t>物理</a:t>
            </a:r>
            <a:r>
              <a:rPr lang="zh-CN" altLang="en-US" dirty="0" smtClean="0">
                <a:latin typeface="宋体" panose="02010600030101010101" pitchFamily="2" charset="-122"/>
                <a:ea typeface="宋体" panose="02010600030101010101" pitchFamily="2" charset="-122"/>
              </a:rPr>
              <a:t>网络的链路带宽约束；</a:t>
            </a:r>
            <a:endParaRPr lang="en-US" altLang="zh-CN" dirty="0" smtClean="0">
              <a:latin typeface="宋体" panose="02010600030101010101" pitchFamily="2" charset="-122"/>
              <a:ea typeface="宋体" panose="02010600030101010101" pitchFamily="2" charset="-122"/>
            </a:endParaRPr>
          </a:p>
        </p:txBody>
      </p:sp>
      <p:sp>
        <p:nvSpPr>
          <p:cNvPr id="13" name="矩形 12"/>
          <p:cNvSpPr/>
          <p:nvPr/>
        </p:nvSpPr>
        <p:spPr>
          <a:xfrm>
            <a:off x="143306" y="392645"/>
            <a:ext cx="1415772"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解决方案</a:t>
            </a:r>
            <a:endParaRPr lang="en-US" altLang="zh-CN" sz="2400" dirty="0">
              <a:latin typeface="微软雅黑" panose="020B0503020204020204" pitchFamily="34" charset="-122"/>
              <a:ea typeface="微软雅黑" panose="020B0503020204020204" pitchFamily="34" charset="-122"/>
            </a:endParaRPr>
          </a:p>
        </p:txBody>
      </p:sp>
      <p:sp>
        <p:nvSpPr>
          <p:cNvPr id="2" name="矩形 1"/>
          <p:cNvSpPr/>
          <p:nvPr/>
        </p:nvSpPr>
        <p:spPr>
          <a:xfrm>
            <a:off x="4084438" y="1199813"/>
            <a:ext cx="3877985" cy="401328"/>
          </a:xfrm>
          <a:prstGeom prst="rect">
            <a:avLst/>
          </a:prstGeom>
        </p:spPr>
        <p:txBody>
          <a:bodyPr wrap="none">
            <a:spAutoFit/>
          </a:bodyPr>
          <a:lstStyle/>
          <a:p>
            <a:pPr algn="just">
              <a:lnSpc>
                <a:spcPct val="130000"/>
              </a:lnSpc>
            </a:pPr>
            <a:r>
              <a:rPr lang="zh-CN" altLang="en-US" b="1" dirty="0">
                <a:latin typeface="宋体" panose="02010600030101010101" pitchFamily="2" charset="-122"/>
                <a:ea typeface="宋体" panose="02010600030101010101" pitchFamily="2" charset="-122"/>
              </a:rPr>
              <a:t>目标</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最小化映射</a:t>
            </a:r>
            <a:r>
              <a:rPr lang="zh-CN" altLang="en-US" b="1" dirty="0" smtClean="0">
                <a:latin typeface="宋体" panose="02010600030101010101" pitchFamily="2" charset="-122"/>
                <a:ea typeface="宋体" panose="02010600030101010101" pitchFamily="2" charset="-122"/>
              </a:rPr>
              <a:t>成本（节点</a:t>
            </a:r>
            <a:r>
              <a:rPr lang="en-US" altLang="zh-CN" b="1" dirty="0" smtClean="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链路</a:t>
            </a:r>
            <a:r>
              <a:rPr lang="zh-CN" altLang="en-US" b="1" dirty="0" smtClean="0">
                <a:latin typeface="宋体" panose="02010600030101010101" pitchFamily="2" charset="-122"/>
                <a:ea typeface="宋体" panose="02010600030101010101" pitchFamily="2" charset="-122"/>
              </a:rPr>
              <a:t>）</a:t>
            </a:r>
            <a:endParaRPr lang="zh-CN" altLang="zh-CN"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78176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p:cNvSpPr>
          <p:nvPr/>
        </p:nvSpPr>
        <p:spPr bwMode="auto">
          <a:xfrm rot="19387313">
            <a:off x="-1116839" y="-603430"/>
            <a:ext cx="4500563" cy="2159000"/>
          </a:xfrm>
          <a:custGeom>
            <a:avLst/>
            <a:gdLst>
              <a:gd name="T0" fmla="*/ 1622595 w 4505489"/>
              <a:gd name="T1" fmla="*/ 0 h 2162815"/>
              <a:gd name="T2" fmla="*/ 4505489 w 4505489"/>
              <a:gd name="T3" fmla="*/ 2162815 h 2162815"/>
              <a:gd name="T4" fmla="*/ 0 w 4505489"/>
              <a:gd name="T5" fmla="*/ 2162815 h 2162815"/>
              <a:gd name="T6" fmla="*/ 1622595 w 4505489"/>
              <a:gd name="T7" fmla="*/ 0 h 2162815"/>
              <a:gd name="T8" fmla="*/ 0 w 4505489"/>
              <a:gd name="T9" fmla="*/ 0 h 2162815"/>
              <a:gd name="T10" fmla="*/ 4505489 w 4505489"/>
              <a:gd name="T11" fmla="*/ 2162815 h 2162815"/>
            </a:gdLst>
            <a:ahLst/>
            <a:cxnLst>
              <a:cxn ang="0">
                <a:pos x="T0" y="T1"/>
              </a:cxn>
              <a:cxn ang="0">
                <a:pos x="T2" y="T3"/>
              </a:cxn>
              <a:cxn ang="0">
                <a:pos x="T4" y="T5"/>
              </a:cxn>
              <a:cxn ang="0">
                <a:pos x="T6" y="T7"/>
              </a:cxn>
            </a:cxnLst>
            <a:rect l="T8" t="T9" r="T10" b="T11"/>
            <a:pathLst>
              <a:path w="4505489" h="2162815">
                <a:moveTo>
                  <a:pt x="1622595" y="0"/>
                </a:moveTo>
                <a:lnTo>
                  <a:pt x="4505489" y="2162815"/>
                </a:lnTo>
                <a:lnTo>
                  <a:pt x="0" y="2162815"/>
                </a:lnTo>
                <a:lnTo>
                  <a:pt x="1622595" y="0"/>
                </a:lnTo>
                <a:close/>
              </a:path>
            </a:pathLst>
          </a:custGeom>
          <a:solidFill>
            <a:schemeClr val="accent1">
              <a:lumMod val="40000"/>
              <a:lumOff val="60000"/>
            </a:schemeClr>
          </a:solidFill>
          <a:ln>
            <a:noFill/>
          </a:ln>
        </p:spPr>
        <p:txBody>
          <a:bodyPr anchor="ctr"/>
          <a:lstStyle/>
          <a:p>
            <a:endParaRPr lang="zh-CN" altLang="en-US"/>
          </a:p>
        </p:txBody>
      </p:sp>
      <p:sp>
        <p:nvSpPr>
          <p:cNvPr id="7171" name="矩形 2"/>
          <p:cNvSpPr>
            <a:spLocks/>
          </p:cNvSpPr>
          <p:nvPr/>
        </p:nvSpPr>
        <p:spPr bwMode="auto">
          <a:xfrm rot="19387313">
            <a:off x="10714685" y="6269218"/>
            <a:ext cx="1830388" cy="534987"/>
          </a:xfrm>
          <a:custGeom>
            <a:avLst/>
            <a:gdLst>
              <a:gd name="T0" fmla="*/ 1828892 w 1828892"/>
              <a:gd name="T1" fmla="*/ 0 h 535756"/>
              <a:gd name="T2" fmla="*/ 1426955 w 1828892"/>
              <a:gd name="T3" fmla="*/ 535756 h 535756"/>
              <a:gd name="T4" fmla="*/ 714128 w 1828892"/>
              <a:gd name="T5" fmla="*/ 535756 h 535756"/>
              <a:gd name="T6" fmla="*/ 0 w 1828892"/>
              <a:gd name="T7" fmla="*/ 0 h 535756"/>
              <a:gd name="T8" fmla="*/ 1828892 w 1828892"/>
              <a:gd name="T9" fmla="*/ 0 h 535756"/>
              <a:gd name="T10" fmla="*/ 0 w 1828892"/>
              <a:gd name="T11" fmla="*/ 0 h 535756"/>
              <a:gd name="T12" fmla="*/ 1828892 w 1828892"/>
              <a:gd name="T13" fmla="*/ 535756 h 535756"/>
            </a:gdLst>
            <a:ahLst/>
            <a:cxnLst>
              <a:cxn ang="0">
                <a:pos x="T0" y="T1"/>
              </a:cxn>
              <a:cxn ang="0">
                <a:pos x="T2" y="T3"/>
              </a:cxn>
              <a:cxn ang="0">
                <a:pos x="T4" y="T5"/>
              </a:cxn>
              <a:cxn ang="0">
                <a:pos x="T6" y="T7"/>
              </a:cxn>
              <a:cxn ang="0">
                <a:pos x="T8" y="T9"/>
              </a:cxn>
            </a:cxnLst>
            <a:rect l="T10" t="T11" r="T12" b="T13"/>
            <a:pathLst>
              <a:path w="1828892" h="535756">
                <a:moveTo>
                  <a:pt x="1828892" y="0"/>
                </a:moveTo>
                <a:lnTo>
                  <a:pt x="1426955" y="535756"/>
                </a:lnTo>
                <a:lnTo>
                  <a:pt x="714128" y="535756"/>
                </a:lnTo>
                <a:lnTo>
                  <a:pt x="0" y="0"/>
                </a:lnTo>
                <a:lnTo>
                  <a:pt x="1828892" y="0"/>
                </a:lnTo>
                <a:close/>
              </a:path>
            </a:pathLst>
          </a:custGeom>
          <a:solidFill>
            <a:schemeClr val="accent1">
              <a:lumMod val="40000"/>
              <a:lumOff val="60000"/>
            </a:schemeClr>
          </a:solidFill>
          <a:ln>
            <a:noFill/>
          </a:ln>
        </p:spPr>
        <p:txBody>
          <a:bodyPr anchor="ctr"/>
          <a:lstStyle/>
          <a:p>
            <a:endParaRPr lang="zh-CN" altLang="en-US"/>
          </a:p>
        </p:txBody>
      </p:sp>
      <p:sp>
        <p:nvSpPr>
          <p:cNvPr id="7189" name="矩形 24"/>
          <p:cNvSpPr>
            <a:spLocks/>
          </p:cNvSpPr>
          <p:nvPr/>
        </p:nvSpPr>
        <p:spPr bwMode="auto">
          <a:xfrm rot="19387313">
            <a:off x="8801748" y="5629455"/>
            <a:ext cx="3956050" cy="536575"/>
          </a:xfrm>
          <a:custGeom>
            <a:avLst/>
            <a:gdLst>
              <a:gd name="T0" fmla="*/ 3956149 w 3956149"/>
              <a:gd name="T1" fmla="*/ 1 h 535757"/>
              <a:gd name="T2" fmla="*/ 3554213 w 3956149"/>
              <a:gd name="T3" fmla="*/ 535756 h 535757"/>
              <a:gd name="T4" fmla="*/ 714130 w 3956149"/>
              <a:gd name="T5" fmla="*/ 535757 h 535757"/>
              <a:gd name="T6" fmla="*/ 0 w 3956149"/>
              <a:gd name="T7" fmla="*/ 0 h 535757"/>
              <a:gd name="T8" fmla="*/ 3956149 w 3956149"/>
              <a:gd name="T9" fmla="*/ 1 h 535757"/>
              <a:gd name="T10" fmla="*/ 0 w 3956149"/>
              <a:gd name="T11" fmla="*/ 0 h 535757"/>
              <a:gd name="T12" fmla="*/ 3956149 w 3956149"/>
              <a:gd name="T13" fmla="*/ 535757 h 535757"/>
            </a:gdLst>
            <a:ahLst/>
            <a:cxnLst>
              <a:cxn ang="0">
                <a:pos x="T0" y="T1"/>
              </a:cxn>
              <a:cxn ang="0">
                <a:pos x="T2" y="T3"/>
              </a:cxn>
              <a:cxn ang="0">
                <a:pos x="T4" y="T5"/>
              </a:cxn>
              <a:cxn ang="0">
                <a:pos x="T6" y="T7"/>
              </a:cxn>
              <a:cxn ang="0">
                <a:pos x="T8" y="T9"/>
              </a:cxn>
            </a:cxnLst>
            <a:rect l="T10" t="T11" r="T12" b="T13"/>
            <a:pathLst>
              <a:path w="3956149" h="535757">
                <a:moveTo>
                  <a:pt x="3956149" y="1"/>
                </a:moveTo>
                <a:lnTo>
                  <a:pt x="3554213" y="535756"/>
                </a:lnTo>
                <a:lnTo>
                  <a:pt x="714130" y="535757"/>
                </a:lnTo>
                <a:lnTo>
                  <a:pt x="0" y="0"/>
                </a:lnTo>
                <a:lnTo>
                  <a:pt x="3956149" y="1"/>
                </a:lnTo>
                <a:close/>
              </a:path>
            </a:pathLst>
          </a:custGeom>
          <a:solidFill>
            <a:schemeClr val="accent1">
              <a:lumMod val="40000"/>
              <a:lumOff val="60000"/>
            </a:schemeClr>
          </a:solidFill>
          <a:ln>
            <a:noFill/>
          </a:ln>
        </p:spPr>
        <p:txBody>
          <a:bodyPr anchor="ctr"/>
          <a:lstStyle/>
          <a:p>
            <a:endParaRPr lang="zh-CN" altLang="en-US"/>
          </a:p>
        </p:txBody>
      </p:sp>
      <p:sp>
        <p:nvSpPr>
          <p:cNvPr id="9" name="文本框 8"/>
          <p:cNvSpPr txBox="1"/>
          <p:nvPr/>
        </p:nvSpPr>
        <p:spPr>
          <a:xfrm>
            <a:off x="11295529" y="6037729"/>
            <a:ext cx="578224" cy="369332"/>
          </a:xfrm>
          <a:prstGeom prst="rect">
            <a:avLst/>
          </a:prstGeom>
          <a:noFill/>
        </p:spPr>
        <p:txBody>
          <a:bodyPr wrap="square" rtlCol="0">
            <a:spAutoFit/>
          </a:bodyPr>
          <a:lstStyle/>
          <a:p>
            <a:r>
              <a:rPr lang="en-US" altLang="zh-CN" dirty="0" smtClean="0"/>
              <a:t>19</a:t>
            </a:r>
            <a:endParaRPr lang="zh-CN" altLang="en-US" dirty="0"/>
          </a:p>
        </p:txBody>
      </p:sp>
      <p:sp>
        <p:nvSpPr>
          <p:cNvPr id="13" name="矩形 12"/>
          <p:cNvSpPr/>
          <p:nvPr/>
        </p:nvSpPr>
        <p:spPr>
          <a:xfrm>
            <a:off x="143306" y="392645"/>
            <a:ext cx="1415772"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解决方案</a:t>
            </a:r>
            <a:endParaRPr lang="en-US" altLang="zh-CN" sz="2400" dirty="0">
              <a:latin typeface="微软雅黑" panose="020B0503020204020204" pitchFamily="34" charset="-122"/>
              <a:ea typeface="微软雅黑" panose="020B0503020204020204" pitchFamily="34" charset="-122"/>
            </a:endParaRPr>
          </a:p>
        </p:txBody>
      </p:sp>
      <p:sp>
        <p:nvSpPr>
          <p:cNvPr id="3" name="矩形 2"/>
          <p:cNvSpPr/>
          <p:nvPr/>
        </p:nvSpPr>
        <p:spPr>
          <a:xfrm>
            <a:off x="2069881" y="1415534"/>
            <a:ext cx="8784777" cy="923330"/>
          </a:xfrm>
          <a:prstGeom prst="rect">
            <a:avLst/>
          </a:prstGeom>
        </p:spPr>
        <p:txBody>
          <a:bodyPr wrap="none">
            <a:spAutoFit/>
          </a:bodyPr>
          <a:lstStyle/>
          <a:p>
            <a:r>
              <a:rPr lang="zh-CN" altLang="en-US" dirty="0" smtClean="0">
                <a:solidFill>
                  <a:srgbClr val="262626"/>
                </a:solidFill>
                <a:latin typeface="宋体" panose="02010600030101010101" pitchFamily="2" charset="-122"/>
                <a:ea typeface="宋体" panose="02010600030101010101" pitchFamily="2" charset="-122"/>
              </a:rPr>
              <a:t>使用</a:t>
            </a:r>
            <a:r>
              <a:rPr lang="zh-CN" altLang="en-US" b="1" dirty="0" smtClean="0">
                <a:solidFill>
                  <a:srgbClr val="262626"/>
                </a:solidFill>
                <a:latin typeface="宋体" panose="02010600030101010101" pitchFamily="2" charset="-122"/>
                <a:ea typeface="宋体" panose="02010600030101010101" pitchFamily="2" charset="-122"/>
              </a:rPr>
              <a:t>实数编码</a:t>
            </a:r>
            <a:endParaRPr lang="en-US" altLang="zh-CN" b="1" dirty="0" smtClean="0">
              <a:solidFill>
                <a:srgbClr val="262626"/>
              </a:solidFill>
              <a:latin typeface="宋体" panose="02010600030101010101" pitchFamily="2" charset="-122"/>
              <a:ea typeface="宋体" panose="02010600030101010101" pitchFamily="2" charset="-122"/>
            </a:endParaRPr>
          </a:p>
          <a:p>
            <a:endParaRPr lang="en-US" altLang="zh-CN" dirty="0">
              <a:solidFill>
                <a:srgbClr val="262626"/>
              </a:solidFill>
              <a:latin typeface="宋体" panose="02010600030101010101" pitchFamily="2" charset="-122"/>
              <a:ea typeface="宋体" panose="02010600030101010101" pitchFamily="2" charset="-122"/>
            </a:endParaRPr>
          </a:p>
          <a:p>
            <a:r>
              <a:rPr lang="zh-CN" altLang="en-US" b="1" dirty="0" smtClean="0">
                <a:solidFill>
                  <a:srgbClr val="262626"/>
                </a:solidFill>
                <a:latin typeface="宋体" panose="02010600030101010101" pitchFamily="2" charset="-122"/>
                <a:ea typeface="宋体" panose="02010600030101010101" pitchFamily="2" charset="-122"/>
              </a:rPr>
              <a:t>遗传算法中的一个染色体就代表虚拟网络请求所要映射的物理节点序列，一个可能解</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922918030"/>
              </p:ext>
            </p:extLst>
          </p:nvPr>
        </p:nvGraphicFramePr>
        <p:xfrm>
          <a:off x="2162628" y="2621037"/>
          <a:ext cx="3875315" cy="2595880"/>
        </p:xfrm>
        <a:graphic>
          <a:graphicData uri="http://schemas.openxmlformats.org/drawingml/2006/table">
            <a:tbl>
              <a:tblPr firstRow="1" bandRow="1">
                <a:tableStyleId>{5C22544A-7EE6-4342-B048-85BDC9FD1C3A}</a:tableStyleId>
              </a:tblPr>
              <a:tblGrid>
                <a:gridCol w="775063">
                  <a:extLst>
                    <a:ext uri="{9D8B030D-6E8A-4147-A177-3AD203B41FA5}">
                      <a16:colId xmlns:a16="http://schemas.microsoft.com/office/drawing/2014/main" val="3178208408"/>
                    </a:ext>
                  </a:extLst>
                </a:gridCol>
                <a:gridCol w="775063">
                  <a:extLst>
                    <a:ext uri="{9D8B030D-6E8A-4147-A177-3AD203B41FA5}">
                      <a16:colId xmlns:a16="http://schemas.microsoft.com/office/drawing/2014/main" val="413994972"/>
                    </a:ext>
                  </a:extLst>
                </a:gridCol>
                <a:gridCol w="775063">
                  <a:extLst>
                    <a:ext uri="{9D8B030D-6E8A-4147-A177-3AD203B41FA5}">
                      <a16:colId xmlns:a16="http://schemas.microsoft.com/office/drawing/2014/main" val="1260838559"/>
                    </a:ext>
                  </a:extLst>
                </a:gridCol>
                <a:gridCol w="775063">
                  <a:extLst>
                    <a:ext uri="{9D8B030D-6E8A-4147-A177-3AD203B41FA5}">
                      <a16:colId xmlns:a16="http://schemas.microsoft.com/office/drawing/2014/main" val="1335869410"/>
                    </a:ext>
                  </a:extLst>
                </a:gridCol>
                <a:gridCol w="775063">
                  <a:extLst>
                    <a:ext uri="{9D8B030D-6E8A-4147-A177-3AD203B41FA5}">
                      <a16:colId xmlns:a16="http://schemas.microsoft.com/office/drawing/2014/main" val="727431374"/>
                    </a:ext>
                  </a:extLst>
                </a:gridCol>
              </a:tblGrid>
              <a:tr h="370840">
                <a:tc>
                  <a:txBody>
                    <a:bodyPr/>
                    <a:lstStyle/>
                    <a:p>
                      <a:pPr algn="ctr"/>
                      <a:r>
                        <a:rPr lang="en-US" altLang="zh-CN" b="1" dirty="0" smtClean="0">
                          <a:solidFill>
                            <a:schemeClr val="tx1"/>
                          </a:solidFill>
                        </a:rPr>
                        <a:t>1</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smtClean="0">
                          <a:solidFill>
                            <a:schemeClr val="tx1"/>
                          </a:solidFill>
                        </a:rPr>
                        <a:t>3</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smtClean="0">
                          <a:solidFill>
                            <a:schemeClr val="tx1"/>
                          </a:solidFill>
                        </a:rPr>
                        <a:t>5</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smtClean="0">
                          <a:solidFill>
                            <a:schemeClr val="tx1"/>
                          </a:solidFill>
                        </a:rPr>
                        <a:t>7</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smtClean="0">
                          <a:solidFill>
                            <a:schemeClr val="tx1"/>
                          </a:solidFill>
                        </a:rPr>
                        <a:t>9</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7353010"/>
                  </a:ext>
                </a:extLst>
              </a:tr>
              <a:tr h="370840">
                <a:tc>
                  <a:txBody>
                    <a:bodyPr/>
                    <a:lstStyle/>
                    <a:p>
                      <a:pPr algn="ctr"/>
                      <a:r>
                        <a:rPr lang="en-US" altLang="zh-CN" b="1" dirty="0" smtClean="0">
                          <a:solidFill>
                            <a:schemeClr val="tx1"/>
                          </a:solidFill>
                        </a:rPr>
                        <a:t>2</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smtClean="0">
                          <a:solidFill>
                            <a:schemeClr val="tx1"/>
                          </a:solidFill>
                        </a:rPr>
                        <a:t>4</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smtClean="0">
                          <a:solidFill>
                            <a:schemeClr val="tx1"/>
                          </a:solidFill>
                        </a:rPr>
                        <a:t>6</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smtClean="0">
                          <a:solidFill>
                            <a:schemeClr val="tx1"/>
                          </a:solidFill>
                        </a:rPr>
                        <a:t>8</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smtClean="0">
                          <a:solidFill>
                            <a:schemeClr val="tx1"/>
                          </a:solidFill>
                        </a:rPr>
                        <a:t>10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8453768"/>
                  </a:ext>
                </a:extLst>
              </a:tr>
              <a:tr h="370840">
                <a:tc>
                  <a:txBody>
                    <a:bodyPr/>
                    <a:lstStyle/>
                    <a:p>
                      <a:pPr algn="ctr"/>
                      <a:r>
                        <a:rPr lang="en-US" altLang="zh-CN" b="1" dirty="0" smtClean="0">
                          <a:solidFill>
                            <a:schemeClr val="tx1"/>
                          </a:solidFill>
                        </a:rPr>
                        <a:t>1</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smtClean="0">
                          <a:solidFill>
                            <a:schemeClr val="tx1"/>
                          </a:solidFill>
                        </a:rPr>
                        <a:t>2</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smtClean="0">
                          <a:solidFill>
                            <a:schemeClr val="tx1"/>
                          </a:solidFill>
                        </a:rPr>
                        <a:t>3</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smtClean="0">
                          <a:solidFill>
                            <a:schemeClr val="tx1"/>
                          </a:solidFill>
                        </a:rPr>
                        <a:t>4</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smtClean="0">
                          <a:solidFill>
                            <a:schemeClr val="tx1"/>
                          </a:solidFill>
                        </a:rPr>
                        <a:t>5</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2079460"/>
                  </a:ext>
                </a:extLst>
              </a:tr>
              <a:tr h="370840">
                <a:tc>
                  <a:txBody>
                    <a:bodyPr/>
                    <a:lstStyle/>
                    <a:p>
                      <a:pPr algn="ctr"/>
                      <a:r>
                        <a:rPr lang="en-US" altLang="zh-CN" b="1" dirty="0" smtClean="0">
                          <a:solidFill>
                            <a:schemeClr val="tx1"/>
                          </a:solidFill>
                        </a:rPr>
                        <a:t>5</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smtClean="0">
                          <a:solidFill>
                            <a:schemeClr val="tx1"/>
                          </a:solidFill>
                        </a:rPr>
                        <a:t>4</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smtClean="0">
                          <a:solidFill>
                            <a:schemeClr val="tx1"/>
                          </a:solidFill>
                        </a:rPr>
                        <a:t>3</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smtClean="0">
                          <a:solidFill>
                            <a:schemeClr val="tx1"/>
                          </a:solidFill>
                        </a:rPr>
                        <a:t>2</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smtClean="0">
                          <a:solidFill>
                            <a:schemeClr val="tx1"/>
                          </a:solidFill>
                        </a:rPr>
                        <a:t>1</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64580882"/>
                  </a:ext>
                </a:extLst>
              </a:tr>
              <a:tr h="370840">
                <a:tc>
                  <a:txBody>
                    <a:bodyPr/>
                    <a:lstStyle/>
                    <a:p>
                      <a:pPr algn="ctr"/>
                      <a:r>
                        <a:rPr lang="en-US" altLang="zh-CN" b="1" dirty="0" smtClean="0">
                          <a:solidFill>
                            <a:schemeClr val="tx1"/>
                          </a:solidFill>
                        </a:rPr>
                        <a:t>6</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smtClean="0">
                          <a:solidFill>
                            <a:schemeClr val="tx1"/>
                          </a:solidFill>
                        </a:rPr>
                        <a:t>7</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smtClean="0">
                          <a:solidFill>
                            <a:schemeClr val="tx1"/>
                          </a:solidFill>
                        </a:rPr>
                        <a:t>8</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smtClean="0">
                          <a:solidFill>
                            <a:schemeClr val="tx1"/>
                          </a:solidFill>
                        </a:rPr>
                        <a:t>9</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smtClean="0">
                          <a:solidFill>
                            <a:schemeClr val="tx1"/>
                          </a:solidFill>
                        </a:rPr>
                        <a:t>10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3722375"/>
                  </a:ext>
                </a:extLst>
              </a:tr>
              <a:tr h="370840">
                <a:tc>
                  <a:txBody>
                    <a:bodyPr/>
                    <a:lstStyle/>
                    <a:p>
                      <a:pPr algn="ctr"/>
                      <a:r>
                        <a:rPr lang="en-US" altLang="zh-CN" b="1" dirty="0" smtClean="0">
                          <a:solidFill>
                            <a:schemeClr val="tx1"/>
                          </a:solidFill>
                        </a:rPr>
                        <a:t>10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smtClean="0">
                          <a:solidFill>
                            <a:schemeClr val="tx1"/>
                          </a:solidFill>
                        </a:rPr>
                        <a:t>9</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smtClean="0">
                          <a:solidFill>
                            <a:schemeClr val="tx1"/>
                          </a:solidFill>
                        </a:rPr>
                        <a:t>8</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smtClean="0">
                          <a:solidFill>
                            <a:schemeClr val="tx1"/>
                          </a:solidFill>
                        </a:rPr>
                        <a:t>7</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smtClean="0">
                          <a:solidFill>
                            <a:schemeClr val="tx1"/>
                          </a:solidFill>
                        </a:rPr>
                        <a:t>6</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3901088"/>
                  </a:ext>
                </a:extLst>
              </a:tr>
              <a:tr h="370840">
                <a:tc>
                  <a:txBody>
                    <a:bodyPr/>
                    <a:lstStyle/>
                    <a:p>
                      <a:pPr algn="ctr"/>
                      <a:r>
                        <a:rPr lang="en-US" altLang="zh-CN" b="1" dirty="0" smtClean="0">
                          <a:solidFill>
                            <a:schemeClr val="tx1"/>
                          </a:solidFill>
                        </a:rPr>
                        <a:t>…</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smtClean="0">
                          <a:solidFill>
                            <a:schemeClr val="tx1"/>
                          </a:solidFill>
                        </a:rPr>
                        <a:t>…</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smtClean="0">
                          <a:solidFill>
                            <a:schemeClr val="tx1"/>
                          </a:solidFill>
                        </a:rPr>
                        <a:t>…</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smtClean="0">
                          <a:solidFill>
                            <a:schemeClr val="tx1"/>
                          </a:solidFill>
                        </a:rPr>
                        <a:t>…</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smtClean="0">
                          <a:solidFill>
                            <a:schemeClr val="tx1"/>
                          </a:solidFill>
                        </a:rPr>
                        <a:t>…</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07579758"/>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737144796"/>
              </p:ext>
            </p:extLst>
          </p:nvPr>
        </p:nvGraphicFramePr>
        <p:xfrm>
          <a:off x="6934200" y="2652939"/>
          <a:ext cx="3875315" cy="370840"/>
        </p:xfrm>
        <a:graphic>
          <a:graphicData uri="http://schemas.openxmlformats.org/drawingml/2006/table">
            <a:tbl>
              <a:tblPr firstRow="1" bandRow="1">
                <a:tableStyleId>{5C22544A-7EE6-4342-B048-85BDC9FD1C3A}</a:tableStyleId>
              </a:tblPr>
              <a:tblGrid>
                <a:gridCol w="775063">
                  <a:extLst>
                    <a:ext uri="{9D8B030D-6E8A-4147-A177-3AD203B41FA5}">
                      <a16:colId xmlns:a16="http://schemas.microsoft.com/office/drawing/2014/main" val="3372783681"/>
                    </a:ext>
                  </a:extLst>
                </a:gridCol>
                <a:gridCol w="775063">
                  <a:extLst>
                    <a:ext uri="{9D8B030D-6E8A-4147-A177-3AD203B41FA5}">
                      <a16:colId xmlns:a16="http://schemas.microsoft.com/office/drawing/2014/main" val="779188149"/>
                    </a:ext>
                  </a:extLst>
                </a:gridCol>
                <a:gridCol w="775063">
                  <a:extLst>
                    <a:ext uri="{9D8B030D-6E8A-4147-A177-3AD203B41FA5}">
                      <a16:colId xmlns:a16="http://schemas.microsoft.com/office/drawing/2014/main" val="606899527"/>
                    </a:ext>
                  </a:extLst>
                </a:gridCol>
                <a:gridCol w="775063">
                  <a:extLst>
                    <a:ext uri="{9D8B030D-6E8A-4147-A177-3AD203B41FA5}">
                      <a16:colId xmlns:a16="http://schemas.microsoft.com/office/drawing/2014/main" val="2116479002"/>
                    </a:ext>
                  </a:extLst>
                </a:gridCol>
                <a:gridCol w="775063">
                  <a:extLst>
                    <a:ext uri="{9D8B030D-6E8A-4147-A177-3AD203B41FA5}">
                      <a16:colId xmlns:a16="http://schemas.microsoft.com/office/drawing/2014/main" val="1531228874"/>
                    </a:ext>
                  </a:extLst>
                </a:gridCol>
              </a:tblGrid>
              <a:tr h="370840">
                <a:tc>
                  <a:txBody>
                    <a:bodyPr/>
                    <a:lstStyle/>
                    <a:p>
                      <a:pPr algn="ctr"/>
                      <a:r>
                        <a:rPr lang="en-US" altLang="zh-CN" b="1" dirty="0" smtClean="0">
                          <a:solidFill>
                            <a:schemeClr val="tx1"/>
                          </a:solidFill>
                        </a:rPr>
                        <a:t>1</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smtClean="0">
                          <a:solidFill>
                            <a:schemeClr val="tx1"/>
                          </a:solidFill>
                        </a:rPr>
                        <a:t>3</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smtClean="0">
                          <a:solidFill>
                            <a:schemeClr val="tx1"/>
                          </a:solidFill>
                        </a:rPr>
                        <a:t>5</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smtClean="0">
                          <a:solidFill>
                            <a:schemeClr val="tx1"/>
                          </a:solidFill>
                        </a:rPr>
                        <a:t>7</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smtClean="0">
                          <a:solidFill>
                            <a:schemeClr val="tx1"/>
                          </a:solidFill>
                        </a:rPr>
                        <a:t>9</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0142999"/>
                  </a:ext>
                </a:extLst>
              </a:tr>
            </a:tbl>
          </a:graphicData>
        </a:graphic>
      </p:graphicFrame>
      <p:cxnSp>
        <p:nvCxnSpPr>
          <p:cNvPr id="8" name="直接箭头连接符 7"/>
          <p:cNvCxnSpPr>
            <a:endCxn id="6" idx="1"/>
          </p:cNvCxnSpPr>
          <p:nvPr/>
        </p:nvCxnSpPr>
        <p:spPr>
          <a:xfrm>
            <a:off x="6037943" y="2830286"/>
            <a:ext cx="896257" cy="80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17" idx="1"/>
          </p:cNvCxnSpPr>
          <p:nvPr/>
        </p:nvCxnSpPr>
        <p:spPr>
          <a:xfrm>
            <a:off x="7532914" y="2917371"/>
            <a:ext cx="1074057" cy="620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8606971" y="3352800"/>
            <a:ext cx="2206171" cy="369332"/>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储存的值物理节点</a:t>
            </a:r>
            <a:endParaRPr lang="zh-CN" altLang="en-US" dirty="0">
              <a:latin typeface="宋体" panose="02010600030101010101" pitchFamily="2" charset="-122"/>
              <a:ea typeface="宋体" panose="02010600030101010101" pitchFamily="2" charset="-122"/>
            </a:endParaRPr>
          </a:p>
        </p:txBody>
      </p:sp>
      <p:sp>
        <p:nvSpPr>
          <p:cNvPr id="18" name="矩形 17"/>
          <p:cNvSpPr/>
          <p:nvPr/>
        </p:nvSpPr>
        <p:spPr>
          <a:xfrm>
            <a:off x="7231318" y="3650734"/>
            <a:ext cx="312906" cy="369332"/>
          </a:xfrm>
          <a:prstGeom prst="rect">
            <a:avLst/>
          </a:prstGeom>
        </p:spPr>
        <p:txBody>
          <a:bodyPr wrap="none">
            <a:spAutoFit/>
          </a:bodyPr>
          <a:lstStyle/>
          <a:p>
            <a:pPr algn="ctr"/>
            <a:r>
              <a:rPr lang="en-US" altLang="zh-CN" b="1" dirty="0" smtClean="0"/>
              <a:t>0</a:t>
            </a:r>
            <a:endParaRPr lang="zh-CN" altLang="en-US" b="1" dirty="0"/>
          </a:p>
        </p:txBody>
      </p:sp>
      <p:sp>
        <p:nvSpPr>
          <p:cNvPr id="22" name="文本框 21"/>
          <p:cNvSpPr txBox="1"/>
          <p:nvPr/>
        </p:nvSpPr>
        <p:spPr>
          <a:xfrm>
            <a:off x="8577943" y="3824515"/>
            <a:ext cx="2931886" cy="369332"/>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下标（索引）代表虚拟节点</a:t>
            </a:r>
            <a:endParaRPr lang="zh-CN" altLang="en-US" dirty="0">
              <a:latin typeface="宋体" panose="02010600030101010101" pitchFamily="2" charset="-122"/>
              <a:ea typeface="宋体" panose="02010600030101010101" pitchFamily="2" charset="-122"/>
            </a:endParaRPr>
          </a:p>
        </p:txBody>
      </p:sp>
      <p:cxnSp>
        <p:nvCxnSpPr>
          <p:cNvPr id="24" name="直接箭头连接符 23"/>
          <p:cNvCxnSpPr>
            <a:endCxn id="22" idx="1"/>
          </p:cNvCxnSpPr>
          <p:nvPr/>
        </p:nvCxnSpPr>
        <p:spPr>
          <a:xfrm>
            <a:off x="7649029" y="3889830"/>
            <a:ext cx="928914" cy="119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18" idx="0"/>
          </p:cNvCxnSpPr>
          <p:nvPr/>
        </p:nvCxnSpPr>
        <p:spPr>
          <a:xfrm>
            <a:off x="7387771" y="3280229"/>
            <a:ext cx="0" cy="3705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841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p:cNvSpPr>
          <p:nvPr/>
        </p:nvSpPr>
        <p:spPr bwMode="auto">
          <a:xfrm rot="19387313">
            <a:off x="-1116839" y="-603430"/>
            <a:ext cx="4500563" cy="2159000"/>
          </a:xfrm>
          <a:custGeom>
            <a:avLst/>
            <a:gdLst>
              <a:gd name="T0" fmla="*/ 1622595 w 4505489"/>
              <a:gd name="T1" fmla="*/ 0 h 2162815"/>
              <a:gd name="T2" fmla="*/ 4505489 w 4505489"/>
              <a:gd name="T3" fmla="*/ 2162815 h 2162815"/>
              <a:gd name="T4" fmla="*/ 0 w 4505489"/>
              <a:gd name="T5" fmla="*/ 2162815 h 2162815"/>
              <a:gd name="T6" fmla="*/ 1622595 w 4505489"/>
              <a:gd name="T7" fmla="*/ 0 h 2162815"/>
              <a:gd name="T8" fmla="*/ 0 w 4505489"/>
              <a:gd name="T9" fmla="*/ 0 h 2162815"/>
              <a:gd name="T10" fmla="*/ 4505489 w 4505489"/>
              <a:gd name="T11" fmla="*/ 2162815 h 2162815"/>
            </a:gdLst>
            <a:ahLst/>
            <a:cxnLst>
              <a:cxn ang="0">
                <a:pos x="T0" y="T1"/>
              </a:cxn>
              <a:cxn ang="0">
                <a:pos x="T2" y="T3"/>
              </a:cxn>
              <a:cxn ang="0">
                <a:pos x="T4" y="T5"/>
              </a:cxn>
              <a:cxn ang="0">
                <a:pos x="T6" y="T7"/>
              </a:cxn>
            </a:cxnLst>
            <a:rect l="T8" t="T9" r="T10" b="T11"/>
            <a:pathLst>
              <a:path w="4505489" h="2162815">
                <a:moveTo>
                  <a:pt x="1622595" y="0"/>
                </a:moveTo>
                <a:lnTo>
                  <a:pt x="4505489" y="2162815"/>
                </a:lnTo>
                <a:lnTo>
                  <a:pt x="0" y="2162815"/>
                </a:lnTo>
                <a:lnTo>
                  <a:pt x="1622595" y="0"/>
                </a:lnTo>
                <a:close/>
              </a:path>
            </a:pathLst>
          </a:custGeom>
          <a:solidFill>
            <a:schemeClr val="accent1">
              <a:lumMod val="40000"/>
              <a:lumOff val="60000"/>
            </a:schemeClr>
          </a:solidFill>
          <a:ln>
            <a:noFill/>
          </a:ln>
        </p:spPr>
        <p:txBody>
          <a:bodyPr anchor="ctr"/>
          <a:lstStyle/>
          <a:p>
            <a:endParaRPr lang="zh-CN" altLang="en-US"/>
          </a:p>
        </p:txBody>
      </p:sp>
      <p:sp>
        <p:nvSpPr>
          <p:cNvPr id="7171" name="矩形 2"/>
          <p:cNvSpPr>
            <a:spLocks/>
          </p:cNvSpPr>
          <p:nvPr/>
        </p:nvSpPr>
        <p:spPr bwMode="auto">
          <a:xfrm rot="19387313">
            <a:off x="10714685" y="6269218"/>
            <a:ext cx="1830388" cy="534987"/>
          </a:xfrm>
          <a:custGeom>
            <a:avLst/>
            <a:gdLst>
              <a:gd name="T0" fmla="*/ 1828892 w 1828892"/>
              <a:gd name="T1" fmla="*/ 0 h 535756"/>
              <a:gd name="T2" fmla="*/ 1426955 w 1828892"/>
              <a:gd name="T3" fmla="*/ 535756 h 535756"/>
              <a:gd name="T4" fmla="*/ 714128 w 1828892"/>
              <a:gd name="T5" fmla="*/ 535756 h 535756"/>
              <a:gd name="T6" fmla="*/ 0 w 1828892"/>
              <a:gd name="T7" fmla="*/ 0 h 535756"/>
              <a:gd name="T8" fmla="*/ 1828892 w 1828892"/>
              <a:gd name="T9" fmla="*/ 0 h 535756"/>
              <a:gd name="T10" fmla="*/ 0 w 1828892"/>
              <a:gd name="T11" fmla="*/ 0 h 535756"/>
              <a:gd name="T12" fmla="*/ 1828892 w 1828892"/>
              <a:gd name="T13" fmla="*/ 535756 h 535756"/>
            </a:gdLst>
            <a:ahLst/>
            <a:cxnLst>
              <a:cxn ang="0">
                <a:pos x="T0" y="T1"/>
              </a:cxn>
              <a:cxn ang="0">
                <a:pos x="T2" y="T3"/>
              </a:cxn>
              <a:cxn ang="0">
                <a:pos x="T4" y="T5"/>
              </a:cxn>
              <a:cxn ang="0">
                <a:pos x="T6" y="T7"/>
              </a:cxn>
              <a:cxn ang="0">
                <a:pos x="T8" y="T9"/>
              </a:cxn>
            </a:cxnLst>
            <a:rect l="T10" t="T11" r="T12" b="T13"/>
            <a:pathLst>
              <a:path w="1828892" h="535756">
                <a:moveTo>
                  <a:pt x="1828892" y="0"/>
                </a:moveTo>
                <a:lnTo>
                  <a:pt x="1426955" y="535756"/>
                </a:lnTo>
                <a:lnTo>
                  <a:pt x="714128" y="535756"/>
                </a:lnTo>
                <a:lnTo>
                  <a:pt x="0" y="0"/>
                </a:lnTo>
                <a:lnTo>
                  <a:pt x="1828892" y="0"/>
                </a:lnTo>
                <a:close/>
              </a:path>
            </a:pathLst>
          </a:custGeom>
          <a:solidFill>
            <a:schemeClr val="accent1">
              <a:lumMod val="40000"/>
              <a:lumOff val="60000"/>
            </a:schemeClr>
          </a:solidFill>
          <a:ln>
            <a:noFill/>
          </a:ln>
        </p:spPr>
        <p:txBody>
          <a:bodyPr anchor="ctr"/>
          <a:lstStyle/>
          <a:p>
            <a:endParaRPr lang="zh-CN" altLang="en-US"/>
          </a:p>
        </p:txBody>
      </p:sp>
      <p:cxnSp>
        <p:nvCxnSpPr>
          <p:cNvPr id="7172" name="直接连接符 4"/>
          <p:cNvCxnSpPr>
            <a:cxnSpLocks noChangeShapeType="1"/>
          </p:cNvCxnSpPr>
          <p:nvPr/>
        </p:nvCxnSpPr>
        <p:spPr bwMode="auto">
          <a:xfrm flipV="1">
            <a:off x="5668201" y="1477108"/>
            <a:ext cx="1616879" cy="7205"/>
          </a:xfrm>
          <a:prstGeom prst="line">
            <a:avLst/>
          </a:prstGeom>
          <a:noFill/>
          <a:ln w="57150" cmpd="sng">
            <a:solidFill>
              <a:srgbClr val="00B0F0"/>
            </a:solidFill>
            <a:round/>
            <a:headEnd/>
            <a:tailEnd/>
          </a:ln>
          <a:extLst>
            <a:ext uri="{909E8E84-426E-40DD-AFC4-6F175D3DCCD1}">
              <a14:hiddenFill xmlns:a14="http://schemas.microsoft.com/office/drawing/2010/main">
                <a:noFill/>
              </a14:hiddenFill>
            </a:ext>
          </a:extLst>
        </p:spPr>
      </p:cxnSp>
      <p:grpSp>
        <p:nvGrpSpPr>
          <p:cNvPr id="7174" name="Group 6"/>
          <p:cNvGrpSpPr>
            <a:grpSpLocks/>
          </p:cNvGrpSpPr>
          <p:nvPr/>
        </p:nvGrpSpPr>
        <p:grpSpPr bwMode="auto">
          <a:xfrm>
            <a:off x="2362960" y="2041972"/>
            <a:ext cx="876300" cy="865188"/>
            <a:chOff x="0" y="0"/>
            <a:chExt cx="1347690" cy="1330118"/>
          </a:xfrm>
        </p:grpSpPr>
        <p:sp>
          <p:nvSpPr>
            <p:cNvPr id="7175" name="同心圆 8"/>
            <p:cNvSpPr>
              <a:spLocks/>
            </p:cNvSpPr>
            <p:nvPr/>
          </p:nvSpPr>
          <p:spPr bwMode="auto">
            <a:xfrm>
              <a:off x="0" y="0"/>
              <a:ext cx="1347690" cy="1330118"/>
            </a:xfrm>
            <a:custGeom>
              <a:avLst/>
              <a:gdLst>
                <a:gd name="T0" fmla="*/ 1080120 w 1872208"/>
                <a:gd name="T1" fmla="*/ 0 h 1847798"/>
                <a:gd name="T2" fmla="*/ 1872208 w 1872208"/>
                <a:gd name="T3" fmla="*/ 923899 h 1847798"/>
                <a:gd name="T4" fmla="*/ 1080120 w 1872208"/>
                <a:gd name="T5" fmla="*/ 1847798 h 1847798"/>
                <a:gd name="T6" fmla="*/ 1080120 w 1872208"/>
                <a:gd name="T7" fmla="*/ 1367018 h 1847798"/>
                <a:gd name="T8" fmla="*/ 1404156 w 1872208"/>
                <a:gd name="T9" fmla="*/ 923899 h 1847798"/>
                <a:gd name="T10" fmla="*/ 1080120 w 1872208"/>
                <a:gd name="T11" fmla="*/ 480780 h 1847798"/>
                <a:gd name="T12" fmla="*/ 1080120 w 1872208"/>
                <a:gd name="T13" fmla="*/ 0 h 1847798"/>
                <a:gd name="T14" fmla="*/ 792088 w 1872208"/>
                <a:gd name="T15" fmla="*/ 0 h 1847798"/>
                <a:gd name="T16" fmla="*/ 792088 w 1872208"/>
                <a:gd name="T17" fmla="*/ 480780 h 1847798"/>
                <a:gd name="T18" fmla="*/ 468052 w 1872208"/>
                <a:gd name="T19" fmla="*/ 923899 h 1847798"/>
                <a:gd name="T20" fmla="*/ 792088 w 1872208"/>
                <a:gd name="T21" fmla="*/ 1367018 h 1847798"/>
                <a:gd name="T22" fmla="*/ 792088 w 1872208"/>
                <a:gd name="T23" fmla="*/ 1847798 h 1847798"/>
                <a:gd name="T24" fmla="*/ 0 w 1872208"/>
                <a:gd name="T25" fmla="*/ 923899 h 1847798"/>
                <a:gd name="T26" fmla="*/ 792088 w 1872208"/>
                <a:gd name="T27" fmla="*/ 0 h 1847798"/>
                <a:gd name="T28" fmla="*/ 0 w 1872208"/>
                <a:gd name="T29" fmla="*/ 0 h 1847798"/>
                <a:gd name="T30" fmla="*/ 1872208 w 1872208"/>
                <a:gd name="T31" fmla="*/ 1847798 h 1847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1872208" h="1847798">
                  <a:moveTo>
                    <a:pt x="1080120" y="0"/>
                  </a:moveTo>
                  <a:cubicBezTo>
                    <a:pt x="1528835" y="68181"/>
                    <a:pt x="1872208" y="455941"/>
                    <a:pt x="1872208" y="923899"/>
                  </a:cubicBezTo>
                  <a:cubicBezTo>
                    <a:pt x="1872208" y="1391858"/>
                    <a:pt x="1528835" y="1779617"/>
                    <a:pt x="1080120" y="1847798"/>
                  </a:cubicBezTo>
                  <a:lnTo>
                    <a:pt x="1080120" y="1367018"/>
                  </a:lnTo>
                  <a:cubicBezTo>
                    <a:pt x="1268486" y="1308200"/>
                    <a:pt x="1404156" y="1131893"/>
                    <a:pt x="1404156" y="923899"/>
                  </a:cubicBezTo>
                  <a:cubicBezTo>
                    <a:pt x="1404156" y="715905"/>
                    <a:pt x="1268486" y="539598"/>
                    <a:pt x="1080120" y="480780"/>
                  </a:cubicBezTo>
                  <a:lnTo>
                    <a:pt x="1080120" y="0"/>
                  </a:lnTo>
                  <a:close/>
                  <a:moveTo>
                    <a:pt x="792088" y="0"/>
                  </a:moveTo>
                  <a:lnTo>
                    <a:pt x="792088" y="480780"/>
                  </a:lnTo>
                  <a:cubicBezTo>
                    <a:pt x="603722" y="539598"/>
                    <a:pt x="468052" y="715905"/>
                    <a:pt x="468052" y="923899"/>
                  </a:cubicBezTo>
                  <a:cubicBezTo>
                    <a:pt x="468052" y="1131893"/>
                    <a:pt x="603722" y="1308200"/>
                    <a:pt x="792088" y="1367018"/>
                  </a:cubicBezTo>
                  <a:lnTo>
                    <a:pt x="792088" y="1847798"/>
                  </a:lnTo>
                  <a:cubicBezTo>
                    <a:pt x="343373" y="1779617"/>
                    <a:pt x="0" y="1391858"/>
                    <a:pt x="0" y="923899"/>
                  </a:cubicBezTo>
                  <a:cubicBezTo>
                    <a:pt x="0" y="455941"/>
                    <a:pt x="343373" y="68181"/>
                    <a:pt x="792088" y="0"/>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7176" name="TextBox 10"/>
            <p:cNvSpPr txBox="1">
              <a:spLocks noChangeArrowheads="1"/>
            </p:cNvSpPr>
            <p:nvPr/>
          </p:nvSpPr>
          <p:spPr bwMode="auto">
            <a:xfrm>
              <a:off x="348200" y="262750"/>
              <a:ext cx="582307" cy="80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solidFill>
                    <a:srgbClr val="D9D9D9"/>
                  </a:solidFill>
                  <a:latin typeface="HelveticaNeueLT Std Blk Ext" pitchFamily="2" charset="0"/>
                </a:rPr>
                <a:t>1</a:t>
              </a:r>
              <a:endParaRPr lang="zh-CN" altLang="en-US" sz="2800" dirty="0">
                <a:solidFill>
                  <a:srgbClr val="D9D9D9"/>
                </a:solidFill>
                <a:latin typeface="HelveticaNeueLT Std Blk Ext" pitchFamily="2" charset="0"/>
              </a:endParaRPr>
            </a:p>
          </p:txBody>
        </p:sp>
      </p:grpSp>
      <p:grpSp>
        <p:nvGrpSpPr>
          <p:cNvPr id="7177" name="Group 9"/>
          <p:cNvGrpSpPr>
            <a:grpSpLocks/>
          </p:cNvGrpSpPr>
          <p:nvPr/>
        </p:nvGrpSpPr>
        <p:grpSpPr bwMode="auto">
          <a:xfrm>
            <a:off x="2362960" y="3194497"/>
            <a:ext cx="876300" cy="865188"/>
            <a:chOff x="0" y="0"/>
            <a:chExt cx="1347690" cy="1330118"/>
          </a:xfrm>
        </p:grpSpPr>
        <p:sp>
          <p:nvSpPr>
            <p:cNvPr id="7178" name="同心圆 8"/>
            <p:cNvSpPr>
              <a:spLocks/>
            </p:cNvSpPr>
            <p:nvPr/>
          </p:nvSpPr>
          <p:spPr bwMode="auto">
            <a:xfrm>
              <a:off x="0" y="0"/>
              <a:ext cx="1347690" cy="1330118"/>
            </a:xfrm>
            <a:custGeom>
              <a:avLst/>
              <a:gdLst>
                <a:gd name="T0" fmla="*/ 1080120 w 1872208"/>
                <a:gd name="T1" fmla="*/ 0 h 1847798"/>
                <a:gd name="T2" fmla="*/ 1872208 w 1872208"/>
                <a:gd name="T3" fmla="*/ 923899 h 1847798"/>
                <a:gd name="T4" fmla="*/ 1080120 w 1872208"/>
                <a:gd name="T5" fmla="*/ 1847798 h 1847798"/>
                <a:gd name="T6" fmla="*/ 1080120 w 1872208"/>
                <a:gd name="T7" fmla="*/ 1367018 h 1847798"/>
                <a:gd name="T8" fmla="*/ 1404156 w 1872208"/>
                <a:gd name="T9" fmla="*/ 923899 h 1847798"/>
                <a:gd name="T10" fmla="*/ 1080120 w 1872208"/>
                <a:gd name="T11" fmla="*/ 480780 h 1847798"/>
                <a:gd name="T12" fmla="*/ 1080120 w 1872208"/>
                <a:gd name="T13" fmla="*/ 0 h 1847798"/>
                <a:gd name="T14" fmla="*/ 792088 w 1872208"/>
                <a:gd name="T15" fmla="*/ 0 h 1847798"/>
                <a:gd name="T16" fmla="*/ 792088 w 1872208"/>
                <a:gd name="T17" fmla="*/ 480780 h 1847798"/>
                <a:gd name="T18" fmla="*/ 468052 w 1872208"/>
                <a:gd name="T19" fmla="*/ 923899 h 1847798"/>
                <a:gd name="T20" fmla="*/ 792088 w 1872208"/>
                <a:gd name="T21" fmla="*/ 1367018 h 1847798"/>
                <a:gd name="T22" fmla="*/ 792088 w 1872208"/>
                <a:gd name="T23" fmla="*/ 1847798 h 1847798"/>
                <a:gd name="T24" fmla="*/ 0 w 1872208"/>
                <a:gd name="T25" fmla="*/ 923899 h 1847798"/>
                <a:gd name="T26" fmla="*/ 792088 w 1872208"/>
                <a:gd name="T27" fmla="*/ 0 h 1847798"/>
                <a:gd name="T28" fmla="*/ 0 w 1872208"/>
                <a:gd name="T29" fmla="*/ 0 h 1847798"/>
                <a:gd name="T30" fmla="*/ 1872208 w 1872208"/>
                <a:gd name="T31" fmla="*/ 1847798 h 1847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1872208" h="1847798">
                  <a:moveTo>
                    <a:pt x="1080120" y="0"/>
                  </a:moveTo>
                  <a:cubicBezTo>
                    <a:pt x="1528835" y="68181"/>
                    <a:pt x="1872208" y="455941"/>
                    <a:pt x="1872208" y="923899"/>
                  </a:cubicBezTo>
                  <a:cubicBezTo>
                    <a:pt x="1872208" y="1391858"/>
                    <a:pt x="1528835" y="1779617"/>
                    <a:pt x="1080120" y="1847798"/>
                  </a:cubicBezTo>
                  <a:lnTo>
                    <a:pt x="1080120" y="1367018"/>
                  </a:lnTo>
                  <a:cubicBezTo>
                    <a:pt x="1268486" y="1308200"/>
                    <a:pt x="1404156" y="1131893"/>
                    <a:pt x="1404156" y="923899"/>
                  </a:cubicBezTo>
                  <a:cubicBezTo>
                    <a:pt x="1404156" y="715905"/>
                    <a:pt x="1268486" y="539598"/>
                    <a:pt x="1080120" y="480780"/>
                  </a:cubicBezTo>
                  <a:lnTo>
                    <a:pt x="1080120" y="0"/>
                  </a:lnTo>
                  <a:close/>
                  <a:moveTo>
                    <a:pt x="792088" y="0"/>
                  </a:moveTo>
                  <a:lnTo>
                    <a:pt x="792088" y="480780"/>
                  </a:lnTo>
                  <a:cubicBezTo>
                    <a:pt x="603722" y="539598"/>
                    <a:pt x="468052" y="715905"/>
                    <a:pt x="468052" y="923899"/>
                  </a:cubicBezTo>
                  <a:cubicBezTo>
                    <a:pt x="468052" y="1131893"/>
                    <a:pt x="603722" y="1308200"/>
                    <a:pt x="792088" y="1367018"/>
                  </a:cubicBezTo>
                  <a:lnTo>
                    <a:pt x="792088" y="1847798"/>
                  </a:lnTo>
                  <a:cubicBezTo>
                    <a:pt x="343373" y="1779617"/>
                    <a:pt x="0" y="1391858"/>
                    <a:pt x="0" y="923899"/>
                  </a:cubicBezTo>
                  <a:cubicBezTo>
                    <a:pt x="0" y="455941"/>
                    <a:pt x="343373" y="68181"/>
                    <a:pt x="792088" y="0"/>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7179" name="TextBox 14"/>
            <p:cNvSpPr txBox="1">
              <a:spLocks noChangeArrowheads="1"/>
            </p:cNvSpPr>
            <p:nvPr/>
          </p:nvSpPr>
          <p:spPr bwMode="auto">
            <a:xfrm>
              <a:off x="353523" y="249842"/>
              <a:ext cx="582307" cy="80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solidFill>
                    <a:srgbClr val="D9D9D9"/>
                  </a:solidFill>
                  <a:latin typeface="HelveticaNeueLT Std Blk Ext" pitchFamily="2" charset="0"/>
                </a:rPr>
                <a:t>2</a:t>
              </a:r>
              <a:endParaRPr lang="zh-CN" altLang="en-US" sz="2800" dirty="0">
                <a:solidFill>
                  <a:srgbClr val="D9D9D9"/>
                </a:solidFill>
                <a:latin typeface="HelveticaNeueLT Std Blk Ext" pitchFamily="2" charset="0"/>
              </a:endParaRPr>
            </a:p>
          </p:txBody>
        </p:sp>
      </p:grpSp>
      <p:grpSp>
        <p:nvGrpSpPr>
          <p:cNvPr id="7180" name="Group 12"/>
          <p:cNvGrpSpPr>
            <a:grpSpLocks/>
          </p:cNvGrpSpPr>
          <p:nvPr/>
        </p:nvGrpSpPr>
        <p:grpSpPr bwMode="auto">
          <a:xfrm>
            <a:off x="2383598" y="4299397"/>
            <a:ext cx="876300" cy="865188"/>
            <a:chOff x="0" y="0"/>
            <a:chExt cx="1347690" cy="1330118"/>
          </a:xfrm>
        </p:grpSpPr>
        <p:sp>
          <p:nvSpPr>
            <p:cNvPr id="7181" name="同心圆 8"/>
            <p:cNvSpPr>
              <a:spLocks/>
            </p:cNvSpPr>
            <p:nvPr/>
          </p:nvSpPr>
          <p:spPr bwMode="auto">
            <a:xfrm>
              <a:off x="0" y="0"/>
              <a:ext cx="1347690" cy="1330118"/>
            </a:xfrm>
            <a:custGeom>
              <a:avLst/>
              <a:gdLst>
                <a:gd name="T0" fmla="*/ 1080120 w 1872208"/>
                <a:gd name="T1" fmla="*/ 0 h 1847798"/>
                <a:gd name="T2" fmla="*/ 1872208 w 1872208"/>
                <a:gd name="T3" fmla="*/ 923899 h 1847798"/>
                <a:gd name="T4" fmla="*/ 1080120 w 1872208"/>
                <a:gd name="T5" fmla="*/ 1847798 h 1847798"/>
                <a:gd name="T6" fmla="*/ 1080120 w 1872208"/>
                <a:gd name="T7" fmla="*/ 1367018 h 1847798"/>
                <a:gd name="T8" fmla="*/ 1404156 w 1872208"/>
                <a:gd name="T9" fmla="*/ 923899 h 1847798"/>
                <a:gd name="T10" fmla="*/ 1080120 w 1872208"/>
                <a:gd name="T11" fmla="*/ 480780 h 1847798"/>
                <a:gd name="T12" fmla="*/ 1080120 w 1872208"/>
                <a:gd name="T13" fmla="*/ 0 h 1847798"/>
                <a:gd name="T14" fmla="*/ 792088 w 1872208"/>
                <a:gd name="T15" fmla="*/ 0 h 1847798"/>
                <a:gd name="T16" fmla="*/ 792088 w 1872208"/>
                <a:gd name="T17" fmla="*/ 480780 h 1847798"/>
                <a:gd name="T18" fmla="*/ 468052 w 1872208"/>
                <a:gd name="T19" fmla="*/ 923899 h 1847798"/>
                <a:gd name="T20" fmla="*/ 792088 w 1872208"/>
                <a:gd name="T21" fmla="*/ 1367018 h 1847798"/>
                <a:gd name="T22" fmla="*/ 792088 w 1872208"/>
                <a:gd name="T23" fmla="*/ 1847798 h 1847798"/>
                <a:gd name="T24" fmla="*/ 0 w 1872208"/>
                <a:gd name="T25" fmla="*/ 923899 h 1847798"/>
                <a:gd name="T26" fmla="*/ 792088 w 1872208"/>
                <a:gd name="T27" fmla="*/ 0 h 1847798"/>
                <a:gd name="T28" fmla="*/ 0 w 1872208"/>
                <a:gd name="T29" fmla="*/ 0 h 1847798"/>
                <a:gd name="T30" fmla="*/ 1872208 w 1872208"/>
                <a:gd name="T31" fmla="*/ 1847798 h 1847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1872208" h="1847798">
                  <a:moveTo>
                    <a:pt x="1080120" y="0"/>
                  </a:moveTo>
                  <a:cubicBezTo>
                    <a:pt x="1528835" y="68181"/>
                    <a:pt x="1872208" y="455941"/>
                    <a:pt x="1872208" y="923899"/>
                  </a:cubicBezTo>
                  <a:cubicBezTo>
                    <a:pt x="1872208" y="1391858"/>
                    <a:pt x="1528835" y="1779617"/>
                    <a:pt x="1080120" y="1847798"/>
                  </a:cubicBezTo>
                  <a:lnTo>
                    <a:pt x="1080120" y="1367018"/>
                  </a:lnTo>
                  <a:cubicBezTo>
                    <a:pt x="1268486" y="1308200"/>
                    <a:pt x="1404156" y="1131893"/>
                    <a:pt x="1404156" y="923899"/>
                  </a:cubicBezTo>
                  <a:cubicBezTo>
                    <a:pt x="1404156" y="715905"/>
                    <a:pt x="1268486" y="539598"/>
                    <a:pt x="1080120" y="480780"/>
                  </a:cubicBezTo>
                  <a:lnTo>
                    <a:pt x="1080120" y="0"/>
                  </a:lnTo>
                  <a:close/>
                  <a:moveTo>
                    <a:pt x="792088" y="0"/>
                  </a:moveTo>
                  <a:lnTo>
                    <a:pt x="792088" y="480780"/>
                  </a:lnTo>
                  <a:cubicBezTo>
                    <a:pt x="603722" y="539598"/>
                    <a:pt x="468052" y="715905"/>
                    <a:pt x="468052" y="923899"/>
                  </a:cubicBezTo>
                  <a:cubicBezTo>
                    <a:pt x="468052" y="1131893"/>
                    <a:pt x="603722" y="1308200"/>
                    <a:pt x="792088" y="1367018"/>
                  </a:cubicBezTo>
                  <a:lnTo>
                    <a:pt x="792088" y="1847798"/>
                  </a:lnTo>
                  <a:cubicBezTo>
                    <a:pt x="343373" y="1779617"/>
                    <a:pt x="0" y="1391858"/>
                    <a:pt x="0" y="923899"/>
                  </a:cubicBezTo>
                  <a:cubicBezTo>
                    <a:pt x="0" y="455941"/>
                    <a:pt x="343373" y="68181"/>
                    <a:pt x="792088" y="0"/>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7182" name="TextBox 17"/>
            <p:cNvSpPr txBox="1">
              <a:spLocks noChangeArrowheads="1"/>
            </p:cNvSpPr>
            <p:nvPr/>
          </p:nvSpPr>
          <p:spPr bwMode="auto">
            <a:xfrm>
              <a:off x="347919" y="244233"/>
              <a:ext cx="582307" cy="80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solidFill>
                    <a:srgbClr val="D9D9D9"/>
                  </a:solidFill>
                  <a:latin typeface="HelveticaNeueLT Std Blk Ext" pitchFamily="2" charset="0"/>
                </a:rPr>
                <a:t>3</a:t>
              </a:r>
              <a:endParaRPr lang="zh-CN" altLang="en-US" sz="2800" dirty="0">
                <a:solidFill>
                  <a:srgbClr val="D9D9D9"/>
                </a:solidFill>
                <a:latin typeface="HelveticaNeueLT Std Blk Ext" pitchFamily="2" charset="0"/>
              </a:endParaRPr>
            </a:p>
          </p:txBody>
        </p:sp>
      </p:grpSp>
      <p:sp>
        <p:nvSpPr>
          <p:cNvPr id="7183" name="矩形 18"/>
          <p:cNvSpPr>
            <a:spLocks noChangeArrowheads="1"/>
          </p:cNvSpPr>
          <p:nvPr/>
        </p:nvSpPr>
        <p:spPr bwMode="auto">
          <a:xfrm>
            <a:off x="3266248" y="2700786"/>
            <a:ext cx="4711700" cy="123825"/>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7184" name="矩形 19"/>
          <p:cNvSpPr>
            <a:spLocks noChangeArrowheads="1"/>
          </p:cNvSpPr>
          <p:nvPr/>
        </p:nvSpPr>
        <p:spPr bwMode="auto">
          <a:xfrm>
            <a:off x="3259898" y="2870647"/>
            <a:ext cx="4710112" cy="46038"/>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7185" name="矩形 20"/>
          <p:cNvSpPr>
            <a:spLocks noChangeArrowheads="1"/>
          </p:cNvSpPr>
          <p:nvPr/>
        </p:nvSpPr>
        <p:spPr bwMode="auto">
          <a:xfrm>
            <a:off x="3269423" y="3845373"/>
            <a:ext cx="4710112" cy="123825"/>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7186" name="矩形 21"/>
          <p:cNvSpPr>
            <a:spLocks noChangeArrowheads="1"/>
          </p:cNvSpPr>
          <p:nvPr/>
        </p:nvSpPr>
        <p:spPr bwMode="auto">
          <a:xfrm>
            <a:off x="3261485" y="4016822"/>
            <a:ext cx="4711700" cy="44450"/>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7187" name="矩形 22"/>
          <p:cNvSpPr>
            <a:spLocks noChangeArrowheads="1"/>
          </p:cNvSpPr>
          <p:nvPr/>
        </p:nvSpPr>
        <p:spPr bwMode="auto">
          <a:xfrm>
            <a:off x="3274185" y="4920111"/>
            <a:ext cx="4711700" cy="123825"/>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7188" name="矩形 23"/>
          <p:cNvSpPr>
            <a:spLocks noChangeArrowheads="1"/>
          </p:cNvSpPr>
          <p:nvPr/>
        </p:nvSpPr>
        <p:spPr bwMode="auto">
          <a:xfrm>
            <a:off x="3267836" y="5089972"/>
            <a:ext cx="4710113" cy="46038"/>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7189" name="矩形 24"/>
          <p:cNvSpPr>
            <a:spLocks/>
          </p:cNvSpPr>
          <p:nvPr/>
        </p:nvSpPr>
        <p:spPr bwMode="auto">
          <a:xfrm rot="19387313">
            <a:off x="8801748" y="5629455"/>
            <a:ext cx="3956050" cy="536575"/>
          </a:xfrm>
          <a:custGeom>
            <a:avLst/>
            <a:gdLst>
              <a:gd name="T0" fmla="*/ 3956149 w 3956149"/>
              <a:gd name="T1" fmla="*/ 1 h 535757"/>
              <a:gd name="T2" fmla="*/ 3554213 w 3956149"/>
              <a:gd name="T3" fmla="*/ 535756 h 535757"/>
              <a:gd name="T4" fmla="*/ 714130 w 3956149"/>
              <a:gd name="T5" fmla="*/ 535757 h 535757"/>
              <a:gd name="T6" fmla="*/ 0 w 3956149"/>
              <a:gd name="T7" fmla="*/ 0 h 535757"/>
              <a:gd name="T8" fmla="*/ 3956149 w 3956149"/>
              <a:gd name="T9" fmla="*/ 1 h 535757"/>
              <a:gd name="T10" fmla="*/ 0 w 3956149"/>
              <a:gd name="T11" fmla="*/ 0 h 535757"/>
              <a:gd name="T12" fmla="*/ 3956149 w 3956149"/>
              <a:gd name="T13" fmla="*/ 535757 h 535757"/>
            </a:gdLst>
            <a:ahLst/>
            <a:cxnLst>
              <a:cxn ang="0">
                <a:pos x="T0" y="T1"/>
              </a:cxn>
              <a:cxn ang="0">
                <a:pos x="T2" y="T3"/>
              </a:cxn>
              <a:cxn ang="0">
                <a:pos x="T4" y="T5"/>
              </a:cxn>
              <a:cxn ang="0">
                <a:pos x="T6" y="T7"/>
              </a:cxn>
              <a:cxn ang="0">
                <a:pos x="T8" y="T9"/>
              </a:cxn>
            </a:cxnLst>
            <a:rect l="T10" t="T11" r="T12" b="T13"/>
            <a:pathLst>
              <a:path w="3956149" h="535757">
                <a:moveTo>
                  <a:pt x="3956149" y="1"/>
                </a:moveTo>
                <a:lnTo>
                  <a:pt x="3554213" y="535756"/>
                </a:lnTo>
                <a:lnTo>
                  <a:pt x="714130" y="535757"/>
                </a:lnTo>
                <a:lnTo>
                  <a:pt x="0" y="0"/>
                </a:lnTo>
                <a:lnTo>
                  <a:pt x="3956149" y="1"/>
                </a:lnTo>
                <a:close/>
              </a:path>
            </a:pathLst>
          </a:custGeom>
          <a:solidFill>
            <a:schemeClr val="accent1">
              <a:lumMod val="40000"/>
              <a:lumOff val="60000"/>
            </a:schemeClr>
          </a:solidFill>
          <a:ln>
            <a:noFill/>
          </a:ln>
        </p:spPr>
        <p:txBody>
          <a:bodyPr anchor="ctr"/>
          <a:lstStyle/>
          <a:p>
            <a:endParaRPr lang="zh-CN" altLang="en-US"/>
          </a:p>
        </p:txBody>
      </p:sp>
      <p:sp>
        <p:nvSpPr>
          <p:cNvPr id="22" name="TextBox 12"/>
          <p:cNvSpPr txBox="1">
            <a:spLocks noChangeArrowheads="1"/>
          </p:cNvSpPr>
          <p:nvPr/>
        </p:nvSpPr>
        <p:spPr bwMode="auto">
          <a:xfrm>
            <a:off x="6248402" y="837715"/>
            <a:ext cx="123561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dirty="0">
                <a:solidFill>
                  <a:srgbClr val="00B0F0"/>
                </a:solidFill>
                <a:latin typeface="微软雅黑" panose="020B0503020204020204" pitchFamily="34" charset="-122"/>
                <a:ea typeface="微软雅黑" panose="020B0503020204020204" pitchFamily="34" charset="-122"/>
              </a:rPr>
              <a:t>目录</a:t>
            </a:r>
          </a:p>
        </p:txBody>
      </p:sp>
      <p:grpSp>
        <p:nvGrpSpPr>
          <p:cNvPr id="23" name="Group 6"/>
          <p:cNvGrpSpPr>
            <a:grpSpLocks/>
          </p:cNvGrpSpPr>
          <p:nvPr/>
        </p:nvGrpSpPr>
        <p:grpSpPr bwMode="auto">
          <a:xfrm>
            <a:off x="2373693" y="5298181"/>
            <a:ext cx="876300" cy="865188"/>
            <a:chOff x="0" y="0"/>
            <a:chExt cx="1347690" cy="1330118"/>
          </a:xfrm>
        </p:grpSpPr>
        <p:sp>
          <p:nvSpPr>
            <p:cNvPr id="24" name="同心圆 8"/>
            <p:cNvSpPr>
              <a:spLocks/>
            </p:cNvSpPr>
            <p:nvPr/>
          </p:nvSpPr>
          <p:spPr bwMode="auto">
            <a:xfrm>
              <a:off x="0" y="0"/>
              <a:ext cx="1347690" cy="1330118"/>
            </a:xfrm>
            <a:custGeom>
              <a:avLst/>
              <a:gdLst>
                <a:gd name="T0" fmla="*/ 1080120 w 1872208"/>
                <a:gd name="T1" fmla="*/ 0 h 1847798"/>
                <a:gd name="T2" fmla="*/ 1872208 w 1872208"/>
                <a:gd name="T3" fmla="*/ 923899 h 1847798"/>
                <a:gd name="T4" fmla="*/ 1080120 w 1872208"/>
                <a:gd name="T5" fmla="*/ 1847798 h 1847798"/>
                <a:gd name="T6" fmla="*/ 1080120 w 1872208"/>
                <a:gd name="T7" fmla="*/ 1367018 h 1847798"/>
                <a:gd name="T8" fmla="*/ 1404156 w 1872208"/>
                <a:gd name="T9" fmla="*/ 923899 h 1847798"/>
                <a:gd name="T10" fmla="*/ 1080120 w 1872208"/>
                <a:gd name="T11" fmla="*/ 480780 h 1847798"/>
                <a:gd name="T12" fmla="*/ 1080120 w 1872208"/>
                <a:gd name="T13" fmla="*/ 0 h 1847798"/>
                <a:gd name="T14" fmla="*/ 792088 w 1872208"/>
                <a:gd name="T15" fmla="*/ 0 h 1847798"/>
                <a:gd name="T16" fmla="*/ 792088 w 1872208"/>
                <a:gd name="T17" fmla="*/ 480780 h 1847798"/>
                <a:gd name="T18" fmla="*/ 468052 w 1872208"/>
                <a:gd name="T19" fmla="*/ 923899 h 1847798"/>
                <a:gd name="T20" fmla="*/ 792088 w 1872208"/>
                <a:gd name="T21" fmla="*/ 1367018 h 1847798"/>
                <a:gd name="T22" fmla="*/ 792088 w 1872208"/>
                <a:gd name="T23" fmla="*/ 1847798 h 1847798"/>
                <a:gd name="T24" fmla="*/ 0 w 1872208"/>
                <a:gd name="T25" fmla="*/ 923899 h 1847798"/>
                <a:gd name="T26" fmla="*/ 792088 w 1872208"/>
                <a:gd name="T27" fmla="*/ 0 h 1847798"/>
                <a:gd name="T28" fmla="*/ 0 w 1872208"/>
                <a:gd name="T29" fmla="*/ 0 h 1847798"/>
                <a:gd name="T30" fmla="*/ 1872208 w 1872208"/>
                <a:gd name="T31" fmla="*/ 1847798 h 1847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1872208" h="1847798">
                  <a:moveTo>
                    <a:pt x="1080120" y="0"/>
                  </a:moveTo>
                  <a:cubicBezTo>
                    <a:pt x="1528835" y="68181"/>
                    <a:pt x="1872208" y="455941"/>
                    <a:pt x="1872208" y="923899"/>
                  </a:cubicBezTo>
                  <a:cubicBezTo>
                    <a:pt x="1872208" y="1391858"/>
                    <a:pt x="1528835" y="1779617"/>
                    <a:pt x="1080120" y="1847798"/>
                  </a:cubicBezTo>
                  <a:lnTo>
                    <a:pt x="1080120" y="1367018"/>
                  </a:lnTo>
                  <a:cubicBezTo>
                    <a:pt x="1268486" y="1308200"/>
                    <a:pt x="1404156" y="1131893"/>
                    <a:pt x="1404156" y="923899"/>
                  </a:cubicBezTo>
                  <a:cubicBezTo>
                    <a:pt x="1404156" y="715905"/>
                    <a:pt x="1268486" y="539598"/>
                    <a:pt x="1080120" y="480780"/>
                  </a:cubicBezTo>
                  <a:lnTo>
                    <a:pt x="1080120" y="0"/>
                  </a:lnTo>
                  <a:close/>
                  <a:moveTo>
                    <a:pt x="792088" y="0"/>
                  </a:moveTo>
                  <a:lnTo>
                    <a:pt x="792088" y="480780"/>
                  </a:lnTo>
                  <a:cubicBezTo>
                    <a:pt x="603722" y="539598"/>
                    <a:pt x="468052" y="715905"/>
                    <a:pt x="468052" y="923899"/>
                  </a:cubicBezTo>
                  <a:cubicBezTo>
                    <a:pt x="468052" y="1131893"/>
                    <a:pt x="603722" y="1308200"/>
                    <a:pt x="792088" y="1367018"/>
                  </a:cubicBezTo>
                  <a:lnTo>
                    <a:pt x="792088" y="1847798"/>
                  </a:lnTo>
                  <a:cubicBezTo>
                    <a:pt x="343373" y="1779617"/>
                    <a:pt x="0" y="1391858"/>
                    <a:pt x="0" y="923899"/>
                  </a:cubicBezTo>
                  <a:cubicBezTo>
                    <a:pt x="0" y="455941"/>
                    <a:pt x="343373" y="68181"/>
                    <a:pt x="792088" y="0"/>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5" name="TextBox 10"/>
            <p:cNvSpPr txBox="1">
              <a:spLocks noChangeArrowheads="1"/>
            </p:cNvSpPr>
            <p:nvPr/>
          </p:nvSpPr>
          <p:spPr bwMode="auto">
            <a:xfrm>
              <a:off x="348200" y="262750"/>
              <a:ext cx="582307" cy="80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smtClean="0">
                  <a:solidFill>
                    <a:srgbClr val="D9D9D9"/>
                  </a:solidFill>
                  <a:latin typeface="HelveticaNeueLT Std Blk Ext" pitchFamily="2" charset="0"/>
                </a:rPr>
                <a:t>4</a:t>
              </a:r>
              <a:endParaRPr lang="zh-CN" altLang="en-US" sz="2800" dirty="0">
                <a:solidFill>
                  <a:srgbClr val="D9D9D9"/>
                </a:solidFill>
                <a:latin typeface="HelveticaNeueLT Std Blk Ext" pitchFamily="2" charset="0"/>
              </a:endParaRPr>
            </a:p>
          </p:txBody>
        </p:sp>
      </p:grpSp>
      <p:sp>
        <p:nvSpPr>
          <p:cNvPr id="26" name="矩形 18"/>
          <p:cNvSpPr>
            <a:spLocks noChangeArrowheads="1"/>
          </p:cNvSpPr>
          <p:nvPr/>
        </p:nvSpPr>
        <p:spPr bwMode="auto">
          <a:xfrm>
            <a:off x="3276981" y="5956995"/>
            <a:ext cx="4711700" cy="123825"/>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7" name="矩形 19"/>
          <p:cNvSpPr>
            <a:spLocks noChangeArrowheads="1"/>
          </p:cNvSpPr>
          <p:nvPr/>
        </p:nvSpPr>
        <p:spPr bwMode="auto">
          <a:xfrm>
            <a:off x="3270631" y="6126856"/>
            <a:ext cx="4710112" cy="46038"/>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8" name="TextBox 10"/>
          <p:cNvSpPr txBox="1">
            <a:spLocks noChangeArrowheads="1"/>
          </p:cNvSpPr>
          <p:nvPr/>
        </p:nvSpPr>
        <p:spPr bwMode="auto">
          <a:xfrm>
            <a:off x="3372829" y="2069067"/>
            <a:ext cx="1826141" cy="584775"/>
          </a:xfrm>
          <a:prstGeom prst="rect">
            <a:avLst/>
          </a:prstGeom>
          <a:solidFill>
            <a:schemeClr val="bg1"/>
          </a:solidFill>
          <a:ln>
            <a:noFill/>
          </a:ln>
        </p:spPr>
        <p:txBody>
          <a:bodyPr wrap="square">
            <a:spAutoFit/>
          </a:bodyPr>
          <a:lstStyle>
            <a:defPPr>
              <a:defRPr lang="zh-CN"/>
            </a:defPPr>
            <a:lvl1pPr>
              <a:defRPr sz="3200">
                <a:solidFill>
                  <a:srgbClr val="00B0F0"/>
                </a:solidFill>
                <a:latin typeface="微软雅黑" panose="020B0503020204020204" pitchFamily="34" charset="-122"/>
                <a:ea typeface="微软雅黑" panose="020B0503020204020204" pitchFamily="34" charset="-122"/>
              </a:defRPr>
            </a:lvl1pPr>
            <a:lvl2pPr marL="742950" indent="-285750" eaLnBrk="0" hangingPunct="0">
              <a:defRPr>
                <a:latin typeface="Calibri" panose="020F0502020204030204" pitchFamily="34" charset="0"/>
                <a:ea typeface="宋体" panose="02010600030101010101" pitchFamily="2" charset="-122"/>
              </a:defRPr>
            </a:lvl2pPr>
            <a:lvl3pPr marL="1143000" indent="-228600" eaLnBrk="0" hangingPunct="0">
              <a:defRPr>
                <a:latin typeface="Calibri" panose="020F0502020204030204" pitchFamily="34" charset="0"/>
                <a:ea typeface="宋体" panose="02010600030101010101" pitchFamily="2" charset="-122"/>
              </a:defRPr>
            </a:lvl3pPr>
            <a:lvl4pPr marL="1600200" indent="-228600" eaLnBrk="0" hangingPunct="0">
              <a:defRPr>
                <a:latin typeface="Calibri" panose="020F0502020204030204" pitchFamily="34" charset="0"/>
                <a:ea typeface="宋体" panose="02010600030101010101" pitchFamily="2" charset="-122"/>
              </a:defRPr>
            </a:lvl4pPr>
            <a:lvl5pPr marL="2057400" indent="-228600" eaLnBrk="0" hangingPunct="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zh-CN" altLang="en-US" dirty="0" smtClean="0"/>
              <a:t>算法思想</a:t>
            </a:r>
            <a:endParaRPr lang="zh-CN" altLang="en-US" dirty="0"/>
          </a:p>
        </p:txBody>
      </p:sp>
      <p:sp>
        <p:nvSpPr>
          <p:cNvPr id="29" name="TextBox 10"/>
          <p:cNvSpPr txBox="1">
            <a:spLocks noChangeArrowheads="1"/>
          </p:cNvSpPr>
          <p:nvPr/>
        </p:nvSpPr>
        <p:spPr bwMode="auto">
          <a:xfrm>
            <a:off x="3372829" y="3135867"/>
            <a:ext cx="399999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3200">
                <a:solidFill>
                  <a:srgbClr val="00B0F0"/>
                </a:solidFill>
                <a:latin typeface="微软雅黑" panose="020B0503020204020204" pitchFamily="34" charset="-122"/>
                <a:ea typeface="微软雅黑" panose="020B0503020204020204" pitchFamily="34" charset="-122"/>
              </a:defRPr>
            </a:lvl1pPr>
            <a:lvl2pPr marL="742950" indent="-285750" eaLnBrk="0" hangingPunct="0">
              <a:defRPr>
                <a:latin typeface="Calibri" panose="020F0502020204030204" pitchFamily="34" charset="0"/>
                <a:ea typeface="宋体" panose="02010600030101010101" pitchFamily="2" charset="-122"/>
              </a:defRPr>
            </a:lvl2pPr>
            <a:lvl3pPr marL="1143000" indent="-228600" eaLnBrk="0" hangingPunct="0">
              <a:defRPr>
                <a:latin typeface="Calibri" panose="020F0502020204030204" pitchFamily="34" charset="0"/>
                <a:ea typeface="宋体" panose="02010600030101010101" pitchFamily="2" charset="-122"/>
              </a:defRPr>
            </a:lvl3pPr>
            <a:lvl4pPr marL="1600200" indent="-228600" eaLnBrk="0" hangingPunct="0">
              <a:defRPr>
                <a:latin typeface="Calibri" panose="020F0502020204030204" pitchFamily="34" charset="0"/>
                <a:ea typeface="宋体" panose="02010600030101010101" pitchFamily="2" charset="-122"/>
              </a:defRPr>
            </a:lvl4pPr>
            <a:lvl5pPr marL="2057400" indent="-228600" eaLnBrk="0" hangingPunct="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zh-CN" altLang="en-US" dirty="0" smtClean="0"/>
              <a:t>算法流程</a:t>
            </a:r>
            <a:endParaRPr lang="zh-CN" altLang="en-US" dirty="0"/>
          </a:p>
        </p:txBody>
      </p:sp>
      <p:sp>
        <p:nvSpPr>
          <p:cNvPr id="30" name="TextBox 10"/>
          <p:cNvSpPr txBox="1">
            <a:spLocks noChangeArrowheads="1"/>
          </p:cNvSpPr>
          <p:nvPr/>
        </p:nvSpPr>
        <p:spPr bwMode="auto">
          <a:xfrm>
            <a:off x="3372828" y="4230803"/>
            <a:ext cx="507570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3200">
                <a:solidFill>
                  <a:srgbClr val="00B0F0"/>
                </a:solidFill>
                <a:latin typeface="微软雅黑" panose="020B0503020204020204" pitchFamily="34" charset="-122"/>
                <a:ea typeface="微软雅黑" panose="020B0503020204020204" pitchFamily="34" charset="-122"/>
              </a:defRPr>
            </a:lvl1pPr>
            <a:lvl2pPr marL="742950" indent="-285750" eaLnBrk="0" hangingPunct="0">
              <a:defRPr>
                <a:latin typeface="Calibri" panose="020F0502020204030204" pitchFamily="34" charset="0"/>
                <a:ea typeface="宋体" panose="02010600030101010101" pitchFamily="2" charset="-122"/>
              </a:defRPr>
            </a:lvl2pPr>
            <a:lvl3pPr marL="1143000" indent="-228600" eaLnBrk="0" hangingPunct="0">
              <a:defRPr>
                <a:latin typeface="Calibri" panose="020F0502020204030204" pitchFamily="34" charset="0"/>
                <a:ea typeface="宋体" panose="02010600030101010101" pitchFamily="2" charset="-122"/>
              </a:defRPr>
            </a:lvl3pPr>
            <a:lvl4pPr marL="1600200" indent="-228600" eaLnBrk="0" hangingPunct="0">
              <a:defRPr>
                <a:latin typeface="Calibri" panose="020F0502020204030204" pitchFamily="34" charset="0"/>
                <a:ea typeface="宋体" panose="02010600030101010101" pitchFamily="2" charset="-122"/>
              </a:defRPr>
            </a:lvl4pPr>
            <a:lvl5pPr marL="2057400" indent="-228600" eaLnBrk="0" hangingPunct="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zh-CN" altLang="en-US" dirty="0" smtClean="0"/>
              <a:t>虚拟网络映射问题</a:t>
            </a:r>
            <a:endParaRPr lang="zh-CN" altLang="en-US" dirty="0"/>
          </a:p>
        </p:txBody>
      </p:sp>
      <p:sp>
        <p:nvSpPr>
          <p:cNvPr id="31" name="TextBox 10"/>
          <p:cNvSpPr txBox="1">
            <a:spLocks noChangeArrowheads="1"/>
          </p:cNvSpPr>
          <p:nvPr/>
        </p:nvSpPr>
        <p:spPr bwMode="auto">
          <a:xfrm>
            <a:off x="3372829" y="5269468"/>
            <a:ext cx="42133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3200">
                <a:solidFill>
                  <a:srgbClr val="00B0F0"/>
                </a:solidFill>
                <a:latin typeface="微软雅黑" panose="020B0503020204020204" pitchFamily="34" charset="-122"/>
                <a:ea typeface="微软雅黑" panose="020B0503020204020204" pitchFamily="34" charset="-122"/>
              </a:defRPr>
            </a:lvl1pPr>
            <a:lvl2pPr marL="742950" indent="-285750" eaLnBrk="0" hangingPunct="0">
              <a:defRPr>
                <a:latin typeface="Calibri" panose="020F0502020204030204" pitchFamily="34" charset="0"/>
                <a:ea typeface="宋体" panose="02010600030101010101" pitchFamily="2" charset="-122"/>
              </a:defRPr>
            </a:lvl2pPr>
            <a:lvl3pPr marL="1143000" indent="-228600" eaLnBrk="0" hangingPunct="0">
              <a:defRPr>
                <a:latin typeface="Calibri" panose="020F0502020204030204" pitchFamily="34" charset="0"/>
                <a:ea typeface="宋体" panose="02010600030101010101" pitchFamily="2" charset="-122"/>
              </a:defRPr>
            </a:lvl3pPr>
            <a:lvl4pPr marL="1600200" indent="-228600" eaLnBrk="0" hangingPunct="0">
              <a:defRPr>
                <a:latin typeface="Calibri" panose="020F0502020204030204" pitchFamily="34" charset="0"/>
                <a:ea typeface="宋体" panose="02010600030101010101" pitchFamily="2" charset="-122"/>
              </a:defRPr>
            </a:lvl4pPr>
            <a:lvl5pPr marL="2057400" indent="-228600" eaLnBrk="0" hangingPunct="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zh-CN" altLang="en-US" dirty="0" smtClean="0"/>
              <a:t>代码介绍</a:t>
            </a:r>
            <a:endParaRPr lang="zh-CN" altLang="en-US" dirty="0"/>
          </a:p>
        </p:txBody>
      </p:sp>
      <p:sp>
        <p:nvSpPr>
          <p:cNvPr id="2" name="左箭头 1"/>
          <p:cNvSpPr/>
          <p:nvPr/>
        </p:nvSpPr>
        <p:spPr>
          <a:xfrm>
            <a:off x="8319753" y="1996226"/>
            <a:ext cx="991673" cy="734095"/>
          </a:xfrm>
          <a:prstGeom prst="leftArrow">
            <a:avLst/>
          </a:prstGeom>
          <a:solidFill>
            <a:schemeClr val="accent1">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11295529" y="6037729"/>
            <a:ext cx="578224" cy="369332"/>
          </a:xfrm>
          <a:prstGeom prst="rect">
            <a:avLst/>
          </a:prstGeom>
          <a:noFill/>
        </p:spPr>
        <p:txBody>
          <a:bodyPr wrap="square" rtlCol="0">
            <a:spAutoFit/>
          </a:bodyPr>
          <a:lstStyle/>
          <a:p>
            <a:r>
              <a:rPr lang="en-US" altLang="zh-CN" dirty="0" smtClean="0"/>
              <a:t>2</a:t>
            </a:r>
            <a:endParaRPr lang="zh-CN" altLang="en-US" dirty="0"/>
          </a:p>
        </p:txBody>
      </p:sp>
    </p:spTree>
    <p:extLst>
      <p:ext uri="{BB962C8B-B14F-4D97-AF65-F5344CB8AC3E}">
        <p14:creationId xmlns:p14="http://schemas.microsoft.com/office/powerpoint/2010/main" val="5644870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p:cNvSpPr>
          <p:nvPr/>
        </p:nvSpPr>
        <p:spPr bwMode="auto">
          <a:xfrm rot="19387313">
            <a:off x="-1116839" y="-603430"/>
            <a:ext cx="4500563" cy="2159000"/>
          </a:xfrm>
          <a:custGeom>
            <a:avLst/>
            <a:gdLst>
              <a:gd name="T0" fmla="*/ 1622595 w 4505489"/>
              <a:gd name="T1" fmla="*/ 0 h 2162815"/>
              <a:gd name="T2" fmla="*/ 4505489 w 4505489"/>
              <a:gd name="T3" fmla="*/ 2162815 h 2162815"/>
              <a:gd name="T4" fmla="*/ 0 w 4505489"/>
              <a:gd name="T5" fmla="*/ 2162815 h 2162815"/>
              <a:gd name="T6" fmla="*/ 1622595 w 4505489"/>
              <a:gd name="T7" fmla="*/ 0 h 2162815"/>
              <a:gd name="T8" fmla="*/ 0 w 4505489"/>
              <a:gd name="T9" fmla="*/ 0 h 2162815"/>
              <a:gd name="T10" fmla="*/ 4505489 w 4505489"/>
              <a:gd name="T11" fmla="*/ 2162815 h 2162815"/>
            </a:gdLst>
            <a:ahLst/>
            <a:cxnLst>
              <a:cxn ang="0">
                <a:pos x="T0" y="T1"/>
              </a:cxn>
              <a:cxn ang="0">
                <a:pos x="T2" y="T3"/>
              </a:cxn>
              <a:cxn ang="0">
                <a:pos x="T4" y="T5"/>
              </a:cxn>
              <a:cxn ang="0">
                <a:pos x="T6" y="T7"/>
              </a:cxn>
            </a:cxnLst>
            <a:rect l="T8" t="T9" r="T10" b="T11"/>
            <a:pathLst>
              <a:path w="4505489" h="2162815">
                <a:moveTo>
                  <a:pt x="1622595" y="0"/>
                </a:moveTo>
                <a:lnTo>
                  <a:pt x="4505489" y="2162815"/>
                </a:lnTo>
                <a:lnTo>
                  <a:pt x="0" y="2162815"/>
                </a:lnTo>
                <a:lnTo>
                  <a:pt x="1622595" y="0"/>
                </a:lnTo>
                <a:close/>
              </a:path>
            </a:pathLst>
          </a:custGeom>
          <a:solidFill>
            <a:schemeClr val="accent1">
              <a:lumMod val="40000"/>
              <a:lumOff val="60000"/>
            </a:schemeClr>
          </a:solidFill>
          <a:ln>
            <a:noFill/>
          </a:ln>
        </p:spPr>
        <p:txBody>
          <a:bodyPr anchor="ctr"/>
          <a:lstStyle/>
          <a:p>
            <a:endParaRPr lang="zh-CN" altLang="en-US"/>
          </a:p>
        </p:txBody>
      </p:sp>
      <p:sp>
        <p:nvSpPr>
          <p:cNvPr id="7171" name="矩形 2"/>
          <p:cNvSpPr>
            <a:spLocks/>
          </p:cNvSpPr>
          <p:nvPr/>
        </p:nvSpPr>
        <p:spPr bwMode="auto">
          <a:xfrm rot="19387313">
            <a:off x="10714685" y="6269218"/>
            <a:ext cx="1830388" cy="534987"/>
          </a:xfrm>
          <a:custGeom>
            <a:avLst/>
            <a:gdLst>
              <a:gd name="T0" fmla="*/ 1828892 w 1828892"/>
              <a:gd name="T1" fmla="*/ 0 h 535756"/>
              <a:gd name="T2" fmla="*/ 1426955 w 1828892"/>
              <a:gd name="T3" fmla="*/ 535756 h 535756"/>
              <a:gd name="T4" fmla="*/ 714128 w 1828892"/>
              <a:gd name="T5" fmla="*/ 535756 h 535756"/>
              <a:gd name="T6" fmla="*/ 0 w 1828892"/>
              <a:gd name="T7" fmla="*/ 0 h 535756"/>
              <a:gd name="T8" fmla="*/ 1828892 w 1828892"/>
              <a:gd name="T9" fmla="*/ 0 h 535756"/>
              <a:gd name="T10" fmla="*/ 0 w 1828892"/>
              <a:gd name="T11" fmla="*/ 0 h 535756"/>
              <a:gd name="T12" fmla="*/ 1828892 w 1828892"/>
              <a:gd name="T13" fmla="*/ 535756 h 535756"/>
            </a:gdLst>
            <a:ahLst/>
            <a:cxnLst>
              <a:cxn ang="0">
                <a:pos x="T0" y="T1"/>
              </a:cxn>
              <a:cxn ang="0">
                <a:pos x="T2" y="T3"/>
              </a:cxn>
              <a:cxn ang="0">
                <a:pos x="T4" y="T5"/>
              </a:cxn>
              <a:cxn ang="0">
                <a:pos x="T6" y="T7"/>
              </a:cxn>
              <a:cxn ang="0">
                <a:pos x="T8" y="T9"/>
              </a:cxn>
            </a:cxnLst>
            <a:rect l="T10" t="T11" r="T12" b="T13"/>
            <a:pathLst>
              <a:path w="1828892" h="535756">
                <a:moveTo>
                  <a:pt x="1828892" y="0"/>
                </a:moveTo>
                <a:lnTo>
                  <a:pt x="1426955" y="535756"/>
                </a:lnTo>
                <a:lnTo>
                  <a:pt x="714128" y="535756"/>
                </a:lnTo>
                <a:lnTo>
                  <a:pt x="0" y="0"/>
                </a:lnTo>
                <a:lnTo>
                  <a:pt x="1828892" y="0"/>
                </a:lnTo>
                <a:close/>
              </a:path>
            </a:pathLst>
          </a:custGeom>
          <a:solidFill>
            <a:schemeClr val="accent1">
              <a:lumMod val="40000"/>
              <a:lumOff val="60000"/>
            </a:schemeClr>
          </a:solidFill>
          <a:ln>
            <a:noFill/>
          </a:ln>
        </p:spPr>
        <p:txBody>
          <a:bodyPr anchor="ctr"/>
          <a:lstStyle/>
          <a:p>
            <a:endParaRPr lang="zh-CN" altLang="en-US"/>
          </a:p>
        </p:txBody>
      </p:sp>
      <p:sp>
        <p:nvSpPr>
          <p:cNvPr id="7189" name="矩形 24"/>
          <p:cNvSpPr>
            <a:spLocks/>
          </p:cNvSpPr>
          <p:nvPr/>
        </p:nvSpPr>
        <p:spPr bwMode="auto">
          <a:xfrm rot="19387313">
            <a:off x="8801748" y="5629455"/>
            <a:ext cx="3956050" cy="536575"/>
          </a:xfrm>
          <a:custGeom>
            <a:avLst/>
            <a:gdLst>
              <a:gd name="T0" fmla="*/ 3956149 w 3956149"/>
              <a:gd name="T1" fmla="*/ 1 h 535757"/>
              <a:gd name="T2" fmla="*/ 3554213 w 3956149"/>
              <a:gd name="T3" fmla="*/ 535756 h 535757"/>
              <a:gd name="T4" fmla="*/ 714130 w 3956149"/>
              <a:gd name="T5" fmla="*/ 535757 h 535757"/>
              <a:gd name="T6" fmla="*/ 0 w 3956149"/>
              <a:gd name="T7" fmla="*/ 0 h 535757"/>
              <a:gd name="T8" fmla="*/ 3956149 w 3956149"/>
              <a:gd name="T9" fmla="*/ 1 h 535757"/>
              <a:gd name="T10" fmla="*/ 0 w 3956149"/>
              <a:gd name="T11" fmla="*/ 0 h 535757"/>
              <a:gd name="T12" fmla="*/ 3956149 w 3956149"/>
              <a:gd name="T13" fmla="*/ 535757 h 535757"/>
            </a:gdLst>
            <a:ahLst/>
            <a:cxnLst>
              <a:cxn ang="0">
                <a:pos x="T0" y="T1"/>
              </a:cxn>
              <a:cxn ang="0">
                <a:pos x="T2" y="T3"/>
              </a:cxn>
              <a:cxn ang="0">
                <a:pos x="T4" y="T5"/>
              </a:cxn>
              <a:cxn ang="0">
                <a:pos x="T6" y="T7"/>
              </a:cxn>
              <a:cxn ang="0">
                <a:pos x="T8" y="T9"/>
              </a:cxn>
            </a:cxnLst>
            <a:rect l="T10" t="T11" r="T12" b="T13"/>
            <a:pathLst>
              <a:path w="3956149" h="535757">
                <a:moveTo>
                  <a:pt x="3956149" y="1"/>
                </a:moveTo>
                <a:lnTo>
                  <a:pt x="3554213" y="535756"/>
                </a:lnTo>
                <a:lnTo>
                  <a:pt x="714130" y="535757"/>
                </a:lnTo>
                <a:lnTo>
                  <a:pt x="0" y="0"/>
                </a:lnTo>
                <a:lnTo>
                  <a:pt x="3956149" y="1"/>
                </a:lnTo>
                <a:close/>
              </a:path>
            </a:pathLst>
          </a:custGeom>
          <a:solidFill>
            <a:schemeClr val="accent1">
              <a:lumMod val="40000"/>
              <a:lumOff val="60000"/>
            </a:schemeClr>
          </a:solidFill>
          <a:ln>
            <a:noFill/>
          </a:ln>
        </p:spPr>
        <p:txBody>
          <a:bodyPr anchor="ctr"/>
          <a:lstStyle/>
          <a:p>
            <a:endParaRPr lang="zh-CN" altLang="en-US"/>
          </a:p>
        </p:txBody>
      </p:sp>
      <p:sp>
        <p:nvSpPr>
          <p:cNvPr id="9" name="文本框 8"/>
          <p:cNvSpPr txBox="1"/>
          <p:nvPr/>
        </p:nvSpPr>
        <p:spPr>
          <a:xfrm>
            <a:off x="11295529" y="6037729"/>
            <a:ext cx="578224" cy="369332"/>
          </a:xfrm>
          <a:prstGeom prst="rect">
            <a:avLst/>
          </a:prstGeom>
          <a:noFill/>
        </p:spPr>
        <p:txBody>
          <a:bodyPr wrap="square" rtlCol="0">
            <a:spAutoFit/>
          </a:bodyPr>
          <a:lstStyle/>
          <a:p>
            <a:r>
              <a:rPr lang="en-US" altLang="zh-CN" dirty="0" smtClean="0"/>
              <a:t>20</a:t>
            </a:r>
            <a:endParaRPr lang="zh-CN" altLang="en-US" dirty="0"/>
          </a:p>
        </p:txBody>
      </p:sp>
      <p:sp>
        <p:nvSpPr>
          <p:cNvPr id="13" name="矩形 12"/>
          <p:cNvSpPr/>
          <p:nvPr/>
        </p:nvSpPr>
        <p:spPr>
          <a:xfrm>
            <a:off x="143306" y="392645"/>
            <a:ext cx="1415772"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解决方案</a:t>
            </a:r>
            <a:endParaRPr lang="en-US" altLang="zh-CN" sz="2400" dirty="0">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2018233950"/>
              </p:ext>
            </p:extLst>
          </p:nvPr>
        </p:nvGraphicFramePr>
        <p:xfrm>
          <a:off x="3087914" y="2115910"/>
          <a:ext cx="3875315" cy="370840"/>
        </p:xfrm>
        <a:graphic>
          <a:graphicData uri="http://schemas.openxmlformats.org/drawingml/2006/table">
            <a:tbl>
              <a:tblPr firstRow="1" bandRow="1">
                <a:tableStyleId>{5C22544A-7EE6-4342-B048-85BDC9FD1C3A}</a:tableStyleId>
              </a:tblPr>
              <a:tblGrid>
                <a:gridCol w="775063">
                  <a:extLst>
                    <a:ext uri="{9D8B030D-6E8A-4147-A177-3AD203B41FA5}">
                      <a16:colId xmlns:a16="http://schemas.microsoft.com/office/drawing/2014/main" val="3372783681"/>
                    </a:ext>
                  </a:extLst>
                </a:gridCol>
                <a:gridCol w="775063">
                  <a:extLst>
                    <a:ext uri="{9D8B030D-6E8A-4147-A177-3AD203B41FA5}">
                      <a16:colId xmlns:a16="http://schemas.microsoft.com/office/drawing/2014/main" val="779188149"/>
                    </a:ext>
                  </a:extLst>
                </a:gridCol>
                <a:gridCol w="775063">
                  <a:extLst>
                    <a:ext uri="{9D8B030D-6E8A-4147-A177-3AD203B41FA5}">
                      <a16:colId xmlns:a16="http://schemas.microsoft.com/office/drawing/2014/main" val="606899527"/>
                    </a:ext>
                  </a:extLst>
                </a:gridCol>
                <a:gridCol w="775063">
                  <a:extLst>
                    <a:ext uri="{9D8B030D-6E8A-4147-A177-3AD203B41FA5}">
                      <a16:colId xmlns:a16="http://schemas.microsoft.com/office/drawing/2014/main" val="2116479002"/>
                    </a:ext>
                  </a:extLst>
                </a:gridCol>
                <a:gridCol w="775063">
                  <a:extLst>
                    <a:ext uri="{9D8B030D-6E8A-4147-A177-3AD203B41FA5}">
                      <a16:colId xmlns:a16="http://schemas.microsoft.com/office/drawing/2014/main" val="1531228874"/>
                    </a:ext>
                  </a:extLst>
                </a:gridCol>
              </a:tblGrid>
              <a:tr h="370840">
                <a:tc>
                  <a:txBody>
                    <a:bodyPr/>
                    <a:lstStyle/>
                    <a:p>
                      <a:pPr algn="ctr"/>
                      <a:r>
                        <a:rPr lang="en-US" altLang="zh-CN" b="1" dirty="0" smtClean="0">
                          <a:solidFill>
                            <a:schemeClr val="tx1"/>
                          </a:solidFill>
                        </a:rPr>
                        <a:t>1</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smtClean="0">
                          <a:solidFill>
                            <a:schemeClr val="tx1"/>
                          </a:solidFill>
                        </a:rPr>
                        <a:t>3</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smtClean="0">
                          <a:solidFill>
                            <a:schemeClr val="tx1"/>
                          </a:solidFill>
                        </a:rPr>
                        <a:t>5</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smtClean="0">
                          <a:solidFill>
                            <a:schemeClr val="tx1"/>
                          </a:solidFill>
                        </a:rPr>
                        <a:t>7</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smtClean="0">
                          <a:solidFill>
                            <a:schemeClr val="tx1"/>
                          </a:solidFill>
                        </a:rPr>
                        <a:t>9</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0142999"/>
                  </a:ext>
                </a:extLst>
              </a:tr>
            </a:tbl>
          </a:graphicData>
        </a:graphic>
      </p:graphicFrame>
      <p:sp>
        <p:nvSpPr>
          <p:cNvPr id="12" name="矩形 11"/>
          <p:cNvSpPr/>
          <p:nvPr/>
        </p:nvSpPr>
        <p:spPr>
          <a:xfrm>
            <a:off x="2935090" y="2939533"/>
            <a:ext cx="312906" cy="369332"/>
          </a:xfrm>
          <a:prstGeom prst="rect">
            <a:avLst/>
          </a:prstGeom>
        </p:spPr>
        <p:txBody>
          <a:bodyPr wrap="none">
            <a:spAutoFit/>
          </a:bodyPr>
          <a:lstStyle/>
          <a:p>
            <a:pPr algn="ctr"/>
            <a:r>
              <a:rPr lang="en-US" altLang="zh-CN" b="1" dirty="0"/>
              <a:t>1</a:t>
            </a:r>
            <a:endParaRPr lang="zh-CN" altLang="en-US" b="1" dirty="0"/>
          </a:p>
        </p:txBody>
      </p:sp>
      <p:sp>
        <p:nvSpPr>
          <p:cNvPr id="14" name="矩形 13"/>
          <p:cNvSpPr/>
          <p:nvPr/>
        </p:nvSpPr>
        <p:spPr>
          <a:xfrm>
            <a:off x="4430062" y="2939533"/>
            <a:ext cx="312906" cy="369332"/>
          </a:xfrm>
          <a:prstGeom prst="rect">
            <a:avLst/>
          </a:prstGeom>
        </p:spPr>
        <p:txBody>
          <a:bodyPr wrap="none">
            <a:spAutoFit/>
          </a:bodyPr>
          <a:lstStyle/>
          <a:p>
            <a:pPr algn="ctr"/>
            <a:r>
              <a:rPr lang="en-US" altLang="zh-CN" b="1" dirty="0"/>
              <a:t>3</a:t>
            </a:r>
            <a:endParaRPr lang="zh-CN" altLang="en-US" b="1" dirty="0"/>
          </a:p>
        </p:txBody>
      </p:sp>
      <p:cxnSp>
        <p:nvCxnSpPr>
          <p:cNvPr id="19" name="直接箭头连接符 18"/>
          <p:cNvCxnSpPr>
            <a:stCxn id="12" idx="3"/>
            <a:endCxn id="14" idx="1"/>
          </p:cNvCxnSpPr>
          <p:nvPr/>
        </p:nvCxnSpPr>
        <p:spPr>
          <a:xfrm>
            <a:off x="3247996" y="3124199"/>
            <a:ext cx="118206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833257" y="2699658"/>
            <a:ext cx="5776686" cy="92333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物理节点</a:t>
            </a:r>
            <a:r>
              <a:rPr lang="en-US" altLang="zh-CN" dirty="0" smtClean="0">
                <a:latin typeface="宋体" panose="02010600030101010101" pitchFamily="2" charset="-122"/>
                <a:ea typeface="宋体" panose="02010600030101010101" pitchFamily="2" charset="-122"/>
              </a:rPr>
              <a:t>1</a:t>
            </a:r>
            <a:r>
              <a:rPr lang="zh-CN" altLang="en-US" dirty="0" smtClean="0">
                <a:latin typeface="宋体" panose="02010600030101010101" pitchFamily="2" charset="-122"/>
                <a:ea typeface="宋体" panose="02010600030101010101" pitchFamily="2" charset="-122"/>
              </a:rPr>
              <a:t>与</a:t>
            </a:r>
            <a:r>
              <a:rPr lang="en-US" altLang="zh-CN" dirty="0" smtClean="0">
                <a:latin typeface="宋体" panose="02010600030101010101" pitchFamily="2" charset="-122"/>
                <a:ea typeface="宋体" panose="02010600030101010101" pitchFamily="2" charset="-122"/>
              </a:rPr>
              <a:t>3</a:t>
            </a:r>
            <a:r>
              <a:rPr lang="zh-CN" altLang="en-US" dirty="0" smtClean="0">
                <a:latin typeface="宋体" panose="02010600030101010101" pitchFamily="2" charset="-122"/>
                <a:ea typeface="宋体" panose="02010600030101010101" pitchFamily="2" charset="-122"/>
              </a:rPr>
              <a:t>之间的</a:t>
            </a:r>
            <a:r>
              <a:rPr lang="zh-CN" altLang="en-US" b="1" dirty="0" smtClean="0">
                <a:latin typeface="宋体" panose="02010600030101010101" pitchFamily="2" charset="-122"/>
                <a:ea typeface="宋体" panose="02010600030101010101" pitchFamily="2" charset="-122"/>
              </a:rPr>
              <a:t>物理路径使用迪杰特斯拉算法求出</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虚拟节点</a:t>
            </a:r>
            <a:r>
              <a:rPr lang="en-US" altLang="zh-CN" dirty="0" smtClean="0">
                <a:latin typeface="宋体" panose="02010600030101010101" pitchFamily="2" charset="-122"/>
                <a:ea typeface="宋体" panose="02010600030101010101" pitchFamily="2" charset="-122"/>
              </a:rPr>
              <a:t>0</a:t>
            </a:r>
            <a:r>
              <a:rPr lang="zh-CN" altLang="en-US" dirty="0" smtClean="0">
                <a:latin typeface="宋体" panose="02010600030101010101" pitchFamily="2" charset="-122"/>
                <a:ea typeface="宋体" panose="02010600030101010101" pitchFamily="2" charset="-122"/>
              </a:rPr>
              <a:t>与</a:t>
            </a:r>
            <a:r>
              <a:rPr lang="en-US" altLang="zh-CN" dirty="0" smtClean="0">
                <a:latin typeface="宋体" panose="02010600030101010101" pitchFamily="2" charset="-122"/>
                <a:ea typeface="宋体" panose="02010600030101010101" pitchFamily="2" charset="-122"/>
              </a:rPr>
              <a:t>1</a:t>
            </a:r>
            <a:r>
              <a:rPr lang="zh-CN" altLang="en-US" dirty="0" smtClean="0">
                <a:latin typeface="宋体" panose="02010600030101010101" pitchFamily="2" charset="-122"/>
                <a:ea typeface="宋体" panose="02010600030101010101" pitchFamily="2" charset="-122"/>
              </a:rPr>
              <a:t>之间的虚拟链路即</a:t>
            </a:r>
            <a:r>
              <a:rPr lang="zh-CN" altLang="en-US" b="1" dirty="0" smtClean="0">
                <a:latin typeface="宋体" panose="02010600030101010101" pitchFamily="2" charset="-122"/>
                <a:ea typeface="宋体" panose="02010600030101010101" pitchFamily="2" charset="-122"/>
              </a:rPr>
              <a:t>映射</a:t>
            </a:r>
            <a:r>
              <a:rPr lang="zh-CN" altLang="en-US" dirty="0" smtClean="0">
                <a:latin typeface="宋体" panose="02010600030101010101" pitchFamily="2" charset="-122"/>
                <a:ea typeface="宋体" panose="02010600030101010101" pitchFamily="2" charset="-122"/>
              </a:rPr>
              <a:t>在这条最短路径上。</a:t>
            </a:r>
            <a:endParaRPr lang="zh-CN" altLang="en-US" dirty="0">
              <a:latin typeface="宋体" panose="02010600030101010101" pitchFamily="2" charset="-122"/>
              <a:ea typeface="宋体" panose="02010600030101010101" pitchFamily="2" charset="-122"/>
            </a:endParaRPr>
          </a:p>
        </p:txBody>
      </p:sp>
      <p:sp>
        <p:nvSpPr>
          <p:cNvPr id="28" name="文本框 27"/>
          <p:cNvSpPr txBox="1"/>
          <p:nvPr/>
        </p:nvSpPr>
        <p:spPr>
          <a:xfrm>
            <a:off x="1153678" y="4195754"/>
            <a:ext cx="9613059" cy="646331"/>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有了节点，有了路径</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遗传算法</a:t>
            </a:r>
            <a:r>
              <a:rPr lang="zh-CN" altLang="en-US" dirty="0" smtClean="0">
                <a:latin typeface="宋体" panose="02010600030101010101" pitchFamily="2" charset="-122"/>
                <a:ea typeface="宋体" panose="02010600030101010101" pitchFamily="2" charset="-122"/>
              </a:rPr>
              <a:t>中适应</a:t>
            </a:r>
            <a:r>
              <a:rPr lang="zh-CN" altLang="en-US" dirty="0" smtClean="0">
                <a:latin typeface="宋体" panose="02010600030101010101" pitchFamily="2" charset="-122"/>
                <a:ea typeface="宋体" panose="02010600030101010101" pitchFamily="2" charset="-122"/>
              </a:rPr>
              <a:t>度的计算为消耗最小</a:t>
            </a:r>
            <a:r>
              <a:rPr lang="zh-CN" altLang="en-US" dirty="0" smtClean="0">
                <a:latin typeface="宋体" panose="02010600030101010101" pitchFamily="2" charset="-122"/>
                <a:ea typeface="宋体" panose="02010600030101010101" pitchFamily="2" charset="-122"/>
              </a:rPr>
              <a:t>的网络资源（差不多就是链路映射</a:t>
            </a:r>
            <a:r>
              <a:rPr lang="zh-CN" altLang="en-US" dirty="0" smtClean="0">
                <a:latin typeface="宋体" panose="02010600030101010101" pitchFamily="2" charset="-122"/>
                <a:ea typeface="宋体" panose="02010600030101010101" pitchFamily="2" charset="-122"/>
              </a:rPr>
              <a:t>过程</a:t>
            </a:r>
            <a:r>
              <a:rPr lang="zh-CN" altLang="en-US" dirty="0" smtClean="0">
                <a:latin typeface="宋体" panose="02010600030101010101" pitchFamily="2" charset="-122"/>
                <a:ea typeface="宋体" panose="02010600030101010101" pitchFamily="2" charset="-122"/>
              </a:rPr>
              <a:t>中跳</a:t>
            </a:r>
            <a:r>
              <a:rPr lang="zh-CN" altLang="en-US" dirty="0" smtClean="0">
                <a:latin typeface="宋体" panose="02010600030101010101" pitchFamily="2" charset="-122"/>
                <a:ea typeface="宋体" panose="02010600030101010101" pitchFamily="2" charset="-122"/>
              </a:rPr>
              <a:t>数</a:t>
            </a:r>
            <a:r>
              <a:rPr lang="zh-CN" altLang="en-US" dirty="0" smtClean="0">
                <a:latin typeface="宋体" panose="02010600030101010101" pitchFamily="2" charset="-122"/>
                <a:ea typeface="宋体" panose="02010600030101010101" pitchFamily="2" charset="-122"/>
              </a:rPr>
              <a:t>最少的路径）</a:t>
            </a:r>
            <a:endParaRPr lang="zh-CN" altLang="en-US" dirty="0">
              <a:latin typeface="宋体" panose="02010600030101010101" pitchFamily="2" charset="-122"/>
              <a:ea typeface="宋体" panose="02010600030101010101" pitchFamily="2" charset="-122"/>
            </a:endParaRPr>
          </a:p>
        </p:txBody>
      </p:sp>
      <p:sp>
        <p:nvSpPr>
          <p:cNvPr id="29" name="文本框 28"/>
          <p:cNvSpPr txBox="1"/>
          <p:nvPr/>
        </p:nvSpPr>
        <p:spPr>
          <a:xfrm>
            <a:off x="1136815" y="5183442"/>
            <a:ext cx="3138972" cy="646331"/>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最终经过</a:t>
            </a:r>
            <a:r>
              <a:rPr lang="zh-CN" altLang="en-US" dirty="0" smtClean="0">
                <a:latin typeface="宋体" panose="02010600030101010101" pitchFamily="2" charset="-122"/>
                <a:ea typeface="宋体" panose="02010600030101010101" pitchFamily="2" charset="-122"/>
              </a:rPr>
              <a:t>多次迭代求出最优值</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513248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p:cNvSpPr>
          <p:nvPr/>
        </p:nvSpPr>
        <p:spPr bwMode="auto">
          <a:xfrm rot="19387313">
            <a:off x="-1116839" y="-603430"/>
            <a:ext cx="4500563" cy="2159000"/>
          </a:xfrm>
          <a:custGeom>
            <a:avLst/>
            <a:gdLst>
              <a:gd name="T0" fmla="*/ 1622595 w 4505489"/>
              <a:gd name="T1" fmla="*/ 0 h 2162815"/>
              <a:gd name="T2" fmla="*/ 4505489 w 4505489"/>
              <a:gd name="T3" fmla="*/ 2162815 h 2162815"/>
              <a:gd name="T4" fmla="*/ 0 w 4505489"/>
              <a:gd name="T5" fmla="*/ 2162815 h 2162815"/>
              <a:gd name="T6" fmla="*/ 1622595 w 4505489"/>
              <a:gd name="T7" fmla="*/ 0 h 2162815"/>
              <a:gd name="T8" fmla="*/ 0 w 4505489"/>
              <a:gd name="T9" fmla="*/ 0 h 2162815"/>
              <a:gd name="T10" fmla="*/ 4505489 w 4505489"/>
              <a:gd name="T11" fmla="*/ 2162815 h 2162815"/>
            </a:gdLst>
            <a:ahLst/>
            <a:cxnLst>
              <a:cxn ang="0">
                <a:pos x="T0" y="T1"/>
              </a:cxn>
              <a:cxn ang="0">
                <a:pos x="T2" y="T3"/>
              </a:cxn>
              <a:cxn ang="0">
                <a:pos x="T4" y="T5"/>
              </a:cxn>
              <a:cxn ang="0">
                <a:pos x="T6" y="T7"/>
              </a:cxn>
            </a:cxnLst>
            <a:rect l="T8" t="T9" r="T10" b="T11"/>
            <a:pathLst>
              <a:path w="4505489" h="2162815">
                <a:moveTo>
                  <a:pt x="1622595" y="0"/>
                </a:moveTo>
                <a:lnTo>
                  <a:pt x="4505489" y="2162815"/>
                </a:lnTo>
                <a:lnTo>
                  <a:pt x="0" y="2162815"/>
                </a:lnTo>
                <a:lnTo>
                  <a:pt x="1622595" y="0"/>
                </a:lnTo>
                <a:close/>
              </a:path>
            </a:pathLst>
          </a:custGeom>
          <a:solidFill>
            <a:schemeClr val="accent1">
              <a:lumMod val="40000"/>
              <a:lumOff val="60000"/>
            </a:schemeClr>
          </a:solidFill>
          <a:ln>
            <a:noFill/>
          </a:ln>
        </p:spPr>
        <p:txBody>
          <a:bodyPr anchor="ctr"/>
          <a:lstStyle/>
          <a:p>
            <a:endParaRPr lang="zh-CN" altLang="en-US"/>
          </a:p>
        </p:txBody>
      </p:sp>
      <p:sp>
        <p:nvSpPr>
          <p:cNvPr id="7171" name="矩形 2"/>
          <p:cNvSpPr>
            <a:spLocks/>
          </p:cNvSpPr>
          <p:nvPr/>
        </p:nvSpPr>
        <p:spPr bwMode="auto">
          <a:xfrm rot="19387313">
            <a:off x="10714685" y="6269218"/>
            <a:ext cx="1830388" cy="534987"/>
          </a:xfrm>
          <a:custGeom>
            <a:avLst/>
            <a:gdLst>
              <a:gd name="T0" fmla="*/ 1828892 w 1828892"/>
              <a:gd name="T1" fmla="*/ 0 h 535756"/>
              <a:gd name="T2" fmla="*/ 1426955 w 1828892"/>
              <a:gd name="T3" fmla="*/ 535756 h 535756"/>
              <a:gd name="T4" fmla="*/ 714128 w 1828892"/>
              <a:gd name="T5" fmla="*/ 535756 h 535756"/>
              <a:gd name="T6" fmla="*/ 0 w 1828892"/>
              <a:gd name="T7" fmla="*/ 0 h 535756"/>
              <a:gd name="T8" fmla="*/ 1828892 w 1828892"/>
              <a:gd name="T9" fmla="*/ 0 h 535756"/>
              <a:gd name="T10" fmla="*/ 0 w 1828892"/>
              <a:gd name="T11" fmla="*/ 0 h 535756"/>
              <a:gd name="T12" fmla="*/ 1828892 w 1828892"/>
              <a:gd name="T13" fmla="*/ 535756 h 535756"/>
            </a:gdLst>
            <a:ahLst/>
            <a:cxnLst>
              <a:cxn ang="0">
                <a:pos x="T0" y="T1"/>
              </a:cxn>
              <a:cxn ang="0">
                <a:pos x="T2" y="T3"/>
              </a:cxn>
              <a:cxn ang="0">
                <a:pos x="T4" y="T5"/>
              </a:cxn>
              <a:cxn ang="0">
                <a:pos x="T6" y="T7"/>
              </a:cxn>
              <a:cxn ang="0">
                <a:pos x="T8" y="T9"/>
              </a:cxn>
            </a:cxnLst>
            <a:rect l="T10" t="T11" r="T12" b="T13"/>
            <a:pathLst>
              <a:path w="1828892" h="535756">
                <a:moveTo>
                  <a:pt x="1828892" y="0"/>
                </a:moveTo>
                <a:lnTo>
                  <a:pt x="1426955" y="535756"/>
                </a:lnTo>
                <a:lnTo>
                  <a:pt x="714128" y="535756"/>
                </a:lnTo>
                <a:lnTo>
                  <a:pt x="0" y="0"/>
                </a:lnTo>
                <a:lnTo>
                  <a:pt x="1828892" y="0"/>
                </a:lnTo>
                <a:close/>
              </a:path>
            </a:pathLst>
          </a:custGeom>
          <a:solidFill>
            <a:schemeClr val="accent1">
              <a:lumMod val="40000"/>
              <a:lumOff val="60000"/>
            </a:schemeClr>
          </a:solidFill>
          <a:ln>
            <a:noFill/>
          </a:ln>
        </p:spPr>
        <p:txBody>
          <a:bodyPr anchor="ctr"/>
          <a:lstStyle/>
          <a:p>
            <a:endParaRPr lang="zh-CN" altLang="en-US"/>
          </a:p>
        </p:txBody>
      </p:sp>
      <p:cxnSp>
        <p:nvCxnSpPr>
          <p:cNvPr id="7172" name="直接连接符 4"/>
          <p:cNvCxnSpPr>
            <a:cxnSpLocks noChangeShapeType="1"/>
          </p:cNvCxnSpPr>
          <p:nvPr/>
        </p:nvCxnSpPr>
        <p:spPr bwMode="auto">
          <a:xfrm flipV="1">
            <a:off x="5668201" y="1477108"/>
            <a:ext cx="1616879" cy="7205"/>
          </a:xfrm>
          <a:prstGeom prst="line">
            <a:avLst/>
          </a:prstGeom>
          <a:noFill/>
          <a:ln w="57150" cmpd="sng">
            <a:solidFill>
              <a:srgbClr val="00B0F0"/>
            </a:solidFill>
            <a:round/>
            <a:headEnd/>
            <a:tailEnd/>
          </a:ln>
          <a:extLst>
            <a:ext uri="{909E8E84-426E-40DD-AFC4-6F175D3DCCD1}">
              <a14:hiddenFill xmlns:a14="http://schemas.microsoft.com/office/drawing/2010/main">
                <a:noFill/>
              </a14:hiddenFill>
            </a:ext>
          </a:extLst>
        </p:spPr>
      </p:cxnSp>
      <p:grpSp>
        <p:nvGrpSpPr>
          <p:cNvPr id="7174" name="Group 6"/>
          <p:cNvGrpSpPr>
            <a:grpSpLocks/>
          </p:cNvGrpSpPr>
          <p:nvPr/>
        </p:nvGrpSpPr>
        <p:grpSpPr bwMode="auto">
          <a:xfrm>
            <a:off x="2362960" y="2041972"/>
            <a:ext cx="876300" cy="865188"/>
            <a:chOff x="0" y="0"/>
            <a:chExt cx="1347690" cy="1330118"/>
          </a:xfrm>
        </p:grpSpPr>
        <p:sp>
          <p:nvSpPr>
            <p:cNvPr id="7175" name="同心圆 8"/>
            <p:cNvSpPr>
              <a:spLocks/>
            </p:cNvSpPr>
            <p:nvPr/>
          </p:nvSpPr>
          <p:spPr bwMode="auto">
            <a:xfrm>
              <a:off x="0" y="0"/>
              <a:ext cx="1347690" cy="1330118"/>
            </a:xfrm>
            <a:custGeom>
              <a:avLst/>
              <a:gdLst>
                <a:gd name="T0" fmla="*/ 1080120 w 1872208"/>
                <a:gd name="T1" fmla="*/ 0 h 1847798"/>
                <a:gd name="T2" fmla="*/ 1872208 w 1872208"/>
                <a:gd name="T3" fmla="*/ 923899 h 1847798"/>
                <a:gd name="T4" fmla="*/ 1080120 w 1872208"/>
                <a:gd name="T5" fmla="*/ 1847798 h 1847798"/>
                <a:gd name="T6" fmla="*/ 1080120 w 1872208"/>
                <a:gd name="T7" fmla="*/ 1367018 h 1847798"/>
                <a:gd name="T8" fmla="*/ 1404156 w 1872208"/>
                <a:gd name="T9" fmla="*/ 923899 h 1847798"/>
                <a:gd name="T10" fmla="*/ 1080120 w 1872208"/>
                <a:gd name="T11" fmla="*/ 480780 h 1847798"/>
                <a:gd name="T12" fmla="*/ 1080120 w 1872208"/>
                <a:gd name="T13" fmla="*/ 0 h 1847798"/>
                <a:gd name="T14" fmla="*/ 792088 w 1872208"/>
                <a:gd name="T15" fmla="*/ 0 h 1847798"/>
                <a:gd name="T16" fmla="*/ 792088 w 1872208"/>
                <a:gd name="T17" fmla="*/ 480780 h 1847798"/>
                <a:gd name="T18" fmla="*/ 468052 w 1872208"/>
                <a:gd name="T19" fmla="*/ 923899 h 1847798"/>
                <a:gd name="T20" fmla="*/ 792088 w 1872208"/>
                <a:gd name="T21" fmla="*/ 1367018 h 1847798"/>
                <a:gd name="T22" fmla="*/ 792088 w 1872208"/>
                <a:gd name="T23" fmla="*/ 1847798 h 1847798"/>
                <a:gd name="T24" fmla="*/ 0 w 1872208"/>
                <a:gd name="T25" fmla="*/ 923899 h 1847798"/>
                <a:gd name="T26" fmla="*/ 792088 w 1872208"/>
                <a:gd name="T27" fmla="*/ 0 h 1847798"/>
                <a:gd name="T28" fmla="*/ 0 w 1872208"/>
                <a:gd name="T29" fmla="*/ 0 h 1847798"/>
                <a:gd name="T30" fmla="*/ 1872208 w 1872208"/>
                <a:gd name="T31" fmla="*/ 1847798 h 1847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1872208" h="1847798">
                  <a:moveTo>
                    <a:pt x="1080120" y="0"/>
                  </a:moveTo>
                  <a:cubicBezTo>
                    <a:pt x="1528835" y="68181"/>
                    <a:pt x="1872208" y="455941"/>
                    <a:pt x="1872208" y="923899"/>
                  </a:cubicBezTo>
                  <a:cubicBezTo>
                    <a:pt x="1872208" y="1391858"/>
                    <a:pt x="1528835" y="1779617"/>
                    <a:pt x="1080120" y="1847798"/>
                  </a:cubicBezTo>
                  <a:lnTo>
                    <a:pt x="1080120" y="1367018"/>
                  </a:lnTo>
                  <a:cubicBezTo>
                    <a:pt x="1268486" y="1308200"/>
                    <a:pt x="1404156" y="1131893"/>
                    <a:pt x="1404156" y="923899"/>
                  </a:cubicBezTo>
                  <a:cubicBezTo>
                    <a:pt x="1404156" y="715905"/>
                    <a:pt x="1268486" y="539598"/>
                    <a:pt x="1080120" y="480780"/>
                  </a:cubicBezTo>
                  <a:lnTo>
                    <a:pt x="1080120" y="0"/>
                  </a:lnTo>
                  <a:close/>
                  <a:moveTo>
                    <a:pt x="792088" y="0"/>
                  </a:moveTo>
                  <a:lnTo>
                    <a:pt x="792088" y="480780"/>
                  </a:lnTo>
                  <a:cubicBezTo>
                    <a:pt x="603722" y="539598"/>
                    <a:pt x="468052" y="715905"/>
                    <a:pt x="468052" y="923899"/>
                  </a:cubicBezTo>
                  <a:cubicBezTo>
                    <a:pt x="468052" y="1131893"/>
                    <a:pt x="603722" y="1308200"/>
                    <a:pt x="792088" y="1367018"/>
                  </a:cubicBezTo>
                  <a:lnTo>
                    <a:pt x="792088" y="1847798"/>
                  </a:lnTo>
                  <a:cubicBezTo>
                    <a:pt x="343373" y="1779617"/>
                    <a:pt x="0" y="1391858"/>
                    <a:pt x="0" y="923899"/>
                  </a:cubicBezTo>
                  <a:cubicBezTo>
                    <a:pt x="0" y="455941"/>
                    <a:pt x="343373" y="68181"/>
                    <a:pt x="792088" y="0"/>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7176" name="TextBox 10"/>
            <p:cNvSpPr txBox="1">
              <a:spLocks noChangeArrowheads="1"/>
            </p:cNvSpPr>
            <p:nvPr/>
          </p:nvSpPr>
          <p:spPr bwMode="auto">
            <a:xfrm>
              <a:off x="348200" y="262750"/>
              <a:ext cx="582307" cy="80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solidFill>
                    <a:srgbClr val="D9D9D9"/>
                  </a:solidFill>
                  <a:latin typeface="HelveticaNeueLT Std Blk Ext" pitchFamily="2" charset="0"/>
                </a:rPr>
                <a:t>1</a:t>
              </a:r>
              <a:endParaRPr lang="zh-CN" altLang="en-US" sz="2800" dirty="0">
                <a:solidFill>
                  <a:srgbClr val="D9D9D9"/>
                </a:solidFill>
                <a:latin typeface="HelveticaNeueLT Std Blk Ext" pitchFamily="2" charset="0"/>
              </a:endParaRPr>
            </a:p>
          </p:txBody>
        </p:sp>
      </p:grpSp>
      <p:grpSp>
        <p:nvGrpSpPr>
          <p:cNvPr id="7177" name="Group 9"/>
          <p:cNvGrpSpPr>
            <a:grpSpLocks/>
          </p:cNvGrpSpPr>
          <p:nvPr/>
        </p:nvGrpSpPr>
        <p:grpSpPr bwMode="auto">
          <a:xfrm>
            <a:off x="2362960" y="3194497"/>
            <a:ext cx="876300" cy="865188"/>
            <a:chOff x="0" y="0"/>
            <a:chExt cx="1347690" cy="1330118"/>
          </a:xfrm>
        </p:grpSpPr>
        <p:sp>
          <p:nvSpPr>
            <p:cNvPr id="7178" name="同心圆 8"/>
            <p:cNvSpPr>
              <a:spLocks/>
            </p:cNvSpPr>
            <p:nvPr/>
          </p:nvSpPr>
          <p:spPr bwMode="auto">
            <a:xfrm>
              <a:off x="0" y="0"/>
              <a:ext cx="1347690" cy="1330118"/>
            </a:xfrm>
            <a:custGeom>
              <a:avLst/>
              <a:gdLst>
                <a:gd name="T0" fmla="*/ 1080120 w 1872208"/>
                <a:gd name="T1" fmla="*/ 0 h 1847798"/>
                <a:gd name="T2" fmla="*/ 1872208 w 1872208"/>
                <a:gd name="T3" fmla="*/ 923899 h 1847798"/>
                <a:gd name="T4" fmla="*/ 1080120 w 1872208"/>
                <a:gd name="T5" fmla="*/ 1847798 h 1847798"/>
                <a:gd name="T6" fmla="*/ 1080120 w 1872208"/>
                <a:gd name="T7" fmla="*/ 1367018 h 1847798"/>
                <a:gd name="T8" fmla="*/ 1404156 w 1872208"/>
                <a:gd name="T9" fmla="*/ 923899 h 1847798"/>
                <a:gd name="T10" fmla="*/ 1080120 w 1872208"/>
                <a:gd name="T11" fmla="*/ 480780 h 1847798"/>
                <a:gd name="T12" fmla="*/ 1080120 w 1872208"/>
                <a:gd name="T13" fmla="*/ 0 h 1847798"/>
                <a:gd name="T14" fmla="*/ 792088 w 1872208"/>
                <a:gd name="T15" fmla="*/ 0 h 1847798"/>
                <a:gd name="T16" fmla="*/ 792088 w 1872208"/>
                <a:gd name="T17" fmla="*/ 480780 h 1847798"/>
                <a:gd name="T18" fmla="*/ 468052 w 1872208"/>
                <a:gd name="T19" fmla="*/ 923899 h 1847798"/>
                <a:gd name="T20" fmla="*/ 792088 w 1872208"/>
                <a:gd name="T21" fmla="*/ 1367018 h 1847798"/>
                <a:gd name="T22" fmla="*/ 792088 w 1872208"/>
                <a:gd name="T23" fmla="*/ 1847798 h 1847798"/>
                <a:gd name="T24" fmla="*/ 0 w 1872208"/>
                <a:gd name="T25" fmla="*/ 923899 h 1847798"/>
                <a:gd name="T26" fmla="*/ 792088 w 1872208"/>
                <a:gd name="T27" fmla="*/ 0 h 1847798"/>
                <a:gd name="T28" fmla="*/ 0 w 1872208"/>
                <a:gd name="T29" fmla="*/ 0 h 1847798"/>
                <a:gd name="T30" fmla="*/ 1872208 w 1872208"/>
                <a:gd name="T31" fmla="*/ 1847798 h 1847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1872208" h="1847798">
                  <a:moveTo>
                    <a:pt x="1080120" y="0"/>
                  </a:moveTo>
                  <a:cubicBezTo>
                    <a:pt x="1528835" y="68181"/>
                    <a:pt x="1872208" y="455941"/>
                    <a:pt x="1872208" y="923899"/>
                  </a:cubicBezTo>
                  <a:cubicBezTo>
                    <a:pt x="1872208" y="1391858"/>
                    <a:pt x="1528835" y="1779617"/>
                    <a:pt x="1080120" y="1847798"/>
                  </a:cubicBezTo>
                  <a:lnTo>
                    <a:pt x="1080120" y="1367018"/>
                  </a:lnTo>
                  <a:cubicBezTo>
                    <a:pt x="1268486" y="1308200"/>
                    <a:pt x="1404156" y="1131893"/>
                    <a:pt x="1404156" y="923899"/>
                  </a:cubicBezTo>
                  <a:cubicBezTo>
                    <a:pt x="1404156" y="715905"/>
                    <a:pt x="1268486" y="539598"/>
                    <a:pt x="1080120" y="480780"/>
                  </a:cubicBezTo>
                  <a:lnTo>
                    <a:pt x="1080120" y="0"/>
                  </a:lnTo>
                  <a:close/>
                  <a:moveTo>
                    <a:pt x="792088" y="0"/>
                  </a:moveTo>
                  <a:lnTo>
                    <a:pt x="792088" y="480780"/>
                  </a:lnTo>
                  <a:cubicBezTo>
                    <a:pt x="603722" y="539598"/>
                    <a:pt x="468052" y="715905"/>
                    <a:pt x="468052" y="923899"/>
                  </a:cubicBezTo>
                  <a:cubicBezTo>
                    <a:pt x="468052" y="1131893"/>
                    <a:pt x="603722" y="1308200"/>
                    <a:pt x="792088" y="1367018"/>
                  </a:cubicBezTo>
                  <a:lnTo>
                    <a:pt x="792088" y="1847798"/>
                  </a:lnTo>
                  <a:cubicBezTo>
                    <a:pt x="343373" y="1779617"/>
                    <a:pt x="0" y="1391858"/>
                    <a:pt x="0" y="923899"/>
                  </a:cubicBezTo>
                  <a:cubicBezTo>
                    <a:pt x="0" y="455941"/>
                    <a:pt x="343373" y="68181"/>
                    <a:pt x="792088" y="0"/>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7179" name="TextBox 14"/>
            <p:cNvSpPr txBox="1">
              <a:spLocks noChangeArrowheads="1"/>
            </p:cNvSpPr>
            <p:nvPr/>
          </p:nvSpPr>
          <p:spPr bwMode="auto">
            <a:xfrm>
              <a:off x="353523" y="249842"/>
              <a:ext cx="582307" cy="80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solidFill>
                    <a:srgbClr val="D9D9D9"/>
                  </a:solidFill>
                  <a:latin typeface="HelveticaNeueLT Std Blk Ext" pitchFamily="2" charset="0"/>
                </a:rPr>
                <a:t>2</a:t>
              </a:r>
              <a:endParaRPr lang="zh-CN" altLang="en-US" sz="2800" dirty="0">
                <a:solidFill>
                  <a:srgbClr val="D9D9D9"/>
                </a:solidFill>
                <a:latin typeface="HelveticaNeueLT Std Blk Ext" pitchFamily="2" charset="0"/>
              </a:endParaRPr>
            </a:p>
          </p:txBody>
        </p:sp>
      </p:grpSp>
      <p:grpSp>
        <p:nvGrpSpPr>
          <p:cNvPr id="7180" name="Group 12"/>
          <p:cNvGrpSpPr>
            <a:grpSpLocks/>
          </p:cNvGrpSpPr>
          <p:nvPr/>
        </p:nvGrpSpPr>
        <p:grpSpPr bwMode="auto">
          <a:xfrm>
            <a:off x="2383598" y="4299397"/>
            <a:ext cx="876300" cy="865188"/>
            <a:chOff x="0" y="0"/>
            <a:chExt cx="1347690" cy="1330118"/>
          </a:xfrm>
        </p:grpSpPr>
        <p:sp>
          <p:nvSpPr>
            <p:cNvPr id="7181" name="同心圆 8"/>
            <p:cNvSpPr>
              <a:spLocks/>
            </p:cNvSpPr>
            <p:nvPr/>
          </p:nvSpPr>
          <p:spPr bwMode="auto">
            <a:xfrm>
              <a:off x="0" y="0"/>
              <a:ext cx="1347690" cy="1330118"/>
            </a:xfrm>
            <a:custGeom>
              <a:avLst/>
              <a:gdLst>
                <a:gd name="T0" fmla="*/ 1080120 w 1872208"/>
                <a:gd name="T1" fmla="*/ 0 h 1847798"/>
                <a:gd name="T2" fmla="*/ 1872208 w 1872208"/>
                <a:gd name="T3" fmla="*/ 923899 h 1847798"/>
                <a:gd name="T4" fmla="*/ 1080120 w 1872208"/>
                <a:gd name="T5" fmla="*/ 1847798 h 1847798"/>
                <a:gd name="T6" fmla="*/ 1080120 w 1872208"/>
                <a:gd name="T7" fmla="*/ 1367018 h 1847798"/>
                <a:gd name="T8" fmla="*/ 1404156 w 1872208"/>
                <a:gd name="T9" fmla="*/ 923899 h 1847798"/>
                <a:gd name="T10" fmla="*/ 1080120 w 1872208"/>
                <a:gd name="T11" fmla="*/ 480780 h 1847798"/>
                <a:gd name="T12" fmla="*/ 1080120 w 1872208"/>
                <a:gd name="T13" fmla="*/ 0 h 1847798"/>
                <a:gd name="T14" fmla="*/ 792088 w 1872208"/>
                <a:gd name="T15" fmla="*/ 0 h 1847798"/>
                <a:gd name="T16" fmla="*/ 792088 w 1872208"/>
                <a:gd name="T17" fmla="*/ 480780 h 1847798"/>
                <a:gd name="T18" fmla="*/ 468052 w 1872208"/>
                <a:gd name="T19" fmla="*/ 923899 h 1847798"/>
                <a:gd name="T20" fmla="*/ 792088 w 1872208"/>
                <a:gd name="T21" fmla="*/ 1367018 h 1847798"/>
                <a:gd name="T22" fmla="*/ 792088 w 1872208"/>
                <a:gd name="T23" fmla="*/ 1847798 h 1847798"/>
                <a:gd name="T24" fmla="*/ 0 w 1872208"/>
                <a:gd name="T25" fmla="*/ 923899 h 1847798"/>
                <a:gd name="T26" fmla="*/ 792088 w 1872208"/>
                <a:gd name="T27" fmla="*/ 0 h 1847798"/>
                <a:gd name="T28" fmla="*/ 0 w 1872208"/>
                <a:gd name="T29" fmla="*/ 0 h 1847798"/>
                <a:gd name="T30" fmla="*/ 1872208 w 1872208"/>
                <a:gd name="T31" fmla="*/ 1847798 h 1847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1872208" h="1847798">
                  <a:moveTo>
                    <a:pt x="1080120" y="0"/>
                  </a:moveTo>
                  <a:cubicBezTo>
                    <a:pt x="1528835" y="68181"/>
                    <a:pt x="1872208" y="455941"/>
                    <a:pt x="1872208" y="923899"/>
                  </a:cubicBezTo>
                  <a:cubicBezTo>
                    <a:pt x="1872208" y="1391858"/>
                    <a:pt x="1528835" y="1779617"/>
                    <a:pt x="1080120" y="1847798"/>
                  </a:cubicBezTo>
                  <a:lnTo>
                    <a:pt x="1080120" y="1367018"/>
                  </a:lnTo>
                  <a:cubicBezTo>
                    <a:pt x="1268486" y="1308200"/>
                    <a:pt x="1404156" y="1131893"/>
                    <a:pt x="1404156" y="923899"/>
                  </a:cubicBezTo>
                  <a:cubicBezTo>
                    <a:pt x="1404156" y="715905"/>
                    <a:pt x="1268486" y="539598"/>
                    <a:pt x="1080120" y="480780"/>
                  </a:cubicBezTo>
                  <a:lnTo>
                    <a:pt x="1080120" y="0"/>
                  </a:lnTo>
                  <a:close/>
                  <a:moveTo>
                    <a:pt x="792088" y="0"/>
                  </a:moveTo>
                  <a:lnTo>
                    <a:pt x="792088" y="480780"/>
                  </a:lnTo>
                  <a:cubicBezTo>
                    <a:pt x="603722" y="539598"/>
                    <a:pt x="468052" y="715905"/>
                    <a:pt x="468052" y="923899"/>
                  </a:cubicBezTo>
                  <a:cubicBezTo>
                    <a:pt x="468052" y="1131893"/>
                    <a:pt x="603722" y="1308200"/>
                    <a:pt x="792088" y="1367018"/>
                  </a:cubicBezTo>
                  <a:lnTo>
                    <a:pt x="792088" y="1847798"/>
                  </a:lnTo>
                  <a:cubicBezTo>
                    <a:pt x="343373" y="1779617"/>
                    <a:pt x="0" y="1391858"/>
                    <a:pt x="0" y="923899"/>
                  </a:cubicBezTo>
                  <a:cubicBezTo>
                    <a:pt x="0" y="455941"/>
                    <a:pt x="343373" y="68181"/>
                    <a:pt x="792088" y="0"/>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7182" name="TextBox 17"/>
            <p:cNvSpPr txBox="1">
              <a:spLocks noChangeArrowheads="1"/>
            </p:cNvSpPr>
            <p:nvPr/>
          </p:nvSpPr>
          <p:spPr bwMode="auto">
            <a:xfrm>
              <a:off x="347919" y="244233"/>
              <a:ext cx="582307" cy="80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solidFill>
                    <a:srgbClr val="D9D9D9"/>
                  </a:solidFill>
                  <a:latin typeface="HelveticaNeueLT Std Blk Ext" pitchFamily="2" charset="0"/>
                </a:rPr>
                <a:t>3</a:t>
              </a:r>
              <a:endParaRPr lang="zh-CN" altLang="en-US" sz="2800" dirty="0">
                <a:solidFill>
                  <a:srgbClr val="D9D9D9"/>
                </a:solidFill>
                <a:latin typeface="HelveticaNeueLT Std Blk Ext" pitchFamily="2" charset="0"/>
              </a:endParaRPr>
            </a:p>
          </p:txBody>
        </p:sp>
      </p:grpSp>
      <p:sp>
        <p:nvSpPr>
          <p:cNvPr id="7183" name="矩形 18"/>
          <p:cNvSpPr>
            <a:spLocks noChangeArrowheads="1"/>
          </p:cNvSpPr>
          <p:nvPr/>
        </p:nvSpPr>
        <p:spPr bwMode="auto">
          <a:xfrm>
            <a:off x="3266248" y="2700786"/>
            <a:ext cx="4711700" cy="123825"/>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7184" name="矩形 19"/>
          <p:cNvSpPr>
            <a:spLocks noChangeArrowheads="1"/>
          </p:cNvSpPr>
          <p:nvPr/>
        </p:nvSpPr>
        <p:spPr bwMode="auto">
          <a:xfrm>
            <a:off x="3259898" y="2870647"/>
            <a:ext cx="4710112" cy="46038"/>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7185" name="矩形 20"/>
          <p:cNvSpPr>
            <a:spLocks noChangeArrowheads="1"/>
          </p:cNvSpPr>
          <p:nvPr/>
        </p:nvSpPr>
        <p:spPr bwMode="auto">
          <a:xfrm>
            <a:off x="3269423" y="3845373"/>
            <a:ext cx="4710112" cy="123825"/>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7186" name="矩形 21"/>
          <p:cNvSpPr>
            <a:spLocks noChangeArrowheads="1"/>
          </p:cNvSpPr>
          <p:nvPr/>
        </p:nvSpPr>
        <p:spPr bwMode="auto">
          <a:xfrm>
            <a:off x="3261485" y="4016822"/>
            <a:ext cx="4711700" cy="44450"/>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7187" name="矩形 22"/>
          <p:cNvSpPr>
            <a:spLocks noChangeArrowheads="1"/>
          </p:cNvSpPr>
          <p:nvPr/>
        </p:nvSpPr>
        <p:spPr bwMode="auto">
          <a:xfrm>
            <a:off x="3274185" y="4920111"/>
            <a:ext cx="4711700" cy="123825"/>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7188" name="矩形 23"/>
          <p:cNvSpPr>
            <a:spLocks noChangeArrowheads="1"/>
          </p:cNvSpPr>
          <p:nvPr/>
        </p:nvSpPr>
        <p:spPr bwMode="auto">
          <a:xfrm>
            <a:off x="3267836" y="5089972"/>
            <a:ext cx="4710113" cy="46038"/>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7189" name="矩形 24"/>
          <p:cNvSpPr>
            <a:spLocks/>
          </p:cNvSpPr>
          <p:nvPr/>
        </p:nvSpPr>
        <p:spPr bwMode="auto">
          <a:xfrm rot="19387313">
            <a:off x="8801748" y="5629455"/>
            <a:ext cx="3956050" cy="536575"/>
          </a:xfrm>
          <a:custGeom>
            <a:avLst/>
            <a:gdLst>
              <a:gd name="T0" fmla="*/ 3956149 w 3956149"/>
              <a:gd name="T1" fmla="*/ 1 h 535757"/>
              <a:gd name="T2" fmla="*/ 3554213 w 3956149"/>
              <a:gd name="T3" fmla="*/ 535756 h 535757"/>
              <a:gd name="T4" fmla="*/ 714130 w 3956149"/>
              <a:gd name="T5" fmla="*/ 535757 h 535757"/>
              <a:gd name="T6" fmla="*/ 0 w 3956149"/>
              <a:gd name="T7" fmla="*/ 0 h 535757"/>
              <a:gd name="T8" fmla="*/ 3956149 w 3956149"/>
              <a:gd name="T9" fmla="*/ 1 h 535757"/>
              <a:gd name="T10" fmla="*/ 0 w 3956149"/>
              <a:gd name="T11" fmla="*/ 0 h 535757"/>
              <a:gd name="T12" fmla="*/ 3956149 w 3956149"/>
              <a:gd name="T13" fmla="*/ 535757 h 535757"/>
            </a:gdLst>
            <a:ahLst/>
            <a:cxnLst>
              <a:cxn ang="0">
                <a:pos x="T0" y="T1"/>
              </a:cxn>
              <a:cxn ang="0">
                <a:pos x="T2" y="T3"/>
              </a:cxn>
              <a:cxn ang="0">
                <a:pos x="T4" y="T5"/>
              </a:cxn>
              <a:cxn ang="0">
                <a:pos x="T6" y="T7"/>
              </a:cxn>
              <a:cxn ang="0">
                <a:pos x="T8" y="T9"/>
              </a:cxn>
            </a:cxnLst>
            <a:rect l="T10" t="T11" r="T12" b="T13"/>
            <a:pathLst>
              <a:path w="3956149" h="535757">
                <a:moveTo>
                  <a:pt x="3956149" y="1"/>
                </a:moveTo>
                <a:lnTo>
                  <a:pt x="3554213" y="535756"/>
                </a:lnTo>
                <a:lnTo>
                  <a:pt x="714130" y="535757"/>
                </a:lnTo>
                <a:lnTo>
                  <a:pt x="0" y="0"/>
                </a:lnTo>
                <a:lnTo>
                  <a:pt x="3956149" y="1"/>
                </a:lnTo>
                <a:close/>
              </a:path>
            </a:pathLst>
          </a:custGeom>
          <a:solidFill>
            <a:schemeClr val="accent1">
              <a:lumMod val="40000"/>
              <a:lumOff val="60000"/>
            </a:schemeClr>
          </a:solidFill>
          <a:ln>
            <a:noFill/>
          </a:ln>
        </p:spPr>
        <p:txBody>
          <a:bodyPr anchor="ctr"/>
          <a:lstStyle/>
          <a:p>
            <a:endParaRPr lang="zh-CN" altLang="en-US"/>
          </a:p>
        </p:txBody>
      </p:sp>
      <p:sp>
        <p:nvSpPr>
          <p:cNvPr id="22" name="TextBox 12"/>
          <p:cNvSpPr txBox="1">
            <a:spLocks noChangeArrowheads="1"/>
          </p:cNvSpPr>
          <p:nvPr/>
        </p:nvSpPr>
        <p:spPr bwMode="auto">
          <a:xfrm>
            <a:off x="6248402" y="837715"/>
            <a:ext cx="123561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dirty="0">
                <a:solidFill>
                  <a:srgbClr val="00B0F0"/>
                </a:solidFill>
                <a:latin typeface="微软雅黑" panose="020B0503020204020204" pitchFamily="34" charset="-122"/>
                <a:ea typeface="微软雅黑" panose="020B0503020204020204" pitchFamily="34" charset="-122"/>
              </a:rPr>
              <a:t>目录</a:t>
            </a:r>
          </a:p>
        </p:txBody>
      </p:sp>
      <p:grpSp>
        <p:nvGrpSpPr>
          <p:cNvPr id="23" name="Group 6"/>
          <p:cNvGrpSpPr>
            <a:grpSpLocks/>
          </p:cNvGrpSpPr>
          <p:nvPr/>
        </p:nvGrpSpPr>
        <p:grpSpPr bwMode="auto">
          <a:xfrm>
            <a:off x="2373693" y="5298181"/>
            <a:ext cx="876300" cy="865188"/>
            <a:chOff x="0" y="0"/>
            <a:chExt cx="1347690" cy="1330118"/>
          </a:xfrm>
        </p:grpSpPr>
        <p:sp>
          <p:nvSpPr>
            <p:cNvPr id="24" name="同心圆 8"/>
            <p:cNvSpPr>
              <a:spLocks/>
            </p:cNvSpPr>
            <p:nvPr/>
          </p:nvSpPr>
          <p:spPr bwMode="auto">
            <a:xfrm>
              <a:off x="0" y="0"/>
              <a:ext cx="1347690" cy="1330118"/>
            </a:xfrm>
            <a:custGeom>
              <a:avLst/>
              <a:gdLst>
                <a:gd name="T0" fmla="*/ 1080120 w 1872208"/>
                <a:gd name="T1" fmla="*/ 0 h 1847798"/>
                <a:gd name="T2" fmla="*/ 1872208 w 1872208"/>
                <a:gd name="T3" fmla="*/ 923899 h 1847798"/>
                <a:gd name="T4" fmla="*/ 1080120 w 1872208"/>
                <a:gd name="T5" fmla="*/ 1847798 h 1847798"/>
                <a:gd name="T6" fmla="*/ 1080120 w 1872208"/>
                <a:gd name="T7" fmla="*/ 1367018 h 1847798"/>
                <a:gd name="T8" fmla="*/ 1404156 w 1872208"/>
                <a:gd name="T9" fmla="*/ 923899 h 1847798"/>
                <a:gd name="T10" fmla="*/ 1080120 w 1872208"/>
                <a:gd name="T11" fmla="*/ 480780 h 1847798"/>
                <a:gd name="T12" fmla="*/ 1080120 w 1872208"/>
                <a:gd name="T13" fmla="*/ 0 h 1847798"/>
                <a:gd name="T14" fmla="*/ 792088 w 1872208"/>
                <a:gd name="T15" fmla="*/ 0 h 1847798"/>
                <a:gd name="T16" fmla="*/ 792088 w 1872208"/>
                <a:gd name="T17" fmla="*/ 480780 h 1847798"/>
                <a:gd name="T18" fmla="*/ 468052 w 1872208"/>
                <a:gd name="T19" fmla="*/ 923899 h 1847798"/>
                <a:gd name="T20" fmla="*/ 792088 w 1872208"/>
                <a:gd name="T21" fmla="*/ 1367018 h 1847798"/>
                <a:gd name="T22" fmla="*/ 792088 w 1872208"/>
                <a:gd name="T23" fmla="*/ 1847798 h 1847798"/>
                <a:gd name="T24" fmla="*/ 0 w 1872208"/>
                <a:gd name="T25" fmla="*/ 923899 h 1847798"/>
                <a:gd name="T26" fmla="*/ 792088 w 1872208"/>
                <a:gd name="T27" fmla="*/ 0 h 1847798"/>
                <a:gd name="T28" fmla="*/ 0 w 1872208"/>
                <a:gd name="T29" fmla="*/ 0 h 1847798"/>
                <a:gd name="T30" fmla="*/ 1872208 w 1872208"/>
                <a:gd name="T31" fmla="*/ 1847798 h 1847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1872208" h="1847798">
                  <a:moveTo>
                    <a:pt x="1080120" y="0"/>
                  </a:moveTo>
                  <a:cubicBezTo>
                    <a:pt x="1528835" y="68181"/>
                    <a:pt x="1872208" y="455941"/>
                    <a:pt x="1872208" y="923899"/>
                  </a:cubicBezTo>
                  <a:cubicBezTo>
                    <a:pt x="1872208" y="1391858"/>
                    <a:pt x="1528835" y="1779617"/>
                    <a:pt x="1080120" y="1847798"/>
                  </a:cubicBezTo>
                  <a:lnTo>
                    <a:pt x="1080120" y="1367018"/>
                  </a:lnTo>
                  <a:cubicBezTo>
                    <a:pt x="1268486" y="1308200"/>
                    <a:pt x="1404156" y="1131893"/>
                    <a:pt x="1404156" y="923899"/>
                  </a:cubicBezTo>
                  <a:cubicBezTo>
                    <a:pt x="1404156" y="715905"/>
                    <a:pt x="1268486" y="539598"/>
                    <a:pt x="1080120" y="480780"/>
                  </a:cubicBezTo>
                  <a:lnTo>
                    <a:pt x="1080120" y="0"/>
                  </a:lnTo>
                  <a:close/>
                  <a:moveTo>
                    <a:pt x="792088" y="0"/>
                  </a:moveTo>
                  <a:lnTo>
                    <a:pt x="792088" y="480780"/>
                  </a:lnTo>
                  <a:cubicBezTo>
                    <a:pt x="603722" y="539598"/>
                    <a:pt x="468052" y="715905"/>
                    <a:pt x="468052" y="923899"/>
                  </a:cubicBezTo>
                  <a:cubicBezTo>
                    <a:pt x="468052" y="1131893"/>
                    <a:pt x="603722" y="1308200"/>
                    <a:pt x="792088" y="1367018"/>
                  </a:cubicBezTo>
                  <a:lnTo>
                    <a:pt x="792088" y="1847798"/>
                  </a:lnTo>
                  <a:cubicBezTo>
                    <a:pt x="343373" y="1779617"/>
                    <a:pt x="0" y="1391858"/>
                    <a:pt x="0" y="923899"/>
                  </a:cubicBezTo>
                  <a:cubicBezTo>
                    <a:pt x="0" y="455941"/>
                    <a:pt x="343373" y="68181"/>
                    <a:pt x="792088" y="0"/>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5" name="TextBox 10"/>
            <p:cNvSpPr txBox="1">
              <a:spLocks noChangeArrowheads="1"/>
            </p:cNvSpPr>
            <p:nvPr/>
          </p:nvSpPr>
          <p:spPr bwMode="auto">
            <a:xfrm>
              <a:off x="348200" y="262750"/>
              <a:ext cx="582307" cy="80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smtClean="0">
                  <a:solidFill>
                    <a:srgbClr val="D9D9D9"/>
                  </a:solidFill>
                  <a:latin typeface="HelveticaNeueLT Std Blk Ext" pitchFamily="2" charset="0"/>
                </a:rPr>
                <a:t>4</a:t>
              </a:r>
              <a:endParaRPr lang="zh-CN" altLang="en-US" sz="2800" dirty="0">
                <a:solidFill>
                  <a:srgbClr val="D9D9D9"/>
                </a:solidFill>
                <a:latin typeface="HelveticaNeueLT Std Blk Ext" pitchFamily="2" charset="0"/>
              </a:endParaRPr>
            </a:p>
          </p:txBody>
        </p:sp>
      </p:grpSp>
      <p:sp>
        <p:nvSpPr>
          <p:cNvPr id="26" name="矩形 18"/>
          <p:cNvSpPr>
            <a:spLocks noChangeArrowheads="1"/>
          </p:cNvSpPr>
          <p:nvPr/>
        </p:nvSpPr>
        <p:spPr bwMode="auto">
          <a:xfrm>
            <a:off x="3276981" y="5956995"/>
            <a:ext cx="4711700" cy="123825"/>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7" name="矩形 19"/>
          <p:cNvSpPr>
            <a:spLocks noChangeArrowheads="1"/>
          </p:cNvSpPr>
          <p:nvPr/>
        </p:nvSpPr>
        <p:spPr bwMode="auto">
          <a:xfrm>
            <a:off x="3270631" y="6126856"/>
            <a:ext cx="4710112" cy="46038"/>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左箭头 1"/>
          <p:cNvSpPr/>
          <p:nvPr/>
        </p:nvSpPr>
        <p:spPr>
          <a:xfrm>
            <a:off x="8319753" y="5138670"/>
            <a:ext cx="991673" cy="734095"/>
          </a:xfrm>
          <a:prstGeom prst="leftArrow">
            <a:avLst/>
          </a:prstGeom>
          <a:solidFill>
            <a:schemeClr val="accent1">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11295529" y="6037729"/>
            <a:ext cx="578224" cy="369332"/>
          </a:xfrm>
          <a:prstGeom prst="rect">
            <a:avLst/>
          </a:prstGeom>
          <a:noFill/>
        </p:spPr>
        <p:txBody>
          <a:bodyPr wrap="square" rtlCol="0">
            <a:spAutoFit/>
          </a:bodyPr>
          <a:lstStyle/>
          <a:p>
            <a:r>
              <a:rPr lang="en-US" altLang="zh-CN" dirty="0" smtClean="0"/>
              <a:t>21</a:t>
            </a:r>
            <a:endParaRPr lang="zh-CN" altLang="en-US" dirty="0"/>
          </a:p>
        </p:txBody>
      </p:sp>
      <p:sp>
        <p:nvSpPr>
          <p:cNvPr id="34" name="TextBox 10"/>
          <p:cNvSpPr txBox="1">
            <a:spLocks noChangeArrowheads="1"/>
          </p:cNvSpPr>
          <p:nvPr/>
        </p:nvSpPr>
        <p:spPr bwMode="auto">
          <a:xfrm>
            <a:off x="3372829" y="2069067"/>
            <a:ext cx="1826141" cy="584775"/>
          </a:xfrm>
          <a:prstGeom prst="rect">
            <a:avLst/>
          </a:prstGeom>
          <a:solidFill>
            <a:schemeClr val="bg1"/>
          </a:solidFill>
          <a:ln>
            <a:noFill/>
          </a:ln>
        </p:spPr>
        <p:txBody>
          <a:bodyPr wrap="square">
            <a:spAutoFit/>
          </a:bodyPr>
          <a:lstStyle>
            <a:defPPr>
              <a:defRPr lang="zh-CN"/>
            </a:defPPr>
            <a:lvl1pPr>
              <a:defRPr sz="3200">
                <a:solidFill>
                  <a:srgbClr val="00B0F0"/>
                </a:solidFill>
                <a:latin typeface="微软雅黑" panose="020B0503020204020204" pitchFamily="34" charset="-122"/>
                <a:ea typeface="微软雅黑" panose="020B0503020204020204" pitchFamily="34" charset="-122"/>
              </a:defRPr>
            </a:lvl1pPr>
            <a:lvl2pPr marL="742950" indent="-285750" eaLnBrk="0" hangingPunct="0">
              <a:defRPr>
                <a:latin typeface="Calibri" panose="020F0502020204030204" pitchFamily="34" charset="0"/>
                <a:ea typeface="宋体" panose="02010600030101010101" pitchFamily="2" charset="-122"/>
              </a:defRPr>
            </a:lvl2pPr>
            <a:lvl3pPr marL="1143000" indent="-228600" eaLnBrk="0" hangingPunct="0">
              <a:defRPr>
                <a:latin typeface="Calibri" panose="020F0502020204030204" pitchFamily="34" charset="0"/>
                <a:ea typeface="宋体" panose="02010600030101010101" pitchFamily="2" charset="-122"/>
              </a:defRPr>
            </a:lvl3pPr>
            <a:lvl4pPr marL="1600200" indent="-228600" eaLnBrk="0" hangingPunct="0">
              <a:defRPr>
                <a:latin typeface="Calibri" panose="020F0502020204030204" pitchFamily="34" charset="0"/>
                <a:ea typeface="宋体" panose="02010600030101010101" pitchFamily="2" charset="-122"/>
              </a:defRPr>
            </a:lvl4pPr>
            <a:lvl5pPr marL="2057400" indent="-228600" eaLnBrk="0" hangingPunct="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zh-CN" altLang="en-US" dirty="0" smtClean="0"/>
              <a:t>算法思想</a:t>
            </a:r>
            <a:endParaRPr lang="zh-CN" altLang="en-US" dirty="0"/>
          </a:p>
        </p:txBody>
      </p:sp>
      <p:sp>
        <p:nvSpPr>
          <p:cNvPr id="35" name="TextBox 10"/>
          <p:cNvSpPr txBox="1">
            <a:spLocks noChangeArrowheads="1"/>
          </p:cNvSpPr>
          <p:nvPr/>
        </p:nvSpPr>
        <p:spPr bwMode="auto">
          <a:xfrm>
            <a:off x="3372829" y="3135867"/>
            <a:ext cx="399999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3200">
                <a:solidFill>
                  <a:srgbClr val="00B0F0"/>
                </a:solidFill>
                <a:latin typeface="微软雅黑" panose="020B0503020204020204" pitchFamily="34" charset="-122"/>
                <a:ea typeface="微软雅黑" panose="020B0503020204020204" pitchFamily="34" charset="-122"/>
              </a:defRPr>
            </a:lvl1pPr>
            <a:lvl2pPr marL="742950" indent="-285750" eaLnBrk="0" hangingPunct="0">
              <a:defRPr>
                <a:latin typeface="Calibri" panose="020F0502020204030204" pitchFamily="34" charset="0"/>
                <a:ea typeface="宋体" panose="02010600030101010101" pitchFamily="2" charset="-122"/>
              </a:defRPr>
            </a:lvl2pPr>
            <a:lvl3pPr marL="1143000" indent="-228600" eaLnBrk="0" hangingPunct="0">
              <a:defRPr>
                <a:latin typeface="Calibri" panose="020F0502020204030204" pitchFamily="34" charset="0"/>
                <a:ea typeface="宋体" panose="02010600030101010101" pitchFamily="2" charset="-122"/>
              </a:defRPr>
            </a:lvl3pPr>
            <a:lvl4pPr marL="1600200" indent="-228600" eaLnBrk="0" hangingPunct="0">
              <a:defRPr>
                <a:latin typeface="Calibri" panose="020F0502020204030204" pitchFamily="34" charset="0"/>
                <a:ea typeface="宋体" panose="02010600030101010101" pitchFamily="2" charset="-122"/>
              </a:defRPr>
            </a:lvl4pPr>
            <a:lvl5pPr marL="2057400" indent="-228600" eaLnBrk="0" hangingPunct="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zh-CN" altLang="en-US" dirty="0" smtClean="0"/>
              <a:t>算法流程</a:t>
            </a:r>
            <a:endParaRPr lang="zh-CN" altLang="en-US" dirty="0"/>
          </a:p>
        </p:txBody>
      </p:sp>
      <p:sp>
        <p:nvSpPr>
          <p:cNvPr id="36" name="TextBox 10"/>
          <p:cNvSpPr txBox="1">
            <a:spLocks noChangeArrowheads="1"/>
          </p:cNvSpPr>
          <p:nvPr/>
        </p:nvSpPr>
        <p:spPr bwMode="auto">
          <a:xfrm>
            <a:off x="3372828" y="4230803"/>
            <a:ext cx="507570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3200">
                <a:solidFill>
                  <a:srgbClr val="00B0F0"/>
                </a:solidFill>
                <a:latin typeface="微软雅黑" panose="020B0503020204020204" pitchFamily="34" charset="-122"/>
                <a:ea typeface="微软雅黑" panose="020B0503020204020204" pitchFamily="34" charset="-122"/>
              </a:defRPr>
            </a:lvl1pPr>
            <a:lvl2pPr marL="742950" indent="-285750" eaLnBrk="0" hangingPunct="0">
              <a:defRPr>
                <a:latin typeface="Calibri" panose="020F0502020204030204" pitchFamily="34" charset="0"/>
                <a:ea typeface="宋体" panose="02010600030101010101" pitchFamily="2" charset="-122"/>
              </a:defRPr>
            </a:lvl2pPr>
            <a:lvl3pPr marL="1143000" indent="-228600" eaLnBrk="0" hangingPunct="0">
              <a:defRPr>
                <a:latin typeface="Calibri" panose="020F0502020204030204" pitchFamily="34" charset="0"/>
                <a:ea typeface="宋体" panose="02010600030101010101" pitchFamily="2" charset="-122"/>
              </a:defRPr>
            </a:lvl3pPr>
            <a:lvl4pPr marL="1600200" indent="-228600" eaLnBrk="0" hangingPunct="0">
              <a:defRPr>
                <a:latin typeface="Calibri" panose="020F0502020204030204" pitchFamily="34" charset="0"/>
                <a:ea typeface="宋体" panose="02010600030101010101" pitchFamily="2" charset="-122"/>
              </a:defRPr>
            </a:lvl4pPr>
            <a:lvl5pPr marL="2057400" indent="-228600" eaLnBrk="0" hangingPunct="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zh-CN" altLang="en-US" dirty="0" smtClean="0"/>
              <a:t>虚拟网络映射问题</a:t>
            </a:r>
            <a:endParaRPr lang="zh-CN" altLang="en-US" dirty="0"/>
          </a:p>
        </p:txBody>
      </p:sp>
      <p:sp>
        <p:nvSpPr>
          <p:cNvPr id="37" name="TextBox 10"/>
          <p:cNvSpPr txBox="1">
            <a:spLocks noChangeArrowheads="1"/>
          </p:cNvSpPr>
          <p:nvPr/>
        </p:nvSpPr>
        <p:spPr bwMode="auto">
          <a:xfrm>
            <a:off x="3372829" y="5269468"/>
            <a:ext cx="42133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3200">
                <a:solidFill>
                  <a:srgbClr val="00B0F0"/>
                </a:solidFill>
                <a:latin typeface="微软雅黑" panose="020B0503020204020204" pitchFamily="34" charset="-122"/>
                <a:ea typeface="微软雅黑" panose="020B0503020204020204" pitchFamily="34" charset="-122"/>
              </a:defRPr>
            </a:lvl1pPr>
            <a:lvl2pPr marL="742950" indent="-285750" eaLnBrk="0" hangingPunct="0">
              <a:defRPr>
                <a:latin typeface="Calibri" panose="020F0502020204030204" pitchFamily="34" charset="0"/>
                <a:ea typeface="宋体" panose="02010600030101010101" pitchFamily="2" charset="-122"/>
              </a:defRPr>
            </a:lvl2pPr>
            <a:lvl3pPr marL="1143000" indent="-228600" eaLnBrk="0" hangingPunct="0">
              <a:defRPr>
                <a:latin typeface="Calibri" panose="020F0502020204030204" pitchFamily="34" charset="0"/>
                <a:ea typeface="宋体" panose="02010600030101010101" pitchFamily="2" charset="-122"/>
              </a:defRPr>
            </a:lvl3pPr>
            <a:lvl4pPr marL="1600200" indent="-228600" eaLnBrk="0" hangingPunct="0">
              <a:defRPr>
                <a:latin typeface="Calibri" panose="020F0502020204030204" pitchFamily="34" charset="0"/>
                <a:ea typeface="宋体" panose="02010600030101010101" pitchFamily="2" charset="-122"/>
              </a:defRPr>
            </a:lvl4pPr>
            <a:lvl5pPr marL="2057400" indent="-228600" eaLnBrk="0" hangingPunct="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zh-CN" altLang="en-US" dirty="0" smtClean="0"/>
              <a:t>代码介绍</a:t>
            </a:r>
            <a:endParaRPr lang="zh-CN" altLang="en-US" dirty="0"/>
          </a:p>
        </p:txBody>
      </p:sp>
    </p:spTree>
    <p:extLst>
      <p:ext uri="{BB962C8B-B14F-4D97-AF65-F5344CB8AC3E}">
        <p14:creationId xmlns:p14="http://schemas.microsoft.com/office/powerpoint/2010/main" val="21757039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p:cNvSpPr>
          <p:nvPr/>
        </p:nvSpPr>
        <p:spPr bwMode="auto">
          <a:xfrm rot="19387313">
            <a:off x="-1116839" y="-603430"/>
            <a:ext cx="4500563" cy="2159000"/>
          </a:xfrm>
          <a:custGeom>
            <a:avLst/>
            <a:gdLst>
              <a:gd name="T0" fmla="*/ 1622595 w 4505489"/>
              <a:gd name="T1" fmla="*/ 0 h 2162815"/>
              <a:gd name="T2" fmla="*/ 4505489 w 4505489"/>
              <a:gd name="T3" fmla="*/ 2162815 h 2162815"/>
              <a:gd name="T4" fmla="*/ 0 w 4505489"/>
              <a:gd name="T5" fmla="*/ 2162815 h 2162815"/>
              <a:gd name="T6" fmla="*/ 1622595 w 4505489"/>
              <a:gd name="T7" fmla="*/ 0 h 2162815"/>
              <a:gd name="T8" fmla="*/ 0 w 4505489"/>
              <a:gd name="T9" fmla="*/ 0 h 2162815"/>
              <a:gd name="T10" fmla="*/ 4505489 w 4505489"/>
              <a:gd name="T11" fmla="*/ 2162815 h 2162815"/>
            </a:gdLst>
            <a:ahLst/>
            <a:cxnLst>
              <a:cxn ang="0">
                <a:pos x="T0" y="T1"/>
              </a:cxn>
              <a:cxn ang="0">
                <a:pos x="T2" y="T3"/>
              </a:cxn>
              <a:cxn ang="0">
                <a:pos x="T4" y="T5"/>
              </a:cxn>
              <a:cxn ang="0">
                <a:pos x="T6" y="T7"/>
              </a:cxn>
            </a:cxnLst>
            <a:rect l="T8" t="T9" r="T10" b="T11"/>
            <a:pathLst>
              <a:path w="4505489" h="2162815">
                <a:moveTo>
                  <a:pt x="1622595" y="0"/>
                </a:moveTo>
                <a:lnTo>
                  <a:pt x="4505489" y="2162815"/>
                </a:lnTo>
                <a:lnTo>
                  <a:pt x="0" y="2162815"/>
                </a:lnTo>
                <a:lnTo>
                  <a:pt x="1622595" y="0"/>
                </a:lnTo>
                <a:close/>
              </a:path>
            </a:pathLst>
          </a:custGeom>
          <a:solidFill>
            <a:schemeClr val="accent1">
              <a:lumMod val="40000"/>
              <a:lumOff val="60000"/>
            </a:schemeClr>
          </a:solidFill>
          <a:ln>
            <a:noFill/>
          </a:ln>
        </p:spPr>
        <p:txBody>
          <a:bodyPr anchor="ctr"/>
          <a:lstStyle/>
          <a:p>
            <a:endParaRPr lang="zh-CN" altLang="en-US"/>
          </a:p>
        </p:txBody>
      </p:sp>
      <p:sp>
        <p:nvSpPr>
          <p:cNvPr id="7171" name="矩形 2"/>
          <p:cNvSpPr>
            <a:spLocks/>
          </p:cNvSpPr>
          <p:nvPr/>
        </p:nvSpPr>
        <p:spPr bwMode="auto">
          <a:xfrm rot="19387313">
            <a:off x="10714685" y="6269218"/>
            <a:ext cx="1830388" cy="534987"/>
          </a:xfrm>
          <a:custGeom>
            <a:avLst/>
            <a:gdLst>
              <a:gd name="T0" fmla="*/ 1828892 w 1828892"/>
              <a:gd name="T1" fmla="*/ 0 h 535756"/>
              <a:gd name="T2" fmla="*/ 1426955 w 1828892"/>
              <a:gd name="T3" fmla="*/ 535756 h 535756"/>
              <a:gd name="T4" fmla="*/ 714128 w 1828892"/>
              <a:gd name="T5" fmla="*/ 535756 h 535756"/>
              <a:gd name="T6" fmla="*/ 0 w 1828892"/>
              <a:gd name="T7" fmla="*/ 0 h 535756"/>
              <a:gd name="T8" fmla="*/ 1828892 w 1828892"/>
              <a:gd name="T9" fmla="*/ 0 h 535756"/>
              <a:gd name="T10" fmla="*/ 0 w 1828892"/>
              <a:gd name="T11" fmla="*/ 0 h 535756"/>
              <a:gd name="T12" fmla="*/ 1828892 w 1828892"/>
              <a:gd name="T13" fmla="*/ 535756 h 535756"/>
            </a:gdLst>
            <a:ahLst/>
            <a:cxnLst>
              <a:cxn ang="0">
                <a:pos x="T0" y="T1"/>
              </a:cxn>
              <a:cxn ang="0">
                <a:pos x="T2" y="T3"/>
              </a:cxn>
              <a:cxn ang="0">
                <a:pos x="T4" y="T5"/>
              </a:cxn>
              <a:cxn ang="0">
                <a:pos x="T6" y="T7"/>
              </a:cxn>
              <a:cxn ang="0">
                <a:pos x="T8" y="T9"/>
              </a:cxn>
            </a:cxnLst>
            <a:rect l="T10" t="T11" r="T12" b="T13"/>
            <a:pathLst>
              <a:path w="1828892" h="535756">
                <a:moveTo>
                  <a:pt x="1828892" y="0"/>
                </a:moveTo>
                <a:lnTo>
                  <a:pt x="1426955" y="535756"/>
                </a:lnTo>
                <a:lnTo>
                  <a:pt x="714128" y="535756"/>
                </a:lnTo>
                <a:lnTo>
                  <a:pt x="0" y="0"/>
                </a:lnTo>
                <a:lnTo>
                  <a:pt x="1828892" y="0"/>
                </a:lnTo>
                <a:close/>
              </a:path>
            </a:pathLst>
          </a:custGeom>
          <a:solidFill>
            <a:schemeClr val="accent1">
              <a:lumMod val="40000"/>
              <a:lumOff val="60000"/>
            </a:schemeClr>
          </a:solidFill>
          <a:ln>
            <a:noFill/>
          </a:ln>
        </p:spPr>
        <p:txBody>
          <a:bodyPr anchor="ctr"/>
          <a:lstStyle/>
          <a:p>
            <a:endParaRPr lang="zh-CN" altLang="en-US"/>
          </a:p>
        </p:txBody>
      </p:sp>
      <p:sp>
        <p:nvSpPr>
          <p:cNvPr id="7189" name="矩形 24"/>
          <p:cNvSpPr>
            <a:spLocks/>
          </p:cNvSpPr>
          <p:nvPr/>
        </p:nvSpPr>
        <p:spPr bwMode="auto">
          <a:xfrm rot="19387313">
            <a:off x="8801748" y="5629455"/>
            <a:ext cx="3956050" cy="536575"/>
          </a:xfrm>
          <a:custGeom>
            <a:avLst/>
            <a:gdLst>
              <a:gd name="T0" fmla="*/ 3956149 w 3956149"/>
              <a:gd name="T1" fmla="*/ 1 h 535757"/>
              <a:gd name="T2" fmla="*/ 3554213 w 3956149"/>
              <a:gd name="T3" fmla="*/ 535756 h 535757"/>
              <a:gd name="T4" fmla="*/ 714130 w 3956149"/>
              <a:gd name="T5" fmla="*/ 535757 h 535757"/>
              <a:gd name="T6" fmla="*/ 0 w 3956149"/>
              <a:gd name="T7" fmla="*/ 0 h 535757"/>
              <a:gd name="T8" fmla="*/ 3956149 w 3956149"/>
              <a:gd name="T9" fmla="*/ 1 h 535757"/>
              <a:gd name="T10" fmla="*/ 0 w 3956149"/>
              <a:gd name="T11" fmla="*/ 0 h 535757"/>
              <a:gd name="T12" fmla="*/ 3956149 w 3956149"/>
              <a:gd name="T13" fmla="*/ 535757 h 535757"/>
            </a:gdLst>
            <a:ahLst/>
            <a:cxnLst>
              <a:cxn ang="0">
                <a:pos x="T0" y="T1"/>
              </a:cxn>
              <a:cxn ang="0">
                <a:pos x="T2" y="T3"/>
              </a:cxn>
              <a:cxn ang="0">
                <a:pos x="T4" y="T5"/>
              </a:cxn>
              <a:cxn ang="0">
                <a:pos x="T6" y="T7"/>
              </a:cxn>
              <a:cxn ang="0">
                <a:pos x="T8" y="T9"/>
              </a:cxn>
            </a:cxnLst>
            <a:rect l="T10" t="T11" r="T12" b="T13"/>
            <a:pathLst>
              <a:path w="3956149" h="535757">
                <a:moveTo>
                  <a:pt x="3956149" y="1"/>
                </a:moveTo>
                <a:lnTo>
                  <a:pt x="3554213" y="535756"/>
                </a:lnTo>
                <a:lnTo>
                  <a:pt x="714130" y="535757"/>
                </a:lnTo>
                <a:lnTo>
                  <a:pt x="0" y="0"/>
                </a:lnTo>
                <a:lnTo>
                  <a:pt x="3956149" y="1"/>
                </a:lnTo>
                <a:close/>
              </a:path>
            </a:pathLst>
          </a:custGeom>
          <a:solidFill>
            <a:schemeClr val="accent1">
              <a:lumMod val="40000"/>
              <a:lumOff val="60000"/>
            </a:schemeClr>
          </a:solidFill>
          <a:ln>
            <a:noFill/>
          </a:ln>
        </p:spPr>
        <p:txBody>
          <a:bodyPr anchor="ctr"/>
          <a:lstStyle/>
          <a:p>
            <a:endParaRPr lang="zh-CN" altLang="en-US"/>
          </a:p>
        </p:txBody>
      </p:sp>
      <p:sp>
        <p:nvSpPr>
          <p:cNvPr id="3" name="矩形 2"/>
          <p:cNvSpPr/>
          <p:nvPr/>
        </p:nvSpPr>
        <p:spPr>
          <a:xfrm>
            <a:off x="143306" y="392645"/>
            <a:ext cx="1415772"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代码介绍</a:t>
            </a:r>
            <a:endParaRPr lang="en-US" altLang="zh-CN" sz="24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1295529" y="6037729"/>
            <a:ext cx="578224" cy="369332"/>
          </a:xfrm>
          <a:prstGeom prst="rect">
            <a:avLst/>
          </a:prstGeom>
          <a:noFill/>
        </p:spPr>
        <p:txBody>
          <a:bodyPr wrap="square" rtlCol="0">
            <a:spAutoFit/>
          </a:bodyPr>
          <a:lstStyle/>
          <a:p>
            <a:r>
              <a:rPr lang="en-US" altLang="zh-CN" dirty="0" smtClean="0"/>
              <a:t>22</a:t>
            </a:r>
            <a:endParaRPr lang="zh-CN" altLang="en-US" dirty="0"/>
          </a:p>
        </p:txBody>
      </p:sp>
      <p:sp>
        <p:nvSpPr>
          <p:cNvPr id="2" name="矩形 1"/>
          <p:cNvSpPr/>
          <p:nvPr/>
        </p:nvSpPr>
        <p:spPr>
          <a:xfrm>
            <a:off x="1996225" y="1029684"/>
            <a:ext cx="6684136" cy="4619213"/>
          </a:xfrm>
          <a:prstGeom prst="rect">
            <a:avLst/>
          </a:prstGeom>
        </p:spPr>
        <p:txBody>
          <a:bodyPr wrap="square">
            <a:spAutoFit/>
          </a:bodyPr>
          <a:lstStyle/>
          <a:p>
            <a:pPr indent="304800" algn="just">
              <a:lnSpc>
                <a:spcPct val="125000"/>
              </a:lnSpc>
              <a:spcBef>
                <a:spcPts val="800"/>
              </a:spcBef>
              <a:spcAft>
                <a:spcPts val="0"/>
              </a:spcAft>
            </a:pP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在</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使用</a:t>
            </a:r>
            <a:r>
              <a:rPr lang="zh-CN" altLang="zh-CN"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该</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程序</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前</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首先需要导入</a:t>
            </a:r>
            <a:r>
              <a:rPr lang="en-US" altLang="zh-CN" b="1"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Graph</a:t>
            </a:r>
            <a:r>
              <a:rPr lang="zh-CN" altLang="zh-CN"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包</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巴军华师兄写</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的）</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25000"/>
              </a:lnSpc>
              <a:spcBef>
                <a:spcPts val="800"/>
              </a:spcBef>
              <a:spcAft>
                <a:spcPts val="0"/>
              </a:spcAft>
            </a:pPr>
            <a:r>
              <a:rPr lang="zh-CN" altLang="zh-CN"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通过该包可以初始化物理</a:t>
            </a:r>
            <a:r>
              <a:rPr lang="en-US" altLang="zh-CN"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虚拟网络（读入文件</a:t>
            </a:r>
            <a:r>
              <a:rPr lang="en-US" altLang="zh-CN"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P.txt</a:t>
            </a:r>
            <a:r>
              <a:rPr lang="zh-CN" altLang="zh-CN"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V.txt</a:t>
            </a:r>
            <a:r>
              <a:rPr lang="zh-CN" altLang="zh-CN"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）。它包含的是对物理网络与虚拟网络的</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定义</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节点、链路</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与操作。</a:t>
            </a:r>
            <a:endParaRPr lang="en-US"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25000"/>
              </a:lnSpc>
              <a:spcBef>
                <a:spcPts val="800"/>
              </a:spcBef>
              <a:spcAft>
                <a:spcPts val="0"/>
              </a:spcAft>
            </a:pPr>
            <a:r>
              <a:rPr lang="en-US" altLang="zh-CN"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Graph</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包</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中，一个物理网络图</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的实例</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有一个</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方法</a:t>
            </a:r>
            <a:r>
              <a:rPr lang="en-US" altLang="zh-CN" dirty="0" err="1">
                <a:latin typeface="Times New Roman" panose="02020603050405020304" pitchFamily="18" charset="0"/>
                <a:cs typeface="Times New Roman" panose="02020603050405020304" pitchFamily="18" charset="0"/>
              </a:rPr>
              <a:t>dijkstra</a:t>
            </a:r>
            <a:r>
              <a:rPr lang="en-US" altLang="zh-CN" dirty="0" smtClean="0">
                <a:latin typeface="Times New Roman" panose="02020603050405020304" pitchFamily="18" charset="0"/>
                <a:cs typeface="Times New Roman" panose="02020603050405020304" pitchFamily="18" charset="0"/>
              </a:rPr>
              <a:t>()</a:t>
            </a:r>
            <a:endParaRPr lang="en-US"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25000"/>
              </a:lnSpc>
              <a:spcBef>
                <a:spcPts val="800"/>
              </a:spcBef>
              <a:spcAft>
                <a:spcPts val="0"/>
              </a:spcAft>
            </a:pPr>
            <a:endParaRPr lang="en-US"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25000"/>
              </a:lnSpc>
              <a:spcBef>
                <a:spcPts val="800"/>
              </a:spcBef>
              <a:spcAft>
                <a:spcPts val="0"/>
              </a:spcAft>
            </a:pPr>
            <a:endParaRPr lang="en-US" altLang="zh-CN"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25000"/>
              </a:lnSpc>
              <a:spcBef>
                <a:spcPts val="800"/>
              </a:spcBef>
              <a:spcAft>
                <a:spcPts val="0"/>
              </a:spcAft>
            </a:pPr>
            <a:r>
              <a:rPr lang="zh-CN" altLang="en-US"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作用是</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求得</a:t>
            </a:r>
            <a:r>
              <a:rPr lang="zh-CN" altLang="zh-CN"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两个顶点之间的最</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短距离</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（即染色体两个基因代表的节点之间的路径）</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并返回该最短路径的节点序列数组，同时消耗链路上的带宽（第三个参数指定）</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25000"/>
              </a:lnSpc>
              <a:spcBef>
                <a:spcPts val="800"/>
              </a:spcBef>
              <a:spcAft>
                <a:spcPts val="0"/>
              </a:spcAft>
            </a:pPr>
            <a:endParaRPr lang="en-US" altLang="zh-CN"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25000"/>
              </a:lnSpc>
              <a:spcBef>
                <a:spcPts val="800"/>
              </a:spcBef>
              <a:spcAft>
                <a:spcPts val="0"/>
              </a:spcAft>
            </a:pPr>
            <a:r>
              <a:rPr lang="en-US" altLang="zh-CN" kern="100" dirty="0" err="1"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refreshMatrix</a:t>
            </a:r>
            <a:r>
              <a:rPr lang="en-US" altLang="zh-CN"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方法用于更新图的邻接矩阵，使其恢复原样</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9358399" y="1538598"/>
            <a:ext cx="2578013" cy="2525401"/>
          </a:xfrm>
          <a:prstGeom prst="rect">
            <a:avLst/>
          </a:prstGeom>
        </p:spPr>
      </p:pic>
      <p:cxnSp>
        <p:nvCxnSpPr>
          <p:cNvPr id="7" name="直接箭头连接符 6"/>
          <p:cNvCxnSpPr/>
          <p:nvPr/>
        </p:nvCxnSpPr>
        <p:spPr>
          <a:xfrm>
            <a:off x="7968343" y="1915886"/>
            <a:ext cx="1306286" cy="145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4"/>
          <a:stretch>
            <a:fillRect/>
          </a:stretch>
        </p:blipFill>
        <p:spPr>
          <a:xfrm>
            <a:off x="2370218" y="2955957"/>
            <a:ext cx="5520382" cy="477591"/>
          </a:xfrm>
          <a:prstGeom prst="rect">
            <a:avLst/>
          </a:prstGeom>
        </p:spPr>
      </p:pic>
      <p:pic>
        <p:nvPicPr>
          <p:cNvPr id="12" name="图片 11"/>
          <p:cNvPicPr>
            <a:picLocks noChangeAspect="1"/>
          </p:cNvPicPr>
          <p:nvPr/>
        </p:nvPicPr>
        <p:blipFill>
          <a:blip r:embed="rId5"/>
          <a:stretch>
            <a:fillRect/>
          </a:stretch>
        </p:blipFill>
        <p:spPr>
          <a:xfrm>
            <a:off x="2375781" y="4700281"/>
            <a:ext cx="3179928" cy="419991"/>
          </a:xfrm>
          <a:prstGeom prst="rect">
            <a:avLst/>
          </a:prstGeom>
        </p:spPr>
      </p:pic>
    </p:spTree>
    <p:extLst>
      <p:ext uri="{BB962C8B-B14F-4D97-AF65-F5344CB8AC3E}">
        <p14:creationId xmlns:p14="http://schemas.microsoft.com/office/powerpoint/2010/main" val="13596166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p:cNvSpPr>
          <p:nvPr/>
        </p:nvSpPr>
        <p:spPr bwMode="auto">
          <a:xfrm rot="19387313">
            <a:off x="-1116839" y="-603430"/>
            <a:ext cx="4500563" cy="2159000"/>
          </a:xfrm>
          <a:custGeom>
            <a:avLst/>
            <a:gdLst>
              <a:gd name="T0" fmla="*/ 1622595 w 4505489"/>
              <a:gd name="T1" fmla="*/ 0 h 2162815"/>
              <a:gd name="T2" fmla="*/ 4505489 w 4505489"/>
              <a:gd name="T3" fmla="*/ 2162815 h 2162815"/>
              <a:gd name="T4" fmla="*/ 0 w 4505489"/>
              <a:gd name="T5" fmla="*/ 2162815 h 2162815"/>
              <a:gd name="T6" fmla="*/ 1622595 w 4505489"/>
              <a:gd name="T7" fmla="*/ 0 h 2162815"/>
              <a:gd name="T8" fmla="*/ 0 w 4505489"/>
              <a:gd name="T9" fmla="*/ 0 h 2162815"/>
              <a:gd name="T10" fmla="*/ 4505489 w 4505489"/>
              <a:gd name="T11" fmla="*/ 2162815 h 2162815"/>
            </a:gdLst>
            <a:ahLst/>
            <a:cxnLst>
              <a:cxn ang="0">
                <a:pos x="T0" y="T1"/>
              </a:cxn>
              <a:cxn ang="0">
                <a:pos x="T2" y="T3"/>
              </a:cxn>
              <a:cxn ang="0">
                <a:pos x="T4" y="T5"/>
              </a:cxn>
              <a:cxn ang="0">
                <a:pos x="T6" y="T7"/>
              </a:cxn>
            </a:cxnLst>
            <a:rect l="T8" t="T9" r="T10" b="T11"/>
            <a:pathLst>
              <a:path w="4505489" h="2162815">
                <a:moveTo>
                  <a:pt x="1622595" y="0"/>
                </a:moveTo>
                <a:lnTo>
                  <a:pt x="4505489" y="2162815"/>
                </a:lnTo>
                <a:lnTo>
                  <a:pt x="0" y="2162815"/>
                </a:lnTo>
                <a:lnTo>
                  <a:pt x="1622595" y="0"/>
                </a:lnTo>
                <a:close/>
              </a:path>
            </a:pathLst>
          </a:custGeom>
          <a:solidFill>
            <a:schemeClr val="accent1">
              <a:lumMod val="40000"/>
              <a:lumOff val="60000"/>
            </a:schemeClr>
          </a:solidFill>
          <a:ln>
            <a:noFill/>
          </a:ln>
        </p:spPr>
        <p:txBody>
          <a:bodyPr anchor="ctr"/>
          <a:lstStyle/>
          <a:p>
            <a:endParaRPr lang="zh-CN" altLang="en-US"/>
          </a:p>
        </p:txBody>
      </p:sp>
      <p:sp>
        <p:nvSpPr>
          <p:cNvPr id="7171" name="矩形 2"/>
          <p:cNvSpPr>
            <a:spLocks/>
          </p:cNvSpPr>
          <p:nvPr/>
        </p:nvSpPr>
        <p:spPr bwMode="auto">
          <a:xfrm rot="19387313">
            <a:off x="10714685" y="6269218"/>
            <a:ext cx="1830388" cy="534987"/>
          </a:xfrm>
          <a:custGeom>
            <a:avLst/>
            <a:gdLst>
              <a:gd name="T0" fmla="*/ 1828892 w 1828892"/>
              <a:gd name="T1" fmla="*/ 0 h 535756"/>
              <a:gd name="T2" fmla="*/ 1426955 w 1828892"/>
              <a:gd name="T3" fmla="*/ 535756 h 535756"/>
              <a:gd name="T4" fmla="*/ 714128 w 1828892"/>
              <a:gd name="T5" fmla="*/ 535756 h 535756"/>
              <a:gd name="T6" fmla="*/ 0 w 1828892"/>
              <a:gd name="T7" fmla="*/ 0 h 535756"/>
              <a:gd name="T8" fmla="*/ 1828892 w 1828892"/>
              <a:gd name="T9" fmla="*/ 0 h 535756"/>
              <a:gd name="T10" fmla="*/ 0 w 1828892"/>
              <a:gd name="T11" fmla="*/ 0 h 535756"/>
              <a:gd name="T12" fmla="*/ 1828892 w 1828892"/>
              <a:gd name="T13" fmla="*/ 535756 h 535756"/>
            </a:gdLst>
            <a:ahLst/>
            <a:cxnLst>
              <a:cxn ang="0">
                <a:pos x="T0" y="T1"/>
              </a:cxn>
              <a:cxn ang="0">
                <a:pos x="T2" y="T3"/>
              </a:cxn>
              <a:cxn ang="0">
                <a:pos x="T4" y="T5"/>
              </a:cxn>
              <a:cxn ang="0">
                <a:pos x="T6" y="T7"/>
              </a:cxn>
              <a:cxn ang="0">
                <a:pos x="T8" y="T9"/>
              </a:cxn>
            </a:cxnLst>
            <a:rect l="T10" t="T11" r="T12" b="T13"/>
            <a:pathLst>
              <a:path w="1828892" h="535756">
                <a:moveTo>
                  <a:pt x="1828892" y="0"/>
                </a:moveTo>
                <a:lnTo>
                  <a:pt x="1426955" y="535756"/>
                </a:lnTo>
                <a:lnTo>
                  <a:pt x="714128" y="535756"/>
                </a:lnTo>
                <a:lnTo>
                  <a:pt x="0" y="0"/>
                </a:lnTo>
                <a:lnTo>
                  <a:pt x="1828892" y="0"/>
                </a:lnTo>
                <a:close/>
              </a:path>
            </a:pathLst>
          </a:custGeom>
          <a:solidFill>
            <a:schemeClr val="accent1">
              <a:lumMod val="40000"/>
              <a:lumOff val="60000"/>
            </a:schemeClr>
          </a:solidFill>
          <a:ln>
            <a:noFill/>
          </a:ln>
        </p:spPr>
        <p:txBody>
          <a:bodyPr anchor="ctr"/>
          <a:lstStyle/>
          <a:p>
            <a:endParaRPr lang="zh-CN" altLang="en-US"/>
          </a:p>
        </p:txBody>
      </p:sp>
      <p:sp>
        <p:nvSpPr>
          <p:cNvPr id="7189" name="矩形 24"/>
          <p:cNvSpPr>
            <a:spLocks/>
          </p:cNvSpPr>
          <p:nvPr/>
        </p:nvSpPr>
        <p:spPr bwMode="auto">
          <a:xfrm rot="19387313">
            <a:off x="8801748" y="5629455"/>
            <a:ext cx="3956050" cy="536575"/>
          </a:xfrm>
          <a:custGeom>
            <a:avLst/>
            <a:gdLst>
              <a:gd name="T0" fmla="*/ 3956149 w 3956149"/>
              <a:gd name="T1" fmla="*/ 1 h 535757"/>
              <a:gd name="T2" fmla="*/ 3554213 w 3956149"/>
              <a:gd name="T3" fmla="*/ 535756 h 535757"/>
              <a:gd name="T4" fmla="*/ 714130 w 3956149"/>
              <a:gd name="T5" fmla="*/ 535757 h 535757"/>
              <a:gd name="T6" fmla="*/ 0 w 3956149"/>
              <a:gd name="T7" fmla="*/ 0 h 535757"/>
              <a:gd name="T8" fmla="*/ 3956149 w 3956149"/>
              <a:gd name="T9" fmla="*/ 1 h 535757"/>
              <a:gd name="T10" fmla="*/ 0 w 3956149"/>
              <a:gd name="T11" fmla="*/ 0 h 535757"/>
              <a:gd name="T12" fmla="*/ 3956149 w 3956149"/>
              <a:gd name="T13" fmla="*/ 535757 h 535757"/>
            </a:gdLst>
            <a:ahLst/>
            <a:cxnLst>
              <a:cxn ang="0">
                <a:pos x="T0" y="T1"/>
              </a:cxn>
              <a:cxn ang="0">
                <a:pos x="T2" y="T3"/>
              </a:cxn>
              <a:cxn ang="0">
                <a:pos x="T4" y="T5"/>
              </a:cxn>
              <a:cxn ang="0">
                <a:pos x="T6" y="T7"/>
              </a:cxn>
              <a:cxn ang="0">
                <a:pos x="T8" y="T9"/>
              </a:cxn>
            </a:cxnLst>
            <a:rect l="T10" t="T11" r="T12" b="T13"/>
            <a:pathLst>
              <a:path w="3956149" h="535757">
                <a:moveTo>
                  <a:pt x="3956149" y="1"/>
                </a:moveTo>
                <a:lnTo>
                  <a:pt x="3554213" y="535756"/>
                </a:lnTo>
                <a:lnTo>
                  <a:pt x="714130" y="535757"/>
                </a:lnTo>
                <a:lnTo>
                  <a:pt x="0" y="0"/>
                </a:lnTo>
                <a:lnTo>
                  <a:pt x="3956149" y="1"/>
                </a:lnTo>
                <a:close/>
              </a:path>
            </a:pathLst>
          </a:custGeom>
          <a:solidFill>
            <a:schemeClr val="accent1">
              <a:lumMod val="40000"/>
              <a:lumOff val="60000"/>
            </a:schemeClr>
          </a:solidFill>
          <a:ln>
            <a:noFill/>
          </a:ln>
        </p:spPr>
        <p:txBody>
          <a:bodyPr anchor="ctr"/>
          <a:lstStyle/>
          <a:p>
            <a:endParaRPr lang="zh-CN" altLang="en-US"/>
          </a:p>
        </p:txBody>
      </p:sp>
      <p:sp>
        <p:nvSpPr>
          <p:cNvPr id="3" name="矩形 2"/>
          <p:cNvSpPr/>
          <p:nvPr/>
        </p:nvSpPr>
        <p:spPr>
          <a:xfrm>
            <a:off x="143306" y="392645"/>
            <a:ext cx="1415772"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代码介绍</a:t>
            </a:r>
            <a:endParaRPr lang="en-US" altLang="zh-CN" sz="24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1295529" y="6037729"/>
            <a:ext cx="578224" cy="369332"/>
          </a:xfrm>
          <a:prstGeom prst="rect">
            <a:avLst/>
          </a:prstGeom>
          <a:noFill/>
        </p:spPr>
        <p:txBody>
          <a:bodyPr wrap="square" rtlCol="0">
            <a:spAutoFit/>
          </a:bodyPr>
          <a:lstStyle/>
          <a:p>
            <a:r>
              <a:rPr lang="en-US" altLang="zh-CN" dirty="0" smtClean="0"/>
              <a:t>23</a:t>
            </a:r>
            <a:endParaRPr lang="zh-CN" altLang="en-US" dirty="0"/>
          </a:p>
        </p:txBody>
      </p:sp>
      <p:sp>
        <p:nvSpPr>
          <p:cNvPr id="4" name="矩形 3"/>
          <p:cNvSpPr/>
          <p:nvPr/>
        </p:nvSpPr>
        <p:spPr>
          <a:xfrm>
            <a:off x="2975431" y="4120607"/>
            <a:ext cx="6096000" cy="1200329"/>
          </a:xfrm>
          <a:prstGeom prst="rect">
            <a:avLst/>
          </a:prstGeom>
        </p:spPr>
        <p:txBody>
          <a:bodyPr>
            <a:spAutoFit/>
          </a:bodyPr>
          <a:lstStyle/>
          <a:p>
            <a:r>
              <a:rPr lang="en-US" altLang="zh-CN" kern="100" dirty="0" err="1"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virtualNetworkEmbedding</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包中包含了三个类：</a:t>
            </a:r>
            <a:endParaRPr lang="en-US"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Chromosome</a:t>
            </a:r>
          </a:p>
          <a:p>
            <a:pPr marL="285750" indent="-285750">
              <a:buFont typeface="Arial" panose="020B0604020202020204" pitchFamily="34" charset="0"/>
              <a:buChar char="•"/>
            </a:pPr>
            <a:r>
              <a:rPr lang="en-US"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GA</a:t>
            </a:r>
          </a:p>
          <a:p>
            <a:pPr marL="285750" indent="-285750">
              <a:buFont typeface="Arial" panose="020B0604020202020204" pitchFamily="34" charset="0"/>
              <a:buChar char="•"/>
            </a:pPr>
            <a:r>
              <a:rPr lang="en-US"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main</a:t>
            </a:r>
          </a:p>
        </p:txBody>
      </p:sp>
      <p:pic>
        <p:nvPicPr>
          <p:cNvPr id="5" name="图片 4"/>
          <p:cNvPicPr>
            <a:picLocks noChangeAspect="1"/>
          </p:cNvPicPr>
          <p:nvPr/>
        </p:nvPicPr>
        <p:blipFill>
          <a:blip r:embed="rId3"/>
          <a:stretch>
            <a:fillRect/>
          </a:stretch>
        </p:blipFill>
        <p:spPr>
          <a:xfrm>
            <a:off x="2707276" y="2370867"/>
            <a:ext cx="4204930" cy="1518961"/>
          </a:xfrm>
          <a:prstGeom prst="rect">
            <a:avLst/>
          </a:prstGeom>
        </p:spPr>
      </p:pic>
      <p:sp>
        <p:nvSpPr>
          <p:cNvPr id="6" name="矩形 5"/>
          <p:cNvSpPr/>
          <p:nvPr/>
        </p:nvSpPr>
        <p:spPr>
          <a:xfrm>
            <a:off x="2685142" y="1552807"/>
            <a:ext cx="6096000" cy="646331"/>
          </a:xfrm>
          <a:prstGeom prst="rect">
            <a:avLst/>
          </a:prstGeom>
        </p:spPr>
        <p:txBody>
          <a:bodyPr>
            <a:spAutoFit/>
          </a:bodyPr>
          <a:lstStyle/>
          <a:p>
            <a:pPr indent="288290">
              <a:spcBef>
                <a:spcPts val="800"/>
              </a:spcBef>
              <a:spcAft>
                <a:spcPts val="400"/>
              </a:spcAft>
            </a:pPr>
            <a:r>
              <a:rPr lang="zh-CN" altLang="en-US" kern="100" dirty="0" smtClean="0">
                <a:solidFill>
                  <a:srgbClr val="333333"/>
                </a:solidFill>
                <a:latin typeface="Times New Roman" panose="02020603050405020304" pitchFamily="18" charset="0"/>
                <a:ea typeface="宋体" panose="02010600030101010101" pitchFamily="2" charset="-122"/>
                <a:cs typeface="Arial" panose="020B0604020202020204" pitchFamily="34" charset="0"/>
              </a:rPr>
              <a:t>算法具体</a:t>
            </a:r>
            <a:r>
              <a:rPr lang="zh-CN" altLang="zh-CN" kern="100" dirty="0" smtClean="0">
                <a:solidFill>
                  <a:srgbClr val="333333"/>
                </a:solidFill>
                <a:latin typeface="Times New Roman" panose="02020603050405020304" pitchFamily="18" charset="0"/>
                <a:ea typeface="宋体" panose="02010600030101010101" pitchFamily="2" charset="-122"/>
                <a:cs typeface="Arial" panose="020B0604020202020204" pitchFamily="34" charset="0"/>
              </a:rPr>
              <a:t>实现</a:t>
            </a:r>
            <a:r>
              <a:rPr lang="zh-CN" altLang="zh-CN"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代码</a:t>
            </a:r>
            <a:r>
              <a:rPr lang="zh-CN" altLang="zh-CN" kern="100" dirty="0">
                <a:solidFill>
                  <a:srgbClr val="333333"/>
                </a:solidFill>
                <a:latin typeface="Times New Roman" panose="02020603050405020304" pitchFamily="18" charset="0"/>
                <a:ea typeface="宋体" panose="02010600030101010101" pitchFamily="2" charset="-122"/>
                <a:cs typeface="Arial" panose="020B0604020202020204" pitchFamily="34" charset="0"/>
              </a:rPr>
              <a:t>放在文件夹</a:t>
            </a:r>
            <a:r>
              <a:rPr lang="en-US" altLang="zh-CN" kern="100" dirty="0" err="1">
                <a:solidFill>
                  <a:srgbClr val="333333"/>
                </a:solidFill>
                <a:latin typeface="Times New Roman" panose="02020603050405020304" pitchFamily="18" charset="0"/>
                <a:ea typeface="宋体" panose="02010600030101010101" pitchFamily="2" charset="-122"/>
                <a:cs typeface="Arial" panose="020B0604020202020204" pitchFamily="34" charset="0"/>
              </a:rPr>
              <a:t>EvolutionaryAlgorithms</a:t>
            </a:r>
            <a:r>
              <a:rPr lang="en-US" altLang="zh-CN" kern="100" dirty="0">
                <a:solidFill>
                  <a:srgbClr val="333333"/>
                </a:solidFill>
                <a:latin typeface="Times New Roman" panose="02020603050405020304" pitchFamily="18" charset="0"/>
                <a:ea typeface="宋体" panose="02010600030101010101" pitchFamily="2" charset="-122"/>
                <a:cs typeface="Arial" panose="020B0604020202020204" pitchFamily="34" charset="0"/>
              </a:rPr>
              <a:t>/</a:t>
            </a:r>
            <a:r>
              <a:rPr lang="en-US" altLang="zh-CN" kern="100" dirty="0" err="1">
                <a:solidFill>
                  <a:srgbClr val="333333"/>
                </a:solidFill>
                <a:latin typeface="Times New Roman" panose="02020603050405020304" pitchFamily="18" charset="0"/>
                <a:ea typeface="宋体" panose="02010600030101010101" pitchFamily="2" charset="-122"/>
                <a:cs typeface="Arial" panose="020B0604020202020204" pitchFamily="34" charset="0"/>
              </a:rPr>
              <a:t>src</a:t>
            </a:r>
            <a:r>
              <a:rPr lang="en-US" altLang="zh-CN" kern="100" dirty="0">
                <a:solidFill>
                  <a:srgbClr val="333333"/>
                </a:solidFill>
                <a:latin typeface="Times New Roman" panose="02020603050405020304" pitchFamily="18" charset="0"/>
                <a:ea typeface="宋体" panose="02010600030101010101" pitchFamily="2" charset="-122"/>
                <a:cs typeface="Arial" panose="020B0604020202020204" pitchFamily="34" charset="0"/>
              </a:rPr>
              <a:t>/</a:t>
            </a:r>
            <a:r>
              <a:rPr lang="en-US" altLang="zh-CN" kern="100" dirty="0" err="1">
                <a:solidFill>
                  <a:srgbClr val="333333"/>
                </a:solidFill>
                <a:latin typeface="Times New Roman" panose="02020603050405020304" pitchFamily="18" charset="0"/>
                <a:ea typeface="宋体" panose="02010600030101010101" pitchFamily="2" charset="-122"/>
                <a:cs typeface="Arial" panose="020B0604020202020204" pitchFamily="34" charset="0"/>
              </a:rPr>
              <a:t>virtualNetworkEmbedding</a:t>
            </a:r>
            <a:r>
              <a:rPr lang="zh-CN" altLang="en-US" kern="100" dirty="0">
                <a:solidFill>
                  <a:srgbClr val="333333"/>
                </a:solidFill>
                <a:latin typeface="Times New Roman" panose="02020603050405020304" pitchFamily="18" charset="0"/>
                <a:ea typeface="宋体" panose="02010600030101010101" pitchFamily="2" charset="-122"/>
                <a:cs typeface="Arial" panose="020B0604020202020204" pitchFamily="34" charset="0"/>
              </a:rPr>
              <a:t>中。</a:t>
            </a:r>
            <a:endParaRPr lang="zh-CN" altLang="zh-CN" kern="100" dirty="0">
              <a:solidFill>
                <a:srgbClr val="333333"/>
              </a:solidFill>
              <a:latin typeface="Times New Roman" panose="02020603050405020304" pitchFamily="18"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0356844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p:cNvSpPr>
          <p:nvPr/>
        </p:nvSpPr>
        <p:spPr bwMode="auto">
          <a:xfrm rot="19387313">
            <a:off x="-1116839" y="-603430"/>
            <a:ext cx="4500563" cy="2159000"/>
          </a:xfrm>
          <a:custGeom>
            <a:avLst/>
            <a:gdLst>
              <a:gd name="T0" fmla="*/ 1622595 w 4505489"/>
              <a:gd name="T1" fmla="*/ 0 h 2162815"/>
              <a:gd name="T2" fmla="*/ 4505489 w 4505489"/>
              <a:gd name="T3" fmla="*/ 2162815 h 2162815"/>
              <a:gd name="T4" fmla="*/ 0 w 4505489"/>
              <a:gd name="T5" fmla="*/ 2162815 h 2162815"/>
              <a:gd name="T6" fmla="*/ 1622595 w 4505489"/>
              <a:gd name="T7" fmla="*/ 0 h 2162815"/>
              <a:gd name="T8" fmla="*/ 0 w 4505489"/>
              <a:gd name="T9" fmla="*/ 0 h 2162815"/>
              <a:gd name="T10" fmla="*/ 4505489 w 4505489"/>
              <a:gd name="T11" fmla="*/ 2162815 h 2162815"/>
            </a:gdLst>
            <a:ahLst/>
            <a:cxnLst>
              <a:cxn ang="0">
                <a:pos x="T0" y="T1"/>
              </a:cxn>
              <a:cxn ang="0">
                <a:pos x="T2" y="T3"/>
              </a:cxn>
              <a:cxn ang="0">
                <a:pos x="T4" y="T5"/>
              </a:cxn>
              <a:cxn ang="0">
                <a:pos x="T6" y="T7"/>
              </a:cxn>
            </a:cxnLst>
            <a:rect l="T8" t="T9" r="T10" b="T11"/>
            <a:pathLst>
              <a:path w="4505489" h="2162815">
                <a:moveTo>
                  <a:pt x="1622595" y="0"/>
                </a:moveTo>
                <a:lnTo>
                  <a:pt x="4505489" y="2162815"/>
                </a:lnTo>
                <a:lnTo>
                  <a:pt x="0" y="2162815"/>
                </a:lnTo>
                <a:lnTo>
                  <a:pt x="1622595" y="0"/>
                </a:lnTo>
                <a:close/>
              </a:path>
            </a:pathLst>
          </a:custGeom>
          <a:solidFill>
            <a:schemeClr val="accent1">
              <a:lumMod val="40000"/>
              <a:lumOff val="60000"/>
            </a:schemeClr>
          </a:solidFill>
          <a:ln>
            <a:noFill/>
          </a:ln>
        </p:spPr>
        <p:txBody>
          <a:bodyPr anchor="ctr"/>
          <a:lstStyle/>
          <a:p>
            <a:endParaRPr lang="zh-CN" altLang="en-US"/>
          </a:p>
        </p:txBody>
      </p:sp>
      <p:sp>
        <p:nvSpPr>
          <p:cNvPr id="7171" name="矩形 2"/>
          <p:cNvSpPr>
            <a:spLocks/>
          </p:cNvSpPr>
          <p:nvPr/>
        </p:nvSpPr>
        <p:spPr bwMode="auto">
          <a:xfrm rot="19387313">
            <a:off x="10714685" y="6269218"/>
            <a:ext cx="1830388" cy="534987"/>
          </a:xfrm>
          <a:custGeom>
            <a:avLst/>
            <a:gdLst>
              <a:gd name="T0" fmla="*/ 1828892 w 1828892"/>
              <a:gd name="T1" fmla="*/ 0 h 535756"/>
              <a:gd name="T2" fmla="*/ 1426955 w 1828892"/>
              <a:gd name="T3" fmla="*/ 535756 h 535756"/>
              <a:gd name="T4" fmla="*/ 714128 w 1828892"/>
              <a:gd name="T5" fmla="*/ 535756 h 535756"/>
              <a:gd name="T6" fmla="*/ 0 w 1828892"/>
              <a:gd name="T7" fmla="*/ 0 h 535756"/>
              <a:gd name="T8" fmla="*/ 1828892 w 1828892"/>
              <a:gd name="T9" fmla="*/ 0 h 535756"/>
              <a:gd name="T10" fmla="*/ 0 w 1828892"/>
              <a:gd name="T11" fmla="*/ 0 h 535756"/>
              <a:gd name="T12" fmla="*/ 1828892 w 1828892"/>
              <a:gd name="T13" fmla="*/ 535756 h 535756"/>
            </a:gdLst>
            <a:ahLst/>
            <a:cxnLst>
              <a:cxn ang="0">
                <a:pos x="T0" y="T1"/>
              </a:cxn>
              <a:cxn ang="0">
                <a:pos x="T2" y="T3"/>
              </a:cxn>
              <a:cxn ang="0">
                <a:pos x="T4" y="T5"/>
              </a:cxn>
              <a:cxn ang="0">
                <a:pos x="T6" y="T7"/>
              </a:cxn>
              <a:cxn ang="0">
                <a:pos x="T8" y="T9"/>
              </a:cxn>
            </a:cxnLst>
            <a:rect l="T10" t="T11" r="T12" b="T13"/>
            <a:pathLst>
              <a:path w="1828892" h="535756">
                <a:moveTo>
                  <a:pt x="1828892" y="0"/>
                </a:moveTo>
                <a:lnTo>
                  <a:pt x="1426955" y="535756"/>
                </a:lnTo>
                <a:lnTo>
                  <a:pt x="714128" y="535756"/>
                </a:lnTo>
                <a:lnTo>
                  <a:pt x="0" y="0"/>
                </a:lnTo>
                <a:lnTo>
                  <a:pt x="1828892" y="0"/>
                </a:lnTo>
                <a:close/>
              </a:path>
            </a:pathLst>
          </a:custGeom>
          <a:solidFill>
            <a:schemeClr val="accent1">
              <a:lumMod val="40000"/>
              <a:lumOff val="60000"/>
            </a:schemeClr>
          </a:solidFill>
          <a:ln>
            <a:noFill/>
          </a:ln>
        </p:spPr>
        <p:txBody>
          <a:bodyPr anchor="ctr"/>
          <a:lstStyle/>
          <a:p>
            <a:endParaRPr lang="zh-CN" altLang="en-US"/>
          </a:p>
        </p:txBody>
      </p:sp>
      <p:sp>
        <p:nvSpPr>
          <p:cNvPr id="7189" name="矩形 24"/>
          <p:cNvSpPr>
            <a:spLocks/>
          </p:cNvSpPr>
          <p:nvPr/>
        </p:nvSpPr>
        <p:spPr bwMode="auto">
          <a:xfrm rot="19387313">
            <a:off x="8801748" y="5629455"/>
            <a:ext cx="3956050" cy="536575"/>
          </a:xfrm>
          <a:custGeom>
            <a:avLst/>
            <a:gdLst>
              <a:gd name="T0" fmla="*/ 3956149 w 3956149"/>
              <a:gd name="T1" fmla="*/ 1 h 535757"/>
              <a:gd name="T2" fmla="*/ 3554213 w 3956149"/>
              <a:gd name="T3" fmla="*/ 535756 h 535757"/>
              <a:gd name="T4" fmla="*/ 714130 w 3956149"/>
              <a:gd name="T5" fmla="*/ 535757 h 535757"/>
              <a:gd name="T6" fmla="*/ 0 w 3956149"/>
              <a:gd name="T7" fmla="*/ 0 h 535757"/>
              <a:gd name="T8" fmla="*/ 3956149 w 3956149"/>
              <a:gd name="T9" fmla="*/ 1 h 535757"/>
              <a:gd name="T10" fmla="*/ 0 w 3956149"/>
              <a:gd name="T11" fmla="*/ 0 h 535757"/>
              <a:gd name="T12" fmla="*/ 3956149 w 3956149"/>
              <a:gd name="T13" fmla="*/ 535757 h 535757"/>
            </a:gdLst>
            <a:ahLst/>
            <a:cxnLst>
              <a:cxn ang="0">
                <a:pos x="T0" y="T1"/>
              </a:cxn>
              <a:cxn ang="0">
                <a:pos x="T2" y="T3"/>
              </a:cxn>
              <a:cxn ang="0">
                <a:pos x="T4" y="T5"/>
              </a:cxn>
              <a:cxn ang="0">
                <a:pos x="T6" y="T7"/>
              </a:cxn>
              <a:cxn ang="0">
                <a:pos x="T8" y="T9"/>
              </a:cxn>
            </a:cxnLst>
            <a:rect l="T10" t="T11" r="T12" b="T13"/>
            <a:pathLst>
              <a:path w="3956149" h="535757">
                <a:moveTo>
                  <a:pt x="3956149" y="1"/>
                </a:moveTo>
                <a:lnTo>
                  <a:pt x="3554213" y="535756"/>
                </a:lnTo>
                <a:lnTo>
                  <a:pt x="714130" y="535757"/>
                </a:lnTo>
                <a:lnTo>
                  <a:pt x="0" y="0"/>
                </a:lnTo>
                <a:lnTo>
                  <a:pt x="3956149" y="1"/>
                </a:lnTo>
                <a:close/>
              </a:path>
            </a:pathLst>
          </a:custGeom>
          <a:solidFill>
            <a:schemeClr val="accent1">
              <a:lumMod val="40000"/>
              <a:lumOff val="60000"/>
            </a:schemeClr>
          </a:solidFill>
          <a:ln>
            <a:noFill/>
          </a:ln>
        </p:spPr>
        <p:txBody>
          <a:bodyPr anchor="ctr"/>
          <a:lstStyle/>
          <a:p>
            <a:endParaRPr lang="zh-CN" altLang="en-US"/>
          </a:p>
        </p:txBody>
      </p:sp>
      <p:sp>
        <p:nvSpPr>
          <p:cNvPr id="3" name="矩形 2"/>
          <p:cNvSpPr/>
          <p:nvPr/>
        </p:nvSpPr>
        <p:spPr>
          <a:xfrm>
            <a:off x="143306" y="392645"/>
            <a:ext cx="1415772"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代码介绍</a:t>
            </a:r>
            <a:endParaRPr lang="en-US" altLang="zh-CN" sz="24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1295529" y="6037729"/>
            <a:ext cx="578224" cy="369332"/>
          </a:xfrm>
          <a:prstGeom prst="rect">
            <a:avLst/>
          </a:prstGeom>
          <a:noFill/>
        </p:spPr>
        <p:txBody>
          <a:bodyPr wrap="square" rtlCol="0">
            <a:spAutoFit/>
          </a:bodyPr>
          <a:lstStyle/>
          <a:p>
            <a:r>
              <a:rPr lang="en-US" altLang="zh-CN" dirty="0" smtClean="0"/>
              <a:t>24</a:t>
            </a:r>
            <a:endParaRPr lang="zh-CN" altLang="en-US" dirty="0"/>
          </a:p>
        </p:txBody>
      </p:sp>
      <p:sp>
        <p:nvSpPr>
          <p:cNvPr id="7" name="矩形 6"/>
          <p:cNvSpPr/>
          <p:nvPr/>
        </p:nvSpPr>
        <p:spPr>
          <a:xfrm>
            <a:off x="3091542" y="616022"/>
            <a:ext cx="8069943" cy="4801314"/>
          </a:xfrm>
          <a:prstGeom prst="rect">
            <a:avLst/>
          </a:prstGeom>
        </p:spPr>
        <p:txBody>
          <a:bodyPr wrap="square">
            <a:spAutoFit/>
          </a:bodyPr>
          <a:lstStyle/>
          <a:p>
            <a:r>
              <a:rPr lang="en-US" altLang="zh-CN"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Chromosome</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类</a:t>
            </a:r>
            <a:r>
              <a:rPr lang="zh-CN" altLang="en-US"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定义</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的是染色体的各类属性与方法。</a:t>
            </a:r>
            <a:endParaRPr lang="en-US"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初始种群的</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随机解的</a:t>
            </a:r>
            <a:r>
              <a:rPr lang="zh-CN" altLang="zh-CN"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生成方法</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为</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产生的染色体的基因序列</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储存</a:t>
            </a:r>
            <a:r>
              <a:rPr lang="zh-CN" altLang="en-US"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kern="100" dirty="0" err="1">
                <a:solidFill>
                  <a:srgbClr val="333333"/>
                </a:solidFill>
                <a:latin typeface="Times New Roman" panose="02020603050405020304" pitchFamily="18" charset="0"/>
                <a:ea typeface="宋体" panose="02010600030101010101" pitchFamily="2" charset="-122"/>
                <a:cs typeface="Times New Roman" panose="02020603050405020304" pitchFamily="18" charset="0"/>
              </a:rPr>
              <a:t>geneSequence</a:t>
            </a:r>
            <a:r>
              <a:rPr lang="en-US" altLang="zh-CN"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中</a:t>
            </a:r>
            <a:r>
              <a:rPr lang="zh-CN" altLang="zh-CN"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适应</a:t>
            </a:r>
            <a:r>
              <a:rPr lang="zh-CN" altLang="zh-CN"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度（映射的开销）的</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计算方法</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为： </a:t>
            </a:r>
            <a:endParaRPr lang="zh-CN" altLang="en-US" dirty="0"/>
          </a:p>
        </p:txBody>
      </p:sp>
      <p:pic>
        <p:nvPicPr>
          <p:cNvPr id="2" name="图片 1"/>
          <p:cNvPicPr>
            <a:picLocks noChangeAspect="1"/>
          </p:cNvPicPr>
          <p:nvPr/>
        </p:nvPicPr>
        <p:blipFill>
          <a:blip r:embed="rId3"/>
          <a:stretch>
            <a:fillRect/>
          </a:stretch>
        </p:blipFill>
        <p:spPr>
          <a:xfrm>
            <a:off x="3138325" y="972771"/>
            <a:ext cx="6442314" cy="1944600"/>
          </a:xfrm>
          <a:prstGeom prst="rect">
            <a:avLst/>
          </a:prstGeom>
        </p:spPr>
      </p:pic>
      <p:pic>
        <p:nvPicPr>
          <p:cNvPr id="8" name="图片 7"/>
          <p:cNvPicPr>
            <a:picLocks noChangeAspect="1"/>
          </p:cNvPicPr>
          <p:nvPr/>
        </p:nvPicPr>
        <p:blipFill>
          <a:blip r:embed="rId4"/>
          <a:stretch>
            <a:fillRect/>
          </a:stretch>
        </p:blipFill>
        <p:spPr>
          <a:xfrm>
            <a:off x="3174932" y="3493899"/>
            <a:ext cx="3975805" cy="679877"/>
          </a:xfrm>
          <a:prstGeom prst="rect">
            <a:avLst/>
          </a:prstGeom>
        </p:spPr>
      </p:pic>
      <p:pic>
        <p:nvPicPr>
          <p:cNvPr id="10" name="图片 9"/>
          <p:cNvPicPr>
            <a:picLocks noChangeAspect="1"/>
          </p:cNvPicPr>
          <p:nvPr/>
        </p:nvPicPr>
        <p:blipFill>
          <a:blip r:embed="rId5"/>
          <a:stretch>
            <a:fillRect/>
          </a:stretch>
        </p:blipFill>
        <p:spPr>
          <a:xfrm>
            <a:off x="3130249" y="5483704"/>
            <a:ext cx="4823580" cy="835581"/>
          </a:xfrm>
          <a:prstGeom prst="rect">
            <a:avLst/>
          </a:prstGeom>
        </p:spPr>
      </p:pic>
      <p:sp>
        <p:nvSpPr>
          <p:cNvPr id="12" name="矩形 11"/>
          <p:cNvSpPr/>
          <p:nvPr/>
        </p:nvSpPr>
        <p:spPr>
          <a:xfrm>
            <a:off x="2931885" y="1770743"/>
            <a:ext cx="4513943" cy="5225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982685" y="5508171"/>
            <a:ext cx="5217886" cy="84908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9535887" y="1132116"/>
            <a:ext cx="2656114" cy="1477328"/>
          </a:xfrm>
          <a:prstGeom prst="rect">
            <a:avLst/>
          </a:prstGeom>
          <a:noFill/>
        </p:spPr>
        <p:txBody>
          <a:bodyPr wrap="square" rtlCol="0">
            <a:spAutoFit/>
          </a:bodyPr>
          <a:lstStyle/>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虚拟网络与物理网络样式被固定了。要改变映射的例子，首先修改</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P.txt</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文件与</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V.txt</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文件。然后修改节点数</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文本框 17"/>
          <p:cNvSpPr txBox="1"/>
          <p:nvPr/>
        </p:nvSpPr>
        <p:spPr>
          <a:xfrm>
            <a:off x="130119" y="5591783"/>
            <a:ext cx="2780506" cy="646331"/>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cs typeface="Times New Roman" panose="02020603050405020304" pitchFamily="18" charset="0"/>
              </a:rPr>
              <a:t>修改一下适应</a:t>
            </a:r>
            <a:r>
              <a:rPr lang="zh-CN" altLang="en-US" dirty="0" smtClean="0">
                <a:latin typeface="宋体" panose="02010600030101010101" pitchFamily="2" charset="-122"/>
                <a:ea typeface="宋体" panose="02010600030101010101" pitchFamily="2" charset="-122"/>
                <a:cs typeface="Times New Roman" panose="02020603050405020304" pitchFamily="18" charset="0"/>
              </a:rPr>
              <a:t>度的计算方式就可以改变目标函数</a:t>
            </a:r>
            <a:endParaRPr lang="zh-CN" altLang="en-US" dirty="0">
              <a:latin typeface="宋体" panose="02010600030101010101" pitchFamily="2" charset="-122"/>
              <a:ea typeface="宋体" panose="02010600030101010101" pitchFamily="2" charset="-122"/>
              <a:cs typeface="Times New Roman" panose="02020603050405020304" pitchFamily="18" charset="0"/>
            </a:endParaRPr>
          </a:p>
        </p:txBody>
      </p:sp>
      <p:sp>
        <p:nvSpPr>
          <p:cNvPr id="15" name="文本框 14"/>
          <p:cNvSpPr txBox="1"/>
          <p:nvPr/>
        </p:nvSpPr>
        <p:spPr>
          <a:xfrm>
            <a:off x="647319" y="1722398"/>
            <a:ext cx="2301943" cy="646331"/>
          </a:xfrm>
          <a:prstGeom prst="rect">
            <a:avLst/>
          </a:prstGeom>
          <a:noFill/>
        </p:spPr>
        <p:txBody>
          <a:bodyPr wrap="square" rtlCol="0">
            <a:spAutoFit/>
          </a:bodyPr>
          <a:lstStyle/>
          <a:p>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允许的基因数值范围</a:t>
            </a:r>
            <a:endParaRPr lang="en-US" altLang="zh-CN" b="1" dirty="0" smtClean="0">
              <a:latin typeface="Times New Roman" panose="02020603050405020304" pitchFamily="18" charset="0"/>
              <a:ea typeface="宋体" panose="02010600030101010101" pitchFamily="2" charset="-122"/>
              <a:cs typeface="Times New Roman" panose="02020603050405020304" pitchFamily="18" charset="0"/>
            </a:endParaRPr>
          </a:p>
          <a:p>
            <a:r>
              <a:rPr lang="zh-CN" altLang="en-US" b="1" dirty="0">
                <a:latin typeface="Times New Roman" panose="02020603050405020304" pitchFamily="18" charset="0"/>
                <a:ea typeface="宋体" panose="02010600030101010101" pitchFamily="2" charset="-122"/>
                <a:cs typeface="Times New Roman" panose="02020603050405020304" pitchFamily="18" charset="0"/>
              </a:rPr>
              <a:t>染色体长度</a:t>
            </a:r>
            <a:endParaRPr lang="zh-CN" altLang="en-US" b="1"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59968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p:cNvSpPr>
          <p:nvPr/>
        </p:nvSpPr>
        <p:spPr bwMode="auto">
          <a:xfrm rot="19387313">
            <a:off x="-1116839" y="-603430"/>
            <a:ext cx="4500563" cy="2159000"/>
          </a:xfrm>
          <a:custGeom>
            <a:avLst/>
            <a:gdLst>
              <a:gd name="T0" fmla="*/ 1622595 w 4505489"/>
              <a:gd name="T1" fmla="*/ 0 h 2162815"/>
              <a:gd name="T2" fmla="*/ 4505489 w 4505489"/>
              <a:gd name="T3" fmla="*/ 2162815 h 2162815"/>
              <a:gd name="T4" fmla="*/ 0 w 4505489"/>
              <a:gd name="T5" fmla="*/ 2162815 h 2162815"/>
              <a:gd name="T6" fmla="*/ 1622595 w 4505489"/>
              <a:gd name="T7" fmla="*/ 0 h 2162815"/>
              <a:gd name="T8" fmla="*/ 0 w 4505489"/>
              <a:gd name="T9" fmla="*/ 0 h 2162815"/>
              <a:gd name="T10" fmla="*/ 4505489 w 4505489"/>
              <a:gd name="T11" fmla="*/ 2162815 h 2162815"/>
            </a:gdLst>
            <a:ahLst/>
            <a:cxnLst>
              <a:cxn ang="0">
                <a:pos x="T0" y="T1"/>
              </a:cxn>
              <a:cxn ang="0">
                <a:pos x="T2" y="T3"/>
              </a:cxn>
              <a:cxn ang="0">
                <a:pos x="T4" y="T5"/>
              </a:cxn>
              <a:cxn ang="0">
                <a:pos x="T6" y="T7"/>
              </a:cxn>
            </a:cxnLst>
            <a:rect l="T8" t="T9" r="T10" b="T11"/>
            <a:pathLst>
              <a:path w="4505489" h="2162815">
                <a:moveTo>
                  <a:pt x="1622595" y="0"/>
                </a:moveTo>
                <a:lnTo>
                  <a:pt x="4505489" y="2162815"/>
                </a:lnTo>
                <a:lnTo>
                  <a:pt x="0" y="2162815"/>
                </a:lnTo>
                <a:lnTo>
                  <a:pt x="1622595" y="0"/>
                </a:lnTo>
                <a:close/>
              </a:path>
            </a:pathLst>
          </a:custGeom>
          <a:solidFill>
            <a:schemeClr val="accent1">
              <a:lumMod val="40000"/>
              <a:lumOff val="60000"/>
            </a:schemeClr>
          </a:solidFill>
          <a:ln>
            <a:noFill/>
          </a:ln>
        </p:spPr>
        <p:txBody>
          <a:bodyPr anchor="ctr"/>
          <a:lstStyle/>
          <a:p>
            <a:endParaRPr lang="zh-CN" altLang="en-US"/>
          </a:p>
        </p:txBody>
      </p:sp>
      <p:sp>
        <p:nvSpPr>
          <p:cNvPr id="7171" name="矩形 2"/>
          <p:cNvSpPr>
            <a:spLocks/>
          </p:cNvSpPr>
          <p:nvPr/>
        </p:nvSpPr>
        <p:spPr bwMode="auto">
          <a:xfrm rot="19387313">
            <a:off x="10714685" y="6269218"/>
            <a:ext cx="1830388" cy="534987"/>
          </a:xfrm>
          <a:custGeom>
            <a:avLst/>
            <a:gdLst>
              <a:gd name="T0" fmla="*/ 1828892 w 1828892"/>
              <a:gd name="T1" fmla="*/ 0 h 535756"/>
              <a:gd name="T2" fmla="*/ 1426955 w 1828892"/>
              <a:gd name="T3" fmla="*/ 535756 h 535756"/>
              <a:gd name="T4" fmla="*/ 714128 w 1828892"/>
              <a:gd name="T5" fmla="*/ 535756 h 535756"/>
              <a:gd name="T6" fmla="*/ 0 w 1828892"/>
              <a:gd name="T7" fmla="*/ 0 h 535756"/>
              <a:gd name="T8" fmla="*/ 1828892 w 1828892"/>
              <a:gd name="T9" fmla="*/ 0 h 535756"/>
              <a:gd name="T10" fmla="*/ 0 w 1828892"/>
              <a:gd name="T11" fmla="*/ 0 h 535756"/>
              <a:gd name="T12" fmla="*/ 1828892 w 1828892"/>
              <a:gd name="T13" fmla="*/ 535756 h 535756"/>
            </a:gdLst>
            <a:ahLst/>
            <a:cxnLst>
              <a:cxn ang="0">
                <a:pos x="T0" y="T1"/>
              </a:cxn>
              <a:cxn ang="0">
                <a:pos x="T2" y="T3"/>
              </a:cxn>
              <a:cxn ang="0">
                <a:pos x="T4" y="T5"/>
              </a:cxn>
              <a:cxn ang="0">
                <a:pos x="T6" y="T7"/>
              </a:cxn>
              <a:cxn ang="0">
                <a:pos x="T8" y="T9"/>
              </a:cxn>
            </a:cxnLst>
            <a:rect l="T10" t="T11" r="T12" b="T13"/>
            <a:pathLst>
              <a:path w="1828892" h="535756">
                <a:moveTo>
                  <a:pt x="1828892" y="0"/>
                </a:moveTo>
                <a:lnTo>
                  <a:pt x="1426955" y="535756"/>
                </a:lnTo>
                <a:lnTo>
                  <a:pt x="714128" y="535756"/>
                </a:lnTo>
                <a:lnTo>
                  <a:pt x="0" y="0"/>
                </a:lnTo>
                <a:lnTo>
                  <a:pt x="1828892" y="0"/>
                </a:lnTo>
                <a:close/>
              </a:path>
            </a:pathLst>
          </a:custGeom>
          <a:solidFill>
            <a:schemeClr val="accent1">
              <a:lumMod val="40000"/>
              <a:lumOff val="60000"/>
            </a:schemeClr>
          </a:solidFill>
          <a:ln>
            <a:noFill/>
          </a:ln>
        </p:spPr>
        <p:txBody>
          <a:bodyPr anchor="ctr"/>
          <a:lstStyle/>
          <a:p>
            <a:endParaRPr lang="zh-CN" altLang="en-US"/>
          </a:p>
        </p:txBody>
      </p:sp>
      <p:sp>
        <p:nvSpPr>
          <p:cNvPr id="7189" name="矩形 24"/>
          <p:cNvSpPr>
            <a:spLocks/>
          </p:cNvSpPr>
          <p:nvPr/>
        </p:nvSpPr>
        <p:spPr bwMode="auto">
          <a:xfrm rot="19387313">
            <a:off x="8801748" y="5629455"/>
            <a:ext cx="3956050" cy="536575"/>
          </a:xfrm>
          <a:custGeom>
            <a:avLst/>
            <a:gdLst>
              <a:gd name="T0" fmla="*/ 3956149 w 3956149"/>
              <a:gd name="T1" fmla="*/ 1 h 535757"/>
              <a:gd name="T2" fmla="*/ 3554213 w 3956149"/>
              <a:gd name="T3" fmla="*/ 535756 h 535757"/>
              <a:gd name="T4" fmla="*/ 714130 w 3956149"/>
              <a:gd name="T5" fmla="*/ 535757 h 535757"/>
              <a:gd name="T6" fmla="*/ 0 w 3956149"/>
              <a:gd name="T7" fmla="*/ 0 h 535757"/>
              <a:gd name="T8" fmla="*/ 3956149 w 3956149"/>
              <a:gd name="T9" fmla="*/ 1 h 535757"/>
              <a:gd name="T10" fmla="*/ 0 w 3956149"/>
              <a:gd name="T11" fmla="*/ 0 h 535757"/>
              <a:gd name="T12" fmla="*/ 3956149 w 3956149"/>
              <a:gd name="T13" fmla="*/ 535757 h 535757"/>
            </a:gdLst>
            <a:ahLst/>
            <a:cxnLst>
              <a:cxn ang="0">
                <a:pos x="T0" y="T1"/>
              </a:cxn>
              <a:cxn ang="0">
                <a:pos x="T2" y="T3"/>
              </a:cxn>
              <a:cxn ang="0">
                <a:pos x="T4" y="T5"/>
              </a:cxn>
              <a:cxn ang="0">
                <a:pos x="T6" y="T7"/>
              </a:cxn>
              <a:cxn ang="0">
                <a:pos x="T8" y="T9"/>
              </a:cxn>
            </a:cxnLst>
            <a:rect l="T10" t="T11" r="T12" b="T13"/>
            <a:pathLst>
              <a:path w="3956149" h="535757">
                <a:moveTo>
                  <a:pt x="3956149" y="1"/>
                </a:moveTo>
                <a:lnTo>
                  <a:pt x="3554213" y="535756"/>
                </a:lnTo>
                <a:lnTo>
                  <a:pt x="714130" y="535757"/>
                </a:lnTo>
                <a:lnTo>
                  <a:pt x="0" y="0"/>
                </a:lnTo>
                <a:lnTo>
                  <a:pt x="3956149" y="1"/>
                </a:lnTo>
                <a:close/>
              </a:path>
            </a:pathLst>
          </a:custGeom>
          <a:solidFill>
            <a:schemeClr val="accent1">
              <a:lumMod val="40000"/>
              <a:lumOff val="60000"/>
            </a:schemeClr>
          </a:solidFill>
          <a:ln>
            <a:noFill/>
          </a:ln>
        </p:spPr>
        <p:txBody>
          <a:bodyPr anchor="ctr"/>
          <a:lstStyle/>
          <a:p>
            <a:endParaRPr lang="zh-CN" altLang="en-US"/>
          </a:p>
        </p:txBody>
      </p:sp>
      <p:sp>
        <p:nvSpPr>
          <p:cNvPr id="3" name="矩形 2"/>
          <p:cNvSpPr/>
          <p:nvPr/>
        </p:nvSpPr>
        <p:spPr>
          <a:xfrm>
            <a:off x="143306" y="392645"/>
            <a:ext cx="1415772"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代码介绍</a:t>
            </a:r>
            <a:endParaRPr lang="en-US" altLang="zh-CN" sz="24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1295529" y="6037729"/>
            <a:ext cx="578224" cy="369332"/>
          </a:xfrm>
          <a:prstGeom prst="rect">
            <a:avLst/>
          </a:prstGeom>
          <a:noFill/>
        </p:spPr>
        <p:txBody>
          <a:bodyPr wrap="square" rtlCol="0">
            <a:spAutoFit/>
          </a:bodyPr>
          <a:lstStyle/>
          <a:p>
            <a:r>
              <a:rPr lang="en-US" altLang="zh-CN" dirty="0" smtClean="0"/>
              <a:t>25</a:t>
            </a:r>
            <a:endParaRPr lang="zh-CN" altLang="en-US" dirty="0"/>
          </a:p>
        </p:txBody>
      </p:sp>
      <p:sp>
        <p:nvSpPr>
          <p:cNvPr id="2" name="矩形 1"/>
          <p:cNvSpPr/>
          <p:nvPr/>
        </p:nvSpPr>
        <p:spPr>
          <a:xfrm>
            <a:off x="3566835" y="544677"/>
            <a:ext cx="2954655" cy="369332"/>
          </a:xfrm>
          <a:prstGeom prst="rect">
            <a:avLst/>
          </a:prstGeom>
        </p:spPr>
        <p:txBody>
          <a:bodyPr wrap="none">
            <a:spAutoFit/>
          </a:bodyPr>
          <a:lstStyle/>
          <a:p>
            <a:r>
              <a:rPr lang="zh-CN" altLang="en-US" kern="100" dirty="0" smtClean="0">
                <a:solidFill>
                  <a:srgbClr val="333333"/>
                </a:solidFill>
                <a:latin typeface="宋体" panose="02010600030101010101" pitchFamily="2" charset="-122"/>
                <a:ea typeface="宋体" panose="02010600030101010101" pitchFamily="2" charset="-122"/>
                <a:cs typeface="Times New Roman" panose="02020603050405020304" pitchFamily="18" charset="0"/>
              </a:rPr>
              <a:t>遗传算法的主要实现类：</a:t>
            </a:r>
            <a:r>
              <a:rPr lang="en-US" altLang="zh-CN" kern="100" dirty="0" smtClean="0">
                <a:solidFill>
                  <a:srgbClr val="333333"/>
                </a:solidFill>
                <a:latin typeface="宋体" panose="02010600030101010101" pitchFamily="2" charset="-122"/>
                <a:ea typeface="宋体" panose="02010600030101010101" pitchFamily="2" charset="-122"/>
                <a:cs typeface="Times New Roman" panose="02020603050405020304" pitchFamily="18" charset="0"/>
              </a:rPr>
              <a:t>GA</a:t>
            </a:r>
            <a:endParaRPr lang="en-US" altLang="zh-CN" kern="100" dirty="0">
              <a:solidFill>
                <a:srgbClr val="333333"/>
              </a:solidFill>
              <a:latin typeface="宋体" panose="02010600030101010101" pitchFamily="2" charset="-122"/>
              <a:ea typeface="宋体" panose="02010600030101010101" pitchFamily="2" charset="-122"/>
              <a:cs typeface="Times New Roman" panose="02020603050405020304" pitchFamily="18" charset="0"/>
            </a:endParaRPr>
          </a:p>
        </p:txBody>
      </p:sp>
      <p:pic>
        <p:nvPicPr>
          <p:cNvPr id="10" name="图片 9"/>
          <p:cNvPicPr>
            <a:picLocks noChangeAspect="1"/>
          </p:cNvPicPr>
          <p:nvPr/>
        </p:nvPicPr>
        <p:blipFill>
          <a:blip r:embed="rId3"/>
          <a:stretch>
            <a:fillRect/>
          </a:stretch>
        </p:blipFill>
        <p:spPr>
          <a:xfrm>
            <a:off x="1846018" y="1330256"/>
            <a:ext cx="5149420" cy="3894887"/>
          </a:xfrm>
          <a:prstGeom prst="rect">
            <a:avLst/>
          </a:prstGeom>
        </p:spPr>
      </p:pic>
      <p:sp>
        <p:nvSpPr>
          <p:cNvPr id="8" name="矩形 7"/>
          <p:cNvSpPr/>
          <p:nvPr/>
        </p:nvSpPr>
        <p:spPr>
          <a:xfrm>
            <a:off x="6950584" y="1763877"/>
            <a:ext cx="2954655" cy="369332"/>
          </a:xfrm>
          <a:prstGeom prst="rect">
            <a:avLst/>
          </a:prstGeom>
        </p:spPr>
        <p:txBody>
          <a:bodyPr wrap="none">
            <a:spAutoFit/>
          </a:bodyPr>
          <a:lstStyle/>
          <a:p>
            <a:r>
              <a:rPr lang="zh-CN" altLang="en-US" dirty="0" smtClean="0">
                <a:latin typeface="宋体" panose="02010600030101010101" pitchFamily="2" charset="-122"/>
                <a:ea typeface="宋体" panose="02010600030101010101" pitchFamily="2" charset="-122"/>
              </a:rPr>
              <a:t>还需要修改</a:t>
            </a:r>
            <a:r>
              <a:rPr lang="zh-CN" altLang="en-US" dirty="0">
                <a:latin typeface="宋体" panose="02010600030101010101" pitchFamily="2" charset="-122"/>
                <a:ea typeface="宋体" panose="02010600030101010101" pitchFamily="2" charset="-122"/>
              </a:rPr>
              <a:t>节点</a:t>
            </a:r>
            <a:r>
              <a:rPr lang="zh-CN" altLang="en-US" dirty="0" smtClean="0">
                <a:latin typeface="宋体" panose="02010600030101010101" pitchFamily="2" charset="-122"/>
                <a:ea typeface="宋体" panose="02010600030101010101" pitchFamily="2" charset="-122"/>
              </a:rPr>
              <a:t>数的</a:t>
            </a:r>
            <a:r>
              <a:rPr lang="zh-CN" altLang="en-US" dirty="0" smtClean="0">
                <a:latin typeface="宋体" panose="02010600030101010101" pitchFamily="2" charset="-122"/>
                <a:ea typeface="宋体" panose="02010600030101010101" pitchFamily="2" charset="-122"/>
              </a:rPr>
              <a:t>地方</a:t>
            </a:r>
            <a:r>
              <a:rPr lang="en-US" altLang="zh-CN" dirty="0" smtClean="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11" name="左大括号 10"/>
          <p:cNvSpPr/>
          <p:nvPr/>
        </p:nvSpPr>
        <p:spPr>
          <a:xfrm flipH="1">
            <a:off x="6197600" y="2714171"/>
            <a:ext cx="493486" cy="230777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6957840" y="2540392"/>
            <a:ext cx="2492990" cy="2585323"/>
          </a:xfrm>
          <a:prstGeom prst="rect">
            <a:avLst/>
          </a:prstGeom>
        </p:spPr>
        <p:txBody>
          <a:bodyPr wrap="none">
            <a:spAutoFit/>
          </a:bodyPr>
          <a:lstStyle/>
          <a:p>
            <a:r>
              <a:rPr lang="zh-CN" altLang="en-US" dirty="0" smtClean="0">
                <a:latin typeface="宋体" panose="02010600030101010101" pitchFamily="2" charset="-122"/>
                <a:ea typeface="宋体" panose="02010600030101010101" pitchFamily="2" charset="-122"/>
              </a:rPr>
              <a:t>种群数组</a:t>
            </a:r>
            <a:endParaRPr lang="en-US" altLang="zh-CN" dirty="0" smtClean="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子代</a:t>
            </a:r>
            <a:r>
              <a:rPr lang="zh-CN" altLang="en-US" dirty="0" smtClean="0">
                <a:latin typeface="宋体" panose="02010600030101010101" pitchFamily="2" charset="-122"/>
                <a:ea typeface="宋体" panose="02010600030101010101" pitchFamily="2" charset="-122"/>
              </a:rPr>
              <a:t>数组</a:t>
            </a:r>
            <a:endParaRPr lang="en-US" altLang="zh-CN" dirty="0" smtClean="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种群</a:t>
            </a:r>
            <a:r>
              <a:rPr lang="zh-CN" altLang="en-US" dirty="0" smtClean="0">
                <a:latin typeface="宋体" panose="02010600030101010101" pitchFamily="2" charset="-122"/>
                <a:ea typeface="宋体" panose="02010600030101010101" pitchFamily="2" charset="-122"/>
              </a:rPr>
              <a:t>数</a:t>
            </a:r>
            <a:endParaRPr lang="en-US" altLang="zh-CN" dirty="0" smtClean="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迭代</a:t>
            </a:r>
            <a:r>
              <a:rPr lang="zh-CN" altLang="en-US" dirty="0" smtClean="0">
                <a:latin typeface="宋体" panose="02010600030101010101" pitchFamily="2" charset="-122"/>
                <a:ea typeface="宋体" panose="02010600030101010101" pitchFamily="2" charset="-122"/>
              </a:rPr>
              <a:t>次数</a:t>
            </a:r>
            <a:endParaRPr lang="en-US" altLang="zh-CN" dirty="0" smtClean="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交叉</a:t>
            </a:r>
            <a:r>
              <a:rPr lang="zh-CN" altLang="en-US" dirty="0" smtClean="0">
                <a:latin typeface="宋体" panose="02010600030101010101" pitchFamily="2" charset="-122"/>
                <a:ea typeface="宋体" panose="02010600030101010101" pitchFamily="2" charset="-122"/>
              </a:rPr>
              <a:t>概率</a:t>
            </a:r>
            <a:endParaRPr lang="en-US" altLang="zh-CN" dirty="0" smtClean="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变异</a:t>
            </a:r>
            <a:r>
              <a:rPr lang="zh-CN" altLang="en-US" dirty="0" smtClean="0">
                <a:latin typeface="宋体" panose="02010600030101010101" pitchFamily="2" charset="-122"/>
                <a:ea typeface="宋体" panose="02010600030101010101" pitchFamily="2" charset="-122"/>
              </a:rPr>
              <a:t>概率</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保存最</a:t>
            </a:r>
            <a:r>
              <a:rPr lang="zh-CN" altLang="en-US" dirty="0">
                <a:latin typeface="宋体" panose="02010600030101010101" pitchFamily="2" charset="-122"/>
                <a:ea typeface="宋体" panose="02010600030101010101" pitchFamily="2" charset="-122"/>
              </a:rPr>
              <a:t>优</a:t>
            </a:r>
            <a:r>
              <a:rPr lang="zh-CN" altLang="en-US" dirty="0" smtClean="0">
                <a:latin typeface="宋体" panose="02010600030101010101" pitchFamily="2" charset="-122"/>
                <a:ea typeface="宋体" panose="02010600030101010101" pitchFamily="2" charset="-122"/>
              </a:rPr>
              <a:t>个体的适应度</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平均适应度</a:t>
            </a:r>
            <a:endParaRPr lang="en-US" altLang="zh-CN" dirty="0" smtClean="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最优</a:t>
            </a:r>
            <a:r>
              <a:rPr lang="zh-CN" altLang="en-US" dirty="0" smtClean="0">
                <a:latin typeface="宋体" panose="02010600030101010101" pitchFamily="2" charset="-122"/>
                <a:ea typeface="宋体" panose="02010600030101010101" pitchFamily="2" charset="-122"/>
              </a:rPr>
              <a:t>个体的基因序列</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667112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p:cNvSpPr>
          <p:nvPr/>
        </p:nvSpPr>
        <p:spPr bwMode="auto">
          <a:xfrm rot="19387313">
            <a:off x="-1116839" y="-603430"/>
            <a:ext cx="4500563" cy="2159000"/>
          </a:xfrm>
          <a:custGeom>
            <a:avLst/>
            <a:gdLst>
              <a:gd name="T0" fmla="*/ 1622595 w 4505489"/>
              <a:gd name="T1" fmla="*/ 0 h 2162815"/>
              <a:gd name="T2" fmla="*/ 4505489 w 4505489"/>
              <a:gd name="T3" fmla="*/ 2162815 h 2162815"/>
              <a:gd name="T4" fmla="*/ 0 w 4505489"/>
              <a:gd name="T5" fmla="*/ 2162815 h 2162815"/>
              <a:gd name="T6" fmla="*/ 1622595 w 4505489"/>
              <a:gd name="T7" fmla="*/ 0 h 2162815"/>
              <a:gd name="T8" fmla="*/ 0 w 4505489"/>
              <a:gd name="T9" fmla="*/ 0 h 2162815"/>
              <a:gd name="T10" fmla="*/ 4505489 w 4505489"/>
              <a:gd name="T11" fmla="*/ 2162815 h 2162815"/>
            </a:gdLst>
            <a:ahLst/>
            <a:cxnLst>
              <a:cxn ang="0">
                <a:pos x="T0" y="T1"/>
              </a:cxn>
              <a:cxn ang="0">
                <a:pos x="T2" y="T3"/>
              </a:cxn>
              <a:cxn ang="0">
                <a:pos x="T4" y="T5"/>
              </a:cxn>
              <a:cxn ang="0">
                <a:pos x="T6" y="T7"/>
              </a:cxn>
            </a:cxnLst>
            <a:rect l="T8" t="T9" r="T10" b="T11"/>
            <a:pathLst>
              <a:path w="4505489" h="2162815">
                <a:moveTo>
                  <a:pt x="1622595" y="0"/>
                </a:moveTo>
                <a:lnTo>
                  <a:pt x="4505489" y="2162815"/>
                </a:lnTo>
                <a:lnTo>
                  <a:pt x="0" y="2162815"/>
                </a:lnTo>
                <a:lnTo>
                  <a:pt x="1622595" y="0"/>
                </a:lnTo>
                <a:close/>
              </a:path>
            </a:pathLst>
          </a:custGeom>
          <a:solidFill>
            <a:schemeClr val="accent1">
              <a:lumMod val="40000"/>
              <a:lumOff val="60000"/>
            </a:schemeClr>
          </a:solidFill>
          <a:ln>
            <a:noFill/>
          </a:ln>
        </p:spPr>
        <p:txBody>
          <a:bodyPr anchor="ctr"/>
          <a:lstStyle/>
          <a:p>
            <a:endParaRPr lang="zh-CN" altLang="en-US"/>
          </a:p>
        </p:txBody>
      </p:sp>
      <p:sp>
        <p:nvSpPr>
          <p:cNvPr id="7171" name="矩形 2"/>
          <p:cNvSpPr>
            <a:spLocks/>
          </p:cNvSpPr>
          <p:nvPr/>
        </p:nvSpPr>
        <p:spPr bwMode="auto">
          <a:xfrm rot="19387313">
            <a:off x="10714685" y="6269218"/>
            <a:ext cx="1830388" cy="534987"/>
          </a:xfrm>
          <a:custGeom>
            <a:avLst/>
            <a:gdLst>
              <a:gd name="T0" fmla="*/ 1828892 w 1828892"/>
              <a:gd name="T1" fmla="*/ 0 h 535756"/>
              <a:gd name="T2" fmla="*/ 1426955 w 1828892"/>
              <a:gd name="T3" fmla="*/ 535756 h 535756"/>
              <a:gd name="T4" fmla="*/ 714128 w 1828892"/>
              <a:gd name="T5" fmla="*/ 535756 h 535756"/>
              <a:gd name="T6" fmla="*/ 0 w 1828892"/>
              <a:gd name="T7" fmla="*/ 0 h 535756"/>
              <a:gd name="T8" fmla="*/ 1828892 w 1828892"/>
              <a:gd name="T9" fmla="*/ 0 h 535756"/>
              <a:gd name="T10" fmla="*/ 0 w 1828892"/>
              <a:gd name="T11" fmla="*/ 0 h 535756"/>
              <a:gd name="T12" fmla="*/ 1828892 w 1828892"/>
              <a:gd name="T13" fmla="*/ 535756 h 535756"/>
            </a:gdLst>
            <a:ahLst/>
            <a:cxnLst>
              <a:cxn ang="0">
                <a:pos x="T0" y="T1"/>
              </a:cxn>
              <a:cxn ang="0">
                <a:pos x="T2" y="T3"/>
              </a:cxn>
              <a:cxn ang="0">
                <a:pos x="T4" y="T5"/>
              </a:cxn>
              <a:cxn ang="0">
                <a:pos x="T6" y="T7"/>
              </a:cxn>
              <a:cxn ang="0">
                <a:pos x="T8" y="T9"/>
              </a:cxn>
            </a:cxnLst>
            <a:rect l="T10" t="T11" r="T12" b="T13"/>
            <a:pathLst>
              <a:path w="1828892" h="535756">
                <a:moveTo>
                  <a:pt x="1828892" y="0"/>
                </a:moveTo>
                <a:lnTo>
                  <a:pt x="1426955" y="535756"/>
                </a:lnTo>
                <a:lnTo>
                  <a:pt x="714128" y="535756"/>
                </a:lnTo>
                <a:lnTo>
                  <a:pt x="0" y="0"/>
                </a:lnTo>
                <a:lnTo>
                  <a:pt x="1828892" y="0"/>
                </a:lnTo>
                <a:close/>
              </a:path>
            </a:pathLst>
          </a:custGeom>
          <a:solidFill>
            <a:schemeClr val="accent1">
              <a:lumMod val="40000"/>
              <a:lumOff val="60000"/>
            </a:schemeClr>
          </a:solidFill>
          <a:ln>
            <a:noFill/>
          </a:ln>
        </p:spPr>
        <p:txBody>
          <a:bodyPr anchor="ctr"/>
          <a:lstStyle/>
          <a:p>
            <a:endParaRPr lang="zh-CN" altLang="en-US"/>
          </a:p>
        </p:txBody>
      </p:sp>
      <p:sp>
        <p:nvSpPr>
          <p:cNvPr id="7189" name="矩形 24"/>
          <p:cNvSpPr>
            <a:spLocks/>
          </p:cNvSpPr>
          <p:nvPr/>
        </p:nvSpPr>
        <p:spPr bwMode="auto">
          <a:xfrm rot="19387313">
            <a:off x="8801748" y="5629455"/>
            <a:ext cx="3956050" cy="536575"/>
          </a:xfrm>
          <a:custGeom>
            <a:avLst/>
            <a:gdLst>
              <a:gd name="T0" fmla="*/ 3956149 w 3956149"/>
              <a:gd name="T1" fmla="*/ 1 h 535757"/>
              <a:gd name="T2" fmla="*/ 3554213 w 3956149"/>
              <a:gd name="T3" fmla="*/ 535756 h 535757"/>
              <a:gd name="T4" fmla="*/ 714130 w 3956149"/>
              <a:gd name="T5" fmla="*/ 535757 h 535757"/>
              <a:gd name="T6" fmla="*/ 0 w 3956149"/>
              <a:gd name="T7" fmla="*/ 0 h 535757"/>
              <a:gd name="T8" fmla="*/ 3956149 w 3956149"/>
              <a:gd name="T9" fmla="*/ 1 h 535757"/>
              <a:gd name="T10" fmla="*/ 0 w 3956149"/>
              <a:gd name="T11" fmla="*/ 0 h 535757"/>
              <a:gd name="T12" fmla="*/ 3956149 w 3956149"/>
              <a:gd name="T13" fmla="*/ 535757 h 535757"/>
            </a:gdLst>
            <a:ahLst/>
            <a:cxnLst>
              <a:cxn ang="0">
                <a:pos x="T0" y="T1"/>
              </a:cxn>
              <a:cxn ang="0">
                <a:pos x="T2" y="T3"/>
              </a:cxn>
              <a:cxn ang="0">
                <a:pos x="T4" y="T5"/>
              </a:cxn>
              <a:cxn ang="0">
                <a:pos x="T6" y="T7"/>
              </a:cxn>
              <a:cxn ang="0">
                <a:pos x="T8" y="T9"/>
              </a:cxn>
            </a:cxnLst>
            <a:rect l="T10" t="T11" r="T12" b="T13"/>
            <a:pathLst>
              <a:path w="3956149" h="535757">
                <a:moveTo>
                  <a:pt x="3956149" y="1"/>
                </a:moveTo>
                <a:lnTo>
                  <a:pt x="3554213" y="535756"/>
                </a:lnTo>
                <a:lnTo>
                  <a:pt x="714130" y="535757"/>
                </a:lnTo>
                <a:lnTo>
                  <a:pt x="0" y="0"/>
                </a:lnTo>
                <a:lnTo>
                  <a:pt x="3956149" y="1"/>
                </a:lnTo>
                <a:close/>
              </a:path>
            </a:pathLst>
          </a:custGeom>
          <a:solidFill>
            <a:schemeClr val="accent1">
              <a:lumMod val="40000"/>
              <a:lumOff val="60000"/>
            </a:schemeClr>
          </a:solidFill>
          <a:ln>
            <a:noFill/>
          </a:ln>
        </p:spPr>
        <p:txBody>
          <a:bodyPr anchor="ctr"/>
          <a:lstStyle/>
          <a:p>
            <a:endParaRPr lang="zh-CN" altLang="en-US"/>
          </a:p>
        </p:txBody>
      </p:sp>
      <p:sp>
        <p:nvSpPr>
          <p:cNvPr id="3" name="矩形 2"/>
          <p:cNvSpPr/>
          <p:nvPr/>
        </p:nvSpPr>
        <p:spPr>
          <a:xfrm>
            <a:off x="143306" y="392645"/>
            <a:ext cx="1415772"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代码介绍</a:t>
            </a:r>
            <a:endParaRPr lang="en-US" altLang="zh-CN" sz="24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1295529" y="6037729"/>
            <a:ext cx="578224" cy="369332"/>
          </a:xfrm>
          <a:prstGeom prst="rect">
            <a:avLst/>
          </a:prstGeom>
          <a:noFill/>
        </p:spPr>
        <p:txBody>
          <a:bodyPr wrap="square" rtlCol="0">
            <a:spAutoFit/>
          </a:bodyPr>
          <a:lstStyle/>
          <a:p>
            <a:r>
              <a:rPr lang="en-US" altLang="zh-CN" dirty="0" smtClean="0"/>
              <a:t>26</a:t>
            </a:r>
            <a:endParaRPr lang="zh-CN" altLang="en-US" dirty="0"/>
          </a:p>
        </p:txBody>
      </p:sp>
      <p:pic>
        <p:nvPicPr>
          <p:cNvPr id="2" name="图片 1"/>
          <p:cNvPicPr>
            <a:picLocks noChangeAspect="1"/>
          </p:cNvPicPr>
          <p:nvPr/>
        </p:nvPicPr>
        <p:blipFill>
          <a:blip r:embed="rId3"/>
          <a:stretch>
            <a:fillRect/>
          </a:stretch>
        </p:blipFill>
        <p:spPr>
          <a:xfrm>
            <a:off x="2355313" y="1569609"/>
            <a:ext cx="4417541" cy="781705"/>
          </a:xfrm>
          <a:prstGeom prst="rect">
            <a:avLst/>
          </a:prstGeom>
        </p:spPr>
      </p:pic>
      <p:pic>
        <p:nvPicPr>
          <p:cNvPr id="7" name="图片 6"/>
          <p:cNvPicPr>
            <a:picLocks noChangeAspect="1"/>
          </p:cNvPicPr>
          <p:nvPr/>
        </p:nvPicPr>
        <p:blipFill>
          <a:blip r:embed="rId4"/>
          <a:stretch>
            <a:fillRect/>
          </a:stretch>
        </p:blipFill>
        <p:spPr>
          <a:xfrm>
            <a:off x="2321295" y="2823057"/>
            <a:ext cx="4554472" cy="907115"/>
          </a:xfrm>
          <a:prstGeom prst="rect">
            <a:avLst/>
          </a:prstGeom>
        </p:spPr>
      </p:pic>
      <p:pic>
        <p:nvPicPr>
          <p:cNvPr id="10" name="图片 9"/>
          <p:cNvPicPr>
            <a:picLocks noChangeAspect="1"/>
          </p:cNvPicPr>
          <p:nvPr/>
        </p:nvPicPr>
        <p:blipFill>
          <a:blip r:embed="rId5"/>
          <a:stretch>
            <a:fillRect/>
          </a:stretch>
        </p:blipFill>
        <p:spPr>
          <a:xfrm>
            <a:off x="2395886" y="4298294"/>
            <a:ext cx="4121704" cy="868791"/>
          </a:xfrm>
          <a:prstGeom prst="rect">
            <a:avLst/>
          </a:prstGeom>
        </p:spPr>
      </p:pic>
      <p:sp>
        <p:nvSpPr>
          <p:cNvPr id="14" name="矩形 13"/>
          <p:cNvSpPr/>
          <p:nvPr/>
        </p:nvSpPr>
        <p:spPr>
          <a:xfrm>
            <a:off x="3566835" y="544677"/>
            <a:ext cx="2954655" cy="369332"/>
          </a:xfrm>
          <a:prstGeom prst="rect">
            <a:avLst/>
          </a:prstGeom>
        </p:spPr>
        <p:txBody>
          <a:bodyPr wrap="none">
            <a:spAutoFit/>
          </a:bodyPr>
          <a:lstStyle/>
          <a:p>
            <a:r>
              <a:rPr lang="zh-CN" altLang="en-US" kern="100" dirty="0" smtClean="0">
                <a:solidFill>
                  <a:srgbClr val="333333"/>
                </a:solidFill>
                <a:latin typeface="宋体" panose="02010600030101010101" pitchFamily="2" charset="-122"/>
                <a:ea typeface="宋体" panose="02010600030101010101" pitchFamily="2" charset="-122"/>
                <a:cs typeface="Times New Roman" panose="02020603050405020304" pitchFamily="18" charset="0"/>
              </a:rPr>
              <a:t>遗传算法的主要实现类：</a:t>
            </a:r>
            <a:r>
              <a:rPr lang="en-US" altLang="zh-CN" kern="100" dirty="0" smtClean="0">
                <a:solidFill>
                  <a:srgbClr val="333333"/>
                </a:solidFill>
                <a:latin typeface="宋体" panose="02010600030101010101" pitchFamily="2" charset="-122"/>
                <a:ea typeface="宋体" panose="02010600030101010101" pitchFamily="2" charset="-122"/>
                <a:cs typeface="Times New Roman" panose="02020603050405020304" pitchFamily="18" charset="0"/>
              </a:rPr>
              <a:t>GA</a:t>
            </a:r>
            <a:endParaRPr lang="en-US" altLang="zh-CN" kern="100" dirty="0">
              <a:solidFill>
                <a:srgbClr val="333333"/>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1" name="文本框 10"/>
          <p:cNvSpPr txBox="1"/>
          <p:nvPr/>
        </p:nvSpPr>
        <p:spPr>
          <a:xfrm>
            <a:off x="7123653" y="2770797"/>
            <a:ext cx="4943851" cy="646331"/>
          </a:xfrm>
          <a:prstGeom prst="rect">
            <a:avLst/>
          </a:prstGeom>
          <a:noFill/>
        </p:spPr>
        <p:txBody>
          <a:bodyPr wrap="square" rtlCol="0">
            <a:spAutoFit/>
          </a:bodyPr>
          <a:lstStyle/>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可</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自行对</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选择</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交叉</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以及</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变异</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的</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方式及概率等进行修改</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文本框 11"/>
          <p:cNvSpPr txBox="1"/>
          <p:nvPr/>
        </p:nvSpPr>
        <p:spPr>
          <a:xfrm>
            <a:off x="7129785" y="3406768"/>
            <a:ext cx="4525595" cy="369332"/>
          </a:xfrm>
          <a:prstGeom prst="rect">
            <a:avLst/>
          </a:prstGeom>
          <a:noFill/>
        </p:spPr>
        <p:txBody>
          <a:bodyPr wrap="square" rtlCol="0">
            <a:spAutoFit/>
          </a:bodyPr>
          <a:lstStyle/>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在附带的</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word</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文档有总结一些常见的操作</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60546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p:cNvSpPr>
          <p:nvPr/>
        </p:nvSpPr>
        <p:spPr bwMode="auto">
          <a:xfrm rot="19387313">
            <a:off x="-1116839" y="-603430"/>
            <a:ext cx="4500563" cy="2159000"/>
          </a:xfrm>
          <a:custGeom>
            <a:avLst/>
            <a:gdLst>
              <a:gd name="T0" fmla="*/ 1622595 w 4505489"/>
              <a:gd name="T1" fmla="*/ 0 h 2162815"/>
              <a:gd name="T2" fmla="*/ 4505489 w 4505489"/>
              <a:gd name="T3" fmla="*/ 2162815 h 2162815"/>
              <a:gd name="T4" fmla="*/ 0 w 4505489"/>
              <a:gd name="T5" fmla="*/ 2162815 h 2162815"/>
              <a:gd name="T6" fmla="*/ 1622595 w 4505489"/>
              <a:gd name="T7" fmla="*/ 0 h 2162815"/>
              <a:gd name="T8" fmla="*/ 0 w 4505489"/>
              <a:gd name="T9" fmla="*/ 0 h 2162815"/>
              <a:gd name="T10" fmla="*/ 4505489 w 4505489"/>
              <a:gd name="T11" fmla="*/ 2162815 h 2162815"/>
            </a:gdLst>
            <a:ahLst/>
            <a:cxnLst>
              <a:cxn ang="0">
                <a:pos x="T0" y="T1"/>
              </a:cxn>
              <a:cxn ang="0">
                <a:pos x="T2" y="T3"/>
              </a:cxn>
              <a:cxn ang="0">
                <a:pos x="T4" y="T5"/>
              </a:cxn>
              <a:cxn ang="0">
                <a:pos x="T6" y="T7"/>
              </a:cxn>
            </a:cxnLst>
            <a:rect l="T8" t="T9" r="T10" b="T11"/>
            <a:pathLst>
              <a:path w="4505489" h="2162815">
                <a:moveTo>
                  <a:pt x="1622595" y="0"/>
                </a:moveTo>
                <a:lnTo>
                  <a:pt x="4505489" y="2162815"/>
                </a:lnTo>
                <a:lnTo>
                  <a:pt x="0" y="2162815"/>
                </a:lnTo>
                <a:lnTo>
                  <a:pt x="1622595" y="0"/>
                </a:lnTo>
                <a:close/>
              </a:path>
            </a:pathLst>
          </a:custGeom>
          <a:solidFill>
            <a:schemeClr val="accent1">
              <a:lumMod val="40000"/>
              <a:lumOff val="60000"/>
            </a:schemeClr>
          </a:solidFill>
          <a:ln>
            <a:noFill/>
          </a:ln>
        </p:spPr>
        <p:txBody>
          <a:bodyPr anchor="ctr"/>
          <a:lstStyle/>
          <a:p>
            <a:endParaRPr lang="zh-CN" altLang="en-US"/>
          </a:p>
        </p:txBody>
      </p:sp>
      <p:sp>
        <p:nvSpPr>
          <p:cNvPr id="7171" name="矩形 2"/>
          <p:cNvSpPr>
            <a:spLocks/>
          </p:cNvSpPr>
          <p:nvPr/>
        </p:nvSpPr>
        <p:spPr bwMode="auto">
          <a:xfrm rot="19387313">
            <a:off x="10714685" y="6269218"/>
            <a:ext cx="1830388" cy="534987"/>
          </a:xfrm>
          <a:custGeom>
            <a:avLst/>
            <a:gdLst>
              <a:gd name="T0" fmla="*/ 1828892 w 1828892"/>
              <a:gd name="T1" fmla="*/ 0 h 535756"/>
              <a:gd name="T2" fmla="*/ 1426955 w 1828892"/>
              <a:gd name="T3" fmla="*/ 535756 h 535756"/>
              <a:gd name="T4" fmla="*/ 714128 w 1828892"/>
              <a:gd name="T5" fmla="*/ 535756 h 535756"/>
              <a:gd name="T6" fmla="*/ 0 w 1828892"/>
              <a:gd name="T7" fmla="*/ 0 h 535756"/>
              <a:gd name="T8" fmla="*/ 1828892 w 1828892"/>
              <a:gd name="T9" fmla="*/ 0 h 535756"/>
              <a:gd name="T10" fmla="*/ 0 w 1828892"/>
              <a:gd name="T11" fmla="*/ 0 h 535756"/>
              <a:gd name="T12" fmla="*/ 1828892 w 1828892"/>
              <a:gd name="T13" fmla="*/ 535756 h 535756"/>
            </a:gdLst>
            <a:ahLst/>
            <a:cxnLst>
              <a:cxn ang="0">
                <a:pos x="T0" y="T1"/>
              </a:cxn>
              <a:cxn ang="0">
                <a:pos x="T2" y="T3"/>
              </a:cxn>
              <a:cxn ang="0">
                <a:pos x="T4" y="T5"/>
              </a:cxn>
              <a:cxn ang="0">
                <a:pos x="T6" y="T7"/>
              </a:cxn>
              <a:cxn ang="0">
                <a:pos x="T8" y="T9"/>
              </a:cxn>
            </a:cxnLst>
            <a:rect l="T10" t="T11" r="T12" b="T13"/>
            <a:pathLst>
              <a:path w="1828892" h="535756">
                <a:moveTo>
                  <a:pt x="1828892" y="0"/>
                </a:moveTo>
                <a:lnTo>
                  <a:pt x="1426955" y="535756"/>
                </a:lnTo>
                <a:lnTo>
                  <a:pt x="714128" y="535756"/>
                </a:lnTo>
                <a:lnTo>
                  <a:pt x="0" y="0"/>
                </a:lnTo>
                <a:lnTo>
                  <a:pt x="1828892" y="0"/>
                </a:lnTo>
                <a:close/>
              </a:path>
            </a:pathLst>
          </a:custGeom>
          <a:solidFill>
            <a:schemeClr val="accent1">
              <a:lumMod val="40000"/>
              <a:lumOff val="60000"/>
            </a:schemeClr>
          </a:solidFill>
          <a:ln>
            <a:noFill/>
          </a:ln>
        </p:spPr>
        <p:txBody>
          <a:bodyPr anchor="ctr"/>
          <a:lstStyle/>
          <a:p>
            <a:endParaRPr lang="zh-CN" altLang="en-US"/>
          </a:p>
        </p:txBody>
      </p:sp>
      <p:sp>
        <p:nvSpPr>
          <p:cNvPr id="7189" name="矩形 24"/>
          <p:cNvSpPr>
            <a:spLocks/>
          </p:cNvSpPr>
          <p:nvPr/>
        </p:nvSpPr>
        <p:spPr bwMode="auto">
          <a:xfrm rot="19387313">
            <a:off x="8801748" y="5629455"/>
            <a:ext cx="3956050" cy="536575"/>
          </a:xfrm>
          <a:custGeom>
            <a:avLst/>
            <a:gdLst>
              <a:gd name="T0" fmla="*/ 3956149 w 3956149"/>
              <a:gd name="T1" fmla="*/ 1 h 535757"/>
              <a:gd name="T2" fmla="*/ 3554213 w 3956149"/>
              <a:gd name="T3" fmla="*/ 535756 h 535757"/>
              <a:gd name="T4" fmla="*/ 714130 w 3956149"/>
              <a:gd name="T5" fmla="*/ 535757 h 535757"/>
              <a:gd name="T6" fmla="*/ 0 w 3956149"/>
              <a:gd name="T7" fmla="*/ 0 h 535757"/>
              <a:gd name="T8" fmla="*/ 3956149 w 3956149"/>
              <a:gd name="T9" fmla="*/ 1 h 535757"/>
              <a:gd name="T10" fmla="*/ 0 w 3956149"/>
              <a:gd name="T11" fmla="*/ 0 h 535757"/>
              <a:gd name="T12" fmla="*/ 3956149 w 3956149"/>
              <a:gd name="T13" fmla="*/ 535757 h 535757"/>
            </a:gdLst>
            <a:ahLst/>
            <a:cxnLst>
              <a:cxn ang="0">
                <a:pos x="T0" y="T1"/>
              </a:cxn>
              <a:cxn ang="0">
                <a:pos x="T2" y="T3"/>
              </a:cxn>
              <a:cxn ang="0">
                <a:pos x="T4" y="T5"/>
              </a:cxn>
              <a:cxn ang="0">
                <a:pos x="T6" y="T7"/>
              </a:cxn>
              <a:cxn ang="0">
                <a:pos x="T8" y="T9"/>
              </a:cxn>
            </a:cxnLst>
            <a:rect l="T10" t="T11" r="T12" b="T13"/>
            <a:pathLst>
              <a:path w="3956149" h="535757">
                <a:moveTo>
                  <a:pt x="3956149" y="1"/>
                </a:moveTo>
                <a:lnTo>
                  <a:pt x="3554213" y="535756"/>
                </a:lnTo>
                <a:lnTo>
                  <a:pt x="714130" y="535757"/>
                </a:lnTo>
                <a:lnTo>
                  <a:pt x="0" y="0"/>
                </a:lnTo>
                <a:lnTo>
                  <a:pt x="3956149" y="1"/>
                </a:lnTo>
                <a:close/>
              </a:path>
            </a:pathLst>
          </a:custGeom>
          <a:solidFill>
            <a:schemeClr val="accent1">
              <a:lumMod val="40000"/>
              <a:lumOff val="60000"/>
            </a:schemeClr>
          </a:solidFill>
          <a:ln>
            <a:noFill/>
          </a:ln>
        </p:spPr>
        <p:txBody>
          <a:bodyPr anchor="ctr"/>
          <a:lstStyle/>
          <a:p>
            <a:endParaRPr lang="zh-CN" altLang="en-US"/>
          </a:p>
        </p:txBody>
      </p:sp>
      <p:sp>
        <p:nvSpPr>
          <p:cNvPr id="3" name="矩形 2"/>
          <p:cNvSpPr/>
          <p:nvPr/>
        </p:nvSpPr>
        <p:spPr>
          <a:xfrm>
            <a:off x="143306" y="392645"/>
            <a:ext cx="1415772"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代码介绍</a:t>
            </a:r>
            <a:endParaRPr lang="en-US" altLang="zh-CN" sz="24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1295529" y="6037729"/>
            <a:ext cx="578224" cy="369332"/>
          </a:xfrm>
          <a:prstGeom prst="rect">
            <a:avLst/>
          </a:prstGeom>
          <a:noFill/>
        </p:spPr>
        <p:txBody>
          <a:bodyPr wrap="square" rtlCol="0">
            <a:spAutoFit/>
          </a:bodyPr>
          <a:lstStyle/>
          <a:p>
            <a:r>
              <a:rPr lang="en-US" altLang="zh-CN" dirty="0" smtClean="0"/>
              <a:t>26</a:t>
            </a:r>
            <a:endParaRPr lang="zh-CN" altLang="en-US" dirty="0"/>
          </a:p>
        </p:txBody>
      </p:sp>
      <p:sp>
        <p:nvSpPr>
          <p:cNvPr id="14" name="矩形 13"/>
          <p:cNvSpPr/>
          <p:nvPr/>
        </p:nvSpPr>
        <p:spPr>
          <a:xfrm>
            <a:off x="3566835" y="544677"/>
            <a:ext cx="2492990" cy="369332"/>
          </a:xfrm>
          <a:prstGeom prst="rect">
            <a:avLst/>
          </a:prstGeom>
        </p:spPr>
        <p:txBody>
          <a:bodyPr wrap="none">
            <a:spAutoFit/>
          </a:bodyPr>
          <a:lstStyle/>
          <a:p>
            <a:r>
              <a:rPr lang="zh-CN" altLang="en-US" kern="100" dirty="0" smtClean="0">
                <a:solidFill>
                  <a:srgbClr val="333333"/>
                </a:solidFill>
                <a:latin typeface="宋体" panose="02010600030101010101" pitchFamily="2" charset="-122"/>
                <a:ea typeface="宋体" panose="02010600030101010101" pitchFamily="2" charset="-122"/>
                <a:cs typeface="Times New Roman" panose="02020603050405020304" pitchFamily="18" charset="0"/>
              </a:rPr>
              <a:t>遗传算法的调用：</a:t>
            </a:r>
            <a:r>
              <a:rPr lang="en-US" altLang="zh-CN" kern="100" dirty="0" smtClean="0">
                <a:solidFill>
                  <a:srgbClr val="333333"/>
                </a:solidFill>
                <a:latin typeface="宋体" panose="02010600030101010101" pitchFamily="2" charset="-122"/>
                <a:ea typeface="宋体" panose="02010600030101010101" pitchFamily="2" charset="-122"/>
                <a:cs typeface="Times New Roman" panose="02020603050405020304" pitchFamily="18" charset="0"/>
              </a:rPr>
              <a:t>main</a:t>
            </a:r>
            <a:endParaRPr lang="en-US" altLang="zh-CN" kern="100" dirty="0">
              <a:solidFill>
                <a:srgbClr val="333333"/>
              </a:solidFill>
              <a:latin typeface="宋体" panose="02010600030101010101" pitchFamily="2" charset="-122"/>
              <a:ea typeface="宋体" panose="02010600030101010101" pitchFamily="2" charset="-122"/>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986018" y="2216656"/>
            <a:ext cx="4883198" cy="1440944"/>
          </a:xfrm>
          <a:prstGeom prst="rect">
            <a:avLst/>
          </a:prstGeom>
        </p:spPr>
      </p:pic>
      <p:sp>
        <p:nvSpPr>
          <p:cNvPr id="5" name="矩形 4"/>
          <p:cNvSpPr/>
          <p:nvPr/>
        </p:nvSpPr>
        <p:spPr>
          <a:xfrm>
            <a:off x="5878284" y="2625636"/>
            <a:ext cx="5399316" cy="369332"/>
          </a:xfrm>
          <a:prstGeom prst="rect">
            <a:avLst/>
          </a:prstGeom>
        </p:spPr>
        <p:txBody>
          <a:bodyPr wrap="square">
            <a:spAutoFit/>
          </a:bodyPr>
          <a:lstStyle/>
          <a:p>
            <a:r>
              <a:rPr lang="zh-CN" altLang="en-US" dirty="0" smtClean="0">
                <a:latin typeface="宋体" panose="02010600030101010101" pitchFamily="2" charset="-122"/>
                <a:ea typeface="宋体" panose="02010600030101010101" pitchFamily="2" charset="-122"/>
              </a:rPr>
              <a:t>参数：个体数目，迭代次数，交叉概率，变异</a:t>
            </a:r>
            <a:r>
              <a:rPr lang="zh-CN" altLang="en-US" dirty="0">
                <a:latin typeface="宋体" panose="02010600030101010101" pitchFamily="2" charset="-122"/>
                <a:ea typeface="宋体" panose="02010600030101010101" pitchFamily="2" charset="-122"/>
              </a:rPr>
              <a:t>概率</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940668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p:cNvSpPr>
          <p:nvPr/>
        </p:nvSpPr>
        <p:spPr bwMode="auto">
          <a:xfrm rot="19387313">
            <a:off x="-1116839" y="-603430"/>
            <a:ext cx="4500563" cy="2159000"/>
          </a:xfrm>
          <a:custGeom>
            <a:avLst/>
            <a:gdLst>
              <a:gd name="T0" fmla="*/ 1622595 w 4505489"/>
              <a:gd name="T1" fmla="*/ 0 h 2162815"/>
              <a:gd name="T2" fmla="*/ 4505489 w 4505489"/>
              <a:gd name="T3" fmla="*/ 2162815 h 2162815"/>
              <a:gd name="T4" fmla="*/ 0 w 4505489"/>
              <a:gd name="T5" fmla="*/ 2162815 h 2162815"/>
              <a:gd name="T6" fmla="*/ 1622595 w 4505489"/>
              <a:gd name="T7" fmla="*/ 0 h 2162815"/>
              <a:gd name="T8" fmla="*/ 0 w 4505489"/>
              <a:gd name="T9" fmla="*/ 0 h 2162815"/>
              <a:gd name="T10" fmla="*/ 4505489 w 4505489"/>
              <a:gd name="T11" fmla="*/ 2162815 h 2162815"/>
            </a:gdLst>
            <a:ahLst/>
            <a:cxnLst>
              <a:cxn ang="0">
                <a:pos x="T0" y="T1"/>
              </a:cxn>
              <a:cxn ang="0">
                <a:pos x="T2" y="T3"/>
              </a:cxn>
              <a:cxn ang="0">
                <a:pos x="T4" y="T5"/>
              </a:cxn>
              <a:cxn ang="0">
                <a:pos x="T6" y="T7"/>
              </a:cxn>
            </a:cxnLst>
            <a:rect l="T8" t="T9" r="T10" b="T11"/>
            <a:pathLst>
              <a:path w="4505489" h="2162815">
                <a:moveTo>
                  <a:pt x="1622595" y="0"/>
                </a:moveTo>
                <a:lnTo>
                  <a:pt x="4505489" y="2162815"/>
                </a:lnTo>
                <a:lnTo>
                  <a:pt x="0" y="2162815"/>
                </a:lnTo>
                <a:lnTo>
                  <a:pt x="1622595" y="0"/>
                </a:lnTo>
                <a:close/>
              </a:path>
            </a:pathLst>
          </a:custGeom>
          <a:solidFill>
            <a:schemeClr val="accent1">
              <a:lumMod val="40000"/>
              <a:lumOff val="60000"/>
            </a:schemeClr>
          </a:solidFill>
          <a:ln>
            <a:noFill/>
          </a:ln>
        </p:spPr>
        <p:txBody>
          <a:bodyPr anchor="ctr"/>
          <a:lstStyle/>
          <a:p>
            <a:endParaRPr lang="zh-CN" altLang="en-US"/>
          </a:p>
        </p:txBody>
      </p:sp>
      <p:sp>
        <p:nvSpPr>
          <p:cNvPr id="7171" name="矩形 2"/>
          <p:cNvSpPr>
            <a:spLocks/>
          </p:cNvSpPr>
          <p:nvPr/>
        </p:nvSpPr>
        <p:spPr bwMode="auto">
          <a:xfrm rot="19387313">
            <a:off x="10714685" y="6269218"/>
            <a:ext cx="1830388" cy="534987"/>
          </a:xfrm>
          <a:custGeom>
            <a:avLst/>
            <a:gdLst>
              <a:gd name="T0" fmla="*/ 1828892 w 1828892"/>
              <a:gd name="T1" fmla="*/ 0 h 535756"/>
              <a:gd name="T2" fmla="*/ 1426955 w 1828892"/>
              <a:gd name="T3" fmla="*/ 535756 h 535756"/>
              <a:gd name="T4" fmla="*/ 714128 w 1828892"/>
              <a:gd name="T5" fmla="*/ 535756 h 535756"/>
              <a:gd name="T6" fmla="*/ 0 w 1828892"/>
              <a:gd name="T7" fmla="*/ 0 h 535756"/>
              <a:gd name="T8" fmla="*/ 1828892 w 1828892"/>
              <a:gd name="T9" fmla="*/ 0 h 535756"/>
              <a:gd name="T10" fmla="*/ 0 w 1828892"/>
              <a:gd name="T11" fmla="*/ 0 h 535756"/>
              <a:gd name="T12" fmla="*/ 1828892 w 1828892"/>
              <a:gd name="T13" fmla="*/ 535756 h 535756"/>
            </a:gdLst>
            <a:ahLst/>
            <a:cxnLst>
              <a:cxn ang="0">
                <a:pos x="T0" y="T1"/>
              </a:cxn>
              <a:cxn ang="0">
                <a:pos x="T2" y="T3"/>
              </a:cxn>
              <a:cxn ang="0">
                <a:pos x="T4" y="T5"/>
              </a:cxn>
              <a:cxn ang="0">
                <a:pos x="T6" y="T7"/>
              </a:cxn>
              <a:cxn ang="0">
                <a:pos x="T8" y="T9"/>
              </a:cxn>
            </a:cxnLst>
            <a:rect l="T10" t="T11" r="T12" b="T13"/>
            <a:pathLst>
              <a:path w="1828892" h="535756">
                <a:moveTo>
                  <a:pt x="1828892" y="0"/>
                </a:moveTo>
                <a:lnTo>
                  <a:pt x="1426955" y="535756"/>
                </a:lnTo>
                <a:lnTo>
                  <a:pt x="714128" y="535756"/>
                </a:lnTo>
                <a:lnTo>
                  <a:pt x="0" y="0"/>
                </a:lnTo>
                <a:lnTo>
                  <a:pt x="1828892" y="0"/>
                </a:lnTo>
                <a:close/>
              </a:path>
            </a:pathLst>
          </a:custGeom>
          <a:solidFill>
            <a:schemeClr val="accent1">
              <a:lumMod val="40000"/>
              <a:lumOff val="60000"/>
            </a:schemeClr>
          </a:solidFill>
          <a:ln>
            <a:noFill/>
          </a:ln>
        </p:spPr>
        <p:txBody>
          <a:bodyPr anchor="ctr"/>
          <a:lstStyle/>
          <a:p>
            <a:endParaRPr lang="zh-CN" altLang="en-US"/>
          </a:p>
        </p:txBody>
      </p:sp>
      <p:sp>
        <p:nvSpPr>
          <p:cNvPr id="7189" name="矩形 24"/>
          <p:cNvSpPr>
            <a:spLocks/>
          </p:cNvSpPr>
          <p:nvPr/>
        </p:nvSpPr>
        <p:spPr bwMode="auto">
          <a:xfrm rot="19387313">
            <a:off x="8801748" y="5629455"/>
            <a:ext cx="3956050" cy="536575"/>
          </a:xfrm>
          <a:custGeom>
            <a:avLst/>
            <a:gdLst>
              <a:gd name="T0" fmla="*/ 3956149 w 3956149"/>
              <a:gd name="T1" fmla="*/ 1 h 535757"/>
              <a:gd name="T2" fmla="*/ 3554213 w 3956149"/>
              <a:gd name="T3" fmla="*/ 535756 h 535757"/>
              <a:gd name="T4" fmla="*/ 714130 w 3956149"/>
              <a:gd name="T5" fmla="*/ 535757 h 535757"/>
              <a:gd name="T6" fmla="*/ 0 w 3956149"/>
              <a:gd name="T7" fmla="*/ 0 h 535757"/>
              <a:gd name="T8" fmla="*/ 3956149 w 3956149"/>
              <a:gd name="T9" fmla="*/ 1 h 535757"/>
              <a:gd name="T10" fmla="*/ 0 w 3956149"/>
              <a:gd name="T11" fmla="*/ 0 h 535757"/>
              <a:gd name="T12" fmla="*/ 3956149 w 3956149"/>
              <a:gd name="T13" fmla="*/ 535757 h 535757"/>
            </a:gdLst>
            <a:ahLst/>
            <a:cxnLst>
              <a:cxn ang="0">
                <a:pos x="T0" y="T1"/>
              </a:cxn>
              <a:cxn ang="0">
                <a:pos x="T2" y="T3"/>
              </a:cxn>
              <a:cxn ang="0">
                <a:pos x="T4" y="T5"/>
              </a:cxn>
              <a:cxn ang="0">
                <a:pos x="T6" y="T7"/>
              </a:cxn>
              <a:cxn ang="0">
                <a:pos x="T8" y="T9"/>
              </a:cxn>
            </a:cxnLst>
            <a:rect l="T10" t="T11" r="T12" b="T13"/>
            <a:pathLst>
              <a:path w="3956149" h="535757">
                <a:moveTo>
                  <a:pt x="3956149" y="1"/>
                </a:moveTo>
                <a:lnTo>
                  <a:pt x="3554213" y="535756"/>
                </a:lnTo>
                <a:lnTo>
                  <a:pt x="714130" y="535757"/>
                </a:lnTo>
                <a:lnTo>
                  <a:pt x="0" y="0"/>
                </a:lnTo>
                <a:lnTo>
                  <a:pt x="3956149" y="1"/>
                </a:lnTo>
                <a:close/>
              </a:path>
            </a:pathLst>
          </a:custGeom>
          <a:solidFill>
            <a:schemeClr val="accent1">
              <a:lumMod val="40000"/>
              <a:lumOff val="60000"/>
            </a:schemeClr>
          </a:solidFill>
          <a:ln>
            <a:noFill/>
          </a:ln>
        </p:spPr>
        <p:txBody>
          <a:bodyPr anchor="ctr"/>
          <a:lstStyle/>
          <a:p>
            <a:endParaRPr lang="zh-CN" altLang="en-US"/>
          </a:p>
        </p:txBody>
      </p:sp>
      <p:sp>
        <p:nvSpPr>
          <p:cNvPr id="3" name="矩形 2"/>
          <p:cNvSpPr/>
          <p:nvPr/>
        </p:nvSpPr>
        <p:spPr>
          <a:xfrm>
            <a:off x="143306" y="392645"/>
            <a:ext cx="1415772"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相关文件</a:t>
            </a:r>
            <a:endParaRPr lang="en-US" altLang="zh-CN" sz="24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1295529" y="6037729"/>
            <a:ext cx="578224" cy="369332"/>
          </a:xfrm>
          <a:prstGeom prst="rect">
            <a:avLst/>
          </a:prstGeom>
          <a:noFill/>
        </p:spPr>
        <p:txBody>
          <a:bodyPr wrap="square" rtlCol="0">
            <a:spAutoFit/>
          </a:bodyPr>
          <a:lstStyle/>
          <a:p>
            <a:r>
              <a:rPr lang="en-US" altLang="zh-CN" dirty="0"/>
              <a:t>3</a:t>
            </a:r>
            <a:endParaRPr lang="zh-CN" altLang="en-US" dirty="0"/>
          </a:p>
        </p:txBody>
      </p:sp>
      <p:sp>
        <p:nvSpPr>
          <p:cNvPr id="7" name="矩形 6"/>
          <p:cNvSpPr/>
          <p:nvPr/>
        </p:nvSpPr>
        <p:spPr>
          <a:xfrm>
            <a:off x="2248492" y="3257248"/>
            <a:ext cx="9344225"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进化算法说明与使用</a:t>
            </a:r>
            <a:r>
              <a:rPr lang="en-US" altLang="zh-CN" sz="2400" dirty="0" smtClean="0">
                <a:latin typeface="微软雅黑" panose="020B0503020204020204" pitchFamily="34" charset="-122"/>
                <a:ea typeface="微软雅黑" panose="020B0503020204020204" pitchFamily="34" charset="-122"/>
              </a:rPr>
              <a:t>.doc </a:t>
            </a:r>
            <a:r>
              <a:rPr lang="zh-CN" altLang="en-US" sz="2400" dirty="0" smtClean="0">
                <a:latin typeface="微软雅黑" panose="020B0503020204020204" pitchFamily="34" charset="-122"/>
                <a:ea typeface="微软雅黑" panose="020B0503020204020204" pitchFamily="34" charset="-122"/>
              </a:rPr>
              <a:t>包含一些对</a:t>
            </a:r>
            <a:r>
              <a:rPr lang="en-US" altLang="zh-CN" sz="2400" dirty="0" smtClean="0">
                <a:latin typeface="微软雅黑" panose="020B0503020204020204" pitchFamily="34" charset="-122"/>
                <a:ea typeface="微软雅黑" panose="020B0503020204020204" pitchFamily="34" charset="-122"/>
              </a:rPr>
              <a:t>GA</a:t>
            </a:r>
            <a:r>
              <a:rPr lang="zh-CN" altLang="en-US" sz="2400" dirty="0" smtClean="0">
                <a:latin typeface="微软雅黑" panose="020B0503020204020204" pitchFamily="34" charset="-122"/>
                <a:ea typeface="微软雅黑" panose="020B0503020204020204" pitchFamily="34" charset="-122"/>
              </a:rPr>
              <a:t>遗传算子的总结与代码介绍</a:t>
            </a:r>
            <a:endParaRPr lang="en-US" altLang="zh-CN" sz="2400" dirty="0">
              <a:latin typeface="微软雅黑" panose="020B0503020204020204" pitchFamily="34" charset="-122"/>
              <a:ea typeface="微软雅黑" panose="020B0503020204020204" pitchFamily="34" charset="-122"/>
            </a:endParaRPr>
          </a:p>
        </p:txBody>
      </p:sp>
      <p:sp>
        <p:nvSpPr>
          <p:cNvPr id="8" name="矩形 7"/>
          <p:cNvSpPr/>
          <p:nvPr/>
        </p:nvSpPr>
        <p:spPr>
          <a:xfrm>
            <a:off x="2199414" y="2495248"/>
            <a:ext cx="6727611" cy="461665"/>
          </a:xfrm>
          <a:prstGeom prst="rect">
            <a:avLst/>
          </a:prstGeom>
        </p:spPr>
        <p:txBody>
          <a:bodyPr wrap="none">
            <a:spAutoFit/>
          </a:bodyPr>
          <a:lstStyle/>
          <a:p>
            <a:r>
              <a:rPr lang="en-US" altLang="zh-CN" sz="2400" dirty="0" smtClean="0">
                <a:latin typeface="微软雅黑" panose="020B0503020204020204" pitchFamily="34" charset="-122"/>
                <a:ea typeface="微软雅黑" panose="020B0503020204020204" pitchFamily="34" charset="-122"/>
              </a:rPr>
              <a:t>Java</a:t>
            </a:r>
            <a:r>
              <a:rPr lang="zh-CN" altLang="en-US" sz="2400" dirty="0" smtClean="0">
                <a:latin typeface="微软雅黑" panose="020B0503020204020204" pitchFamily="34" charset="-122"/>
                <a:ea typeface="微软雅黑" panose="020B0503020204020204" pitchFamily="34" charset="-122"/>
              </a:rPr>
              <a:t>工程放在文件夹</a:t>
            </a:r>
            <a:r>
              <a:rPr lang="en-US" altLang="zh-CN" sz="2400" dirty="0" err="1" smtClean="0">
                <a:latin typeface="微软雅黑" panose="020B0503020204020204" pitchFamily="34" charset="-122"/>
                <a:ea typeface="微软雅黑" panose="020B0503020204020204" pitchFamily="34" charset="-122"/>
              </a:rPr>
              <a:t>EvolutionaryAlgorithms</a:t>
            </a:r>
            <a:r>
              <a:rPr lang="zh-CN" altLang="en-US" sz="2400" dirty="0" smtClean="0">
                <a:latin typeface="微软雅黑" panose="020B0503020204020204" pitchFamily="34" charset="-122"/>
                <a:ea typeface="微软雅黑" panose="020B0503020204020204" pitchFamily="34" charset="-122"/>
              </a:rPr>
              <a:t>中</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714426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p:cNvSpPr>
          <p:nvPr/>
        </p:nvSpPr>
        <p:spPr bwMode="auto">
          <a:xfrm rot="19387313">
            <a:off x="-1116839" y="-603430"/>
            <a:ext cx="4500563" cy="2159000"/>
          </a:xfrm>
          <a:custGeom>
            <a:avLst/>
            <a:gdLst>
              <a:gd name="T0" fmla="*/ 1622595 w 4505489"/>
              <a:gd name="T1" fmla="*/ 0 h 2162815"/>
              <a:gd name="T2" fmla="*/ 4505489 w 4505489"/>
              <a:gd name="T3" fmla="*/ 2162815 h 2162815"/>
              <a:gd name="T4" fmla="*/ 0 w 4505489"/>
              <a:gd name="T5" fmla="*/ 2162815 h 2162815"/>
              <a:gd name="T6" fmla="*/ 1622595 w 4505489"/>
              <a:gd name="T7" fmla="*/ 0 h 2162815"/>
              <a:gd name="T8" fmla="*/ 0 w 4505489"/>
              <a:gd name="T9" fmla="*/ 0 h 2162815"/>
              <a:gd name="T10" fmla="*/ 4505489 w 4505489"/>
              <a:gd name="T11" fmla="*/ 2162815 h 2162815"/>
            </a:gdLst>
            <a:ahLst/>
            <a:cxnLst>
              <a:cxn ang="0">
                <a:pos x="T0" y="T1"/>
              </a:cxn>
              <a:cxn ang="0">
                <a:pos x="T2" y="T3"/>
              </a:cxn>
              <a:cxn ang="0">
                <a:pos x="T4" y="T5"/>
              </a:cxn>
              <a:cxn ang="0">
                <a:pos x="T6" y="T7"/>
              </a:cxn>
            </a:cxnLst>
            <a:rect l="T8" t="T9" r="T10" b="T11"/>
            <a:pathLst>
              <a:path w="4505489" h="2162815">
                <a:moveTo>
                  <a:pt x="1622595" y="0"/>
                </a:moveTo>
                <a:lnTo>
                  <a:pt x="4505489" y="2162815"/>
                </a:lnTo>
                <a:lnTo>
                  <a:pt x="0" y="2162815"/>
                </a:lnTo>
                <a:lnTo>
                  <a:pt x="1622595" y="0"/>
                </a:lnTo>
                <a:close/>
              </a:path>
            </a:pathLst>
          </a:custGeom>
          <a:solidFill>
            <a:schemeClr val="accent1">
              <a:lumMod val="40000"/>
              <a:lumOff val="60000"/>
            </a:schemeClr>
          </a:solidFill>
          <a:ln>
            <a:noFill/>
          </a:ln>
        </p:spPr>
        <p:txBody>
          <a:bodyPr anchor="ctr"/>
          <a:lstStyle/>
          <a:p>
            <a:endParaRPr lang="zh-CN" altLang="en-US"/>
          </a:p>
        </p:txBody>
      </p:sp>
      <p:sp>
        <p:nvSpPr>
          <p:cNvPr id="7171" name="矩形 2"/>
          <p:cNvSpPr>
            <a:spLocks/>
          </p:cNvSpPr>
          <p:nvPr/>
        </p:nvSpPr>
        <p:spPr bwMode="auto">
          <a:xfrm rot="19387313">
            <a:off x="10714685" y="6269218"/>
            <a:ext cx="1830388" cy="534987"/>
          </a:xfrm>
          <a:custGeom>
            <a:avLst/>
            <a:gdLst>
              <a:gd name="T0" fmla="*/ 1828892 w 1828892"/>
              <a:gd name="T1" fmla="*/ 0 h 535756"/>
              <a:gd name="T2" fmla="*/ 1426955 w 1828892"/>
              <a:gd name="T3" fmla="*/ 535756 h 535756"/>
              <a:gd name="T4" fmla="*/ 714128 w 1828892"/>
              <a:gd name="T5" fmla="*/ 535756 h 535756"/>
              <a:gd name="T6" fmla="*/ 0 w 1828892"/>
              <a:gd name="T7" fmla="*/ 0 h 535756"/>
              <a:gd name="T8" fmla="*/ 1828892 w 1828892"/>
              <a:gd name="T9" fmla="*/ 0 h 535756"/>
              <a:gd name="T10" fmla="*/ 0 w 1828892"/>
              <a:gd name="T11" fmla="*/ 0 h 535756"/>
              <a:gd name="T12" fmla="*/ 1828892 w 1828892"/>
              <a:gd name="T13" fmla="*/ 535756 h 535756"/>
            </a:gdLst>
            <a:ahLst/>
            <a:cxnLst>
              <a:cxn ang="0">
                <a:pos x="T0" y="T1"/>
              </a:cxn>
              <a:cxn ang="0">
                <a:pos x="T2" y="T3"/>
              </a:cxn>
              <a:cxn ang="0">
                <a:pos x="T4" y="T5"/>
              </a:cxn>
              <a:cxn ang="0">
                <a:pos x="T6" y="T7"/>
              </a:cxn>
              <a:cxn ang="0">
                <a:pos x="T8" y="T9"/>
              </a:cxn>
            </a:cxnLst>
            <a:rect l="T10" t="T11" r="T12" b="T13"/>
            <a:pathLst>
              <a:path w="1828892" h="535756">
                <a:moveTo>
                  <a:pt x="1828892" y="0"/>
                </a:moveTo>
                <a:lnTo>
                  <a:pt x="1426955" y="535756"/>
                </a:lnTo>
                <a:lnTo>
                  <a:pt x="714128" y="535756"/>
                </a:lnTo>
                <a:lnTo>
                  <a:pt x="0" y="0"/>
                </a:lnTo>
                <a:lnTo>
                  <a:pt x="1828892" y="0"/>
                </a:lnTo>
                <a:close/>
              </a:path>
            </a:pathLst>
          </a:custGeom>
          <a:solidFill>
            <a:schemeClr val="accent1">
              <a:lumMod val="40000"/>
              <a:lumOff val="60000"/>
            </a:schemeClr>
          </a:solidFill>
          <a:ln>
            <a:noFill/>
          </a:ln>
        </p:spPr>
        <p:txBody>
          <a:bodyPr anchor="ctr"/>
          <a:lstStyle/>
          <a:p>
            <a:endParaRPr lang="zh-CN" altLang="en-US"/>
          </a:p>
        </p:txBody>
      </p:sp>
      <p:sp>
        <p:nvSpPr>
          <p:cNvPr id="7189" name="矩形 24"/>
          <p:cNvSpPr>
            <a:spLocks/>
          </p:cNvSpPr>
          <p:nvPr/>
        </p:nvSpPr>
        <p:spPr bwMode="auto">
          <a:xfrm rot="19387313">
            <a:off x="8801748" y="5629455"/>
            <a:ext cx="3956050" cy="536575"/>
          </a:xfrm>
          <a:custGeom>
            <a:avLst/>
            <a:gdLst>
              <a:gd name="T0" fmla="*/ 3956149 w 3956149"/>
              <a:gd name="T1" fmla="*/ 1 h 535757"/>
              <a:gd name="T2" fmla="*/ 3554213 w 3956149"/>
              <a:gd name="T3" fmla="*/ 535756 h 535757"/>
              <a:gd name="T4" fmla="*/ 714130 w 3956149"/>
              <a:gd name="T5" fmla="*/ 535757 h 535757"/>
              <a:gd name="T6" fmla="*/ 0 w 3956149"/>
              <a:gd name="T7" fmla="*/ 0 h 535757"/>
              <a:gd name="T8" fmla="*/ 3956149 w 3956149"/>
              <a:gd name="T9" fmla="*/ 1 h 535757"/>
              <a:gd name="T10" fmla="*/ 0 w 3956149"/>
              <a:gd name="T11" fmla="*/ 0 h 535757"/>
              <a:gd name="T12" fmla="*/ 3956149 w 3956149"/>
              <a:gd name="T13" fmla="*/ 535757 h 535757"/>
            </a:gdLst>
            <a:ahLst/>
            <a:cxnLst>
              <a:cxn ang="0">
                <a:pos x="T0" y="T1"/>
              </a:cxn>
              <a:cxn ang="0">
                <a:pos x="T2" y="T3"/>
              </a:cxn>
              <a:cxn ang="0">
                <a:pos x="T4" y="T5"/>
              </a:cxn>
              <a:cxn ang="0">
                <a:pos x="T6" y="T7"/>
              </a:cxn>
              <a:cxn ang="0">
                <a:pos x="T8" y="T9"/>
              </a:cxn>
            </a:cxnLst>
            <a:rect l="T10" t="T11" r="T12" b="T13"/>
            <a:pathLst>
              <a:path w="3956149" h="535757">
                <a:moveTo>
                  <a:pt x="3956149" y="1"/>
                </a:moveTo>
                <a:lnTo>
                  <a:pt x="3554213" y="535756"/>
                </a:lnTo>
                <a:lnTo>
                  <a:pt x="714130" y="535757"/>
                </a:lnTo>
                <a:lnTo>
                  <a:pt x="0" y="0"/>
                </a:lnTo>
                <a:lnTo>
                  <a:pt x="3956149" y="1"/>
                </a:lnTo>
                <a:close/>
              </a:path>
            </a:pathLst>
          </a:custGeom>
          <a:solidFill>
            <a:schemeClr val="accent1">
              <a:lumMod val="40000"/>
              <a:lumOff val="60000"/>
            </a:schemeClr>
          </a:solidFill>
          <a:ln>
            <a:noFill/>
          </a:ln>
        </p:spPr>
        <p:txBody>
          <a:bodyPr anchor="ctr"/>
          <a:lstStyle/>
          <a:p>
            <a:endParaRPr lang="zh-CN" altLang="en-US"/>
          </a:p>
        </p:txBody>
      </p:sp>
      <p:sp>
        <p:nvSpPr>
          <p:cNvPr id="5" name="TextBox 10"/>
          <p:cNvSpPr txBox="1">
            <a:spLocks noChangeArrowheads="1"/>
          </p:cNvSpPr>
          <p:nvPr/>
        </p:nvSpPr>
        <p:spPr bwMode="auto">
          <a:xfrm>
            <a:off x="4120401" y="2308218"/>
            <a:ext cx="398259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3200">
                <a:solidFill>
                  <a:srgbClr val="00B0F0"/>
                </a:solidFill>
                <a:latin typeface="微软雅黑" panose="020B0503020204020204" pitchFamily="34" charset="-122"/>
                <a:ea typeface="微软雅黑" panose="020B0503020204020204" pitchFamily="34" charset="-122"/>
              </a:defRPr>
            </a:lvl1pPr>
            <a:lvl2pPr marL="742950" indent="-285750" eaLnBrk="0" hangingPunct="0">
              <a:defRPr>
                <a:latin typeface="Calibri" panose="020F0502020204030204" pitchFamily="34" charset="0"/>
                <a:ea typeface="宋体" panose="02010600030101010101" pitchFamily="2" charset="-122"/>
              </a:defRPr>
            </a:lvl2pPr>
            <a:lvl3pPr marL="1143000" indent="-228600" eaLnBrk="0" hangingPunct="0">
              <a:defRPr>
                <a:latin typeface="Calibri" panose="020F0502020204030204" pitchFamily="34" charset="0"/>
                <a:ea typeface="宋体" panose="02010600030101010101" pitchFamily="2" charset="-122"/>
              </a:defRPr>
            </a:lvl3pPr>
            <a:lvl4pPr marL="1600200" indent="-228600" eaLnBrk="0" hangingPunct="0">
              <a:defRPr>
                <a:latin typeface="Calibri" panose="020F0502020204030204" pitchFamily="34" charset="0"/>
                <a:ea typeface="宋体" panose="02010600030101010101" pitchFamily="2" charset="-122"/>
              </a:defRPr>
            </a:lvl4pPr>
            <a:lvl5pPr marL="2057400" indent="-228600" eaLnBrk="0" hangingPunct="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zh-CN" altLang="en-US" sz="10000" dirty="0" smtClean="0"/>
              <a:t>谢谢！</a:t>
            </a:r>
            <a:endParaRPr lang="zh-CN" altLang="en-US" sz="10000" dirty="0"/>
          </a:p>
        </p:txBody>
      </p:sp>
      <p:sp>
        <p:nvSpPr>
          <p:cNvPr id="7" name="文本框 6"/>
          <p:cNvSpPr txBox="1"/>
          <p:nvPr/>
        </p:nvSpPr>
        <p:spPr>
          <a:xfrm>
            <a:off x="11295529" y="6037729"/>
            <a:ext cx="578224" cy="369332"/>
          </a:xfrm>
          <a:prstGeom prst="rect">
            <a:avLst/>
          </a:prstGeom>
          <a:noFill/>
        </p:spPr>
        <p:txBody>
          <a:bodyPr wrap="square" rtlCol="0">
            <a:spAutoFit/>
          </a:bodyPr>
          <a:lstStyle/>
          <a:p>
            <a:r>
              <a:rPr lang="en-US" altLang="zh-CN" dirty="0" smtClean="0"/>
              <a:t>18</a:t>
            </a:r>
            <a:endParaRPr lang="zh-CN" altLang="en-US" dirty="0"/>
          </a:p>
        </p:txBody>
      </p:sp>
    </p:spTree>
    <p:extLst>
      <p:ext uri="{BB962C8B-B14F-4D97-AF65-F5344CB8AC3E}">
        <p14:creationId xmlns:p14="http://schemas.microsoft.com/office/powerpoint/2010/main" val="3466769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p:cNvSpPr>
          <p:nvPr/>
        </p:nvSpPr>
        <p:spPr bwMode="auto">
          <a:xfrm rot="19387313">
            <a:off x="-1116839" y="-603430"/>
            <a:ext cx="4500563" cy="2159000"/>
          </a:xfrm>
          <a:custGeom>
            <a:avLst/>
            <a:gdLst>
              <a:gd name="T0" fmla="*/ 1622595 w 4505489"/>
              <a:gd name="T1" fmla="*/ 0 h 2162815"/>
              <a:gd name="T2" fmla="*/ 4505489 w 4505489"/>
              <a:gd name="T3" fmla="*/ 2162815 h 2162815"/>
              <a:gd name="T4" fmla="*/ 0 w 4505489"/>
              <a:gd name="T5" fmla="*/ 2162815 h 2162815"/>
              <a:gd name="T6" fmla="*/ 1622595 w 4505489"/>
              <a:gd name="T7" fmla="*/ 0 h 2162815"/>
              <a:gd name="T8" fmla="*/ 0 w 4505489"/>
              <a:gd name="T9" fmla="*/ 0 h 2162815"/>
              <a:gd name="T10" fmla="*/ 4505489 w 4505489"/>
              <a:gd name="T11" fmla="*/ 2162815 h 2162815"/>
            </a:gdLst>
            <a:ahLst/>
            <a:cxnLst>
              <a:cxn ang="0">
                <a:pos x="T0" y="T1"/>
              </a:cxn>
              <a:cxn ang="0">
                <a:pos x="T2" y="T3"/>
              </a:cxn>
              <a:cxn ang="0">
                <a:pos x="T4" y="T5"/>
              </a:cxn>
              <a:cxn ang="0">
                <a:pos x="T6" y="T7"/>
              </a:cxn>
            </a:cxnLst>
            <a:rect l="T8" t="T9" r="T10" b="T11"/>
            <a:pathLst>
              <a:path w="4505489" h="2162815">
                <a:moveTo>
                  <a:pt x="1622595" y="0"/>
                </a:moveTo>
                <a:lnTo>
                  <a:pt x="4505489" y="2162815"/>
                </a:lnTo>
                <a:lnTo>
                  <a:pt x="0" y="2162815"/>
                </a:lnTo>
                <a:lnTo>
                  <a:pt x="1622595" y="0"/>
                </a:lnTo>
                <a:close/>
              </a:path>
            </a:pathLst>
          </a:custGeom>
          <a:solidFill>
            <a:schemeClr val="accent1">
              <a:lumMod val="40000"/>
              <a:lumOff val="60000"/>
            </a:schemeClr>
          </a:solidFill>
          <a:ln>
            <a:noFill/>
          </a:ln>
        </p:spPr>
        <p:txBody>
          <a:bodyPr anchor="ctr"/>
          <a:lstStyle/>
          <a:p>
            <a:endParaRPr lang="zh-CN" altLang="en-US"/>
          </a:p>
        </p:txBody>
      </p:sp>
      <p:sp>
        <p:nvSpPr>
          <p:cNvPr id="7171" name="矩形 2"/>
          <p:cNvSpPr>
            <a:spLocks/>
          </p:cNvSpPr>
          <p:nvPr/>
        </p:nvSpPr>
        <p:spPr bwMode="auto">
          <a:xfrm rot="19387313">
            <a:off x="10714685" y="6269218"/>
            <a:ext cx="1830388" cy="534987"/>
          </a:xfrm>
          <a:custGeom>
            <a:avLst/>
            <a:gdLst>
              <a:gd name="T0" fmla="*/ 1828892 w 1828892"/>
              <a:gd name="T1" fmla="*/ 0 h 535756"/>
              <a:gd name="T2" fmla="*/ 1426955 w 1828892"/>
              <a:gd name="T3" fmla="*/ 535756 h 535756"/>
              <a:gd name="T4" fmla="*/ 714128 w 1828892"/>
              <a:gd name="T5" fmla="*/ 535756 h 535756"/>
              <a:gd name="T6" fmla="*/ 0 w 1828892"/>
              <a:gd name="T7" fmla="*/ 0 h 535756"/>
              <a:gd name="T8" fmla="*/ 1828892 w 1828892"/>
              <a:gd name="T9" fmla="*/ 0 h 535756"/>
              <a:gd name="T10" fmla="*/ 0 w 1828892"/>
              <a:gd name="T11" fmla="*/ 0 h 535756"/>
              <a:gd name="T12" fmla="*/ 1828892 w 1828892"/>
              <a:gd name="T13" fmla="*/ 535756 h 535756"/>
            </a:gdLst>
            <a:ahLst/>
            <a:cxnLst>
              <a:cxn ang="0">
                <a:pos x="T0" y="T1"/>
              </a:cxn>
              <a:cxn ang="0">
                <a:pos x="T2" y="T3"/>
              </a:cxn>
              <a:cxn ang="0">
                <a:pos x="T4" y="T5"/>
              </a:cxn>
              <a:cxn ang="0">
                <a:pos x="T6" y="T7"/>
              </a:cxn>
              <a:cxn ang="0">
                <a:pos x="T8" y="T9"/>
              </a:cxn>
            </a:cxnLst>
            <a:rect l="T10" t="T11" r="T12" b="T13"/>
            <a:pathLst>
              <a:path w="1828892" h="535756">
                <a:moveTo>
                  <a:pt x="1828892" y="0"/>
                </a:moveTo>
                <a:lnTo>
                  <a:pt x="1426955" y="535756"/>
                </a:lnTo>
                <a:lnTo>
                  <a:pt x="714128" y="535756"/>
                </a:lnTo>
                <a:lnTo>
                  <a:pt x="0" y="0"/>
                </a:lnTo>
                <a:lnTo>
                  <a:pt x="1828892" y="0"/>
                </a:lnTo>
                <a:close/>
              </a:path>
            </a:pathLst>
          </a:custGeom>
          <a:solidFill>
            <a:schemeClr val="accent1">
              <a:lumMod val="40000"/>
              <a:lumOff val="60000"/>
            </a:schemeClr>
          </a:solidFill>
          <a:ln>
            <a:noFill/>
          </a:ln>
        </p:spPr>
        <p:txBody>
          <a:bodyPr anchor="ctr"/>
          <a:lstStyle/>
          <a:p>
            <a:endParaRPr lang="zh-CN" altLang="en-US"/>
          </a:p>
        </p:txBody>
      </p:sp>
      <p:sp>
        <p:nvSpPr>
          <p:cNvPr id="7189" name="矩形 24"/>
          <p:cNvSpPr>
            <a:spLocks/>
          </p:cNvSpPr>
          <p:nvPr/>
        </p:nvSpPr>
        <p:spPr bwMode="auto">
          <a:xfrm rot="19387313">
            <a:off x="8801748" y="5629455"/>
            <a:ext cx="3956050" cy="536575"/>
          </a:xfrm>
          <a:custGeom>
            <a:avLst/>
            <a:gdLst>
              <a:gd name="T0" fmla="*/ 3956149 w 3956149"/>
              <a:gd name="T1" fmla="*/ 1 h 535757"/>
              <a:gd name="T2" fmla="*/ 3554213 w 3956149"/>
              <a:gd name="T3" fmla="*/ 535756 h 535757"/>
              <a:gd name="T4" fmla="*/ 714130 w 3956149"/>
              <a:gd name="T5" fmla="*/ 535757 h 535757"/>
              <a:gd name="T6" fmla="*/ 0 w 3956149"/>
              <a:gd name="T7" fmla="*/ 0 h 535757"/>
              <a:gd name="T8" fmla="*/ 3956149 w 3956149"/>
              <a:gd name="T9" fmla="*/ 1 h 535757"/>
              <a:gd name="T10" fmla="*/ 0 w 3956149"/>
              <a:gd name="T11" fmla="*/ 0 h 535757"/>
              <a:gd name="T12" fmla="*/ 3956149 w 3956149"/>
              <a:gd name="T13" fmla="*/ 535757 h 535757"/>
            </a:gdLst>
            <a:ahLst/>
            <a:cxnLst>
              <a:cxn ang="0">
                <a:pos x="T0" y="T1"/>
              </a:cxn>
              <a:cxn ang="0">
                <a:pos x="T2" y="T3"/>
              </a:cxn>
              <a:cxn ang="0">
                <a:pos x="T4" y="T5"/>
              </a:cxn>
              <a:cxn ang="0">
                <a:pos x="T6" y="T7"/>
              </a:cxn>
              <a:cxn ang="0">
                <a:pos x="T8" y="T9"/>
              </a:cxn>
            </a:cxnLst>
            <a:rect l="T10" t="T11" r="T12" b="T13"/>
            <a:pathLst>
              <a:path w="3956149" h="535757">
                <a:moveTo>
                  <a:pt x="3956149" y="1"/>
                </a:moveTo>
                <a:lnTo>
                  <a:pt x="3554213" y="535756"/>
                </a:lnTo>
                <a:lnTo>
                  <a:pt x="714130" y="535757"/>
                </a:lnTo>
                <a:lnTo>
                  <a:pt x="0" y="0"/>
                </a:lnTo>
                <a:lnTo>
                  <a:pt x="3956149" y="1"/>
                </a:lnTo>
                <a:close/>
              </a:path>
            </a:pathLst>
          </a:custGeom>
          <a:solidFill>
            <a:schemeClr val="accent1">
              <a:lumMod val="40000"/>
              <a:lumOff val="60000"/>
            </a:schemeClr>
          </a:solidFill>
          <a:ln>
            <a:noFill/>
          </a:ln>
        </p:spPr>
        <p:txBody>
          <a:bodyPr anchor="ctr"/>
          <a:lstStyle/>
          <a:p>
            <a:endParaRPr lang="zh-CN" altLang="en-US"/>
          </a:p>
        </p:txBody>
      </p:sp>
      <p:sp>
        <p:nvSpPr>
          <p:cNvPr id="3" name="矩形 2"/>
          <p:cNvSpPr/>
          <p:nvPr/>
        </p:nvSpPr>
        <p:spPr>
          <a:xfrm>
            <a:off x="143306" y="392645"/>
            <a:ext cx="1415772"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灵感来源</a:t>
            </a:r>
            <a:endParaRPr lang="en-US" altLang="zh-CN" sz="24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1295529" y="6037729"/>
            <a:ext cx="578224" cy="369332"/>
          </a:xfrm>
          <a:prstGeom prst="rect">
            <a:avLst/>
          </a:prstGeom>
          <a:noFill/>
        </p:spPr>
        <p:txBody>
          <a:bodyPr wrap="square" rtlCol="0">
            <a:spAutoFit/>
          </a:bodyPr>
          <a:lstStyle/>
          <a:p>
            <a:r>
              <a:rPr lang="en-US" altLang="zh-CN" dirty="0"/>
              <a:t>3</a:t>
            </a:r>
            <a:endParaRPr lang="zh-CN" altLang="en-US" dirty="0"/>
          </a:p>
        </p:txBody>
      </p:sp>
      <p:sp>
        <p:nvSpPr>
          <p:cNvPr id="2" name="矩形 1"/>
          <p:cNvSpPr/>
          <p:nvPr/>
        </p:nvSpPr>
        <p:spPr>
          <a:xfrm>
            <a:off x="1941006" y="877179"/>
            <a:ext cx="8700717" cy="5516895"/>
          </a:xfrm>
          <a:prstGeom prst="rect">
            <a:avLst/>
          </a:prstGeom>
        </p:spPr>
        <p:txBody>
          <a:bodyPr wrap="square">
            <a:spAutoFit/>
          </a:bodyPr>
          <a:lstStyle/>
          <a:p>
            <a:pPr indent="304800" algn="just">
              <a:lnSpc>
                <a:spcPct val="125000"/>
              </a:lnSpc>
              <a:spcBef>
                <a:spcPts val="800"/>
              </a:spcBef>
              <a:spcAft>
                <a:spcPts val="0"/>
              </a:spcAft>
            </a:pPr>
            <a:r>
              <a:rPr lang="en-US" altLang="zh-CN"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遗传</a:t>
            </a:r>
            <a:r>
              <a:rPr lang="zh-CN" altLang="zh-CN" b="1"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算法（</a:t>
            </a:r>
            <a:r>
              <a:rPr lang="en-US" altLang="zh-CN" b="1"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Genetic Algorithm</a:t>
            </a:r>
            <a:r>
              <a:rPr lang="zh-CN" altLang="zh-CN"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25000"/>
              </a:lnSpc>
              <a:spcBef>
                <a:spcPts val="800"/>
              </a:spcBef>
              <a:spcAft>
                <a:spcPts val="0"/>
              </a:spcAft>
            </a:pPr>
            <a:r>
              <a:rPr lang="en-US"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模拟</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达尔文进化论</a:t>
            </a:r>
            <a:r>
              <a:rPr lang="zh-CN" altLang="zh-CN"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的</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自然选择</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学说</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和</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生物</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遗传学</a:t>
            </a:r>
            <a:r>
              <a:rPr lang="zh-CN" altLang="zh-CN"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机理</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的的</a:t>
            </a:r>
            <a:r>
              <a:rPr lang="zh-CN" altLang="zh-CN"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计算模型</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借鉴自然界</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中</a:t>
            </a:r>
            <a:r>
              <a:rPr lang="zh-CN" altLang="en-US"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种群</a:t>
            </a:r>
            <a:r>
              <a:rPr lang="zh-CN" altLang="zh-CN"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进化</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的</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过程</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来</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搜索最优解</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25000"/>
              </a:lnSpc>
              <a:spcBef>
                <a:spcPts val="800"/>
              </a:spcBef>
              <a:spcAft>
                <a:spcPts val="0"/>
              </a:spcAft>
            </a:pPr>
            <a:endParaRPr lang="en-US"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25000"/>
              </a:lnSpc>
              <a:spcBef>
                <a:spcPts val="800"/>
              </a:spcBef>
            </a:pPr>
            <a:r>
              <a:rPr lang="zh-CN" altLang="en-US"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生物学</a:t>
            </a:r>
            <a:r>
              <a:rPr lang="zh-CN" altLang="en-US" b="1"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背景与基本概念：</a:t>
            </a:r>
            <a:endParaRPr lang="en-US" altLang="zh-CN" b="1"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25000"/>
              </a:lnSpc>
              <a:spcBef>
                <a:spcPts val="800"/>
              </a:spcBef>
              <a:spcAft>
                <a:spcPts val="0"/>
              </a:spcAft>
              <a:buFont typeface="Arial" panose="020B0604020202020204" pitchFamily="34" charset="0"/>
              <a:buChar char="•"/>
            </a:pPr>
            <a:r>
              <a:rPr lang="en-US"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遗传</a:t>
            </a:r>
            <a:r>
              <a:rPr lang="zh-CN" altLang="zh-CN"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算法是从代表问题</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可能</a:t>
            </a:r>
            <a:r>
              <a:rPr lang="zh-CN" altLang="zh-CN"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解集</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的</a:t>
            </a:r>
            <a:r>
              <a:rPr lang="zh-CN" altLang="zh-CN"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一个</a:t>
            </a:r>
            <a:r>
              <a:rPr lang="zh-CN" altLang="zh-CN"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种群</a:t>
            </a:r>
            <a:r>
              <a:rPr lang="zh-CN"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开始</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25000"/>
              </a:lnSpc>
              <a:spcBef>
                <a:spcPts val="800"/>
              </a:spcBef>
              <a:spcAft>
                <a:spcPts val="0"/>
              </a:spcAft>
              <a:buFont typeface="Arial" panose="020B0604020202020204" pitchFamily="34" charset="0"/>
              <a:buChar char="•"/>
            </a:pP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种群</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中的每个</a:t>
            </a:r>
            <a:r>
              <a:rPr lang="zh-CN" altLang="en-US"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个体</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一般是</a:t>
            </a:r>
            <a:r>
              <a:rPr lang="zh-CN" altLang="en-US"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随机生成</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的，都是</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携带有遗传信息的</a:t>
            </a:r>
            <a:r>
              <a:rPr lang="zh-CN" altLang="en-US"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染色体</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25000"/>
              </a:lnSpc>
              <a:spcBef>
                <a:spcPts val="800"/>
              </a:spcBef>
              <a:spcAft>
                <a:spcPts val="0"/>
              </a:spcAft>
              <a:buFont typeface="Arial" panose="020B0604020202020204" pitchFamily="34" charset="0"/>
              <a:buChar char="•"/>
            </a:pP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染色体</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又是由一个</a:t>
            </a:r>
            <a:r>
              <a:rPr lang="zh-CN" altLang="zh-CN"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基因</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序列</a:t>
            </a:r>
            <a:r>
              <a:rPr lang="zh-CN" altLang="zh-CN"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编码</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而成的</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25000"/>
              </a:lnSpc>
              <a:spcBef>
                <a:spcPts val="800"/>
              </a:spcBef>
              <a:spcAft>
                <a:spcPts val="0"/>
              </a:spcAft>
              <a:buFont typeface="Arial" panose="020B0604020202020204" pitchFamily="34" charset="0"/>
              <a:buChar char="•"/>
            </a:pP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一</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个染色体中的基因序列经过</a:t>
            </a:r>
            <a:r>
              <a:rPr lang="zh-CN" altLang="en-US"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解码</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，就是一个特定的</a:t>
            </a:r>
            <a:r>
              <a:rPr lang="zh-CN" altLang="en-US"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解决方案</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25000"/>
              </a:lnSpc>
              <a:spcBef>
                <a:spcPts val="800"/>
              </a:spcBef>
              <a:spcAft>
                <a:spcPts val="0"/>
              </a:spcAft>
              <a:buFont typeface="Arial" panose="020B0604020202020204" pitchFamily="34" charset="0"/>
              <a:buChar char="•"/>
            </a:pPr>
            <a:endParaRPr lang="en-US"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25000"/>
              </a:lnSpc>
              <a:spcBef>
                <a:spcPts val="800"/>
              </a:spcBef>
              <a:spcAft>
                <a:spcPts val="0"/>
              </a:spcAft>
            </a:pP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因此，依据</a:t>
            </a:r>
            <a:r>
              <a:rPr lang="zh-CN" altLang="en-US"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“优胜劣汰”与“适者生存”</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的思想，种群在</a:t>
            </a:r>
            <a:r>
              <a:rPr lang="zh-CN" altLang="en-US"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进化过程</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中，遗传信息经过许多次的</a:t>
            </a:r>
            <a:r>
              <a:rPr lang="zh-CN" altLang="en-US"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交叉</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变异</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结合</a:t>
            </a:r>
            <a:r>
              <a:rPr lang="zh-CN" altLang="en-US"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选择</a:t>
            </a:r>
            <a:r>
              <a:rPr lang="zh-CN" altLang="en-US"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过程</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，就会</a:t>
            </a:r>
            <a:r>
              <a:rPr lang="zh-CN" altLang="en-US" b="1" kern="1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逐代</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产生出对环境更为</a:t>
            </a:r>
            <a:r>
              <a:rPr lang="zh-CN" altLang="en-US"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适应</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的种群与个体。对应于要解决的问题</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，也就是</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能够逐渐得到</a:t>
            </a:r>
            <a:r>
              <a:rPr lang="zh-CN" altLang="en-US"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近似的最优解</a:t>
            </a:r>
            <a:r>
              <a:rPr lang="zh-CN" altLang="en-US"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17397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p:cNvSpPr>
          <p:nvPr/>
        </p:nvSpPr>
        <p:spPr bwMode="auto">
          <a:xfrm rot="19387313">
            <a:off x="-1116839" y="-603430"/>
            <a:ext cx="4500563" cy="2159000"/>
          </a:xfrm>
          <a:custGeom>
            <a:avLst/>
            <a:gdLst>
              <a:gd name="T0" fmla="*/ 1622595 w 4505489"/>
              <a:gd name="T1" fmla="*/ 0 h 2162815"/>
              <a:gd name="T2" fmla="*/ 4505489 w 4505489"/>
              <a:gd name="T3" fmla="*/ 2162815 h 2162815"/>
              <a:gd name="T4" fmla="*/ 0 w 4505489"/>
              <a:gd name="T5" fmla="*/ 2162815 h 2162815"/>
              <a:gd name="T6" fmla="*/ 1622595 w 4505489"/>
              <a:gd name="T7" fmla="*/ 0 h 2162815"/>
              <a:gd name="T8" fmla="*/ 0 w 4505489"/>
              <a:gd name="T9" fmla="*/ 0 h 2162815"/>
              <a:gd name="T10" fmla="*/ 4505489 w 4505489"/>
              <a:gd name="T11" fmla="*/ 2162815 h 2162815"/>
            </a:gdLst>
            <a:ahLst/>
            <a:cxnLst>
              <a:cxn ang="0">
                <a:pos x="T0" y="T1"/>
              </a:cxn>
              <a:cxn ang="0">
                <a:pos x="T2" y="T3"/>
              </a:cxn>
              <a:cxn ang="0">
                <a:pos x="T4" y="T5"/>
              </a:cxn>
              <a:cxn ang="0">
                <a:pos x="T6" y="T7"/>
              </a:cxn>
            </a:cxnLst>
            <a:rect l="T8" t="T9" r="T10" b="T11"/>
            <a:pathLst>
              <a:path w="4505489" h="2162815">
                <a:moveTo>
                  <a:pt x="1622595" y="0"/>
                </a:moveTo>
                <a:lnTo>
                  <a:pt x="4505489" y="2162815"/>
                </a:lnTo>
                <a:lnTo>
                  <a:pt x="0" y="2162815"/>
                </a:lnTo>
                <a:lnTo>
                  <a:pt x="1622595" y="0"/>
                </a:lnTo>
                <a:close/>
              </a:path>
            </a:pathLst>
          </a:custGeom>
          <a:solidFill>
            <a:schemeClr val="accent1">
              <a:lumMod val="40000"/>
              <a:lumOff val="60000"/>
            </a:schemeClr>
          </a:solidFill>
          <a:ln>
            <a:noFill/>
          </a:ln>
        </p:spPr>
        <p:txBody>
          <a:bodyPr anchor="ctr"/>
          <a:lstStyle/>
          <a:p>
            <a:endParaRPr lang="zh-CN" altLang="en-US"/>
          </a:p>
        </p:txBody>
      </p:sp>
      <p:sp>
        <p:nvSpPr>
          <p:cNvPr id="7171" name="矩形 2"/>
          <p:cNvSpPr>
            <a:spLocks/>
          </p:cNvSpPr>
          <p:nvPr/>
        </p:nvSpPr>
        <p:spPr bwMode="auto">
          <a:xfrm rot="19387313">
            <a:off x="10714685" y="6269218"/>
            <a:ext cx="1830388" cy="534987"/>
          </a:xfrm>
          <a:custGeom>
            <a:avLst/>
            <a:gdLst>
              <a:gd name="T0" fmla="*/ 1828892 w 1828892"/>
              <a:gd name="T1" fmla="*/ 0 h 535756"/>
              <a:gd name="T2" fmla="*/ 1426955 w 1828892"/>
              <a:gd name="T3" fmla="*/ 535756 h 535756"/>
              <a:gd name="T4" fmla="*/ 714128 w 1828892"/>
              <a:gd name="T5" fmla="*/ 535756 h 535756"/>
              <a:gd name="T6" fmla="*/ 0 w 1828892"/>
              <a:gd name="T7" fmla="*/ 0 h 535756"/>
              <a:gd name="T8" fmla="*/ 1828892 w 1828892"/>
              <a:gd name="T9" fmla="*/ 0 h 535756"/>
              <a:gd name="T10" fmla="*/ 0 w 1828892"/>
              <a:gd name="T11" fmla="*/ 0 h 535756"/>
              <a:gd name="T12" fmla="*/ 1828892 w 1828892"/>
              <a:gd name="T13" fmla="*/ 535756 h 535756"/>
            </a:gdLst>
            <a:ahLst/>
            <a:cxnLst>
              <a:cxn ang="0">
                <a:pos x="T0" y="T1"/>
              </a:cxn>
              <a:cxn ang="0">
                <a:pos x="T2" y="T3"/>
              </a:cxn>
              <a:cxn ang="0">
                <a:pos x="T4" y="T5"/>
              </a:cxn>
              <a:cxn ang="0">
                <a:pos x="T6" y="T7"/>
              </a:cxn>
              <a:cxn ang="0">
                <a:pos x="T8" y="T9"/>
              </a:cxn>
            </a:cxnLst>
            <a:rect l="T10" t="T11" r="T12" b="T13"/>
            <a:pathLst>
              <a:path w="1828892" h="535756">
                <a:moveTo>
                  <a:pt x="1828892" y="0"/>
                </a:moveTo>
                <a:lnTo>
                  <a:pt x="1426955" y="535756"/>
                </a:lnTo>
                <a:lnTo>
                  <a:pt x="714128" y="535756"/>
                </a:lnTo>
                <a:lnTo>
                  <a:pt x="0" y="0"/>
                </a:lnTo>
                <a:lnTo>
                  <a:pt x="1828892" y="0"/>
                </a:lnTo>
                <a:close/>
              </a:path>
            </a:pathLst>
          </a:custGeom>
          <a:solidFill>
            <a:schemeClr val="accent1">
              <a:lumMod val="40000"/>
              <a:lumOff val="60000"/>
            </a:schemeClr>
          </a:solidFill>
          <a:ln>
            <a:noFill/>
          </a:ln>
        </p:spPr>
        <p:txBody>
          <a:bodyPr anchor="ctr"/>
          <a:lstStyle/>
          <a:p>
            <a:endParaRPr lang="zh-CN" altLang="en-US"/>
          </a:p>
        </p:txBody>
      </p:sp>
      <p:sp>
        <p:nvSpPr>
          <p:cNvPr id="7189" name="矩形 24"/>
          <p:cNvSpPr>
            <a:spLocks/>
          </p:cNvSpPr>
          <p:nvPr/>
        </p:nvSpPr>
        <p:spPr bwMode="auto">
          <a:xfrm rot="19387313">
            <a:off x="8801748" y="5629455"/>
            <a:ext cx="3956050" cy="536575"/>
          </a:xfrm>
          <a:custGeom>
            <a:avLst/>
            <a:gdLst>
              <a:gd name="T0" fmla="*/ 3956149 w 3956149"/>
              <a:gd name="T1" fmla="*/ 1 h 535757"/>
              <a:gd name="T2" fmla="*/ 3554213 w 3956149"/>
              <a:gd name="T3" fmla="*/ 535756 h 535757"/>
              <a:gd name="T4" fmla="*/ 714130 w 3956149"/>
              <a:gd name="T5" fmla="*/ 535757 h 535757"/>
              <a:gd name="T6" fmla="*/ 0 w 3956149"/>
              <a:gd name="T7" fmla="*/ 0 h 535757"/>
              <a:gd name="T8" fmla="*/ 3956149 w 3956149"/>
              <a:gd name="T9" fmla="*/ 1 h 535757"/>
              <a:gd name="T10" fmla="*/ 0 w 3956149"/>
              <a:gd name="T11" fmla="*/ 0 h 535757"/>
              <a:gd name="T12" fmla="*/ 3956149 w 3956149"/>
              <a:gd name="T13" fmla="*/ 535757 h 535757"/>
            </a:gdLst>
            <a:ahLst/>
            <a:cxnLst>
              <a:cxn ang="0">
                <a:pos x="T0" y="T1"/>
              </a:cxn>
              <a:cxn ang="0">
                <a:pos x="T2" y="T3"/>
              </a:cxn>
              <a:cxn ang="0">
                <a:pos x="T4" y="T5"/>
              </a:cxn>
              <a:cxn ang="0">
                <a:pos x="T6" y="T7"/>
              </a:cxn>
              <a:cxn ang="0">
                <a:pos x="T8" y="T9"/>
              </a:cxn>
            </a:cxnLst>
            <a:rect l="T10" t="T11" r="T12" b="T13"/>
            <a:pathLst>
              <a:path w="3956149" h="535757">
                <a:moveTo>
                  <a:pt x="3956149" y="1"/>
                </a:moveTo>
                <a:lnTo>
                  <a:pt x="3554213" y="535756"/>
                </a:lnTo>
                <a:lnTo>
                  <a:pt x="714130" y="535757"/>
                </a:lnTo>
                <a:lnTo>
                  <a:pt x="0" y="0"/>
                </a:lnTo>
                <a:lnTo>
                  <a:pt x="3956149" y="1"/>
                </a:lnTo>
                <a:close/>
              </a:path>
            </a:pathLst>
          </a:custGeom>
          <a:solidFill>
            <a:schemeClr val="accent1">
              <a:lumMod val="40000"/>
              <a:lumOff val="60000"/>
            </a:schemeClr>
          </a:solidFill>
          <a:ln>
            <a:noFill/>
          </a:ln>
        </p:spPr>
        <p:txBody>
          <a:bodyPr anchor="ctr"/>
          <a:lstStyle/>
          <a:p>
            <a:endParaRPr lang="zh-CN" altLang="en-US"/>
          </a:p>
        </p:txBody>
      </p:sp>
      <p:sp>
        <p:nvSpPr>
          <p:cNvPr id="3" name="矩形 2"/>
          <p:cNvSpPr/>
          <p:nvPr/>
        </p:nvSpPr>
        <p:spPr>
          <a:xfrm>
            <a:off x="143306" y="392645"/>
            <a:ext cx="1415772"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操作举例</a:t>
            </a:r>
            <a:endParaRPr lang="en-US" altLang="zh-CN" sz="24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1295529" y="6037729"/>
            <a:ext cx="578224" cy="369332"/>
          </a:xfrm>
          <a:prstGeom prst="rect">
            <a:avLst/>
          </a:prstGeom>
          <a:noFill/>
        </p:spPr>
        <p:txBody>
          <a:bodyPr wrap="square" rtlCol="0">
            <a:spAutoFit/>
          </a:bodyPr>
          <a:lstStyle/>
          <a:p>
            <a:r>
              <a:rPr lang="en-US" altLang="zh-CN" dirty="0" smtClean="0"/>
              <a:t>5</a:t>
            </a:r>
            <a:endParaRPr lang="zh-CN" altLang="en-US" dirty="0"/>
          </a:p>
        </p:txBody>
      </p:sp>
      <p:sp>
        <p:nvSpPr>
          <p:cNvPr id="4" name="矩形 3"/>
          <p:cNvSpPr/>
          <p:nvPr/>
        </p:nvSpPr>
        <p:spPr>
          <a:xfrm>
            <a:off x="4349856" y="565253"/>
            <a:ext cx="2903349" cy="3970318"/>
          </a:xfrm>
          <a:prstGeom prst="rect">
            <a:avLst/>
          </a:prstGeom>
        </p:spPr>
        <p:txBody>
          <a:bodyPr wrap="square">
            <a:spAutoFit/>
          </a:bodyPr>
          <a:lstStyle/>
          <a:p>
            <a:r>
              <a:rPr lang="zh-CN" altLang="en-US" b="1" dirty="0" smtClean="0">
                <a:solidFill>
                  <a:srgbClr val="262626"/>
                </a:solidFill>
                <a:latin typeface="宋体" panose="02010600030101010101" pitchFamily="2" charset="-122"/>
                <a:ea typeface="宋体" panose="02010600030101010101" pitchFamily="2" charset="-122"/>
              </a:rPr>
              <a:t>遗传</a:t>
            </a:r>
            <a:r>
              <a:rPr lang="zh-CN" altLang="en-US" b="1" dirty="0" smtClean="0">
                <a:solidFill>
                  <a:srgbClr val="262626"/>
                </a:solidFill>
                <a:latin typeface="宋体" panose="02010600030101010101" pitchFamily="2" charset="-122"/>
                <a:ea typeface="宋体" panose="02010600030101010101" pitchFamily="2" charset="-122"/>
              </a:rPr>
              <a:t>算法</a:t>
            </a:r>
            <a:r>
              <a:rPr lang="zh-CN" altLang="en-US" b="1" dirty="0" smtClean="0">
                <a:solidFill>
                  <a:srgbClr val="262626"/>
                </a:solidFill>
                <a:latin typeface="宋体" panose="02010600030101010101" pitchFamily="2" charset="-122"/>
                <a:ea typeface="宋体" panose="02010600030101010101" pitchFamily="2" charset="-122"/>
              </a:rPr>
              <a:t>的简单组成</a:t>
            </a:r>
            <a:r>
              <a:rPr lang="zh-CN" altLang="en-US" b="1" dirty="0" smtClean="0">
                <a:solidFill>
                  <a:srgbClr val="262626"/>
                </a:solidFill>
                <a:latin typeface="宋体" panose="02010600030101010101" pitchFamily="2" charset="-122"/>
                <a:ea typeface="宋体" panose="02010600030101010101" pitchFamily="2" charset="-122"/>
              </a:rPr>
              <a:t>：</a:t>
            </a:r>
            <a:endParaRPr lang="en-US" altLang="zh-CN" b="1" dirty="0" smtClean="0">
              <a:solidFill>
                <a:srgbClr val="262626"/>
              </a:solidFill>
              <a:latin typeface="宋体" panose="02010600030101010101" pitchFamily="2" charset="-122"/>
              <a:ea typeface="宋体" panose="02010600030101010101" pitchFamily="2" charset="-122"/>
            </a:endParaRPr>
          </a:p>
          <a:p>
            <a:endParaRPr lang="zh-CN" altLang="en-US" dirty="0">
              <a:solidFill>
                <a:srgbClr val="262626"/>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a:solidFill>
                  <a:srgbClr val="262626"/>
                </a:solidFill>
                <a:latin typeface="宋体" panose="02010600030101010101" pitchFamily="2" charset="-122"/>
                <a:ea typeface="宋体" panose="02010600030101010101" pitchFamily="2" charset="-122"/>
              </a:rPr>
              <a:t>编码 </a:t>
            </a:r>
            <a:r>
              <a:rPr lang="en-US" altLang="zh-CN" dirty="0" smtClean="0">
                <a:solidFill>
                  <a:srgbClr val="262626"/>
                </a:solidFill>
                <a:latin typeface="宋体" panose="02010600030101010101" pitchFamily="2" charset="-122"/>
                <a:ea typeface="宋体" panose="02010600030101010101" pitchFamily="2" charset="-122"/>
              </a:rPr>
              <a:t>-&gt; </a:t>
            </a:r>
            <a:r>
              <a:rPr lang="zh-CN" altLang="en-US" dirty="0">
                <a:solidFill>
                  <a:srgbClr val="262626"/>
                </a:solidFill>
                <a:latin typeface="宋体" panose="02010600030101010101" pitchFamily="2" charset="-122"/>
                <a:ea typeface="宋体" panose="02010600030101010101" pitchFamily="2" charset="-122"/>
              </a:rPr>
              <a:t>创造</a:t>
            </a:r>
            <a:r>
              <a:rPr lang="zh-CN" altLang="en-US" dirty="0" smtClean="0">
                <a:solidFill>
                  <a:srgbClr val="262626"/>
                </a:solidFill>
                <a:latin typeface="宋体" panose="02010600030101010101" pitchFamily="2" charset="-122"/>
                <a:ea typeface="宋体" panose="02010600030101010101" pitchFamily="2" charset="-122"/>
              </a:rPr>
              <a:t>染色体</a:t>
            </a:r>
            <a:endParaRPr lang="en-US" altLang="zh-CN" dirty="0" smtClean="0">
              <a:solidFill>
                <a:srgbClr val="262626"/>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zh-CN" altLang="en-US" dirty="0">
              <a:solidFill>
                <a:srgbClr val="262626"/>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a:solidFill>
                  <a:srgbClr val="262626"/>
                </a:solidFill>
                <a:latin typeface="宋体" panose="02010600030101010101" pitchFamily="2" charset="-122"/>
                <a:ea typeface="宋体" panose="02010600030101010101" pitchFamily="2" charset="-122"/>
              </a:rPr>
              <a:t>个体 </a:t>
            </a:r>
            <a:r>
              <a:rPr lang="en-US" altLang="zh-CN" dirty="0">
                <a:solidFill>
                  <a:srgbClr val="262626"/>
                </a:solidFill>
                <a:latin typeface="宋体" panose="02010600030101010101" pitchFamily="2" charset="-122"/>
                <a:ea typeface="宋体" panose="02010600030101010101" pitchFamily="2" charset="-122"/>
              </a:rPr>
              <a:t>-&gt; </a:t>
            </a:r>
            <a:r>
              <a:rPr lang="zh-CN" altLang="en-US" dirty="0" smtClean="0">
                <a:solidFill>
                  <a:srgbClr val="262626"/>
                </a:solidFill>
                <a:latin typeface="宋体" panose="02010600030101010101" pitchFamily="2" charset="-122"/>
                <a:ea typeface="宋体" panose="02010600030101010101" pitchFamily="2" charset="-122"/>
              </a:rPr>
              <a:t>形成种群</a:t>
            </a:r>
            <a:endParaRPr lang="en-US" altLang="zh-CN" dirty="0" smtClean="0">
              <a:solidFill>
                <a:srgbClr val="262626"/>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zh-CN" altLang="en-US" dirty="0">
              <a:solidFill>
                <a:srgbClr val="262626"/>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a:solidFill>
                  <a:srgbClr val="262626"/>
                </a:solidFill>
                <a:latin typeface="宋体" panose="02010600030101010101" pitchFamily="2" charset="-122"/>
                <a:ea typeface="宋体" panose="02010600030101010101" pitchFamily="2" charset="-122"/>
              </a:rPr>
              <a:t>适应度</a:t>
            </a:r>
            <a:r>
              <a:rPr lang="zh-CN" altLang="en-US" dirty="0" smtClean="0">
                <a:solidFill>
                  <a:srgbClr val="262626"/>
                </a:solidFill>
                <a:latin typeface="宋体" panose="02010600030101010101" pitchFamily="2" charset="-122"/>
                <a:ea typeface="宋体" panose="02010600030101010101" pitchFamily="2" charset="-122"/>
              </a:rPr>
              <a:t>函数 </a:t>
            </a:r>
            <a:r>
              <a:rPr lang="en-US" altLang="zh-CN" dirty="0" smtClean="0">
                <a:solidFill>
                  <a:srgbClr val="262626"/>
                </a:solidFill>
                <a:latin typeface="宋体" panose="02010600030101010101" pitchFamily="2" charset="-122"/>
                <a:ea typeface="宋体" panose="02010600030101010101" pitchFamily="2" charset="-122"/>
              </a:rPr>
              <a:t>-&gt;</a:t>
            </a:r>
            <a:r>
              <a:rPr lang="zh-CN" altLang="en-US" dirty="0" smtClean="0">
                <a:solidFill>
                  <a:srgbClr val="262626"/>
                </a:solidFill>
                <a:latin typeface="宋体" panose="02010600030101010101" pitchFamily="2" charset="-122"/>
                <a:ea typeface="宋体" panose="02010600030101010101" pitchFamily="2" charset="-122"/>
              </a:rPr>
              <a:t>进化方向</a:t>
            </a:r>
            <a:endParaRPr lang="en-US" altLang="zh-CN" dirty="0" smtClean="0">
              <a:solidFill>
                <a:srgbClr val="262626"/>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zh-CN" altLang="en-US" dirty="0">
              <a:solidFill>
                <a:srgbClr val="262626"/>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a:solidFill>
                  <a:srgbClr val="262626"/>
                </a:solidFill>
                <a:latin typeface="宋体" panose="02010600030101010101" pitchFamily="2" charset="-122"/>
                <a:ea typeface="宋体" panose="02010600030101010101" pitchFamily="2" charset="-122"/>
              </a:rPr>
              <a:t>遗传</a:t>
            </a:r>
            <a:r>
              <a:rPr lang="zh-CN" altLang="en-US" dirty="0" smtClean="0">
                <a:solidFill>
                  <a:srgbClr val="262626"/>
                </a:solidFill>
                <a:latin typeface="宋体" panose="02010600030101010101" pitchFamily="2" charset="-122"/>
                <a:ea typeface="宋体" panose="02010600030101010101" pitchFamily="2" charset="-122"/>
              </a:rPr>
              <a:t>算子</a:t>
            </a:r>
            <a:endParaRPr lang="en-US" altLang="zh-CN" dirty="0" smtClean="0">
              <a:solidFill>
                <a:srgbClr val="262626"/>
              </a:solidFill>
              <a:latin typeface="宋体" panose="02010600030101010101" pitchFamily="2" charset="-122"/>
              <a:ea typeface="宋体" panose="02010600030101010101" pitchFamily="2" charset="-122"/>
            </a:endParaRPr>
          </a:p>
          <a:p>
            <a:pPr marL="742950" lvl="1" indent="-285750">
              <a:buFont typeface="Arial" panose="020B0604020202020204" pitchFamily="34" charset="0"/>
              <a:buChar char="•"/>
            </a:pPr>
            <a:r>
              <a:rPr lang="zh-CN" altLang="en-US" dirty="0">
                <a:solidFill>
                  <a:srgbClr val="262626"/>
                </a:solidFill>
                <a:latin typeface="宋体" panose="02010600030101010101" pitchFamily="2" charset="-122"/>
                <a:ea typeface="宋体" panose="02010600030101010101" pitchFamily="2" charset="-122"/>
              </a:rPr>
              <a:t>选择</a:t>
            </a:r>
          </a:p>
          <a:p>
            <a:pPr marL="742950" lvl="1" indent="-285750">
              <a:buFont typeface="Arial" panose="020B0604020202020204" pitchFamily="34" charset="0"/>
              <a:buChar char="•"/>
            </a:pPr>
            <a:r>
              <a:rPr lang="zh-CN" altLang="en-US" dirty="0">
                <a:solidFill>
                  <a:srgbClr val="262626"/>
                </a:solidFill>
                <a:latin typeface="宋体" panose="02010600030101010101" pitchFamily="2" charset="-122"/>
                <a:ea typeface="宋体" panose="02010600030101010101" pitchFamily="2" charset="-122"/>
              </a:rPr>
              <a:t>交叉</a:t>
            </a:r>
          </a:p>
          <a:p>
            <a:pPr marL="742950" lvl="1" indent="-285750">
              <a:buFont typeface="Arial" panose="020B0604020202020204" pitchFamily="34" charset="0"/>
              <a:buChar char="•"/>
            </a:pPr>
            <a:r>
              <a:rPr lang="zh-CN" altLang="en-US" dirty="0" smtClean="0">
                <a:solidFill>
                  <a:srgbClr val="262626"/>
                </a:solidFill>
                <a:latin typeface="宋体" panose="02010600030101010101" pitchFamily="2" charset="-122"/>
                <a:ea typeface="宋体" panose="02010600030101010101" pitchFamily="2" charset="-122"/>
              </a:rPr>
              <a:t>变异</a:t>
            </a:r>
            <a:endParaRPr lang="zh-CN" altLang="en-US" dirty="0">
              <a:solidFill>
                <a:srgbClr val="262626"/>
              </a:solidFill>
              <a:latin typeface="宋体" panose="02010600030101010101" pitchFamily="2" charset="-122"/>
              <a:ea typeface="宋体" panose="02010600030101010101" pitchFamily="2" charset="-122"/>
            </a:endParaRPr>
          </a:p>
          <a:p>
            <a:pPr marL="742950" lvl="1" indent="-285750">
              <a:buFont typeface="Arial" panose="020B0604020202020204" pitchFamily="34" charset="0"/>
              <a:buChar char="•"/>
            </a:pPr>
            <a:endParaRPr lang="en-US" altLang="zh-CN" b="0" i="0" dirty="0">
              <a:solidFill>
                <a:srgbClr val="262626"/>
              </a:solidFill>
              <a:effectLst/>
              <a:latin typeface="宋体" panose="02010600030101010101" pitchFamily="2" charset="-122"/>
              <a:ea typeface="宋体" panose="02010600030101010101" pitchFamily="2" charset="-122"/>
            </a:endParaRPr>
          </a:p>
          <a:p>
            <a:pPr marL="742950" lvl="1" indent="-285750">
              <a:buFont typeface="Arial" panose="020B0604020202020204" pitchFamily="34" charset="0"/>
              <a:buChar char="•"/>
            </a:pPr>
            <a:endParaRPr lang="zh-CN" altLang="en-US" b="0" i="0" dirty="0">
              <a:solidFill>
                <a:srgbClr val="262626"/>
              </a:solidFill>
              <a:effectLst/>
              <a:latin typeface="宋体" panose="02010600030101010101" pitchFamily="2" charset="-122"/>
              <a:ea typeface="宋体" panose="02010600030101010101" pitchFamily="2" charset="-122"/>
            </a:endParaRPr>
          </a:p>
        </p:txBody>
      </p:sp>
      <p:sp>
        <p:nvSpPr>
          <p:cNvPr id="2" name="矩形 1"/>
          <p:cNvSpPr/>
          <p:nvPr/>
        </p:nvSpPr>
        <p:spPr>
          <a:xfrm>
            <a:off x="4334360" y="4071658"/>
            <a:ext cx="2546887" cy="2031325"/>
          </a:xfrm>
          <a:prstGeom prst="rect">
            <a:avLst/>
          </a:prstGeom>
        </p:spPr>
        <p:txBody>
          <a:bodyPr wrap="square">
            <a:spAutoFit/>
          </a:bodyPr>
          <a:lstStyle/>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运行参数</a:t>
            </a:r>
          </a:p>
          <a:p>
            <a:pPr marL="800100" lvl="1" indent="-342900">
              <a:buFont typeface="Arial" panose="020B0604020202020204" pitchFamily="34" charset="0"/>
              <a:buChar char="•"/>
            </a:pPr>
            <a:r>
              <a:rPr lang="zh-CN" altLang="en-US" dirty="0" smtClean="0">
                <a:latin typeface="宋体" panose="02010600030101010101" pitchFamily="2" charset="-122"/>
                <a:ea typeface="宋体" panose="02010600030101010101" pitchFamily="2" charset="-122"/>
              </a:rPr>
              <a:t>种群</a:t>
            </a:r>
            <a:r>
              <a:rPr lang="zh-CN" altLang="en-US" dirty="0">
                <a:latin typeface="宋体" panose="02010600030101010101" pitchFamily="2" charset="-122"/>
                <a:ea typeface="宋体" panose="02010600030101010101" pitchFamily="2" charset="-122"/>
              </a:rPr>
              <a:t>大小</a:t>
            </a:r>
          </a:p>
          <a:p>
            <a:pPr marL="800100" lvl="1" indent="-342900">
              <a:buFont typeface="Arial" panose="020B0604020202020204" pitchFamily="34" charset="0"/>
              <a:buChar char="•"/>
            </a:pPr>
            <a:r>
              <a:rPr lang="zh-CN" altLang="en-US" dirty="0">
                <a:latin typeface="宋体" panose="02010600030101010101" pitchFamily="2" charset="-122"/>
                <a:ea typeface="宋体" panose="02010600030101010101" pitchFamily="2" charset="-122"/>
              </a:rPr>
              <a:t>染色体长度</a:t>
            </a:r>
          </a:p>
          <a:p>
            <a:pPr marL="800100" lvl="1" indent="-342900">
              <a:buFont typeface="Arial" panose="020B0604020202020204" pitchFamily="34" charset="0"/>
              <a:buChar char="•"/>
            </a:pPr>
            <a:r>
              <a:rPr lang="zh-CN" altLang="en-US" dirty="0">
                <a:latin typeface="宋体" panose="02010600030101010101" pitchFamily="2" charset="-122"/>
                <a:ea typeface="宋体" panose="02010600030101010101" pitchFamily="2" charset="-122"/>
              </a:rPr>
              <a:t>最大迭代次数</a:t>
            </a:r>
            <a:endParaRPr lang="en-US" altLang="zh-CN" dirty="0">
              <a:latin typeface="宋体" panose="02010600030101010101" pitchFamily="2" charset="-122"/>
              <a:ea typeface="宋体" panose="02010600030101010101" pitchFamily="2" charset="-122"/>
            </a:endParaRPr>
          </a:p>
          <a:p>
            <a:pPr marL="800100" lvl="1" indent="-342900">
              <a:buFont typeface="Arial" panose="020B0604020202020204" pitchFamily="34" charset="0"/>
              <a:buChar char="•"/>
            </a:pPr>
            <a:r>
              <a:rPr lang="zh-CN" altLang="en-US" dirty="0">
                <a:latin typeface="宋体" panose="02010600030101010101" pitchFamily="2" charset="-122"/>
                <a:ea typeface="宋体" panose="02010600030101010101" pitchFamily="2" charset="-122"/>
              </a:rPr>
              <a:t>选择方式</a:t>
            </a:r>
          </a:p>
          <a:p>
            <a:pPr marL="800100" lvl="1" indent="-342900">
              <a:buFont typeface="Arial" panose="020B0604020202020204" pitchFamily="34" charset="0"/>
              <a:buChar char="•"/>
            </a:pPr>
            <a:r>
              <a:rPr lang="zh-CN" altLang="en-US" dirty="0">
                <a:latin typeface="宋体" panose="02010600030101010101" pitchFamily="2" charset="-122"/>
                <a:ea typeface="宋体" panose="02010600030101010101" pitchFamily="2" charset="-122"/>
              </a:rPr>
              <a:t>交叉概率</a:t>
            </a:r>
          </a:p>
          <a:p>
            <a:pPr marL="800100" lvl="1" indent="-342900">
              <a:buFont typeface="Arial" panose="020B0604020202020204" pitchFamily="34" charset="0"/>
              <a:buChar char="•"/>
            </a:pPr>
            <a:r>
              <a:rPr lang="zh-CN" altLang="en-US" dirty="0">
                <a:latin typeface="宋体" panose="02010600030101010101" pitchFamily="2" charset="-122"/>
                <a:ea typeface="宋体" panose="02010600030101010101" pitchFamily="2" charset="-122"/>
              </a:rPr>
              <a:t>变异概率</a:t>
            </a:r>
          </a:p>
        </p:txBody>
      </p:sp>
    </p:spTree>
    <p:extLst>
      <p:ext uri="{BB962C8B-B14F-4D97-AF65-F5344CB8AC3E}">
        <p14:creationId xmlns:p14="http://schemas.microsoft.com/office/powerpoint/2010/main" val="3543497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p:cNvSpPr>
          <p:nvPr/>
        </p:nvSpPr>
        <p:spPr bwMode="auto">
          <a:xfrm rot="19387313">
            <a:off x="-1116839" y="-603430"/>
            <a:ext cx="4500563" cy="2159000"/>
          </a:xfrm>
          <a:custGeom>
            <a:avLst/>
            <a:gdLst>
              <a:gd name="T0" fmla="*/ 1622595 w 4505489"/>
              <a:gd name="T1" fmla="*/ 0 h 2162815"/>
              <a:gd name="T2" fmla="*/ 4505489 w 4505489"/>
              <a:gd name="T3" fmla="*/ 2162815 h 2162815"/>
              <a:gd name="T4" fmla="*/ 0 w 4505489"/>
              <a:gd name="T5" fmla="*/ 2162815 h 2162815"/>
              <a:gd name="T6" fmla="*/ 1622595 w 4505489"/>
              <a:gd name="T7" fmla="*/ 0 h 2162815"/>
              <a:gd name="T8" fmla="*/ 0 w 4505489"/>
              <a:gd name="T9" fmla="*/ 0 h 2162815"/>
              <a:gd name="T10" fmla="*/ 4505489 w 4505489"/>
              <a:gd name="T11" fmla="*/ 2162815 h 2162815"/>
            </a:gdLst>
            <a:ahLst/>
            <a:cxnLst>
              <a:cxn ang="0">
                <a:pos x="T0" y="T1"/>
              </a:cxn>
              <a:cxn ang="0">
                <a:pos x="T2" y="T3"/>
              </a:cxn>
              <a:cxn ang="0">
                <a:pos x="T4" y="T5"/>
              </a:cxn>
              <a:cxn ang="0">
                <a:pos x="T6" y="T7"/>
              </a:cxn>
            </a:cxnLst>
            <a:rect l="T8" t="T9" r="T10" b="T11"/>
            <a:pathLst>
              <a:path w="4505489" h="2162815">
                <a:moveTo>
                  <a:pt x="1622595" y="0"/>
                </a:moveTo>
                <a:lnTo>
                  <a:pt x="4505489" y="2162815"/>
                </a:lnTo>
                <a:lnTo>
                  <a:pt x="0" y="2162815"/>
                </a:lnTo>
                <a:lnTo>
                  <a:pt x="1622595" y="0"/>
                </a:lnTo>
                <a:close/>
              </a:path>
            </a:pathLst>
          </a:custGeom>
          <a:solidFill>
            <a:schemeClr val="accent1">
              <a:lumMod val="40000"/>
              <a:lumOff val="60000"/>
            </a:schemeClr>
          </a:solidFill>
          <a:ln>
            <a:noFill/>
          </a:ln>
        </p:spPr>
        <p:txBody>
          <a:bodyPr anchor="ctr"/>
          <a:lstStyle/>
          <a:p>
            <a:endParaRPr lang="zh-CN" altLang="en-US"/>
          </a:p>
        </p:txBody>
      </p:sp>
      <p:sp>
        <p:nvSpPr>
          <p:cNvPr id="7171" name="矩形 2"/>
          <p:cNvSpPr>
            <a:spLocks/>
          </p:cNvSpPr>
          <p:nvPr/>
        </p:nvSpPr>
        <p:spPr bwMode="auto">
          <a:xfrm rot="19387313">
            <a:off x="10714685" y="6269218"/>
            <a:ext cx="1830388" cy="534987"/>
          </a:xfrm>
          <a:custGeom>
            <a:avLst/>
            <a:gdLst>
              <a:gd name="T0" fmla="*/ 1828892 w 1828892"/>
              <a:gd name="T1" fmla="*/ 0 h 535756"/>
              <a:gd name="T2" fmla="*/ 1426955 w 1828892"/>
              <a:gd name="T3" fmla="*/ 535756 h 535756"/>
              <a:gd name="T4" fmla="*/ 714128 w 1828892"/>
              <a:gd name="T5" fmla="*/ 535756 h 535756"/>
              <a:gd name="T6" fmla="*/ 0 w 1828892"/>
              <a:gd name="T7" fmla="*/ 0 h 535756"/>
              <a:gd name="T8" fmla="*/ 1828892 w 1828892"/>
              <a:gd name="T9" fmla="*/ 0 h 535756"/>
              <a:gd name="T10" fmla="*/ 0 w 1828892"/>
              <a:gd name="T11" fmla="*/ 0 h 535756"/>
              <a:gd name="T12" fmla="*/ 1828892 w 1828892"/>
              <a:gd name="T13" fmla="*/ 535756 h 535756"/>
            </a:gdLst>
            <a:ahLst/>
            <a:cxnLst>
              <a:cxn ang="0">
                <a:pos x="T0" y="T1"/>
              </a:cxn>
              <a:cxn ang="0">
                <a:pos x="T2" y="T3"/>
              </a:cxn>
              <a:cxn ang="0">
                <a:pos x="T4" y="T5"/>
              </a:cxn>
              <a:cxn ang="0">
                <a:pos x="T6" y="T7"/>
              </a:cxn>
              <a:cxn ang="0">
                <a:pos x="T8" y="T9"/>
              </a:cxn>
            </a:cxnLst>
            <a:rect l="T10" t="T11" r="T12" b="T13"/>
            <a:pathLst>
              <a:path w="1828892" h="535756">
                <a:moveTo>
                  <a:pt x="1828892" y="0"/>
                </a:moveTo>
                <a:lnTo>
                  <a:pt x="1426955" y="535756"/>
                </a:lnTo>
                <a:lnTo>
                  <a:pt x="714128" y="535756"/>
                </a:lnTo>
                <a:lnTo>
                  <a:pt x="0" y="0"/>
                </a:lnTo>
                <a:lnTo>
                  <a:pt x="1828892" y="0"/>
                </a:lnTo>
                <a:close/>
              </a:path>
            </a:pathLst>
          </a:custGeom>
          <a:solidFill>
            <a:schemeClr val="accent1">
              <a:lumMod val="40000"/>
              <a:lumOff val="60000"/>
            </a:schemeClr>
          </a:solidFill>
          <a:ln>
            <a:noFill/>
          </a:ln>
        </p:spPr>
        <p:txBody>
          <a:bodyPr anchor="ctr"/>
          <a:lstStyle/>
          <a:p>
            <a:endParaRPr lang="zh-CN" altLang="en-US"/>
          </a:p>
        </p:txBody>
      </p:sp>
      <p:sp>
        <p:nvSpPr>
          <p:cNvPr id="7189" name="矩形 24"/>
          <p:cNvSpPr>
            <a:spLocks/>
          </p:cNvSpPr>
          <p:nvPr/>
        </p:nvSpPr>
        <p:spPr bwMode="auto">
          <a:xfrm rot="19387313">
            <a:off x="8801748" y="5629455"/>
            <a:ext cx="3956050" cy="536575"/>
          </a:xfrm>
          <a:custGeom>
            <a:avLst/>
            <a:gdLst>
              <a:gd name="T0" fmla="*/ 3956149 w 3956149"/>
              <a:gd name="T1" fmla="*/ 1 h 535757"/>
              <a:gd name="T2" fmla="*/ 3554213 w 3956149"/>
              <a:gd name="T3" fmla="*/ 535756 h 535757"/>
              <a:gd name="T4" fmla="*/ 714130 w 3956149"/>
              <a:gd name="T5" fmla="*/ 535757 h 535757"/>
              <a:gd name="T6" fmla="*/ 0 w 3956149"/>
              <a:gd name="T7" fmla="*/ 0 h 535757"/>
              <a:gd name="T8" fmla="*/ 3956149 w 3956149"/>
              <a:gd name="T9" fmla="*/ 1 h 535757"/>
              <a:gd name="T10" fmla="*/ 0 w 3956149"/>
              <a:gd name="T11" fmla="*/ 0 h 535757"/>
              <a:gd name="T12" fmla="*/ 3956149 w 3956149"/>
              <a:gd name="T13" fmla="*/ 535757 h 535757"/>
            </a:gdLst>
            <a:ahLst/>
            <a:cxnLst>
              <a:cxn ang="0">
                <a:pos x="T0" y="T1"/>
              </a:cxn>
              <a:cxn ang="0">
                <a:pos x="T2" y="T3"/>
              </a:cxn>
              <a:cxn ang="0">
                <a:pos x="T4" y="T5"/>
              </a:cxn>
              <a:cxn ang="0">
                <a:pos x="T6" y="T7"/>
              </a:cxn>
              <a:cxn ang="0">
                <a:pos x="T8" y="T9"/>
              </a:cxn>
            </a:cxnLst>
            <a:rect l="T10" t="T11" r="T12" b="T13"/>
            <a:pathLst>
              <a:path w="3956149" h="535757">
                <a:moveTo>
                  <a:pt x="3956149" y="1"/>
                </a:moveTo>
                <a:lnTo>
                  <a:pt x="3554213" y="535756"/>
                </a:lnTo>
                <a:lnTo>
                  <a:pt x="714130" y="535757"/>
                </a:lnTo>
                <a:lnTo>
                  <a:pt x="0" y="0"/>
                </a:lnTo>
                <a:lnTo>
                  <a:pt x="3956149" y="1"/>
                </a:lnTo>
                <a:close/>
              </a:path>
            </a:pathLst>
          </a:custGeom>
          <a:solidFill>
            <a:schemeClr val="accent1">
              <a:lumMod val="40000"/>
              <a:lumOff val="60000"/>
            </a:schemeClr>
          </a:solidFill>
          <a:ln>
            <a:noFill/>
          </a:ln>
        </p:spPr>
        <p:txBody>
          <a:bodyPr anchor="ctr"/>
          <a:lstStyle/>
          <a:p>
            <a:endParaRPr lang="zh-CN" altLang="en-US"/>
          </a:p>
        </p:txBody>
      </p:sp>
      <p:sp>
        <p:nvSpPr>
          <p:cNvPr id="3" name="矩形 2"/>
          <p:cNvSpPr/>
          <p:nvPr/>
        </p:nvSpPr>
        <p:spPr>
          <a:xfrm>
            <a:off x="143306" y="392645"/>
            <a:ext cx="1415772"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算法举例</a:t>
            </a:r>
            <a:endParaRPr lang="en-US" altLang="zh-CN" sz="24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1295529" y="6037729"/>
            <a:ext cx="578224" cy="369332"/>
          </a:xfrm>
          <a:prstGeom prst="rect">
            <a:avLst/>
          </a:prstGeom>
          <a:noFill/>
        </p:spPr>
        <p:txBody>
          <a:bodyPr wrap="square" rtlCol="0">
            <a:spAutoFit/>
          </a:bodyPr>
          <a:lstStyle/>
          <a:p>
            <a:r>
              <a:rPr lang="en-US" altLang="zh-CN" dirty="0" smtClean="0"/>
              <a:t>4</a:t>
            </a:r>
            <a:endParaRPr lang="zh-CN" altLang="en-US" dirty="0"/>
          </a:p>
        </p:txBody>
      </p:sp>
      <p:sp>
        <p:nvSpPr>
          <p:cNvPr id="5" name="Rectangle 1"/>
          <p:cNvSpPr>
            <a:spLocks noChangeArrowheads="1"/>
          </p:cNvSpPr>
          <p:nvPr/>
        </p:nvSpPr>
        <p:spPr bwMode="auto">
          <a:xfrm>
            <a:off x="2754488" y="939194"/>
            <a:ext cx="7732886" cy="276999"/>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latin typeface="宋体" panose="02010600030101010101" pitchFamily="2" charset="-122"/>
                <a:ea typeface="宋体" panose="02010600030101010101" pitchFamily="2" charset="-122"/>
              </a:rPr>
              <a:t>求解函数 f(x) = x + 10*sin(5*x) + 7*cos(4*x) 在区间[0,9]的最大值。 </a:t>
            </a:r>
          </a:p>
        </p:txBody>
      </p:sp>
      <p:pic>
        <p:nvPicPr>
          <p:cNvPr id="6" name="图片 5"/>
          <p:cNvPicPr>
            <a:picLocks noChangeAspect="1"/>
          </p:cNvPicPr>
          <p:nvPr/>
        </p:nvPicPr>
        <p:blipFill>
          <a:blip r:embed="rId3"/>
          <a:stretch>
            <a:fillRect/>
          </a:stretch>
        </p:blipFill>
        <p:spPr>
          <a:xfrm>
            <a:off x="3036520" y="1479398"/>
            <a:ext cx="6180952" cy="4457143"/>
          </a:xfrm>
          <a:prstGeom prst="rect">
            <a:avLst/>
          </a:prstGeom>
        </p:spPr>
      </p:pic>
      <p:sp>
        <p:nvSpPr>
          <p:cNvPr id="7" name="矩形 6"/>
          <p:cNvSpPr/>
          <p:nvPr/>
        </p:nvSpPr>
        <p:spPr>
          <a:xfrm>
            <a:off x="6803755" y="4747671"/>
            <a:ext cx="4206601" cy="461665"/>
          </a:xfrm>
          <a:prstGeom prst="rect">
            <a:avLst/>
          </a:prstGeom>
        </p:spPr>
        <p:txBody>
          <a:bodyPr wrap="none">
            <a:spAutoFit/>
          </a:bodyPr>
          <a:lstStyle/>
          <a:p>
            <a:r>
              <a:rPr lang="zh-CN" altLang="en-US" sz="2400" b="1" kern="100"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如何使用遗传算法进行求解？</a:t>
            </a:r>
            <a:endParaRPr lang="zh-CN" altLang="en-US" sz="2400" b="1" dirty="0"/>
          </a:p>
        </p:txBody>
      </p:sp>
    </p:spTree>
    <p:extLst>
      <p:ext uri="{BB962C8B-B14F-4D97-AF65-F5344CB8AC3E}">
        <p14:creationId xmlns:p14="http://schemas.microsoft.com/office/powerpoint/2010/main" val="3650781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p:cNvSpPr>
          <p:nvPr/>
        </p:nvSpPr>
        <p:spPr bwMode="auto">
          <a:xfrm rot="19387313">
            <a:off x="-1116839" y="-603430"/>
            <a:ext cx="4500563" cy="2159000"/>
          </a:xfrm>
          <a:custGeom>
            <a:avLst/>
            <a:gdLst>
              <a:gd name="T0" fmla="*/ 1622595 w 4505489"/>
              <a:gd name="T1" fmla="*/ 0 h 2162815"/>
              <a:gd name="T2" fmla="*/ 4505489 w 4505489"/>
              <a:gd name="T3" fmla="*/ 2162815 h 2162815"/>
              <a:gd name="T4" fmla="*/ 0 w 4505489"/>
              <a:gd name="T5" fmla="*/ 2162815 h 2162815"/>
              <a:gd name="T6" fmla="*/ 1622595 w 4505489"/>
              <a:gd name="T7" fmla="*/ 0 h 2162815"/>
              <a:gd name="T8" fmla="*/ 0 w 4505489"/>
              <a:gd name="T9" fmla="*/ 0 h 2162815"/>
              <a:gd name="T10" fmla="*/ 4505489 w 4505489"/>
              <a:gd name="T11" fmla="*/ 2162815 h 2162815"/>
            </a:gdLst>
            <a:ahLst/>
            <a:cxnLst>
              <a:cxn ang="0">
                <a:pos x="T0" y="T1"/>
              </a:cxn>
              <a:cxn ang="0">
                <a:pos x="T2" y="T3"/>
              </a:cxn>
              <a:cxn ang="0">
                <a:pos x="T4" y="T5"/>
              </a:cxn>
              <a:cxn ang="0">
                <a:pos x="T6" y="T7"/>
              </a:cxn>
            </a:cxnLst>
            <a:rect l="T8" t="T9" r="T10" b="T11"/>
            <a:pathLst>
              <a:path w="4505489" h="2162815">
                <a:moveTo>
                  <a:pt x="1622595" y="0"/>
                </a:moveTo>
                <a:lnTo>
                  <a:pt x="4505489" y="2162815"/>
                </a:lnTo>
                <a:lnTo>
                  <a:pt x="0" y="2162815"/>
                </a:lnTo>
                <a:lnTo>
                  <a:pt x="1622595" y="0"/>
                </a:lnTo>
                <a:close/>
              </a:path>
            </a:pathLst>
          </a:custGeom>
          <a:solidFill>
            <a:schemeClr val="accent1">
              <a:lumMod val="40000"/>
              <a:lumOff val="60000"/>
            </a:schemeClr>
          </a:solidFill>
          <a:ln>
            <a:noFill/>
          </a:ln>
        </p:spPr>
        <p:txBody>
          <a:bodyPr anchor="ctr"/>
          <a:lstStyle/>
          <a:p>
            <a:endParaRPr lang="zh-CN" altLang="en-US"/>
          </a:p>
        </p:txBody>
      </p:sp>
      <p:sp>
        <p:nvSpPr>
          <p:cNvPr id="7171" name="矩形 2"/>
          <p:cNvSpPr>
            <a:spLocks/>
          </p:cNvSpPr>
          <p:nvPr/>
        </p:nvSpPr>
        <p:spPr bwMode="auto">
          <a:xfrm rot="19387313">
            <a:off x="10714685" y="6269218"/>
            <a:ext cx="1830388" cy="534987"/>
          </a:xfrm>
          <a:custGeom>
            <a:avLst/>
            <a:gdLst>
              <a:gd name="T0" fmla="*/ 1828892 w 1828892"/>
              <a:gd name="T1" fmla="*/ 0 h 535756"/>
              <a:gd name="T2" fmla="*/ 1426955 w 1828892"/>
              <a:gd name="T3" fmla="*/ 535756 h 535756"/>
              <a:gd name="T4" fmla="*/ 714128 w 1828892"/>
              <a:gd name="T5" fmla="*/ 535756 h 535756"/>
              <a:gd name="T6" fmla="*/ 0 w 1828892"/>
              <a:gd name="T7" fmla="*/ 0 h 535756"/>
              <a:gd name="T8" fmla="*/ 1828892 w 1828892"/>
              <a:gd name="T9" fmla="*/ 0 h 535756"/>
              <a:gd name="T10" fmla="*/ 0 w 1828892"/>
              <a:gd name="T11" fmla="*/ 0 h 535756"/>
              <a:gd name="T12" fmla="*/ 1828892 w 1828892"/>
              <a:gd name="T13" fmla="*/ 535756 h 535756"/>
            </a:gdLst>
            <a:ahLst/>
            <a:cxnLst>
              <a:cxn ang="0">
                <a:pos x="T0" y="T1"/>
              </a:cxn>
              <a:cxn ang="0">
                <a:pos x="T2" y="T3"/>
              </a:cxn>
              <a:cxn ang="0">
                <a:pos x="T4" y="T5"/>
              </a:cxn>
              <a:cxn ang="0">
                <a:pos x="T6" y="T7"/>
              </a:cxn>
              <a:cxn ang="0">
                <a:pos x="T8" y="T9"/>
              </a:cxn>
            </a:cxnLst>
            <a:rect l="T10" t="T11" r="T12" b="T13"/>
            <a:pathLst>
              <a:path w="1828892" h="535756">
                <a:moveTo>
                  <a:pt x="1828892" y="0"/>
                </a:moveTo>
                <a:lnTo>
                  <a:pt x="1426955" y="535756"/>
                </a:lnTo>
                <a:lnTo>
                  <a:pt x="714128" y="535756"/>
                </a:lnTo>
                <a:lnTo>
                  <a:pt x="0" y="0"/>
                </a:lnTo>
                <a:lnTo>
                  <a:pt x="1828892" y="0"/>
                </a:lnTo>
                <a:close/>
              </a:path>
            </a:pathLst>
          </a:custGeom>
          <a:solidFill>
            <a:schemeClr val="accent1">
              <a:lumMod val="40000"/>
              <a:lumOff val="60000"/>
            </a:schemeClr>
          </a:solidFill>
          <a:ln>
            <a:noFill/>
          </a:ln>
        </p:spPr>
        <p:txBody>
          <a:bodyPr anchor="ctr"/>
          <a:lstStyle/>
          <a:p>
            <a:endParaRPr lang="zh-CN" altLang="en-US"/>
          </a:p>
        </p:txBody>
      </p:sp>
      <p:sp>
        <p:nvSpPr>
          <p:cNvPr id="7189" name="矩形 24"/>
          <p:cNvSpPr>
            <a:spLocks/>
          </p:cNvSpPr>
          <p:nvPr/>
        </p:nvSpPr>
        <p:spPr bwMode="auto">
          <a:xfrm rot="19387313">
            <a:off x="8801748" y="5629455"/>
            <a:ext cx="3956050" cy="536575"/>
          </a:xfrm>
          <a:custGeom>
            <a:avLst/>
            <a:gdLst>
              <a:gd name="T0" fmla="*/ 3956149 w 3956149"/>
              <a:gd name="T1" fmla="*/ 1 h 535757"/>
              <a:gd name="T2" fmla="*/ 3554213 w 3956149"/>
              <a:gd name="T3" fmla="*/ 535756 h 535757"/>
              <a:gd name="T4" fmla="*/ 714130 w 3956149"/>
              <a:gd name="T5" fmla="*/ 535757 h 535757"/>
              <a:gd name="T6" fmla="*/ 0 w 3956149"/>
              <a:gd name="T7" fmla="*/ 0 h 535757"/>
              <a:gd name="T8" fmla="*/ 3956149 w 3956149"/>
              <a:gd name="T9" fmla="*/ 1 h 535757"/>
              <a:gd name="T10" fmla="*/ 0 w 3956149"/>
              <a:gd name="T11" fmla="*/ 0 h 535757"/>
              <a:gd name="T12" fmla="*/ 3956149 w 3956149"/>
              <a:gd name="T13" fmla="*/ 535757 h 535757"/>
            </a:gdLst>
            <a:ahLst/>
            <a:cxnLst>
              <a:cxn ang="0">
                <a:pos x="T0" y="T1"/>
              </a:cxn>
              <a:cxn ang="0">
                <a:pos x="T2" y="T3"/>
              </a:cxn>
              <a:cxn ang="0">
                <a:pos x="T4" y="T5"/>
              </a:cxn>
              <a:cxn ang="0">
                <a:pos x="T6" y="T7"/>
              </a:cxn>
              <a:cxn ang="0">
                <a:pos x="T8" y="T9"/>
              </a:cxn>
            </a:cxnLst>
            <a:rect l="T10" t="T11" r="T12" b="T13"/>
            <a:pathLst>
              <a:path w="3956149" h="535757">
                <a:moveTo>
                  <a:pt x="3956149" y="1"/>
                </a:moveTo>
                <a:lnTo>
                  <a:pt x="3554213" y="535756"/>
                </a:lnTo>
                <a:lnTo>
                  <a:pt x="714130" y="535757"/>
                </a:lnTo>
                <a:lnTo>
                  <a:pt x="0" y="0"/>
                </a:lnTo>
                <a:lnTo>
                  <a:pt x="3956149" y="1"/>
                </a:lnTo>
                <a:close/>
              </a:path>
            </a:pathLst>
          </a:custGeom>
          <a:solidFill>
            <a:schemeClr val="accent1">
              <a:lumMod val="40000"/>
              <a:lumOff val="60000"/>
            </a:schemeClr>
          </a:solidFill>
          <a:ln>
            <a:noFill/>
          </a:ln>
        </p:spPr>
        <p:txBody>
          <a:bodyPr anchor="ctr"/>
          <a:lstStyle/>
          <a:p>
            <a:endParaRPr lang="zh-CN" altLang="en-US"/>
          </a:p>
        </p:txBody>
      </p:sp>
      <p:sp>
        <p:nvSpPr>
          <p:cNvPr id="3" name="矩形 2"/>
          <p:cNvSpPr/>
          <p:nvPr/>
        </p:nvSpPr>
        <p:spPr>
          <a:xfrm>
            <a:off x="143306" y="392645"/>
            <a:ext cx="1415772"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概念介绍</a:t>
            </a:r>
            <a:endParaRPr lang="en-US" altLang="zh-CN" sz="24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1295529" y="6037729"/>
            <a:ext cx="578224" cy="369332"/>
          </a:xfrm>
          <a:prstGeom prst="rect">
            <a:avLst/>
          </a:prstGeom>
          <a:noFill/>
        </p:spPr>
        <p:txBody>
          <a:bodyPr wrap="square" rtlCol="0">
            <a:spAutoFit/>
          </a:bodyPr>
          <a:lstStyle/>
          <a:p>
            <a:r>
              <a:rPr lang="en-US" altLang="zh-CN" dirty="0" smtClean="0"/>
              <a:t>6</a:t>
            </a:r>
            <a:endParaRPr lang="zh-CN" altLang="en-US" dirty="0"/>
          </a:p>
        </p:txBody>
      </p:sp>
      <p:sp>
        <p:nvSpPr>
          <p:cNvPr id="4" name="矩形 3"/>
          <p:cNvSpPr/>
          <p:nvPr/>
        </p:nvSpPr>
        <p:spPr>
          <a:xfrm>
            <a:off x="1684148" y="1402161"/>
            <a:ext cx="2903349" cy="1200329"/>
          </a:xfrm>
          <a:prstGeom prst="rect">
            <a:avLst/>
          </a:prstGeom>
        </p:spPr>
        <p:txBody>
          <a:bodyPr wrap="square">
            <a:spAutoFit/>
          </a:bodyPr>
          <a:lstStyle/>
          <a:p>
            <a:r>
              <a:rPr lang="zh-CN" altLang="en-US" b="1" dirty="0">
                <a:solidFill>
                  <a:srgbClr val="262626"/>
                </a:solidFill>
                <a:latin typeface="宋体" panose="02010600030101010101" pitchFamily="2" charset="-122"/>
                <a:ea typeface="宋体" panose="02010600030101010101" pitchFamily="2" charset="-122"/>
              </a:rPr>
              <a:t>遗传算法</a:t>
            </a:r>
            <a:r>
              <a:rPr lang="zh-CN" altLang="en-US" b="1" dirty="0" smtClean="0">
                <a:solidFill>
                  <a:srgbClr val="262626"/>
                </a:solidFill>
                <a:latin typeface="宋体" panose="02010600030101010101" pitchFamily="2" charset="-122"/>
                <a:ea typeface="宋体" panose="02010600030101010101" pitchFamily="2" charset="-122"/>
              </a:rPr>
              <a:t>组成：</a:t>
            </a:r>
            <a:endParaRPr lang="en-US" altLang="zh-CN" b="1" dirty="0" smtClean="0">
              <a:solidFill>
                <a:srgbClr val="262626"/>
              </a:solidFill>
              <a:latin typeface="宋体" panose="02010600030101010101" pitchFamily="2" charset="-122"/>
              <a:ea typeface="宋体" panose="02010600030101010101" pitchFamily="2" charset="-122"/>
            </a:endParaRPr>
          </a:p>
          <a:p>
            <a:endParaRPr lang="zh-CN" altLang="en-US" dirty="0">
              <a:solidFill>
                <a:srgbClr val="262626"/>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b="1" dirty="0">
                <a:solidFill>
                  <a:srgbClr val="262626"/>
                </a:solidFill>
                <a:latin typeface="宋体" panose="02010600030101010101" pitchFamily="2" charset="-122"/>
                <a:ea typeface="宋体" panose="02010600030101010101" pitchFamily="2" charset="-122"/>
              </a:rPr>
              <a:t>编码 </a:t>
            </a:r>
            <a:r>
              <a:rPr lang="en-US" altLang="zh-CN" b="1" dirty="0" smtClean="0">
                <a:solidFill>
                  <a:srgbClr val="262626"/>
                </a:solidFill>
                <a:latin typeface="宋体" panose="02010600030101010101" pitchFamily="2" charset="-122"/>
                <a:ea typeface="宋体" panose="02010600030101010101" pitchFamily="2" charset="-122"/>
              </a:rPr>
              <a:t>-&gt; </a:t>
            </a:r>
            <a:r>
              <a:rPr lang="zh-CN" altLang="en-US" b="1" dirty="0">
                <a:solidFill>
                  <a:srgbClr val="262626"/>
                </a:solidFill>
                <a:latin typeface="宋体" panose="02010600030101010101" pitchFamily="2" charset="-122"/>
                <a:ea typeface="宋体" panose="02010600030101010101" pitchFamily="2" charset="-122"/>
              </a:rPr>
              <a:t>创造</a:t>
            </a:r>
            <a:r>
              <a:rPr lang="zh-CN" altLang="en-US" b="1" dirty="0" smtClean="0">
                <a:solidFill>
                  <a:srgbClr val="262626"/>
                </a:solidFill>
                <a:latin typeface="宋体" panose="02010600030101010101" pitchFamily="2" charset="-122"/>
                <a:ea typeface="宋体" panose="02010600030101010101" pitchFamily="2" charset="-122"/>
              </a:rPr>
              <a:t>染色体</a:t>
            </a:r>
            <a:endParaRPr lang="en-US" altLang="zh-CN" b="0" i="0" dirty="0">
              <a:solidFill>
                <a:srgbClr val="262626"/>
              </a:solidFill>
              <a:effectLst/>
              <a:latin typeface="宋体" panose="02010600030101010101" pitchFamily="2" charset="-122"/>
              <a:ea typeface="宋体" panose="02010600030101010101" pitchFamily="2" charset="-122"/>
            </a:endParaRPr>
          </a:p>
          <a:p>
            <a:pPr marL="742950" lvl="1" indent="-285750">
              <a:buFont typeface="Arial" panose="020B0604020202020204" pitchFamily="34" charset="0"/>
              <a:buChar char="•"/>
            </a:pPr>
            <a:endParaRPr lang="zh-CN" altLang="en-US" b="0" i="0" dirty="0">
              <a:solidFill>
                <a:srgbClr val="262626"/>
              </a:solidFill>
              <a:effectLst/>
              <a:latin typeface="宋体" panose="02010600030101010101" pitchFamily="2" charset="-122"/>
              <a:ea typeface="宋体" panose="02010600030101010101" pitchFamily="2" charset="-122"/>
            </a:endParaRPr>
          </a:p>
        </p:txBody>
      </p:sp>
      <p:sp>
        <p:nvSpPr>
          <p:cNvPr id="5" name="矩形 4"/>
          <p:cNvSpPr/>
          <p:nvPr/>
        </p:nvSpPr>
        <p:spPr>
          <a:xfrm>
            <a:off x="5517397" y="6488668"/>
            <a:ext cx="3688596" cy="369332"/>
          </a:xfrm>
          <a:prstGeom prst="rect">
            <a:avLst/>
          </a:prstGeom>
        </p:spPr>
        <p:txBody>
          <a:bodyPr wrap="square">
            <a:spAutoFit/>
          </a:bodyPr>
          <a:lstStyle/>
          <a:p>
            <a:r>
              <a:rPr lang="en-US" altLang="zh-CN" dirty="0" smtClean="0">
                <a:solidFill>
                  <a:srgbClr val="262626"/>
                </a:solidFill>
                <a:latin typeface="宋体" panose="02010600030101010101" pitchFamily="2" charset="-122"/>
                <a:ea typeface="宋体" panose="02010600030101010101" pitchFamily="2" charset="-122"/>
              </a:rPr>
              <a:t>*</a:t>
            </a:r>
            <a:r>
              <a:rPr lang="zh-CN" altLang="en-US" dirty="0" smtClean="0">
                <a:solidFill>
                  <a:srgbClr val="262626"/>
                </a:solidFill>
                <a:latin typeface="宋体" panose="02010600030101010101" pitchFamily="2" charset="-122"/>
                <a:ea typeface="宋体" panose="02010600030101010101" pitchFamily="2" charset="-122"/>
              </a:rPr>
              <a:t>其他编码方式见附带的</a:t>
            </a:r>
            <a:r>
              <a:rPr lang="en-US" altLang="zh-CN" dirty="0" smtClean="0">
                <a:solidFill>
                  <a:srgbClr val="262626"/>
                </a:solidFill>
                <a:latin typeface="宋体" panose="02010600030101010101" pitchFamily="2" charset="-122"/>
                <a:ea typeface="宋体" panose="02010600030101010101" pitchFamily="2" charset="-122"/>
              </a:rPr>
              <a:t>word</a:t>
            </a:r>
            <a:r>
              <a:rPr lang="zh-CN" altLang="en-US" dirty="0" smtClean="0">
                <a:solidFill>
                  <a:srgbClr val="262626"/>
                </a:solidFill>
                <a:latin typeface="宋体" panose="02010600030101010101" pitchFamily="2" charset="-122"/>
                <a:ea typeface="宋体" panose="02010600030101010101" pitchFamily="2" charset="-122"/>
              </a:rPr>
              <a:t>文档</a:t>
            </a:r>
            <a:endParaRPr lang="zh-CN" altLang="en-US" b="0" i="0" dirty="0">
              <a:solidFill>
                <a:srgbClr val="262626"/>
              </a:solidFill>
              <a:effectLst/>
              <a:latin typeface="宋体" panose="02010600030101010101" pitchFamily="2" charset="-122"/>
              <a:ea typeface="宋体" panose="02010600030101010101" pitchFamily="2" charset="-122"/>
            </a:endParaRPr>
          </a:p>
        </p:txBody>
      </p:sp>
      <p:pic>
        <p:nvPicPr>
          <p:cNvPr id="6" name="图片 5"/>
          <p:cNvPicPr>
            <a:picLocks noChangeAspect="1"/>
          </p:cNvPicPr>
          <p:nvPr/>
        </p:nvPicPr>
        <p:blipFill>
          <a:blip r:embed="rId3"/>
          <a:stretch>
            <a:fillRect/>
          </a:stretch>
        </p:blipFill>
        <p:spPr>
          <a:xfrm>
            <a:off x="4894840" y="889136"/>
            <a:ext cx="4467002" cy="2009047"/>
          </a:xfrm>
          <a:prstGeom prst="rect">
            <a:avLst/>
          </a:prstGeom>
        </p:spPr>
      </p:pic>
      <p:sp>
        <p:nvSpPr>
          <p:cNvPr id="7" name="矩形 6"/>
          <p:cNvSpPr/>
          <p:nvPr/>
        </p:nvSpPr>
        <p:spPr>
          <a:xfrm>
            <a:off x="2356866" y="3397613"/>
            <a:ext cx="7781047" cy="1477328"/>
          </a:xfrm>
          <a:prstGeom prst="rect">
            <a:avLst/>
          </a:prstGeom>
        </p:spPr>
        <p:txBody>
          <a:bodyPr wrap="square">
            <a:spAutoFit/>
          </a:bodyPr>
          <a:lstStyle/>
          <a:p>
            <a:r>
              <a:rPr lang="zh-CN" altLang="en-US" dirty="0" smtClean="0">
                <a:latin typeface="宋体" panose="02010600030101010101" pitchFamily="2" charset="-122"/>
                <a:ea typeface="宋体" panose="02010600030101010101" pitchFamily="2" charset="-122"/>
              </a:rPr>
              <a:t>目标函数为： </a:t>
            </a:r>
            <a:r>
              <a:rPr lang="en-US" altLang="zh-CN" b="1" dirty="0">
                <a:latin typeface="宋体" panose="02010600030101010101" pitchFamily="2" charset="-122"/>
                <a:ea typeface="宋体" panose="02010600030101010101" pitchFamily="2" charset="-122"/>
              </a:rPr>
              <a:t>f(x) = x + 10sin(5x) + 7cos(4x), x∈[0,9</a:t>
            </a:r>
            <a:r>
              <a:rPr lang="en-US" altLang="zh-CN" b="1" dirty="0" smtClean="0">
                <a:latin typeface="宋体" panose="02010600030101010101" pitchFamily="2" charset="-122"/>
                <a:ea typeface="宋体" panose="02010600030101010101" pitchFamily="2" charset="-122"/>
              </a:rPr>
              <a:t>]</a:t>
            </a:r>
            <a:r>
              <a:rPr lang="zh-CN" altLang="en-US" b="1"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假设定解的</a:t>
            </a:r>
            <a:r>
              <a:rPr lang="zh-CN" altLang="en-US" b="1" dirty="0">
                <a:latin typeface="宋体" panose="02010600030101010101" pitchFamily="2" charset="-122"/>
                <a:ea typeface="宋体" panose="02010600030101010101" pitchFamily="2" charset="-122"/>
              </a:rPr>
              <a:t>精度为小数点后</a:t>
            </a:r>
            <a:r>
              <a:rPr lang="en-US" altLang="zh-CN" b="1" dirty="0">
                <a:latin typeface="宋体" panose="02010600030101010101" pitchFamily="2" charset="-122"/>
                <a:ea typeface="宋体" panose="02010600030101010101" pitchFamily="2" charset="-122"/>
              </a:rPr>
              <a:t>4</a:t>
            </a:r>
            <a:r>
              <a:rPr lang="zh-CN" altLang="en-US" b="1" dirty="0">
                <a:latin typeface="宋体" panose="02010600030101010101" pitchFamily="2" charset="-122"/>
                <a:ea typeface="宋体" panose="02010600030101010101" pitchFamily="2" charset="-122"/>
              </a:rPr>
              <a:t>位</a:t>
            </a:r>
            <a:r>
              <a:rPr lang="zh-CN" altLang="en-US" dirty="0" smtClean="0">
                <a:latin typeface="宋体" panose="02010600030101010101" pitchFamily="2" charset="-122"/>
                <a:ea typeface="宋体" panose="02010600030101010101" pitchFamily="2" charset="-122"/>
              </a:rPr>
              <a:t>，将</a:t>
            </a:r>
            <a:r>
              <a:rPr lang="en-US" altLang="zh-CN" dirty="0">
                <a:latin typeface="宋体" panose="02010600030101010101" pitchFamily="2" charset="-122"/>
                <a:ea typeface="宋体" panose="02010600030101010101" pitchFamily="2" charset="-122"/>
              </a:rPr>
              <a:t>x</a:t>
            </a:r>
            <a:r>
              <a:rPr lang="zh-CN" altLang="en-US" dirty="0">
                <a:latin typeface="宋体" panose="02010600030101010101" pitchFamily="2" charset="-122"/>
                <a:ea typeface="宋体" panose="02010600030101010101" pitchFamily="2" charset="-122"/>
              </a:rPr>
              <a:t>的解空间划分为 </a:t>
            </a:r>
            <a:r>
              <a:rPr lang="en-US" altLang="zh-CN" dirty="0">
                <a:latin typeface="宋体" panose="02010600030101010101" pitchFamily="2" charset="-122"/>
                <a:ea typeface="宋体" panose="02010600030101010101" pitchFamily="2" charset="-122"/>
              </a:rPr>
              <a:t>(9-0)×(1e+4)=90000</a:t>
            </a:r>
            <a:r>
              <a:rPr lang="zh-CN" altLang="en-US" dirty="0">
                <a:latin typeface="宋体" panose="02010600030101010101" pitchFamily="2" charset="-122"/>
                <a:ea typeface="宋体" panose="02010600030101010101" pitchFamily="2" charset="-122"/>
              </a:rPr>
              <a:t>个等分</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因为</a:t>
            </a:r>
            <a:r>
              <a:rPr lang="en-US" altLang="zh-CN" dirty="0" smtClean="0">
                <a:latin typeface="宋体" panose="02010600030101010101" pitchFamily="2" charset="-122"/>
                <a:ea typeface="宋体" panose="02010600030101010101" pitchFamily="2" charset="-122"/>
              </a:rPr>
              <a:t>2^16&lt;90000&lt;2^17</a:t>
            </a:r>
            <a:r>
              <a:rPr lang="zh-CN" altLang="en-US" dirty="0" smtClean="0">
                <a:latin typeface="宋体" panose="02010600030101010101" pitchFamily="2" charset="-122"/>
                <a:ea typeface="宋体" panose="02010600030101010101" pitchFamily="2" charset="-122"/>
              </a:rPr>
              <a:t>，所以需要</a:t>
            </a:r>
            <a:r>
              <a:rPr lang="en-US" altLang="zh-CN" b="1" dirty="0" smtClean="0">
                <a:latin typeface="宋体" panose="02010600030101010101" pitchFamily="2" charset="-122"/>
                <a:ea typeface="宋体" panose="02010600030101010101" pitchFamily="2" charset="-122"/>
              </a:rPr>
              <a:t>17</a:t>
            </a:r>
            <a:r>
              <a:rPr lang="zh-CN" altLang="en-US" b="1" dirty="0" smtClean="0">
                <a:latin typeface="宋体" panose="02010600030101010101" pitchFamily="2" charset="-122"/>
                <a:ea typeface="宋体" panose="02010600030101010101" pitchFamily="2" charset="-122"/>
              </a:rPr>
              <a:t>位二进制数</a:t>
            </a:r>
            <a:r>
              <a:rPr lang="zh-CN" altLang="en-US" dirty="0" smtClean="0">
                <a:latin typeface="宋体" panose="02010600030101010101" pitchFamily="2" charset="-122"/>
                <a:ea typeface="宋体" panose="02010600030101010101" pitchFamily="2" charset="-122"/>
              </a:rPr>
              <a:t>来表示这些解</a:t>
            </a:r>
            <a:r>
              <a:rPr lang="zh-CN" altLang="en-US" dirty="0" smtClean="0">
                <a:latin typeface="宋体" panose="02010600030101010101" pitchFamily="2" charset="-122"/>
                <a:ea typeface="宋体" panose="02010600030101010101" pitchFamily="2" charset="-122"/>
              </a:rPr>
              <a:t>。因此</a:t>
            </a:r>
            <a:r>
              <a:rPr lang="zh-CN" altLang="en-US" dirty="0" smtClean="0">
                <a:latin typeface="宋体" panose="02010600030101010101" pitchFamily="2" charset="-122"/>
                <a:ea typeface="宋体" panose="02010600030101010101" pitchFamily="2" charset="-122"/>
              </a:rPr>
              <a:t>，一个解的编码就是一个</a:t>
            </a:r>
            <a:r>
              <a:rPr lang="en-US" altLang="zh-CN" b="1" dirty="0" smtClean="0">
                <a:latin typeface="宋体" panose="02010600030101010101" pitchFamily="2" charset="-122"/>
                <a:ea typeface="宋体" panose="02010600030101010101" pitchFamily="2" charset="-122"/>
              </a:rPr>
              <a:t>17</a:t>
            </a:r>
            <a:r>
              <a:rPr lang="zh-CN" altLang="en-US" b="1" dirty="0" smtClean="0">
                <a:latin typeface="宋体" panose="02010600030101010101" pitchFamily="2" charset="-122"/>
                <a:ea typeface="宋体" panose="02010600030101010101" pitchFamily="2" charset="-122"/>
              </a:rPr>
              <a:t>位的二进制串，就是一个染色体。</a:t>
            </a:r>
            <a:endParaRPr lang="zh-CN" altLang="en-US" b="1" dirty="0">
              <a:latin typeface="宋体" panose="02010600030101010101" pitchFamily="2" charset="-122"/>
              <a:ea typeface="宋体" panose="02010600030101010101" pitchFamily="2" charset="-122"/>
            </a:endParaRPr>
          </a:p>
        </p:txBody>
      </p:sp>
      <p:sp>
        <p:nvSpPr>
          <p:cNvPr id="15" name="矩形 14"/>
          <p:cNvSpPr/>
          <p:nvPr/>
        </p:nvSpPr>
        <p:spPr>
          <a:xfrm>
            <a:off x="1699647" y="2440392"/>
            <a:ext cx="6096000" cy="646331"/>
          </a:xfrm>
          <a:prstGeom prst="rect">
            <a:avLst/>
          </a:prstGeom>
        </p:spPr>
        <p:txBody>
          <a:bodyPr>
            <a:spAutoFit/>
          </a:bodyPr>
          <a:lstStyle/>
          <a:p>
            <a:pPr marL="285750" indent="-285750">
              <a:buFont typeface="Arial" panose="020B0604020202020204" pitchFamily="34" charset="0"/>
              <a:buChar char="•"/>
            </a:pPr>
            <a:r>
              <a:rPr lang="zh-CN" altLang="en-US" b="1" dirty="0">
                <a:latin typeface="宋体" panose="02010600030101010101" pitchFamily="2" charset="-122"/>
                <a:ea typeface="宋体" panose="02010600030101010101" pitchFamily="2" charset="-122"/>
              </a:rPr>
              <a:t>运行参数</a:t>
            </a:r>
          </a:p>
          <a:p>
            <a:pPr marL="800100" lvl="1" indent="-342900">
              <a:buFont typeface="Arial" panose="020B0604020202020204" pitchFamily="34" charset="0"/>
              <a:buChar char="•"/>
            </a:pPr>
            <a:r>
              <a:rPr lang="zh-CN" altLang="en-US" b="1" dirty="0" smtClean="0">
                <a:latin typeface="宋体" panose="02010600030101010101" pitchFamily="2" charset="-122"/>
                <a:ea typeface="宋体" panose="02010600030101010101" pitchFamily="2" charset="-122"/>
              </a:rPr>
              <a:t>染色体</a:t>
            </a:r>
            <a:r>
              <a:rPr lang="zh-CN" altLang="en-US" b="1" dirty="0">
                <a:latin typeface="宋体" panose="02010600030101010101" pitchFamily="2" charset="-122"/>
                <a:ea typeface="宋体" panose="02010600030101010101" pitchFamily="2" charset="-122"/>
              </a:rPr>
              <a:t>长度</a:t>
            </a:r>
          </a:p>
        </p:txBody>
      </p:sp>
      <p:grpSp>
        <p:nvGrpSpPr>
          <p:cNvPr id="2" name="组合 1"/>
          <p:cNvGrpSpPr/>
          <p:nvPr/>
        </p:nvGrpSpPr>
        <p:grpSpPr>
          <a:xfrm>
            <a:off x="171692" y="5259901"/>
            <a:ext cx="6364136" cy="1088206"/>
            <a:chOff x="436735" y="5061119"/>
            <a:chExt cx="6364136" cy="1088206"/>
          </a:xfrm>
        </p:grpSpPr>
        <p:grpSp>
          <p:nvGrpSpPr>
            <p:cNvPr id="13" name="组合 12"/>
            <p:cNvGrpSpPr/>
            <p:nvPr/>
          </p:nvGrpSpPr>
          <p:grpSpPr>
            <a:xfrm>
              <a:off x="436735" y="5411928"/>
              <a:ext cx="6364136" cy="737397"/>
              <a:chOff x="790951" y="4667559"/>
              <a:chExt cx="6364136" cy="737397"/>
            </a:xfrm>
          </p:grpSpPr>
          <p:sp>
            <p:nvSpPr>
              <p:cNvPr id="10" name="Rectangle 1"/>
              <p:cNvSpPr>
                <a:spLocks noChangeArrowheads="1"/>
              </p:cNvSpPr>
              <p:nvPr/>
            </p:nvSpPr>
            <p:spPr bwMode="auto">
              <a:xfrm>
                <a:off x="2076774" y="4677597"/>
                <a:ext cx="5078313" cy="276999"/>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None/>
                  <a:tabLst/>
                </a:pPr>
                <a:r>
                  <a:rPr lang="zh-CN" altLang="zh-CN" dirty="0">
                    <a:latin typeface="宋体" panose="02010600030101010101" pitchFamily="2" charset="-122"/>
                    <a:ea typeface="宋体" panose="02010600030101010101" pitchFamily="2" charset="-122"/>
                  </a:rPr>
                  <a:t>x = 0 + decimal(chromosome)×(9-0)/(2^17-1) </a:t>
                </a:r>
              </a:p>
            </p:txBody>
          </p:sp>
          <p:sp>
            <p:nvSpPr>
              <p:cNvPr id="11" name="矩形 10"/>
              <p:cNvSpPr/>
              <p:nvPr/>
            </p:nvSpPr>
            <p:spPr>
              <a:xfrm>
                <a:off x="790951" y="4667559"/>
                <a:ext cx="1338828" cy="369332"/>
              </a:xfrm>
              <a:prstGeom prst="rect">
                <a:avLst/>
              </a:prstGeom>
            </p:spPr>
            <p:txBody>
              <a:bodyPr wrap="none">
                <a:spAutoFit/>
              </a:bodyPr>
              <a:lstStyle/>
              <a:p>
                <a:r>
                  <a:rPr lang="zh-CN" altLang="en-US" dirty="0">
                    <a:latin typeface="宋体" panose="02010600030101010101" pitchFamily="2" charset="-122"/>
                    <a:ea typeface="宋体" panose="02010600030101010101" pitchFamily="2" charset="-122"/>
                  </a:rPr>
                  <a:t>解码公式：</a:t>
                </a:r>
              </a:p>
            </p:txBody>
          </p:sp>
          <p:sp>
            <p:nvSpPr>
              <p:cNvPr id="12" name="矩形 11"/>
              <p:cNvSpPr/>
              <p:nvPr/>
            </p:nvSpPr>
            <p:spPr>
              <a:xfrm>
                <a:off x="796608" y="5035624"/>
                <a:ext cx="6070893" cy="369332"/>
              </a:xfrm>
              <a:prstGeom prst="rect">
                <a:avLst/>
              </a:prstGeom>
            </p:spPr>
            <p:txBody>
              <a:bodyPr wrap="none">
                <a:spAutoFit/>
              </a:bodyPr>
              <a:lstStyle/>
              <a:p>
                <a:r>
                  <a:rPr lang="zh-CN" altLang="en-US" dirty="0" smtClean="0">
                    <a:latin typeface="宋体" panose="02010600030101010101" pitchFamily="2" charset="-122"/>
                    <a:ea typeface="宋体" panose="02010600030101010101" pitchFamily="2" charset="-122"/>
                  </a:rPr>
                  <a:t>可以将</a:t>
                </a:r>
                <a:r>
                  <a:rPr lang="zh-CN" altLang="en-US" dirty="0">
                    <a:latin typeface="宋体" panose="02010600030101010101" pitchFamily="2" charset="-122"/>
                    <a:ea typeface="宋体" panose="02010600030101010101" pitchFamily="2" charset="-122"/>
                  </a:rPr>
                  <a:t>二进制染色体串解码成</a:t>
                </a:r>
                <a:r>
                  <a:rPr lang="en-US" altLang="zh-CN" dirty="0">
                    <a:latin typeface="宋体" panose="02010600030101010101" pitchFamily="2" charset="-122"/>
                    <a:ea typeface="宋体" panose="02010600030101010101" pitchFamily="2" charset="-122"/>
                  </a:rPr>
                  <a:t>[0,9]</a:t>
                </a:r>
                <a:r>
                  <a:rPr lang="zh-CN" altLang="en-US" dirty="0">
                    <a:latin typeface="宋体" panose="02010600030101010101" pitchFamily="2" charset="-122"/>
                    <a:ea typeface="宋体" panose="02010600030101010101" pitchFamily="2" charset="-122"/>
                  </a:rPr>
                  <a:t>区间中的十进制实数解</a:t>
                </a:r>
              </a:p>
            </p:txBody>
          </p:sp>
        </p:grpSp>
        <p:sp>
          <p:nvSpPr>
            <p:cNvPr id="16" name="矩形 15"/>
            <p:cNvSpPr/>
            <p:nvPr/>
          </p:nvSpPr>
          <p:spPr>
            <a:xfrm>
              <a:off x="456614" y="5061119"/>
              <a:ext cx="877163" cy="369332"/>
            </a:xfrm>
            <a:prstGeom prst="rect">
              <a:avLst/>
            </a:prstGeom>
          </p:spPr>
          <p:txBody>
            <a:bodyPr wrap="none">
              <a:spAutoFit/>
            </a:bodyPr>
            <a:lstStyle/>
            <a:p>
              <a:r>
                <a:rPr lang="zh-CN" altLang="en-US" dirty="0" smtClean="0">
                  <a:latin typeface="宋体" panose="02010600030101010101" pitchFamily="2" charset="-122"/>
                  <a:ea typeface="宋体" panose="02010600030101010101" pitchFamily="2" charset="-122"/>
                </a:rPr>
                <a:t>附注：</a:t>
              </a:r>
              <a:endParaRPr lang="zh-CN" altLang="en-US" dirty="0">
                <a:latin typeface="宋体" panose="02010600030101010101" pitchFamily="2" charset="-122"/>
                <a:ea typeface="宋体" panose="02010600030101010101" pitchFamily="2" charset="-122"/>
              </a:endParaRPr>
            </a:p>
          </p:txBody>
        </p:sp>
      </p:grpSp>
    </p:spTree>
    <p:extLst>
      <p:ext uri="{BB962C8B-B14F-4D97-AF65-F5344CB8AC3E}">
        <p14:creationId xmlns:p14="http://schemas.microsoft.com/office/powerpoint/2010/main" val="39992637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1721" y="1784990"/>
            <a:ext cx="6722038" cy="3786748"/>
          </a:xfrm>
          <a:prstGeom prst="rect">
            <a:avLst/>
          </a:prstGeom>
        </p:spPr>
      </p:pic>
      <p:sp>
        <p:nvSpPr>
          <p:cNvPr id="7170" name="矩形 1"/>
          <p:cNvSpPr>
            <a:spLocks/>
          </p:cNvSpPr>
          <p:nvPr/>
        </p:nvSpPr>
        <p:spPr bwMode="auto">
          <a:xfrm rot="19387313">
            <a:off x="-1116839" y="-603430"/>
            <a:ext cx="4500563" cy="2159000"/>
          </a:xfrm>
          <a:custGeom>
            <a:avLst/>
            <a:gdLst>
              <a:gd name="T0" fmla="*/ 1622595 w 4505489"/>
              <a:gd name="T1" fmla="*/ 0 h 2162815"/>
              <a:gd name="T2" fmla="*/ 4505489 w 4505489"/>
              <a:gd name="T3" fmla="*/ 2162815 h 2162815"/>
              <a:gd name="T4" fmla="*/ 0 w 4505489"/>
              <a:gd name="T5" fmla="*/ 2162815 h 2162815"/>
              <a:gd name="T6" fmla="*/ 1622595 w 4505489"/>
              <a:gd name="T7" fmla="*/ 0 h 2162815"/>
              <a:gd name="T8" fmla="*/ 0 w 4505489"/>
              <a:gd name="T9" fmla="*/ 0 h 2162815"/>
              <a:gd name="T10" fmla="*/ 4505489 w 4505489"/>
              <a:gd name="T11" fmla="*/ 2162815 h 2162815"/>
            </a:gdLst>
            <a:ahLst/>
            <a:cxnLst>
              <a:cxn ang="0">
                <a:pos x="T0" y="T1"/>
              </a:cxn>
              <a:cxn ang="0">
                <a:pos x="T2" y="T3"/>
              </a:cxn>
              <a:cxn ang="0">
                <a:pos x="T4" y="T5"/>
              </a:cxn>
              <a:cxn ang="0">
                <a:pos x="T6" y="T7"/>
              </a:cxn>
            </a:cxnLst>
            <a:rect l="T8" t="T9" r="T10" b="T11"/>
            <a:pathLst>
              <a:path w="4505489" h="2162815">
                <a:moveTo>
                  <a:pt x="1622595" y="0"/>
                </a:moveTo>
                <a:lnTo>
                  <a:pt x="4505489" y="2162815"/>
                </a:lnTo>
                <a:lnTo>
                  <a:pt x="0" y="2162815"/>
                </a:lnTo>
                <a:lnTo>
                  <a:pt x="1622595" y="0"/>
                </a:lnTo>
                <a:close/>
              </a:path>
            </a:pathLst>
          </a:custGeom>
          <a:solidFill>
            <a:schemeClr val="accent1">
              <a:lumMod val="40000"/>
              <a:lumOff val="60000"/>
            </a:schemeClr>
          </a:solidFill>
          <a:ln>
            <a:noFill/>
          </a:ln>
        </p:spPr>
        <p:txBody>
          <a:bodyPr anchor="ctr"/>
          <a:lstStyle/>
          <a:p>
            <a:endParaRPr lang="zh-CN" altLang="en-US"/>
          </a:p>
        </p:txBody>
      </p:sp>
      <p:sp>
        <p:nvSpPr>
          <p:cNvPr id="7171" name="矩形 2"/>
          <p:cNvSpPr>
            <a:spLocks/>
          </p:cNvSpPr>
          <p:nvPr/>
        </p:nvSpPr>
        <p:spPr bwMode="auto">
          <a:xfrm rot="19387313">
            <a:off x="10714685" y="6269218"/>
            <a:ext cx="1830388" cy="534987"/>
          </a:xfrm>
          <a:custGeom>
            <a:avLst/>
            <a:gdLst>
              <a:gd name="T0" fmla="*/ 1828892 w 1828892"/>
              <a:gd name="T1" fmla="*/ 0 h 535756"/>
              <a:gd name="T2" fmla="*/ 1426955 w 1828892"/>
              <a:gd name="T3" fmla="*/ 535756 h 535756"/>
              <a:gd name="T4" fmla="*/ 714128 w 1828892"/>
              <a:gd name="T5" fmla="*/ 535756 h 535756"/>
              <a:gd name="T6" fmla="*/ 0 w 1828892"/>
              <a:gd name="T7" fmla="*/ 0 h 535756"/>
              <a:gd name="T8" fmla="*/ 1828892 w 1828892"/>
              <a:gd name="T9" fmla="*/ 0 h 535756"/>
              <a:gd name="T10" fmla="*/ 0 w 1828892"/>
              <a:gd name="T11" fmla="*/ 0 h 535756"/>
              <a:gd name="T12" fmla="*/ 1828892 w 1828892"/>
              <a:gd name="T13" fmla="*/ 535756 h 535756"/>
            </a:gdLst>
            <a:ahLst/>
            <a:cxnLst>
              <a:cxn ang="0">
                <a:pos x="T0" y="T1"/>
              </a:cxn>
              <a:cxn ang="0">
                <a:pos x="T2" y="T3"/>
              </a:cxn>
              <a:cxn ang="0">
                <a:pos x="T4" y="T5"/>
              </a:cxn>
              <a:cxn ang="0">
                <a:pos x="T6" y="T7"/>
              </a:cxn>
              <a:cxn ang="0">
                <a:pos x="T8" y="T9"/>
              </a:cxn>
            </a:cxnLst>
            <a:rect l="T10" t="T11" r="T12" b="T13"/>
            <a:pathLst>
              <a:path w="1828892" h="535756">
                <a:moveTo>
                  <a:pt x="1828892" y="0"/>
                </a:moveTo>
                <a:lnTo>
                  <a:pt x="1426955" y="535756"/>
                </a:lnTo>
                <a:lnTo>
                  <a:pt x="714128" y="535756"/>
                </a:lnTo>
                <a:lnTo>
                  <a:pt x="0" y="0"/>
                </a:lnTo>
                <a:lnTo>
                  <a:pt x="1828892" y="0"/>
                </a:lnTo>
                <a:close/>
              </a:path>
            </a:pathLst>
          </a:custGeom>
          <a:solidFill>
            <a:schemeClr val="accent1">
              <a:lumMod val="40000"/>
              <a:lumOff val="60000"/>
            </a:schemeClr>
          </a:solidFill>
          <a:ln>
            <a:noFill/>
          </a:ln>
        </p:spPr>
        <p:txBody>
          <a:bodyPr anchor="ctr"/>
          <a:lstStyle/>
          <a:p>
            <a:endParaRPr lang="zh-CN" altLang="en-US"/>
          </a:p>
        </p:txBody>
      </p:sp>
      <p:sp>
        <p:nvSpPr>
          <p:cNvPr id="7189" name="矩形 24"/>
          <p:cNvSpPr>
            <a:spLocks/>
          </p:cNvSpPr>
          <p:nvPr/>
        </p:nvSpPr>
        <p:spPr bwMode="auto">
          <a:xfrm rot="19387313">
            <a:off x="8801748" y="5629455"/>
            <a:ext cx="3956050" cy="536575"/>
          </a:xfrm>
          <a:custGeom>
            <a:avLst/>
            <a:gdLst>
              <a:gd name="T0" fmla="*/ 3956149 w 3956149"/>
              <a:gd name="T1" fmla="*/ 1 h 535757"/>
              <a:gd name="T2" fmla="*/ 3554213 w 3956149"/>
              <a:gd name="T3" fmla="*/ 535756 h 535757"/>
              <a:gd name="T4" fmla="*/ 714130 w 3956149"/>
              <a:gd name="T5" fmla="*/ 535757 h 535757"/>
              <a:gd name="T6" fmla="*/ 0 w 3956149"/>
              <a:gd name="T7" fmla="*/ 0 h 535757"/>
              <a:gd name="T8" fmla="*/ 3956149 w 3956149"/>
              <a:gd name="T9" fmla="*/ 1 h 535757"/>
              <a:gd name="T10" fmla="*/ 0 w 3956149"/>
              <a:gd name="T11" fmla="*/ 0 h 535757"/>
              <a:gd name="T12" fmla="*/ 3956149 w 3956149"/>
              <a:gd name="T13" fmla="*/ 535757 h 535757"/>
            </a:gdLst>
            <a:ahLst/>
            <a:cxnLst>
              <a:cxn ang="0">
                <a:pos x="T0" y="T1"/>
              </a:cxn>
              <a:cxn ang="0">
                <a:pos x="T2" y="T3"/>
              </a:cxn>
              <a:cxn ang="0">
                <a:pos x="T4" y="T5"/>
              </a:cxn>
              <a:cxn ang="0">
                <a:pos x="T6" y="T7"/>
              </a:cxn>
              <a:cxn ang="0">
                <a:pos x="T8" y="T9"/>
              </a:cxn>
            </a:cxnLst>
            <a:rect l="T10" t="T11" r="T12" b="T13"/>
            <a:pathLst>
              <a:path w="3956149" h="535757">
                <a:moveTo>
                  <a:pt x="3956149" y="1"/>
                </a:moveTo>
                <a:lnTo>
                  <a:pt x="3554213" y="535756"/>
                </a:lnTo>
                <a:lnTo>
                  <a:pt x="714130" y="535757"/>
                </a:lnTo>
                <a:lnTo>
                  <a:pt x="0" y="0"/>
                </a:lnTo>
                <a:lnTo>
                  <a:pt x="3956149" y="1"/>
                </a:lnTo>
                <a:close/>
              </a:path>
            </a:pathLst>
          </a:custGeom>
          <a:solidFill>
            <a:schemeClr val="accent1">
              <a:lumMod val="40000"/>
              <a:lumOff val="60000"/>
            </a:schemeClr>
          </a:solidFill>
          <a:ln>
            <a:noFill/>
          </a:ln>
        </p:spPr>
        <p:txBody>
          <a:bodyPr anchor="ctr"/>
          <a:lstStyle/>
          <a:p>
            <a:endParaRPr lang="zh-CN" altLang="en-US"/>
          </a:p>
        </p:txBody>
      </p:sp>
      <p:sp>
        <p:nvSpPr>
          <p:cNvPr id="3" name="矩形 2"/>
          <p:cNvSpPr/>
          <p:nvPr/>
        </p:nvSpPr>
        <p:spPr>
          <a:xfrm>
            <a:off x="143306" y="392645"/>
            <a:ext cx="1415772"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概念介绍</a:t>
            </a:r>
            <a:endParaRPr lang="en-US" altLang="zh-CN" sz="24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1295529" y="6037729"/>
            <a:ext cx="578224" cy="369332"/>
          </a:xfrm>
          <a:prstGeom prst="rect">
            <a:avLst/>
          </a:prstGeom>
          <a:noFill/>
        </p:spPr>
        <p:txBody>
          <a:bodyPr wrap="square" rtlCol="0">
            <a:spAutoFit/>
          </a:bodyPr>
          <a:lstStyle/>
          <a:p>
            <a:r>
              <a:rPr lang="en-US" altLang="zh-CN" dirty="0" smtClean="0"/>
              <a:t>7</a:t>
            </a:r>
            <a:endParaRPr lang="zh-CN" altLang="en-US" dirty="0"/>
          </a:p>
        </p:txBody>
      </p:sp>
      <p:sp>
        <p:nvSpPr>
          <p:cNvPr id="4" name="矩形 3"/>
          <p:cNvSpPr/>
          <p:nvPr/>
        </p:nvSpPr>
        <p:spPr>
          <a:xfrm>
            <a:off x="1684148" y="1402161"/>
            <a:ext cx="2903349" cy="1200329"/>
          </a:xfrm>
          <a:prstGeom prst="rect">
            <a:avLst/>
          </a:prstGeom>
        </p:spPr>
        <p:txBody>
          <a:bodyPr wrap="square">
            <a:spAutoFit/>
          </a:bodyPr>
          <a:lstStyle/>
          <a:p>
            <a:r>
              <a:rPr lang="zh-CN" altLang="en-US" b="1" dirty="0">
                <a:solidFill>
                  <a:srgbClr val="262626"/>
                </a:solidFill>
                <a:latin typeface="宋体" panose="02010600030101010101" pitchFamily="2" charset="-122"/>
                <a:ea typeface="宋体" panose="02010600030101010101" pitchFamily="2" charset="-122"/>
              </a:rPr>
              <a:t>遗传算法</a:t>
            </a:r>
            <a:r>
              <a:rPr lang="zh-CN" altLang="en-US" b="1" dirty="0" smtClean="0">
                <a:solidFill>
                  <a:srgbClr val="262626"/>
                </a:solidFill>
                <a:latin typeface="宋体" panose="02010600030101010101" pitchFamily="2" charset="-122"/>
                <a:ea typeface="宋体" panose="02010600030101010101" pitchFamily="2" charset="-122"/>
              </a:rPr>
              <a:t>组成：</a:t>
            </a:r>
            <a:endParaRPr lang="en-US" altLang="zh-CN" b="1" dirty="0" smtClean="0">
              <a:solidFill>
                <a:srgbClr val="262626"/>
              </a:solidFill>
              <a:latin typeface="宋体" panose="02010600030101010101" pitchFamily="2" charset="-122"/>
              <a:ea typeface="宋体" panose="02010600030101010101" pitchFamily="2" charset="-122"/>
            </a:endParaRPr>
          </a:p>
          <a:p>
            <a:endParaRPr lang="zh-CN" altLang="en-US" dirty="0">
              <a:solidFill>
                <a:srgbClr val="262626"/>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b="1" dirty="0">
                <a:solidFill>
                  <a:srgbClr val="262626"/>
                </a:solidFill>
                <a:latin typeface="宋体" panose="02010600030101010101" pitchFamily="2" charset="-122"/>
                <a:ea typeface="宋体" panose="02010600030101010101" pitchFamily="2" charset="-122"/>
              </a:rPr>
              <a:t>个体 </a:t>
            </a:r>
            <a:r>
              <a:rPr lang="en-US" altLang="zh-CN" b="1" dirty="0">
                <a:solidFill>
                  <a:srgbClr val="262626"/>
                </a:solidFill>
                <a:latin typeface="宋体" panose="02010600030101010101" pitchFamily="2" charset="-122"/>
                <a:ea typeface="宋体" panose="02010600030101010101" pitchFamily="2" charset="-122"/>
              </a:rPr>
              <a:t>-&gt; </a:t>
            </a:r>
            <a:r>
              <a:rPr lang="zh-CN" altLang="en-US" b="1" dirty="0">
                <a:solidFill>
                  <a:srgbClr val="262626"/>
                </a:solidFill>
                <a:latin typeface="宋体" panose="02010600030101010101" pitchFamily="2" charset="-122"/>
                <a:ea typeface="宋体" panose="02010600030101010101" pitchFamily="2" charset="-122"/>
              </a:rPr>
              <a:t>形成种群</a:t>
            </a:r>
          </a:p>
          <a:p>
            <a:pPr marL="742950" lvl="1" indent="-285750">
              <a:buFont typeface="Arial" panose="020B0604020202020204" pitchFamily="34" charset="0"/>
              <a:buChar char="•"/>
            </a:pPr>
            <a:endParaRPr lang="zh-CN" altLang="en-US" b="0" i="0" dirty="0">
              <a:solidFill>
                <a:srgbClr val="262626"/>
              </a:solidFill>
              <a:effectLst/>
              <a:latin typeface="宋体" panose="02010600030101010101" pitchFamily="2" charset="-122"/>
              <a:ea typeface="宋体" panose="02010600030101010101" pitchFamily="2" charset="-122"/>
            </a:endParaRPr>
          </a:p>
        </p:txBody>
      </p:sp>
      <p:sp>
        <p:nvSpPr>
          <p:cNvPr id="2" name="矩形 1"/>
          <p:cNvSpPr/>
          <p:nvPr/>
        </p:nvSpPr>
        <p:spPr>
          <a:xfrm>
            <a:off x="4744660" y="780104"/>
            <a:ext cx="5262979" cy="369332"/>
          </a:xfrm>
          <a:prstGeom prst="rect">
            <a:avLst/>
          </a:prstGeom>
        </p:spPr>
        <p:txBody>
          <a:bodyPr wrap="none">
            <a:spAutoFit/>
          </a:bodyPr>
          <a:lstStyle/>
          <a:p>
            <a:r>
              <a:rPr lang="zh-CN" altLang="en-US" dirty="0">
                <a:solidFill>
                  <a:srgbClr val="262626"/>
                </a:solidFill>
                <a:latin typeface="宋体" panose="02010600030101010101" pitchFamily="2" charset="-122"/>
                <a:ea typeface="宋体" panose="02010600030101010101" pitchFamily="2" charset="-122"/>
              </a:rPr>
              <a:t>随机</a:t>
            </a:r>
            <a:r>
              <a:rPr lang="zh-CN" altLang="en-US" dirty="0" smtClean="0">
                <a:solidFill>
                  <a:srgbClr val="262626"/>
                </a:solidFill>
                <a:latin typeface="宋体" panose="02010600030101010101" pitchFamily="2" charset="-122"/>
                <a:ea typeface="宋体" panose="02010600030101010101" pitchFamily="2" charset="-122"/>
              </a:rPr>
              <a:t>生成</a:t>
            </a:r>
            <a:r>
              <a:rPr lang="zh-CN" altLang="en-US" dirty="0">
                <a:solidFill>
                  <a:srgbClr val="262626"/>
                </a:solidFill>
                <a:latin typeface="宋体" panose="02010600030101010101" pitchFamily="2" charset="-122"/>
                <a:ea typeface="宋体" panose="02010600030101010101" pitchFamily="2" charset="-122"/>
              </a:rPr>
              <a:t>一定</a:t>
            </a:r>
            <a:r>
              <a:rPr lang="zh-CN" altLang="en-US" dirty="0" smtClean="0">
                <a:solidFill>
                  <a:srgbClr val="262626"/>
                </a:solidFill>
                <a:latin typeface="宋体" panose="02010600030101010101" pitchFamily="2" charset="-122"/>
                <a:ea typeface="宋体" panose="02010600030101010101" pitchFamily="2" charset="-122"/>
              </a:rPr>
              <a:t>数量的染色体（二进制串）形成种群</a:t>
            </a:r>
            <a:endParaRPr lang="zh-CN" altLang="en-US" dirty="0">
              <a:latin typeface="宋体" panose="02010600030101010101" pitchFamily="2" charset="-122"/>
              <a:ea typeface="宋体" panose="02010600030101010101" pitchFamily="2" charset="-122"/>
            </a:endParaRPr>
          </a:p>
        </p:txBody>
      </p:sp>
      <p:sp>
        <p:nvSpPr>
          <p:cNvPr id="8" name="矩形 7"/>
          <p:cNvSpPr/>
          <p:nvPr/>
        </p:nvSpPr>
        <p:spPr>
          <a:xfrm>
            <a:off x="1684150" y="2366843"/>
            <a:ext cx="6096000" cy="646331"/>
          </a:xfrm>
          <a:prstGeom prst="rect">
            <a:avLst/>
          </a:prstGeom>
        </p:spPr>
        <p:txBody>
          <a:bodyPr>
            <a:spAutoFit/>
          </a:bodyPr>
          <a:lstStyle/>
          <a:p>
            <a:pPr marL="285750" indent="-285750">
              <a:buFont typeface="Arial" panose="020B0604020202020204" pitchFamily="34" charset="0"/>
              <a:buChar char="•"/>
            </a:pPr>
            <a:r>
              <a:rPr lang="zh-CN" altLang="en-US" b="1" dirty="0">
                <a:latin typeface="宋体" panose="02010600030101010101" pitchFamily="2" charset="-122"/>
                <a:ea typeface="宋体" panose="02010600030101010101" pitchFamily="2" charset="-122"/>
              </a:rPr>
              <a:t>运行参数</a:t>
            </a:r>
          </a:p>
          <a:p>
            <a:pPr marL="800100" lvl="1" indent="-342900">
              <a:buFont typeface="Arial" panose="020B0604020202020204" pitchFamily="34" charset="0"/>
              <a:buChar char="•"/>
            </a:pPr>
            <a:r>
              <a:rPr lang="zh-CN" altLang="en-US" b="1" dirty="0">
                <a:latin typeface="宋体" panose="02010600030101010101" pitchFamily="2" charset="-122"/>
                <a:ea typeface="宋体" panose="02010600030101010101" pitchFamily="2" charset="-122"/>
              </a:rPr>
              <a:t>种群</a:t>
            </a:r>
            <a:r>
              <a:rPr lang="zh-CN" altLang="en-US" b="1" dirty="0" smtClean="0">
                <a:latin typeface="宋体" panose="02010600030101010101" pitchFamily="2" charset="-122"/>
                <a:ea typeface="宋体" panose="02010600030101010101" pitchFamily="2" charset="-122"/>
              </a:rPr>
              <a:t>大小</a:t>
            </a:r>
            <a:endParaRPr lang="zh-CN" altLang="en-US" b="1" dirty="0">
              <a:latin typeface="宋体" panose="02010600030101010101" pitchFamily="2" charset="-122"/>
              <a:ea typeface="宋体" panose="02010600030101010101" pitchFamily="2" charset="-122"/>
            </a:endParaRPr>
          </a:p>
        </p:txBody>
      </p:sp>
      <p:sp>
        <p:nvSpPr>
          <p:cNvPr id="19" name="矩形 18"/>
          <p:cNvSpPr/>
          <p:nvPr/>
        </p:nvSpPr>
        <p:spPr>
          <a:xfrm>
            <a:off x="6941452" y="1446531"/>
            <a:ext cx="1114408" cy="369332"/>
          </a:xfrm>
          <a:prstGeom prst="rect">
            <a:avLst/>
          </a:prstGeom>
        </p:spPr>
        <p:txBody>
          <a:bodyPr wrap="none">
            <a:spAutoFit/>
          </a:bodyPr>
          <a:lstStyle/>
          <a:p>
            <a:r>
              <a:rPr lang="zh-CN" altLang="en-US" b="1" dirty="0" smtClean="0">
                <a:solidFill>
                  <a:srgbClr val="262626"/>
                </a:solidFill>
                <a:latin typeface="宋体" panose="02010600030101010101" pitchFamily="2" charset="-122"/>
                <a:ea typeface="宋体" panose="02010600030101010101" pitchFamily="2" charset="-122"/>
              </a:rPr>
              <a:t>数据结构</a:t>
            </a:r>
            <a:endParaRPr lang="en-US" altLang="zh-CN" b="1" dirty="0">
              <a:solidFill>
                <a:srgbClr val="262626"/>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352420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p:cNvSpPr>
          <p:nvPr/>
        </p:nvSpPr>
        <p:spPr bwMode="auto">
          <a:xfrm rot="19387313">
            <a:off x="-1116839" y="-603430"/>
            <a:ext cx="4500563" cy="2159000"/>
          </a:xfrm>
          <a:custGeom>
            <a:avLst/>
            <a:gdLst>
              <a:gd name="T0" fmla="*/ 1622595 w 4505489"/>
              <a:gd name="T1" fmla="*/ 0 h 2162815"/>
              <a:gd name="T2" fmla="*/ 4505489 w 4505489"/>
              <a:gd name="T3" fmla="*/ 2162815 h 2162815"/>
              <a:gd name="T4" fmla="*/ 0 w 4505489"/>
              <a:gd name="T5" fmla="*/ 2162815 h 2162815"/>
              <a:gd name="T6" fmla="*/ 1622595 w 4505489"/>
              <a:gd name="T7" fmla="*/ 0 h 2162815"/>
              <a:gd name="T8" fmla="*/ 0 w 4505489"/>
              <a:gd name="T9" fmla="*/ 0 h 2162815"/>
              <a:gd name="T10" fmla="*/ 4505489 w 4505489"/>
              <a:gd name="T11" fmla="*/ 2162815 h 2162815"/>
            </a:gdLst>
            <a:ahLst/>
            <a:cxnLst>
              <a:cxn ang="0">
                <a:pos x="T0" y="T1"/>
              </a:cxn>
              <a:cxn ang="0">
                <a:pos x="T2" y="T3"/>
              </a:cxn>
              <a:cxn ang="0">
                <a:pos x="T4" y="T5"/>
              </a:cxn>
              <a:cxn ang="0">
                <a:pos x="T6" y="T7"/>
              </a:cxn>
            </a:cxnLst>
            <a:rect l="T8" t="T9" r="T10" b="T11"/>
            <a:pathLst>
              <a:path w="4505489" h="2162815">
                <a:moveTo>
                  <a:pt x="1622595" y="0"/>
                </a:moveTo>
                <a:lnTo>
                  <a:pt x="4505489" y="2162815"/>
                </a:lnTo>
                <a:lnTo>
                  <a:pt x="0" y="2162815"/>
                </a:lnTo>
                <a:lnTo>
                  <a:pt x="1622595" y="0"/>
                </a:lnTo>
                <a:close/>
              </a:path>
            </a:pathLst>
          </a:custGeom>
          <a:solidFill>
            <a:schemeClr val="accent1">
              <a:lumMod val="40000"/>
              <a:lumOff val="60000"/>
            </a:schemeClr>
          </a:solidFill>
          <a:ln>
            <a:noFill/>
          </a:ln>
        </p:spPr>
        <p:txBody>
          <a:bodyPr anchor="ctr"/>
          <a:lstStyle/>
          <a:p>
            <a:endParaRPr lang="zh-CN" altLang="en-US"/>
          </a:p>
        </p:txBody>
      </p:sp>
      <p:sp>
        <p:nvSpPr>
          <p:cNvPr id="7171" name="矩形 2"/>
          <p:cNvSpPr>
            <a:spLocks/>
          </p:cNvSpPr>
          <p:nvPr/>
        </p:nvSpPr>
        <p:spPr bwMode="auto">
          <a:xfrm rot="19387313">
            <a:off x="10714685" y="6269218"/>
            <a:ext cx="1830388" cy="534987"/>
          </a:xfrm>
          <a:custGeom>
            <a:avLst/>
            <a:gdLst>
              <a:gd name="T0" fmla="*/ 1828892 w 1828892"/>
              <a:gd name="T1" fmla="*/ 0 h 535756"/>
              <a:gd name="T2" fmla="*/ 1426955 w 1828892"/>
              <a:gd name="T3" fmla="*/ 535756 h 535756"/>
              <a:gd name="T4" fmla="*/ 714128 w 1828892"/>
              <a:gd name="T5" fmla="*/ 535756 h 535756"/>
              <a:gd name="T6" fmla="*/ 0 w 1828892"/>
              <a:gd name="T7" fmla="*/ 0 h 535756"/>
              <a:gd name="T8" fmla="*/ 1828892 w 1828892"/>
              <a:gd name="T9" fmla="*/ 0 h 535756"/>
              <a:gd name="T10" fmla="*/ 0 w 1828892"/>
              <a:gd name="T11" fmla="*/ 0 h 535756"/>
              <a:gd name="T12" fmla="*/ 1828892 w 1828892"/>
              <a:gd name="T13" fmla="*/ 535756 h 535756"/>
            </a:gdLst>
            <a:ahLst/>
            <a:cxnLst>
              <a:cxn ang="0">
                <a:pos x="T0" y="T1"/>
              </a:cxn>
              <a:cxn ang="0">
                <a:pos x="T2" y="T3"/>
              </a:cxn>
              <a:cxn ang="0">
                <a:pos x="T4" y="T5"/>
              </a:cxn>
              <a:cxn ang="0">
                <a:pos x="T6" y="T7"/>
              </a:cxn>
              <a:cxn ang="0">
                <a:pos x="T8" y="T9"/>
              </a:cxn>
            </a:cxnLst>
            <a:rect l="T10" t="T11" r="T12" b="T13"/>
            <a:pathLst>
              <a:path w="1828892" h="535756">
                <a:moveTo>
                  <a:pt x="1828892" y="0"/>
                </a:moveTo>
                <a:lnTo>
                  <a:pt x="1426955" y="535756"/>
                </a:lnTo>
                <a:lnTo>
                  <a:pt x="714128" y="535756"/>
                </a:lnTo>
                <a:lnTo>
                  <a:pt x="0" y="0"/>
                </a:lnTo>
                <a:lnTo>
                  <a:pt x="1828892" y="0"/>
                </a:lnTo>
                <a:close/>
              </a:path>
            </a:pathLst>
          </a:custGeom>
          <a:solidFill>
            <a:schemeClr val="accent1">
              <a:lumMod val="40000"/>
              <a:lumOff val="60000"/>
            </a:schemeClr>
          </a:solidFill>
          <a:ln>
            <a:noFill/>
          </a:ln>
        </p:spPr>
        <p:txBody>
          <a:bodyPr anchor="ctr"/>
          <a:lstStyle/>
          <a:p>
            <a:endParaRPr lang="zh-CN" altLang="en-US"/>
          </a:p>
        </p:txBody>
      </p:sp>
      <p:sp>
        <p:nvSpPr>
          <p:cNvPr id="7189" name="矩形 24"/>
          <p:cNvSpPr>
            <a:spLocks/>
          </p:cNvSpPr>
          <p:nvPr/>
        </p:nvSpPr>
        <p:spPr bwMode="auto">
          <a:xfrm rot="19387313">
            <a:off x="8801748" y="5629455"/>
            <a:ext cx="3956050" cy="536575"/>
          </a:xfrm>
          <a:custGeom>
            <a:avLst/>
            <a:gdLst>
              <a:gd name="T0" fmla="*/ 3956149 w 3956149"/>
              <a:gd name="T1" fmla="*/ 1 h 535757"/>
              <a:gd name="T2" fmla="*/ 3554213 w 3956149"/>
              <a:gd name="T3" fmla="*/ 535756 h 535757"/>
              <a:gd name="T4" fmla="*/ 714130 w 3956149"/>
              <a:gd name="T5" fmla="*/ 535757 h 535757"/>
              <a:gd name="T6" fmla="*/ 0 w 3956149"/>
              <a:gd name="T7" fmla="*/ 0 h 535757"/>
              <a:gd name="T8" fmla="*/ 3956149 w 3956149"/>
              <a:gd name="T9" fmla="*/ 1 h 535757"/>
              <a:gd name="T10" fmla="*/ 0 w 3956149"/>
              <a:gd name="T11" fmla="*/ 0 h 535757"/>
              <a:gd name="T12" fmla="*/ 3956149 w 3956149"/>
              <a:gd name="T13" fmla="*/ 535757 h 535757"/>
            </a:gdLst>
            <a:ahLst/>
            <a:cxnLst>
              <a:cxn ang="0">
                <a:pos x="T0" y="T1"/>
              </a:cxn>
              <a:cxn ang="0">
                <a:pos x="T2" y="T3"/>
              </a:cxn>
              <a:cxn ang="0">
                <a:pos x="T4" y="T5"/>
              </a:cxn>
              <a:cxn ang="0">
                <a:pos x="T6" y="T7"/>
              </a:cxn>
              <a:cxn ang="0">
                <a:pos x="T8" y="T9"/>
              </a:cxn>
            </a:cxnLst>
            <a:rect l="T10" t="T11" r="T12" b="T13"/>
            <a:pathLst>
              <a:path w="3956149" h="535757">
                <a:moveTo>
                  <a:pt x="3956149" y="1"/>
                </a:moveTo>
                <a:lnTo>
                  <a:pt x="3554213" y="535756"/>
                </a:lnTo>
                <a:lnTo>
                  <a:pt x="714130" y="535757"/>
                </a:lnTo>
                <a:lnTo>
                  <a:pt x="0" y="0"/>
                </a:lnTo>
                <a:lnTo>
                  <a:pt x="3956149" y="1"/>
                </a:lnTo>
                <a:close/>
              </a:path>
            </a:pathLst>
          </a:custGeom>
          <a:solidFill>
            <a:schemeClr val="accent1">
              <a:lumMod val="40000"/>
              <a:lumOff val="60000"/>
            </a:schemeClr>
          </a:solidFill>
          <a:ln>
            <a:noFill/>
          </a:ln>
        </p:spPr>
        <p:txBody>
          <a:bodyPr anchor="ctr"/>
          <a:lstStyle/>
          <a:p>
            <a:endParaRPr lang="zh-CN" altLang="en-US"/>
          </a:p>
        </p:txBody>
      </p:sp>
      <p:sp>
        <p:nvSpPr>
          <p:cNvPr id="3" name="矩形 2"/>
          <p:cNvSpPr/>
          <p:nvPr/>
        </p:nvSpPr>
        <p:spPr>
          <a:xfrm>
            <a:off x="143306" y="392645"/>
            <a:ext cx="1415772"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概念介绍</a:t>
            </a:r>
            <a:endParaRPr lang="en-US" altLang="zh-CN" sz="24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1295529" y="6037729"/>
            <a:ext cx="578224" cy="369332"/>
          </a:xfrm>
          <a:prstGeom prst="rect">
            <a:avLst/>
          </a:prstGeom>
          <a:noFill/>
        </p:spPr>
        <p:txBody>
          <a:bodyPr wrap="square" rtlCol="0">
            <a:spAutoFit/>
          </a:bodyPr>
          <a:lstStyle/>
          <a:p>
            <a:r>
              <a:rPr lang="en-US" altLang="zh-CN" dirty="0" smtClean="0"/>
              <a:t>8</a:t>
            </a:r>
            <a:endParaRPr lang="zh-CN" altLang="en-US" dirty="0"/>
          </a:p>
        </p:txBody>
      </p:sp>
      <p:sp>
        <p:nvSpPr>
          <p:cNvPr id="4" name="矩形 3"/>
          <p:cNvSpPr/>
          <p:nvPr/>
        </p:nvSpPr>
        <p:spPr>
          <a:xfrm>
            <a:off x="1684148" y="1402161"/>
            <a:ext cx="2903349" cy="1477328"/>
          </a:xfrm>
          <a:prstGeom prst="rect">
            <a:avLst/>
          </a:prstGeom>
        </p:spPr>
        <p:txBody>
          <a:bodyPr wrap="square">
            <a:spAutoFit/>
          </a:bodyPr>
          <a:lstStyle/>
          <a:p>
            <a:r>
              <a:rPr lang="zh-CN" altLang="en-US" b="1" dirty="0">
                <a:solidFill>
                  <a:srgbClr val="262626"/>
                </a:solidFill>
                <a:latin typeface="宋体" panose="02010600030101010101" pitchFamily="2" charset="-122"/>
                <a:ea typeface="宋体" panose="02010600030101010101" pitchFamily="2" charset="-122"/>
              </a:rPr>
              <a:t>遗传算法</a:t>
            </a:r>
            <a:r>
              <a:rPr lang="zh-CN" altLang="en-US" b="1" dirty="0" smtClean="0">
                <a:solidFill>
                  <a:srgbClr val="262626"/>
                </a:solidFill>
                <a:latin typeface="宋体" panose="02010600030101010101" pitchFamily="2" charset="-122"/>
                <a:ea typeface="宋体" panose="02010600030101010101" pitchFamily="2" charset="-122"/>
              </a:rPr>
              <a:t>组成：</a:t>
            </a:r>
            <a:endParaRPr lang="en-US" altLang="zh-CN" b="1" dirty="0" smtClean="0">
              <a:solidFill>
                <a:srgbClr val="262626"/>
              </a:solidFill>
              <a:latin typeface="宋体" panose="02010600030101010101" pitchFamily="2" charset="-122"/>
              <a:ea typeface="宋体" panose="02010600030101010101" pitchFamily="2" charset="-122"/>
            </a:endParaRPr>
          </a:p>
          <a:p>
            <a:endParaRPr lang="zh-CN" altLang="en-US" dirty="0">
              <a:solidFill>
                <a:srgbClr val="262626"/>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b="1" dirty="0" smtClean="0">
                <a:solidFill>
                  <a:srgbClr val="262626"/>
                </a:solidFill>
                <a:latin typeface="宋体" panose="02010600030101010101" pitchFamily="2" charset="-122"/>
                <a:ea typeface="宋体" panose="02010600030101010101" pitchFamily="2" charset="-122"/>
              </a:rPr>
              <a:t>适应</a:t>
            </a:r>
            <a:r>
              <a:rPr lang="zh-CN" altLang="en-US" b="1" dirty="0">
                <a:solidFill>
                  <a:srgbClr val="262626"/>
                </a:solidFill>
                <a:latin typeface="宋体" panose="02010600030101010101" pitchFamily="2" charset="-122"/>
                <a:ea typeface="宋体" panose="02010600030101010101" pitchFamily="2" charset="-122"/>
              </a:rPr>
              <a:t>度函数 </a:t>
            </a:r>
            <a:r>
              <a:rPr lang="en-US" altLang="zh-CN" b="1" dirty="0">
                <a:solidFill>
                  <a:srgbClr val="262626"/>
                </a:solidFill>
                <a:latin typeface="宋体" panose="02010600030101010101" pitchFamily="2" charset="-122"/>
                <a:ea typeface="宋体" panose="02010600030101010101" pitchFamily="2" charset="-122"/>
              </a:rPr>
              <a:t>-&gt;</a:t>
            </a:r>
            <a:r>
              <a:rPr lang="zh-CN" altLang="en-US" b="1" dirty="0">
                <a:solidFill>
                  <a:srgbClr val="262626"/>
                </a:solidFill>
                <a:latin typeface="宋体" panose="02010600030101010101" pitchFamily="2" charset="-122"/>
                <a:ea typeface="宋体" panose="02010600030101010101" pitchFamily="2" charset="-122"/>
              </a:rPr>
              <a:t>进化方向</a:t>
            </a:r>
            <a:endParaRPr lang="en-US" altLang="zh-CN" b="1" dirty="0">
              <a:solidFill>
                <a:srgbClr val="262626"/>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b="0" i="0" dirty="0">
              <a:solidFill>
                <a:srgbClr val="262626"/>
              </a:solidFill>
              <a:effectLst/>
              <a:latin typeface="宋体" panose="02010600030101010101" pitchFamily="2" charset="-122"/>
              <a:ea typeface="宋体" panose="02010600030101010101" pitchFamily="2" charset="-122"/>
            </a:endParaRPr>
          </a:p>
          <a:p>
            <a:pPr marL="742950" lvl="1" indent="-285750">
              <a:buFont typeface="Arial" panose="020B0604020202020204" pitchFamily="34" charset="0"/>
              <a:buChar char="•"/>
            </a:pPr>
            <a:endParaRPr lang="zh-CN" altLang="en-US" b="0" i="0" dirty="0">
              <a:solidFill>
                <a:srgbClr val="262626"/>
              </a:solidFill>
              <a:effectLst/>
              <a:latin typeface="宋体" panose="02010600030101010101" pitchFamily="2" charset="-122"/>
              <a:ea typeface="宋体" panose="02010600030101010101" pitchFamily="2" charset="-122"/>
            </a:endParaRPr>
          </a:p>
        </p:txBody>
      </p:sp>
      <p:grpSp>
        <p:nvGrpSpPr>
          <p:cNvPr id="14" name="组合 13"/>
          <p:cNvGrpSpPr/>
          <p:nvPr/>
        </p:nvGrpSpPr>
        <p:grpSpPr>
          <a:xfrm>
            <a:off x="1808134" y="2579877"/>
            <a:ext cx="8761710" cy="1359255"/>
            <a:chOff x="1808134" y="2765856"/>
            <a:chExt cx="8761710" cy="1359255"/>
          </a:xfrm>
        </p:grpSpPr>
        <p:sp>
          <p:nvSpPr>
            <p:cNvPr id="2" name="矩形 1"/>
            <p:cNvSpPr/>
            <p:nvPr/>
          </p:nvSpPr>
          <p:spPr>
            <a:xfrm>
              <a:off x="1808134" y="2765856"/>
              <a:ext cx="8761710" cy="923330"/>
            </a:xfrm>
            <a:prstGeom prst="rect">
              <a:avLst/>
            </a:prstGeom>
          </p:spPr>
          <p:txBody>
            <a:bodyPr wrap="square">
              <a:spAutoFit/>
            </a:bodyPr>
            <a:lstStyle/>
            <a:p>
              <a:r>
                <a:rPr lang="zh-CN" altLang="en-US" dirty="0" smtClean="0">
                  <a:solidFill>
                    <a:srgbClr val="262626"/>
                  </a:solidFill>
                  <a:latin typeface="宋体" panose="02010600030101010101" pitchFamily="2" charset="-122"/>
                  <a:ea typeface="宋体" panose="02010600030101010101" pitchFamily="2" charset="-122"/>
                </a:rPr>
                <a:t>一个染色体</a:t>
              </a:r>
              <a:r>
                <a:rPr lang="en-US" altLang="zh-CN" dirty="0" smtClean="0">
                  <a:solidFill>
                    <a:srgbClr val="262626"/>
                  </a:solidFill>
                  <a:latin typeface="宋体" panose="02010600030101010101" pitchFamily="2" charset="-122"/>
                  <a:ea typeface="宋体" panose="02010600030101010101" pitchFamily="2" charset="-122"/>
                </a:rPr>
                <a:t>(</a:t>
              </a:r>
              <a:r>
                <a:rPr lang="zh-CN" altLang="en-US" dirty="0">
                  <a:solidFill>
                    <a:srgbClr val="262626"/>
                  </a:solidFill>
                  <a:latin typeface="宋体" panose="02010600030101010101" pitchFamily="2" charset="-122"/>
                  <a:ea typeface="宋体" panose="02010600030101010101" pitchFamily="2" charset="-122"/>
                </a:rPr>
                <a:t>解</a:t>
              </a:r>
              <a:r>
                <a:rPr lang="en-US" altLang="zh-CN" dirty="0">
                  <a:solidFill>
                    <a:srgbClr val="262626"/>
                  </a:solidFill>
                  <a:latin typeface="宋体" panose="02010600030101010101" pitchFamily="2" charset="-122"/>
                  <a:ea typeface="宋体" panose="02010600030101010101" pitchFamily="2" charset="-122"/>
                </a:rPr>
                <a:t>)</a:t>
              </a:r>
              <a:r>
                <a:rPr lang="zh-CN" altLang="en-US" dirty="0">
                  <a:solidFill>
                    <a:srgbClr val="262626"/>
                  </a:solidFill>
                  <a:latin typeface="宋体" panose="02010600030101010101" pitchFamily="2" charset="-122"/>
                  <a:ea typeface="宋体" panose="02010600030101010101" pitchFamily="2" charset="-122"/>
                </a:rPr>
                <a:t>的好坏用适应度函数值来</a:t>
              </a:r>
              <a:r>
                <a:rPr lang="zh-CN" altLang="en-US" b="1" dirty="0">
                  <a:solidFill>
                    <a:srgbClr val="262626"/>
                  </a:solidFill>
                  <a:latin typeface="宋体" panose="02010600030101010101" pitchFamily="2" charset="-122"/>
                  <a:ea typeface="宋体" panose="02010600030101010101" pitchFamily="2" charset="-122"/>
                </a:rPr>
                <a:t>评价</a:t>
              </a:r>
              <a:r>
                <a:rPr lang="zh-CN" altLang="en-US" dirty="0" smtClean="0">
                  <a:solidFill>
                    <a:srgbClr val="262626"/>
                  </a:solidFill>
                  <a:latin typeface="宋体" panose="02010600030101010101" pitchFamily="2" charset="-122"/>
                  <a:ea typeface="宋体" panose="02010600030101010101" pitchFamily="2" charset="-122"/>
                </a:rPr>
                <a:t>，</a:t>
              </a:r>
              <a:r>
                <a:rPr lang="zh-CN" altLang="en-US" dirty="0">
                  <a:solidFill>
                    <a:srgbClr val="262626"/>
                  </a:solidFill>
                  <a:latin typeface="宋体" panose="02010600030101010101" pitchFamily="2" charset="-122"/>
                  <a:ea typeface="宋体" panose="02010600030101010101" pitchFamily="2" charset="-122"/>
                </a:rPr>
                <a:t>适应度函数值越大，解的质量越高</a:t>
              </a:r>
              <a:r>
                <a:rPr lang="zh-CN" altLang="en-US" dirty="0" smtClean="0">
                  <a:solidFill>
                    <a:srgbClr val="262626"/>
                  </a:solidFill>
                  <a:latin typeface="宋体" panose="02010600030101010101" pitchFamily="2" charset="-122"/>
                  <a:ea typeface="宋体" panose="02010600030101010101" pitchFamily="2" charset="-122"/>
                </a:rPr>
                <a:t>。</a:t>
              </a:r>
              <a:endParaRPr lang="en-US" altLang="zh-CN" dirty="0" smtClean="0">
                <a:solidFill>
                  <a:srgbClr val="262626"/>
                </a:solidFill>
                <a:latin typeface="宋体" panose="02010600030101010101" pitchFamily="2" charset="-122"/>
                <a:ea typeface="宋体" panose="02010600030101010101" pitchFamily="2" charset="-122"/>
              </a:endParaRPr>
            </a:p>
            <a:p>
              <a:endParaRPr lang="en-US" altLang="zh-CN" dirty="0" smtClean="0">
                <a:solidFill>
                  <a:srgbClr val="262626"/>
                </a:solidFill>
                <a:latin typeface="宋体" panose="02010600030101010101" pitchFamily="2" charset="-122"/>
                <a:ea typeface="宋体" panose="02010600030101010101" pitchFamily="2" charset="-122"/>
              </a:endParaRPr>
            </a:p>
            <a:p>
              <a:r>
                <a:rPr lang="zh-CN" altLang="en-US" dirty="0" smtClean="0">
                  <a:solidFill>
                    <a:srgbClr val="262626"/>
                  </a:solidFill>
                  <a:latin typeface="宋体" panose="02010600030101010101" pitchFamily="2" charset="-122"/>
                  <a:ea typeface="宋体" panose="02010600030101010101" pitchFamily="2" charset="-122"/>
                </a:rPr>
                <a:t>在</a:t>
              </a:r>
              <a:r>
                <a:rPr lang="zh-CN" altLang="en-US" dirty="0">
                  <a:solidFill>
                    <a:srgbClr val="262626"/>
                  </a:solidFill>
                  <a:latin typeface="宋体" panose="02010600030101010101" pitchFamily="2" charset="-122"/>
                  <a:ea typeface="宋体" panose="02010600030101010101" pitchFamily="2" charset="-122"/>
                </a:rPr>
                <a:t>本问题中，</a:t>
              </a:r>
              <a:r>
                <a:rPr lang="en-US" altLang="zh-CN" b="1" dirty="0">
                  <a:solidFill>
                    <a:srgbClr val="262626"/>
                  </a:solidFill>
                  <a:latin typeface="宋体" panose="02010600030101010101" pitchFamily="2" charset="-122"/>
                  <a:ea typeface="宋体" panose="02010600030101010101" pitchFamily="2" charset="-122"/>
                </a:rPr>
                <a:t>f(x)</a:t>
              </a:r>
              <a:r>
                <a:rPr lang="zh-CN" altLang="en-US" b="1" dirty="0">
                  <a:solidFill>
                    <a:srgbClr val="262626"/>
                  </a:solidFill>
                  <a:latin typeface="宋体" panose="02010600030101010101" pitchFamily="2" charset="-122"/>
                  <a:ea typeface="宋体" panose="02010600030101010101" pitchFamily="2" charset="-122"/>
                </a:rPr>
                <a:t>就是适应度</a:t>
              </a:r>
              <a:r>
                <a:rPr lang="zh-CN" altLang="en-US" b="1" dirty="0" smtClean="0">
                  <a:solidFill>
                    <a:srgbClr val="262626"/>
                  </a:solidFill>
                  <a:latin typeface="宋体" panose="02010600030101010101" pitchFamily="2" charset="-122"/>
                  <a:ea typeface="宋体" panose="02010600030101010101" pitchFamily="2" charset="-122"/>
                </a:rPr>
                <a:t>函数</a:t>
              </a:r>
              <a:r>
                <a:rPr lang="zh-CN" altLang="en-US" dirty="0" smtClean="0">
                  <a:solidFill>
                    <a:srgbClr val="262626"/>
                  </a:solidFill>
                  <a:latin typeface="宋体" panose="02010600030101010101" pitchFamily="2" charset="-122"/>
                  <a:ea typeface="宋体" panose="02010600030101010101" pitchFamily="2" charset="-122"/>
                </a:rPr>
                <a:t>。</a:t>
              </a:r>
              <a:endParaRPr lang="zh-CN" altLang="en-US" b="0" i="0" dirty="0">
                <a:solidFill>
                  <a:srgbClr val="262626"/>
                </a:solidFill>
                <a:effectLst/>
                <a:latin typeface="宋体" panose="02010600030101010101" pitchFamily="2" charset="-122"/>
                <a:ea typeface="宋体" panose="02010600030101010101" pitchFamily="2" charset="-122"/>
              </a:endParaRPr>
            </a:p>
          </p:txBody>
        </p:sp>
        <p:sp>
          <p:nvSpPr>
            <p:cNvPr id="8" name="矩形 7"/>
            <p:cNvSpPr/>
            <p:nvPr/>
          </p:nvSpPr>
          <p:spPr>
            <a:xfrm>
              <a:off x="3197755" y="3755779"/>
              <a:ext cx="4339650" cy="369332"/>
            </a:xfrm>
            <a:prstGeom prst="rect">
              <a:avLst/>
            </a:prstGeom>
          </p:spPr>
          <p:txBody>
            <a:bodyPr wrap="none">
              <a:spAutoFit/>
            </a:bodyPr>
            <a:lstStyle/>
            <a:p>
              <a:r>
                <a:rPr lang="zh-CN" altLang="zh-CN" dirty="0">
                  <a:solidFill>
                    <a:srgbClr val="262626"/>
                  </a:solidFill>
                  <a:latin typeface="宋体" panose="02010600030101010101" pitchFamily="2" charset="-122"/>
                  <a:ea typeface="宋体" panose="02010600030101010101" pitchFamily="2" charset="-122"/>
                </a:rPr>
                <a:t>f(x) = x + 10*sin(5*x) + 7*cos(4*x) </a:t>
              </a:r>
              <a:endParaRPr lang="zh-CN" altLang="en-US" dirty="0"/>
            </a:p>
          </p:txBody>
        </p:sp>
      </p:grpSp>
      <p:sp>
        <p:nvSpPr>
          <p:cNvPr id="23" name="矩形 22"/>
          <p:cNvSpPr/>
          <p:nvPr/>
        </p:nvSpPr>
        <p:spPr>
          <a:xfrm>
            <a:off x="1591158" y="4548238"/>
            <a:ext cx="9986076" cy="1477328"/>
          </a:xfrm>
          <a:prstGeom prst="rect">
            <a:avLst/>
          </a:prstGeom>
        </p:spPr>
        <p:txBody>
          <a:bodyPr wrap="square">
            <a:spAutoFit/>
          </a:bodyPr>
          <a:lstStyle/>
          <a:p>
            <a:r>
              <a:rPr lang="zh-CN" altLang="en-US" dirty="0" smtClean="0">
                <a:latin typeface="宋体" panose="02010600030101010101" pitchFamily="2" charset="-122"/>
                <a:ea typeface="宋体" panose="02010600030101010101" pitchFamily="2" charset="-122"/>
              </a:rPr>
              <a:t>由于初始种群是随机生成的，一开始可能</a:t>
            </a:r>
            <a:r>
              <a:rPr lang="zh-CN" altLang="en-US" b="1" dirty="0" smtClean="0">
                <a:latin typeface="宋体" panose="02010600030101010101" pitchFamily="2" charset="-122"/>
                <a:ea typeface="宋体" panose="02010600030101010101" pitchFamily="2" charset="-122"/>
              </a:rPr>
              <a:t>不存在</a:t>
            </a:r>
            <a:r>
              <a:rPr lang="zh-CN" altLang="en-US" dirty="0" smtClean="0">
                <a:latin typeface="宋体" panose="02010600030101010101" pitchFamily="2" charset="-122"/>
                <a:ea typeface="宋体" panose="02010600030101010101" pitchFamily="2" charset="-122"/>
              </a:rPr>
              <a:t>所要求的近似最优解。</a:t>
            </a:r>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为了让种群变得优秀，只能让它们不断</a:t>
            </a:r>
            <a:r>
              <a:rPr lang="zh-CN" altLang="en-US" dirty="0">
                <a:latin typeface="宋体" panose="02010600030101010101" pitchFamily="2" charset="-122"/>
                <a:ea typeface="宋体" panose="02010600030101010101" pitchFamily="2" charset="-122"/>
              </a:rPr>
              <a:t>的</a:t>
            </a:r>
            <a:r>
              <a:rPr lang="zh-CN" altLang="en-US" b="1" dirty="0" smtClean="0">
                <a:latin typeface="宋体" panose="02010600030101010101" pitchFamily="2" charset="-122"/>
                <a:ea typeface="宋体" panose="02010600030101010101" pitchFamily="2" charset="-122"/>
              </a:rPr>
              <a:t>进化</a:t>
            </a:r>
            <a:r>
              <a:rPr lang="zh-CN" altLang="en-US" dirty="0" smtClean="0">
                <a:latin typeface="宋体" panose="02010600030101010101" pitchFamily="2" charset="-122"/>
                <a:ea typeface="宋体" panose="02010600030101010101" pitchFamily="2" charset="-122"/>
              </a:rPr>
              <a:t>，以尽可能</a:t>
            </a:r>
            <a:r>
              <a:rPr lang="zh-CN" altLang="en-US" b="1" dirty="0" smtClean="0">
                <a:latin typeface="宋体" panose="02010600030101010101" pitchFamily="2" charset="-122"/>
                <a:ea typeface="宋体" panose="02010600030101010101" pitchFamily="2" charset="-122"/>
              </a:rPr>
              <a:t>保留优秀</a:t>
            </a:r>
            <a:r>
              <a:rPr lang="zh-CN" altLang="en-US" b="1" dirty="0">
                <a:latin typeface="宋体" panose="02010600030101010101" pitchFamily="2" charset="-122"/>
                <a:ea typeface="宋体" panose="02010600030101010101" pitchFamily="2" charset="-122"/>
              </a:rPr>
              <a:t>个体</a:t>
            </a:r>
            <a:r>
              <a:rPr lang="zh-CN" altLang="en-US"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淘汰掉不</a:t>
            </a:r>
            <a:r>
              <a:rPr lang="zh-CN" altLang="en-US" b="1" dirty="0" smtClean="0">
                <a:latin typeface="宋体" panose="02010600030101010101" pitchFamily="2" charset="-122"/>
                <a:ea typeface="宋体" panose="02010600030101010101" pitchFamily="2" charset="-122"/>
              </a:rPr>
              <a:t>理想个体</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种群</a:t>
            </a:r>
            <a:r>
              <a:rPr lang="zh-CN" altLang="en-US" dirty="0">
                <a:latin typeface="宋体" panose="02010600030101010101" pitchFamily="2" charset="-122"/>
                <a:ea typeface="宋体" panose="02010600030101010101" pitchFamily="2" charset="-122"/>
              </a:rPr>
              <a:t>在</a:t>
            </a:r>
            <a:r>
              <a:rPr lang="zh-CN" altLang="en-US" dirty="0" smtClean="0">
                <a:latin typeface="宋体" panose="02010600030101010101" pitchFamily="2" charset="-122"/>
                <a:ea typeface="宋体" panose="02010600030101010101" pitchFamily="2" charset="-122"/>
              </a:rPr>
              <a:t>进化</a:t>
            </a:r>
            <a:r>
              <a:rPr lang="zh-CN" altLang="en-US" dirty="0" smtClean="0">
                <a:latin typeface="宋体" panose="02010600030101010101" pitchFamily="2" charset="-122"/>
                <a:ea typeface="宋体" panose="02010600030101010101" pitchFamily="2" charset="-122"/>
              </a:rPr>
              <a:t>过程</a:t>
            </a:r>
            <a:r>
              <a:rPr lang="zh-CN" altLang="en-US" dirty="0">
                <a:latin typeface="宋体" panose="02010600030101010101" pitchFamily="2" charset="-122"/>
                <a:ea typeface="宋体" panose="02010600030101010101" pitchFamily="2" charset="-122"/>
              </a:rPr>
              <a:t>中</a:t>
            </a:r>
            <a:r>
              <a:rPr lang="zh-CN" altLang="en-US" dirty="0" smtClean="0">
                <a:latin typeface="宋体" panose="02010600030101010101" pitchFamily="2" charset="-122"/>
                <a:ea typeface="宋体" panose="02010600030101010101" pitchFamily="2" charset="-122"/>
              </a:rPr>
              <a:t>产生的最</a:t>
            </a:r>
            <a:r>
              <a:rPr lang="zh-CN" altLang="en-US" dirty="0">
                <a:latin typeface="宋体" panose="02010600030101010101" pitchFamily="2" charset="-122"/>
                <a:ea typeface="宋体" panose="02010600030101010101" pitchFamily="2" charset="-122"/>
              </a:rPr>
              <a:t>优</a:t>
            </a:r>
            <a:r>
              <a:rPr lang="zh-CN" altLang="en-US" dirty="0" smtClean="0">
                <a:latin typeface="宋体" panose="02010600030101010101" pitchFamily="2" charset="-122"/>
                <a:ea typeface="宋体" panose="02010600030101010101" pitchFamily="2" charset="-122"/>
              </a:rPr>
              <a:t>个体，可能</a:t>
            </a:r>
            <a:r>
              <a:rPr lang="zh-CN" altLang="en-US" dirty="0">
                <a:latin typeface="宋体" panose="02010600030101010101" pitchFamily="2" charset="-122"/>
                <a:ea typeface="宋体" panose="02010600030101010101" pitchFamily="2" charset="-122"/>
              </a:rPr>
              <a:t>就是函数</a:t>
            </a:r>
            <a:r>
              <a:rPr lang="en-US" altLang="zh-CN" dirty="0">
                <a:latin typeface="宋体" panose="02010600030101010101" pitchFamily="2" charset="-122"/>
                <a:ea typeface="宋体" panose="02010600030101010101" pitchFamily="2" charset="-122"/>
              </a:rPr>
              <a:t>f(x)</a:t>
            </a:r>
            <a:r>
              <a:rPr lang="zh-CN" altLang="en-US" dirty="0">
                <a:latin typeface="宋体" panose="02010600030101010101" pitchFamily="2" charset="-122"/>
                <a:ea typeface="宋体" panose="02010600030101010101" pitchFamily="2" charset="-122"/>
              </a:rPr>
              <a:t>最大值对应的定义域中的点</a:t>
            </a:r>
            <a:r>
              <a:rPr lang="zh-CN" altLang="en-US" dirty="0" smtClean="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62036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p:cNvSpPr>
          <p:nvPr/>
        </p:nvSpPr>
        <p:spPr bwMode="auto">
          <a:xfrm rot="19387313">
            <a:off x="-1116839" y="-603430"/>
            <a:ext cx="4500563" cy="2159000"/>
          </a:xfrm>
          <a:custGeom>
            <a:avLst/>
            <a:gdLst>
              <a:gd name="T0" fmla="*/ 1622595 w 4505489"/>
              <a:gd name="T1" fmla="*/ 0 h 2162815"/>
              <a:gd name="T2" fmla="*/ 4505489 w 4505489"/>
              <a:gd name="T3" fmla="*/ 2162815 h 2162815"/>
              <a:gd name="T4" fmla="*/ 0 w 4505489"/>
              <a:gd name="T5" fmla="*/ 2162815 h 2162815"/>
              <a:gd name="T6" fmla="*/ 1622595 w 4505489"/>
              <a:gd name="T7" fmla="*/ 0 h 2162815"/>
              <a:gd name="T8" fmla="*/ 0 w 4505489"/>
              <a:gd name="T9" fmla="*/ 0 h 2162815"/>
              <a:gd name="T10" fmla="*/ 4505489 w 4505489"/>
              <a:gd name="T11" fmla="*/ 2162815 h 2162815"/>
            </a:gdLst>
            <a:ahLst/>
            <a:cxnLst>
              <a:cxn ang="0">
                <a:pos x="T0" y="T1"/>
              </a:cxn>
              <a:cxn ang="0">
                <a:pos x="T2" y="T3"/>
              </a:cxn>
              <a:cxn ang="0">
                <a:pos x="T4" y="T5"/>
              </a:cxn>
              <a:cxn ang="0">
                <a:pos x="T6" y="T7"/>
              </a:cxn>
            </a:cxnLst>
            <a:rect l="T8" t="T9" r="T10" b="T11"/>
            <a:pathLst>
              <a:path w="4505489" h="2162815">
                <a:moveTo>
                  <a:pt x="1622595" y="0"/>
                </a:moveTo>
                <a:lnTo>
                  <a:pt x="4505489" y="2162815"/>
                </a:lnTo>
                <a:lnTo>
                  <a:pt x="0" y="2162815"/>
                </a:lnTo>
                <a:lnTo>
                  <a:pt x="1622595" y="0"/>
                </a:lnTo>
                <a:close/>
              </a:path>
            </a:pathLst>
          </a:custGeom>
          <a:solidFill>
            <a:schemeClr val="accent1">
              <a:lumMod val="40000"/>
              <a:lumOff val="60000"/>
            </a:schemeClr>
          </a:solidFill>
          <a:ln>
            <a:noFill/>
          </a:ln>
        </p:spPr>
        <p:txBody>
          <a:bodyPr anchor="ctr"/>
          <a:lstStyle/>
          <a:p>
            <a:endParaRPr lang="zh-CN" altLang="en-US"/>
          </a:p>
        </p:txBody>
      </p:sp>
      <p:sp>
        <p:nvSpPr>
          <p:cNvPr id="7171" name="矩形 2"/>
          <p:cNvSpPr>
            <a:spLocks/>
          </p:cNvSpPr>
          <p:nvPr/>
        </p:nvSpPr>
        <p:spPr bwMode="auto">
          <a:xfrm rot="19387313">
            <a:off x="10714685" y="6269218"/>
            <a:ext cx="1830388" cy="534987"/>
          </a:xfrm>
          <a:custGeom>
            <a:avLst/>
            <a:gdLst>
              <a:gd name="T0" fmla="*/ 1828892 w 1828892"/>
              <a:gd name="T1" fmla="*/ 0 h 535756"/>
              <a:gd name="T2" fmla="*/ 1426955 w 1828892"/>
              <a:gd name="T3" fmla="*/ 535756 h 535756"/>
              <a:gd name="T4" fmla="*/ 714128 w 1828892"/>
              <a:gd name="T5" fmla="*/ 535756 h 535756"/>
              <a:gd name="T6" fmla="*/ 0 w 1828892"/>
              <a:gd name="T7" fmla="*/ 0 h 535756"/>
              <a:gd name="T8" fmla="*/ 1828892 w 1828892"/>
              <a:gd name="T9" fmla="*/ 0 h 535756"/>
              <a:gd name="T10" fmla="*/ 0 w 1828892"/>
              <a:gd name="T11" fmla="*/ 0 h 535756"/>
              <a:gd name="T12" fmla="*/ 1828892 w 1828892"/>
              <a:gd name="T13" fmla="*/ 535756 h 535756"/>
            </a:gdLst>
            <a:ahLst/>
            <a:cxnLst>
              <a:cxn ang="0">
                <a:pos x="T0" y="T1"/>
              </a:cxn>
              <a:cxn ang="0">
                <a:pos x="T2" y="T3"/>
              </a:cxn>
              <a:cxn ang="0">
                <a:pos x="T4" y="T5"/>
              </a:cxn>
              <a:cxn ang="0">
                <a:pos x="T6" y="T7"/>
              </a:cxn>
              <a:cxn ang="0">
                <a:pos x="T8" y="T9"/>
              </a:cxn>
            </a:cxnLst>
            <a:rect l="T10" t="T11" r="T12" b="T13"/>
            <a:pathLst>
              <a:path w="1828892" h="535756">
                <a:moveTo>
                  <a:pt x="1828892" y="0"/>
                </a:moveTo>
                <a:lnTo>
                  <a:pt x="1426955" y="535756"/>
                </a:lnTo>
                <a:lnTo>
                  <a:pt x="714128" y="535756"/>
                </a:lnTo>
                <a:lnTo>
                  <a:pt x="0" y="0"/>
                </a:lnTo>
                <a:lnTo>
                  <a:pt x="1828892" y="0"/>
                </a:lnTo>
                <a:close/>
              </a:path>
            </a:pathLst>
          </a:custGeom>
          <a:solidFill>
            <a:schemeClr val="accent1">
              <a:lumMod val="40000"/>
              <a:lumOff val="60000"/>
            </a:schemeClr>
          </a:solidFill>
          <a:ln>
            <a:noFill/>
          </a:ln>
        </p:spPr>
        <p:txBody>
          <a:bodyPr anchor="ctr"/>
          <a:lstStyle/>
          <a:p>
            <a:endParaRPr lang="zh-CN" altLang="en-US"/>
          </a:p>
        </p:txBody>
      </p:sp>
      <p:sp>
        <p:nvSpPr>
          <p:cNvPr id="7189" name="矩形 24"/>
          <p:cNvSpPr>
            <a:spLocks/>
          </p:cNvSpPr>
          <p:nvPr/>
        </p:nvSpPr>
        <p:spPr bwMode="auto">
          <a:xfrm rot="19387313">
            <a:off x="8801748" y="5629455"/>
            <a:ext cx="3956050" cy="536575"/>
          </a:xfrm>
          <a:custGeom>
            <a:avLst/>
            <a:gdLst>
              <a:gd name="T0" fmla="*/ 3956149 w 3956149"/>
              <a:gd name="T1" fmla="*/ 1 h 535757"/>
              <a:gd name="T2" fmla="*/ 3554213 w 3956149"/>
              <a:gd name="T3" fmla="*/ 535756 h 535757"/>
              <a:gd name="T4" fmla="*/ 714130 w 3956149"/>
              <a:gd name="T5" fmla="*/ 535757 h 535757"/>
              <a:gd name="T6" fmla="*/ 0 w 3956149"/>
              <a:gd name="T7" fmla="*/ 0 h 535757"/>
              <a:gd name="T8" fmla="*/ 3956149 w 3956149"/>
              <a:gd name="T9" fmla="*/ 1 h 535757"/>
              <a:gd name="T10" fmla="*/ 0 w 3956149"/>
              <a:gd name="T11" fmla="*/ 0 h 535757"/>
              <a:gd name="T12" fmla="*/ 3956149 w 3956149"/>
              <a:gd name="T13" fmla="*/ 535757 h 535757"/>
            </a:gdLst>
            <a:ahLst/>
            <a:cxnLst>
              <a:cxn ang="0">
                <a:pos x="T0" y="T1"/>
              </a:cxn>
              <a:cxn ang="0">
                <a:pos x="T2" y="T3"/>
              </a:cxn>
              <a:cxn ang="0">
                <a:pos x="T4" y="T5"/>
              </a:cxn>
              <a:cxn ang="0">
                <a:pos x="T6" y="T7"/>
              </a:cxn>
              <a:cxn ang="0">
                <a:pos x="T8" y="T9"/>
              </a:cxn>
            </a:cxnLst>
            <a:rect l="T10" t="T11" r="T12" b="T13"/>
            <a:pathLst>
              <a:path w="3956149" h="535757">
                <a:moveTo>
                  <a:pt x="3956149" y="1"/>
                </a:moveTo>
                <a:lnTo>
                  <a:pt x="3554213" y="535756"/>
                </a:lnTo>
                <a:lnTo>
                  <a:pt x="714130" y="535757"/>
                </a:lnTo>
                <a:lnTo>
                  <a:pt x="0" y="0"/>
                </a:lnTo>
                <a:lnTo>
                  <a:pt x="3956149" y="1"/>
                </a:lnTo>
                <a:close/>
              </a:path>
            </a:pathLst>
          </a:custGeom>
          <a:solidFill>
            <a:schemeClr val="accent1">
              <a:lumMod val="40000"/>
              <a:lumOff val="60000"/>
            </a:schemeClr>
          </a:solidFill>
          <a:ln>
            <a:noFill/>
          </a:ln>
        </p:spPr>
        <p:txBody>
          <a:bodyPr anchor="ctr"/>
          <a:lstStyle/>
          <a:p>
            <a:endParaRPr lang="zh-CN" altLang="en-US"/>
          </a:p>
        </p:txBody>
      </p:sp>
      <p:sp>
        <p:nvSpPr>
          <p:cNvPr id="3" name="矩形 2"/>
          <p:cNvSpPr/>
          <p:nvPr/>
        </p:nvSpPr>
        <p:spPr>
          <a:xfrm>
            <a:off x="143306" y="392645"/>
            <a:ext cx="1415772"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概念介绍</a:t>
            </a:r>
            <a:endParaRPr lang="en-US" altLang="zh-CN" sz="24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1295529" y="6037729"/>
            <a:ext cx="578224" cy="369332"/>
          </a:xfrm>
          <a:prstGeom prst="rect">
            <a:avLst/>
          </a:prstGeom>
          <a:noFill/>
        </p:spPr>
        <p:txBody>
          <a:bodyPr wrap="square" rtlCol="0">
            <a:spAutoFit/>
          </a:bodyPr>
          <a:lstStyle/>
          <a:p>
            <a:r>
              <a:rPr lang="en-US" altLang="zh-CN" dirty="0" smtClean="0"/>
              <a:t>9</a:t>
            </a:r>
            <a:endParaRPr lang="zh-CN" altLang="en-US" dirty="0"/>
          </a:p>
        </p:txBody>
      </p:sp>
      <p:sp>
        <p:nvSpPr>
          <p:cNvPr id="4" name="矩形 3"/>
          <p:cNvSpPr/>
          <p:nvPr/>
        </p:nvSpPr>
        <p:spPr>
          <a:xfrm>
            <a:off x="1684148" y="1402161"/>
            <a:ext cx="2903349" cy="1477328"/>
          </a:xfrm>
          <a:prstGeom prst="rect">
            <a:avLst/>
          </a:prstGeom>
        </p:spPr>
        <p:txBody>
          <a:bodyPr wrap="square">
            <a:spAutoFit/>
          </a:bodyPr>
          <a:lstStyle/>
          <a:p>
            <a:r>
              <a:rPr lang="zh-CN" altLang="en-US" b="1" dirty="0">
                <a:solidFill>
                  <a:srgbClr val="262626"/>
                </a:solidFill>
                <a:latin typeface="宋体" panose="02010600030101010101" pitchFamily="2" charset="-122"/>
                <a:ea typeface="宋体" panose="02010600030101010101" pitchFamily="2" charset="-122"/>
              </a:rPr>
              <a:t>遗传算法</a:t>
            </a:r>
            <a:r>
              <a:rPr lang="zh-CN" altLang="en-US" b="1" dirty="0" smtClean="0">
                <a:solidFill>
                  <a:srgbClr val="262626"/>
                </a:solidFill>
                <a:latin typeface="宋体" panose="02010600030101010101" pitchFamily="2" charset="-122"/>
                <a:ea typeface="宋体" panose="02010600030101010101" pitchFamily="2" charset="-122"/>
              </a:rPr>
              <a:t>组成：</a:t>
            </a:r>
            <a:endParaRPr lang="en-US" altLang="zh-CN" b="1" dirty="0" smtClean="0">
              <a:solidFill>
                <a:srgbClr val="262626"/>
              </a:solidFill>
              <a:latin typeface="宋体" panose="02010600030101010101" pitchFamily="2" charset="-122"/>
              <a:ea typeface="宋体" panose="02010600030101010101" pitchFamily="2" charset="-122"/>
            </a:endParaRPr>
          </a:p>
          <a:p>
            <a:endParaRPr lang="zh-CN" altLang="en-US" dirty="0">
              <a:solidFill>
                <a:srgbClr val="262626"/>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b="1" dirty="0">
                <a:solidFill>
                  <a:srgbClr val="262626"/>
                </a:solidFill>
                <a:latin typeface="宋体" panose="02010600030101010101" pitchFamily="2" charset="-122"/>
                <a:ea typeface="宋体" panose="02010600030101010101" pitchFamily="2" charset="-122"/>
              </a:rPr>
              <a:t>遗传算子</a:t>
            </a:r>
            <a:endParaRPr lang="en-US" altLang="zh-CN" b="1" dirty="0">
              <a:solidFill>
                <a:srgbClr val="262626"/>
              </a:solidFill>
              <a:latin typeface="宋体" panose="02010600030101010101" pitchFamily="2" charset="-122"/>
              <a:ea typeface="宋体" panose="02010600030101010101" pitchFamily="2" charset="-122"/>
            </a:endParaRPr>
          </a:p>
          <a:p>
            <a:pPr marL="742950" lvl="1" indent="-285750">
              <a:buFont typeface="Arial" panose="020B0604020202020204" pitchFamily="34" charset="0"/>
              <a:buChar char="•"/>
            </a:pPr>
            <a:r>
              <a:rPr lang="zh-CN" altLang="en-US" b="1" dirty="0" smtClean="0">
                <a:solidFill>
                  <a:srgbClr val="262626"/>
                </a:solidFill>
                <a:latin typeface="宋体" panose="02010600030101010101" pitchFamily="2" charset="-122"/>
                <a:ea typeface="宋体" panose="02010600030101010101" pitchFamily="2" charset="-122"/>
              </a:rPr>
              <a:t>选择</a:t>
            </a:r>
            <a:endParaRPr lang="en-US" altLang="zh-CN" b="1" i="0" dirty="0">
              <a:solidFill>
                <a:srgbClr val="262626"/>
              </a:solidFill>
              <a:effectLst/>
              <a:latin typeface="宋体" panose="02010600030101010101" pitchFamily="2" charset="-122"/>
              <a:ea typeface="宋体" panose="02010600030101010101" pitchFamily="2" charset="-122"/>
            </a:endParaRPr>
          </a:p>
          <a:p>
            <a:pPr marL="742950" lvl="1" indent="-285750">
              <a:buFont typeface="Arial" panose="020B0604020202020204" pitchFamily="34" charset="0"/>
              <a:buChar char="•"/>
            </a:pPr>
            <a:endParaRPr lang="zh-CN" altLang="en-US" b="0" i="0" dirty="0">
              <a:solidFill>
                <a:srgbClr val="262626"/>
              </a:solidFill>
              <a:effectLst/>
              <a:latin typeface="宋体" panose="02010600030101010101" pitchFamily="2" charset="-122"/>
              <a:ea typeface="宋体" panose="02010600030101010101" pitchFamily="2" charset="-122"/>
            </a:endParaRPr>
          </a:p>
        </p:txBody>
      </p:sp>
      <p:sp>
        <p:nvSpPr>
          <p:cNvPr id="20" name="矩形 19"/>
          <p:cNvSpPr/>
          <p:nvPr/>
        </p:nvSpPr>
        <p:spPr>
          <a:xfrm>
            <a:off x="1653153" y="2692307"/>
            <a:ext cx="2546887" cy="646331"/>
          </a:xfrm>
          <a:prstGeom prst="rect">
            <a:avLst/>
          </a:prstGeom>
        </p:spPr>
        <p:txBody>
          <a:bodyPr wrap="square">
            <a:spAutoFit/>
          </a:bodyPr>
          <a:lstStyle/>
          <a:p>
            <a:pPr marL="285750" indent="-285750">
              <a:buFont typeface="Arial" panose="020B0604020202020204" pitchFamily="34" charset="0"/>
              <a:buChar char="•"/>
            </a:pPr>
            <a:r>
              <a:rPr lang="zh-CN" altLang="en-US" b="1" dirty="0">
                <a:latin typeface="宋体" panose="02010600030101010101" pitchFamily="2" charset="-122"/>
                <a:ea typeface="宋体" panose="02010600030101010101" pitchFamily="2" charset="-122"/>
              </a:rPr>
              <a:t>运行参数</a:t>
            </a:r>
          </a:p>
          <a:p>
            <a:pPr marL="800100" lvl="1" indent="-342900">
              <a:buFont typeface="Arial" panose="020B0604020202020204" pitchFamily="34" charset="0"/>
              <a:buChar char="•"/>
            </a:pPr>
            <a:r>
              <a:rPr lang="zh-CN" altLang="en-US" b="1" dirty="0" smtClean="0">
                <a:latin typeface="宋体" panose="02010600030101010101" pitchFamily="2" charset="-122"/>
                <a:ea typeface="宋体" panose="02010600030101010101" pitchFamily="2" charset="-122"/>
              </a:rPr>
              <a:t>选择方式</a:t>
            </a:r>
            <a:endParaRPr lang="zh-CN" altLang="en-US" b="1" dirty="0">
              <a:latin typeface="宋体" panose="02010600030101010101" pitchFamily="2" charset="-122"/>
              <a:ea typeface="宋体" panose="02010600030101010101" pitchFamily="2" charset="-122"/>
            </a:endParaRPr>
          </a:p>
        </p:txBody>
      </p:sp>
      <p:sp>
        <p:nvSpPr>
          <p:cNvPr id="14" name="矩形 13"/>
          <p:cNvSpPr/>
          <p:nvPr/>
        </p:nvSpPr>
        <p:spPr>
          <a:xfrm>
            <a:off x="5274567" y="718111"/>
            <a:ext cx="2276585" cy="369332"/>
          </a:xfrm>
          <a:prstGeom prst="rect">
            <a:avLst/>
          </a:prstGeom>
        </p:spPr>
        <p:txBody>
          <a:bodyPr wrap="none">
            <a:spAutoFit/>
          </a:bodyPr>
          <a:lstStyle/>
          <a:p>
            <a:r>
              <a:rPr lang="zh-CN" altLang="en-US" b="1" dirty="0" smtClean="0">
                <a:latin typeface="宋体" panose="02010600030101010101" pitchFamily="2" charset="-122"/>
                <a:ea typeface="宋体" panose="02010600030101010101" pitchFamily="2" charset="-122"/>
              </a:rPr>
              <a:t>赋予种群进化</a:t>
            </a:r>
            <a:r>
              <a:rPr lang="zh-CN" altLang="en-US" b="1" dirty="0">
                <a:latin typeface="宋体" panose="02010600030101010101" pitchFamily="2" charset="-122"/>
                <a:ea typeface="宋体" panose="02010600030101010101" pitchFamily="2" charset="-122"/>
              </a:rPr>
              <a:t>的</a:t>
            </a:r>
            <a:r>
              <a:rPr lang="zh-CN" altLang="en-US" b="1" dirty="0" smtClean="0">
                <a:latin typeface="宋体" panose="02010600030101010101" pitchFamily="2" charset="-122"/>
                <a:ea typeface="宋体" panose="02010600030101010101" pitchFamily="2" charset="-122"/>
              </a:rPr>
              <a:t>能力</a:t>
            </a:r>
            <a:endParaRPr lang="en-US" altLang="zh-CN" b="1" dirty="0">
              <a:latin typeface="宋体" panose="02010600030101010101" pitchFamily="2" charset="-122"/>
              <a:ea typeface="宋体" panose="02010600030101010101" pitchFamily="2" charset="-122"/>
            </a:endParaRPr>
          </a:p>
        </p:txBody>
      </p:sp>
      <p:sp>
        <p:nvSpPr>
          <p:cNvPr id="15" name="矩形 14"/>
          <p:cNvSpPr/>
          <p:nvPr/>
        </p:nvSpPr>
        <p:spPr>
          <a:xfrm>
            <a:off x="5517397" y="6488668"/>
            <a:ext cx="3688596" cy="369332"/>
          </a:xfrm>
          <a:prstGeom prst="rect">
            <a:avLst/>
          </a:prstGeom>
        </p:spPr>
        <p:txBody>
          <a:bodyPr wrap="square">
            <a:spAutoFit/>
          </a:bodyPr>
          <a:lstStyle/>
          <a:p>
            <a:r>
              <a:rPr lang="en-US" altLang="zh-CN" dirty="0" smtClean="0">
                <a:solidFill>
                  <a:srgbClr val="262626"/>
                </a:solidFill>
                <a:latin typeface="宋体" panose="02010600030101010101" pitchFamily="2" charset="-122"/>
                <a:ea typeface="宋体" panose="02010600030101010101" pitchFamily="2" charset="-122"/>
              </a:rPr>
              <a:t>*</a:t>
            </a:r>
            <a:r>
              <a:rPr lang="zh-CN" altLang="en-US" dirty="0" smtClean="0">
                <a:solidFill>
                  <a:srgbClr val="262626"/>
                </a:solidFill>
                <a:latin typeface="宋体" panose="02010600030101010101" pitchFamily="2" charset="-122"/>
                <a:ea typeface="宋体" panose="02010600030101010101" pitchFamily="2" charset="-122"/>
              </a:rPr>
              <a:t>其他选择方式见附带的</a:t>
            </a:r>
            <a:r>
              <a:rPr lang="en-US" altLang="zh-CN" dirty="0" smtClean="0">
                <a:solidFill>
                  <a:srgbClr val="262626"/>
                </a:solidFill>
                <a:latin typeface="宋体" panose="02010600030101010101" pitchFamily="2" charset="-122"/>
                <a:ea typeface="宋体" panose="02010600030101010101" pitchFamily="2" charset="-122"/>
              </a:rPr>
              <a:t>word</a:t>
            </a:r>
            <a:r>
              <a:rPr lang="zh-CN" altLang="en-US" dirty="0" smtClean="0">
                <a:solidFill>
                  <a:srgbClr val="262626"/>
                </a:solidFill>
                <a:latin typeface="宋体" panose="02010600030101010101" pitchFamily="2" charset="-122"/>
                <a:ea typeface="宋体" panose="02010600030101010101" pitchFamily="2" charset="-122"/>
              </a:rPr>
              <a:t>文档</a:t>
            </a:r>
            <a:endParaRPr lang="zh-CN" altLang="en-US" b="0" i="0" dirty="0">
              <a:solidFill>
                <a:srgbClr val="262626"/>
              </a:solidFill>
              <a:effectLst/>
              <a:latin typeface="宋体" panose="02010600030101010101" pitchFamily="2" charset="-122"/>
              <a:ea typeface="宋体" panose="02010600030101010101" pitchFamily="2" charset="-122"/>
            </a:endParaRPr>
          </a:p>
        </p:txBody>
      </p:sp>
      <p:sp>
        <p:nvSpPr>
          <p:cNvPr id="7" name="矩形 6"/>
          <p:cNvSpPr/>
          <p:nvPr/>
        </p:nvSpPr>
        <p:spPr>
          <a:xfrm>
            <a:off x="4318860" y="1804962"/>
            <a:ext cx="6514454" cy="1477328"/>
          </a:xfrm>
          <a:prstGeom prst="rect">
            <a:avLst/>
          </a:prstGeom>
        </p:spPr>
        <p:txBody>
          <a:bodyPr wrap="square">
            <a:spAutoFit/>
          </a:bodyPr>
          <a:lstStyle/>
          <a:p>
            <a:r>
              <a:rPr lang="zh-CN" altLang="en-US" dirty="0" smtClean="0">
                <a:solidFill>
                  <a:srgbClr val="262626"/>
                </a:solidFill>
                <a:latin typeface="宋体" panose="02010600030101010101" pitchFamily="2" charset="-122"/>
                <a:ea typeface="宋体" panose="02010600030101010101" pitchFamily="2" charset="-122"/>
              </a:rPr>
              <a:t>选择</a:t>
            </a:r>
            <a:r>
              <a:rPr lang="zh-CN" altLang="en-US" dirty="0">
                <a:solidFill>
                  <a:srgbClr val="262626"/>
                </a:solidFill>
                <a:latin typeface="宋体" panose="02010600030101010101" pitchFamily="2" charset="-122"/>
                <a:ea typeface="宋体" panose="02010600030101010101" pitchFamily="2" charset="-122"/>
              </a:rPr>
              <a:t>操作</a:t>
            </a:r>
            <a:r>
              <a:rPr lang="zh-CN" altLang="en-US" dirty="0" smtClean="0">
                <a:solidFill>
                  <a:srgbClr val="262626"/>
                </a:solidFill>
                <a:latin typeface="宋体" panose="02010600030101010101" pitchFamily="2" charset="-122"/>
                <a:ea typeface="宋体" panose="02010600030101010101" pitchFamily="2" charset="-122"/>
              </a:rPr>
              <a:t>是使用特定的选择算子，从前</a:t>
            </a:r>
            <a:r>
              <a:rPr lang="zh-CN" altLang="en-US" dirty="0">
                <a:solidFill>
                  <a:srgbClr val="262626"/>
                </a:solidFill>
                <a:latin typeface="宋体" panose="02010600030101010101" pitchFamily="2" charset="-122"/>
                <a:ea typeface="宋体" panose="02010600030101010101" pitchFamily="2" charset="-122"/>
              </a:rPr>
              <a:t>代种群中</a:t>
            </a:r>
            <a:r>
              <a:rPr lang="zh-CN" altLang="en-US" dirty="0" smtClean="0">
                <a:solidFill>
                  <a:srgbClr val="262626"/>
                </a:solidFill>
                <a:latin typeface="宋体" panose="02010600030101010101" pitchFamily="2" charset="-122"/>
                <a:ea typeface="宋体" panose="02010600030101010101" pitchFamily="2" charset="-122"/>
              </a:rPr>
              <a:t>选择多对</a:t>
            </a:r>
            <a:r>
              <a:rPr lang="zh-CN" altLang="en-US" b="1" dirty="0" smtClean="0">
                <a:solidFill>
                  <a:srgbClr val="262626"/>
                </a:solidFill>
                <a:latin typeface="宋体" panose="02010600030101010101" pitchFamily="2" charset="-122"/>
                <a:ea typeface="宋体" panose="02010600030101010101" pitchFamily="2" charset="-122"/>
              </a:rPr>
              <a:t>适应度较</a:t>
            </a:r>
            <a:r>
              <a:rPr lang="zh-CN" altLang="en-US" b="1" dirty="0">
                <a:solidFill>
                  <a:srgbClr val="262626"/>
                </a:solidFill>
                <a:latin typeface="宋体" panose="02010600030101010101" pitchFamily="2" charset="-122"/>
                <a:ea typeface="宋体" panose="02010600030101010101" pitchFamily="2" charset="-122"/>
              </a:rPr>
              <a:t>优</a:t>
            </a:r>
            <a:r>
              <a:rPr lang="zh-CN" altLang="en-US" dirty="0">
                <a:solidFill>
                  <a:srgbClr val="262626"/>
                </a:solidFill>
                <a:latin typeface="宋体" panose="02010600030101010101" pitchFamily="2" charset="-122"/>
                <a:ea typeface="宋体" panose="02010600030101010101" pitchFamily="2" charset="-122"/>
              </a:rPr>
              <a:t>个体</a:t>
            </a:r>
            <a:r>
              <a:rPr lang="zh-CN" altLang="en-US" dirty="0" smtClean="0">
                <a:solidFill>
                  <a:srgbClr val="262626"/>
                </a:solidFill>
                <a:latin typeface="宋体" panose="02010600030101010101" pitchFamily="2" charset="-122"/>
                <a:ea typeface="宋体" panose="02010600030101010101" pitchFamily="2" charset="-122"/>
              </a:rPr>
              <a:t>，称为亲代。</a:t>
            </a:r>
            <a:endParaRPr lang="en-US" altLang="zh-CN" dirty="0" smtClean="0">
              <a:solidFill>
                <a:srgbClr val="262626"/>
              </a:solidFill>
              <a:latin typeface="宋体" panose="02010600030101010101" pitchFamily="2" charset="-122"/>
              <a:ea typeface="宋体" panose="02010600030101010101" pitchFamily="2" charset="-122"/>
            </a:endParaRPr>
          </a:p>
          <a:p>
            <a:endParaRPr lang="en-US" altLang="zh-CN" dirty="0">
              <a:solidFill>
                <a:srgbClr val="262626"/>
              </a:solidFill>
              <a:latin typeface="宋体" panose="02010600030101010101" pitchFamily="2" charset="-122"/>
              <a:ea typeface="宋体" panose="02010600030101010101" pitchFamily="2" charset="-122"/>
            </a:endParaRPr>
          </a:p>
          <a:p>
            <a:r>
              <a:rPr lang="zh-CN" altLang="en-US" dirty="0">
                <a:solidFill>
                  <a:srgbClr val="262626"/>
                </a:solidFill>
                <a:latin typeface="宋体" panose="02010600030101010101" pitchFamily="2" charset="-122"/>
                <a:ea typeface="宋体" panose="02010600030101010101" pitchFamily="2" charset="-122"/>
              </a:rPr>
              <a:t>这些</a:t>
            </a:r>
            <a:r>
              <a:rPr lang="zh-CN" altLang="en-US" dirty="0" smtClean="0">
                <a:solidFill>
                  <a:srgbClr val="262626"/>
                </a:solidFill>
                <a:latin typeface="宋体" panose="02010600030101010101" pitchFamily="2" charset="-122"/>
                <a:ea typeface="宋体" panose="02010600030101010101" pitchFamily="2" charset="-122"/>
              </a:rPr>
              <a:t>亲代就有资格将</a:t>
            </a:r>
            <a:r>
              <a:rPr lang="zh-CN" altLang="en-US" dirty="0">
                <a:solidFill>
                  <a:srgbClr val="262626"/>
                </a:solidFill>
                <a:latin typeface="宋体" panose="02010600030101010101" pitchFamily="2" charset="-122"/>
                <a:ea typeface="宋体" panose="02010600030101010101" pitchFamily="2" charset="-122"/>
              </a:rPr>
              <a:t>它们的基因传递到下一代，直到下一代个体数量达到种群数量</a:t>
            </a:r>
            <a:r>
              <a:rPr lang="zh-CN" altLang="en-US" dirty="0" smtClean="0">
                <a:solidFill>
                  <a:srgbClr val="262626"/>
                </a:solidFill>
                <a:latin typeface="宋体" panose="02010600030101010101" pitchFamily="2" charset="-122"/>
                <a:ea typeface="宋体" panose="02010600030101010101" pitchFamily="2" charset="-122"/>
              </a:rPr>
              <a:t>上限</a:t>
            </a:r>
            <a:r>
              <a:rPr lang="zh-CN" altLang="en-US" dirty="0" smtClean="0">
                <a:solidFill>
                  <a:srgbClr val="262626"/>
                </a:solidFill>
                <a:latin typeface="宋体" panose="02010600030101010101" pitchFamily="2" charset="-122"/>
                <a:ea typeface="宋体" panose="02010600030101010101" pitchFamily="2" charset="-122"/>
              </a:rPr>
              <a:t>。</a:t>
            </a:r>
            <a:r>
              <a:rPr lang="zh-CN" altLang="en-US" b="1" dirty="0" smtClean="0">
                <a:solidFill>
                  <a:srgbClr val="262626"/>
                </a:solidFill>
                <a:latin typeface="宋体" panose="02010600030101010101" pitchFamily="2" charset="-122"/>
                <a:ea typeface="宋体" panose="02010600030101010101" pitchFamily="2" charset="-122"/>
              </a:rPr>
              <a:t>（自然选择）</a:t>
            </a:r>
            <a:endParaRPr lang="zh-CN" altLang="en-US" b="1" dirty="0">
              <a:latin typeface="宋体" panose="02010600030101010101" pitchFamily="2" charset="-122"/>
              <a:ea typeface="宋体" panose="02010600030101010101" pitchFamily="2" charset="-122"/>
            </a:endParaRPr>
          </a:p>
        </p:txBody>
      </p:sp>
      <p:sp>
        <p:nvSpPr>
          <p:cNvPr id="10" name="矩形 9"/>
          <p:cNvSpPr/>
          <p:nvPr/>
        </p:nvSpPr>
        <p:spPr>
          <a:xfrm>
            <a:off x="4434694" y="3740280"/>
            <a:ext cx="5581561" cy="646331"/>
          </a:xfrm>
          <a:prstGeom prst="rect">
            <a:avLst/>
          </a:prstGeom>
        </p:spPr>
        <p:txBody>
          <a:bodyPr wrap="square">
            <a:spAutoFit/>
          </a:bodyPr>
          <a:lstStyle/>
          <a:p>
            <a:r>
              <a:rPr lang="zh-CN" altLang="en-US" dirty="0" smtClean="0">
                <a:solidFill>
                  <a:srgbClr val="2E2E2E"/>
                </a:solidFill>
                <a:latin typeface="宋体" panose="02010600030101010101" pitchFamily="2" charset="-122"/>
                <a:ea typeface="宋体" panose="02010600030101010101" pitchFamily="2" charset="-122"/>
              </a:rPr>
              <a:t>经典的轮盘</a:t>
            </a:r>
            <a:r>
              <a:rPr lang="zh-CN" altLang="en-US" dirty="0">
                <a:solidFill>
                  <a:srgbClr val="2E2E2E"/>
                </a:solidFill>
                <a:latin typeface="宋体" panose="02010600030101010101" pitchFamily="2" charset="-122"/>
                <a:ea typeface="宋体" panose="02010600030101010101" pitchFamily="2" charset="-122"/>
              </a:rPr>
              <a:t>赌</a:t>
            </a:r>
            <a:r>
              <a:rPr lang="zh-CN" altLang="en-US" dirty="0" smtClean="0">
                <a:solidFill>
                  <a:srgbClr val="2E2E2E"/>
                </a:solidFill>
                <a:latin typeface="宋体" panose="02010600030101010101" pitchFamily="2" charset="-122"/>
                <a:ea typeface="宋体" panose="02010600030101010101" pitchFamily="2" charset="-122"/>
              </a:rPr>
              <a:t>算法中，</a:t>
            </a:r>
            <a:r>
              <a:rPr lang="zh-CN" altLang="en-US" dirty="0">
                <a:latin typeface="宋体" panose="02010600030101010101" pitchFamily="2" charset="-122"/>
                <a:ea typeface="宋体" panose="02010600030101010101" pitchFamily="2" charset="-122"/>
              </a:rPr>
              <a:t>一个体</a:t>
            </a:r>
            <a:r>
              <a:rPr lang="en-US" altLang="zh-CN" dirty="0">
                <a:latin typeface="宋体" panose="02010600030101010101" pitchFamily="2" charset="-122"/>
                <a:ea typeface="宋体" panose="02010600030101010101" pitchFamily="2" charset="-122"/>
              </a:rPr>
              <a:t>Xi</a:t>
            </a:r>
            <a:r>
              <a:rPr lang="zh-CN" altLang="en-US" dirty="0">
                <a:latin typeface="宋体" panose="02010600030101010101" pitchFamily="2" charset="-122"/>
                <a:ea typeface="宋体" panose="02010600030101010101" pitchFamily="2" charset="-122"/>
              </a:rPr>
              <a:t>被选中的</a:t>
            </a:r>
            <a:r>
              <a:rPr lang="zh-CN" altLang="en-US" dirty="0" smtClean="0">
                <a:latin typeface="宋体" panose="02010600030101010101" pitchFamily="2" charset="-122"/>
                <a:ea typeface="宋体" panose="02010600030101010101" pitchFamily="2" charset="-122"/>
              </a:rPr>
              <a:t>概率与</a:t>
            </a:r>
            <a:r>
              <a:rPr lang="en-US" altLang="zh-CN" dirty="0" smtClean="0">
                <a:latin typeface="宋体" panose="02010600030101010101" pitchFamily="2" charset="-122"/>
                <a:ea typeface="宋体" panose="02010600030101010101" pitchFamily="2" charset="-122"/>
              </a:rPr>
              <a:t>f(Xi</a:t>
            </a:r>
            <a:r>
              <a:rPr lang="en-US" altLang="zh-CN" dirty="0">
                <a:latin typeface="宋体" panose="02010600030101010101" pitchFamily="2" charset="-122"/>
                <a:ea typeface="宋体" panose="02010600030101010101" pitchFamily="2" charset="-122"/>
              </a:rPr>
              <a:t>)/( f(X1) + f(X2) + …….. + f(</a:t>
            </a:r>
            <a:r>
              <a:rPr lang="en-US" altLang="zh-CN" dirty="0" err="1">
                <a:latin typeface="宋体" panose="02010600030101010101" pitchFamily="2" charset="-122"/>
                <a:ea typeface="宋体" panose="02010600030101010101" pitchFamily="2" charset="-122"/>
              </a:rPr>
              <a:t>Xn</a:t>
            </a:r>
            <a:r>
              <a:rPr lang="en-US" altLang="zh-CN" dirty="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相关</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09438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1352</TotalTime>
  <Words>1719</Words>
  <Application>Microsoft Office PowerPoint</Application>
  <PresentationFormat>宽屏</PresentationFormat>
  <Paragraphs>344</Paragraphs>
  <Slides>29</Slides>
  <Notes>29</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40" baseType="lpstr">
      <vt:lpstr>HelveticaNeueLT Std Blk Ext</vt:lpstr>
      <vt:lpstr>等线</vt:lpstr>
      <vt:lpstr>等线 Light</vt:lpstr>
      <vt:lpstr>宋体</vt:lpstr>
      <vt:lpstr>微软雅黑</vt:lpstr>
      <vt:lpstr>Arial</vt:lpstr>
      <vt:lpstr>Calibri</vt:lpstr>
      <vt:lpstr>Times New Roman</vt:lpstr>
      <vt:lpstr>Wingdings</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CaiYibin</dc:creator>
  <cp:lastModifiedBy>CaiYibin</cp:lastModifiedBy>
  <cp:revision>1134</cp:revision>
  <dcterms:created xsi:type="dcterms:W3CDTF">2017-12-13T11:47:18Z</dcterms:created>
  <dcterms:modified xsi:type="dcterms:W3CDTF">2018-01-11T13:01:59Z</dcterms:modified>
</cp:coreProperties>
</file>