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heme/theme3.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1.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2.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notesSlides/notesSlide3.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4.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5.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notesSlides/notesSlide6.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notesSlides/notesSlide7.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8.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9.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notesSlides/notesSlide10.xml" ContentType="application/vnd.openxmlformats-officedocument.presentationml.notesSlide+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11.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notesSlides/notesSlide12.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13.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14.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15.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notesSlides/notesSlide16.xml" ContentType="application/vnd.openxmlformats-officedocument.presentationml.notesSlide+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notesSlides/notesSlide17.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18.xml" ContentType="application/vnd.openxmlformats-officedocument.presentationml.notesSlid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19.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notesSlides/notesSlide20.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notesSlides/notesSlide21.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notesSlides/notesSlide22.xml" ContentType="application/vnd.openxmlformats-officedocument.presentationml.notesSlide+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23.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24.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notesSlides/notesSlide25.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notesSlides/notesSlide26.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notesSlides/notesSlide27.xml" ContentType="application/vnd.openxmlformats-officedocument.presentationml.notesSlide+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notesSlides/notesSlide28.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29.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notesSlides/notesSlide30.xml" ContentType="application/vnd.openxmlformats-officedocument.presentationml.notesSlide+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notesSlides/notesSlide31.xml" ContentType="application/vnd.openxmlformats-officedocument.presentationml.notesSlide+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notesSlides/notesSlide32.xml" ContentType="application/vnd.openxmlformats-officedocument.presentationml.notesSlide+xml"/>
  <Override PartName="/ppt/tags/tag424.xml" ContentType="application/vnd.openxmlformats-officedocument.presentationml.tags+xml"/>
  <Override PartName="/ppt/tags/tag425.xml" ContentType="application/vnd.openxmlformats-officedocument.presentationml.tags+xml"/>
  <Override PartName="/ppt/notesSlides/notesSlide33.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34.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35.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39"/>
  </p:notesMasterIdLst>
  <p:sldIdLst>
    <p:sldId id="517" r:id="rId3"/>
    <p:sldId id="526" r:id="rId4"/>
    <p:sldId id="527" r:id="rId5"/>
    <p:sldId id="518" r:id="rId6"/>
    <p:sldId id="543" r:id="rId7"/>
    <p:sldId id="557" r:id="rId8"/>
    <p:sldId id="559" r:id="rId9"/>
    <p:sldId id="544" r:id="rId10"/>
    <p:sldId id="545" r:id="rId11"/>
    <p:sldId id="547" r:id="rId12"/>
    <p:sldId id="569" r:id="rId13"/>
    <p:sldId id="548" r:id="rId14"/>
    <p:sldId id="549" r:id="rId15"/>
    <p:sldId id="550" r:id="rId16"/>
    <p:sldId id="551" r:id="rId17"/>
    <p:sldId id="552" r:id="rId18"/>
    <p:sldId id="570" r:id="rId19"/>
    <p:sldId id="571" r:id="rId20"/>
    <p:sldId id="546" r:id="rId21"/>
    <p:sldId id="555" r:id="rId22"/>
    <p:sldId id="572" r:id="rId23"/>
    <p:sldId id="574" r:id="rId24"/>
    <p:sldId id="554" r:id="rId25"/>
    <p:sldId id="530" r:id="rId26"/>
    <p:sldId id="558" r:id="rId27"/>
    <p:sldId id="560" r:id="rId28"/>
    <p:sldId id="556" r:id="rId29"/>
    <p:sldId id="564" r:id="rId30"/>
    <p:sldId id="568" r:id="rId31"/>
    <p:sldId id="565" r:id="rId32"/>
    <p:sldId id="563" r:id="rId33"/>
    <p:sldId id="567" r:id="rId34"/>
    <p:sldId id="562" r:id="rId35"/>
    <p:sldId id="566" r:id="rId36"/>
    <p:sldId id="561" r:id="rId37"/>
    <p:sldId id="54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3" name="王 博琛" initials="王" lastIdx="1" clrIdx="2">
    <p:extLst>
      <p:ext uri="{19B8F6BF-5375-455C-9EA6-DF929625EA0E}">
        <p15:presenceInfo xmlns:p15="http://schemas.microsoft.com/office/powerpoint/2012/main" userId="88cdac8569d9f2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63705" autoAdjust="0"/>
  </p:normalViewPr>
  <p:slideViewPr>
    <p:cSldViewPr snapToGrid="0">
      <p:cViewPr varScale="1">
        <p:scale>
          <a:sx n="79" d="100"/>
          <a:sy n="79" d="100"/>
        </p:scale>
        <p:origin x="2227" y="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0D372C-CF5E-477C-A056-262535BDB3C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03787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00000"/>
                </a:solidFill>
                <a:effectLst/>
                <a:latin typeface="open sans" panose="020B0606030504020204" pitchFamily="34" charset="0"/>
              </a:rPr>
              <a:t>二次释放</a:t>
            </a:r>
            <a:r>
              <a:rPr lang="zh-CN" altLang="en-US" b="0" i="0" dirty="0">
                <a:solidFill>
                  <a:srgbClr val="000000"/>
                </a:solidFill>
                <a:effectLst/>
                <a:latin typeface="open sans" panose="020B0606030504020204" pitchFamily="34" charset="0"/>
              </a:rPr>
              <a:t>，可能会导致潜在的安全漏洞。</a:t>
            </a: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41135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2028402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576379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000000"/>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190625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127817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1" i="0" dirty="0">
              <a:solidFill>
                <a:srgbClr val="000000"/>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132804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000000"/>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4059752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000000"/>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259570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41712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18463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656838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29491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21212"/>
              </a:solidFill>
              <a:effectLst/>
              <a:latin typeface="-apple-system"/>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725141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21212"/>
              </a:solidFill>
              <a:effectLst/>
              <a:latin typeface="-apple-system"/>
            </a:endParaRPr>
          </a:p>
        </p:txBody>
      </p:sp>
      <p:sp>
        <p:nvSpPr>
          <p:cNvPr id="4" name="灯片编号占位符 3"/>
          <p:cNvSpPr>
            <a:spLocks noGrp="1"/>
          </p:cNvSpPr>
          <p:nvPr>
            <p:ph type="sldNum" sz="quarter" idx="10"/>
          </p:nvPr>
        </p:nvSpPr>
        <p:spPr/>
        <p:txBody>
          <a:bodyPr/>
          <a:lstStyle/>
          <a:p>
            <a:fld id="{FB0D372C-CF5E-477C-A056-262535BDB3C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827607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26</a:t>
            </a:fld>
            <a:endParaRPr lang="zh-CN" altLang="en-US"/>
          </a:p>
        </p:txBody>
      </p:sp>
    </p:spTree>
    <p:extLst>
      <p:ext uri="{BB962C8B-B14F-4D97-AF65-F5344CB8AC3E}">
        <p14:creationId xmlns:p14="http://schemas.microsoft.com/office/powerpoint/2010/main" val="804152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368180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654186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open sans" panose="020B0606030504020204" pitchFamily="34" charset="0"/>
            </a:endParaRPr>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57795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2671985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2609577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51458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33</a:t>
            </a:fld>
            <a:endParaRPr lang="zh-CN" altLang="en-US"/>
          </a:p>
        </p:txBody>
      </p:sp>
    </p:spTree>
    <p:extLst>
      <p:ext uri="{BB962C8B-B14F-4D97-AF65-F5344CB8AC3E}">
        <p14:creationId xmlns:p14="http://schemas.microsoft.com/office/powerpoint/2010/main" val="1622172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797196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2186499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93235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D372C-CF5E-477C-A056-262535BDB3C3}" type="slidenum">
              <a:rPr lang="zh-CN" altLang="en-US" smtClean="0"/>
              <a:t>7</a:t>
            </a:fld>
            <a:endParaRPr lang="zh-CN" altLang="en-US"/>
          </a:p>
        </p:txBody>
      </p:sp>
    </p:spTree>
    <p:extLst>
      <p:ext uri="{BB962C8B-B14F-4D97-AF65-F5344CB8AC3E}">
        <p14:creationId xmlns:p14="http://schemas.microsoft.com/office/powerpoint/2010/main" val="19931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open sans" panose="020B0606030504020204" pitchFamily="34" charset="0"/>
              </a:rPr>
              <a:t>跟踪哪部分代码正在使用堆上的哪些数据，最大限度的减少堆上的重复数据的数量，以及清理堆上不再使用的数据确保不会耗尽空间，这些问题正是所有权系统要处理的。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pitchFamily="34" charset="-122"/>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file:///C:\Users\1V994W2\Documents\Tencent%20Files\574576071\FileRecv\&#25340;&#35013;&#32032;&#26448;\&#31616;&#32422;&#21333;&#22270;-30\\16\subject_holdleft_29,29,209_0_staid_full_0.png" TargetMode="External"/><Relationship Id="rId5" Type="http://schemas.openxmlformats.org/officeDocument/2006/relationships/tags" Target="../tags/tag11.xml"/><Relationship Id="rId10" Type="http://schemas.openxmlformats.org/officeDocument/2006/relationships/image" Target="../media/image1.png"/><Relationship Id="rId4" Type="http://schemas.openxmlformats.org/officeDocument/2006/relationships/tags" Target="../tags/tag10.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1.xml"/><Relationship Id="rId7"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73.xml"/><Relationship Id="rId10" Type="http://schemas.openxmlformats.org/officeDocument/2006/relationships/image" Target="../media/image2.png"/><Relationship Id="rId4" Type="http://schemas.openxmlformats.org/officeDocument/2006/relationships/tags" Target="../tags/tag72.xml"/><Relationship Id="rId9" Type="http://schemas.openxmlformats.org/officeDocument/2006/relationships/image" Target="file:///C:\Users\1V994W2\PycharmProjects\PPT_Background_Generation/pic_temp/0_pic_quater_right_up.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image" Target="../media/image2.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image" Target="file:///C:\Users\1V994W2\Documents\Tencent%20Files\574576071\FileRecv\&#25340;&#35013;&#32032;&#26448;\&#31616;&#32422;&#21333;&#22270;-30\\16\subject_holdleft_29,29,209_0_staid_full_0.png" TargetMode="External"/><Relationship Id="rId5" Type="http://schemas.openxmlformats.org/officeDocument/2006/relationships/tags" Target="../tags/tag79.xml"/><Relationship Id="rId10" Type="http://schemas.openxmlformats.org/officeDocument/2006/relationships/image" Target="../media/image1.png"/><Relationship Id="rId4" Type="http://schemas.openxmlformats.org/officeDocument/2006/relationships/tags" Target="../tags/tag78.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5.xml"/><Relationship Id="rId7"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87.xml"/><Relationship Id="rId10" Type="http://schemas.openxmlformats.org/officeDocument/2006/relationships/image" Target="../media/image2.png"/><Relationship Id="rId4" Type="http://schemas.openxmlformats.org/officeDocument/2006/relationships/tags" Target="../tags/tag86.xml"/><Relationship Id="rId9" Type="http://schemas.openxmlformats.org/officeDocument/2006/relationships/image" Target="file:///C:\Users\1V994W2\PycharmProjects\PPT_Background_Generation/pic_temp/0_pic_quater_right_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2.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93.xml"/><Relationship Id="rId10" Type="http://schemas.openxmlformats.org/officeDocument/2006/relationships/image" Target="../media/image5.png"/><Relationship Id="rId4" Type="http://schemas.openxmlformats.org/officeDocument/2006/relationships/tags" Target="../tags/tag92.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101.xml"/><Relationship Id="rId10" Type="http://schemas.openxmlformats.org/officeDocument/2006/relationships/image" Target="../media/image5.png"/><Relationship Id="rId4" Type="http://schemas.openxmlformats.org/officeDocument/2006/relationships/tags" Target="../tags/tag100.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image" Target="../media/image5.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slideMaster" Target="../slideMasters/slideMaster1.xml"/><Relationship Id="rId2" Type="http://schemas.openxmlformats.org/officeDocument/2006/relationships/tags" Target="../tags/tag106.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image" Target="../media/image2.png"/><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image" Target="file:///C:\Users\1V994W2\PycharmProjects\PPT_Background_Generation/pic_temp/0_pic_quater_right_up.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image" Target="../media/image2.png"/><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image" Target="file:///C:\Users\1V994W2\PycharmProjects\PPT_Background_Generation/pic_temp/0_pic_quater_right_up.png" TargetMode="Externa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image" Target="../media/image5.png"/><Relationship Id="rId5" Type="http://schemas.openxmlformats.org/officeDocument/2006/relationships/tags" Target="../tags/tag120.xml"/><Relationship Id="rId10" Type="http://schemas.openxmlformats.org/officeDocument/2006/relationships/slideMaster" Target="../slideMasters/slideMaster1.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image" Target="file:///C:\Users\1V994W2\PycharmProjects\PPT_Background_Generation/pic_temp/1_pic_quater_right_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image" Target="../media/image5.png"/><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slideMaster" Target="../slideMasters/slideMaster1.xml"/><Relationship Id="rId2" Type="http://schemas.openxmlformats.org/officeDocument/2006/relationships/tags" Target="../tags/tag126.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image" Target="../media/image2.png"/><Relationship Id="rId10" Type="http://schemas.openxmlformats.org/officeDocument/2006/relationships/tags" Target="../tags/tag134.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image" Target="file:///C:\Users\1V994W2\PycharmProjects\PPT_Background_Generation/pic_temp/0_pic_quater_righ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image" Target="../media/image2.png"/><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140.xml"/><Relationship Id="rId10" Type="http://schemas.openxmlformats.org/officeDocument/2006/relationships/image" Target="../media/image6.png"/><Relationship Id="rId4" Type="http://schemas.openxmlformats.org/officeDocument/2006/relationships/tags" Target="../tags/tag139.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2.png"/><Relationship Id="rId5" Type="http://schemas.openxmlformats.org/officeDocument/2006/relationships/tags" Target="../tags/tag19.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18.xml"/><Relationship Id="rId9"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Master" Target="../slideMasters/slideMaster2.xml"/><Relationship Id="rId5" Type="http://schemas.openxmlformats.org/officeDocument/2006/relationships/tags" Target="../tags/tag167.xml"/><Relationship Id="rId4" Type="http://schemas.openxmlformats.org/officeDocument/2006/relationships/tags" Target="../tags/tag166.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slideMaster" Target="../slideMasters/slideMaster2.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tags" Target="../tags/tag179.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5" Type="http://schemas.openxmlformats.org/officeDocument/2006/relationships/tags" Target="../tags/tag172.xml"/><Relationship Id="rId10" Type="http://schemas.openxmlformats.org/officeDocument/2006/relationships/tags" Target="../tags/tag177.xml"/><Relationship Id="rId4" Type="http://schemas.openxmlformats.org/officeDocument/2006/relationships/tags" Target="../tags/tag171.xml"/><Relationship Id="rId9" Type="http://schemas.openxmlformats.org/officeDocument/2006/relationships/tags" Target="../tags/tag176.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slideMaster" Target="../slideMasters/slideMaster2.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slideMaster" Target="../slideMasters/slideMaster2.xml"/><Relationship Id="rId4" Type="http://schemas.openxmlformats.org/officeDocument/2006/relationships/tags" Target="../tags/tag197.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03.xml"/><Relationship Id="rId7" Type="http://schemas.openxmlformats.org/officeDocument/2006/relationships/tags" Target="../tags/tag207.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slideMaster" Target="../slideMasters/slideMaster2.xml"/><Relationship Id="rId5" Type="http://schemas.openxmlformats.org/officeDocument/2006/relationships/tags" Target="../tags/tag212.xml"/><Relationship Id="rId4" Type="http://schemas.openxmlformats.org/officeDocument/2006/relationships/tags" Target="../tags/tag21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5" Type="http://schemas.openxmlformats.org/officeDocument/2006/relationships/slideMaster" Target="../slideMasters/slideMaster2.xml"/><Relationship Id="rId4" Type="http://schemas.openxmlformats.org/officeDocument/2006/relationships/tags" Target="../tags/tag216.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3" Type="http://schemas.openxmlformats.org/officeDocument/2006/relationships/tags" Target="../tags/tag219.xml"/><Relationship Id="rId7" Type="http://schemas.openxmlformats.org/officeDocument/2006/relationships/tags" Target="../tags/tag223.xml"/><Relationship Id="rId12" Type="http://schemas.openxmlformats.org/officeDocument/2006/relationships/tags" Target="../tags/tag228.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5" Type="http://schemas.openxmlformats.org/officeDocument/2006/relationships/tags" Target="../tags/tag221.xml"/><Relationship Id="rId10" Type="http://schemas.openxmlformats.org/officeDocument/2006/relationships/tags" Target="../tags/tag226.xml"/><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right.png" TargetMode="External"/><Relationship Id="rId3" Type="http://schemas.openxmlformats.org/officeDocument/2006/relationships/tags" Target="../tags/tag24.xml"/><Relationship Id="rId7"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37.xml"/><Relationship Id="rId3" Type="http://schemas.openxmlformats.org/officeDocument/2006/relationships/tags" Target="../tags/tag232.xml"/><Relationship Id="rId7" Type="http://schemas.openxmlformats.org/officeDocument/2006/relationships/tags" Target="../tags/tag236.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slideMaster" Target="../slideMasters/slideMaster2.xml"/><Relationship Id="rId5" Type="http://schemas.openxmlformats.org/officeDocument/2006/relationships/tags" Target="../tags/tag234.xml"/><Relationship Id="rId10" Type="http://schemas.openxmlformats.org/officeDocument/2006/relationships/tags" Target="../tags/tag239.xml"/><Relationship Id="rId4" Type="http://schemas.openxmlformats.org/officeDocument/2006/relationships/tags" Target="../tags/tag233.xml"/><Relationship Id="rId9" Type="http://schemas.openxmlformats.org/officeDocument/2006/relationships/tags" Target="../tags/tag238.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42.xml"/><Relationship Id="rId7" Type="http://schemas.openxmlformats.org/officeDocument/2006/relationships/slideMaster" Target="../slideMasters/slideMaster2.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53.xml"/><Relationship Id="rId3" Type="http://schemas.openxmlformats.org/officeDocument/2006/relationships/tags" Target="../tags/tag248.xml"/><Relationship Id="rId7" Type="http://schemas.openxmlformats.org/officeDocument/2006/relationships/tags" Target="../tags/tag252.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5" Type="http://schemas.openxmlformats.org/officeDocument/2006/relationships/tags" Target="../tags/tag250.xml"/><Relationship Id="rId10" Type="http://schemas.openxmlformats.org/officeDocument/2006/relationships/slideMaster" Target="../slideMasters/slideMaster2.xml"/><Relationship Id="rId4" Type="http://schemas.openxmlformats.org/officeDocument/2006/relationships/tags" Target="../tags/tag249.xml"/><Relationship Id="rId9" Type="http://schemas.openxmlformats.org/officeDocument/2006/relationships/tags" Target="../tags/tag254.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62.xml"/><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slideMaster" Target="../slideMasters/slideMaster2.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11" Type="http://schemas.openxmlformats.org/officeDocument/2006/relationships/tags" Target="../tags/tag265.xml"/><Relationship Id="rId5" Type="http://schemas.openxmlformats.org/officeDocument/2006/relationships/tags" Target="../tags/tag259.xml"/><Relationship Id="rId10" Type="http://schemas.openxmlformats.org/officeDocument/2006/relationships/tags" Target="../tags/tag264.xml"/><Relationship Id="rId4" Type="http://schemas.openxmlformats.org/officeDocument/2006/relationships/tags" Target="../tags/tag258.xml"/><Relationship Id="rId9" Type="http://schemas.openxmlformats.org/officeDocument/2006/relationships/tags" Target="../tags/tag263.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73.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slideMaster" Target="../slideMasters/slideMaster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tags" Target="../tags/tag276.xml"/><Relationship Id="rId5" Type="http://schemas.openxmlformats.org/officeDocument/2006/relationships/tags" Target="../tags/tag270.xml"/><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84.xml"/><Relationship Id="rId13" Type="http://schemas.openxmlformats.org/officeDocument/2006/relationships/tags" Target="../tags/tag289.xml"/><Relationship Id="rId3" Type="http://schemas.openxmlformats.org/officeDocument/2006/relationships/tags" Target="../tags/tag279.xml"/><Relationship Id="rId7" Type="http://schemas.openxmlformats.org/officeDocument/2006/relationships/tags" Target="../tags/tag283.xml"/><Relationship Id="rId12" Type="http://schemas.openxmlformats.org/officeDocument/2006/relationships/tags" Target="../tags/tag288.xml"/><Relationship Id="rId2" Type="http://schemas.openxmlformats.org/officeDocument/2006/relationships/tags" Target="../tags/tag278.xml"/><Relationship Id="rId16" Type="http://schemas.openxmlformats.org/officeDocument/2006/relationships/slideMaster" Target="../slideMasters/slideMaster2.xml"/><Relationship Id="rId1" Type="http://schemas.openxmlformats.org/officeDocument/2006/relationships/tags" Target="../tags/tag277.xml"/><Relationship Id="rId6" Type="http://schemas.openxmlformats.org/officeDocument/2006/relationships/tags" Target="../tags/tag282.xml"/><Relationship Id="rId11" Type="http://schemas.openxmlformats.org/officeDocument/2006/relationships/tags" Target="../tags/tag287.xml"/><Relationship Id="rId5" Type="http://schemas.openxmlformats.org/officeDocument/2006/relationships/tags" Target="../tags/tag281.xml"/><Relationship Id="rId15" Type="http://schemas.openxmlformats.org/officeDocument/2006/relationships/tags" Target="../tags/tag291.xml"/><Relationship Id="rId10" Type="http://schemas.openxmlformats.org/officeDocument/2006/relationships/tags" Target="../tags/tag286.xml"/><Relationship Id="rId4" Type="http://schemas.openxmlformats.org/officeDocument/2006/relationships/tags" Target="../tags/tag280.xml"/><Relationship Id="rId9" Type="http://schemas.openxmlformats.org/officeDocument/2006/relationships/tags" Target="../tags/tag285.xml"/><Relationship Id="rId14" Type="http://schemas.openxmlformats.org/officeDocument/2006/relationships/tags" Target="../tags/tag290.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slideMaster" Target="../slideMasters/slideMaster2.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tags" Target="../tags/tag303.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tags" Target="../tags/tag302.xml"/><Relationship Id="rId5" Type="http://schemas.openxmlformats.org/officeDocument/2006/relationships/tags" Target="../tags/tag296.xml"/><Relationship Id="rId10" Type="http://schemas.openxmlformats.org/officeDocument/2006/relationships/tags" Target="../tags/tag301.xml"/><Relationship Id="rId4" Type="http://schemas.openxmlformats.org/officeDocument/2006/relationships/tags" Target="../tags/tag295.xml"/><Relationship Id="rId9" Type="http://schemas.openxmlformats.org/officeDocument/2006/relationships/tags" Target="../tags/tag300.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31.xml"/><Relationship Id="rId10" Type="http://schemas.openxmlformats.org/officeDocument/2006/relationships/image" Target="../media/image5.png"/><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file:///C:\Users\1V994W2\PycharmProjects\PPT_Background_Generation/pic_temp/0_pic_quater_right_up.png" TargetMode="Externa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5.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Master" Target="../slideMasters/slideMaster1.xml"/><Relationship Id="rId5" Type="http://schemas.openxmlformats.org/officeDocument/2006/relationships/tags" Target="../tags/tag39.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7.xml"/><Relationship Id="rId7"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49.xml"/><Relationship Id="rId10" Type="http://schemas.openxmlformats.org/officeDocument/2006/relationships/image" Target="../media/image2.png"/><Relationship Id="rId4" Type="http://schemas.openxmlformats.org/officeDocument/2006/relationships/tags" Target="../tags/tag48.xml"/><Relationship Id="rId9" Type="http://schemas.openxmlformats.org/officeDocument/2006/relationships/image" Target="file:///C:\Users\1V994W2\Documents\Tencent%20Files\574576071\FileRecv\&#25340;&#35013;&#32032;&#26448;\&#31616;&#32422;&#21333;&#22270;-30\\16\subject_holdleft_29,29,209_0_staid_full_0.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2.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file:///C:\Users\1V994W2\PycharmProjects\PPT_Background_Generation/pic_temp/0_pic_quater_right_up.png" TargetMode="External"/><Relationship Id="rId5" Type="http://schemas.openxmlformats.org/officeDocument/2006/relationships/tags" Target="../tags/tag58.xml"/><Relationship Id="rId10" Type="http://schemas.openxmlformats.org/officeDocument/2006/relationships/image" Target="../media/image5.png"/><Relationship Id="rId4" Type="http://schemas.openxmlformats.org/officeDocument/2006/relationships/tags" Target="../tags/tag57.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media/image2.png"/><Relationship Id="rId5" Type="http://schemas.openxmlformats.org/officeDocument/2006/relationships/tags" Target="../tags/tag66.xml"/><Relationship Id="rId10" Type="http://schemas.openxmlformats.org/officeDocument/2006/relationships/image" Target="file:///C:\Users\1V994W2\PycharmProjects\PPT_Background_Generation/pic_temp/0_pic_quater_right_up.png" TargetMode="External"/><Relationship Id="rId4" Type="http://schemas.openxmlformats.org/officeDocument/2006/relationships/tags" Target="../tags/tag65.xml"/><Relationship Id="rId9"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6289070" y="685800"/>
            <a:ext cx="5293330" cy="5486400"/>
          </a:xfrm>
          <a:prstGeom prst="rect">
            <a:avLst/>
          </a:prstGeom>
        </p:spPr>
      </p:pic>
      <p:pic>
        <p:nvPicPr>
          <p:cNvPr id="5" name="图片 4"/>
          <p:cNvPicPr/>
          <p:nvPr>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sp>
        <p:nvSpPr>
          <p:cNvPr id="16" name="日期占位符 15"/>
          <p:cNvSpPr>
            <a:spLocks noGrp="1"/>
          </p:cNvSpPr>
          <p:nvPr>
            <p:ph type="dt" sz="half" idx="10"/>
            <p:custDataLst>
              <p:tags r:id="rId3"/>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17" name="页脚占位符 16"/>
          <p:cNvSpPr>
            <a:spLocks noGrp="1"/>
          </p:cNvSpPr>
          <p:nvPr>
            <p:ph type="ftr" sz="quarter" idx="11"/>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cxnSp>
        <p:nvCxnSpPr>
          <p:cNvPr id="4" name="直接连接符 3"/>
          <p:cNvCxnSpPr/>
          <p:nvPr>
            <p:custDataLst>
              <p:tags r:id="rId6"/>
            </p:custDataLst>
          </p:nvPr>
        </p:nvCxnSpPr>
        <p:spPr>
          <a:xfrm>
            <a:off x="839153" y="3971925"/>
            <a:ext cx="437102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副标题 1"/>
          <p:cNvSpPr>
            <a:spLocks noGrp="1"/>
          </p:cNvSpPr>
          <p:nvPr>
            <p:ph type="subTitle" idx="13" hasCustomPrompt="1"/>
            <p:custDataLst>
              <p:tags r:id="rId7"/>
            </p:custDataLst>
          </p:nvPr>
        </p:nvSpPr>
        <p:spPr>
          <a:xfrm>
            <a:off x="762318" y="4416743"/>
            <a:ext cx="2700000" cy="370205"/>
          </a:xfrm>
        </p:spPr>
        <p:txBody>
          <a:bodyPr vert="horz" lIns="0" tIns="0" rIns="0" bIns="0" rtlCol="0">
            <a:normAutofit/>
          </a:bodyPr>
          <a:lstStyle>
            <a:lvl1pPr marL="0" indent="0" algn="l">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pitchFamily="34" charset="-122"/>
              </a:defRPr>
            </a:lvl1pPr>
          </a:lstStyle>
          <a:p>
            <a:pPr marL="228600" marR="0" lvl="0" indent="-228600">
              <a:lnSpc>
                <a:spcPct val="100000"/>
              </a:lnSpc>
              <a:spcAft>
                <a:spcPts val="0"/>
              </a:spcAft>
              <a:buClrTx/>
              <a:buSzTx/>
            </a:pPr>
            <a:r>
              <a:rPr lang="zh-CN" altLang="en-US" dirty="0"/>
              <a:t>单击此处编辑副标题</a:t>
            </a:r>
          </a:p>
        </p:txBody>
      </p:sp>
      <p:sp>
        <p:nvSpPr>
          <p:cNvPr id="3" name="标题 2"/>
          <p:cNvSpPr>
            <a:spLocks noGrp="1"/>
          </p:cNvSpPr>
          <p:nvPr>
            <p:ph type="ctrTitle" idx="14" hasCustomPrompt="1"/>
            <p:custDataLst>
              <p:tags r:id="rId8"/>
            </p:custDataLst>
          </p:nvPr>
        </p:nvSpPr>
        <p:spPr>
          <a:xfrm>
            <a:off x="762635" y="2715895"/>
            <a:ext cx="4825365" cy="1120775"/>
          </a:xfrm>
        </p:spPr>
        <p:txBody>
          <a:bodyPr vert="horz" lIns="0" tIns="0" rIns="0" bIns="0" rtlCol="0" anchor="ctr" anchorCtr="0">
            <a:normAutofit/>
          </a:bodyPr>
          <a:lstStyle>
            <a:lvl1pPr marL="0" indent="0" algn="l">
              <a:buFont typeface="Arial" panose="020B0604020202020204" pitchFamily="34" charset="0"/>
              <a:buNone/>
              <a:defRPr lang="zh-CN" altLang="en-US" sz="5400" b="0" spc="600" baseline="0">
                <a:ln>
                  <a:noFill/>
                </a:ln>
                <a:solidFill>
                  <a:schemeClr val="tx1">
                    <a:lumMod val="85000"/>
                    <a:lumOff val="15000"/>
                  </a:schemeClr>
                </a:solidFill>
                <a:effectLst/>
                <a:uLnTx/>
                <a:latin typeface="汉仪旗黑-85S" panose="00020600040101010101" pitchFamily="18" charset="-122"/>
                <a:ea typeface="汉仪旗黑-85S" panose="00020600040101010101" pitchFamily="18" charset="-122"/>
              </a:defRPr>
            </a:lvl1pPr>
          </a:lstStyle>
          <a:p>
            <a:pPr marL="0" lvl="0">
              <a:spcAft>
                <a:spcPts val="0"/>
              </a:spcAft>
              <a:buClrTx/>
              <a:buSzTx/>
              <a:buFontTx/>
            </a:pPr>
            <a:r>
              <a:rPr lang="zh-CN" altLang="en-US"/>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609600" y="685800"/>
            <a:ext cx="5293330" cy="5486400"/>
          </a:xfrm>
          <a:prstGeom prst="rect">
            <a:avLst/>
          </a:prstGeom>
        </p:spPr>
      </p:pic>
      <p:pic>
        <p:nvPicPr>
          <p:cNvPr id="6" name="图片 5"/>
          <p:cNvPicPr/>
          <p:nvPr>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6"/>
            </p:custDataLst>
          </p:nvPr>
        </p:nvSpPr>
        <p:spPr>
          <a:xfrm>
            <a:off x="6989128" y="2555558"/>
            <a:ext cx="4359910" cy="1172210"/>
          </a:xfrm>
        </p:spPr>
        <p:txBody>
          <a:bodyPr vert="horz" lIns="0" tIns="0" rIns="0" bIns="0" rtlCol="0" anchor="b" anchorCtr="0">
            <a:normAutofit/>
          </a:bodyPr>
          <a:lstStyle>
            <a:lvl1pPr>
              <a:defRPr lang="zh-CN" altLang="en-US" sz="6600" b="0" spc="7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a:t>编辑标题</a:t>
            </a:r>
          </a:p>
        </p:txBody>
      </p:sp>
      <p:sp>
        <p:nvSpPr>
          <p:cNvPr id="8" name="文本占位符 7"/>
          <p:cNvSpPr>
            <a:spLocks noGrp="1"/>
          </p:cNvSpPr>
          <p:nvPr>
            <p:ph type="body" idx="14" hasCustomPrompt="1"/>
            <p:custDataLst>
              <p:tags r:id="rId7"/>
            </p:custDataLst>
          </p:nvPr>
        </p:nvSpPr>
        <p:spPr>
          <a:xfrm>
            <a:off x="6989128" y="3932238"/>
            <a:ext cx="4359910" cy="370205"/>
          </a:xfrm>
        </p:spPr>
        <p:txBody>
          <a:bodyPr vert="horz" lIns="0" tIns="0" rIns="0" bIns="0" rtlCol="0">
            <a:normAutofit/>
          </a:bodyPr>
          <a:lstStyle>
            <a:lvl1pPr marL="0" indent="0" algn="l">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pitchFamily="34" charset="-122"/>
              </a:defRPr>
            </a:lvl1pPr>
          </a:lstStyle>
          <a:p>
            <a:pPr marL="228600" marR="0" lvl="0" indent="-228600">
              <a:lnSpc>
                <a:spcPct val="100000"/>
              </a:lnSpc>
              <a:spcAft>
                <a:spcPts val="0"/>
              </a:spcAft>
              <a:buClrTx/>
              <a:buSzTx/>
            </a:pPr>
            <a:r>
              <a:rPr lang="zh-CN" altLang="en-US"/>
              <a:t>单击此处编辑副标题</a:t>
            </a:r>
          </a:p>
        </p:txBody>
      </p:sp>
      <p:cxnSp>
        <p:nvCxnSpPr>
          <p:cNvPr id="9" name="直接连接符 8"/>
          <p:cNvCxnSpPr/>
          <p:nvPr>
            <p:custDataLst>
              <p:tags r:id="rId8"/>
            </p:custDataLst>
          </p:nvPr>
        </p:nvCxnSpPr>
        <p:spPr>
          <a:xfrm flipV="1">
            <a:off x="6684963" y="2720658"/>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p:txBody>
          <a:bodyPr/>
          <a:lstStyle>
            <a:lvl1pPr>
              <a:defRPr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3"/>
            </p:custDataLst>
          </p:nvPr>
        </p:nvPicPr>
        <p:blipFill>
          <a:blip r:embed="rId15" r:link="rId1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图片 5"/>
          <p:cNvPicPr/>
          <p:nvPr>
            <p:custDataLst>
              <p:tags r:id="rId10"/>
            </p:custDataLst>
          </p:nvPr>
        </p:nvPicPr>
        <p:blipFill>
          <a:blip r:embed="rId13" r:link="rId14"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2" name="图片 11"/>
          <p:cNvPicPr/>
          <p:nvPr>
            <p:custDataLst>
              <p:tags r:id="rId11"/>
            </p:custDataLst>
          </p:nvPr>
        </p:nvPicPr>
        <p:blipFill>
          <a:blip r:embed="rId15" r:link="rId16"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p:custDataLst>
              <p:tags r:id="rId3"/>
            </p:custDataLst>
          </p:nvPr>
        </p:nvPicPr>
        <p:blipFill>
          <a:blip r:embed="rId15" r:link="rId16"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0571480" y="5237480"/>
            <a:ext cx="1619885" cy="1619885"/>
          </a:xfrm>
          <a:prstGeom prst="rect">
            <a:avLst/>
          </a:prstGeom>
        </p:spPr>
      </p:pic>
      <p:pic>
        <p:nvPicPr>
          <p:cNvPr id="8" name="图片 7"/>
          <p:cNvPicPr/>
          <p:nvPr>
            <p:custDataLst>
              <p:tags r:id="rId3"/>
            </p:custDataLst>
          </p:nvPr>
        </p:nvPicPr>
        <p:blipFill>
          <a:blip r:embed="rId12" r:link="rId13">
            <a:extLst>
              <a:ext uri="{28A0092B-C50C-407E-A947-70E740481C1C}">
                <a14:useLocalDpi xmlns:a14="http://schemas.microsoft.com/office/drawing/2010/main" val="0"/>
              </a:ext>
            </a:extLst>
          </a:blip>
          <a:stretch>
            <a:fillRect/>
          </a:stretch>
        </p:blipFill>
        <p:spPr>
          <a:xfrm>
            <a:off x="0" y="5237480"/>
            <a:ext cx="1619885" cy="161988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custDataLst>
              <p:tags r:id="rId1"/>
            </p:custDataLst>
          </p:nvPr>
        </p:nvSpPr>
        <p:spPr>
          <a:xfrm>
            <a:off x="7406129" y="4628646"/>
            <a:ext cx="604556" cy="69092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custDataLst>
              <p:tags r:id="rId2"/>
            </p:custDataLst>
          </p:nvPr>
        </p:nvCxnSpPr>
        <p:spPr>
          <a:xfrm>
            <a:off x="4447043" y="1324090"/>
            <a:ext cx="0" cy="1340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3"/>
            </p:custDataLst>
          </p:nvPr>
        </p:nvCxnSpPr>
        <p:spPr>
          <a:xfrm>
            <a:off x="4447043" y="1324090"/>
            <a:ext cx="329791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4"/>
            </p:custDataLst>
          </p:nvPr>
        </p:nvCxnSpPr>
        <p:spPr>
          <a:xfrm>
            <a:off x="7744962" y="1324090"/>
            <a:ext cx="0" cy="134022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custDataLst>
              <p:tags r:id="rId5"/>
            </p:custDataLst>
          </p:nvPr>
        </p:nvGrpSpPr>
        <p:grpSpPr>
          <a:xfrm>
            <a:off x="4446905" y="3791585"/>
            <a:ext cx="3298190" cy="1222375"/>
            <a:chOff x="7003" y="6081"/>
            <a:chExt cx="5194" cy="2822"/>
          </a:xfrm>
        </p:grpSpPr>
        <p:cxnSp>
          <p:nvCxnSpPr>
            <p:cNvPr id="11" name="直接连接符 10"/>
            <p:cNvCxnSpPr/>
            <p:nvPr>
              <p:custDataLst>
                <p:tags r:id="rId11"/>
              </p:custDataLst>
            </p:nvPr>
          </p:nvCxnSpPr>
          <p:spPr>
            <a:xfrm>
              <a:off x="7003" y="8903"/>
              <a:ext cx="519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003" y="6081"/>
              <a:ext cx="5194" cy="2821"/>
              <a:chOff x="7003" y="5484"/>
              <a:chExt cx="5194" cy="3418"/>
            </a:xfrm>
          </p:grpSpPr>
          <p:cxnSp>
            <p:nvCxnSpPr>
              <p:cNvPr id="13" name="直接连接符 12"/>
              <p:cNvCxnSpPr/>
              <p:nvPr>
                <p:custDataLst>
                  <p:tags r:id="rId12"/>
                </p:custDataLst>
              </p:nvPr>
            </p:nvCxnSpPr>
            <p:spPr>
              <a:xfrm flipV="1">
                <a:off x="7003" y="5484"/>
                <a:ext cx="0" cy="341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3"/>
                </p:custDataLst>
              </p:nvPr>
            </p:nvCxnSpPr>
            <p:spPr>
              <a:xfrm flipV="1">
                <a:off x="12197" y="5484"/>
                <a:ext cx="0" cy="341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hasCustomPrompt="1"/>
            <p:custDataLst>
              <p:tags r:id="rId6"/>
            </p:custDataLst>
          </p:nvPr>
        </p:nvSpPr>
        <p:spPr>
          <a:xfrm>
            <a:off x="2592999" y="2689248"/>
            <a:ext cx="6985682" cy="701731"/>
          </a:xfrm>
        </p:spPr>
        <p:txBody>
          <a:bodyPr anchor="ctr" anchorCtr="0">
            <a:normAutofit/>
          </a:bodyPr>
          <a:lstStyle>
            <a:lvl1pPr algn="ctr">
              <a:lnSpc>
                <a:spcPct val="90000"/>
              </a:lnSpc>
              <a:defRPr sz="4400">
                <a:solidFill>
                  <a:schemeClr val="tx1">
                    <a:lumMod val="65000"/>
                    <a:lumOff val="35000"/>
                  </a:schemeClr>
                </a:solidFill>
              </a:defRPr>
            </a:lvl1pPr>
          </a:lstStyle>
          <a:p>
            <a:r>
              <a:rPr lang="zh-CN" altLang="en-US" dirty="0"/>
              <a:t>单击此处编辑标题</a:t>
            </a:r>
          </a:p>
        </p:txBody>
      </p:sp>
      <p:sp>
        <p:nvSpPr>
          <p:cNvPr id="3" name="副标题 2"/>
          <p:cNvSpPr>
            <a:spLocks noGrp="1"/>
          </p:cNvSpPr>
          <p:nvPr>
            <p:ph type="subTitle" idx="1"/>
            <p:custDataLst>
              <p:tags r:id="rId7"/>
            </p:custDataLst>
          </p:nvPr>
        </p:nvSpPr>
        <p:spPr>
          <a:xfrm>
            <a:off x="2592999" y="3453777"/>
            <a:ext cx="6985682" cy="286232"/>
          </a:xfrm>
        </p:spPr>
        <p:txBody>
          <a:bodyPr>
            <a:normAutofit/>
          </a:bodyPr>
          <a:lstStyle>
            <a:lvl1pPr marL="0" indent="0" algn="ctr">
              <a:lnSpc>
                <a:spcPct val="90000"/>
              </a:lnSpc>
              <a:buNone/>
              <a:defRPr sz="1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cxnSp>
        <p:nvCxnSpPr>
          <p:cNvPr id="7" name="直接连接符 6"/>
          <p:cNvCxnSpPr/>
          <p:nvPr>
            <p:custDataLst>
              <p:tags r:id="rId1"/>
            </p:custDataLst>
          </p:nvPr>
        </p:nvCxnSpPr>
        <p:spPr>
          <a:xfrm>
            <a:off x="5366327" y="4526522"/>
            <a:ext cx="145934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custDataLst>
              <p:tags r:id="rId2"/>
            </p:custDataLst>
          </p:nvPr>
        </p:nvGrpSpPr>
        <p:grpSpPr>
          <a:xfrm>
            <a:off x="4875752" y="2101271"/>
            <a:ext cx="2440497" cy="2547846"/>
            <a:chOff x="4775773" y="2101271"/>
            <a:chExt cx="2440497" cy="2547846"/>
          </a:xfrm>
        </p:grpSpPr>
        <p:cxnSp>
          <p:nvCxnSpPr>
            <p:cNvPr id="9" name="直接连接符 8"/>
            <p:cNvCxnSpPr/>
            <p:nvPr>
              <p:custDataLst>
                <p:tags r:id="rId7"/>
              </p:custDataLst>
            </p:nvPr>
          </p:nvCxnSpPr>
          <p:spPr>
            <a:xfrm>
              <a:off x="4775773" y="2101271"/>
              <a:ext cx="0" cy="98871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8"/>
              </p:custDataLst>
            </p:nvPr>
          </p:nvCxnSpPr>
          <p:spPr>
            <a:xfrm>
              <a:off x="4775773" y="2101271"/>
              <a:ext cx="244049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9"/>
              </p:custDataLst>
            </p:nvPr>
          </p:nvCxnSpPr>
          <p:spPr>
            <a:xfrm>
              <a:off x="7216270" y="2101271"/>
              <a:ext cx="0" cy="98871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75773" y="3818467"/>
              <a:ext cx="2440497" cy="830650"/>
              <a:chOff x="4775773" y="3818467"/>
              <a:chExt cx="2440497" cy="1601832"/>
            </a:xfrm>
          </p:grpSpPr>
          <p:cxnSp>
            <p:nvCxnSpPr>
              <p:cNvPr id="13" name="直接连接符 12"/>
              <p:cNvCxnSpPr/>
              <p:nvPr>
                <p:custDataLst>
                  <p:tags r:id="rId10"/>
                </p:custDataLst>
              </p:nvPr>
            </p:nvCxnSpPr>
            <p:spPr>
              <a:xfrm>
                <a:off x="4775773" y="5420299"/>
                <a:ext cx="244049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1"/>
                </p:custDataLst>
              </p:nvPr>
            </p:nvCxnSpPr>
            <p:spPr>
              <a:xfrm flipV="1">
                <a:off x="4775773" y="3818467"/>
                <a:ext cx="0" cy="1601832"/>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2"/>
                </p:custDataLst>
              </p:nvPr>
            </p:nvCxnSpPr>
            <p:spPr>
              <a:xfrm flipV="1">
                <a:off x="7216270" y="3818467"/>
                <a:ext cx="0" cy="1601832"/>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hasCustomPrompt="1"/>
            <p:custDataLst>
              <p:tags r:id="rId3"/>
            </p:custDataLst>
          </p:nvPr>
        </p:nvSpPr>
        <p:spPr>
          <a:xfrm>
            <a:off x="3233011" y="3068989"/>
            <a:ext cx="5713278" cy="757643"/>
          </a:xfrm>
        </p:spPr>
        <p:txBody>
          <a:bodyPr anchor="ctr" anchorCtr="0">
            <a:normAutofit/>
          </a:bodyPr>
          <a:lstStyle>
            <a:lvl1pPr algn="ctr">
              <a:defRPr sz="4000">
                <a:solidFill>
                  <a:schemeClr val="tx1">
                    <a:lumMod val="50000"/>
                    <a:lumOff val="50000"/>
                  </a:schemeClr>
                </a:solidFill>
              </a:defRPr>
            </a:lvl1pPr>
          </a:lstStyle>
          <a:p>
            <a:r>
              <a:rPr lang="zh-CN" altLang="en-US" dirty="0"/>
              <a:t>单击此处编辑标题</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2021-11-15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2021-11-15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2021-11-15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a:off x="982663" y="2073090"/>
            <a:ext cx="705628" cy="0"/>
          </a:xfrm>
          <a:prstGeom prst="line">
            <a:avLst/>
          </a:prstGeom>
          <a:noFill/>
          <a:ln w="12700" cap="flat" cmpd="sng" algn="ctr">
            <a:solidFill>
              <a:schemeClr val="accent1"/>
            </a:solidFill>
            <a:prstDash val="solid"/>
            <a:miter lim="800000"/>
          </a:ln>
          <a:effectLst/>
        </p:spPr>
      </p:cxnSp>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2021-11-15</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7" name="矩形 6"/>
          <p:cNvSpPr/>
          <p:nvPr>
            <p:custDataLst>
              <p:tags r:id="rId1"/>
            </p:custDataLst>
          </p:nvPr>
        </p:nvSpPr>
        <p:spPr>
          <a:xfrm>
            <a:off x="7397874" y="5041396"/>
            <a:ext cx="604556" cy="69092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2"/>
            </p:custDataLst>
          </p:nvPr>
        </p:nvCxnSpPr>
        <p:spPr>
          <a:xfrm>
            <a:off x="4447043" y="1154545"/>
            <a:ext cx="0" cy="13402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3"/>
            </p:custDataLst>
          </p:nvPr>
        </p:nvCxnSpPr>
        <p:spPr>
          <a:xfrm>
            <a:off x="4447043" y="1154545"/>
            <a:ext cx="32979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7744962" y="1154545"/>
            <a:ext cx="0" cy="13402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custDataLst>
              <p:tags r:id="rId5"/>
            </p:custDataLst>
          </p:nvPr>
        </p:nvGrpSpPr>
        <p:grpSpPr>
          <a:xfrm>
            <a:off x="4446905" y="3853815"/>
            <a:ext cx="3298190" cy="1558290"/>
            <a:chOff x="7003" y="6069"/>
            <a:chExt cx="5194" cy="2834"/>
          </a:xfrm>
        </p:grpSpPr>
        <p:cxnSp>
          <p:nvCxnSpPr>
            <p:cNvPr id="10" name="直接连接符 9"/>
            <p:cNvCxnSpPr/>
            <p:nvPr>
              <p:custDataLst>
                <p:tags r:id="rId11"/>
              </p:custDataLst>
            </p:nvPr>
          </p:nvCxnSpPr>
          <p:spPr>
            <a:xfrm>
              <a:off x="7003" y="8903"/>
              <a:ext cx="519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7003" y="6069"/>
              <a:ext cx="5194" cy="2833"/>
              <a:chOff x="7003" y="5484"/>
              <a:chExt cx="5194" cy="3418"/>
            </a:xfrm>
          </p:grpSpPr>
          <p:cxnSp>
            <p:nvCxnSpPr>
              <p:cNvPr id="12" name="直接连接符 11"/>
              <p:cNvCxnSpPr/>
              <p:nvPr>
                <p:custDataLst>
                  <p:tags r:id="rId12"/>
                </p:custDataLst>
              </p:nvPr>
            </p:nvCxnSpPr>
            <p:spPr>
              <a:xfrm flipV="1">
                <a:off x="7003" y="5484"/>
                <a:ext cx="0" cy="3419"/>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3"/>
                </p:custDataLst>
              </p:nvPr>
            </p:nvCxnSpPr>
            <p:spPr>
              <a:xfrm flipV="1">
                <a:off x="12197" y="5484"/>
                <a:ext cx="0" cy="3419"/>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hasCustomPrompt="1"/>
            <p:custDataLst>
              <p:tags r:id="rId6"/>
            </p:custDataLst>
          </p:nvPr>
        </p:nvSpPr>
        <p:spPr>
          <a:xfrm>
            <a:off x="2825582" y="2672660"/>
            <a:ext cx="6540836" cy="701731"/>
          </a:xfrm>
        </p:spPr>
        <p:txBody>
          <a:bodyPr wrap="square" anchor="b" anchorCtr="0">
            <a:normAutofit/>
          </a:bodyPr>
          <a:lstStyle>
            <a:lvl1pPr algn="ctr">
              <a:lnSpc>
                <a:spcPct val="90000"/>
              </a:lnSpc>
              <a:defRPr sz="4400">
                <a:solidFill>
                  <a:schemeClr val="tx1">
                    <a:lumMod val="65000"/>
                    <a:lumOff val="35000"/>
                  </a:schemeClr>
                </a:solidFill>
              </a:defRPr>
            </a:lvl1pPr>
          </a:lstStyle>
          <a:p>
            <a:r>
              <a:rPr lang="zh-CN" altLang="en-US" dirty="0"/>
              <a:t>单击此处编辑标题</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
        <p:nvSpPr>
          <p:cNvPr id="15" name="内容占位符 14"/>
          <p:cNvSpPr>
            <a:spLocks noGrp="1"/>
          </p:cNvSpPr>
          <p:nvPr>
            <p:ph sz="quarter" idx="13"/>
            <p:custDataLst>
              <p:tags r:id="rId10"/>
            </p:custDataLst>
          </p:nvPr>
        </p:nvSpPr>
        <p:spPr>
          <a:xfrm>
            <a:off x="2825750" y="3442131"/>
            <a:ext cx="6540500" cy="286232"/>
          </a:xfrm>
        </p:spPr>
        <p:txBody>
          <a:bodyPr>
            <a:normAutofit/>
          </a:bodyPr>
          <a:lstStyle>
            <a:lvl1pPr marL="0" indent="0" algn="ctr">
              <a:lnSpc>
                <a:spcPct val="90000"/>
              </a:lnSpc>
              <a:buNone/>
              <a:defRPr sz="140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7" r:link="rId8" cstate="print">
            <a:extLst>
              <a:ext uri="{28A0092B-C50C-407E-A947-70E740481C1C}">
                <a14:useLocalDpi xmlns:a14="http://schemas.microsoft.com/office/drawing/2010/main" val="0"/>
              </a:ext>
            </a:extLst>
          </a:blip>
          <a:stretch>
            <a:fillRect/>
          </a:stretch>
        </p:blipFill>
        <p:spPr>
          <a:xfrm>
            <a:off x="10229521" y="1397000"/>
            <a:ext cx="1962479" cy="4064000"/>
          </a:xfrm>
          <a:prstGeom prst="rect">
            <a:avLst/>
          </a:prstGeom>
        </p:spPr>
      </p:pic>
      <p:sp>
        <p:nvSpPr>
          <p:cNvPr id="4" name="日期占位符 3"/>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1888691" y="3623638"/>
            <a:ext cx="6509617" cy="896050"/>
          </a:xfrm>
        </p:spPr>
        <p:txBody>
          <a:bodyPr anchor="ctr">
            <a:normAutofit/>
          </a:bodyPr>
          <a:lstStyle>
            <a:lvl1pPr algn="ctr">
              <a:defRPr sz="4800"/>
            </a:lvl1pPr>
          </a:lstStyle>
          <a:p>
            <a:r>
              <a:rPr lang="zh-CN" altLang="en-US" dirty="0"/>
              <a:t>单击此处编辑标题</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grpSp>
        <p:nvGrpSpPr>
          <p:cNvPr id="6" name="组合 5"/>
          <p:cNvGrpSpPr/>
          <p:nvPr>
            <p:custDataLst>
              <p:tags r:id="rId2"/>
            </p:custDataLst>
          </p:nvPr>
        </p:nvGrpSpPr>
        <p:grpSpPr>
          <a:xfrm>
            <a:off x="0" y="0"/>
            <a:ext cx="838200" cy="820870"/>
            <a:chOff x="11640239" y="6317647"/>
            <a:chExt cx="551761" cy="540353"/>
          </a:xfrm>
        </p:grpSpPr>
        <p:sp>
          <p:nvSpPr>
            <p:cNvPr id="7" name="矩形 6"/>
            <p:cNvSpPr/>
            <p:nvPr userDrawn="1">
              <p:custDataLst>
                <p:tags r:id="rId9"/>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8" name="矩形 7"/>
            <p:cNvSpPr/>
            <p:nvPr userDrawn="1">
              <p:custDataLst>
                <p:tags r:id="rId10"/>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grpSp>
        <p:nvGrpSpPr>
          <p:cNvPr id="9" name="组合 8"/>
          <p:cNvGrpSpPr/>
          <p:nvPr>
            <p:custDataLst>
              <p:tags r:id="rId3"/>
            </p:custDataLst>
          </p:nvPr>
        </p:nvGrpSpPr>
        <p:grpSpPr>
          <a:xfrm>
            <a:off x="11353800" y="6037130"/>
            <a:ext cx="838200" cy="820870"/>
            <a:chOff x="11640239" y="6317647"/>
            <a:chExt cx="551761" cy="540353"/>
          </a:xfrm>
        </p:grpSpPr>
        <p:sp>
          <p:nvSpPr>
            <p:cNvPr id="10" name="矩形 9"/>
            <p:cNvSpPr/>
            <p:nvPr userDrawn="1">
              <p:custDataLst>
                <p:tags r:id="rId7"/>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1" name="矩形 10"/>
            <p:cNvSpPr/>
            <p:nvPr userDrawn="1">
              <p:custDataLst>
                <p:tags r:id="rId8"/>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11" name="矩形 10"/>
          <p:cNvSpPr/>
          <p:nvPr>
            <p:custDataLst>
              <p:tags r:id="rId2"/>
            </p:custDataLst>
          </p:nvPr>
        </p:nvSpPr>
        <p:spPr bwMode="auto">
          <a:xfrm>
            <a:off x="69316" y="55783"/>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2" name="矩形 11"/>
          <p:cNvSpPr/>
          <p:nvPr>
            <p:custDataLst>
              <p:tags r:id="rId3"/>
            </p:custDataLst>
          </p:nvPr>
        </p:nvSpPr>
        <p:spPr bwMode="auto">
          <a:xfrm>
            <a:off x="0" y="-1498"/>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1" name="Line 6"/>
          <p:cNvSpPr>
            <a:spLocks noChangeShapeType="1"/>
          </p:cNvSpPr>
          <p:nvPr>
            <p:custDataLst>
              <p:tags r:id="rId2"/>
            </p:custDataLst>
          </p:nvPr>
        </p:nvSpPr>
        <p:spPr bwMode="auto">
          <a:xfrm>
            <a:off x="1436094" y="781200"/>
            <a:ext cx="8157026" cy="0"/>
          </a:xfrm>
          <a:prstGeom prst="line">
            <a:avLst/>
          </a:prstGeom>
          <a:noFill/>
          <a:ln w="25400" cap="flat" cmpd="sng">
            <a:solidFill>
              <a:schemeClr val="accent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2" name="Line 6"/>
          <p:cNvSpPr>
            <a:spLocks noChangeShapeType="1"/>
          </p:cNvSpPr>
          <p:nvPr>
            <p:custDataLst>
              <p:tags r:id="rId3"/>
            </p:custDataLst>
          </p:nvPr>
        </p:nvSpPr>
        <p:spPr bwMode="auto">
          <a:xfrm>
            <a:off x="1565722" y="1412240"/>
            <a:ext cx="8088135" cy="0"/>
          </a:xfrm>
          <a:prstGeom prst="line">
            <a:avLst/>
          </a:prstGeom>
          <a:noFill/>
          <a:ln w="25400" cap="flat" cmpd="sng">
            <a:solidFill>
              <a:schemeClr val="accent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3" name="Freeform 5"/>
          <p:cNvSpPr>
            <a:spLocks noEditPoints="1"/>
          </p:cNvSpPr>
          <p:nvPr>
            <p:custDataLst>
              <p:tags r:id="rId4"/>
            </p:custDataLst>
          </p:nvPr>
        </p:nvSpPr>
        <p:spPr bwMode="auto">
          <a:xfrm>
            <a:off x="689350" y="496527"/>
            <a:ext cx="400543" cy="362396"/>
          </a:xfrm>
          <a:custGeom>
            <a:avLst/>
            <a:gdLst>
              <a:gd name="T0" fmla="*/ 106 w 336"/>
              <a:gd name="T1" fmla="*/ 0 h 304"/>
              <a:gd name="T2" fmla="*/ 140 w 336"/>
              <a:gd name="T3" fmla="*/ 38 h 304"/>
              <a:gd name="T4" fmla="*/ 140 w 336"/>
              <a:gd name="T5" fmla="*/ 38 h 304"/>
              <a:gd name="T6" fmla="*/ 124 w 336"/>
              <a:gd name="T7" fmla="*/ 50 h 304"/>
              <a:gd name="T8" fmla="*/ 110 w 336"/>
              <a:gd name="T9" fmla="*/ 64 h 304"/>
              <a:gd name="T10" fmla="*/ 100 w 336"/>
              <a:gd name="T11" fmla="*/ 78 h 304"/>
              <a:gd name="T12" fmla="*/ 88 w 336"/>
              <a:gd name="T13" fmla="*/ 92 h 304"/>
              <a:gd name="T14" fmla="*/ 82 w 336"/>
              <a:gd name="T15" fmla="*/ 108 h 304"/>
              <a:gd name="T16" fmla="*/ 76 w 336"/>
              <a:gd name="T17" fmla="*/ 124 h 304"/>
              <a:gd name="T18" fmla="*/ 72 w 336"/>
              <a:gd name="T19" fmla="*/ 140 h 304"/>
              <a:gd name="T20" fmla="*/ 70 w 336"/>
              <a:gd name="T21" fmla="*/ 156 h 304"/>
              <a:gd name="T22" fmla="*/ 70 w 336"/>
              <a:gd name="T23" fmla="*/ 156 h 304"/>
              <a:gd name="T24" fmla="*/ 144 w 336"/>
              <a:gd name="T25" fmla="*/ 156 h 304"/>
              <a:gd name="T26" fmla="*/ 144 w 336"/>
              <a:gd name="T27" fmla="*/ 304 h 304"/>
              <a:gd name="T28" fmla="*/ 0 w 336"/>
              <a:gd name="T29" fmla="*/ 304 h 304"/>
              <a:gd name="T30" fmla="*/ 0 w 336"/>
              <a:gd name="T31" fmla="*/ 192 h 304"/>
              <a:gd name="T32" fmla="*/ 0 w 336"/>
              <a:gd name="T33" fmla="*/ 192 h 304"/>
              <a:gd name="T34" fmla="*/ 0 w 336"/>
              <a:gd name="T35" fmla="*/ 160 h 304"/>
              <a:gd name="T36" fmla="*/ 4 w 336"/>
              <a:gd name="T37" fmla="*/ 130 h 304"/>
              <a:gd name="T38" fmla="*/ 12 w 336"/>
              <a:gd name="T39" fmla="*/ 104 h 304"/>
              <a:gd name="T40" fmla="*/ 26 w 336"/>
              <a:gd name="T41" fmla="*/ 78 h 304"/>
              <a:gd name="T42" fmla="*/ 40 w 336"/>
              <a:gd name="T43" fmla="*/ 54 h 304"/>
              <a:gd name="T44" fmla="*/ 56 w 336"/>
              <a:gd name="T45" fmla="*/ 34 h 304"/>
              <a:gd name="T46" fmla="*/ 80 w 336"/>
              <a:gd name="T47" fmla="*/ 16 h 304"/>
              <a:gd name="T48" fmla="*/ 106 w 336"/>
              <a:gd name="T49" fmla="*/ 0 h 304"/>
              <a:gd name="T50" fmla="*/ 106 w 336"/>
              <a:gd name="T51" fmla="*/ 0 h 304"/>
              <a:gd name="T52" fmla="*/ 106 w 336"/>
              <a:gd name="T53" fmla="*/ 0 h 304"/>
              <a:gd name="T54" fmla="*/ 106 w 336"/>
              <a:gd name="T55" fmla="*/ 0 h 304"/>
              <a:gd name="T56" fmla="*/ 298 w 336"/>
              <a:gd name="T57" fmla="*/ 0 h 304"/>
              <a:gd name="T58" fmla="*/ 298 w 336"/>
              <a:gd name="T59" fmla="*/ 0 h 304"/>
              <a:gd name="T60" fmla="*/ 298 w 336"/>
              <a:gd name="T61" fmla="*/ 0 h 304"/>
              <a:gd name="T62" fmla="*/ 272 w 336"/>
              <a:gd name="T63" fmla="*/ 16 h 304"/>
              <a:gd name="T64" fmla="*/ 250 w 336"/>
              <a:gd name="T65" fmla="*/ 36 h 304"/>
              <a:gd name="T66" fmla="*/ 232 w 336"/>
              <a:gd name="T67" fmla="*/ 56 h 304"/>
              <a:gd name="T68" fmla="*/ 218 w 336"/>
              <a:gd name="T69" fmla="*/ 80 h 304"/>
              <a:gd name="T70" fmla="*/ 204 w 336"/>
              <a:gd name="T71" fmla="*/ 106 h 304"/>
              <a:gd name="T72" fmla="*/ 196 w 336"/>
              <a:gd name="T73" fmla="*/ 130 h 304"/>
              <a:gd name="T74" fmla="*/ 192 w 336"/>
              <a:gd name="T75" fmla="*/ 160 h 304"/>
              <a:gd name="T76" fmla="*/ 192 w 336"/>
              <a:gd name="T77" fmla="*/ 192 h 304"/>
              <a:gd name="T78" fmla="*/ 192 w 336"/>
              <a:gd name="T79" fmla="*/ 192 h 304"/>
              <a:gd name="T80" fmla="*/ 192 w 336"/>
              <a:gd name="T81" fmla="*/ 304 h 304"/>
              <a:gd name="T82" fmla="*/ 336 w 336"/>
              <a:gd name="T83" fmla="*/ 304 h 304"/>
              <a:gd name="T84" fmla="*/ 336 w 336"/>
              <a:gd name="T85" fmla="*/ 156 h 304"/>
              <a:gd name="T86" fmla="*/ 260 w 336"/>
              <a:gd name="T87" fmla="*/ 156 h 304"/>
              <a:gd name="T88" fmla="*/ 260 w 336"/>
              <a:gd name="T89" fmla="*/ 156 h 304"/>
              <a:gd name="T90" fmla="*/ 264 w 336"/>
              <a:gd name="T91" fmla="*/ 140 h 304"/>
              <a:gd name="T92" fmla="*/ 268 w 336"/>
              <a:gd name="T93" fmla="*/ 124 h 304"/>
              <a:gd name="T94" fmla="*/ 274 w 336"/>
              <a:gd name="T95" fmla="*/ 108 h 304"/>
              <a:gd name="T96" fmla="*/ 280 w 336"/>
              <a:gd name="T97" fmla="*/ 92 h 304"/>
              <a:gd name="T98" fmla="*/ 292 w 336"/>
              <a:gd name="T99" fmla="*/ 78 h 304"/>
              <a:gd name="T100" fmla="*/ 304 w 336"/>
              <a:gd name="T101" fmla="*/ 64 h 304"/>
              <a:gd name="T102" fmla="*/ 316 w 336"/>
              <a:gd name="T103" fmla="*/ 50 h 304"/>
              <a:gd name="T104" fmla="*/ 332 w 336"/>
              <a:gd name="T105" fmla="*/ 38 h 304"/>
              <a:gd name="T106" fmla="*/ 332 w 336"/>
              <a:gd name="T107" fmla="*/ 38 h 304"/>
              <a:gd name="T108" fmla="*/ 298 w 336"/>
              <a:gd name="T109" fmla="*/ 0 h 304"/>
              <a:gd name="T110" fmla="*/ 298 w 336"/>
              <a:gd name="T111"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6" h="304">
                <a:moveTo>
                  <a:pt x="106" y="0"/>
                </a:moveTo>
                <a:lnTo>
                  <a:pt x="140" y="38"/>
                </a:lnTo>
                <a:lnTo>
                  <a:pt x="140" y="38"/>
                </a:lnTo>
                <a:lnTo>
                  <a:pt x="124" y="50"/>
                </a:lnTo>
                <a:lnTo>
                  <a:pt x="110" y="64"/>
                </a:lnTo>
                <a:lnTo>
                  <a:pt x="100" y="78"/>
                </a:lnTo>
                <a:lnTo>
                  <a:pt x="88" y="92"/>
                </a:lnTo>
                <a:lnTo>
                  <a:pt x="82" y="108"/>
                </a:lnTo>
                <a:lnTo>
                  <a:pt x="76" y="124"/>
                </a:lnTo>
                <a:lnTo>
                  <a:pt x="72" y="140"/>
                </a:lnTo>
                <a:lnTo>
                  <a:pt x="70" y="156"/>
                </a:lnTo>
                <a:lnTo>
                  <a:pt x="70" y="156"/>
                </a:lnTo>
                <a:lnTo>
                  <a:pt x="144" y="156"/>
                </a:lnTo>
                <a:lnTo>
                  <a:pt x="144" y="304"/>
                </a:lnTo>
                <a:lnTo>
                  <a:pt x="0" y="304"/>
                </a:lnTo>
                <a:lnTo>
                  <a:pt x="0" y="192"/>
                </a:lnTo>
                <a:lnTo>
                  <a:pt x="0" y="192"/>
                </a:lnTo>
                <a:lnTo>
                  <a:pt x="0" y="160"/>
                </a:lnTo>
                <a:lnTo>
                  <a:pt x="4" y="130"/>
                </a:lnTo>
                <a:lnTo>
                  <a:pt x="12" y="104"/>
                </a:lnTo>
                <a:lnTo>
                  <a:pt x="26" y="78"/>
                </a:lnTo>
                <a:lnTo>
                  <a:pt x="40" y="54"/>
                </a:lnTo>
                <a:lnTo>
                  <a:pt x="56" y="34"/>
                </a:lnTo>
                <a:lnTo>
                  <a:pt x="80" y="16"/>
                </a:lnTo>
                <a:lnTo>
                  <a:pt x="106" y="0"/>
                </a:lnTo>
                <a:lnTo>
                  <a:pt x="106" y="0"/>
                </a:lnTo>
                <a:lnTo>
                  <a:pt x="106" y="0"/>
                </a:lnTo>
                <a:lnTo>
                  <a:pt x="106" y="0"/>
                </a:lnTo>
                <a:close/>
                <a:moveTo>
                  <a:pt x="298" y="0"/>
                </a:moveTo>
                <a:lnTo>
                  <a:pt x="298" y="0"/>
                </a:lnTo>
                <a:lnTo>
                  <a:pt x="298" y="0"/>
                </a:lnTo>
                <a:lnTo>
                  <a:pt x="272" y="16"/>
                </a:lnTo>
                <a:lnTo>
                  <a:pt x="250" y="36"/>
                </a:lnTo>
                <a:lnTo>
                  <a:pt x="232" y="56"/>
                </a:lnTo>
                <a:lnTo>
                  <a:pt x="218" y="80"/>
                </a:lnTo>
                <a:lnTo>
                  <a:pt x="204" y="106"/>
                </a:lnTo>
                <a:lnTo>
                  <a:pt x="196" y="130"/>
                </a:lnTo>
                <a:lnTo>
                  <a:pt x="192" y="160"/>
                </a:lnTo>
                <a:lnTo>
                  <a:pt x="192" y="192"/>
                </a:lnTo>
                <a:lnTo>
                  <a:pt x="192" y="192"/>
                </a:lnTo>
                <a:lnTo>
                  <a:pt x="192" y="304"/>
                </a:lnTo>
                <a:lnTo>
                  <a:pt x="336" y="304"/>
                </a:lnTo>
                <a:lnTo>
                  <a:pt x="336" y="156"/>
                </a:lnTo>
                <a:lnTo>
                  <a:pt x="260" y="156"/>
                </a:lnTo>
                <a:lnTo>
                  <a:pt x="260" y="156"/>
                </a:lnTo>
                <a:lnTo>
                  <a:pt x="264" y="140"/>
                </a:lnTo>
                <a:lnTo>
                  <a:pt x="268" y="124"/>
                </a:lnTo>
                <a:lnTo>
                  <a:pt x="274" y="108"/>
                </a:lnTo>
                <a:lnTo>
                  <a:pt x="280" y="92"/>
                </a:lnTo>
                <a:lnTo>
                  <a:pt x="292" y="78"/>
                </a:lnTo>
                <a:lnTo>
                  <a:pt x="304" y="64"/>
                </a:lnTo>
                <a:lnTo>
                  <a:pt x="316" y="50"/>
                </a:lnTo>
                <a:lnTo>
                  <a:pt x="332" y="38"/>
                </a:lnTo>
                <a:lnTo>
                  <a:pt x="332" y="38"/>
                </a:lnTo>
                <a:lnTo>
                  <a:pt x="298" y="0"/>
                </a:lnTo>
                <a:lnTo>
                  <a:pt x="298"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6"/>
          <p:cNvSpPr>
            <a:spLocks noEditPoints="1"/>
          </p:cNvSpPr>
          <p:nvPr>
            <p:custDataLst>
              <p:tags r:id="rId5"/>
            </p:custDataLst>
          </p:nvPr>
        </p:nvSpPr>
        <p:spPr bwMode="auto">
          <a:xfrm>
            <a:off x="10054307" y="1302002"/>
            <a:ext cx="410080" cy="362396"/>
          </a:xfrm>
          <a:custGeom>
            <a:avLst/>
            <a:gdLst>
              <a:gd name="T0" fmla="*/ 0 w 344"/>
              <a:gd name="T1" fmla="*/ 0 h 304"/>
              <a:gd name="T2" fmla="*/ 152 w 344"/>
              <a:gd name="T3" fmla="*/ 0 h 304"/>
              <a:gd name="T4" fmla="*/ 152 w 344"/>
              <a:gd name="T5" fmla="*/ 116 h 304"/>
              <a:gd name="T6" fmla="*/ 152 w 344"/>
              <a:gd name="T7" fmla="*/ 116 h 304"/>
              <a:gd name="T8" fmla="*/ 152 w 344"/>
              <a:gd name="T9" fmla="*/ 146 h 304"/>
              <a:gd name="T10" fmla="*/ 144 w 344"/>
              <a:gd name="T11" fmla="*/ 176 h 304"/>
              <a:gd name="T12" fmla="*/ 136 w 344"/>
              <a:gd name="T13" fmla="*/ 202 h 304"/>
              <a:gd name="T14" fmla="*/ 126 w 344"/>
              <a:gd name="T15" fmla="*/ 228 h 304"/>
              <a:gd name="T16" fmla="*/ 110 w 344"/>
              <a:gd name="T17" fmla="*/ 250 h 304"/>
              <a:gd name="T18" fmla="*/ 90 w 344"/>
              <a:gd name="T19" fmla="*/ 270 h 304"/>
              <a:gd name="T20" fmla="*/ 68 w 344"/>
              <a:gd name="T21" fmla="*/ 288 h 304"/>
              <a:gd name="T22" fmla="*/ 40 w 344"/>
              <a:gd name="T23" fmla="*/ 304 h 304"/>
              <a:gd name="T24" fmla="*/ 4 w 344"/>
              <a:gd name="T25" fmla="*/ 268 h 304"/>
              <a:gd name="T26" fmla="*/ 4 w 344"/>
              <a:gd name="T27" fmla="*/ 268 h 304"/>
              <a:gd name="T28" fmla="*/ 22 w 344"/>
              <a:gd name="T29" fmla="*/ 256 h 304"/>
              <a:gd name="T30" fmla="*/ 36 w 344"/>
              <a:gd name="T31" fmla="*/ 242 h 304"/>
              <a:gd name="T32" fmla="*/ 48 w 344"/>
              <a:gd name="T33" fmla="*/ 228 h 304"/>
              <a:gd name="T34" fmla="*/ 60 w 344"/>
              <a:gd name="T35" fmla="*/ 214 h 304"/>
              <a:gd name="T36" fmla="*/ 68 w 344"/>
              <a:gd name="T37" fmla="*/ 198 h 304"/>
              <a:gd name="T38" fmla="*/ 74 w 344"/>
              <a:gd name="T39" fmla="*/ 182 h 304"/>
              <a:gd name="T40" fmla="*/ 76 w 344"/>
              <a:gd name="T41" fmla="*/ 164 h 304"/>
              <a:gd name="T42" fmla="*/ 78 w 344"/>
              <a:gd name="T43" fmla="*/ 148 h 304"/>
              <a:gd name="T44" fmla="*/ 78 w 344"/>
              <a:gd name="T45" fmla="*/ 148 h 304"/>
              <a:gd name="T46" fmla="*/ 0 w 344"/>
              <a:gd name="T47" fmla="*/ 148 h 304"/>
              <a:gd name="T48" fmla="*/ 0 w 344"/>
              <a:gd name="T49" fmla="*/ 0 h 304"/>
              <a:gd name="T50" fmla="*/ 0 w 344"/>
              <a:gd name="T51" fmla="*/ 0 h 304"/>
              <a:gd name="T52" fmla="*/ 0 w 344"/>
              <a:gd name="T53" fmla="*/ 0 h 304"/>
              <a:gd name="T54" fmla="*/ 0 w 344"/>
              <a:gd name="T55" fmla="*/ 0 h 304"/>
              <a:gd name="T56" fmla="*/ 0 w 344"/>
              <a:gd name="T57" fmla="*/ 0 h 304"/>
              <a:gd name="T58" fmla="*/ 202 w 344"/>
              <a:gd name="T59" fmla="*/ 0 h 304"/>
              <a:gd name="T60" fmla="*/ 202 w 344"/>
              <a:gd name="T61" fmla="*/ 0 h 304"/>
              <a:gd name="T62" fmla="*/ 202 w 344"/>
              <a:gd name="T63" fmla="*/ 148 h 304"/>
              <a:gd name="T64" fmla="*/ 202 w 344"/>
              <a:gd name="T65" fmla="*/ 148 h 304"/>
              <a:gd name="T66" fmla="*/ 274 w 344"/>
              <a:gd name="T67" fmla="*/ 148 h 304"/>
              <a:gd name="T68" fmla="*/ 274 w 344"/>
              <a:gd name="T69" fmla="*/ 148 h 304"/>
              <a:gd name="T70" fmla="*/ 272 w 344"/>
              <a:gd name="T71" fmla="*/ 164 h 304"/>
              <a:gd name="T72" fmla="*/ 266 w 344"/>
              <a:gd name="T73" fmla="*/ 184 h 304"/>
              <a:gd name="T74" fmla="*/ 260 w 344"/>
              <a:gd name="T75" fmla="*/ 200 h 304"/>
              <a:gd name="T76" fmla="*/ 254 w 344"/>
              <a:gd name="T77" fmla="*/ 216 h 304"/>
              <a:gd name="T78" fmla="*/ 244 w 344"/>
              <a:gd name="T79" fmla="*/ 230 h 304"/>
              <a:gd name="T80" fmla="*/ 230 w 344"/>
              <a:gd name="T81" fmla="*/ 244 h 304"/>
              <a:gd name="T82" fmla="*/ 218 w 344"/>
              <a:gd name="T83" fmla="*/ 258 h 304"/>
              <a:gd name="T84" fmla="*/ 202 w 344"/>
              <a:gd name="T85" fmla="*/ 268 h 304"/>
              <a:gd name="T86" fmla="*/ 240 w 344"/>
              <a:gd name="T87" fmla="*/ 304 h 304"/>
              <a:gd name="T88" fmla="*/ 240 w 344"/>
              <a:gd name="T89" fmla="*/ 304 h 304"/>
              <a:gd name="T90" fmla="*/ 264 w 344"/>
              <a:gd name="T91" fmla="*/ 288 h 304"/>
              <a:gd name="T92" fmla="*/ 288 w 344"/>
              <a:gd name="T93" fmla="*/ 270 h 304"/>
              <a:gd name="T94" fmla="*/ 304 w 344"/>
              <a:gd name="T95" fmla="*/ 250 h 304"/>
              <a:gd name="T96" fmla="*/ 318 w 344"/>
              <a:gd name="T97" fmla="*/ 228 h 304"/>
              <a:gd name="T98" fmla="*/ 332 w 344"/>
              <a:gd name="T99" fmla="*/ 202 h 304"/>
              <a:gd name="T100" fmla="*/ 340 w 344"/>
              <a:gd name="T101" fmla="*/ 176 h 304"/>
              <a:gd name="T102" fmla="*/ 344 w 344"/>
              <a:gd name="T103" fmla="*/ 146 h 304"/>
              <a:gd name="T104" fmla="*/ 344 w 344"/>
              <a:gd name="T105" fmla="*/ 116 h 304"/>
              <a:gd name="T106" fmla="*/ 344 w 344"/>
              <a:gd name="T107" fmla="*/ 0 h 304"/>
              <a:gd name="T108" fmla="*/ 202 w 344"/>
              <a:gd name="T109" fmla="*/ 0 h 304"/>
              <a:gd name="T110" fmla="*/ 202 w 344"/>
              <a:gd name="T111" fmla="*/ 0 h 304"/>
              <a:gd name="T112" fmla="*/ 202 w 344"/>
              <a:gd name="T113" fmla="*/ 0 h 304"/>
              <a:gd name="T114" fmla="*/ 202 w 344"/>
              <a:gd name="T115"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04">
                <a:moveTo>
                  <a:pt x="0" y="0"/>
                </a:moveTo>
                <a:lnTo>
                  <a:pt x="152" y="0"/>
                </a:lnTo>
                <a:lnTo>
                  <a:pt x="152" y="116"/>
                </a:lnTo>
                <a:lnTo>
                  <a:pt x="152" y="116"/>
                </a:lnTo>
                <a:lnTo>
                  <a:pt x="152" y="146"/>
                </a:lnTo>
                <a:lnTo>
                  <a:pt x="144" y="176"/>
                </a:lnTo>
                <a:lnTo>
                  <a:pt x="136" y="202"/>
                </a:lnTo>
                <a:lnTo>
                  <a:pt x="126" y="228"/>
                </a:lnTo>
                <a:lnTo>
                  <a:pt x="110" y="250"/>
                </a:lnTo>
                <a:lnTo>
                  <a:pt x="90" y="270"/>
                </a:lnTo>
                <a:lnTo>
                  <a:pt x="68" y="288"/>
                </a:lnTo>
                <a:lnTo>
                  <a:pt x="40" y="304"/>
                </a:lnTo>
                <a:lnTo>
                  <a:pt x="4" y="268"/>
                </a:lnTo>
                <a:lnTo>
                  <a:pt x="4" y="268"/>
                </a:lnTo>
                <a:lnTo>
                  <a:pt x="22" y="256"/>
                </a:lnTo>
                <a:lnTo>
                  <a:pt x="36" y="242"/>
                </a:lnTo>
                <a:lnTo>
                  <a:pt x="48" y="228"/>
                </a:lnTo>
                <a:lnTo>
                  <a:pt x="60" y="214"/>
                </a:lnTo>
                <a:lnTo>
                  <a:pt x="68" y="198"/>
                </a:lnTo>
                <a:lnTo>
                  <a:pt x="74" y="182"/>
                </a:lnTo>
                <a:lnTo>
                  <a:pt x="76" y="164"/>
                </a:lnTo>
                <a:lnTo>
                  <a:pt x="78" y="148"/>
                </a:lnTo>
                <a:lnTo>
                  <a:pt x="78" y="148"/>
                </a:lnTo>
                <a:lnTo>
                  <a:pt x="0" y="148"/>
                </a:lnTo>
                <a:lnTo>
                  <a:pt x="0" y="0"/>
                </a:lnTo>
                <a:lnTo>
                  <a:pt x="0" y="0"/>
                </a:lnTo>
                <a:lnTo>
                  <a:pt x="0" y="0"/>
                </a:lnTo>
                <a:lnTo>
                  <a:pt x="0" y="0"/>
                </a:lnTo>
                <a:lnTo>
                  <a:pt x="0" y="0"/>
                </a:lnTo>
                <a:close/>
                <a:moveTo>
                  <a:pt x="202" y="0"/>
                </a:moveTo>
                <a:lnTo>
                  <a:pt x="202" y="0"/>
                </a:lnTo>
                <a:lnTo>
                  <a:pt x="202" y="148"/>
                </a:lnTo>
                <a:lnTo>
                  <a:pt x="202" y="148"/>
                </a:lnTo>
                <a:lnTo>
                  <a:pt x="274" y="148"/>
                </a:lnTo>
                <a:lnTo>
                  <a:pt x="274" y="148"/>
                </a:lnTo>
                <a:lnTo>
                  <a:pt x="272" y="164"/>
                </a:lnTo>
                <a:lnTo>
                  <a:pt x="266" y="184"/>
                </a:lnTo>
                <a:lnTo>
                  <a:pt x="260" y="200"/>
                </a:lnTo>
                <a:lnTo>
                  <a:pt x="254" y="216"/>
                </a:lnTo>
                <a:lnTo>
                  <a:pt x="244" y="230"/>
                </a:lnTo>
                <a:lnTo>
                  <a:pt x="230" y="244"/>
                </a:lnTo>
                <a:lnTo>
                  <a:pt x="218" y="258"/>
                </a:lnTo>
                <a:lnTo>
                  <a:pt x="202" y="268"/>
                </a:lnTo>
                <a:lnTo>
                  <a:pt x="240" y="304"/>
                </a:lnTo>
                <a:lnTo>
                  <a:pt x="240" y="304"/>
                </a:lnTo>
                <a:lnTo>
                  <a:pt x="264" y="288"/>
                </a:lnTo>
                <a:lnTo>
                  <a:pt x="288" y="270"/>
                </a:lnTo>
                <a:lnTo>
                  <a:pt x="304" y="250"/>
                </a:lnTo>
                <a:lnTo>
                  <a:pt x="318" y="228"/>
                </a:lnTo>
                <a:lnTo>
                  <a:pt x="332" y="202"/>
                </a:lnTo>
                <a:lnTo>
                  <a:pt x="340" y="176"/>
                </a:lnTo>
                <a:lnTo>
                  <a:pt x="344" y="146"/>
                </a:lnTo>
                <a:lnTo>
                  <a:pt x="344" y="116"/>
                </a:lnTo>
                <a:lnTo>
                  <a:pt x="344" y="0"/>
                </a:lnTo>
                <a:lnTo>
                  <a:pt x="202" y="0"/>
                </a:lnTo>
                <a:lnTo>
                  <a:pt x="202" y="0"/>
                </a:lnTo>
                <a:lnTo>
                  <a:pt x="202" y="0"/>
                </a:lnTo>
                <a:lnTo>
                  <a:pt x="20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7" name="内容占位符 6"/>
          <p:cNvSpPr>
            <a:spLocks noGrp="1"/>
          </p:cNvSpPr>
          <p:nvPr>
            <p:ph sz="quarter" idx="13"/>
            <p:custDataLst>
              <p:tags r:id="rId2"/>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custDataLst>
              <p:tags r:id="rId3"/>
            </p:custDataLst>
          </p:nvPr>
        </p:nvSpPr>
        <p:spPr bwMode="auto">
          <a:xfrm>
            <a:off x="0" y="0"/>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nvGrpSpPr>
          <p:cNvPr id="6" name="组合 5"/>
          <p:cNvGrpSpPr/>
          <p:nvPr>
            <p:custDataLst>
              <p:tags r:id="rId4"/>
            </p:custDataLst>
          </p:nvPr>
        </p:nvGrpSpPr>
        <p:grpSpPr>
          <a:xfrm>
            <a:off x="11640239" y="6317647"/>
            <a:ext cx="551761" cy="540353"/>
            <a:chOff x="11640239" y="6317647"/>
            <a:chExt cx="551761" cy="540353"/>
          </a:xfrm>
        </p:grpSpPr>
        <p:sp>
          <p:nvSpPr>
            <p:cNvPr id="11" name="矩形 10"/>
            <p:cNvSpPr/>
            <p:nvPr userDrawn="1">
              <p:custDataLst>
                <p:tags r:id="rId10"/>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2" name="矩形 11"/>
            <p:cNvSpPr/>
            <p:nvPr userDrawn="1">
              <p:custDataLst>
                <p:tags r:id="rId11"/>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2021-11-15</a:t>
            </a:fld>
            <a:endParaRPr lang="zh-CN" altLang="en-US"/>
          </a:p>
        </p:txBody>
      </p:sp>
      <p:grpSp>
        <p:nvGrpSpPr>
          <p:cNvPr id="12" name="组合 11"/>
          <p:cNvGrpSpPr/>
          <p:nvPr>
            <p:custDataLst>
              <p:tags r:id="rId3"/>
            </p:custDataLst>
          </p:nvPr>
        </p:nvGrpSpPr>
        <p:grpSpPr>
          <a:xfrm>
            <a:off x="11640239" y="6317647"/>
            <a:ext cx="551761" cy="540353"/>
            <a:chOff x="11640239" y="6317647"/>
            <a:chExt cx="551761" cy="540353"/>
          </a:xfrm>
        </p:grpSpPr>
        <p:sp>
          <p:nvSpPr>
            <p:cNvPr id="14" name="矩形 13"/>
            <p:cNvSpPr/>
            <p:nvPr userDrawn="1">
              <p:custDataLst>
                <p:tags r:id="rId14"/>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5" name="矩形 14"/>
            <p:cNvSpPr/>
            <p:nvPr userDrawn="1">
              <p:custDataLst>
                <p:tags r:id="rId15"/>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grpSp>
        <p:nvGrpSpPr>
          <p:cNvPr id="16" name="组合 15"/>
          <p:cNvGrpSpPr/>
          <p:nvPr>
            <p:custDataLst>
              <p:tags r:id="rId4"/>
            </p:custDataLst>
          </p:nvPr>
        </p:nvGrpSpPr>
        <p:grpSpPr>
          <a:xfrm>
            <a:off x="0" y="0"/>
            <a:ext cx="551761" cy="540353"/>
            <a:chOff x="11640239" y="6317647"/>
            <a:chExt cx="551761" cy="540353"/>
          </a:xfrm>
        </p:grpSpPr>
        <p:sp>
          <p:nvSpPr>
            <p:cNvPr id="17" name="矩形 16"/>
            <p:cNvSpPr/>
            <p:nvPr userDrawn="1">
              <p:custDataLst>
                <p:tags r:id="rId12"/>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8" name="矩形 17"/>
            <p:cNvSpPr/>
            <p:nvPr userDrawn="1">
              <p:custDataLst>
                <p:tags r:id="rId13"/>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8" name="组合 7"/>
          <p:cNvGrpSpPr/>
          <p:nvPr>
            <p:custDataLst>
              <p:tags r:id="rId2"/>
            </p:custDataLst>
          </p:nvPr>
        </p:nvGrpSpPr>
        <p:grpSpPr>
          <a:xfrm>
            <a:off x="0" y="0"/>
            <a:ext cx="838200" cy="820870"/>
            <a:chOff x="11640239" y="6317647"/>
            <a:chExt cx="551761" cy="540353"/>
          </a:xfrm>
        </p:grpSpPr>
        <p:sp>
          <p:nvSpPr>
            <p:cNvPr id="9" name="矩形 8"/>
            <p:cNvSpPr/>
            <p:nvPr userDrawn="1">
              <p:custDataLst>
                <p:tags r:id="rId11"/>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1" name="矩形 10"/>
            <p:cNvSpPr/>
            <p:nvPr userDrawn="1">
              <p:custDataLst>
                <p:tags r:id="rId12"/>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grpSp>
        <p:nvGrpSpPr>
          <p:cNvPr id="12" name="组合 11"/>
          <p:cNvGrpSpPr/>
          <p:nvPr>
            <p:custDataLst>
              <p:tags r:id="rId3"/>
            </p:custDataLst>
          </p:nvPr>
        </p:nvGrpSpPr>
        <p:grpSpPr>
          <a:xfrm>
            <a:off x="11353800" y="6037131"/>
            <a:ext cx="838200" cy="820870"/>
            <a:chOff x="11640239" y="6317647"/>
            <a:chExt cx="551761" cy="540353"/>
          </a:xfrm>
        </p:grpSpPr>
        <p:sp>
          <p:nvSpPr>
            <p:cNvPr id="13" name="矩形 12"/>
            <p:cNvSpPr/>
            <p:nvPr userDrawn="1">
              <p:custDataLst>
                <p:tags r:id="rId9"/>
              </p:custDataLst>
            </p:nvPr>
          </p:nvSpPr>
          <p:spPr bwMode="auto">
            <a:xfrm>
              <a:off x="11750686" y="6415471"/>
              <a:ext cx="441314" cy="442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sp>
          <p:nvSpPr>
            <p:cNvPr id="14" name="矩形 13"/>
            <p:cNvSpPr/>
            <p:nvPr userDrawn="1">
              <p:custDataLst>
                <p:tags r:id="rId10"/>
              </p:custDataLst>
            </p:nvPr>
          </p:nvSpPr>
          <p:spPr bwMode="auto">
            <a:xfrm>
              <a:off x="11640239" y="6317647"/>
              <a:ext cx="441314" cy="442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a:sym typeface="Arial" panose="020B0604020202020204" pitchFamily="34" charset="0"/>
              </a:endParaRPr>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6" name="页脚占位符 5"/>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p:custDataLst>
              <p:tags r:id="rId1"/>
            </p:custDataLst>
          </p:nvPr>
        </p:nvPicPr>
        <p:blipFill>
          <a:blip r:embed="rId12" r:link="rId1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p:custDataLst>
              <p:tags r:id="rId2"/>
            </p:custDataLst>
          </p:nvPr>
        </p:nvPicPr>
        <p:blipFill>
          <a:blip r:embed="rId14" r:link="rId1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8" name="页脚占位符 7"/>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304800" y="1234440"/>
            <a:ext cx="4234664" cy="4389120"/>
          </a:xfrm>
          <a:prstGeom prst="rect">
            <a:avLst/>
          </a:prstGeom>
        </p:spPr>
      </p:pic>
      <p:pic>
        <p:nvPicPr>
          <p:cNvPr id="6" name="图片 5"/>
          <p:cNvPicPr/>
          <p:nvPr>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3"/>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3" name="页脚占位符 2"/>
          <p:cNvSpPr>
            <a:spLocks noGrp="1"/>
          </p:cNvSpPr>
          <p:nvPr>
            <p:ph type="ftr" sz="quarter" idx="11"/>
            <p:custDataLst>
              <p:tags r:id="rId2"/>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2021-11-15</a:t>
            </a:fld>
            <a:endParaRPr lang="zh-CN" altLang="en-US" dirty="0"/>
          </a:p>
        </p:txBody>
      </p:sp>
      <p:sp>
        <p:nvSpPr>
          <p:cNvPr id="6" name="页脚占位符 5"/>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145.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149.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14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148.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147.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1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760FBDFE-C587-4B4C-A407-44438C67B59E}" type="datetimeFigureOut">
              <a:rPr lang="zh-CN" altLang="en-US" smtClean="0"/>
              <a:t>2021-11-15</a:t>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latinLnBrk="0" hangingPunct="1">
        <a:lnSpc>
          <a:spcPct val="12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5" Type="http://schemas.openxmlformats.org/officeDocument/2006/relationships/notesSlide" Target="../notesSlides/notesSlide1.xml"/><Relationship Id="rId4"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image" Target="../media/image9.png"/><Relationship Id="rId5" Type="http://schemas.openxmlformats.org/officeDocument/2006/relationships/notesSlide" Target="../notesSlides/notesSlide10.xml"/><Relationship Id="rId4"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58.xml"/><Relationship Id="rId7" Type="http://schemas.openxmlformats.org/officeDocument/2006/relationships/image" Target="../media/image11.png"/><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image" Target="../media/image10.png"/><Relationship Id="rId5" Type="http://schemas.openxmlformats.org/officeDocument/2006/relationships/notesSlide" Target="../notesSlides/notesSlide11.xml"/><Relationship Id="rId10" Type="http://schemas.openxmlformats.org/officeDocument/2006/relationships/image" Target="../media/image14.png"/><Relationship Id="rId4" Type="http://schemas.openxmlformats.org/officeDocument/2006/relationships/slideLayout" Target="../slideLayouts/slideLayout20.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61.xml"/><Relationship Id="rId7" Type="http://schemas.openxmlformats.org/officeDocument/2006/relationships/image" Target="../media/image16.png"/><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image" Target="../media/image15.png"/><Relationship Id="rId5" Type="http://schemas.openxmlformats.org/officeDocument/2006/relationships/notesSlide" Target="../notesSlides/notesSlide12.xml"/><Relationship Id="rId4"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tags" Target="../tags/tag364.xml"/><Relationship Id="rId7" Type="http://schemas.openxmlformats.org/officeDocument/2006/relationships/image" Target="../media/image14.png"/><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image" Target="../media/image17.png"/><Relationship Id="rId5" Type="http://schemas.openxmlformats.org/officeDocument/2006/relationships/notesSlide" Target="../notesSlides/notesSlide13.xml"/><Relationship Id="rId4"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image" Target="../media/image18.png"/><Relationship Id="rId5" Type="http://schemas.openxmlformats.org/officeDocument/2006/relationships/notesSlide" Target="../notesSlides/notesSlide14.xml"/><Relationship Id="rId4"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tags" Target="../tags/tag370.xml"/><Relationship Id="rId7" Type="http://schemas.openxmlformats.org/officeDocument/2006/relationships/image" Target="../media/image20.png"/><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image" Target="../media/image19.png"/><Relationship Id="rId5" Type="http://schemas.openxmlformats.org/officeDocument/2006/relationships/notesSlide" Target="../notesSlides/notesSlide15.xml"/><Relationship Id="rId4"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373.xml"/><Relationship Id="rId7" Type="http://schemas.openxmlformats.org/officeDocument/2006/relationships/image" Target="../media/image22.png"/><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image" Target="../media/image21.png"/><Relationship Id="rId5" Type="http://schemas.openxmlformats.org/officeDocument/2006/relationships/notesSlide" Target="../notesSlides/notesSlide16.xml"/><Relationship Id="rId4"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376.xml"/><Relationship Id="rId7" Type="http://schemas.openxmlformats.org/officeDocument/2006/relationships/image" Target="../media/image25.png"/><Relationship Id="rId2" Type="http://schemas.openxmlformats.org/officeDocument/2006/relationships/tags" Target="../tags/tag375.xml"/><Relationship Id="rId1" Type="http://schemas.openxmlformats.org/officeDocument/2006/relationships/tags" Target="../tags/tag374.xml"/><Relationship Id="rId6" Type="http://schemas.openxmlformats.org/officeDocument/2006/relationships/image" Target="../media/image24.png"/><Relationship Id="rId5" Type="http://schemas.openxmlformats.org/officeDocument/2006/relationships/notesSlide" Target="../notesSlides/notesSlide17.xml"/><Relationship Id="rId4"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tags" Target="../tags/tag379.xml"/><Relationship Id="rId7" Type="http://schemas.openxmlformats.org/officeDocument/2006/relationships/image" Target="../media/image28.png"/><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image" Target="../media/image27.png"/><Relationship Id="rId5" Type="http://schemas.openxmlformats.org/officeDocument/2006/relationships/notesSlide" Target="../notesSlides/notesSlide18.xml"/><Relationship Id="rId4"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tags" Target="../tags/tag382.xml"/><Relationship Id="rId7" Type="http://schemas.openxmlformats.org/officeDocument/2006/relationships/image" Target="../media/image30.png"/><Relationship Id="rId2" Type="http://schemas.openxmlformats.org/officeDocument/2006/relationships/tags" Target="../tags/tag381.xml"/><Relationship Id="rId1" Type="http://schemas.openxmlformats.org/officeDocument/2006/relationships/tags" Target="../tags/tag380.xml"/><Relationship Id="rId6" Type="http://schemas.openxmlformats.org/officeDocument/2006/relationships/image" Target="../media/image29.png"/><Relationship Id="rId5" Type="http://schemas.openxmlformats.org/officeDocument/2006/relationships/notesSlide" Target="../notesSlides/notesSlide19.xml"/><Relationship Id="rId4"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tags" Target="../tags/tag319.xml"/><Relationship Id="rId18" Type="http://schemas.openxmlformats.org/officeDocument/2006/relationships/tags" Target="../tags/tag324.xml"/><Relationship Id="rId26" Type="http://schemas.openxmlformats.org/officeDocument/2006/relationships/tags" Target="../tags/tag332.xml"/><Relationship Id="rId3" Type="http://schemas.openxmlformats.org/officeDocument/2006/relationships/tags" Target="../tags/tag309.xml"/><Relationship Id="rId21" Type="http://schemas.openxmlformats.org/officeDocument/2006/relationships/tags" Target="../tags/tag327.xml"/><Relationship Id="rId7" Type="http://schemas.openxmlformats.org/officeDocument/2006/relationships/tags" Target="../tags/tag313.xml"/><Relationship Id="rId12" Type="http://schemas.openxmlformats.org/officeDocument/2006/relationships/tags" Target="../tags/tag318.xml"/><Relationship Id="rId17" Type="http://schemas.openxmlformats.org/officeDocument/2006/relationships/tags" Target="../tags/tag323.xml"/><Relationship Id="rId25" Type="http://schemas.openxmlformats.org/officeDocument/2006/relationships/tags" Target="../tags/tag331.xml"/><Relationship Id="rId2" Type="http://schemas.openxmlformats.org/officeDocument/2006/relationships/tags" Target="../tags/tag308.xml"/><Relationship Id="rId16" Type="http://schemas.openxmlformats.org/officeDocument/2006/relationships/tags" Target="../tags/tag322.xml"/><Relationship Id="rId20" Type="http://schemas.openxmlformats.org/officeDocument/2006/relationships/tags" Target="../tags/tag326.xml"/><Relationship Id="rId29" Type="http://schemas.openxmlformats.org/officeDocument/2006/relationships/notesSlide" Target="../notesSlides/notesSlide2.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24" Type="http://schemas.openxmlformats.org/officeDocument/2006/relationships/tags" Target="../tags/tag330.xml"/><Relationship Id="rId5" Type="http://schemas.openxmlformats.org/officeDocument/2006/relationships/tags" Target="../tags/tag311.xml"/><Relationship Id="rId15" Type="http://schemas.openxmlformats.org/officeDocument/2006/relationships/tags" Target="../tags/tag321.xml"/><Relationship Id="rId23" Type="http://schemas.openxmlformats.org/officeDocument/2006/relationships/tags" Target="../tags/tag329.xml"/><Relationship Id="rId28" Type="http://schemas.openxmlformats.org/officeDocument/2006/relationships/slideLayout" Target="../slideLayouts/slideLayout25.xml"/><Relationship Id="rId10" Type="http://schemas.openxmlformats.org/officeDocument/2006/relationships/tags" Target="../tags/tag316.xml"/><Relationship Id="rId19" Type="http://schemas.openxmlformats.org/officeDocument/2006/relationships/tags" Target="../tags/tag325.xml"/><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tags" Target="../tags/tag320.xml"/><Relationship Id="rId22" Type="http://schemas.openxmlformats.org/officeDocument/2006/relationships/tags" Target="../tags/tag328.xml"/><Relationship Id="rId27" Type="http://schemas.openxmlformats.org/officeDocument/2006/relationships/tags" Target="../tags/tag333.xml"/></Relationships>
</file>

<file path=ppt/slides/_rels/slide20.xml.rels><?xml version="1.0" encoding="UTF-8" standalone="yes"?>
<Relationships xmlns="http://schemas.openxmlformats.org/package/2006/relationships"><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 Id="rId5" Type="http://schemas.openxmlformats.org/officeDocument/2006/relationships/notesSlide" Target="../notesSlides/notesSlide20.xml"/><Relationship Id="rId4"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20.xml"/><Relationship Id="rId7" Type="http://schemas.openxmlformats.org/officeDocument/2006/relationships/image" Target="../media/image35.png"/><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 Id="rId5" Type="http://schemas.openxmlformats.org/officeDocument/2006/relationships/notesSlide" Target="../notesSlides/notesSlide23.xml"/><Relationship Id="rId4"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image" Target="../media/image39.png"/><Relationship Id="rId3" Type="http://schemas.openxmlformats.org/officeDocument/2006/relationships/tags" Target="../tags/tag395.xml"/><Relationship Id="rId7" Type="http://schemas.openxmlformats.org/officeDocument/2006/relationships/tags" Target="../tags/tag399.xml"/><Relationship Id="rId12" Type="http://schemas.openxmlformats.org/officeDocument/2006/relationships/image" Target="../media/image38.png"/><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tags" Target="../tags/tag398.xml"/><Relationship Id="rId11" Type="http://schemas.openxmlformats.org/officeDocument/2006/relationships/image" Target="../media/image37.png"/><Relationship Id="rId5" Type="http://schemas.openxmlformats.org/officeDocument/2006/relationships/tags" Target="../tags/tag397.xml"/><Relationship Id="rId10" Type="http://schemas.openxmlformats.org/officeDocument/2006/relationships/notesSlide" Target="../notesSlides/notesSlide24.xml"/><Relationship Id="rId4" Type="http://schemas.openxmlformats.org/officeDocument/2006/relationships/tags" Target="../tags/tag396.xml"/><Relationship Id="rId9"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tags" Target="../tags/tag403.xml"/><Relationship Id="rId7" Type="http://schemas.openxmlformats.org/officeDocument/2006/relationships/image" Target="../media/image41.png"/><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image" Target="../media/image40.png"/><Relationship Id="rId5" Type="http://schemas.openxmlformats.org/officeDocument/2006/relationships/notesSlide" Target="../notesSlides/notesSlide25.xml"/><Relationship Id="rId4"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405.xml"/><Relationship Id="rId1" Type="http://schemas.openxmlformats.org/officeDocument/2006/relationships/tags" Target="../tags/tag404.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 Id="rId5" Type="http://schemas.openxmlformats.org/officeDocument/2006/relationships/notesSlide" Target="../notesSlides/notesSlide27.xml"/><Relationship Id="rId4"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image" Target="../media/image42.png"/><Relationship Id="rId5" Type="http://schemas.openxmlformats.org/officeDocument/2006/relationships/notesSlide" Target="../notesSlides/notesSlide28.xml"/><Relationship Id="rId4"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14.xml"/><Relationship Id="rId7" Type="http://schemas.openxmlformats.org/officeDocument/2006/relationships/image" Target="../media/image44.png"/><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image" Target="../media/image43.png"/><Relationship Id="rId5" Type="http://schemas.openxmlformats.org/officeDocument/2006/relationships/notesSlide" Target="../notesSlides/notesSlide29.xml"/><Relationship Id="rId4"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335.xml"/><Relationship Id="rId1" Type="http://schemas.openxmlformats.org/officeDocument/2006/relationships/tags" Target="../tags/tag334.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image" Target="../media/image46.png"/><Relationship Id="rId5" Type="http://schemas.openxmlformats.org/officeDocument/2006/relationships/notesSlide" Target="../notesSlides/notesSlide30.xml"/><Relationship Id="rId4"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tags" Target="../tags/tag420.xml"/><Relationship Id="rId7" Type="http://schemas.openxmlformats.org/officeDocument/2006/relationships/image" Target="../media/image48.png"/><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image" Target="../media/image47.png"/><Relationship Id="rId5" Type="http://schemas.openxmlformats.org/officeDocument/2006/relationships/notesSlide" Target="../notesSlides/notesSlide31.xml"/><Relationship Id="rId4"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tags" Target="../tags/tag421.xml"/><Relationship Id="rId5" Type="http://schemas.openxmlformats.org/officeDocument/2006/relationships/notesSlide" Target="../notesSlides/notesSlide32.xml"/><Relationship Id="rId4"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425.xml"/><Relationship Id="rId1" Type="http://schemas.openxmlformats.org/officeDocument/2006/relationships/tags" Target="../tags/tag424.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 Id="rId5" Type="http://schemas.openxmlformats.org/officeDocument/2006/relationships/notesSlide" Target="../notesSlides/notesSlide34.xml"/><Relationship Id="rId4"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 Id="rId5" Type="http://schemas.openxmlformats.org/officeDocument/2006/relationships/notesSlide" Target="../notesSlides/notesSlide35.xml"/><Relationship Id="rId4"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433.xml"/><Relationship Id="rId1" Type="http://schemas.openxmlformats.org/officeDocument/2006/relationships/tags" Target="../tags/tag432.xml"/><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 Id="rId5" Type="http://schemas.openxmlformats.org/officeDocument/2006/relationships/notesSlide" Target="../notesSlides/notesSlide4.xml"/><Relationship Id="rId4"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 Id="rId5" Type="http://schemas.openxmlformats.org/officeDocument/2006/relationships/notesSlide" Target="../notesSlides/notesSlide5.xml"/><Relationship Id="rId4"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 Id="rId5" Type="http://schemas.openxmlformats.org/officeDocument/2006/relationships/notesSlide" Target="../notesSlides/notesSlide6.xml"/><Relationship Id="rId4"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346.xml"/><Relationship Id="rId1" Type="http://schemas.openxmlformats.org/officeDocument/2006/relationships/tags" Target="../tags/tag345.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image" Target="../media/image8.png"/><Relationship Id="rId5" Type="http://schemas.openxmlformats.org/officeDocument/2006/relationships/notesSlide" Target="../notesSlides/notesSlide8.xml"/><Relationship Id="rId4"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 Id="rId5" Type="http://schemas.openxmlformats.org/officeDocument/2006/relationships/notesSlide" Target="../notesSlides/notesSlide9.xml"/><Relationship Id="rId4"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lstStyle/>
          <a:p>
            <a:r>
              <a:rPr lang="en-US" altLang="zh-CN" dirty="0"/>
              <a:t>Rust</a:t>
            </a:r>
            <a:r>
              <a:rPr lang="zh-CN" altLang="en-US" dirty="0"/>
              <a:t>介绍</a:t>
            </a:r>
          </a:p>
        </p:txBody>
      </p:sp>
      <p:sp>
        <p:nvSpPr>
          <p:cNvPr id="3" name="副标题 2"/>
          <p:cNvSpPr>
            <a:spLocks noGrp="1"/>
          </p:cNvSpPr>
          <p:nvPr>
            <p:ph type="subTitle" idx="1"/>
            <p:custDataLst>
              <p:tags r:id="rId3"/>
            </p:custDataLst>
          </p:nvPr>
        </p:nvSpPr>
        <p:spPr>
          <a:xfrm>
            <a:off x="2592999" y="3617495"/>
            <a:ext cx="6985682" cy="425116"/>
          </a:xfrm>
        </p:spPr>
        <p:txBody>
          <a:bodyPr>
            <a:normAutofit fontScale="95000"/>
          </a:bodyPr>
          <a:lstStyle/>
          <a:p>
            <a:r>
              <a:rPr lang="zh-CN" altLang="en-US" dirty="0"/>
              <a:t>介绍人：王博琛</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内存与分配</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zh-CN" altLang="en-US" sz="1800" dirty="0">
                <a:solidFill>
                  <a:srgbClr val="000000"/>
                </a:solidFill>
                <a:latin typeface="open sans" panose="020B0606030504020204" pitchFamily="34" charset="0"/>
              </a:rPr>
              <a:t>一般数据类型（栈）、</a:t>
            </a:r>
            <a:r>
              <a:rPr lang="en-US" altLang="zh-CN" sz="1800" dirty="0">
                <a:solidFill>
                  <a:srgbClr val="000000"/>
                </a:solidFill>
                <a:latin typeface="open sans" panose="020B0606030504020204" pitchFamily="34" charset="0"/>
              </a:rPr>
              <a:t>String</a:t>
            </a:r>
            <a:r>
              <a:rPr lang="zh-CN" altLang="en-US" sz="1800" dirty="0">
                <a:solidFill>
                  <a:srgbClr val="000000"/>
                </a:solidFill>
                <a:latin typeface="open sans" panose="020B0606030504020204" pitchFamily="34" charset="0"/>
              </a:rPr>
              <a:t>类型（堆）</a:t>
            </a:r>
            <a:endParaRPr lang="en-US" altLang="zh-CN" sz="1800" dirty="0">
              <a:solidFill>
                <a:srgbClr val="000000"/>
              </a:solidFill>
              <a:latin typeface="open sans" panose="020B0606030504020204" pitchFamily="34" charset="0"/>
            </a:endParaRPr>
          </a:p>
          <a:p>
            <a:r>
              <a:rPr lang="en-US" altLang="zh-CN" sz="1800" dirty="0">
                <a:solidFill>
                  <a:srgbClr val="000000"/>
                </a:solidFill>
                <a:latin typeface="open sans" panose="020B0606030504020204" pitchFamily="34" charset="0"/>
              </a:rPr>
              <a:t>Rust</a:t>
            </a:r>
            <a:r>
              <a:rPr lang="zh-CN" altLang="en-US" sz="1800" dirty="0">
                <a:solidFill>
                  <a:srgbClr val="000000"/>
                </a:solidFill>
                <a:latin typeface="open sans" panose="020B0606030504020204" pitchFamily="34" charset="0"/>
              </a:rPr>
              <a:t>不需要开发者显式地通过</a:t>
            </a:r>
            <a:r>
              <a:rPr lang="en-US" altLang="zh-CN" sz="1800" dirty="0">
                <a:solidFill>
                  <a:srgbClr val="000000"/>
                </a:solidFill>
                <a:latin typeface="open sans" panose="020B0606030504020204" pitchFamily="34" charset="0"/>
              </a:rPr>
              <a:t>malloc/new</a:t>
            </a:r>
            <a:r>
              <a:rPr lang="zh-CN" altLang="en-US" sz="1800" dirty="0">
                <a:solidFill>
                  <a:srgbClr val="000000"/>
                </a:solidFill>
                <a:latin typeface="open sans" panose="020B0606030504020204" pitchFamily="34" charset="0"/>
              </a:rPr>
              <a:t>或</a:t>
            </a:r>
            <a:r>
              <a:rPr lang="en-US" altLang="zh-CN" sz="1800" dirty="0">
                <a:solidFill>
                  <a:srgbClr val="000000"/>
                </a:solidFill>
                <a:latin typeface="open sans" panose="020B0606030504020204" pitchFamily="34" charset="0"/>
              </a:rPr>
              <a:t>free/delete </a:t>
            </a:r>
            <a:r>
              <a:rPr lang="zh-CN" altLang="en-US" sz="1800" dirty="0">
                <a:solidFill>
                  <a:srgbClr val="000000"/>
                </a:solidFill>
                <a:latin typeface="open sans" panose="020B0606030504020204" pitchFamily="34" charset="0"/>
              </a:rPr>
              <a:t>之类的函数去分配和回收堆内存</a:t>
            </a:r>
          </a:p>
          <a:p>
            <a:endParaRPr lang="zh-CN" altLang="en-US" dirty="0"/>
          </a:p>
        </p:txBody>
      </p:sp>
      <p:pic>
        <p:nvPicPr>
          <p:cNvPr id="5" name="图片 4">
            <a:extLst>
              <a:ext uri="{FF2B5EF4-FFF2-40B4-BE49-F238E27FC236}">
                <a16:creationId xmlns:a16="http://schemas.microsoft.com/office/drawing/2014/main" id="{D31D473B-9BAD-46A7-99FA-95303AAA6ED5}"/>
              </a:ext>
            </a:extLst>
          </p:cNvPr>
          <p:cNvPicPr>
            <a:picLocks noChangeAspect="1"/>
          </p:cNvPicPr>
          <p:nvPr/>
        </p:nvPicPr>
        <p:blipFill>
          <a:blip r:embed="rId6"/>
          <a:stretch>
            <a:fillRect/>
          </a:stretch>
        </p:blipFill>
        <p:spPr>
          <a:xfrm>
            <a:off x="2305348" y="2779941"/>
            <a:ext cx="5822185" cy="2049958"/>
          </a:xfrm>
          <a:prstGeom prst="rect">
            <a:avLst/>
          </a:prstGeom>
        </p:spPr>
      </p:pic>
    </p:spTree>
    <p:custDataLst>
      <p:tags r:id="rId1"/>
    </p:custDataLst>
    <p:extLst>
      <p:ext uri="{BB962C8B-B14F-4D97-AF65-F5344CB8AC3E}">
        <p14:creationId xmlns:p14="http://schemas.microsoft.com/office/powerpoint/2010/main" val="284706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移动（</a:t>
            </a:r>
            <a:r>
              <a:rPr lang="en-US" altLang="zh-CN" dirty="0">
                <a:sym typeface="+mn-ea"/>
              </a:rPr>
              <a:t>move</a:t>
            </a:r>
            <a:r>
              <a:rPr lang="zh-CN" altLang="en-US" dirty="0">
                <a:sym typeface="+mn-ea"/>
              </a:rPr>
              <a:t>）（</a:t>
            </a:r>
            <a:r>
              <a:rPr lang="en-US" altLang="zh-CN" dirty="0">
                <a:sym typeface="+mn-ea"/>
              </a:rPr>
              <a:t>1</a:t>
            </a:r>
            <a:r>
              <a:rPr lang="zh-CN" altLang="en-US" dirty="0">
                <a:sym typeface="+mn-ea"/>
              </a:rPr>
              <a:t>）</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endParaRPr lang="zh-CN" altLang="en-US" b="0" i="0" dirty="0">
              <a:solidFill>
                <a:srgbClr val="000000"/>
              </a:solidFill>
              <a:effectLst/>
              <a:latin typeface="open sans" panose="020B0606030504020204" pitchFamily="34" charset="0"/>
            </a:endParaRPr>
          </a:p>
          <a:p>
            <a:endParaRPr lang="zh-CN" altLang="en-US" dirty="0"/>
          </a:p>
        </p:txBody>
      </p:sp>
      <p:pic>
        <p:nvPicPr>
          <p:cNvPr id="6" name="图片 5">
            <a:extLst>
              <a:ext uri="{FF2B5EF4-FFF2-40B4-BE49-F238E27FC236}">
                <a16:creationId xmlns:a16="http://schemas.microsoft.com/office/drawing/2014/main" id="{A972E532-086F-40B7-A909-DC60752E552A}"/>
              </a:ext>
            </a:extLst>
          </p:cNvPr>
          <p:cNvPicPr>
            <a:picLocks noChangeAspect="1"/>
          </p:cNvPicPr>
          <p:nvPr/>
        </p:nvPicPr>
        <p:blipFill>
          <a:blip r:embed="rId6"/>
          <a:stretch>
            <a:fillRect/>
          </a:stretch>
        </p:blipFill>
        <p:spPr>
          <a:xfrm>
            <a:off x="707541" y="1872912"/>
            <a:ext cx="1318374" cy="502964"/>
          </a:xfrm>
          <a:prstGeom prst="rect">
            <a:avLst/>
          </a:prstGeom>
        </p:spPr>
      </p:pic>
      <p:pic>
        <p:nvPicPr>
          <p:cNvPr id="13" name="图片 12">
            <a:extLst>
              <a:ext uri="{FF2B5EF4-FFF2-40B4-BE49-F238E27FC236}">
                <a16:creationId xmlns:a16="http://schemas.microsoft.com/office/drawing/2014/main" id="{20719F9C-8FDC-4CA1-B426-C1CBC6E1C434}"/>
              </a:ext>
            </a:extLst>
          </p:cNvPr>
          <p:cNvPicPr>
            <a:picLocks noChangeAspect="1"/>
          </p:cNvPicPr>
          <p:nvPr/>
        </p:nvPicPr>
        <p:blipFill>
          <a:blip r:embed="rId7"/>
          <a:stretch>
            <a:fillRect/>
          </a:stretch>
        </p:blipFill>
        <p:spPr>
          <a:xfrm>
            <a:off x="2465248" y="1482071"/>
            <a:ext cx="3490262" cy="1364098"/>
          </a:xfrm>
          <a:prstGeom prst="rect">
            <a:avLst/>
          </a:prstGeom>
        </p:spPr>
      </p:pic>
      <p:pic>
        <p:nvPicPr>
          <p:cNvPr id="15" name="图片 14">
            <a:extLst>
              <a:ext uri="{FF2B5EF4-FFF2-40B4-BE49-F238E27FC236}">
                <a16:creationId xmlns:a16="http://schemas.microsoft.com/office/drawing/2014/main" id="{47DD593C-B28E-45CC-97D5-33FE09B6DEFC}"/>
              </a:ext>
            </a:extLst>
          </p:cNvPr>
          <p:cNvPicPr>
            <a:picLocks noChangeAspect="1"/>
          </p:cNvPicPr>
          <p:nvPr/>
        </p:nvPicPr>
        <p:blipFill>
          <a:blip r:embed="rId8"/>
          <a:stretch>
            <a:fillRect/>
          </a:stretch>
        </p:blipFill>
        <p:spPr>
          <a:xfrm>
            <a:off x="6213212" y="994003"/>
            <a:ext cx="3825572" cy="2484335"/>
          </a:xfrm>
          <a:prstGeom prst="rect">
            <a:avLst/>
          </a:prstGeom>
        </p:spPr>
      </p:pic>
      <p:pic>
        <p:nvPicPr>
          <p:cNvPr id="17" name="图片 16">
            <a:extLst>
              <a:ext uri="{FF2B5EF4-FFF2-40B4-BE49-F238E27FC236}">
                <a16:creationId xmlns:a16="http://schemas.microsoft.com/office/drawing/2014/main" id="{ABAE2A71-CDF3-4CC7-A965-C2297AF80907}"/>
              </a:ext>
            </a:extLst>
          </p:cNvPr>
          <p:cNvPicPr>
            <a:picLocks noChangeAspect="1"/>
          </p:cNvPicPr>
          <p:nvPr/>
        </p:nvPicPr>
        <p:blipFill>
          <a:blip r:embed="rId9"/>
          <a:stretch>
            <a:fillRect/>
          </a:stretch>
        </p:blipFill>
        <p:spPr>
          <a:xfrm>
            <a:off x="369984" y="2977221"/>
            <a:ext cx="4290432" cy="3581710"/>
          </a:xfrm>
          <a:prstGeom prst="rect">
            <a:avLst/>
          </a:prstGeom>
        </p:spPr>
      </p:pic>
      <p:pic>
        <p:nvPicPr>
          <p:cNvPr id="19" name="图片 18">
            <a:extLst>
              <a:ext uri="{FF2B5EF4-FFF2-40B4-BE49-F238E27FC236}">
                <a16:creationId xmlns:a16="http://schemas.microsoft.com/office/drawing/2014/main" id="{D194C4AD-9E6E-4DB5-A4E3-F06DD25E5166}"/>
              </a:ext>
            </a:extLst>
          </p:cNvPr>
          <p:cNvPicPr>
            <a:picLocks noChangeAspect="1"/>
          </p:cNvPicPr>
          <p:nvPr/>
        </p:nvPicPr>
        <p:blipFill>
          <a:blip r:embed="rId10"/>
          <a:stretch>
            <a:fillRect/>
          </a:stretch>
        </p:blipFill>
        <p:spPr>
          <a:xfrm>
            <a:off x="4631572" y="2977221"/>
            <a:ext cx="3375535" cy="3705153"/>
          </a:xfrm>
          <a:prstGeom prst="rect">
            <a:avLst/>
          </a:prstGeom>
        </p:spPr>
      </p:pic>
    </p:spTree>
    <p:custDataLst>
      <p:tags r:id="rId1"/>
    </p:custDataLst>
    <p:extLst>
      <p:ext uri="{BB962C8B-B14F-4D97-AF65-F5344CB8AC3E}">
        <p14:creationId xmlns:p14="http://schemas.microsoft.com/office/powerpoint/2010/main" val="220357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fltVal val="0"/>
                                          </p:val>
                                        </p:tav>
                                        <p:tav tm="100000">
                                          <p:val>
                                            <p:strVal val="#ppt_w"/>
                                          </p:val>
                                        </p:tav>
                                      </p:tavLst>
                                    </p:anim>
                                    <p:anim calcmode="lin" valueType="num">
                                      <p:cBhvr>
                                        <p:cTn id="13" dur="1000" fill="hold"/>
                                        <p:tgtEl>
                                          <p:spTgt spid="13"/>
                                        </p:tgtEl>
                                        <p:attrNameLst>
                                          <p:attrName>ppt_h</p:attrName>
                                        </p:attrNameLst>
                                      </p:cBhvr>
                                      <p:tavLst>
                                        <p:tav tm="0">
                                          <p:val>
                                            <p:fltVal val="0"/>
                                          </p:val>
                                        </p:tav>
                                        <p:tav tm="100000">
                                          <p:val>
                                            <p:strVal val="#ppt_h"/>
                                          </p:val>
                                        </p:tav>
                                      </p:tavLst>
                                    </p:anim>
                                    <p:anim calcmode="lin" valueType="num">
                                      <p:cBhvr>
                                        <p:cTn id="14" dur="1000" fill="hold"/>
                                        <p:tgtEl>
                                          <p:spTgt spid="13"/>
                                        </p:tgtEl>
                                        <p:attrNameLst>
                                          <p:attrName>style.rotation</p:attrName>
                                        </p:attrNameLst>
                                      </p:cBhvr>
                                      <p:tavLst>
                                        <p:tav tm="0">
                                          <p:val>
                                            <p:fltVal val="90"/>
                                          </p:val>
                                        </p:tav>
                                        <p:tav tm="100000">
                                          <p:val>
                                            <p:fltVal val="0"/>
                                          </p:val>
                                        </p:tav>
                                      </p:tavLst>
                                    </p:anim>
                                    <p:animEffect transition="in" filter="fade">
                                      <p:cBhvr>
                                        <p:cTn id="15" dur="1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移动（</a:t>
            </a:r>
            <a:r>
              <a:rPr lang="en-US" altLang="zh-CN" dirty="0">
                <a:sym typeface="+mn-ea"/>
              </a:rPr>
              <a:t>move</a:t>
            </a:r>
            <a:r>
              <a:rPr lang="zh-CN" altLang="en-US" dirty="0">
                <a:sym typeface="+mn-ea"/>
              </a:rPr>
              <a:t>）（</a:t>
            </a:r>
            <a:r>
              <a:rPr lang="en-US" altLang="zh-CN" dirty="0">
                <a:sym typeface="+mn-ea"/>
              </a:rPr>
              <a:t>2</a:t>
            </a:r>
            <a:r>
              <a:rPr lang="zh-CN" altLang="en-US" dirty="0">
                <a:sym typeface="+mn-ea"/>
              </a:rPr>
              <a:t>）</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endParaRPr lang="zh-CN" altLang="en-US" b="0" i="0" dirty="0">
              <a:solidFill>
                <a:srgbClr val="000000"/>
              </a:solidFill>
              <a:effectLst/>
              <a:latin typeface="open sans" panose="020B0606030504020204" pitchFamily="34" charset="0"/>
            </a:endParaRPr>
          </a:p>
          <a:p>
            <a:endParaRPr lang="zh-CN" altLang="en-US" dirty="0"/>
          </a:p>
        </p:txBody>
      </p:sp>
      <p:pic>
        <p:nvPicPr>
          <p:cNvPr id="18" name="图片 17">
            <a:extLst>
              <a:ext uri="{FF2B5EF4-FFF2-40B4-BE49-F238E27FC236}">
                <a16:creationId xmlns:a16="http://schemas.microsoft.com/office/drawing/2014/main" id="{00452990-C798-4254-BB42-7129CECF23B3}"/>
              </a:ext>
            </a:extLst>
          </p:cNvPr>
          <p:cNvPicPr>
            <a:picLocks noChangeAspect="1"/>
          </p:cNvPicPr>
          <p:nvPr/>
        </p:nvPicPr>
        <p:blipFill>
          <a:blip r:embed="rId6"/>
          <a:stretch>
            <a:fillRect/>
          </a:stretch>
        </p:blipFill>
        <p:spPr>
          <a:xfrm>
            <a:off x="7705721" y="2293496"/>
            <a:ext cx="3561780" cy="2802241"/>
          </a:xfrm>
          <a:prstGeom prst="rect">
            <a:avLst/>
          </a:prstGeom>
        </p:spPr>
      </p:pic>
      <p:pic>
        <p:nvPicPr>
          <p:cNvPr id="20" name="图片 19">
            <a:extLst>
              <a:ext uri="{FF2B5EF4-FFF2-40B4-BE49-F238E27FC236}">
                <a16:creationId xmlns:a16="http://schemas.microsoft.com/office/drawing/2014/main" id="{BB88BB67-5E02-4DED-B61B-9E59FDEAA8EE}"/>
              </a:ext>
            </a:extLst>
          </p:cNvPr>
          <p:cNvPicPr>
            <a:picLocks noChangeAspect="1"/>
          </p:cNvPicPr>
          <p:nvPr/>
        </p:nvPicPr>
        <p:blipFill>
          <a:blip r:embed="rId7"/>
          <a:stretch>
            <a:fillRect/>
          </a:stretch>
        </p:blipFill>
        <p:spPr>
          <a:xfrm>
            <a:off x="237814" y="2378080"/>
            <a:ext cx="7117697" cy="1958510"/>
          </a:xfrm>
          <a:prstGeom prst="rect">
            <a:avLst/>
          </a:prstGeom>
        </p:spPr>
      </p:pic>
      <p:pic>
        <p:nvPicPr>
          <p:cNvPr id="13" name="图片 12">
            <a:extLst>
              <a:ext uri="{FF2B5EF4-FFF2-40B4-BE49-F238E27FC236}">
                <a16:creationId xmlns:a16="http://schemas.microsoft.com/office/drawing/2014/main" id="{7ADE78E9-9AF0-43DA-883A-1AE109404999}"/>
              </a:ext>
            </a:extLst>
          </p:cNvPr>
          <p:cNvPicPr>
            <a:picLocks noChangeAspect="1"/>
          </p:cNvPicPr>
          <p:nvPr/>
        </p:nvPicPr>
        <p:blipFill>
          <a:blip r:embed="rId8"/>
          <a:stretch>
            <a:fillRect/>
          </a:stretch>
        </p:blipFill>
        <p:spPr>
          <a:xfrm>
            <a:off x="6605256" y="547197"/>
            <a:ext cx="3490262" cy="1364098"/>
          </a:xfrm>
          <a:prstGeom prst="rect">
            <a:avLst/>
          </a:prstGeom>
        </p:spPr>
      </p:pic>
    </p:spTree>
    <p:custDataLst>
      <p:tags r:id="rId1"/>
    </p:custDataLst>
    <p:extLst>
      <p:ext uri="{BB962C8B-B14F-4D97-AF65-F5344CB8AC3E}">
        <p14:creationId xmlns:p14="http://schemas.microsoft.com/office/powerpoint/2010/main" val="372950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克隆（</a:t>
            </a:r>
            <a:r>
              <a:rPr lang="en-US" altLang="zh-CN" dirty="0">
                <a:sym typeface="+mn-ea"/>
              </a:rPr>
              <a:t>clone</a:t>
            </a:r>
            <a:r>
              <a:rPr lang="zh-CN" altLang="en-US" dirty="0">
                <a:sym typeface="+mn-ea"/>
              </a:rPr>
              <a:t>）</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endParaRPr lang="en-US" altLang="zh-CN" dirty="0">
              <a:solidFill>
                <a:srgbClr val="000000"/>
              </a:solidFill>
              <a:latin typeface="open sans" panose="020B0606030504020204" pitchFamily="34" charset="0"/>
            </a:endParaRPr>
          </a:p>
          <a:p>
            <a:endParaRPr lang="zh-CN" altLang="en-US" b="0" i="0" dirty="0">
              <a:solidFill>
                <a:srgbClr val="000000"/>
              </a:solidFill>
              <a:effectLst/>
              <a:latin typeface="open sans" panose="020B0606030504020204" pitchFamily="34" charset="0"/>
            </a:endParaRPr>
          </a:p>
          <a:p>
            <a:endParaRPr lang="zh-CN" altLang="en-US" dirty="0"/>
          </a:p>
        </p:txBody>
      </p:sp>
      <p:pic>
        <p:nvPicPr>
          <p:cNvPr id="6" name="图片 5">
            <a:extLst>
              <a:ext uri="{FF2B5EF4-FFF2-40B4-BE49-F238E27FC236}">
                <a16:creationId xmlns:a16="http://schemas.microsoft.com/office/drawing/2014/main" id="{6E8522EB-4C6B-4D4E-816B-99857F4FB8B4}"/>
              </a:ext>
            </a:extLst>
          </p:cNvPr>
          <p:cNvPicPr>
            <a:picLocks noChangeAspect="1"/>
          </p:cNvPicPr>
          <p:nvPr/>
        </p:nvPicPr>
        <p:blipFill>
          <a:blip r:embed="rId6"/>
          <a:stretch>
            <a:fillRect/>
          </a:stretch>
        </p:blipFill>
        <p:spPr>
          <a:xfrm>
            <a:off x="1551056" y="2192277"/>
            <a:ext cx="4237087" cy="1402202"/>
          </a:xfrm>
          <a:prstGeom prst="rect">
            <a:avLst/>
          </a:prstGeom>
        </p:spPr>
      </p:pic>
      <p:pic>
        <p:nvPicPr>
          <p:cNvPr id="7" name="图片 6">
            <a:extLst>
              <a:ext uri="{FF2B5EF4-FFF2-40B4-BE49-F238E27FC236}">
                <a16:creationId xmlns:a16="http://schemas.microsoft.com/office/drawing/2014/main" id="{9A984093-8B15-47C9-9B17-E911B9A9281E}"/>
              </a:ext>
            </a:extLst>
          </p:cNvPr>
          <p:cNvPicPr>
            <a:picLocks noChangeAspect="1"/>
          </p:cNvPicPr>
          <p:nvPr/>
        </p:nvPicPr>
        <p:blipFill>
          <a:blip r:embed="rId7"/>
          <a:stretch>
            <a:fillRect/>
          </a:stretch>
        </p:blipFill>
        <p:spPr>
          <a:xfrm>
            <a:off x="7265409" y="1814528"/>
            <a:ext cx="3375535" cy="3705153"/>
          </a:xfrm>
          <a:prstGeom prst="rect">
            <a:avLst/>
          </a:prstGeom>
        </p:spPr>
      </p:pic>
    </p:spTree>
    <p:custDataLst>
      <p:tags r:id="rId1"/>
    </p:custDataLst>
    <p:extLst>
      <p:ext uri="{BB962C8B-B14F-4D97-AF65-F5344CB8AC3E}">
        <p14:creationId xmlns:p14="http://schemas.microsoft.com/office/powerpoint/2010/main" val="187394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只在栈上的数据：拷贝（</a:t>
            </a:r>
            <a:r>
              <a:rPr lang="en-US" altLang="zh-CN" dirty="0">
                <a:sym typeface="+mn-ea"/>
              </a:rPr>
              <a:t>copy</a:t>
            </a:r>
            <a:r>
              <a:rPr lang="zh-CN" altLang="en-US" dirty="0">
                <a:sym typeface="+mn-ea"/>
              </a:rPr>
              <a:t>）</a:t>
            </a:r>
            <a:endParaRPr lang="zh-CN" altLang="en-US" dirty="0"/>
          </a:p>
        </p:txBody>
      </p:sp>
      <p:sp>
        <p:nvSpPr>
          <p:cNvPr id="3" name="内容占位符 2"/>
          <p:cNvSpPr>
            <a:spLocks noGrp="1"/>
          </p:cNvSpPr>
          <p:nvPr>
            <p:ph idx="1"/>
            <p:custDataLst>
              <p:tags r:id="rId3"/>
            </p:custDataLst>
          </p:nvPr>
        </p:nvSpPr>
        <p:spPr>
          <a:xfrm>
            <a:off x="838200" y="3429000"/>
            <a:ext cx="10515600" cy="2440767"/>
          </a:xfrm>
        </p:spPr>
        <p:txBody>
          <a:bodyPr>
            <a:normAutofit/>
          </a:bodyPr>
          <a:lstStyle/>
          <a:p>
            <a:r>
              <a:rPr lang="zh-CN" altLang="en-US" sz="1800" dirty="0">
                <a:solidFill>
                  <a:srgbClr val="000000"/>
                </a:solidFill>
                <a:latin typeface="open sans" panose="020B0606030504020204" pitchFamily="34" charset="0"/>
              </a:rPr>
              <a:t>可以</a:t>
            </a:r>
            <a:r>
              <a:rPr lang="en-US" altLang="zh-CN" sz="1800" dirty="0">
                <a:solidFill>
                  <a:srgbClr val="000000"/>
                </a:solidFill>
                <a:latin typeface="open sans" panose="020B0606030504020204" pitchFamily="34" charset="0"/>
              </a:rPr>
              <a:t>Copy</a:t>
            </a:r>
            <a:r>
              <a:rPr lang="zh-CN" altLang="en-US" sz="1800" dirty="0">
                <a:solidFill>
                  <a:srgbClr val="000000"/>
                </a:solidFill>
                <a:latin typeface="open sans" panose="020B0606030504020204" pitchFamily="34" charset="0"/>
              </a:rPr>
              <a:t>的类型</a:t>
            </a:r>
            <a:endParaRPr lang="en-US" altLang="zh-CN" sz="1800" dirty="0">
              <a:solidFill>
                <a:srgbClr val="000000"/>
              </a:solidFill>
              <a:latin typeface="open sans" panose="020B0606030504020204" pitchFamily="34" charset="0"/>
            </a:endParaRPr>
          </a:p>
          <a:p>
            <a:pPr lvl="1"/>
            <a:r>
              <a:rPr lang="zh-CN" altLang="en-US" dirty="0">
                <a:solidFill>
                  <a:srgbClr val="000000"/>
                </a:solidFill>
                <a:latin typeface="open sans" panose="020B0606030504020204" pitchFamily="34" charset="0"/>
              </a:rPr>
              <a:t>所有整数类型，比如</a:t>
            </a:r>
            <a:r>
              <a:rPr lang="en-US" altLang="zh-CN" dirty="0">
                <a:solidFill>
                  <a:srgbClr val="000000"/>
                </a:solidFill>
                <a:latin typeface="open sans" panose="020B0606030504020204" pitchFamily="34" charset="0"/>
              </a:rPr>
              <a:t>u32.</a:t>
            </a:r>
          </a:p>
          <a:p>
            <a:pPr lvl="1"/>
            <a:r>
              <a:rPr lang="zh-CN" altLang="en-US" dirty="0">
                <a:solidFill>
                  <a:srgbClr val="000000"/>
                </a:solidFill>
                <a:latin typeface="open sans" panose="020B0606030504020204" pitchFamily="34" charset="0"/>
              </a:rPr>
              <a:t>布尔类型</a:t>
            </a:r>
            <a:r>
              <a:rPr lang="en-US" altLang="zh-CN" dirty="0">
                <a:solidFill>
                  <a:srgbClr val="000000"/>
                </a:solidFill>
                <a:latin typeface="open sans" panose="020B0606030504020204" pitchFamily="34" charset="0"/>
              </a:rPr>
              <a:t>bool.</a:t>
            </a:r>
          </a:p>
          <a:p>
            <a:pPr lvl="1"/>
            <a:r>
              <a:rPr lang="zh-CN" altLang="en-US" dirty="0">
                <a:solidFill>
                  <a:srgbClr val="000000"/>
                </a:solidFill>
                <a:latin typeface="open sans" panose="020B0606030504020204" pitchFamily="34" charset="0"/>
              </a:rPr>
              <a:t>所有浮点数类型，比如</a:t>
            </a:r>
            <a:r>
              <a:rPr lang="en-US" altLang="zh-CN" dirty="0">
                <a:solidFill>
                  <a:srgbClr val="000000"/>
                </a:solidFill>
                <a:latin typeface="open sans" panose="020B0606030504020204" pitchFamily="34" charset="0"/>
              </a:rPr>
              <a:t>f64.</a:t>
            </a:r>
          </a:p>
          <a:p>
            <a:pPr lvl="1"/>
            <a:r>
              <a:rPr lang="zh-CN" altLang="en-US" dirty="0">
                <a:solidFill>
                  <a:srgbClr val="000000"/>
                </a:solidFill>
                <a:latin typeface="open sans" panose="020B0606030504020204" pitchFamily="34" charset="0"/>
              </a:rPr>
              <a:t>字符类型，</a:t>
            </a:r>
            <a:r>
              <a:rPr lang="en-US" altLang="zh-CN" dirty="0">
                <a:solidFill>
                  <a:srgbClr val="000000"/>
                </a:solidFill>
                <a:latin typeface="open sans" panose="020B0606030504020204" pitchFamily="34" charset="0"/>
              </a:rPr>
              <a:t>char.</a:t>
            </a:r>
          </a:p>
          <a:p>
            <a:pPr lvl="1"/>
            <a:r>
              <a:rPr lang="zh-CN" altLang="en-US" dirty="0">
                <a:solidFill>
                  <a:srgbClr val="000000"/>
                </a:solidFill>
                <a:latin typeface="open sans" panose="020B0606030504020204" pitchFamily="34" charset="0"/>
              </a:rPr>
              <a:t>元组，当且仅当其包含的类型也都是可</a:t>
            </a:r>
            <a:r>
              <a:rPr lang="en-US" altLang="zh-CN" dirty="0">
                <a:solidFill>
                  <a:srgbClr val="000000"/>
                </a:solidFill>
                <a:latin typeface="open sans" panose="020B0606030504020204" pitchFamily="34" charset="0"/>
              </a:rPr>
              <a:t>copy</a:t>
            </a:r>
            <a:r>
              <a:rPr lang="zh-CN" altLang="en-US" dirty="0">
                <a:solidFill>
                  <a:srgbClr val="000000"/>
                </a:solidFill>
                <a:latin typeface="open sans" panose="020B0606030504020204" pitchFamily="34" charset="0"/>
              </a:rPr>
              <a:t>的，比如（</a:t>
            </a:r>
            <a:r>
              <a:rPr lang="en-US" altLang="zh-CN" dirty="0">
                <a:solidFill>
                  <a:srgbClr val="000000"/>
                </a:solidFill>
                <a:latin typeface="open sans" panose="020B0606030504020204" pitchFamily="34" charset="0"/>
              </a:rPr>
              <a:t>i32</a:t>
            </a:r>
            <a:r>
              <a:rPr lang="zh-CN" altLang="en-US" dirty="0">
                <a:solidFill>
                  <a:srgbClr val="000000"/>
                </a:solidFill>
                <a:latin typeface="open sans" panose="020B0606030504020204" pitchFamily="34" charset="0"/>
              </a:rPr>
              <a:t>，</a:t>
            </a:r>
            <a:r>
              <a:rPr lang="en-US" altLang="zh-CN" dirty="0">
                <a:solidFill>
                  <a:srgbClr val="000000"/>
                </a:solidFill>
                <a:latin typeface="open sans" panose="020B0606030504020204" pitchFamily="34" charset="0"/>
              </a:rPr>
              <a:t>i32</a:t>
            </a:r>
            <a:r>
              <a:rPr lang="zh-CN" altLang="en-US" dirty="0">
                <a:solidFill>
                  <a:srgbClr val="000000"/>
                </a:solidFill>
                <a:latin typeface="open sans" panose="020B0606030504020204" pitchFamily="34" charset="0"/>
              </a:rPr>
              <a:t>）而不是（</a:t>
            </a:r>
            <a:r>
              <a:rPr lang="en-US" altLang="zh-CN" dirty="0">
                <a:solidFill>
                  <a:srgbClr val="000000"/>
                </a:solidFill>
                <a:latin typeface="open sans" panose="020B0606030504020204" pitchFamily="34" charset="0"/>
              </a:rPr>
              <a:t>i32</a:t>
            </a:r>
            <a:r>
              <a:rPr lang="zh-CN" altLang="en-US" dirty="0">
                <a:solidFill>
                  <a:srgbClr val="000000"/>
                </a:solidFill>
                <a:latin typeface="open sans" panose="020B0606030504020204" pitchFamily="34" charset="0"/>
              </a:rPr>
              <a:t>，</a:t>
            </a:r>
            <a:r>
              <a:rPr lang="en-US" altLang="zh-CN" dirty="0">
                <a:solidFill>
                  <a:srgbClr val="000000"/>
                </a:solidFill>
                <a:latin typeface="open sans" panose="020B0606030504020204" pitchFamily="34" charset="0"/>
              </a:rPr>
              <a:t>String</a:t>
            </a:r>
            <a:r>
              <a:rPr lang="zh-CN" altLang="en-US" dirty="0">
                <a:solidFill>
                  <a:srgbClr val="000000"/>
                </a:solidFill>
                <a:latin typeface="open sans" panose="020B0606030504020204" pitchFamily="34" charset="0"/>
              </a:rPr>
              <a:t>）</a:t>
            </a:r>
          </a:p>
          <a:p>
            <a:endParaRPr lang="zh-CN" altLang="en-US" dirty="0"/>
          </a:p>
        </p:txBody>
      </p:sp>
      <p:pic>
        <p:nvPicPr>
          <p:cNvPr id="5" name="图片 4">
            <a:extLst>
              <a:ext uri="{FF2B5EF4-FFF2-40B4-BE49-F238E27FC236}">
                <a16:creationId xmlns:a16="http://schemas.microsoft.com/office/drawing/2014/main" id="{DC1830C2-2397-48FC-AF64-D1E33BABE43D}"/>
              </a:ext>
            </a:extLst>
          </p:cNvPr>
          <p:cNvPicPr>
            <a:picLocks noChangeAspect="1"/>
          </p:cNvPicPr>
          <p:nvPr/>
        </p:nvPicPr>
        <p:blipFill>
          <a:blip r:embed="rId6"/>
          <a:stretch>
            <a:fillRect/>
          </a:stretch>
        </p:blipFill>
        <p:spPr>
          <a:xfrm>
            <a:off x="2622538" y="2005162"/>
            <a:ext cx="5883150" cy="1097375"/>
          </a:xfrm>
          <a:prstGeom prst="rect">
            <a:avLst/>
          </a:prstGeom>
        </p:spPr>
      </p:pic>
    </p:spTree>
    <p:custDataLst>
      <p:tags r:id="rId1"/>
    </p:custDataLst>
    <p:extLst>
      <p:ext uri="{BB962C8B-B14F-4D97-AF65-F5344CB8AC3E}">
        <p14:creationId xmlns:p14="http://schemas.microsoft.com/office/powerpoint/2010/main" val="79752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所有权与函数</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endParaRPr lang="zh-CN" altLang="en-US" dirty="0"/>
          </a:p>
        </p:txBody>
      </p:sp>
      <p:pic>
        <p:nvPicPr>
          <p:cNvPr id="5" name="图片 4">
            <a:extLst>
              <a:ext uri="{FF2B5EF4-FFF2-40B4-BE49-F238E27FC236}">
                <a16:creationId xmlns:a16="http://schemas.microsoft.com/office/drawing/2014/main" id="{CAD2B8E2-ACE4-4F49-A200-BBDD630C1384}"/>
              </a:ext>
            </a:extLst>
          </p:cNvPr>
          <p:cNvPicPr>
            <a:picLocks noChangeAspect="1"/>
          </p:cNvPicPr>
          <p:nvPr/>
        </p:nvPicPr>
        <p:blipFill>
          <a:blip r:embed="rId6"/>
          <a:stretch>
            <a:fillRect/>
          </a:stretch>
        </p:blipFill>
        <p:spPr>
          <a:xfrm>
            <a:off x="1695097" y="1531825"/>
            <a:ext cx="8154107" cy="4816257"/>
          </a:xfrm>
          <a:prstGeom prst="rect">
            <a:avLst/>
          </a:prstGeom>
        </p:spPr>
      </p:pic>
      <p:pic>
        <p:nvPicPr>
          <p:cNvPr id="7" name="图片 6">
            <a:extLst>
              <a:ext uri="{FF2B5EF4-FFF2-40B4-BE49-F238E27FC236}">
                <a16:creationId xmlns:a16="http://schemas.microsoft.com/office/drawing/2014/main" id="{351B795F-774A-47AD-9380-4EEE89A8632A}"/>
              </a:ext>
            </a:extLst>
          </p:cNvPr>
          <p:cNvPicPr>
            <a:picLocks noChangeAspect="1"/>
          </p:cNvPicPr>
          <p:nvPr/>
        </p:nvPicPr>
        <p:blipFill>
          <a:blip r:embed="rId7"/>
          <a:stretch>
            <a:fillRect/>
          </a:stretch>
        </p:blipFill>
        <p:spPr>
          <a:xfrm>
            <a:off x="1977062" y="1387033"/>
            <a:ext cx="7872142" cy="5105842"/>
          </a:xfrm>
          <a:prstGeom prst="rect">
            <a:avLst/>
          </a:prstGeom>
        </p:spPr>
      </p:pic>
    </p:spTree>
    <p:custDataLst>
      <p:tags r:id="rId1"/>
    </p:custDataLst>
    <p:extLst>
      <p:ext uri="{BB962C8B-B14F-4D97-AF65-F5344CB8AC3E}">
        <p14:creationId xmlns:p14="http://schemas.microsoft.com/office/powerpoint/2010/main" val="284737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引用</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endParaRPr lang="zh-CN" altLang="en-US" dirty="0"/>
          </a:p>
        </p:txBody>
      </p:sp>
      <p:pic>
        <p:nvPicPr>
          <p:cNvPr id="6" name="图片 5">
            <a:extLst>
              <a:ext uri="{FF2B5EF4-FFF2-40B4-BE49-F238E27FC236}">
                <a16:creationId xmlns:a16="http://schemas.microsoft.com/office/drawing/2014/main" id="{529E485D-1F52-4B8D-9E01-4E31CE92DBE7}"/>
              </a:ext>
            </a:extLst>
          </p:cNvPr>
          <p:cNvPicPr>
            <a:picLocks noChangeAspect="1"/>
          </p:cNvPicPr>
          <p:nvPr/>
        </p:nvPicPr>
        <p:blipFill>
          <a:blip r:embed="rId6"/>
          <a:stretch>
            <a:fillRect/>
          </a:stretch>
        </p:blipFill>
        <p:spPr>
          <a:xfrm>
            <a:off x="905194" y="2379415"/>
            <a:ext cx="6302286" cy="2583404"/>
          </a:xfrm>
          <a:prstGeom prst="rect">
            <a:avLst/>
          </a:prstGeom>
        </p:spPr>
      </p:pic>
      <p:pic>
        <p:nvPicPr>
          <p:cNvPr id="9" name="图片 8">
            <a:extLst>
              <a:ext uri="{FF2B5EF4-FFF2-40B4-BE49-F238E27FC236}">
                <a16:creationId xmlns:a16="http://schemas.microsoft.com/office/drawing/2014/main" id="{E6B81242-270A-4BB6-8711-1EBD8D4C0793}"/>
              </a:ext>
            </a:extLst>
          </p:cNvPr>
          <p:cNvPicPr>
            <a:picLocks noChangeAspect="1"/>
          </p:cNvPicPr>
          <p:nvPr/>
        </p:nvPicPr>
        <p:blipFill>
          <a:blip r:embed="rId7"/>
          <a:stretch>
            <a:fillRect/>
          </a:stretch>
        </p:blipFill>
        <p:spPr>
          <a:xfrm>
            <a:off x="7455130" y="2501265"/>
            <a:ext cx="4336156" cy="2103302"/>
          </a:xfrm>
          <a:prstGeom prst="rect">
            <a:avLst/>
          </a:prstGeom>
        </p:spPr>
      </p:pic>
      <p:pic>
        <p:nvPicPr>
          <p:cNvPr id="5" name="图片 4">
            <a:extLst>
              <a:ext uri="{FF2B5EF4-FFF2-40B4-BE49-F238E27FC236}">
                <a16:creationId xmlns:a16="http://schemas.microsoft.com/office/drawing/2014/main" id="{C749CF2D-B007-4497-AA73-0386F023CB6B}"/>
              </a:ext>
            </a:extLst>
          </p:cNvPr>
          <p:cNvPicPr>
            <a:picLocks noChangeAspect="1"/>
          </p:cNvPicPr>
          <p:nvPr/>
        </p:nvPicPr>
        <p:blipFill>
          <a:blip r:embed="rId8"/>
          <a:stretch>
            <a:fillRect/>
          </a:stretch>
        </p:blipFill>
        <p:spPr>
          <a:xfrm>
            <a:off x="2213273" y="5060191"/>
            <a:ext cx="7765453" cy="1432684"/>
          </a:xfrm>
          <a:prstGeom prst="rect">
            <a:avLst/>
          </a:prstGeom>
        </p:spPr>
      </p:pic>
    </p:spTree>
    <p:custDataLst>
      <p:tags r:id="rId1"/>
    </p:custDataLst>
    <p:extLst>
      <p:ext uri="{BB962C8B-B14F-4D97-AF65-F5344CB8AC3E}">
        <p14:creationId xmlns:p14="http://schemas.microsoft.com/office/powerpoint/2010/main" val="304161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可变引用</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b="0" i="0" dirty="0">
                <a:solidFill>
                  <a:srgbClr val="000000"/>
                </a:solidFill>
                <a:effectLst/>
                <a:latin typeface="open sans" panose="020B0606030504020204" pitchFamily="34" charset="0"/>
              </a:rPr>
              <a:t>避免数据竞争！</a:t>
            </a:r>
            <a:endParaRPr lang="zh-CN" altLang="en-US" dirty="0"/>
          </a:p>
        </p:txBody>
      </p:sp>
      <p:pic>
        <p:nvPicPr>
          <p:cNvPr id="11" name="图片 10">
            <a:extLst>
              <a:ext uri="{FF2B5EF4-FFF2-40B4-BE49-F238E27FC236}">
                <a16:creationId xmlns:a16="http://schemas.microsoft.com/office/drawing/2014/main" id="{D5A1C740-5AED-4607-AB12-B22D9DCC1471}"/>
              </a:ext>
            </a:extLst>
          </p:cNvPr>
          <p:cNvPicPr>
            <a:picLocks noChangeAspect="1"/>
          </p:cNvPicPr>
          <p:nvPr/>
        </p:nvPicPr>
        <p:blipFill>
          <a:blip r:embed="rId6"/>
          <a:stretch>
            <a:fillRect/>
          </a:stretch>
        </p:blipFill>
        <p:spPr>
          <a:xfrm>
            <a:off x="957804" y="1690688"/>
            <a:ext cx="4747671" cy="2149026"/>
          </a:xfrm>
          <a:prstGeom prst="rect">
            <a:avLst/>
          </a:prstGeom>
        </p:spPr>
      </p:pic>
      <p:pic>
        <p:nvPicPr>
          <p:cNvPr id="13" name="图片 12">
            <a:extLst>
              <a:ext uri="{FF2B5EF4-FFF2-40B4-BE49-F238E27FC236}">
                <a16:creationId xmlns:a16="http://schemas.microsoft.com/office/drawing/2014/main" id="{64FB669E-5C2A-42A3-B518-F283CEEB31E7}"/>
              </a:ext>
            </a:extLst>
          </p:cNvPr>
          <p:cNvPicPr>
            <a:picLocks noChangeAspect="1"/>
          </p:cNvPicPr>
          <p:nvPr/>
        </p:nvPicPr>
        <p:blipFill>
          <a:blip r:embed="rId7"/>
          <a:stretch>
            <a:fillRect/>
          </a:stretch>
        </p:blipFill>
        <p:spPr>
          <a:xfrm>
            <a:off x="6486527" y="1987579"/>
            <a:ext cx="3795089" cy="1440305"/>
          </a:xfrm>
          <a:prstGeom prst="rect">
            <a:avLst/>
          </a:prstGeom>
        </p:spPr>
      </p:pic>
      <p:pic>
        <p:nvPicPr>
          <p:cNvPr id="5" name="图片 4">
            <a:extLst>
              <a:ext uri="{FF2B5EF4-FFF2-40B4-BE49-F238E27FC236}">
                <a16:creationId xmlns:a16="http://schemas.microsoft.com/office/drawing/2014/main" id="{FE9356FD-E126-4A11-826E-5A993BE739FD}"/>
              </a:ext>
            </a:extLst>
          </p:cNvPr>
          <p:cNvPicPr>
            <a:picLocks noChangeAspect="1"/>
          </p:cNvPicPr>
          <p:nvPr/>
        </p:nvPicPr>
        <p:blipFill>
          <a:blip r:embed="rId8"/>
          <a:stretch>
            <a:fillRect/>
          </a:stretch>
        </p:blipFill>
        <p:spPr>
          <a:xfrm>
            <a:off x="2963485" y="4029229"/>
            <a:ext cx="5921253" cy="1889924"/>
          </a:xfrm>
          <a:prstGeom prst="rect">
            <a:avLst/>
          </a:prstGeom>
        </p:spPr>
      </p:pic>
    </p:spTree>
    <p:custDataLst>
      <p:tags r:id="rId1"/>
    </p:custDataLst>
    <p:extLst>
      <p:ext uri="{BB962C8B-B14F-4D97-AF65-F5344CB8AC3E}">
        <p14:creationId xmlns:p14="http://schemas.microsoft.com/office/powerpoint/2010/main" val="76000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数据竞争</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pPr algn="l"/>
            <a:r>
              <a:rPr lang="zh-CN" altLang="en-US" b="0" i="0" dirty="0">
                <a:solidFill>
                  <a:srgbClr val="000000"/>
                </a:solidFill>
                <a:effectLst/>
                <a:latin typeface="open sans" panose="020B0606030504020204" pitchFamily="34" charset="0"/>
              </a:rPr>
              <a:t>可由这三个行为造成：</a:t>
            </a:r>
          </a:p>
          <a:p>
            <a:pPr lvl="1"/>
            <a:r>
              <a:rPr lang="zh-CN" altLang="en-US" b="0" i="0" dirty="0">
                <a:solidFill>
                  <a:srgbClr val="000000"/>
                </a:solidFill>
                <a:effectLst/>
                <a:latin typeface="open sans" panose="020B0606030504020204" pitchFamily="34" charset="0"/>
              </a:rPr>
              <a:t>两个或更多指针同时访问同一数据。</a:t>
            </a:r>
          </a:p>
          <a:p>
            <a:pPr lvl="1"/>
            <a:r>
              <a:rPr lang="zh-CN" altLang="en-US" b="0" i="0" dirty="0">
                <a:solidFill>
                  <a:srgbClr val="000000"/>
                </a:solidFill>
                <a:effectLst/>
                <a:latin typeface="open sans" panose="020B0606030504020204" pitchFamily="34" charset="0"/>
              </a:rPr>
              <a:t>至少有一个指针被用来写入数据。</a:t>
            </a:r>
          </a:p>
          <a:p>
            <a:pPr lvl="1"/>
            <a:r>
              <a:rPr lang="zh-CN" altLang="en-US" b="0" i="0" dirty="0">
                <a:solidFill>
                  <a:srgbClr val="000000"/>
                </a:solidFill>
                <a:effectLst/>
                <a:latin typeface="open sans" panose="020B0606030504020204" pitchFamily="34" charset="0"/>
              </a:rPr>
              <a:t>没有同步数据访问的机制。</a:t>
            </a:r>
          </a:p>
          <a:p>
            <a:endParaRPr lang="zh-CN" altLang="en-US" dirty="0"/>
          </a:p>
        </p:txBody>
      </p:sp>
      <p:pic>
        <p:nvPicPr>
          <p:cNvPr id="15" name="图片 14">
            <a:extLst>
              <a:ext uri="{FF2B5EF4-FFF2-40B4-BE49-F238E27FC236}">
                <a16:creationId xmlns:a16="http://schemas.microsoft.com/office/drawing/2014/main" id="{D954AA98-9B44-4384-8218-817CDE0F5D29}"/>
              </a:ext>
            </a:extLst>
          </p:cNvPr>
          <p:cNvPicPr>
            <a:picLocks noChangeAspect="1"/>
          </p:cNvPicPr>
          <p:nvPr/>
        </p:nvPicPr>
        <p:blipFill>
          <a:blip r:embed="rId6"/>
          <a:stretch>
            <a:fillRect/>
          </a:stretch>
        </p:blipFill>
        <p:spPr>
          <a:xfrm>
            <a:off x="1308667" y="3421160"/>
            <a:ext cx="4229467" cy="1798476"/>
          </a:xfrm>
          <a:prstGeom prst="rect">
            <a:avLst/>
          </a:prstGeom>
        </p:spPr>
      </p:pic>
      <p:pic>
        <p:nvPicPr>
          <p:cNvPr id="17" name="图片 16">
            <a:extLst>
              <a:ext uri="{FF2B5EF4-FFF2-40B4-BE49-F238E27FC236}">
                <a16:creationId xmlns:a16="http://schemas.microsoft.com/office/drawing/2014/main" id="{3D95C9EA-C0B2-48C6-81D6-6988A1B26736}"/>
              </a:ext>
            </a:extLst>
          </p:cNvPr>
          <p:cNvPicPr>
            <a:picLocks noChangeAspect="1"/>
          </p:cNvPicPr>
          <p:nvPr/>
        </p:nvPicPr>
        <p:blipFill>
          <a:blip r:embed="rId7"/>
          <a:stretch>
            <a:fillRect/>
          </a:stretch>
        </p:blipFill>
        <p:spPr>
          <a:xfrm>
            <a:off x="6501466" y="3245803"/>
            <a:ext cx="3452159" cy="2255715"/>
          </a:xfrm>
          <a:prstGeom prst="rect">
            <a:avLst/>
          </a:prstGeom>
        </p:spPr>
      </p:pic>
    </p:spTree>
    <p:custDataLst>
      <p:tags r:id="rId1"/>
    </p:custDataLst>
    <p:extLst>
      <p:ext uri="{BB962C8B-B14F-4D97-AF65-F5344CB8AC3E}">
        <p14:creationId xmlns:p14="http://schemas.microsoft.com/office/powerpoint/2010/main" val="103930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悬挂指针</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zh-CN" altLang="en-US" b="0" i="0" dirty="0">
                <a:solidFill>
                  <a:srgbClr val="000000"/>
                </a:solidFill>
                <a:effectLst/>
                <a:latin typeface="open sans" panose="020B0606030504020204" pitchFamily="34" charset="0"/>
              </a:rPr>
              <a:t>在具有指针的语言中，很容易通过释放内存时还保留指向它的指针而错误地生成一个 </a:t>
            </a:r>
            <a:r>
              <a:rPr lang="zh-CN" altLang="en-US" b="1" i="0" dirty="0">
                <a:solidFill>
                  <a:srgbClr val="000000"/>
                </a:solidFill>
                <a:effectLst/>
                <a:latin typeface="open sans" panose="020B0606030504020204" pitchFamily="34" charset="0"/>
              </a:rPr>
              <a:t>悬挂指针</a:t>
            </a:r>
            <a:r>
              <a:rPr lang="zh-CN" altLang="en-US" b="0" i="0" dirty="0">
                <a:solidFill>
                  <a:srgbClr val="000000"/>
                </a:solidFill>
                <a:effectLst/>
                <a:latin typeface="open sans" panose="020B0606030504020204" pitchFamily="34" charset="0"/>
              </a:rPr>
              <a:t>（</a:t>
            </a:r>
            <a:r>
              <a:rPr lang="en-US" altLang="zh-CN" b="0" i="1" dirty="0">
                <a:solidFill>
                  <a:srgbClr val="000000"/>
                </a:solidFill>
                <a:effectLst/>
                <a:latin typeface="open sans" panose="020B0606030504020204" pitchFamily="34" charset="0"/>
              </a:rPr>
              <a:t>dangling pointer</a:t>
            </a:r>
            <a:r>
              <a:rPr lang="zh-CN" altLang="en-US" b="0" i="0" dirty="0">
                <a:solidFill>
                  <a:srgbClr val="000000"/>
                </a:solidFill>
                <a:effectLst/>
                <a:latin typeface="open sans" panose="020B0606030504020204" pitchFamily="34" charset="0"/>
              </a:rPr>
              <a:t>）。</a:t>
            </a:r>
            <a:endParaRPr lang="en-US" altLang="zh-CN" b="0" i="0" dirty="0">
              <a:solidFill>
                <a:srgbClr val="000000"/>
              </a:solidFill>
              <a:effectLst/>
              <a:latin typeface="open sans" panose="020B0606030504020204" pitchFamily="34" charset="0"/>
            </a:endParaRPr>
          </a:p>
          <a:p>
            <a:r>
              <a:rPr lang="zh-CN" altLang="en-US" b="0" i="0" dirty="0">
                <a:solidFill>
                  <a:srgbClr val="000000"/>
                </a:solidFill>
                <a:effectLst/>
                <a:latin typeface="open sans" panose="020B0606030504020204" pitchFamily="34" charset="0"/>
              </a:rPr>
              <a:t>相比之下，在 </a:t>
            </a:r>
            <a:r>
              <a:rPr lang="en-US" altLang="zh-CN" b="0" i="0" dirty="0">
                <a:solidFill>
                  <a:srgbClr val="000000"/>
                </a:solidFill>
                <a:effectLst/>
                <a:latin typeface="open sans" panose="020B0606030504020204" pitchFamily="34" charset="0"/>
              </a:rPr>
              <a:t>Rust </a:t>
            </a:r>
            <a:r>
              <a:rPr lang="zh-CN" altLang="en-US" b="0" i="0" dirty="0">
                <a:solidFill>
                  <a:srgbClr val="000000"/>
                </a:solidFill>
                <a:effectLst/>
                <a:latin typeface="open sans" panose="020B0606030504020204" pitchFamily="34" charset="0"/>
              </a:rPr>
              <a:t>中编译器确保引用永远也不会变成悬垂状态：当你拥有一些数据的引用，编译器确保数据不会在其引用之前离开作用域。</a:t>
            </a:r>
            <a:endParaRPr lang="zh-CN" altLang="en-US" dirty="0"/>
          </a:p>
        </p:txBody>
      </p:sp>
      <p:pic>
        <p:nvPicPr>
          <p:cNvPr id="5" name="图片 4">
            <a:extLst>
              <a:ext uri="{FF2B5EF4-FFF2-40B4-BE49-F238E27FC236}">
                <a16:creationId xmlns:a16="http://schemas.microsoft.com/office/drawing/2014/main" id="{6F559665-D83B-415C-98F9-C73AF9617B31}"/>
              </a:ext>
            </a:extLst>
          </p:cNvPr>
          <p:cNvPicPr>
            <a:picLocks noChangeAspect="1"/>
          </p:cNvPicPr>
          <p:nvPr/>
        </p:nvPicPr>
        <p:blipFill>
          <a:blip r:embed="rId6"/>
          <a:stretch>
            <a:fillRect/>
          </a:stretch>
        </p:blipFill>
        <p:spPr>
          <a:xfrm>
            <a:off x="1275666" y="3194503"/>
            <a:ext cx="5174428" cy="2095682"/>
          </a:xfrm>
          <a:prstGeom prst="rect">
            <a:avLst/>
          </a:prstGeom>
        </p:spPr>
      </p:pic>
      <p:pic>
        <p:nvPicPr>
          <p:cNvPr id="7" name="图片 6">
            <a:extLst>
              <a:ext uri="{FF2B5EF4-FFF2-40B4-BE49-F238E27FC236}">
                <a16:creationId xmlns:a16="http://schemas.microsoft.com/office/drawing/2014/main" id="{D3202EDF-B3EC-4253-887A-6043B530327E}"/>
              </a:ext>
            </a:extLst>
          </p:cNvPr>
          <p:cNvPicPr>
            <a:picLocks noChangeAspect="1"/>
          </p:cNvPicPr>
          <p:nvPr/>
        </p:nvPicPr>
        <p:blipFill>
          <a:blip r:embed="rId7"/>
          <a:stretch>
            <a:fillRect/>
          </a:stretch>
        </p:blipFill>
        <p:spPr>
          <a:xfrm>
            <a:off x="3323283" y="4751663"/>
            <a:ext cx="8100762" cy="2042337"/>
          </a:xfrm>
          <a:prstGeom prst="rect">
            <a:avLst/>
          </a:prstGeom>
        </p:spPr>
      </p:pic>
    </p:spTree>
    <p:custDataLst>
      <p:tags r:id="rId1"/>
    </p:custDataLst>
    <p:extLst>
      <p:ext uri="{BB962C8B-B14F-4D97-AF65-F5344CB8AC3E}">
        <p14:creationId xmlns:p14="http://schemas.microsoft.com/office/powerpoint/2010/main" val="28732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a:xfrm>
            <a:off x="2124363" y="2758720"/>
            <a:ext cx="413596" cy="413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custDataLst>
              <p:tags r:id="rId3"/>
            </p:custDataLst>
          </p:nvPr>
        </p:nvSpPr>
        <p:spPr>
          <a:xfrm>
            <a:off x="4964781" y="4491321"/>
            <a:ext cx="413596" cy="413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custDataLst>
              <p:tags r:id="rId4"/>
            </p:custDataLst>
          </p:nvPr>
        </p:nvSpPr>
        <p:spPr>
          <a:xfrm>
            <a:off x="3240143" y="4484826"/>
            <a:ext cx="413596" cy="413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custDataLst>
              <p:tags r:id="rId5"/>
            </p:custDataLst>
          </p:nvPr>
        </p:nvSpPr>
        <p:spPr>
          <a:xfrm>
            <a:off x="4949984" y="2758720"/>
            <a:ext cx="413596" cy="413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custDataLst>
              <p:tags r:id="rId6"/>
            </p:custDataLst>
          </p:nvPr>
        </p:nvSpPr>
        <p:spPr>
          <a:xfrm>
            <a:off x="6721120" y="4484826"/>
            <a:ext cx="413596" cy="413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custDataLst>
              <p:tags r:id="rId7"/>
            </p:custDataLst>
          </p:nvPr>
        </p:nvSpPr>
        <p:spPr>
          <a:xfrm>
            <a:off x="6718292" y="4503876"/>
            <a:ext cx="413596" cy="400110"/>
          </a:xfrm>
          <a:prstGeom prst="rect">
            <a:avLst/>
          </a:prstGeom>
          <a:noFill/>
        </p:spPr>
        <p:txBody>
          <a:bodyPr wrap="square" lIns="90000" tIns="46800" rIns="90000" bIns="46800" rtlCol="0" anchor="ctr" anchorCtr="0">
            <a:normAutofit fontScale="62500" lnSpcReduction="20000"/>
          </a:bodyPr>
          <a:lstStyle>
            <a:defPPr>
              <a:defRPr lang="zh-CN"/>
            </a:defPPr>
            <a:lvl1pPr algn="ctr">
              <a:defRPr sz="2000">
                <a:solidFill>
                  <a:schemeClr val="bg1"/>
                </a:solidFill>
              </a:defRPr>
            </a:lvl1pPr>
          </a:lstStyle>
          <a:p>
            <a:r>
              <a:rPr lang="en-US" altLang="zh-CN" dirty="0"/>
              <a:t>2.3</a:t>
            </a:r>
            <a:endParaRPr lang="zh-CN" altLang="en-US" dirty="0"/>
          </a:p>
        </p:txBody>
      </p:sp>
      <p:sp>
        <p:nvSpPr>
          <p:cNvPr id="24" name="文本框 23"/>
          <p:cNvSpPr txBox="1"/>
          <p:nvPr>
            <p:custDataLst>
              <p:tags r:id="rId8"/>
            </p:custDataLst>
          </p:nvPr>
        </p:nvSpPr>
        <p:spPr>
          <a:xfrm>
            <a:off x="2124363" y="2781431"/>
            <a:ext cx="413596" cy="400110"/>
          </a:xfrm>
          <a:prstGeom prst="rect">
            <a:avLst/>
          </a:prstGeom>
          <a:noFill/>
        </p:spPr>
        <p:txBody>
          <a:bodyPr wrap="square" lIns="90000" tIns="46800" rIns="90000" bIns="46800" rtlCol="0" anchor="ctr" anchorCtr="0">
            <a:normAutofit/>
          </a:bodyPr>
          <a:lstStyle>
            <a:defPPr>
              <a:defRPr lang="zh-CN"/>
            </a:defPPr>
            <a:lvl1pPr algn="ctr">
              <a:defRPr sz="2000">
                <a:solidFill>
                  <a:schemeClr val="bg1"/>
                </a:solidFill>
              </a:defRPr>
            </a:lvl1pPr>
          </a:lstStyle>
          <a:p>
            <a:r>
              <a:rPr lang="en-US" altLang="zh-CN"/>
              <a:t>1</a:t>
            </a:r>
            <a:endParaRPr lang="zh-CN" altLang="en-US"/>
          </a:p>
        </p:txBody>
      </p:sp>
      <p:sp>
        <p:nvSpPr>
          <p:cNvPr id="25" name="文本框 24"/>
          <p:cNvSpPr txBox="1"/>
          <p:nvPr>
            <p:custDataLst>
              <p:tags r:id="rId9"/>
            </p:custDataLst>
          </p:nvPr>
        </p:nvSpPr>
        <p:spPr>
          <a:xfrm>
            <a:off x="4964781" y="4510371"/>
            <a:ext cx="413596" cy="400110"/>
          </a:xfrm>
          <a:prstGeom prst="rect">
            <a:avLst/>
          </a:prstGeom>
          <a:noFill/>
        </p:spPr>
        <p:txBody>
          <a:bodyPr wrap="square" lIns="90000" tIns="46800" rIns="90000" bIns="46800" rtlCol="0" anchor="ctr" anchorCtr="0">
            <a:normAutofit fontScale="62500" lnSpcReduction="20000"/>
          </a:bodyPr>
          <a:lstStyle>
            <a:defPPr>
              <a:defRPr lang="zh-CN"/>
            </a:defPPr>
            <a:lvl1pPr algn="ctr">
              <a:defRPr sz="2000">
                <a:solidFill>
                  <a:schemeClr val="bg1"/>
                </a:solidFill>
              </a:defRPr>
            </a:lvl1pPr>
          </a:lstStyle>
          <a:p>
            <a:r>
              <a:rPr lang="en-US" altLang="zh-CN" dirty="0"/>
              <a:t>2.2</a:t>
            </a:r>
            <a:endParaRPr lang="zh-CN" altLang="en-US" dirty="0"/>
          </a:p>
        </p:txBody>
      </p:sp>
      <p:sp>
        <p:nvSpPr>
          <p:cNvPr id="26" name="文本框 25"/>
          <p:cNvSpPr txBox="1"/>
          <p:nvPr>
            <p:custDataLst>
              <p:tags r:id="rId10"/>
            </p:custDataLst>
          </p:nvPr>
        </p:nvSpPr>
        <p:spPr>
          <a:xfrm>
            <a:off x="4964781" y="2781431"/>
            <a:ext cx="413596" cy="400110"/>
          </a:xfrm>
          <a:prstGeom prst="rect">
            <a:avLst/>
          </a:prstGeom>
          <a:noFill/>
        </p:spPr>
        <p:txBody>
          <a:bodyPr wrap="square" lIns="90000" tIns="46800" rIns="90000" bIns="46800" rtlCol="0" anchor="ctr" anchorCtr="0">
            <a:normAutofit/>
          </a:bodyPr>
          <a:lstStyle>
            <a:defPPr>
              <a:defRPr lang="zh-CN"/>
            </a:defPPr>
            <a:lvl1pPr algn="ctr">
              <a:defRPr sz="2000">
                <a:solidFill>
                  <a:schemeClr val="bg1"/>
                </a:solidFill>
              </a:defRPr>
            </a:lvl1pPr>
          </a:lstStyle>
          <a:p>
            <a:r>
              <a:rPr lang="en-US" altLang="zh-CN" dirty="0"/>
              <a:t>2</a:t>
            </a:r>
            <a:endParaRPr lang="zh-CN" altLang="en-US" dirty="0"/>
          </a:p>
        </p:txBody>
      </p:sp>
      <p:sp>
        <p:nvSpPr>
          <p:cNvPr id="27" name="文本框 26"/>
          <p:cNvSpPr txBox="1"/>
          <p:nvPr>
            <p:custDataLst>
              <p:tags r:id="rId11"/>
            </p:custDataLst>
          </p:nvPr>
        </p:nvSpPr>
        <p:spPr>
          <a:xfrm>
            <a:off x="3238913" y="4507537"/>
            <a:ext cx="413596" cy="400110"/>
          </a:xfrm>
          <a:prstGeom prst="rect">
            <a:avLst/>
          </a:prstGeom>
          <a:noFill/>
        </p:spPr>
        <p:txBody>
          <a:bodyPr wrap="square" lIns="90000" tIns="46800" rIns="90000" bIns="46800" rtlCol="0" anchor="ctr" anchorCtr="0">
            <a:normAutofit fontScale="62500" lnSpcReduction="20000"/>
          </a:bodyPr>
          <a:lstStyle>
            <a:defPPr>
              <a:defRPr lang="zh-CN"/>
            </a:defPPr>
            <a:lvl1pPr algn="ctr">
              <a:defRPr sz="2000">
                <a:solidFill>
                  <a:schemeClr val="bg1"/>
                </a:solidFill>
              </a:defRPr>
            </a:lvl1pPr>
          </a:lstStyle>
          <a:p>
            <a:r>
              <a:rPr lang="en-US" altLang="zh-CN" dirty="0"/>
              <a:t>2.1</a:t>
            </a:r>
            <a:endParaRPr lang="zh-CN" altLang="en-US" dirty="0"/>
          </a:p>
        </p:txBody>
      </p:sp>
      <p:sp>
        <p:nvSpPr>
          <p:cNvPr id="28" name="文本框 27"/>
          <p:cNvSpPr txBox="1"/>
          <p:nvPr>
            <p:custDataLst>
              <p:tags r:id="rId12"/>
            </p:custDataLst>
          </p:nvPr>
        </p:nvSpPr>
        <p:spPr>
          <a:xfrm>
            <a:off x="3745318" y="4493297"/>
            <a:ext cx="9921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97500"/>
          </a:bodyPr>
          <a:lstStyle>
            <a:defPPr>
              <a:defRPr lang="zh-CN"/>
            </a:defPPr>
            <a:lvl1pPr>
              <a:lnSpc>
                <a:spcPct val="100000"/>
              </a:lnSpc>
              <a:spcBef>
                <a:spcPct val="0"/>
              </a:spcBef>
              <a:buFontTx/>
              <a:buNone/>
              <a:defRPr sz="2000" b="0">
                <a:solidFill>
                  <a:schemeClr val="tx1">
                    <a:lumMod val="50000"/>
                    <a:lumOff val="50000"/>
                  </a:schemeClr>
                </a:solidFill>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sz="2100" dirty="0">
                <a:solidFill>
                  <a:srgbClr val="000000"/>
                </a:solidFill>
                <a:latin typeface="open sans" panose="020B0606030504020204" pitchFamily="34" charset="0"/>
              </a:rPr>
              <a:t>所有权</a:t>
            </a:r>
            <a:endParaRPr lang="zh-CN" altLang="en-US" sz="1800" dirty="0">
              <a:solidFill>
                <a:srgbClr val="000000"/>
              </a:solidFill>
              <a:latin typeface="open sans" panose="020B0606030504020204" pitchFamily="34" charset="0"/>
            </a:endParaRPr>
          </a:p>
        </p:txBody>
      </p:sp>
      <p:sp>
        <p:nvSpPr>
          <p:cNvPr id="29" name="文本框 28"/>
          <p:cNvSpPr txBox="1"/>
          <p:nvPr>
            <p:custDataLst>
              <p:tags r:id="rId13"/>
            </p:custDataLst>
          </p:nvPr>
        </p:nvSpPr>
        <p:spPr>
          <a:xfrm>
            <a:off x="7226295" y="4493297"/>
            <a:ext cx="12594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97500"/>
          </a:bodyPr>
          <a:lstStyle>
            <a:defPPr>
              <a:defRPr lang="zh-CN"/>
            </a:defPPr>
            <a:lvl1pPr>
              <a:lnSpc>
                <a:spcPct val="100000"/>
              </a:lnSpc>
              <a:spcBef>
                <a:spcPct val="0"/>
              </a:spcBef>
              <a:buFontTx/>
              <a:buNone/>
              <a:defRPr sz="2000" b="0">
                <a:solidFill>
                  <a:schemeClr val="tx1">
                    <a:lumMod val="50000"/>
                    <a:lumOff val="50000"/>
                  </a:schemeClr>
                </a:solidFill>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sz="2100" dirty="0">
                <a:solidFill>
                  <a:srgbClr val="000000"/>
                </a:solidFill>
                <a:latin typeface="open sans" panose="020B0606030504020204" pitchFamily="34" charset="0"/>
              </a:rPr>
              <a:t>智能指针</a:t>
            </a:r>
            <a:endParaRPr lang="zh-CN" altLang="en-US" sz="1800" dirty="0">
              <a:solidFill>
                <a:srgbClr val="000000"/>
              </a:solidFill>
              <a:latin typeface="open sans" panose="020B0606030504020204" pitchFamily="34" charset="0"/>
            </a:endParaRPr>
          </a:p>
        </p:txBody>
      </p:sp>
      <p:sp>
        <p:nvSpPr>
          <p:cNvPr id="30" name="文本框 29"/>
          <p:cNvSpPr txBox="1"/>
          <p:nvPr>
            <p:custDataLst>
              <p:tags r:id="rId14"/>
            </p:custDataLst>
          </p:nvPr>
        </p:nvSpPr>
        <p:spPr>
          <a:xfrm>
            <a:off x="5455159" y="2767191"/>
            <a:ext cx="233302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97500"/>
          </a:bodyPr>
          <a:lstStyle>
            <a:defPPr>
              <a:defRPr lang="zh-CN"/>
            </a:defPPr>
            <a:lvl1pPr>
              <a:lnSpc>
                <a:spcPct val="100000"/>
              </a:lnSpc>
              <a:spcBef>
                <a:spcPct val="0"/>
              </a:spcBef>
              <a:buFontTx/>
              <a:buNone/>
              <a:defRPr sz="2000" b="0">
                <a:solidFill>
                  <a:schemeClr val="tx1">
                    <a:lumMod val="50000"/>
                    <a:lumOff val="50000"/>
                  </a:schemeClr>
                </a:solidFill>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dirty="0">
                <a:solidFill>
                  <a:srgbClr val="000000"/>
                </a:solidFill>
                <a:latin typeface="open sans" panose="020B0606030504020204" pitchFamily="34" charset="0"/>
              </a:rPr>
              <a:t>可靠性</a:t>
            </a:r>
          </a:p>
        </p:txBody>
      </p:sp>
      <p:sp>
        <p:nvSpPr>
          <p:cNvPr id="31" name="文本框 30"/>
          <p:cNvSpPr txBox="1"/>
          <p:nvPr>
            <p:custDataLst>
              <p:tags r:id="rId15"/>
            </p:custDataLst>
          </p:nvPr>
        </p:nvSpPr>
        <p:spPr>
          <a:xfrm>
            <a:off x="2629538" y="2767191"/>
            <a:ext cx="233302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97500"/>
          </a:bodyPr>
          <a:lstStyle>
            <a:defPPr>
              <a:defRPr lang="zh-CN"/>
            </a:defPPr>
            <a:lvl1pPr>
              <a:lnSpc>
                <a:spcPct val="100000"/>
              </a:lnSpc>
              <a:spcBef>
                <a:spcPct val="0"/>
              </a:spcBef>
              <a:buFontTx/>
              <a:buNone/>
              <a:defRPr sz="2000" b="0">
                <a:solidFill>
                  <a:schemeClr val="tx1">
                    <a:lumMod val="50000"/>
                    <a:lumOff val="50000"/>
                  </a:schemeClr>
                </a:solidFill>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sz="2100" dirty="0">
                <a:solidFill>
                  <a:srgbClr val="000000"/>
                </a:solidFill>
                <a:latin typeface="open sans" panose="020B0606030504020204" pitchFamily="34" charset="0"/>
              </a:rPr>
              <a:t>基本介绍</a:t>
            </a:r>
            <a:endParaRPr lang="zh-CN" altLang="en-US" sz="1800" dirty="0">
              <a:solidFill>
                <a:srgbClr val="000000"/>
              </a:solidFill>
              <a:latin typeface="open sans" panose="020B0606030504020204" pitchFamily="34" charset="0"/>
            </a:endParaRPr>
          </a:p>
        </p:txBody>
      </p:sp>
      <p:sp>
        <p:nvSpPr>
          <p:cNvPr id="32" name="文本框 31"/>
          <p:cNvSpPr txBox="1"/>
          <p:nvPr>
            <p:custDataLst>
              <p:tags r:id="rId16"/>
            </p:custDataLst>
          </p:nvPr>
        </p:nvSpPr>
        <p:spPr>
          <a:xfrm>
            <a:off x="5469956" y="4499792"/>
            <a:ext cx="131317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97500"/>
          </a:bodyPr>
          <a:lstStyle>
            <a:defPPr>
              <a:defRPr lang="zh-CN"/>
            </a:defPPr>
            <a:lvl1pPr>
              <a:lnSpc>
                <a:spcPct val="100000"/>
              </a:lnSpc>
              <a:spcBef>
                <a:spcPct val="0"/>
              </a:spcBef>
              <a:buFontTx/>
              <a:buNone/>
              <a:defRPr sz="2000" b="0">
                <a:solidFill>
                  <a:schemeClr val="tx1">
                    <a:lumMod val="50000"/>
                    <a:lumOff val="50000"/>
                  </a:schemeClr>
                </a:solidFill>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sz="2100" dirty="0">
                <a:solidFill>
                  <a:srgbClr val="000000"/>
                </a:solidFill>
                <a:latin typeface="open sans" panose="020B0606030504020204" pitchFamily="34" charset="0"/>
              </a:rPr>
              <a:t>生命周期</a:t>
            </a:r>
            <a:endParaRPr lang="zh-CN" altLang="en-US" sz="1800" dirty="0">
              <a:solidFill>
                <a:srgbClr val="000000"/>
              </a:solidFill>
              <a:latin typeface="open sans" panose="020B0606030504020204" pitchFamily="34" charset="0"/>
            </a:endParaRPr>
          </a:p>
        </p:txBody>
      </p:sp>
      <p:sp>
        <p:nvSpPr>
          <p:cNvPr id="33" name="文本框 32"/>
          <p:cNvSpPr txBox="1"/>
          <p:nvPr>
            <p:custDataLst>
              <p:tags r:id="rId17"/>
            </p:custDataLst>
          </p:nvPr>
        </p:nvSpPr>
        <p:spPr>
          <a:xfrm>
            <a:off x="870392" y="582750"/>
            <a:ext cx="5225608" cy="646331"/>
          </a:xfrm>
          <a:prstGeom prst="rect">
            <a:avLst/>
          </a:prstGeom>
          <a:solidFill>
            <a:schemeClr val="bg1"/>
          </a:solidFill>
        </p:spPr>
        <p:txBody>
          <a:bodyPr lIns="90000" tIns="46800" rIns="90000" bIns="46800" anchor="ctr" anchorCtr="0">
            <a:normAutofit fontScale="97500"/>
          </a:bodyPr>
          <a:lstStyle>
            <a:defPPr>
              <a:defRPr lang="zh-CN"/>
            </a:defPPr>
            <a:lvl1pPr defTabSz="182880">
              <a:lnSpc>
                <a:spcPct val="90000"/>
              </a:lnSpc>
              <a:spcBef>
                <a:spcPct val="0"/>
              </a:spcBef>
              <a:buNone/>
              <a:defRPr sz="4000">
                <a:solidFill>
                  <a:schemeClr val="tx1">
                    <a:lumMod val="65000"/>
                    <a:lumOff val="35000"/>
                  </a:schemeClr>
                </a:solidFill>
                <a:latin typeface="+mj-lt"/>
                <a:ea typeface="+mj-ea"/>
                <a:cs typeface="+mj-cs"/>
              </a:defRPr>
            </a:lvl1pPr>
          </a:lstStyle>
          <a:p>
            <a:r>
              <a:rPr lang="zh-CN" altLang="en-US" dirty="0">
                <a:solidFill>
                  <a:schemeClr val="tx1"/>
                </a:solidFill>
              </a:rPr>
              <a:t>目录</a:t>
            </a:r>
            <a:endParaRPr lang="en-US" altLang="zh-CN" dirty="0">
              <a:solidFill>
                <a:schemeClr val="tx1"/>
              </a:solidFill>
            </a:endParaRPr>
          </a:p>
        </p:txBody>
      </p:sp>
      <p:sp>
        <p:nvSpPr>
          <p:cNvPr id="2" name="矩形 1"/>
          <p:cNvSpPr/>
          <p:nvPr>
            <p:custDataLst>
              <p:tags r:id="rId18"/>
            </p:custDataLst>
          </p:nvPr>
        </p:nvSpPr>
        <p:spPr>
          <a:xfrm>
            <a:off x="7075870" y="2767945"/>
            <a:ext cx="413596" cy="413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custDataLst>
              <p:tags r:id="rId19"/>
            </p:custDataLst>
          </p:nvPr>
        </p:nvSpPr>
        <p:spPr>
          <a:xfrm>
            <a:off x="7075870" y="2776200"/>
            <a:ext cx="413596" cy="400110"/>
          </a:xfrm>
          <a:prstGeom prst="rect">
            <a:avLst/>
          </a:prstGeom>
          <a:noFill/>
        </p:spPr>
        <p:txBody>
          <a:bodyPr wrap="square" lIns="90000" tIns="46800" rIns="90000" bIns="46800" rtlCol="0" anchor="ctr" anchorCtr="0">
            <a:normAutofit/>
          </a:bodyPr>
          <a:lstStyle>
            <a:defPPr>
              <a:defRPr lang="zh-CN"/>
            </a:defPPr>
            <a:lvl1pPr algn="ctr">
              <a:defRPr sz="2000">
                <a:solidFill>
                  <a:schemeClr val="bg1"/>
                </a:solidFill>
              </a:defRPr>
            </a:lvl1pPr>
          </a:lstStyle>
          <a:p>
            <a:r>
              <a:rPr lang="en-US" altLang="zh-CN" dirty="0"/>
              <a:t>3</a:t>
            </a:r>
          </a:p>
        </p:txBody>
      </p:sp>
      <p:sp>
        <p:nvSpPr>
          <p:cNvPr id="6" name="文本框 5"/>
          <p:cNvSpPr txBox="1"/>
          <p:nvPr>
            <p:custDataLst>
              <p:tags r:id="rId20"/>
            </p:custDataLst>
          </p:nvPr>
        </p:nvSpPr>
        <p:spPr>
          <a:xfrm>
            <a:off x="7581045" y="2776416"/>
            <a:ext cx="11838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97500"/>
          </a:bodyPr>
          <a:lstStyle>
            <a:defPPr>
              <a:defRPr lang="zh-CN"/>
            </a:defPPr>
            <a:lvl1pPr>
              <a:lnSpc>
                <a:spcPct val="100000"/>
              </a:lnSpc>
              <a:spcBef>
                <a:spcPct val="0"/>
              </a:spcBef>
              <a:buFontTx/>
              <a:buNone/>
              <a:defRPr sz="2000" b="0">
                <a:solidFill>
                  <a:schemeClr val="tx1">
                    <a:lumMod val="50000"/>
                    <a:lumOff val="50000"/>
                  </a:schemeClr>
                </a:solidFill>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sz="2100" dirty="0">
                <a:solidFill>
                  <a:srgbClr val="000000"/>
                </a:solidFill>
                <a:latin typeface="open sans" panose="020B0606030504020204" pitchFamily="34" charset="0"/>
              </a:rPr>
              <a:t>无畏并发</a:t>
            </a:r>
            <a:endParaRPr lang="zh-CN" altLang="en-US" sz="1800" dirty="0">
              <a:solidFill>
                <a:srgbClr val="000000"/>
              </a:solidFill>
              <a:latin typeface="open sans" panose="020B0606030504020204" pitchFamily="34" charset="0"/>
            </a:endParaRPr>
          </a:p>
        </p:txBody>
      </p:sp>
      <p:grpSp>
        <p:nvGrpSpPr>
          <p:cNvPr id="21" name="组合 20">
            <a:extLst>
              <a:ext uri="{FF2B5EF4-FFF2-40B4-BE49-F238E27FC236}">
                <a16:creationId xmlns:a16="http://schemas.microsoft.com/office/drawing/2014/main" id="{391D8A42-AF21-4E34-A569-274309D8E0EA}"/>
              </a:ext>
            </a:extLst>
          </p:cNvPr>
          <p:cNvGrpSpPr/>
          <p:nvPr>
            <p:custDataLst>
              <p:tags r:id="rId21"/>
            </p:custDataLst>
          </p:nvPr>
        </p:nvGrpSpPr>
        <p:grpSpPr>
          <a:xfrm>
            <a:off x="3483196" y="3209358"/>
            <a:ext cx="3441893" cy="1132882"/>
            <a:chOff x="1327309" y="2488586"/>
            <a:chExt cx="9552331" cy="1205872"/>
          </a:xfrm>
        </p:grpSpPr>
        <p:grpSp>
          <p:nvGrpSpPr>
            <p:cNvPr id="22" name="组合 21">
              <a:extLst>
                <a:ext uri="{FF2B5EF4-FFF2-40B4-BE49-F238E27FC236}">
                  <a16:creationId xmlns:a16="http://schemas.microsoft.com/office/drawing/2014/main" id="{669E9CC8-D143-473E-8557-3E5069852861}"/>
                </a:ext>
              </a:extLst>
            </p:cNvPr>
            <p:cNvGrpSpPr/>
            <p:nvPr/>
          </p:nvGrpSpPr>
          <p:grpSpPr>
            <a:xfrm rot="10800000">
              <a:off x="1327309" y="2488586"/>
              <a:ext cx="9552331" cy="1205872"/>
              <a:chOff x="3467099" y="3350313"/>
              <a:chExt cx="5257804" cy="1205872"/>
            </a:xfrm>
          </p:grpSpPr>
          <p:cxnSp>
            <p:nvCxnSpPr>
              <p:cNvPr id="34" name="肘形连接符 32">
                <a:extLst>
                  <a:ext uri="{FF2B5EF4-FFF2-40B4-BE49-F238E27FC236}">
                    <a16:creationId xmlns:a16="http://schemas.microsoft.com/office/drawing/2014/main" id="{E5BBF01E-1B1B-4832-AE6B-248BF1277C66}"/>
                  </a:ext>
                </a:extLst>
              </p:cNvPr>
              <p:cNvCxnSpPr/>
              <p:nvPr>
                <p:custDataLst>
                  <p:tags r:id="rId26"/>
                </p:custDataLst>
              </p:nvPr>
            </p:nvCxnSpPr>
            <p:spPr>
              <a:xfrm rot="16200000" flipV="1">
                <a:off x="4178614" y="2638798"/>
                <a:ext cx="1205871" cy="2628902"/>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3">
                <a:extLst>
                  <a:ext uri="{FF2B5EF4-FFF2-40B4-BE49-F238E27FC236}">
                    <a16:creationId xmlns:a16="http://schemas.microsoft.com/office/drawing/2014/main" id="{82C0E083-7E3F-4862-8229-09244790DEE4}"/>
                  </a:ext>
                </a:extLst>
              </p:cNvPr>
              <p:cNvCxnSpPr/>
              <p:nvPr>
                <p:custDataLst>
                  <p:tags r:id="rId27"/>
                </p:custDataLst>
              </p:nvPr>
            </p:nvCxnSpPr>
            <p:spPr>
              <a:xfrm rot="5400000" flipH="1" flipV="1">
                <a:off x="6807516" y="2638798"/>
                <a:ext cx="1205871" cy="2628903"/>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肘形连接符 29">
              <a:extLst>
                <a:ext uri="{FF2B5EF4-FFF2-40B4-BE49-F238E27FC236}">
                  <a16:creationId xmlns:a16="http://schemas.microsoft.com/office/drawing/2014/main" id="{1588912E-6BAF-48B7-B194-F40C976064A1}"/>
                </a:ext>
              </a:extLst>
            </p:cNvPr>
            <p:cNvCxnSpPr/>
            <p:nvPr>
              <p:custDataLst>
                <p:tags r:id="rId25"/>
              </p:custDataLst>
            </p:nvPr>
          </p:nvCxnSpPr>
          <p:spPr>
            <a:xfrm rot="5400000" flipV="1">
              <a:off x="5798692" y="3384068"/>
              <a:ext cx="612083" cy="2514"/>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矩形 38">
            <a:extLst>
              <a:ext uri="{FF2B5EF4-FFF2-40B4-BE49-F238E27FC236}">
                <a16:creationId xmlns:a16="http://schemas.microsoft.com/office/drawing/2014/main" id="{F7CE61C1-4B61-4214-9DBE-AF4EB69D365E}"/>
              </a:ext>
            </a:extLst>
          </p:cNvPr>
          <p:cNvSpPr/>
          <p:nvPr>
            <p:custDataLst>
              <p:tags r:id="rId22"/>
            </p:custDataLst>
          </p:nvPr>
        </p:nvSpPr>
        <p:spPr>
          <a:xfrm>
            <a:off x="9355664" y="2767945"/>
            <a:ext cx="413596" cy="413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id="{8D5AA8DB-3CA1-4252-AC6E-9173A8BC871D}"/>
              </a:ext>
            </a:extLst>
          </p:cNvPr>
          <p:cNvSpPr txBox="1"/>
          <p:nvPr>
            <p:custDataLst>
              <p:tags r:id="rId23"/>
            </p:custDataLst>
          </p:nvPr>
        </p:nvSpPr>
        <p:spPr>
          <a:xfrm>
            <a:off x="9355664" y="2776200"/>
            <a:ext cx="413596" cy="400110"/>
          </a:xfrm>
          <a:prstGeom prst="rect">
            <a:avLst/>
          </a:prstGeom>
          <a:noFill/>
        </p:spPr>
        <p:txBody>
          <a:bodyPr wrap="square" lIns="90000" tIns="46800" rIns="90000" bIns="46800" rtlCol="0" anchor="ctr" anchorCtr="0">
            <a:normAutofit/>
          </a:bodyPr>
          <a:lstStyle>
            <a:defPPr>
              <a:defRPr lang="zh-CN"/>
            </a:defPPr>
            <a:lvl1pPr algn="ctr">
              <a:defRPr sz="2000">
                <a:solidFill>
                  <a:schemeClr val="bg1"/>
                </a:solidFill>
              </a:defRPr>
            </a:lvl1pPr>
          </a:lstStyle>
          <a:p>
            <a:r>
              <a:rPr lang="en-US" altLang="zh-CN" dirty="0"/>
              <a:t>4</a:t>
            </a:r>
          </a:p>
        </p:txBody>
      </p:sp>
      <p:sp>
        <p:nvSpPr>
          <p:cNvPr id="41" name="文本框 40">
            <a:extLst>
              <a:ext uri="{FF2B5EF4-FFF2-40B4-BE49-F238E27FC236}">
                <a16:creationId xmlns:a16="http://schemas.microsoft.com/office/drawing/2014/main" id="{AB0106B9-9511-4212-BC1E-4253B0C470AB}"/>
              </a:ext>
            </a:extLst>
          </p:cNvPr>
          <p:cNvSpPr txBox="1"/>
          <p:nvPr>
            <p:custDataLst>
              <p:tags r:id="rId24"/>
            </p:custDataLst>
          </p:nvPr>
        </p:nvSpPr>
        <p:spPr>
          <a:xfrm>
            <a:off x="9860839" y="2776416"/>
            <a:ext cx="11838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fontScale="97500"/>
          </a:bodyPr>
          <a:lstStyle>
            <a:defPPr>
              <a:defRPr lang="zh-CN"/>
            </a:defPPr>
            <a:lvl1pPr>
              <a:lnSpc>
                <a:spcPct val="100000"/>
              </a:lnSpc>
              <a:spcBef>
                <a:spcPct val="0"/>
              </a:spcBef>
              <a:buFontTx/>
              <a:buNone/>
              <a:defRPr sz="2000" b="0">
                <a:solidFill>
                  <a:schemeClr val="tx1">
                    <a:lumMod val="50000"/>
                    <a:lumOff val="50000"/>
                  </a:schemeClr>
                </a:solidFill>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dirty="0">
                <a:solidFill>
                  <a:srgbClr val="000000"/>
                </a:solidFill>
                <a:latin typeface="open sans" panose="020B0606030504020204" pitchFamily="34" charset="0"/>
              </a:rPr>
              <a:t>优势与劣势总结</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生命周期</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zh-CN" altLang="en-US" dirty="0">
                <a:solidFill>
                  <a:srgbClr val="000000"/>
                </a:solidFill>
                <a:latin typeface="open sans" panose="020B0606030504020204" pitchFamily="34" charset="0"/>
              </a:rPr>
              <a:t>可以理解为：有效的作用域</a:t>
            </a:r>
            <a:endParaRPr lang="en-US" altLang="zh-CN" dirty="0">
              <a:solidFill>
                <a:srgbClr val="000000"/>
              </a:solidFill>
              <a:latin typeface="open sans" panose="020B0606030504020204" pitchFamily="34" charset="0"/>
            </a:endParaRPr>
          </a:p>
          <a:p>
            <a:r>
              <a:rPr lang="zh-CN" altLang="en-US" b="0" i="0" dirty="0">
                <a:solidFill>
                  <a:srgbClr val="121212"/>
                </a:solidFill>
                <a:effectLst/>
                <a:latin typeface="-apple-system"/>
              </a:rPr>
              <a:t>引用不应该活得比所引对象长</a:t>
            </a:r>
            <a:endParaRPr lang="en-US" altLang="zh-CN" dirty="0">
              <a:solidFill>
                <a:srgbClr val="000000"/>
              </a:solidFill>
              <a:latin typeface="open sans" panose="020B0606030504020204" pitchFamily="34" charset="0"/>
            </a:endParaRPr>
          </a:p>
          <a:p>
            <a:r>
              <a:rPr lang="zh-CN" altLang="en-US" b="0" i="0" dirty="0">
                <a:solidFill>
                  <a:srgbClr val="000000"/>
                </a:solidFill>
                <a:effectLst/>
                <a:latin typeface="open sans" panose="020B0606030504020204" pitchFamily="34" charset="0"/>
              </a:rPr>
              <a:t>主要目标：避免悬空指针</a:t>
            </a:r>
            <a:endParaRPr lang="en-US" altLang="zh-CN" b="0" i="0" dirty="0">
              <a:solidFill>
                <a:srgbClr val="000000"/>
              </a:solidFill>
              <a:effectLst/>
              <a:latin typeface="open sans" panose="020B0606030504020204" pitchFamily="34" charset="0"/>
            </a:endParaRPr>
          </a:p>
          <a:p>
            <a:r>
              <a:rPr lang="zh-CN" altLang="en-US" dirty="0">
                <a:solidFill>
                  <a:srgbClr val="000000"/>
                </a:solidFill>
                <a:latin typeface="open sans" panose="020B0606030504020204" pitchFamily="34" charset="0"/>
              </a:rPr>
              <a:t>借用检查器</a:t>
            </a:r>
            <a:endParaRPr lang="en-US" altLang="zh-CN" b="0" i="0" dirty="0">
              <a:solidFill>
                <a:srgbClr val="000000"/>
              </a:solidFill>
              <a:effectLst/>
              <a:latin typeface="open sans" panose="020B0606030504020204" pitchFamily="34" charset="0"/>
            </a:endParaRPr>
          </a:p>
          <a:p>
            <a:endParaRPr lang="zh-CN" altLang="en-US" dirty="0"/>
          </a:p>
        </p:txBody>
      </p:sp>
    </p:spTree>
    <p:custDataLst>
      <p:tags r:id="rId1"/>
    </p:custDataLst>
    <p:extLst>
      <p:ext uri="{BB962C8B-B14F-4D97-AF65-F5344CB8AC3E}">
        <p14:creationId xmlns:p14="http://schemas.microsoft.com/office/powerpoint/2010/main" val="278273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生命周期（</a:t>
            </a:r>
            <a:r>
              <a:rPr lang="en-US" altLang="zh-CN" dirty="0">
                <a:sym typeface="+mn-ea"/>
              </a:rPr>
              <a:t>1</a:t>
            </a:r>
            <a:r>
              <a:rPr lang="zh-CN" altLang="en-US" dirty="0">
                <a:sym typeface="+mn-ea"/>
              </a:rPr>
              <a:t>）</a:t>
            </a:r>
            <a:endParaRPr lang="zh-CN" altLang="en-US" dirty="0"/>
          </a:p>
        </p:txBody>
      </p:sp>
      <p:pic>
        <p:nvPicPr>
          <p:cNvPr id="5" name="图片 4">
            <a:extLst>
              <a:ext uri="{FF2B5EF4-FFF2-40B4-BE49-F238E27FC236}">
                <a16:creationId xmlns:a16="http://schemas.microsoft.com/office/drawing/2014/main" id="{22024723-3AE9-48B7-9256-1C51D64FC6D3}"/>
              </a:ext>
            </a:extLst>
          </p:cNvPr>
          <p:cNvPicPr>
            <a:picLocks noChangeAspect="1"/>
          </p:cNvPicPr>
          <p:nvPr/>
        </p:nvPicPr>
        <p:blipFill>
          <a:blip r:embed="rId5"/>
          <a:stretch>
            <a:fillRect/>
          </a:stretch>
        </p:blipFill>
        <p:spPr>
          <a:xfrm>
            <a:off x="838200" y="2530150"/>
            <a:ext cx="4305673" cy="2408129"/>
          </a:xfrm>
          <a:prstGeom prst="rect">
            <a:avLst/>
          </a:prstGeom>
        </p:spPr>
      </p:pic>
      <p:pic>
        <p:nvPicPr>
          <p:cNvPr id="11" name="图片 10">
            <a:extLst>
              <a:ext uri="{FF2B5EF4-FFF2-40B4-BE49-F238E27FC236}">
                <a16:creationId xmlns:a16="http://schemas.microsoft.com/office/drawing/2014/main" id="{8EBF665C-0E3C-4DFC-97D4-36A1B0C1C796}"/>
              </a:ext>
            </a:extLst>
          </p:cNvPr>
          <p:cNvPicPr>
            <a:picLocks noChangeAspect="1"/>
          </p:cNvPicPr>
          <p:nvPr/>
        </p:nvPicPr>
        <p:blipFill>
          <a:blip r:embed="rId6"/>
          <a:stretch>
            <a:fillRect/>
          </a:stretch>
        </p:blipFill>
        <p:spPr>
          <a:xfrm>
            <a:off x="6440603" y="2530150"/>
            <a:ext cx="4663844" cy="2385267"/>
          </a:xfrm>
          <a:prstGeom prst="rect">
            <a:avLst/>
          </a:prstGeom>
        </p:spPr>
      </p:pic>
    </p:spTree>
    <p:custDataLst>
      <p:tags r:id="rId1"/>
    </p:custDataLst>
    <p:extLst>
      <p:ext uri="{BB962C8B-B14F-4D97-AF65-F5344CB8AC3E}">
        <p14:creationId xmlns:p14="http://schemas.microsoft.com/office/powerpoint/2010/main" val="57546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生命周期（</a:t>
            </a:r>
            <a:r>
              <a:rPr lang="en-US" altLang="zh-CN" dirty="0">
                <a:sym typeface="+mn-ea"/>
              </a:rPr>
              <a:t>2</a:t>
            </a:r>
            <a:r>
              <a:rPr lang="zh-CN" altLang="en-US" dirty="0">
                <a:sym typeface="+mn-ea"/>
              </a:rPr>
              <a:t>）</a:t>
            </a:r>
            <a:endParaRPr lang="zh-CN" altLang="en-US" dirty="0"/>
          </a:p>
        </p:txBody>
      </p:sp>
      <p:pic>
        <p:nvPicPr>
          <p:cNvPr id="12" name="图片 11">
            <a:extLst>
              <a:ext uri="{FF2B5EF4-FFF2-40B4-BE49-F238E27FC236}">
                <a16:creationId xmlns:a16="http://schemas.microsoft.com/office/drawing/2014/main" id="{8A787EE9-7327-4449-BEBF-DCE2A9F7CB86}"/>
              </a:ext>
            </a:extLst>
          </p:cNvPr>
          <p:cNvPicPr>
            <a:picLocks noChangeAspect="1"/>
          </p:cNvPicPr>
          <p:nvPr/>
        </p:nvPicPr>
        <p:blipFill>
          <a:blip r:embed="rId5"/>
          <a:stretch>
            <a:fillRect/>
          </a:stretch>
        </p:blipFill>
        <p:spPr>
          <a:xfrm>
            <a:off x="3965456" y="270633"/>
            <a:ext cx="4419983" cy="746825"/>
          </a:xfrm>
          <a:prstGeom prst="rect">
            <a:avLst/>
          </a:prstGeom>
        </p:spPr>
      </p:pic>
      <p:pic>
        <p:nvPicPr>
          <p:cNvPr id="6" name="图片 5">
            <a:extLst>
              <a:ext uri="{FF2B5EF4-FFF2-40B4-BE49-F238E27FC236}">
                <a16:creationId xmlns:a16="http://schemas.microsoft.com/office/drawing/2014/main" id="{A798118A-0F8B-4C1D-8923-5546FA342E28}"/>
              </a:ext>
            </a:extLst>
          </p:cNvPr>
          <p:cNvPicPr>
            <a:picLocks noChangeAspect="1"/>
          </p:cNvPicPr>
          <p:nvPr/>
        </p:nvPicPr>
        <p:blipFill>
          <a:blip r:embed="rId6"/>
          <a:stretch>
            <a:fillRect/>
          </a:stretch>
        </p:blipFill>
        <p:spPr>
          <a:xfrm>
            <a:off x="760171" y="1669791"/>
            <a:ext cx="4442845" cy="1615580"/>
          </a:xfrm>
          <a:prstGeom prst="rect">
            <a:avLst/>
          </a:prstGeom>
        </p:spPr>
      </p:pic>
      <p:pic>
        <p:nvPicPr>
          <p:cNvPr id="8" name="图片 7">
            <a:extLst>
              <a:ext uri="{FF2B5EF4-FFF2-40B4-BE49-F238E27FC236}">
                <a16:creationId xmlns:a16="http://schemas.microsoft.com/office/drawing/2014/main" id="{32927C11-B311-467B-A077-B4FD94853BA3}"/>
              </a:ext>
            </a:extLst>
          </p:cNvPr>
          <p:cNvPicPr>
            <a:picLocks noChangeAspect="1"/>
          </p:cNvPicPr>
          <p:nvPr/>
        </p:nvPicPr>
        <p:blipFill>
          <a:blip r:embed="rId7"/>
          <a:stretch>
            <a:fillRect/>
          </a:stretch>
        </p:blipFill>
        <p:spPr>
          <a:xfrm>
            <a:off x="838200" y="3359300"/>
            <a:ext cx="9419136" cy="2461473"/>
          </a:xfrm>
          <a:prstGeom prst="rect">
            <a:avLst/>
          </a:prstGeom>
        </p:spPr>
      </p:pic>
      <p:pic>
        <p:nvPicPr>
          <p:cNvPr id="10" name="图片 9">
            <a:extLst>
              <a:ext uri="{FF2B5EF4-FFF2-40B4-BE49-F238E27FC236}">
                <a16:creationId xmlns:a16="http://schemas.microsoft.com/office/drawing/2014/main" id="{A99EBB91-02C2-4563-97B8-F0037FF36D31}"/>
              </a:ext>
            </a:extLst>
          </p:cNvPr>
          <p:cNvPicPr>
            <a:picLocks noChangeAspect="1"/>
          </p:cNvPicPr>
          <p:nvPr/>
        </p:nvPicPr>
        <p:blipFill>
          <a:blip r:embed="rId8"/>
          <a:stretch>
            <a:fillRect/>
          </a:stretch>
        </p:blipFill>
        <p:spPr>
          <a:xfrm>
            <a:off x="5653090" y="1669791"/>
            <a:ext cx="5250635" cy="1607959"/>
          </a:xfrm>
          <a:prstGeom prst="rect">
            <a:avLst/>
          </a:prstGeom>
        </p:spPr>
      </p:pic>
    </p:spTree>
    <p:custDataLst>
      <p:tags r:id="rId1"/>
    </p:custDataLst>
    <p:extLst>
      <p:ext uri="{BB962C8B-B14F-4D97-AF65-F5344CB8AC3E}">
        <p14:creationId xmlns:p14="http://schemas.microsoft.com/office/powerpoint/2010/main" val="331314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智能指针（</a:t>
            </a:r>
            <a:r>
              <a:rPr lang="en-US" altLang="zh-CN" dirty="0">
                <a:sym typeface="+mn-ea"/>
              </a:rPr>
              <a:t>1</a:t>
            </a:r>
            <a:r>
              <a:rPr lang="zh-CN" altLang="en-US" dirty="0">
                <a:sym typeface="+mn-ea"/>
              </a:rPr>
              <a:t>）</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zh-CN" altLang="en-US" dirty="0">
                <a:solidFill>
                  <a:srgbClr val="000000"/>
                </a:solidFill>
                <a:latin typeface="open sans" panose="020B0606030504020204" pitchFamily="34" charset="0"/>
              </a:rPr>
              <a:t>是一类数据结构，表现类似指针，但是也拥有额外的元数据和功能。</a:t>
            </a:r>
            <a:endParaRPr lang="en-US" altLang="zh-CN" dirty="0">
              <a:solidFill>
                <a:srgbClr val="000000"/>
              </a:solidFill>
              <a:latin typeface="open sans" panose="020B0606030504020204" pitchFamily="34" charset="0"/>
            </a:endParaRPr>
          </a:p>
          <a:p>
            <a:r>
              <a:rPr lang="zh-CN" altLang="en-US" dirty="0">
                <a:solidFill>
                  <a:srgbClr val="000000"/>
                </a:solidFill>
                <a:latin typeface="open sans" panose="020B0606030504020204" pitchFamily="34" charset="0"/>
              </a:rPr>
              <a:t>普通引用和智能指针的一个额外的区别是引用是一类只借用数据的指针；相反，在大部分情况下，智能指针 </a:t>
            </a:r>
            <a:r>
              <a:rPr lang="zh-CN" altLang="en-US" b="1" dirty="0">
                <a:solidFill>
                  <a:srgbClr val="000000"/>
                </a:solidFill>
                <a:latin typeface="open sans" panose="020B0606030504020204" pitchFamily="34" charset="0"/>
              </a:rPr>
              <a:t>拥有</a:t>
            </a:r>
            <a:r>
              <a:rPr lang="zh-CN" altLang="en-US" dirty="0">
                <a:solidFill>
                  <a:srgbClr val="000000"/>
                </a:solidFill>
                <a:latin typeface="open sans" panose="020B0606030504020204" pitchFamily="34" charset="0"/>
              </a:rPr>
              <a:t> 他们指向的数据。</a:t>
            </a:r>
            <a:endParaRPr lang="en-US" altLang="zh-CN" dirty="0">
              <a:solidFill>
                <a:srgbClr val="000000"/>
              </a:solidFill>
              <a:latin typeface="open sans" panose="020B0606030504020204" pitchFamily="34" charset="0"/>
            </a:endParaRPr>
          </a:p>
          <a:p>
            <a:r>
              <a:rPr lang="en-US" altLang="zh-CN" dirty="0" err="1">
                <a:solidFill>
                  <a:srgbClr val="000000"/>
                </a:solidFill>
                <a:latin typeface="open sans" panose="020B0606030504020204" pitchFamily="34" charset="0"/>
              </a:rPr>
              <a:t>Deref</a:t>
            </a:r>
            <a:r>
              <a:rPr lang="en-US" altLang="zh-CN" dirty="0">
                <a:solidFill>
                  <a:srgbClr val="000000"/>
                </a:solidFill>
                <a:latin typeface="open sans" panose="020B0606030504020204" pitchFamily="34" charset="0"/>
              </a:rPr>
              <a:t> trait</a:t>
            </a:r>
            <a:r>
              <a:rPr lang="zh-CN" altLang="en-US" dirty="0">
                <a:solidFill>
                  <a:srgbClr val="000000"/>
                </a:solidFill>
                <a:latin typeface="open sans" panose="020B0606030504020204" pitchFamily="34" charset="0"/>
              </a:rPr>
              <a:t>和 </a:t>
            </a:r>
            <a:r>
              <a:rPr lang="en-US" altLang="zh-CN" dirty="0">
                <a:solidFill>
                  <a:srgbClr val="000000"/>
                </a:solidFill>
                <a:latin typeface="open sans" panose="020B0606030504020204" pitchFamily="34" charset="0"/>
              </a:rPr>
              <a:t>Drop trait</a:t>
            </a:r>
          </a:p>
        </p:txBody>
      </p:sp>
    </p:spTree>
    <p:custDataLst>
      <p:tags r:id="rId1"/>
    </p:custDataLst>
    <p:extLst>
      <p:ext uri="{BB962C8B-B14F-4D97-AF65-F5344CB8AC3E}">
        <p14:creationId xmlns:p14="http://schemas.microsoft.com/office/powerpoint/2010/main" val="2934538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7675559" y="1949016"/>
            <a:ext cx="4097251" cy="646331"/>
          </a:xfrm>
          <a:prstGeom prst="rect">
            <a:avLst/>
          </a:prstGeom>
        </p:spPr>
        <p:txBody>
          <a:bodyPr wrap="square" lIns="90000" tIns="46800" rIns="90000" bIns="46800" anchor="b">
            <a:normAutofit fontScale="92500" lnSpcReduction="10000"/>
          </a:bodyPr>
          <a:lstStyle>
            <a:defPPr>
              <a:defRPr lang="zh-CN"/>
            </a:defPPr>
            <a:lvl1pPr marR="0" lvl="0" indent="0" fontAlgn="auto">
              <a:lnSpc>
                <a:spcPct val="100000"/>
              </a:lnSpc>
              <a:spcBef>
                <a:spcPts val="0"/>
              </a:spcBef>
              <a:spcAft>
                <a:spcPts val="0"/>
              </a:spcAft>
              <a:buClrTx/>
              <a:buSzTx/>
              <a:buFontTx/>
              <a:buNone/>
              <a:defRPr kumimoji="0" sz="2000" b="1" i="0" u="none" strike="noStrike" cap="none" spc="0" normalizeH="0" baseline="0">
                <a:ln>
                  <a:noFill/>
                </a:ln>
                <a:solidFill>
                  <a:prstClr val="black"/>
                </a:solidFill>
                <a:effectLst/>
                <a:uLnTx/>
                <a:uFillTx/>
                <a:latin typeface="+mj-lt"/>
                <a:ea typeface="等线" panose="02010600030101010101" charset="-122"/>
                <a:cs typeface="Arial" panose="020B0604020202020204" pitchFamily="34" charset="0"/>
              </a:defRPr>
            </a:lvl1pPr>
          </a:lstStyle>
          <a:p>
            <a:pPr defTabSz="685800"/>
            <a:r>
              <a:rPr lang="en-US" altLang="zh-CN" dirty="0">
                <a:solidFill>
                  <a:schemeClr val="tx1"/>
                </a:solidFill>
                <a:ea typeface="+mj-ea"/>
                <a:cs typeface="+mj-cs"/>
              </a:rPr>
              <a:t>1</a:t>
            </a:r>
            <a:r>
              <a:rPr lang="zh-CN" altLang="en-US" dirty="0">
                <a:solidFill>
                  <a:schemeClr val="tx1"/>
                </a:solidFill>
                <a:ea typeface="+mj-ea"/>
                <a:cs typeface="+mj-cs"/>
              </a:rPr>
              <a:t>、</a:t>
            </a:r>
            <a:r>
              <a:rPr lang="en-US" altLang="zh-CN" dirty="0">
                <a:solidFill>
                  <a:schemeClr val="tx1"/>
                </a:solidFill>
                <a:ea typeface="+mj-ea"/>
                <a:cs typeface="+mj-cs"/>
              </a:rPr>
              <a:t>RC&lt;T&gt; </a:t>
            </a:r>
            <a:r>
              <a:rPr lang="zh-CN" altLang="en-US" dirty="0">
                <a:solidFill>
                  <a:schemeClr val="tx1"/>
                </a:solidFill>
                <a:ea typeface="+mj-ea"/>
                <a:cs typeface="+mj-cs"/>
              </a:rPr>
              <a:t>计数智能指针</a:t>
            </a:r>
            <a:endParaRPr lang="en-US" altLang="zh-CN" dirty="0">
              <a:solidFill>
                <a:schemeClr val="tx1"/>
              </a:solidFill>
              <a:ea typeface="+mj-ea"/>
              <a:cs typeface="+mj-cs"/>
            </a:endParaRPr>
          </a:p>
          <a:p>
            <a:pPr defTabSz="685800"/>
            <a:r>
              <a:rPr lang="zh-CN" altLang="en-US" dirty="0">
                <a:solidFill>
                  <a:schemeClr val="tx1"/>
                </a:solidFill>
                <a:ea typeface="+mj-ea"/>
                <a:cs typeface="+mj-cs"/>
              </a:rPr>
              <a:t>（</a:t>
            </a:r>
            <a:r>
              <a:rPr lang="en-US" altLang="zh-CN" dirty="0">
                <a:solidFill>
                  <a:schemeClr val="tx1"/>
                </a:solidFill>
                <a:ea typeface="+mj-ea"/>
                <a:cs typeface="+mj-cs"/>
              </a:rPr>
              <a:t>reference countin</a:t>
            </a:r>
            <a:r>
              <a:rPr lang="en-US" altLang="zh-CN" sz="2200" dirty="0">
                <a:solidFill>
                  <a:schemeClr val="tx1"/>
                </a:solidFill>
                <a:ea typeface="+mj-ea"/>
                <a:cs typeface="+mj-cs"/>
              </a:rPr>
              <a:t>g</a:t>
            </a:r>
            <a:r>
              <a:rPr lang="zh-CN" altLang="en-US" dirty="0">
                <a:solidFill>
                  <a:schemeClr val="tx1"/>
                </a:solidFill>
                <a:ea typeface="+mj-ea"/>
                <a:cs typeface="+mj-cs"/>
              </a:rPr>
              <a:t>）</a:t>
            </a:r>
            <a:endParaRPr lang="en-US" altLang="zh-CN" dirty="0">
              <a:solidFill>
                <a:schemeClr val="tx1"/>
              </a:solidFill>
              <a:ea typeface="+mj-ea"/>
              <a:cs typeface="+mj-cs"/>
            </a:endParaRPr>
          </a:p>
        </p:txBody>
      </p:sp>
      <p:sp>
        <p:nvSpPr>
          <p:cNvPr id="11" name="文本框 10"/>
          <p:cNvSpPr txBox="1"/>
          <p:nvPr>
            <p:custDataLst>
              <p:tags r:id="rId3"/>
            </p:custDataLst>
          </p:nvPr>
        </p:nvSpPr>
        <p:spPr>
          <a:xfrm>
            <a:off x="7675559" y="3863544"/>
            <a:ext cx="4097251" cy="646331"/>
          </a:xfrm>
          <a:prstGeom prst="rect">
            <a:avLst/>
          </a:prstGeom>
        </p:spPr>
        <p:txBody>
          <a:bodyPr wrap="square" lIns="90000" tIns="46800" rIns="90000" bIns="46800">
            <a:normAutofit/>
          </a:bodyPr>
          <a:lstStyle>
            <a:defPPr>
              <a:defRPr lang="zh-CN"/>
            </a:defPPr>
            <a:lvl1pPr marR="0" lvl="0" indent="0" fontAlgn="auto">
              <a:lnSpc>
                <a:spcPct val="100000"/>
              </a:lnSpc>
              <a:spcBef>
                <a:spcPts val="0"/>
              </a:spcBef>
              <a:spcAft>
                <a:spcPts val="0"/>
              </a:spcAft>
              <a:buClrTx/>
              <a:buSzTx/>
              <a:buFontTx/>
              <a:buNone/>
              <a:defRPr kumimoji="0" b="0" i="0" u="none" strike="noStrike" cap="none" spc="0" normalizeH="0" baseline="0">
                <a:ln>
                  <a:noFill/>
                </a:ln>
                <a:solidFill>
                  <a:prstClr val="white">
                    <a:lumMod val="50000"/>
                  </a:prstClr>
                </a:solidFill>
                <a:effectLst/>
                <a:uLnTx/>
                <a:uFillTx/>
                <a:ea typeface="黑体" panose="02010609060101010101" charset="-122"/>
              </a:defRPr>
            </a:lvl1pPr>
          </a:lstStyle>
          <a:p>
            <a:r>
              <a:rPr lang="zh-CN" altLang="en-US" dirty="0">
                <a:solidFill>
                  <a:schemeClr val="tx1">
                    <a:lumMod val="50000"/>
                    <a:lumOff val="50000"/>
                  </a:schemeClr>
                </a:solidFill>
                <a:ea typeface="+mn-ea"/>
              </a:rPr>
              <a:t>与</a:t>
            </a:r>
            <a:r>
              <a:rPr lang="en-US" altLang="zh-CN" dirty="0" err="1">
                <a:solidFill>
                  <a:schemeClr val="tx1">
                    <a:lumMod val="50000"/>
                    <a:lumOff val="50000"/>
                  </a:schemeClr>
                </a:solidFill>
                <a:ea typeface="+mn-ea"/>
              </a:rPr>
              <a:t>Rc</a:t>
            </a:r>
            <a:r>
              <a:rPr lang="en-US" altLang="zh-CN" dirty="0">
                <a:solidFill>
                  <a:schemeClr val="tx1">
                    <a:lumMod val="50000"/>
                    <a:lumOff val="50000"/>
                  </a:schemeClr>
                </a:solidFill>
                <a:ea typeface="+mn-ea"/>
              </a:rPr>
              <a:t>&lt;T&gt;</a:t>
            </a:r>
            <a:r>
              <a:rPr lang="zh-CN" altLang="en-US" dirty="0">
                <a:solidFill>
                  <a:schemeClr val="tx1">
                    <a:lumMod val="50000"/>
                    <a:lumOff val="50000"/>
                  </a:schemeClr>
                </a:solidFill>
                <a:ea typeface="+mn-ea"/>
              </a:rPr>
              <a:t>结合来处理不可变性的限制</a:t>
            </a:r>
            <a:endParaRPr lang="en-US" altLang="zh-CN" dirty="0">
              <a:solidFill>
                <a:schemeClr val="tx1">
                  <a:lumMod val="50000"/>
                  <a:lumOff val="50000"/>
                </a:schemeClr>
              </a:solidFill>
              <a:ea typeface="+mn-ea"/>
            </a:endParaRPr>
          </a:p>
          <a:p>
            <a:pPr defTabSz="685800"/>
            <a:endParaRPr lang="en-US" altLang="zh-CN" dirty="0">
              <a:solidFill>
                <a:schemeClr val="tx1">
                  <a:lumMod val="50000"/>
                  <a:lumOff val="50000"/>
                </a:schemeClr>
              </a:solidFill>
              <a:ea typeface="+mn-ea"/>
            </a:endParaRPr>
          </a:p>
        </p:txBody>
      </p:sp>
      <p:sp>
        <p:nvSpPr>
          <p:cNvPr id="12" name="文本框 11"/>
          <p:cNvSpPr txBox="1"/>
          <p:nvPr>
            <p:custDataLst>
              <p:tags r:id="rId4"/>
            </p:custDataLst>
          </p:nvPr>
        </p:nvSpPr>
        <p:spPr>
          <a:xfrm>
            <a:off x="7673933" y="3330526"/>
            <a:ext cx="4097251" cy="400111"/>
          </a:xfrm>
          <a:prstGeom prst="rect">
            <a:avLst/>
          </a:prstGeom>
        </p:spPr>
        <p:txBody>
          <a:bodyPr wrap="square" lIns="90000" tIns="46800" rIns="90000" bIns="46800" anchor="b">
            <a:normAutofit/>
          </a:bodyPr>
          <a:lstStyle>
            <a:defPPr>
              <a:defRPr lang="zh-CN"/>
            </a:defPPr>
            <a:lvl1pPr marR="0" lvl="0" indent="0" fontAlgn="auto">
              <a:lnSpc>
                <a:spcPct val="100000"/>
              </a:lnSpc>
              <a:spcBef>
                <a:spcPts val="0"/>
              </a:spcBef>
              <a:spcAft>
                <a:spcPts val="0"/>
              </a:spcAft>
              <a:buClrTx/>
              <a:buSzTx/>
              <a:buFontTx/>
              <a:buNone/>
              <a:defRPr kumimoji="0" sz="2000" b="1" i="0" u="none" strike="noStrike" cap="none" spc="0" normalizeH="0" baseline="0">
                <a:ln>
                  <a:noFill/>
                </a:ln>
                <a:solidFill>
                  <a:prstClr val="black"/>
                </a:solidFill>
                <a:effectLst/>
                <a:uLnTx/>
                <a:uFillTx/>
                <a:latin typeface="+mj-lt"/>
                <a:ea typeface="等线" panose="02010600030101010101" charset="-122"/>
                <a:cs typeface="Arial" panose="020B0604020202020204" pitchFamily="34" charset="0"/>
              </a:defRPr>
            </a:lvl1pPr>
          </a:lstStyle>
          <a:p>
            <a:pPr defTabSz="685800"/>
            <a:r>
              <a:rPr lang="en-US" altLang="zh-CN" dirty="0"/>
              <a:t>2</a:t>
            </a:r>
            <a:r>
              <a:rPr lang="zh-CN" altLang="en-US" dirty="0"/>
              <a:t>、</a:t>
            </a:r>
            <a:r>
              <a:rPr lang="en-US" altLang="zh-CN" dirty="0" err="1"/>
              <a:t>RefCell</a:t>
            </a:r>
            <a:r>
              <a:rPr lang="en-US" altLang="zh-CN" dirty="0"/>
              <a:t>&lt;T&gt;</a:t>
            </a:r>
            <a:endParaRPr lang="en-US" altLang="zh-CN" dirty="0">
              <a:solidFill>
                <a:schemeClr val="tx1"/>
              </a:solidFill>
              <a:ea typeface="+mj-ea"/>
              <a:cs typeface="+mj-cs"/>
            </a:endParaRPr>
          </a:p>
        </p:txBody>
      </p:sp>
      <p:sp>
        <p:nvSpPr>
          <p:cNvPr id="13" name="文本框 12"/>
          <p:cNvSpPr txBox="1"/>
          <p:nvPr>
            <p:custDataLst>
              <p:tags r:id="rId5"/>
            </p:custDataLst>
          </p:nvPr>
        </p:nvSpPr>
        <p:spPr>
          <a:xfrm>
            <a:off x="7673932" y="4472512"/>
            <a:ext cx="4097251" cy="400111"/>
          </a:xfrm>
          <a:prstGeom prst="rect">
            <a:avLst/>
          </a:prstGeom>
        </p:spPr>
        <p:txBody>
          <a:bodyPr wrap="square" lIns="90000" tIns="46800" rIns="90000" bIns="46800" anchor="b">
            <a:normAutofit/>
          </a:bodyPr>
          <a:lstStyle>
            <a:defPPr>
              <a:defRPr lang="zh-CN"/>
            </a:defPPr>
            <a:lvl1pPr marR="0" lvl="0" indent="0" fontAlgn="auto">
              <a:lnSpc>
                <a:spcPct val="100000"/>
              </a:lnSpc>
              <a:spcBef>
                <a:spcPts val="0"/>
              </a:spcBef>
              <a:spcAft>
                <a:spcPts val="0"/>
              </a:spcAft>
              <a:buClrTx/>
              <a:buSzTx/>
              <a:buFontTx/>
              <a:buNone/>
              <a:defRPr kumimoji="0" sz="2000" b="1" i="0" u="none" strike="noStrike" cap="none" spc="0" normalizeH="0" baseline="0">
                <a:ln>
                  <a:noFill/>
                </a:ln>
                <a:solidFill>
                  <a:prstClr val="black"/>
                </a:solidFill>
                <a:effectLst/>
                <a:uLnTx/>
                <a:uFillTx/>
                <a:latin typeface="+mj-lt"/>
                <a:ea typeface="等线" panose="02010600030101010101" charset="-122"/>
                <a:cs typeface="Arial" panose="020B0604020202020204" pitchFamily="34" charset="0"/>
              </a:defRPr>
            </a:lvl1pPr>
          </a:lstStyle>
          <a:p>
            <a:pPr defTabSz="685800"/>
            <a:r>
              <a:rPr lang="en-US" altLang="zh-CN" dirty="0">
                <a:solidFill>
                  <a:schemeClr val="tx1"/>
                </a:solidFill>
                <a:ea typeface="+mj-ea"/>
                <a:cs typeface="+mj-cs"/>
              </a:rPr>
              <a:t>3</a:t>
            </a:r>
            <a:r>
              <a:rPr lang="zh-CN" altLang="en-US" dirty="0">
                <a:solidFill>
                  <a:schemeClr val="tx1"/>
                </a:solidFill>
                <a:ea typeface="+mj-ea"/>
                <a:cs typeface="+mj-cs"/>
              </a:rPr>
              <a:t>、</a:t>
            </a:r>
            <a:r>
              <a:rPr lang="en-US" altLang="zh-CN" dirty="0"/>
              <a:t>Weak&lt;T&gt; </a:t>
            </a:r>
            <a:endParaRPr lang="en-US" altLang="zh-CN" dirty="0">
              <a:solidFill>
                <a:schemeClr val="tx1"/>
              </a:solidFill>
              <a:ea typeface="+mj-ea"/>
              <a:cs typeface="+mj-cs"/>
            </a:endParaRPr>
          </a:p>
        </p:txBody>
      </p:sp>
      <p:sp>
        <p:nvSpPr>
          <p:cNvPr id="14" name="文本框 13"/>
          <p:cNvSpPr txBox="1"/>
          <p:nvPr>
            <p:custDataLst>
              <p:tags r:id="rId6"/>
            </p:custDataLst>
          </p:nvPr>
        </p:nvSpPr>
        <p:spPr>
          <a:xfrm>
            <a:off x="7673931" y="4885376"/>
            <a:ext cx="4097251" cy="646331"/>
          </a:xfrm>
          <a:prstGeom prst="rect">
            <a:avLst/>
          </a:prstGeom>
        </p:spPr>
        <p:txBody>
          <a:bodyPr wrap="square" lIns="90000" tIns="46800" rIns="90000" bIns="46800">
            <a:normAutofit/>
          </a:bodyPr>
          <a:lstStyle>
            <a:defPPr>
              <a:defRPr lang="zh-CN"/>
            </a:defPPr>
            <a:lvl1pPr marR="0" lvl="0" indent="0" fontAlgn="auto">
              <a:lnSpc>
                <a:spcPct val="100000"/>
              </a:lnSpc>
              <a:spcBef>
                <a:spcPts val="0"/>
              </a:spcBef>
              <a:spcAft>
                <a:spcPts val="0"/>
              </a:spcAft>
              <a:buClrTx/>
              <a:buSzTx/>
              <a:buFontTx/>
              <a:buNone/>
              <a:defRPr kumimoji="0" b="0" i="0" u="none" strike="noStrike" cap="none" spc="0" normalizeH="0" baseline="0">
                <a:ln>
                  <a:noFill/>
                </a:ln>
                <a:solidFill>
                  <a:prstClr val="white">
                    <a:lumMod val="50000"/>
                  </a:prstClr>
                </a:solidFill>
                <a:effectLst/>
                <a:uLnTx/>
                <a:uFillTx/>
                <a:ea typeface="黑体" panose="02010609060101010101" charset="-122"/>
              </a:defRPr>
            </a:lvl1pPr>
          </a:lstStyle>
          <a:p>
            <a:pPr defTabSz="685800"/>
            <a:r>
              <a:rPr lang="zh-CN" altLang="en-US" dirty="0">
                <a:solidFill>
                  <a:schemeClr val="tx1">
                    <a:lumMod val="50000"/>
                    <a:lumOff val="50000"/>
                  </a:schemeClr>
                </a:solidFill>
                <a:ea typeface="+mn-ea"/>
              </a:rPr>
              <a:t>解决引用循环造成的内存泄漏</a:t>
            </a:r>
            <a:endParaRPr lang="en-US" altLang="zh-CN" dirty="0">
              <a:solidFill>
                <a:schemeClr val="tx1">
                  <a:lumMod val="50000"/>
                  <a:lumOff val="50000"/>
                </a:schemeClr>
              </a:solidFill>
              <a:ea typeface="+mn-ea"/>
            </a:endParaRPr>
          </a:p>
        </p:txBody>
      </p:sp>
      <p:sp>
        <p:nvSpPr>
          <p:cNvPr id="19" name="文本框 18"/>
          <p:cNvSpPr txBox="1"/>
          <p:nvPr>
            <p:custDataLst>
              <p:tags r:id="rId7"/>
            </p:custDataLst>
          </p:nvPr>
        </p:nvSpPr>
        <p:spPr>
          <a:xfrm>
            <a:off x="982663" y="744931"/>
            <a:ext cx="10790147" cy="739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fontScale="92500" lnSpcReduction="20000"/>
          </a:bodyPr>
          <a:lstStyle>
            <a:defPPr>
              <a:defRPr lang="zh-CN"/>
            </a:defPPr>
            <a:lvl1pPr defTabSz="243840">
              <a:lnSpc>
                <a:spcPct val="130000"/>
              </a:lnSpc>
              <a:spcBef>
                <a:spcPct val="0"/>
              </a:spcBef>
              <a:buFont typeface="Arial" panose="020B0604020202020204" pitchFamily="34" charset="0"/>
              <a:buNone/>
              <a:defRPr sz="2400">
                <a:solidFill>
                  <a:prstClr val="black">
                    <a:lumMod val="65000"/>
                    <a:lumOff val="35000"/>
                  </a:prstClr>
                </a:solidFill>
                <a:latin typeface="+mj-lt"/>
                <a:ea typeface="微软雅黑" panose="020B0503020204020204" pitchFamily="34" charset="-122"/>
              </a:defRPr>
            </a:lvl1pPr>
            <a:lvl2pPr marL="742950" indent="-285750">
              <a:lnSpc>
                <a:spcPct val="90000"/>
              </a:lnSpc>
              <a:spcBef>
                <a:spcPts val="375"/>
              </a:spcBef>
              <a:buFont typeface="Arial" panose="020B0604020202020204" pitchFamily="34" charset="0"/>
              <a:buChar char="•"/>
              <a:defRPr>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latin typeface="Calibri" panose="020F0502020204030204" charset="0"/>
                <a:ea typeface="宋体" panose="02010600030101010101" pitchFamily="2" charset="-122"/>
              </a:defRPr>
            </a:lvl9pPr>
          </a:lstStyle>
          <a:p>
            <a:pPr defTabSz="182880"/>
            <a:r>
              <a:rPr lang="zh-CN" altLang="en-US" sz="4000" dirty="0">
                <a:solidFill>
                  <a:schemeClr val="tx1"/>
                </a:solidFill>
                <a:ea typeface="+mj-ea"/>
                <a:cs typeface="+mj-cs"/>
              </a:rPr>
              <a:t>智能指针（</a:t>
            </a:r>
            <a:r>
              <a:rPr lang="en-US" altLang="zh-CN" sz="4000" dirty="0">
                <a:solidFill>
                  <a:schemeClr val="tx1"/>
                </a:solidFill>
                <a:ea typeface="+mj-ea"/>
                <a:cs typeface="+mj-cs"/>
              </a:rPr>
              <a:t>2</a:t>
            </a:r>
            <a:r>
              <a:rPr lang="zh-CN" altLang="en-US" sz="4300" dirty="0">
                <a:solidFill>
                  <a:schemeClr val="tx1"/>
                </a:solidFill>
                <a:ea typeface="+mj-ea"/>
                <a:cs typeface="+mj-cs"/>
              </a:rPr>
              <a:t>）</a:t>
            </a:r>
            <a:endParaRPr lang="en-US" altLang="zh-CN" sz="4300" dirty="0">
              <a:solidFill>
                <a:schemeClr val="tx1"/>
              </a:solidFill>
              <a:ea typeface="+mj-ea"/>
              <a:cs typeface="+mj-cs"/>
            </a:endParaRPr>
          </a:p>
        </p:txBody>
      </p:sp>
      <p:pic>
        <p:nvPicPr>
          <p:cNvPr id="17" name="图片 16">
            <a:extLst>
              <a:ext uri="{FF2B5EF4-FFF2-40B4-BE49-F238E27FC236}">
                <a16:creationId xmlns:a16="http://schemas.microsoft.com/office/drawing/2014/main" id="{3A299903-19AB-43CC-BE30-0B3A2E6B422E}"/>
              </a:ext>
            </a:extLst>
          </p:cNvPr>
          <p:cNvPicPr>
            <a:picLocks noChangeAspect="1"/>
          </p:cNvPicPr>
          <p:nvPr/>
        </p:nvPicPr>
        <p:blipFill>
          <a:blip r:embed="rId11"/>
          <a:stretch>
            <a:fillRect/>
          </a:stretch>
        </p:blipFill>
        <p:spPr>
          <a:xfrm>
            <a:off x="295364" y="1994597"/>
            <a:ext cx="7053651" cy="3775010"/>
          </a:xfrm>
          <a:prstGeom prst="rect">
            <a:avLst/>
          </a:prstGeom>
        </p:spPr>
      </p:pic>
      <p:sp>
        <p:nvSpPr>
          <p:cNvPr id="20" name="文本框 19">
            <a:extLst>
              <a:ext uri="{FF2B5EF4-FFF2-40B4-BE49-F238E27FC236}">
                <a16:creationId xmlns:a16="http://schemas.microsoft.com/office/drawing/2014/main" id="{58434198-ABDA-40E5-9F26-CBA7EE8CC760}"/>
              </a:ext>
            </a:extLst>
          </p:cNvPr>
          <p:cNvSpPr txBox="1"/>
          <p:nvPr>
            <p:custDataLst>
              <p:tags r:id="rId8"/>
            </p:custDataLst>
          </p:nvPr>
        </p:nvSpPr>
        <p:spPr>
          <a:xfrm>
            <a:off x="7673931" y="2728254"/>
            <a:ext cx="4097251" cy="646331"/>
          </a:xfrm>
          <a:prstGeom prst="rect">
            <a:avLst/>
          </a:prstGeom>
        </p:spPr>
        <p:txBody>
          <a:bodyPr wrap="square" lIns="90000" tIns="46800" rIns="90000" bIns="46800">
            <a:normAutofit/>
          </a:bodyPr>
          <a:lstStyle>
            <a:defPPr>
              <a:defRPr lang="zh-CN"/>
            </a:defPPr>
            <a:lvl1pPr marR="0" lvl="0" indent="0" fontAlgn="auto">
              <a:lnSpc>
                <a:spcPct val="100000"/>
              </a:lnSpc>
              <a:spcBef>
                <a:spcPts val="0"/>
              </a:spcBef>
              <a:spcAft>
                <a:spcPts val="0"/>
              </a:spcAft>
              <a:buClrTx/>
              <a:buSzTx/>
              <a:buFontTx/>
              <a:buNone/>
              <a:defRPr kumimoji="0" b="0" i="0" u="none" strike="noStrike" cap="none" spc="0" normalizeH="0" baseline="0">
                <a:ln>
                  <a:noFill/>
                </a:ln>
                <a:solidFill>
                  <a:prstClr val="white">
                    <a:lumMod val="50000"/>
                  </a:prstClr>
                </a:solidFill>
                <a:effectLst/>
                <a:uLnTx/>
                <a:uFillTx/>
                <a:ea typeface="黑体" panose="02010609060101010101" charset="-122"/>
              </a:defRPr>
            </a:lvl1pPr>
          </a:lstStyle>
          <a:p>
            <a:r>
              <a:rPr lang="zh-CN" altLang="en-US" dirty="0">
                <a:solidFill>
                  <a:schemeClr val="tx1">
                    <a:lumMod val="50000"/>
                    <a:lumOff val="50000"/>
                  </a:schemeClr>
                </a:solidFill>
                <a:ea typeface="+mn-ea"/>
              </a:rPr>
              <a:t>允许一个值有多个所有者</a:t>
            </a:r>
            <a:endParaRPr lang="en-US" altLang="zh-CN" dirty="0">
              <a:solidFill>
                <a:schemeClr val="tx1">
                  <a:lumMod val="50000"/>
                  <a:lumOff val="50000"/>
                </a:schemeClr>
              </a:solidFill>
              <a:ea typeface="+mn-ea"/>
            </a:endParaRPr>
          </a:p>
          <a:p>
            <a:pPr defTabSz="685800"/>
            <a:endParaRPr lang="en-US" altLang="zh-CN" dirty="0">
              <a:solidFill>
                <a:schemeClr val="tx1">
                  <a:lumMod val="50000"/>
                  <a:lumOff val="50000"/>
                </a:schemeClr>
              </a:solidFill>
              <a:ea typeface="+mn-ea"/>
            </a:endParaRPr>
          </a:p>
        </p:txBody>
      </p:sp>
      <p:pic>
        <p:nvPicPr>
          <p:cNvPr id="7" name="图片 6">
            <a:extLst>
              <a:ext uri="{FF2B5EF4-FFF2-40B4-BE49-F238E27FC236}">
                <a16:creationId xmlns:a16="http://schemas.microsoft.com/office/drawing/2014/main" id="{8B1E5136-D939-4AB4-A860-831FB970BA18}"/>
              </a:ext>
            </a:extLst>
          </p:cNvPr>
          <p:cNvPicPr>
            <a:picLocks noChangeAspect="1"/>
          </p:cNvPicPr>
          <p:nvPr/>
        </p:nvPicPr>
        <p:blipFill>
          <a:blip r:embed="rId12"/>
          <a:stretch>
            <a:fillRect/>
          </a:stretch>
        </p:blipFill>
        <p:spPr>
          <a:xfrm>
            <a:off x="3837225" y="-1873"/>
            <a:ext cx="4869602" cy="1950889"/>
          </a:xfrm>
          <a:prstGeom prst="rect">
            <a:avLst/>
          </a:prstGeom>
        </p:spPr>
      </p:pic>
      <p:pic>
        <p:nvPicPr>
          <p:cNvPr id="21" name="图片 20">
            <a:extLst>
              <a:ext uri="{FF2B5EF4-FFF2-40B4-BE49-F238E27FC236}">
                <a16:creationId xmlns:a16="http://schemas.microsoft.com/office/drawing/2014/main" id="{CE3B7F0C-3B1A-4FE6-A230-22DFAD8E3CB3}"/>
              </a:ext>
            </a:extLst>
          </p:cNvPr>
          <p:cNvPicPr>
            <a:picLocks noChangeAspect="1"/>
          </p:cNvPicPr>
          <p:nvPr/>
        </p:nvPicPr>
        <p:blipFill>
          <a:blip r:embed="rId13"/>
          <a:stretch>
            <a:fillRect/>
          </a:stretch>
        </p:blipFill>
        <p:spPr>
          <a:xfrm>
            <a:off x="1927656" y="2909331"/>
            <a:ext cx="3614240" cy="1950889"/>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t>Rust</a:t>
            </a:r>
            <a:r>
              <a:rPr lang="zh-CN" altLang="en-US" dirty="0"/>
              <a:t>如何解决内存安全问题</a:t>
            </a:r>
          </a:p>
        </p:txBody>
      </p:sp>
      <p:sp>
        <p:nvSpPr>
          <p:cNvPr id="3" name="内容占位符 2"/>
          <p:cNvSpPr>
            <a:spLocks noGrp="1"/>
          </p:cNvSpPr>
          <p:nvPr>
            <p:ph idx="1"/>
            <p:custDataLst>
              <p:tags r:id="rId3"/>
            </p:custDataLst>
          </p:nvPr>
        </p:nvSpPr>
        <p:spPr>
          <a:xfrm>
            <a:off x="838200" y="1567815"/>
            <a:ext cx="10515600" cy="4351338"/>
          </a:xfrm>
        </p:spPr>
        <p:txBody>
          <a:bodyPr>
            <a:normAutofit fontScale="92500" lnSpcReduction="10000"/>
          </a:bodyPr>
          <a:lstStyle/>
          <a:p>
            <a:r>
              <a:rPr lang="zh-CN" altLang="en-US" sz="1800" dirty="0">
                <a:solidFill>
                  <a:srgbClr val="000000"/>
                </a:solidFill>
                <a:latin typeface="open sans" panose="020B0606030504020204" pitchFamily="34" charset="0"/>
              </a:rPr>
              <a:t>使用未定义内存</a:t>
            </a:r>
            <a:endParaRPr lang="en-US" altLang="zh-CN" sz="1800" dirty="0">
              <a:solidFill>
                <a:srgbClr val="000000"/>
              </a:solidFill>
              <a:latin typeface="open sans" panose="020B0606030504020204" pitchFamily="34" charset="0"/>
            </a:endParaRPr>
          </a:p>
          <a:p>
            <a:pPr lvl="1"/>
            <a:r>
              <a:rPr lang="en-US" altLang="zh-CN" dirty="0">
                <a:solidFill>
                  <a:srgbClr val="000000"/>
                </a:solidFill>
                <a:latin typeface="open sans" panose="020B0606030504020204" pitchFamily="34" charset="0"/>
              </a:rPr>
              <a:t>Rust</a:t>
            </a:r>
            <a:r>
              <a:rPr lang="zh-CN" altLang="en-US" dirty="0">
                <a:solidFill>
                  <a:srgbClr val="000000"/>
                </a:solidFill>
                <a:latin typeface="open sans" panose="020B0606030504020204" pitchFamily="34" charset="0"/>
              </a:rPr>
              <a:t>中的变量必须初始化以后才可以使用，否则无法通过编译。</a:t>
            </a:r>
            <a:endParaRPr lang="en-US" altLang="zh-CN"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空指针</a:t>
            </a:r>
            <a:endParaRPr lang="en-US" altLang="zh-CN" sz="1800" dirty="0">
              <a:solidFill>
                <a:srgbClr val="000000"/>
              </a:solidFill>
              <a:latin typeface="open sans" panose="020B0606030504020204" pitchFamily="34" charset="0"/>
            </a:endParaRPr>
          </a:p>
          <a:p>
            <a:pPr lvl="1"/>
            <a:r>
              <a:rPr lang="en-US" altLang="zh-CN" dirty="0">
                <a:solidFill>
                  <a:srgbClr val="000000"/>
                </a:solidFill>
                <a:latin typeface="open sans" panose="020B0606030504020204" pitchFamily="34" charset="0"/>
              </a:rPr>
              <a:t>Rust</a:t>
            </a:r>
            <a:r>
              <a:rPr lang="zh-CN" altLang="en-US" dirty="0">
                <a:solidFill>
                  <a:srgbClr val="000000"/>
                </a:solidFill>
                <a:latin typeface="open sans" panose="020B0606030504020204" pitchFamily="34" charset="0"/>
              </a:rPr>
              <a:t>不允许开发者创建空指针。</a:t>
            </a:r>
            <a:endParaRPr lang="en-US" altLang="zh-CN"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悬挂指针</a:t>
            </a:r>
            <a:endParaRPr lang="en-US" altLang="zh-CN" sz="1800" dirty="0">
              <a:solidFill>
                <a:srgbClr val="000000"/>
              </a:solidFill>
              <a:latin typeface="open sans" panose="020B0606030504020204" pitchFamily="34" charset="0"/>
            </a:endParaRPr>
          </a:p>
          <a:p>
            <a:pPr lvl="1"/>
            <a:r>
              <a:rPr lang="en-US" altLang="zh-CN" dirty="0">
                <a:solidFill>
                  <a:srgbClr val="000000"/>
                </a:solidFill>
                <a:latin typeface="open sans" panose="020B0606030504020204" pitchFamily="34" charset="0"/>
              </a:rPr>
              <a:t>Rust</a:t>
            </a:r>
            <a:r>
              <a:rPr lang="zh-CN" altLang="en-US" dirty="0">
                <a:solidFill>
                  <a:srgbClr val="000000"/>
                </a:solidFill>
                <a:latin typeface="open sans" panose="020B0606030504020204" pitchFamily="34" charset="0"/>
              </a:rPr>
              <a:t>通过所有权、生命周期来解决。</a:t>
            </a:r>
            <a:endParaRPr lang="en-US" altLang="zh-CN"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缓冲区溢出</a:t>
            </a:r>
            <a:endParaRPr lang="en-US" altLang="zh-CN" sz="1800" dirty="0">
              <a:solidFill>
                <a:srgbClr val="000000"/>
              </a:solidFill>
              <a:latin typeface="open sans" panose="020B0606030504020204" pitchFamily="34" charset="0"/>
            </a:endParaRPr>
          </a:p>
          <a:p>
            <a:pPr lvl="1"/>
            <a:r>
              <a:rPr lang="en-US" altLang="zh-CN" dirty="0">
                <a:solidFill>
                  <a:srgbClr val="000000"/>
                </a:solidFill>
                <a:latin typeface="open sans" panose="020B0606030504020204" pitchFamily="34" charset="0"/>
              </a:rPr>
              <a:t>Rust</a:t>
            </a:r>
            <a:r>
              <a:rPr lang="zh-CN" altLang="en-US" dirty="0">
                <a:solidFill>
                  <a:srgbClr val="000000"/>
                </a:solidFill>
                <a:latin typeface="open sans" panose="020B0606030504020204" pitchFamily="34" charset="0"/>
              </a:rPr>
              <a:t>在编译期就能检查出数组越界的问题。</a:t>
            </a:r>
            <a:endParaRPr lang="en-US" altLang="zh-CN"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非法释放未分配的指针或已经释放过的指针</a:t>
            </a:r>
            <a:endParaRPr lang="en-US" altLang="zh-CN" sz="1800" dirty="0">
              <a:solidFill>
                <a:srgbClr val="000000"/>
              </a:solidFill>
              <a:latin typeface="open sans" panose="020B0606030504020204" pitchFamily="34" charset="0"/>
            </a:endParaRPr>
          </a:p>
          <a:p>
            <a:pPr lvl="1"/>
            <a:r>
              <a:rPr lang="en-US" altLang="zh-CN" dirty="0">
                <a:solidFill>
                  <a:srgbClr val="000000"/>
                </a:solidFill>
                <a:latin typeface="open sans" panose="020B0606030504020204" pitchFamily="34" charset="0"/>
              </a:rPr>
              <a:t>Rust</a:t>
            </a:r>
            <a:r>
              <a:rPr lang="zh-CN" altLang="en-US" dirty="0">
                <a:solidFill>
                  <a:srgbClr val="000000"/>
                </a:solidFill>
                <a:latin typeface="open sans" panose="020B0606030504020204" pitchFamily="34" charset="0"/>
              </a:rPr>
              <a:t>不会出现未分配指针，所以不存在非法释放未分配指针的情况。</a:t>
            </a:r>
            <a:endParaRPr lang="en-US" altLang="zh-CN" dirty="0">
              <a:solidFill>
                <a:srgbClr val="000000"/>
              </a:solidFill>
              <a:latin typeface="open sans" panose="020B0606030504020204" pitchFamily="34" charset="0"/>
            </a:endParaRPr>
          </a:p>
          <a:p>
            <a:pPr lvl="1"/>
            <a:r>
              <a:rPr lang="en-US" altLang="zh-CN" dirty="0">
                <a:solidFill>
                  <a:srgbClr val="000000"/>
                </a:solidFill>
                <a:latin typeface="open sans" panose="020B0606030504020204" pitchFamily="34" charset="0"/>
              </a:rPr>
              <a:t>Rust</a:t>
            </a:r>
            <a:r>
              <a:rPr lang="zh-CN" altLang="en-US" dirty="0">
                <a:solidFill>
                  <a:srgbClr val="000000"/>
                </a:solidFill>
                <a:latin typeface="open sans" panose="020B0606030504020204" pitchFamily="34" charset="0"/>
              </a:rPr>
              <a:t>所有权机制保证析构函数只会调用一次，所以不会出现释放已经释放过的指针的情况。</a:t>
            </a:r>
          </a:p>
        </p:txBody>
      </p:sp>
      <p:pic>
        <p:nvPicPr>
          <p:cNvPr id="5" name="图片 4">
            <a:extLst>
              <a:ext uri="{FF2B5EF4-FFF2-40B4-BE49-F238E27FC236}">
                <a16:creationId xmlns:a16="http://schemas.microsoft.com/office/drawing/2014/main" id="{D843EA37-6A97-4B62-ADE1-35C573B680F5}"/>
              </a:ext>
            </a:extLst>
          </p:cNvPr>
          <p:cNvPicPr>
            <a:picLocks noChangeAspect="1"/>
          </p:cNvPicPr>
          <p:nvPr/>
        </p:nvPicPr>
        <p:blipFill>
          <a:blip r:embed="rId6"/>
          <a:stretch>
            <a:fillRect/>
          </a:stretch>
        </p:blipFill>
        <p:spPr>
          <a:xfrm>
            <a:off x="7197404" y="2424706"/>
            <a:ext cx="3375953" cy="937341"/>
          </a:xfrm>
          <a:prstGeom prst="rect">
            <a:avLst/>
          </a:prstGeom>
        </p:spPr>
      </p:pic>
      <p:pic>
        <p:nvPicPr>
          <p:cNvPr id="7" name="图片 6">
            <a:extLst>
              <a:ext uri="{FF2B5EF4-FFF2-40B4-BE49-F238E27FC236}">
                <a16:creationId xmlns:a16="http://schemas.microsoft.com/office/drawing/2014/main" id="{BF5E01AC-5B8E-476A-8F6D-94BBBEE242F8}"/>
              </a:ext>
            </a:extLst>
          </p:cNvPr>
          <p:cNvPicPr>
            <a:picLocks noChangeAspect="1"/>
          </p:cNvPicPr>
          <p:nvPr/>
        </p:nvPicPr>
        <p:blipFill>
          <a:blip r:embed="rId7"/>
          <a:stretch>
            <a:fillRect/>
          </a:stretch>
        </p:blipFill>
        <p:spPr>
          <a:xfrm>
            <a:off x="5764721" y="3495953"/>
            <a:ext cx="6241321" cy="1379340"/>
          </a:xfrm>
          <a:prstGeom prst="rect">
            <a:avLst/>
          </a:prstGeom>
        </p:spPr>
      </p:pic>
    </p:spTree>
    <p:custDataLst>
      <p:tags r:id="rId1"/>
    </p:custDataLst>
    <p:extLst>
      <p:ext uri="{BB962C8B-B14F-4D97-AF65-F5344CB8AC3E}">
        <p14:creationId xmlns:p14="http://schemas.microsoft.com/office/powerpoint/2010/main" val="348478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239361" y="2872562"/>
            <a:ext cx="5713278" cy="757643"/>
          </a:xfrm>
        </p:spPr>
        <p:txBody>
          <a:bodyPr>
            <a:normAutofit fontScale="90000"/>
          </a:bodyPr>
          <a:lstStyle/>
          <a:p>
            <a:r>
              <a:rPr lang="zh-CN" altLang="en-US" dirty="0"/>
              <a:t>无畏并发</a:t>
            </a:r>
          </a:p>
        </p:txBody>
      </p:sp>
    </p:spTree>
    <p:custDataLst>
      <p:tags r:id="rId1"/>
    </p:custDataLst>
    <p:extLst>
      <p:ext uri="{BB962C8B-B14F-4D97-AF65-F5344CB8AC3E}">
        <p14:creationId xmlns:p14="http://schemas.microsoft.com/office/powerpoint/2010/main" val="194673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无畏并发</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zh-CN" altLang="en-US" sz="1800" dirty="0">
                <a:solidFill>
                  <a:srgbClr val="000000"/>
                </a:solidFill>
                <a:latin typeface="open sans" panose="020B0606030504020204" pitchFamily="34" charset="0"/>
              </a:rPr>
              <a:t>安全且高效的处理并发编程是 </a:t>
            </a:r>
            <a:r>
              <a:rPr lang="en-US" altLang="zh-CN" sz="1800" dirty="0">
                <a:solidFill>
                  <a:srgbClr val="000000"/>
                </a:solidFill>
                <a:latin typeface="open sans" panose="020B0606030504020204" pitchFamily="34" charset="0"/>
              </a:rPr>
              <a:t>Rust </a:t>
            </a:r>
            <a:r>
              <a:rPr lang="zh-CN" altLang="en-US" sz="1800" dirty="0">
                <a:solidFill>
                  <a:srgbClr val="000000"/>
                </a:solidFill>
                <a:latin typeface="open sans" panose="020B0606030504020204" pitchFamily="34" charset="0"/>
              </a:rPr>
              <a:t>的另一个主要目标。</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所有权和类型系统是一系列解决内存安全和并发问题的强有力的工具。</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实现并发</a:t>
            </a:r>
            <a:endParaRPr lang="en-US" altLang="zh-CN" sz="1800" dirty="0">
              <a:solidFill>
                <a:srgbClr val="000000"/>
              </a:solidFill>
              <a:latin typeface="open sans" panose="020B0606030504020204" pitchFamily="34" charset="0"/>
            </a:endParaRPr>
          </a:p>
          <a:p>
            <a:pPr lvl="1"/>
            <a:r>
              <a:rPr lang="zh-CN" altLang="en-US" dirty="0">
                <a:solidFill>
                  <a:srgbClr val="000000"/>
                </a:solidFill>
                <a:latin typeface="open sans" panose="020B0606030504020204" pitchFamily="34" charset="0"/>
              </a:rPr>
              <a:t>线程</a:t>
            </a:r>
            <a:r>
              <a:rPr lang="en-US" altLang="zh-CN" dirty="0">
                <a:solidFill>
                  <a:srgbClr val="000000"/>
                </a:solidFill>
                <a:latin typeface="open sans" panose="020B0606030504020204" pitchFamily="34" charset="0"/>
              </a:rPr>
              <a:t>	</a:t>
            </a:r>
          </a:p>
          <a:p>
            <a:pPr lvl="1"/>
            <a:r>
              <a:rPr lang="zh-CN" altLang="en-US" dirty="0">
                <a:solidFill>
                  <a:srgbClr val="000000"/>
                </a:solidFill>
                <a:latin typeface="open sans" panose="020B0606030504020204" pitchFamily="34" charset="0"/>
              </a:rPr>
              <a:t>消息传递</a:t>
            </a:r>
            <a:endParaRPr lang="en-US" altLang="zh-CN" dirty="0">
              <a:solidFill>
                <a:srgbClr val="000000"/>
              </a:solidFill>
              <a:latin typeface="open sans" panose="020B0606030504020204" pitchFamily="34" charset="0"/>
            </a:endParaRPr>
          </a:p>
          <a:p>
            <a:pPr lvl="1"/>
            <a:r>
              <a:rPr lang="zh-CN" altLang="en-US" dirty="0">
                <a:solidFill>
                  <a:srgbClr val="000000"/>
                </a:solidFill>
                <a:latin typeface="open sans" panose="020B0606030504020204" pitchFamily="34" charset="0"/>
              </a:rPr>
              <a:t>共享状态</a:t>
            </a:r>
            <a:endParaRPr lang="en-US" altLang="zh-CN" dirty="0">
              <a:solidFill>
                <a:srgbClr val="000000"/>
              </a:solidFill>
              <a:latin typeface="open sans" panose="020B0606030504020204" pitchFamily="34" charset="0"/>
            </a:endParaRPr>
          </a:p>
          <a:p>
            <a:pPr lvl="1"/>
            <a:r>
              <a:rPr lang="zh-CN" altLang="en-US" dirty="0">
                <a:solidFill>
                  <a:srgbClr val="000000"/>
                </a:solidFill>
                <a:latin typeface="open sans" panose="020B0606030504020204" pitchFamily="34" charset="0"/>
              </a:rPr>
              <a:t>可扩展的并发：</a:t>
            </a:r>
            <a:r>
              <a:rPr lang="en-US" altLang="zh-CN" dirty="0">
                <a:solidFill>
                  <a:srgbClr val="000000"/>
                </a:solidFill>
                <a:latin typeface="open sans" panose="020B0606030504020204" pitchFamily="34" charset="0"/>
              </a:rPr>
              <a:t>Sync</a:t>
            </a:r>
            <a:r>
              <a:rPr lang="zh-CN" altLang="en-US" dirty="0">
                <a:solidFill>
                  <a:srgbClr val="000000"/>
                </a:solidFill>
                <a:latin typeface="open sans" panose="020B0606030504020204" pitchFamily="34" charset="0"/>
              </a:rPr>
              <a:t>、</a:t>
            </a:r>
            <a:r>
              <a:rPr lang="en-US" altLang="zh-CN" dirty="0">
                <a:solidFill>
                  <a:srgbClr val="000000"/>
                </a:solidFill>
                <a:latin typeface="open sans" panose="020B0606030504020204" pitchFamily="34" charset="0"/>
              </a:rPr>
              <a:t>Send trait</a:t>
            </a:r>
          </a:p>
        </p:txBody>
      </p:sp>
    </p:spTree>
    <p:custDataLst>
      <p:tags r:id="rId1"/>
    </p:custDataLst>
    <p:extLst>
      <p:ext uri="{BB962C8B-B14F-4D97-AF65-F5344CB8AC3E}">
        <p14:creationId xmlns:p14="http://schemas.microsoft.com/office/powerpoint/2010/main" val="1217035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线程（</a:t>
            </a:r>
            <a:r>
              <a:rPr lang="en-US" altLang="zh-CN" dirty="0">
                <a:sym typeface="+mn-ea"/>
              </a:rPr>
              <a:t>1</a:t>
            </a:r>
            <a:r>
              <a:rPr lang="zh-CN" altLang="en-US" dirty="0">
                <a:sym typeface="+mn-ea"/>
              </a:rPr>
              <a:t>）</a:t>
            </a:r>
            <a:endParaRPr lang="zh-CN" altLang="en-US" dirty="0"/>
          </a:p>
        </p:txBody>
      </p:sp>
      <p:sp>
        <p:nvSpPr>
          <p:cNvPr id="3" name="内容占位符 2"/>
          <p:cNvSpPr>
            <a:spLocks noGrp="1"/>
          </p:cNvSpPr>
          <p:nvPr>
            <p:ph idx="1"/>
            <p:custDataLst>
              <p:tags r:id="rId3"/>
            </p:custDataLst>
          </p:nvPr>
        </p:nvSpPr>
        <p:spPr>
          <a:xfrm>
            <a:off x="838200" y="1567815"/>
            <a:ext cx="4380345" cy="4351338"/>
          </a:xfrm>
        </p:spPr>
        <p:txBody>
          <a:bodyPr>
            <a:normAutofit/>
          </a:bodyPr>
          <a:lstStyle/>
          <a:p>
            <a:r>
              <a:rPr lang="zh-CN" altLang="en-US" sz="1800" dirty="0">
                <a:solidFill>
                  <a:srgbClr val="000000"/>
                </a:solidFill>
                <a:latin typeface="open sans" panose="020B0606030504020204" pitchFamily="34" charset="0"/>
              </a:rPr>
              <a:t>线程与闭包</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闭包是可以保存进变量或作为参数传递给其他函数的匿名函数。</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为了创建一个新线程，需要调用 </a:t>
            </a:r>
            <a:r>
              <a:rPr lang="en-US" altLang="zh-CN" sz="1800" dirty="0">
                <a:solidFill>
                  <a:srgbClr val="000000"/>
                </a:solidFill>
                <a:latin typeface="open sans" panose="020B0606030504020204" pitchFamily="34" charset="0"/>
              </a:rPr>
              <a:t>thread::spawn</a:t>
            </a:r>
            <a:r>
              <a:rPr lang="zh-CN" altLang="en-US" sz="1800" dirty="0">
                <a:solidFill>
                  <a:srgbClr val="000000"/>
                </a:solidFill>
                <a:latin typeface="open sans" panose="020B0606030504020204" pitchFamily="34" charset="0"/>
              </a:rPr>
              <a:t> 函数并传递一个闭包</a:t>
            </a:r>
            <a:endParaRPr lang="en-US" altLang="zh-CN" sz="1800" dirty="0">
              <a:solidFill>
                <a:srgbClr val="000000"/>
              </a:solidFill>
              <a:latin typeface="open sans" panose="020B0606030504020204" pitchFamily="34" charset="0"/>
            </a:endParaRPr>
          </a:p>
          <a:p>
            <a:r>
              <a:rPr lang="en-US" altLang="zh-CN" sz="1800" dirty="0">
                <a:solidFill>
                  <a:srgbClr val="000000"/>
                </a:solidFill>
                <a:latin typeface="open sans" panose="020B0606030504020204" pitchFamily="34" charset="0"/>
              </a:rPr>
              <a:t>join</a:t>
            </a:r>
            <a:r>
              <a:rPr lang="zh-CN" altLang="en-US" sz="1800" dirty="0">
                <a:solidFill>
                  <a:srgbClr val="000000"/>
                </a:solidFill>
                <a:latin typeface="open sans" panose="020B0606030504020204" pitchFamily="34" charset="0"/>
              </a:rPr>
              <a:t>等待所有线程结束。</a:t>
            </a:r>
            <a:endParaRPr lang="en-US" altLang="zh-CN" sz="1800" dirty="0">
              <a:solidFill>
                <a:srgbClr val="000000"/>
              </a:solidFill>
              <a:latin typeface="open sans" panose="020B0606030504020204" pitchFamily="34" charset="0"/>
            </a:endParaRPr>
          </a:p>
          <a:p>
            <a:endParaRPr lang="en-US" altLang="zh-CN" dirty="0"/>
          </a:p>
        </p:txBody>
      </p:sp>
      <p:pic>
        <p:nvPicPr>
          <p:cNvPr id="8" name="图片 7">
            <a:extLst>
              <a:ext uri="{FF2B5EF4-FFF2-40B4-BE49-F238E27FC236}">
                <a16:creationId xmlns:a16="http://schemas.microsoft.com/office/drawing/2014/main" id="{9BA443A7-5C57-4329-9489-6A7BFF48B57F}"/>
              </a:ext>
            </a:extLst>
          </p:cNvPr>
          <p:cNvPicPr>
            <a:picLocks noChangeAspect="1"/>
          </p:cNvPicPr>
          <p:nvPr/>
        </p:nvPicPr>
        <p:blipFill>
          <a:blip r:embed="rId6"/>
          <a:stretch>
            <a:fillRect/>
          </a:stretch>
        </p:blipFill>
        <p:spPr>
          <a:xfrm>
            <a:off x="5286961" y="1235501"/>
            <a:ext cx="6776965" cy="4313339"/>
          </a:xfrm>
          <a:prstGeom prst="rect">
            <a:avLst/>
          </a:prstGeom>
        </p:spPr>
      </p:pic>
    </p:spTree>
    <p:custDataLst>
      <p:tags r:id="rId1"/>
    </p:custDataLst>
    <p:extLst>
      <p:ext uri="{BB962C8B-B14F-4D97-AF65-F5344CB8AC3E}">
        <p14:creationId xmlns:p14="http://schemas.microsoft.com/office/powerpoint/2010/main" val="3259386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线程（</a:t>
            </a:r>
            <a:r>
              <a:rPr lang="en-US" altLang="zh-CN" dirty="0">
                <a:sym typeface="+mn-ea"/>
              </a:rPr>
              <a:t>2</a:t>
            </a:r>
            <a:r>
              <a:rPr lang="zh-CN" altLang="en-US" dirty="0">
                <a:sym typeface="+mn-ea"/>
              </a:rPr>
              <a:t>）</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zh-CN" altLang="en-US" sz="1800" dirty="0">
                <a:solidFill>
                  <a:srgbClr val="000000"/>
                </a:solidFill>
                <a:latin typeface="open sans" panose="020B0606030504020204" pitchFamily="34" charset="0"/>
              </a:rPr>
              <a:t>在一个线程中使用主线程创建的</a:t>
            </a:r>
            <a:r>
              <a:rPr lang="en-US" altLang="zh-CN" sz="1800" dirty="0">
                <a:solidFill>
                  <a:srgbClr val="000000"/>
                </a:solidFill>
                <a:latin typeface="open sans" panose="020B0606030504020204" pitchFamily="34" charset="0"/>
              </a:rPr>
              <a:t>vector</a:t>
            </a:r>
            <a:r>
              <a:rPr lang="zh-CN" altLang="en-US" sz="1800" dirty="0">
                <a:solidFill>
                  <a:srgbClr val="000000"/>
                </a:solidFill>
                <a:latin typeface="open sans" panose="020B0606030504020204" pitchFamily="34" charset="0"/>
              </a:rPr>
              <a:t>？</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线程与</a:t>
            </a:r>
            <a:r>
              <a:rPr lang="en-US" altLang="zh-CN" sz="1800" dirty="0">
                <a:solidFill>
                  <a:srgbClr val="000000"/>
                </a:solidFill>
                <a:latin typeface="open sans" panose="020B0606030504020204" pitchFamily="34" charset="0"/>
              </a:rPr>
              <a:t>move</a:t>
            </a:r>
            <a:r>
              <a:rPr lang="zh-CN" altLang="en-US" sz="1800" dirty="0">
                <a:solidFill>
                  <a:srgbClr val="000000"/>
                </a:solidFill>
                <a:latin typeface="open sans" panose="020B0606030504020204" pitchFamily="34" charset="0"/>
              </a:rPr>
              <a:t>闭包</a:t>
            </a:r>
            <a:endParaRPr lang="en-US" altLang="zh-CN" sz="1800" dirty="0">
              <a:solidFill>
                <a:srgbClr val="000000"/>
              </a:solidFill>
              <a:latin typeface="open sans" panose="020B0606030504020204" pitchFamily="34" charset="0"/>
            </a:endParaRPr>
          </a:p>
          <a:p>
            <a:endParaRPr lang="zh-CN" altLang="en-US" dirty="0"/>
          </a:p>
        </p:txBody>
      </p:sp>
      <p:pic>
        <p:nvPicPr>
          <p:cNvPr id="7" name="图片 6">
            <a:extLst>
              <a:ext uri="{FF2B5EF4-FFF2-40B4-BE49-F238E27FC236}">
                <a16:creationId xmlns:a16="http://schemas.microsoft.com/office/drawing/2014/main" id="{9B7F3E79-0579-4B06-87E6-82248DD2E3AB}"/>
              </a:ext>
            </a:extLst>
          </p:cNvPr>
          <p:cNvPicPr>
            <a:picLocks noChangeAspect="1"/>
          </p:cNvPicPr>
          <p:nvPr/>
        </p:nvPicPr>
        <p:blipFill>
          <a:blip r:embed="rId6"/>
          <a:stretch>
            <a:fillRect/>
          </a:stretch>
        </p:blipFill>
        <p:spPr>
          <a:xfrm>
            <a:off x="7004394" y="510756"/>
            <a:ext cx="4671465" cy="3063505"/>
          </a:xfrm>
          <a:prstGeom prst="rect">
            <a:avLst/>
          </a:prstGeom>
        </p:spPr>
      </p:pic>
      <p:pic>
        <p:nvPicPr>
          <p:cNvPr id="9" name="图片 8">
            <a:extLst>
              <a:ext uri="{FF2B5EF4-FFF2-40B4-BE49-F238E27FC236}">
                <a16:creationId xmlns:a16="http://schemas.microsoft.com/office/drawing/2014/main" id="{68E665DA-9061-47FF-A221-17DD16EBF47A}"/>
              </a:ext>
            </a:extLst>
          </p:cNvPr>
          <p:cNvPicPr>
            <a:picLocks noChangeAspect="1"/>
          </p:cNvPicPr>
          <p:nvPr/>
        </p:nvPicPr>
        <p:blipFill>
          <a:blip r:embed="rId7"/>
          <a:stretch>
            <a:fillRect/>
          </a:stretch>
        </p:blipFill>
        <p:spPr>
          <a:xfrm>
            <a:off x="7350919" y="2519966"/>
            <a:ext cx="1813717" cy="373412"/>
          </a:xfrm>
          <a:prstGeom prst="rect">
            <a:avLst/>
          </a:prstGeom>
        </p:spPr>
      </p:pic>
      <p:pic>
        <p:nvPicPr>
          <p:cNvPr id="11" name="图片 10">
            <a:extLst>
              <a:ext uri="{FF2B5EF4-FFF2-40B4-BE49-F238E27FC236}">
                <a16:creationId xmlns:a16="http://schemas.microsoft.com/office/drawing/2014/main" id="{C632A6C3-E05E-42CC-A68E-B5F76000DA8E}"/>
              </a:ext>
            </a:extLst>
          </p:cNvPr>
          <p:cNvPicPr>
            <a:picLocks noChangeAspect="1"/>
          </p:cNvPicPr>
          <p:nvPr/>
        </p:nvPicPr>
        <p:blipFill>
          <a:blip r:embed="rId8"/>
          <a:stretch>
            <a:fillRect/>
          </a:stretch>
        </p:blipFill>
        <p:spPr>
          <a:xfrm>
            <a:off x="1071418" y="3358611"/>
            <a:ext cx="4503810" cy="2560542"/>
          </a:xfrm>
          <a:prstGeom prst="rect">
            <a:avLst/>
          </a:prstGeom>
        </p:spPr>
      </p:pic>
    </p:spTree>
    <p:custDataLst>
      <p:tags r:id="rId1"/>
    </p:custDataLst>
    <p:extLst>
      <p:ext uri="{BB962C8B-B14F-4D97-AF65-F5344CB8AC3E}">
        <p14:creationId xmlns:p14="http://schemas.microsoft.com/office/powerpoint/2010/main" val="37082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239361" y="2838695"/>
            <a:ext cx="5713278" cy="757643"/>
          </a:xfrm>
        </p:spPr>
        <p:txBody>
          <a:bodyPr>
            <a:normAutofit fontScale="90000"/>
          </a:bodyPr>
          <a:lstStyle/>
          <a:p>
            <a:r>
              <a:rPr lang="zh-CN" altLang="en-US" dirty="0"/>
              <a:t>基本介绍</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消息传递</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zh-CN" altLang="en-US" sz="1800" dirty="0">
                <a:solidFill>
                  <a:srgbClr val="000000"/>
                </a:solidFill>
                <a:latin typeface="open sans" panose="020B0606030504020204" pitchFamily="34" charset="0"/>
              </a:rPr>
              <a:t>日益流行的确保安全并发的方式</a:t>
            </a:r>
            <a:endParaRPr lang="en-US" altLang="zh-CN" sz="1800" dirty="0">
              <a:solidFill>
                <a:srgbClr val="000000"/>
              </a:solidFill>
              <a:latin typeface="open sans" panose="020B0606030504020204" pitchFamily="34" charset="0"/>
            </a:endParaRPr>
          </a:p>
          <a:p>
            <a:r>
              <a:rPr lang="en-US" altLang="zh-CN" sz="1800" dirty="0">
                <a:solidFill>
                  <a:srgbClr val="000000"/>
                </a:solidFill>
                <a:latin typeface="open sans" panose="020B0606030504020204" pitchFamily="34" charset="0"/>
              </a:rPr>
              <a:t>Rust</a:t>
            </a:r>
            <a:r>
              <a:rPr lang="zh-CN" altLang="en-US" sz="1800" dirty="0">
                <a:solidFill>
                  <a:srgbClr val="000000"/>
                </a:solidFill>
                <a:latin typeface="open sans" panose="020B0606030504020204" pitchFamily="34" charset="0"/>
              </a:rPr>
              <a:t>中实现消息传递的主要工具是 通道（</a:t>
            </a:r>
            <a:r>
              <a:rPr lang="en-US" altLang="zh-CN" sz="1800" dirty="0">
                <a:solidFill>
                  <a:srgbClr val="000000"/>
                </a:solidFill>
                <a:latin typeface="open sans" panose="020B0606030504020204" pitchFamily="34" charset="0"/>
              </a:rPr>
              <a:t>channel</a:t>
            </a:r>
            <a:r>
              <a:rPr lang="zh-CN" altLang="en-US" sz="1800" dirty="0">
                <a:solidFill>
                  <a:srgbClr val="000000"/>
                </a:solidFill>
                <a:latin typeface="open sans" panose="020B0606030504020204" pitchFamily="34" charset="0"/>
              </a:rPr>
              <a:t>）</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发送者和接收者</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通道与所有权</a:t>
            </a:r>
            <a:endParaRPr lang="en-US" altLang="zh-CN" sz="1800" dirty="0">
              <a:solidFill>
                <a:srgbClr val="000000"/>
              </a:solidFill>
              <a:latin typeface="open sans" panose="020B0606030504020204" pitchFamily="34" charset="0"/>
            </a:endParaRPr>
          </a:p>
        </p:txBody>
      </p:sp>
      <p:pic>
        <p:nvPicPr>
          <p:cNvPr id="5" name="图片 4">
            <a:extLst>
              <a:ext uri="{FF2B5EF4-FFF2-40B4-BE49-F238E27FC236}">
                <a16:creationId xmlns:a16="http://schemas.microsoft.com/office/drawing/2014/main" id="{692CB92F-FFAF-4B93-99A9-434237F88341}"/>
              </a:ext>
            </a:extLst>
          </p:cNvPr>
          <p:cNvPicPr>
            <a:picLocks noChangeAspect="1"/>
          </p:cNvPicPr>
          <p:nvPr/>
        </p:nvPicPr>
        <p:blipFill>
          <a:blip r:embed="rId6"/>
          <a:stretch>
            <a:fillRect/>
          </a:stretch>
        </p:blipFill>
        <p:spPr>
          <a:xfrm>
            <a:off x="7240786" y="1690688"/>
            <a:ext cx="4046571" cy="3444538"/>
          </a:xfrm>
          <a:prstGeom prst="rect">
            <a:avLst/>
          </a:prstGeom>
        </p:spPr>
      </p:pic>
    </p:spTree>
    <p:custDataLst>
      <p:tags r:id="rId1"/>
    </p:custDataLst>
    <p:extLst>
      <p:ext uri="{BB962C8B-B14F-4D97-AF65-F5344CB8AC3E}">
        <p14:creationId xmlns:p14="http://schemas.microsoft.com/office/powerpoint/2010/main" val="103615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共享状态</a:t>
            </a:r>
          </a:p>
        </p:txBody>
      </p:sp>
      <p:sp>
        <p:nvSpPr>
          <p:cNvPr id="3" name="内容占位符 2"/>
          <p:cNvSpPr>
            <a:spLocks noGrp="1"/>
          </p:cNvSpPr>
          <p:nvPr>
            <p:ph idx="1"/>
            <p:custDataLst>
              <p:tags r:id="rId3"/>
            </p:custDataLst>
          </p:nvPr>
        </p:nvSpPr>
        <p:spPr/>
        <p:txBody>
          <a:bodyPr>
            <a:normAutofit/>
          </a:bodyPr>
          <a:lstStyle/>
          <a:p>
            <a:r>
              <a:rPr lang="zh-CN" altLang="en-US" sz="1800" dirty="0">
                <a:solidFill>
                  <a:srgbClr val="000000"/>
                </a:solidFill>
                <a:latin typeface="open sans" panose="020B0606030504020204" pitchFamily="34" charset="0"/>
              </a:rPr>
              <a:t>互斥器 </a:t>
            </a:r>
            <a:r>
              <a:rPr lang="en-US" altLang="zh-CN" sz="1800" dirty="0">
                <a:solidFill>
                  <a:srgbClr val="000000"/>
                </a:solidFill>
                <a:latin typeface="open sans" panose="020B0606030504020204" pitchFamily="34" charset="0"/>
              </a:rPr>
              <a:t>Mutex&lt;T&gt;</a:t>
            </a:r>
          </a:p>
          <a:p>
            <a:r>
              <a:rPr lang="zh-CN" altLang="en-US" sz="1800" dirty="0">
                <a:solidFill>
                  <a:srgbClr val="000000"/>
                </a:solidFill>
                <a:latin typeface="open sans" panose="020B0606030504020204" pitchFamily="34" charset="0"/>
              </a:rPr>
              <a:t>锁 </a:t>
            </a:r>
            <a:r>
              <a:rPr lang="en-US" altLang="zh-CN" sz="1800" dirty="0">
                <a:solidFill>
                  <a:srgbClr val="000000"/>
                </a:solidFill>
                <a:latin typeface="open sans" panose="020B0606030504020204" pitchFamily="34" charset="0"/>
              </a:rPr>
              <a:t>lock</a:t>
            </a:r>
          </a:p>
          <a:p>
            <a:r>
              <a:rPr lang="zh-CN" altLang="en-US" sz="1800" dirty="0">
                <a:solidFill>
                  <a:srgbClr val="000000"/>
                </a:solidFill>
                <a:latin typeface="open sans" panose="020B0606030504020204" pitchFamily="34" charset="0"/>
              </a:rPr>
              <a:t>实际上是智能指针</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在多线程中共享</a:t>
            </a:r>
            <a:r>
              <a:rPr lang="en-US" altLang="zh-CN" sz="1800" dirty="0">
                <a:solidFill>
                  <a:srgbClr val="000000"/>
                </a:solidFill>
                <a:latin typeface="open sans" panose="020B0606030504020204" pitchFamily="34" charset="0"/>
              </a:rPr>
              <a:t>Mutex&lt;T&gt;</a:t>
            </a:r>
          </a:p>
          <a:p>
            <a:pPr lvl="1"/>
            <a:r>
              <a:rPr lang="en-US" altLang="zh-CN" dirty="0" err="1">
                <a:solidFill>
                  <a:srgbClr val="000000"/>
                </a:solidFill>
                <a:latin typeface="open sans" panose="020B0606030504020204" pitchFamily="34" charset="0"/>
              </a:rPr>
              <a:t>Rc</a:t>
            </a:r>
            <a:r>
              <a:rPr lang="en-US" altLang="zh-CN" dirty="0">
                <a:solidFill>
                  <a:srgbClr val="000000"/>
                </a:solidFill>
                <a:latin typeface="open sans" panose="020B0606030504020204" pitchFamily="34" charset="0"/>
              </a:rPr>
              <a:t>&lt;T&gt;</a:t>
            </a:r>
            <a:r>
              <a:rPr lang="zh-CN" altLang="en-US" dirty="0">
                <a:solidFill>
                  <a:srgbClr val="000000"/>
                </a:solidFill>
                <a:latin typeface="open sans" panose="020B0606030504020204" pitchFamily="34" charset="0"/>
              </a:rPr>
              <a:t>？</a:t>
            </a:r>
            <a:endParaRPr lang="en-US" altLang="zh-CN" dirty="0">
              <a:solidFill>
                <a:srgbClr val="000000"/>
              </a:solidFill>
              <a:latin typeface="open sans" panose="020B0606030504020204" pitchFamily="34" charset="0"/>
            </a:endParaRPr>
          </a:p>
          <a:p>
            <a:pPr lvl="1"/>
            <a:r>
              <a:rPr lang="en-US" altLang="zh-CN" dirty="0">
                <a:solidFill>
                  <a:srgbClr val="000000"/>
                </a:solidFill>
                <a:latin typeface="open sans" panose="020B0606030504020204" pitchFamily="34" charset="0"/>
              </a:rPr>
              <a:t>Arc&lt;T&gt;</a:t>
            </a:r>
            <a:r>
              <a:rPr lang="zh-CN" altLang="en-US" dirty="0">
                <a:solidFill>
                  <a:srgbClr val="000000"/>
                </a:solidFill>
                <a:latin typeface="open sans" panose="020B0606030504020204" pitchFamily="34" charset="0"/>
              </a:rPr>
              <a:t>！</a:t>
            </a:r>
            <a:endParaRPr lang="en-US" altLang="zh-CN" dirty="0">
              <a:solidFill>
                <a:srgbClr val="000000"/>
              </a:solidFill>
              <a:latin typeface="open sans" panose="020B0606030504020204" pitchFamily="34" charset="0"/>
            </a:endParaRPr>
          </a:p>
          <a:p>
            <a:pPr lvl="1"/>
            <a:r>
              <a:rPr lang="zh-CN" altLang="en-US" dirty="0">
                <a:solidFill>
                  <a:srgbClr val="000000"/>
                </a:solidFill>
                <a:latin typeface="open sans" panose="020B0606030504020204" pitchFamily="34" charset="0"/>
              </a:rPr>
              <a:t>原子引用计数（</a:t>
            </a:r>
            <a:r>
              <a:rPr lang="en-US" altLang="zh-CN" dirty="0">
                <a:solidFill>
                  <a:srgbClr val="000000"/>
                </a:solidFill>
                <a:latin typeface="open sans" panose="020B0606030504020204" pitchFamily="34" charset="0"/>
              </a:rPr>
              <a:t>atomically reference counted</a:t>
            </a:r>
            <a:r>
              <a:rPr lang="zh-CN" altLang="en-US" dirty="0">
                <a:solidFill>
                  <a:srgbClr val="000000"/>
                </a:solidFill>
                <a:latin typeface="open sans" panose="020B0606030504020204" pitchFamily="34" charset="0"/>
              </a:rPr>
              <a:t>））</a:t>
            </a:r>
            <a:endParaRPr lang="en-US" altLang="zh-CN" dirty="0">
              <a:solidFill>
                <a:srgbClr val="000000"/>
              </a:solidFill>
              <a:latin typeface="open sans" panose="020B0606030504020204" pitchFamily="34" charset="0"/>
            </a:endParaRPr>
          </a:p>
        </p:txBody>
      </p:sp>
      <p:pic>
        <p:nvPicPr>
          <p:cNvPr id="5" name="图片 4">
            <a:extLst>
              <a:ext uri="{FF2B5EF4-FFF2-40B4-BE49-F238E27FC236}">
                <a16:creationId xmlns:a16="http://schemas.microsoft.com/office/drawing/2014/main" id="{19CD0B1B-E477-46A7-BFB3-AC7B6F6BD4CB}"/>
              </a:ext>
            </a:extLst>
          </p:cNvPr>
          <p:cNvPicPr>
            <a:picLocks noChangeAspect="1"/>
          </p:cNvPicPr>
          <p:nvPr/>
        </p:nvPicPr>
        <p:blipFill>
          <a:blip r:embed="rId6"/>
          <a:stretch>
            <a:fillRect/>
          </a:stretch>
        </p:blipFill>
        <p:spPr>
          <a:xfrm>
            <a:off x="6576291" y="415804"/>
            <a:ext cx="4244708" cy="2789162"/>
          </a:xfrm>
          <a:prstGeom prst="rect">
            <a:avLst/>
          </a:prstGeom>
        </p:spPr>
      </p:pic>
      <p:pic>
        <p:nvPicPr>
          <p:cNvPr id="7" name="图片 6">
            <a:extLst>
              <a:ext uri="{FF2B5EF4-FFF2-40B4-BE49-F238E27FC236}">
                <a16:creationId xmlns:a16="http://schemas.microsoft.com/office/drawing/2014/main" id="{8B99A03E-3C43-44AB-98AF-B4E122ACB869}"/>
              </a:ext>
            </a:extLst>
          </p:cNvPr>
          <p:cNvPicPr>
            <a:picLocks noChangeAspect="1"/>
          </p:cNvPicPr>
          <p:nvPr/>
        </p:nvPicPr>
        <p:blipFill>
          <a:blip r:embed="rId7"/>
          <a:stretch>
            <a:fillRect/>
          </a:stretch>
        </p:blipFill>
        <p:spPr>
          <a:xfrm>
            <a:off x="6576291" y="415804"/>
            <a:ext cx="5479255" cy="5608806"/>
          </a:xfrm>
          <a:prstGeom prst="rect">
            <a:avLst/>
          </a:prstGeom>
        </p:spPr>
      </p:pic>
    </p:spTree>
    <p:custDataLst>
      <p:tags r:id="rId1"/>
    </p:custDataLst>
    <p:extLst>
      <p:ext uri="{BB962C8B-B14F-4D97-AF65-F5344CB8AC3E}">
        <p14:creationId xmlns:p14="http://schemas.microsoft.com/office/powerpoint/2010/main" val="277327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可扩展的并发：</a:t>
            </a:r>
            <a:r>
              <a:rPr lang="en-US" altLang="zh-CN" dirty="0">
                <a:sym typeface="+mn-ea"/>
              </a:rPr>
              <a:t>Send</a:t>
            </a:r>
            <a:r>
              <a:rPr lang="zh-CN" altLang="en-US" dirty="0">
                <a:sym typeface="+mn-ea"/>
              </a:rPr>
              <a:t>与</a:t>
            </a:r>
            <a:r>
              <a:rPr lang="en-US" altLang="zh-CN" dirty="0">
                <a:sym typeface="+mn-ea"/>
              </a:rPr>
              <a:t>Sync trait</a:t>
            </a:r>
            <a:endParaRPr lang="zh-CN" altLang="en-US" dirty="0"/>
          </a:p>
        </p:txBody>
      </p:sp>
      <p:sp>
        <p:nvSpPr>
          <p:cNvPr id="3" name="内容占位符 2"/>
          <p:cNvSpPr>
            <a:spLocks noGrp="1"/>
          </p:cNvSpPr>
          <p:nvPr>
            <p:ph idx="1"/>
            <p:custDataLst>
              <p:tags r:id="rId3"/>
            </p:custDataLst>
          </p:nvPr>
        </p:nvSpPr>
        <p:spPr>
          <a:xfrm>
            <a:off x="838200" y="1964979"/>
            <a:ext cx="10515600" cy="4351338"/>
          </a:xfrm>
        </p:spPr>
        <p:txBody>
          <a:bodyPr>
            <a:normAutofit/>
          </a:bodyPr>
          <a:lstStyle/>
          <a:p>
            <a:r>
              <a:rPr lang="en-US" altLang="zh-CN" sz="1800" dirty="0">
                <a:solidFill>
                  <a:srgbClr val="000000"/>
                </a:solidFill>
                <a:latin typeface="open sans" panose="020B0606030504020204" pitchFamily="34" charset="0"/>
              </a:rPr>
              <a:t>Send</a:t>
            </a:r>
            <a:r>
              <a:rPr lang="zh-CN" altLang="en-US" sz="1800" dirty="0">
                <a:solidFill>
                  <a:srgbClr val="000000"/>
                </a:solidFill>
                <a:latin typeface="open sans" panose="020B0606030504020204" pitchFamily="34" charset="0"/>
              </a:rPr>
              <a:t> 标记</a:t>
            </a:r>
            <a:r>
              <a:rPr lang="en-US" altLang="zh-CN" sz="1800" dirty="0">
                <a:solidFill>
                  <a:srgbClr val="000000"/>
                </a:solidFill>
                <a:latin typeface="open sans" panose="020B0606030504020204" pitchFamily="34" charset="0"/>
              </a:rPr>
              <a:t>trait </a:t>
            </a:r>
            <a:r>
              <a:rPr lang="zh-CN" altLang="en-US" sz="1800" dirty="0">
                <a:solidFill>
                  <a:srgbClr val="000000"/>
                </a:solidFill>
                <a:latin typeface="open sans" panose="020B0606030504020204" pitchFamily="34" charset="0"/>
              </a:rPr>
              <a:t>表明类型的所有权可以在线程间传递。</a:t>
            </a:r>
            <a:endParaRPr lang="en-US" altLang="zh-CN" sz="1800" dirty="0">
              <a:solidFill>
                <a:srgbClr val="000000"/>
              </a:solidFill>
              <a:latin typeface="open sans" panose="020B0606030504020204" pitchFamily="34" charset="0"/>
            </a:endParaRPr>
          </a:p>
          <a:p>
            <a:pPr lvl="1"/>
            <a:r>
              <a:rPr lang="zh-CN" altLang="en-US" dirty="0">
                <a:solidFill>
                  <a:srgbClr val="000000"/>
                </a:solidFill>
                <a:latin typeface="open sans" panose="020B0606030504020204" pitchFamily="34" charset="0"/>
              </a:rPr>
              <a:t>几乎所有的 </a:t>
            </a:r>
            <a:r>
              <a:rPr lang="en-US" altLang="zh-CN" dirty="0">
                <a:solidFill>
                  <a:srgbClr val="000000"/>
                </a:solidFill>
                <a:latin typeface="open sans" panose="020B0606030504020204" pitchFamily="34" charset="0"/>
              </a:rPr>
              <a:t>Rust </a:t>
            </a:r>
            <a:r>
              <a:rPr lang="zh-CN" altLang="en-US" dirty="0">
                <a:solidFill>
                  <a:srgbClr val="000000"/>
                </a:solidFill>
                <a:latin typeface="open sans" panose="020B0606030504020204" pitchFamily="34" charset="0"/>
              </a:rPr>
              <a:t>类型都是</a:t>
            </a:r>
            <a:r>
              <a:rPr lang="en-US" altLang="zh-CN" dirty="0">
                <a:solidFill>
                  <a:srgbClr val="000000"/>
                </a:solidFill>
                <a:latin typeface="open sans" panose="020B0606030504020204" pitchFamily="34" charset="0"/>
              </a:rPr>
              <a:t>Send</a:t>
            </a:r>
            <a:r>
              <a:rPr lang="zh-CN" altLang="en-US" dirty="0">
                <a:solidFill>
                  <a:srgbClr val="000000"/>
                </a:solidFill>
                <a:latin typeface="open sans" panose="020B0606030504020204" pitchFamily="34" charset="0"/>
              </a:rPr>
              <a:t> 的，不过有一些例外：</a:t>
            </a:r>
            <a:r>
              <a:rPr lang="en-US" altLang="zh-CN" dirty="0" err="1">
                <a:solidFill>
                  <a:srgbClr val="000000"/>
                </a:solidFill>
                <a:latin typeface="open sans" panose="020B0606030504020204" pitchFamily="34" charset="0"/>
              </a:rPr>
              <a:t>Rc</a:t>
            </a:r>
            <a:r>
              <a:rPr lang="en-US" altLang="zh-CN" dirty="0">
                <a:solidFill>
                  <a:srgbClr val="000000"/>
                </a:solidFill>
                <a:latin typeface="open sans" panose="020B0606030504020204" pitchFamily="34" charset="0"/>
              </a:rPr>
              <a:t>&lt;T&gt;</a:t>
            </a:r>
            <a:r>
              <a:rPr lang="zh-CN" altLang="en-US" dirty="0">
                <a:solidFill>
                  <a:srgbClr val="000000"/>
                </a:solidFill>
                <a:latin typeface="open sans" panose="020B0606030504020204" pitchFamily="34" charset="0"/>
              </a:rPr>
              <a:t>。</a:t>
            </a:r>
            <a:endParaRPr lang="en-US" altLang="zh-CN" dirty="0">
              <a:solidFill>
                <a:srgbClr val="000000"/>
              </a:solidFill>
              <a:latin typeface="open sans" panose="020B0606030504020204" pitchFamily="34" charset="0"/>
            </a:endParaRPr>
          </a:p>
          <a:p>
            <a:r>
              <a:rPr lang="en-US" altLang="zh-CN" sz="1800" dirty="0">
                <a:solidFill>
                  <a:srgbClr val="000000"/>
                </a:solidFill>
                <a:latin typeface="open sans" panose="020B0606030504020204" pitchFamily="34" charset="0"/>
              </a:rPr>
              <a:t>Sync</a:t>
            </a:r>
            <a:r>
              <a:rPr lang="zh-CN" altLang="en-US" sz="1800" dirty="0">
                <a:solidFill>
                  <a:srgbClr val="000000"/>
                </a:solidFill>
                <a:latin typeface="open sans" panose="020B0606030504020204" pitchFamily="34" charset="0"/>
              </a:rPr>
              <a:t> 标记</a:t>
            </a:r>
            <a:r>
              <a:rPr lang="en-US" altLang="zh-CN" sz="1800" dirty="0">
                <a:solidFill>
                  <a:srgbClr val="000000"/>
                </a:solidFill>
                <a:latin typeface="open sans" panose="020B0606030504020204" pitchFamily="34" charset="0"/>
              </a:rPr>
              <a:t>trait </a:t>
            </a:r>
            <a:r>
              <a:rPr lang="zh-CN" altLang="en-US" sz="1800" dirty="0">
                <a:solidFill>
                  <a:srgbClr val="000000"/>
                </a:solidFill>
                <a:latin typeface="open sans" panose="020B0606030504020204" pitchFamily="34" charset="0"/>
              </a:rPr>
              <a:t>允许多个线程中共享值的引用。</a:t>
            </a:r>
          </a:p>
        </p:txBody>
      </p:sp>
    </p:spTree>
    <p:custDataLst>
      <p:tags r:id="rId1"/>
    </p:custDataLst>
    <p:extLst>
      <p:ext uri="{BB962C8B-B14F-4D97-AF65-F5344CB8AC3E}">
        <p14:creationId xmlns:p14="http://schemas.microsoft.com/office/powerpoint/2010/main" val="1306831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239361" y="2893391"/>
            <a:ext cx="5713278" cy="757643"/>
          </a:xfrm>
        </p:spPr>
        <p:txBody>
          <a:bodyPr>
            <a:normAutofit fontScale="90000"/>
          </a:bodyPr>
          <a:lstStyle/>
          <a:p>
            <a:r>
              <a:rPr lang="zh-CN" altLang="en-US" dirty="0"/>
              <a:t>优势与劣势</a:t>
            </a:r>
            <a:br>
              <a:rPr lang="en-US" altLang="zh-CN" dirty="0"/>
            </a:br>
            <a:r>
              <a:rPr lang="zh-CN" altLang="en-US" dirty="0"/>
              <a:t>总结</a:t>
            </a:r>
          </a:p>
        </p:txBody>
      </p:sp>
    </p:spTree>
    <p:custDataLst>
      <p:tags r:id="rId1"/>
    </p:custDataLst>
    <p:extLst>
      <p:ext uri="{BB962C8B-B14F-4D97-AF65-F5344CB8AC3E}">
        <p14:creationId xmlns:p14="http://schemas.microsoft.com/office/powerpoint/2010/main" val="4079185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优势</a:t>
            </a:r>
          </a:p>
        </p:txBody>
      </p:sp>
      <p:sp>
        <p:nvSpPr>
          <p:cNvPr id="3" name="内容占位符 2"/>
          <p:cNvSpPr>
            <a:spLocks noGrp="1"/>
          </p:cNvSpPr>
          <p:nvPr>
            <p:ph idx="1"/>
            <p:custDataLst>
              <p:tags r:id="rId3"/>
            </p:custDataLst>
          </p:nvPr>
        </p:nvSpPr>
        <p:spPr/>
        <p:txBody>
          <a:bodyPr>
            <a:normAutofit/>
          </a:bodyPr>
          <a:lstStyle/>
          <a:p>
            <a:r>
              <a:rPr lang="zh-CN" altLang="en-US" sz="1800" dirty="0">
                <a:solidFill>
                  <a:srgbClr val="000000"/>
                </a:solidFill>
                <a:latin typeface="open sans" panose="020B0606030504020204" pitchFamily="34" charset="0"/>
              </a:rPr>
              <a:t>高性能 - Rust 速度惊人且内存利用率极高。能够胜任对性能要求特别高的服务，可以在嵌入式设备上运行，还能轻松和其他语言集成。</a:t>
            </a:r>
          </a:p>
          <a:p>
            <a:r>
              <a:rPr lang="zh-CN" altLang="en-US" sz="1800" dirty="0">
                <a:solidFill>
                  <a:srgbClr val="000000"/>
                </a:solidFill>
                <a:latin typeface="open sans" panose="020B0606030504020204" pitchFamily="34" charset="0"/>
              </a:rPr>
              <a:t>可靠性 - Rust 丰富的类型系统和所有权模型保证了内存安全和线程安全，在编译期就能够消除各种各样的错误。</a:t>
            </a:r>
          </a:p>
          <a:p>
            <a:r>
              <a:rPr lang="zh-CN" altLang="en-US" sz="1800" dirty="0">
                <a:solidFill>
                  <a:srgbClr val="000000"/>
                </a:solidFill>
                <a:latin typeface="open sans" panose="020B0606030504020204" pitchFamily="34" charset="0"/>
              </a:rPr>
              <a:t>生产力 - Rust 拥有出色的文档、友好的编译器和清晰的错误提示信息， 还集成了一流的工具 —— 包管理器和构建工具， 智能地自动补全和类型检验的多编辑器支持， 以及自动格式化代码等等。</a:t>
            </a:r>
          </a:p>
        </p:txBody>
      </p:sp>
    </p:spTree>
    <p:custDataLst>
      <p:tags r:id="rId1"/>
    </p:custDataLst>
    <p:extLst>
      <p:ext uri="{BB962C8B-B14F-4D97-AF65-F5344CB8AC3E}">
        <p14:creationId xmlns:p14="http://schemas.microsoft.com/office/powerpoint/2010/main" val="302516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劣势</a:t>
            </a:r>
            <a:endParaRPr lang="zh-CN" altLang="en-US" dirty="0"/>
          </a:p>
        </p:txBody>
      </p:sp>
      <p:sp>
        <p:nvSpPr>
          <p:cNvPr id="3" name="内容占位符 2"/>
          <p:cNvSpPr>
            <a:spLocks noGrp="1"/>
          </p:cNvSpPr>
          <p:nvPr>
            <p:ph idx="1"/>
            <p:custDataLst>
              <p:tags r:id="rId3"/>
            </p:custDataLst>
          </p:nvPr>
        </p:nvSpPr>
        <p:spPr>
          <a:xfrm>
            <a:off x="838200" y="1964979"/>
            <a:ext cx="10515600" cy="4351338"/>
          </a:xfrm>
        </p:spPr>
        <p:txBody>
          <a:bodyPr>
            <a:normAutofit/>
          </a:bodyPr>
          <a:lstStyle/>
          <a:p>
            <a:r>
              <a:rPr lang="zh-CN" altLang="en-US" sz="1800" dirty="0">
                <a:solidFill>
                  <a:srgbClr val="000000"/>
                </a:solidFill>
                <a:latin typeface="open sans" panose="020B0606030504020204" pitchFamily="34" charset="0"/>
              </a:rPr>
              <a:t>语言特性复杂，对新手不那么友好</a:t>
            </a:r>
            <a:endParaRPr lang="en-US" altLang="zh-CN" sz="1800" dirty="0">
              <a:solidFill>
                <a:srgbClr val="000000"/>
              </a:solidFill>
              <a:latin typeface="open sans" panose="020B0606030504020204" pitchFamily="34" charset="0"/>
            </a:endParaRPr>
          </a:p>
          <a:p>
            <a:r>
              <a:rPr lang="zh-CN" altLang="en-US" sz="1800" dirty="0">
                <a:solidFill>
                  <a:srgbClr val="000000"/>
                </a:solidFill>
                <a:latin typeface="open sans" panose="020B0606030504020204" pitchFamily="34" charset="0"/>
              </a:rPr>
              <a:t>稳定性不够，语言的进化较激进</a:t>
            </a:r>
          </a:p>
        </p:txBody>
      </p:sp>
    </p:spTree>
    <p:custDataLst>
      <p:tags r:id="rId1"/>
    </p:custDataLst>
    <p:extLst>
      <p:ext uri="{BB962C8B-B14F-4D97-AF65-F5344CB8AC3E}">
        <p14:creationId xmlns:p14="http://schemas.microsoft.com/office/powerpoint/2010/main" val="2420925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en-US" dirty="0"/>
              <a:t>感谢您的聆听与观看</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产生背景</a:t>
            </a:r>
          </a:p>
        </p:txBody>
      </p:sp>
      <p:sp>
        <p:nvSpPr>
          <p:cNvPr id="3" name="内容占位符 2"/>
          <p:cNvSpPr>
            <a:spLocks noGrp="1"/>
          </p:cNvSpPr>
          <p:nvPr>
            <p:ph idx="1"/>
            <p:custDataLst>
              <p:tags r:id="rId3"/>
            </p:custDataLst>
          </p:nvPr>
        </p:nvSpPr>
        <p:spPr/>
        <p:txBody>
          <a:bodyPr>
            <a:normAutofit/>
          </a:bodyPr>
          <a:lstStyle/>
          <a:p>
            <a:r>
              <a:rPr lang="zh-CN" altLang="en-US" sz="1800" dirty="0">
                <a:solidFill>
                  <a:srgbClr val="000000"/>
                </a:solidFill>
                <a:latin typeface="open sans" panose="020B0606030504020204" pitchFamily="34" charset="0"/>
              </a:rPr>
              <a:t>Rust 语言由 Mozilla 公司开发，</a:t>
            </a:r>
            <a:r>
              <a:rPr lang="en-US" altLang="zh-CN" sz="1800" dirty="0">
                <a:solidFill>
                  <a:srgbClr val="000000"/>
                </a:solidFill>
                <a:latin typeface="open sans" panose="020B0606030504020204" pitchFamily="34" charset="0"/>
              </a:rPr>
              <a:t>Rust 1.0 </a:t>
            </a:r>
            <a:r>
              <a:rPr lang="zh-CN" altLang="en-US" sz="1800" dirty="0">
                <a:solidFill>
                  <a:srgbClr val="000000"/>
                </a:solidFill>
                <a:latin typeface="open sans" panose="020B0606030504020204" pitchFamily="34" charset="0"/>
              </a:rPr>
              <a:t>是第一个稳定版本，于 </a:t>
            </a:r>
            <a:r>
              <a:rPr lang="en-US" altLang="zh-CN" sz="1800" dirty="0">
                <a:solidFill>
                  <a:srgbClr val="000000"/>
                </a:solidFill>
                <a:latin typeface="open sans" panose="020B0606030504020204" pitchFamily="34" charset="0"/>
              </a:rPr>
              <a:t>2015</a:t>
            </a:r>
            <a:r>
              <a:rPr lang="zh-CN" altLang="en-US" sz="1800" dirty="0">
                <a:solidFill>
                  <a:srgbClr val="000000"/>
                </a:solidFill>
                <a:latin typeface="open sans" panose="020B0606030504020204" pitchFamily="34" charset="0"/>
              </a:rPr>
              <a:t>年</a:t>
            </a:r>
            <a:r>
              <a:rPr lang="en-US" altLang="zh-CN" sz="1800" dirty="0">
                <a:solidFill>
                  <a:srgbClr val="000000"/>
                </a:solidFill>
                <a:latin typeface="open sans" panose="020B0606030504020204" pitchFamily="34" charset="0"/>
              </a:rPr>
              <a:t>5</a:t>
            </a:r>
            <a:r>
              <a:rPr lang="zh-CN" altLang="en-US" sz="1800" dirty="0">
                <a:solidFill>
                  <a:srgbClr val="000000"/>
                </a:solidFill>
                <a:latin typeface="open sans" panose="020B0606030504020204" pitchFamily="34" charset="0"/>
              </a:rPr>
              <a:t>月</a:t>
            </a:r>
            <a:r>
              <a:rPr lang="en-US" altLang="zh-CN" sz="1800" dirty="0">
                <a:solidFill>
                  <a:srgbClr val="000000"/>
                </a:solidFill>
                <a:latin typeface="open sans" panose="020B0606030504020204" pitchFamily="34" charset="0"/>
              </a:rPr>
              <a:t>15</a:t>
            </a:r>
            <a:r>
              <a:rPr lang="zh-CN" altLang="en-US" sz="1800" dirty="0">
                <a:solidFill>
                  <a:srgbClr val="000000"/>
                </a:solidFill>
                <a:latin typeface="open sans" panose="020B0606030504020204" pitchFamily="34" charset="0"/>
              </a:rPr>
              <a:t>日发布。</a:t>
            </a:r>
          </a:p>
          <a:p>
            <a:r>
              <a:rPr lang="zh-CN" altLang="en-US" sz="1800" dirty="0">
                <a:solidFill>
                  <a:srgbClr val="000000"/>
                </a:solidFill>
                <a:latin typeface="open sans" panose="020B0606030504020204" pitchFamily="34" charset="0"/>
              </a:rPr>
              <a:t>创建这个新语言的目的是为了解决一个顽疾：软件的演进速度大大低于硬件的演进，软件在语言级别上无法真正利用多核计算带来的性能提升。</a:t>
            </a:r>
          </a:p>
          <a:p>
            <a:r>
              <a:rPr lang="en-US" altLang="zh-CN" sz="1800" dirty="0">
                <a:solidFill>
                  <a:srgbClr val="000000"/>
                </a:solidFill>
                <a:latin typeface="open sans" panose="020B0606030504020204" pitchFamily="34" charset="0"/>
              </a:rPr>
              <a:t>Rust</a:t>
            </a:r>
            <a:r>
              <a:rPr lang="zh-CN" altLang="en-US" sz="1800" dirty="0">
                <a:solidFill>
                  <a:srgbClr val="000000"/>
                </a:solidFill>
                <a:latin typeface="open sans" panose="020B0606030504020204" pitchFamily="34" charset="0"/>
              </a:rPr>
              <a:t>强调安全，内存布局控制和并发。</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特点</a:t>
            </a:r>
          </a:p>
        </p:txBody>
      </p:sp>
      <p:sp>
        <p:nvSpPr>
          <p:cNvPr id="3" name="内容占位符 2"/>
          <p:cNvSpPr>
            <a:spLocks noGrp="1"/>
          </p:cNvSpPr>
          <p:nvPr>
            <p:ph idx="1"/>
            <p:custDataLst>
              <p:tags r:id="rId3"/>
            </p:custDataLst>
          </p:nvPr>
        </p:nvSpPr>
        <p:spPr/>
        <p:txBody>
          <a:bodyPr>
            <a:normAutofit/>
          </a:bodyPr>
          <a:lstStyle/>
          <a:p>
            <a:r>
              <a:rPr lang="zh-CN" altLang="en-US" sz="1800" dirty="0">
                <a:solidFill>
                  <a:srgbClr val="000000"/>
                </a:solidFill>
                <a:latin typeface="open sans" panose="020B0606030504020204" pitchFamily="34" charset="0"/>
              </a:rPr>
              <a:t>高性能 - Rust 速度惊人且内存利用率极高。能够胜任对性能要求特别高的服务，可以在嵌入式设备上运行，还能轻松和其他语言集成。</a:t>
            </a:r>
          </a:p>
          <a:p>
            <a:r>
              <a:rPr lang="zh-CN" altLang="en-US" sz="1800" dirty="0">
                <a:solidFill>
                  <a:srgbClr val="000000"/>
                </a:solidFill>
                <a:latin typeface="open sans" panose="020B0606030504020204" pitchFamily="34" charset="0"/>
              </a:rPr>
              <a:t>可靠性 - Rust 丰富的类型系统和所有权模型保证了内存安全和线程安全，在编译期就能够消除各种各样的错误。</a:t>
            </a:r>
          </a:p>
          <a:p>
            <a:r>
              <a:rPr lang="zh-CN" altLang="en-US" sz="1800" dirty="0">
                <a:solidFill>
                  <a:srgbClr val="000000"/>
                </a:solidFill>
                <a:latin typeface="open sans" panose="020B0606030504020204" pitchFamily="34" charset="0"/>
              </a:rPr>
              <a:t>生产力 - Rust 拥有出色的文档、友好的编译器和清晰的错误提示信息， 还集成了一流的工具 —— 包管理器和构建工具， 智能地自动补全和类型检验的多编辑器支持， 以及自动格式化代码等等。</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生产力</a:t>
            </a:r>
            <a:endParaRPr lang="zh-CN" altLang="en-US"/>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en-US" altLang="zh-CN" sz="1800" dirty="0">
                <a:solidFill>
                  <a:srgbClr val="000000"/>
                </a:solidFill>
                <a:latin typeface="open sans" panose="020B0606030504020204" pitchFamily="34" charset="0"/>
              </a:rPr>
              <a:t>Rust</a:t>
            </a:r>
            <a:r>
              <a:rPr lang="zh-CN" altLang="en-US" sz="1800" dirty="0">
                <a:solidFill>
                  <a:srgbClr val="000000"/>
                </a:solidFill>
                <a:latin typeface="open sans" panose="020B0606030504020204" pitchFamily="34" charset="0"/>
              </a:rPr>
              <a:t>拥有出色的文档、友好的编译器和清晰的错误提示信息，并集成了现代化的开发工具。</a:t>
            </a:r>
            <a:endParaRPr lang="en-US" altLang="zh-CN" sz="1800" dirty="0">
              <a:solidFill>
                <a:srgbClr val="000000"/>
              </a:solidFill>
              <a:latin typeface="open sans" panose="020B0606030504020204" pitchFamily="34" charset="0"/>
            </a:endParaRPr>
          </a:p>
          <a:p>
            <a:pPr lvl="1"/>
            <a:r>
              <a:rPr lang="en-US" altLang="zh-CN" dirty="0" err="1">
                <a:solidFill>
                  <a:srgbClr val="000000"/>
                </a:solidFill>
                <a:latin typeface="open sans" panose="020B0606030504020204" pitchFamily="34" charset="0"/>
              </a:rPr>
              <a:t>Rustup</a:t>
            </a:r>
            <a:r>
              <a:rPr lang="en-US" altLang="zh-CN" dirty="0">
                <a:solidFill>
                  <a:srgbClr val="000000"/>
                </a:solidFill>
                <a:latin typeface="open sans" panose="020B0606030504020204" pitchFamily="34" charset="0"/>
              </a:rPr>
              <a:t>——</a:t>
            </a:r>
            <a:r>
              <a:rPr lang="zh-CN" altLang="en-US" dirty="0">
                <a:solidFill>
                  <a:srgbClr val="000000"/>
                </a:solidFill>
                <a:latin typeface="open sans" panose="020B0606030504020204" pitchFamily="34" charset="0"/>
              </a:rPr>
              <a:t>管理 </a:t>
            </a:r>
            <a:r>
              <a:rPr lang="en-US" altLang="zh-CN" dirty="0">
                <a:solidFill>
                  <a:srgbClr val="000000"/>
                </a:solidFill>
                <a:latin typeface="open sans" panose="020B0606030504020204" pitchFamily="34" charset="0"/>
              </a:rPr>
              <a:t>Rust </a:t>
            </a:r>
            <a:r>
              <a:rPr lang="zh-CN" altLang="en-US" dirty="0">
                <a:solidFill>
                  <a:srgbClr val="000000"/>
                </a:solidFill>
                <a:latin typeface="open sans" panose="020B0606030504020204" pitchFamily="34" charset="0"/>
              </a:rPr>
              <a:t>版本和相关工具的命令行工具</a:t>
            </a:r>
          </a:p>
          <a:p>
            <a:pPr lvl="1"/>
            <a:r>
              <a:rPr lang="zh-CN" altLang="en-US" dirty="0">
                <a:solidFill>
                  <a:srgbClr val="000000"/>
                </a:solidFill>
                <a:latin typeface="open sans" panose="020B0606030504020204" pitchFamily="34" charset="0"/>
              </a:rPr>
              <a:t>Cargo</a:t>
            </a:r>
            <a:r>
              <a:rPr lang="en-US" altLang="zh-CN" dirty="0">
                <a:solidFill>
                  <a:srgbClr val="000000"/>
                </a:solidFill>
                <a:latin typeface="open sans" panose="020B0606030504020204" pitchFamily="34" charset="0"/>
              </a:rPr>
              <a:t>——</a:t>
            </a:r>
            <a:r>
              <a:rPr lang="zh-CN" altLang="en-US" dirty="0">
                <a:solidFill>
                  <a:srgbClr val="000000"/>
                </a:solidFill>
                <a:latin typeface="open sans" panose="020B0606030504020204" pitchFamily="34" charset="0"/>
              </a:rPr>
              <a:t>内置的依赖管理器和构建工具，它能轻松增加、编译和管理依赖，并使其在 Rust 生态系统中保持一致。且使用 Cargo 的一个额外的优点是，不管使用什么操作系统，其命令都是一样的。</a:t>
            </a:r>
          </a:p>
          <a:p>
            <a:pPr lvl="2"/>
            <a:r>
              <a:rPr lang="en-US" altLang="zh-CN" sz="1800" dirty="0">
                <a:solidFill>
                  <a:srgbClr val="000000"/>
                </a:solidFill>
                <a:latin typeface="open sans" panose="020B0606030504020204" pitchFamily="34" charset="0"/>
              </a:rPr>
              <a:t>cargo new project</a:t>
            </a:r>
          </a:p>
          <a:p>
            <a:pPr lvl="2"/>
            <a:r>
              <a:rPr lang="en-US" altLang="zh-CN" sz="1800" dirty="0">
                <a:solidFill>
                  <a:srgbClr val="000000"/>
                </a:solidFill>
                <a:latin typeface="open sans" panose="020B0606030504020204" pitchFamily="34" charset="0"/>
              </a:rPr>
              <a:t>cargo build</a:t>
            </a:r>
          </a:p>
          <a:p>
            <a:pPr lvl="2"/>
            <a:r>
              <a:rPr lang="en-US" altLang="zh-CN" sz="1800" dirty="0">
                <a:solidFill>
                  <a:srgbClr val="000000"/>
                </a:solidFill>
                <a:latin typeface="open sans" panose="020B0606030504020204" pitchFamily="34" charset="0"/>
              </a:rPr>
              <a:t>cargo run</a:t>
            </a:r>
          </a:p>
          <a:p>
            <a:pPr lvl="2"/>
            <a:r>
              <a:rPr lang="en-US" altLang="zh-CN" sz="1800" dirty="0">
                <a:solidFill>
                  <a:srgbClr val="000000"/>
                </a:solidFill>
                <a:latin typeface="open sans" panose="020B0606030504020204" pitchFamily="34" charset="0"/>
              </a:rPr>
              <a:t>cargo check</a:t>
            </a:r>
            <a:endParaRPr lang="zh-CN" altLang="en-US" sz="1800" dirty="0">
              <a:solidFill>
                <a:srgbClr val="000000"/>
              </a:solidFill>
              <a:latin typeface="open sans" panose="020B0606030504020204" pitchFamily="34" charset="0"/>
            </a:endParaRPr>
          </a:p>
          <a:p>
            <a:pPr lvl="1"/>
            <a:r>
              <a:rPr lang="zh-CN" altLang="en-US" dirty="0">
                <a:solidFill>
                  <a:srgbClr val="000000"/>
                </a:solidFill>
                <a:latin typeface="open sans" panose="020B0606030504020204" pitchFamily="34" charset="0"/>
              </a:rPr>
              <a:t>Rustfmt</a:t>
            </a:r>
            <a:r>
              <a:rPr lang="en-US" altLang="zh-CN" dirty="0">
                <a:solidFill>
                  <a:srgbClr val="000000"/>
                </a:solidFill>
                <a:latin typeface="open sans" panose="020B0606030504020204" pitchFamily="34" charset="0"/>
              </a:rPr>
              <a:t>——</a:t>
            </a:r>
            <a:r>
              <a:rPr lang="zh-CN" altLang="en-US" dirty="0">
                <a:solidFill>
                  <a:srgbClr val="000000"/>
                </a:solidFill>
                <a:latin typeface="open sans" panose="020B0606030504020204" pitchFamily="34" charset="0"/>
              </a:rPr>
              <a:t>自动排版，确保开发者遵循一致的代码风格。</a:t>
            </a:r>
          </a:p>
          <a:p>
            <a:pPr lvl="1"/>
            <a:r>
              <a:rPr lang="zh-CN" altLang="en-US" dirty="0">
                <a:solidFill>
                  <a:srgbClr val="000000"/>
                </a:solidFill>
                <a:latin typeface="open sans" panose="020B0606030504020204" pitchFamily="34" charset="0"/>
              </a:rPr>
              <a:t>Rust Language Server 为集成开发环境（IDE）提供了强大的代码补全和内联错误信息功能。</a:t>
            </a:r>
            <a:endParaRPr lang="en-US" altLang="zh-CN" dirty="0">
              <a:solidFill>
                <a:srgbClr val="000000"/>
              </a:solidFill>
              <a:latin typeface="open sans" panose="020B0606030504020204" pitchFamily="34" charset="0"/>
            </a:endParaRPr>
          </a:p>
        </p:txBody>
      </p:sp>
    </p:spTree>
    <p:custDataLst>
      <p:tags r:id="rId1"/>
    </p:custDataLst>
    <p:extLst>
      <p:ext uri="{BB962C8B-B14F-4D97-AF65-F5344CB8AC3E}">
        <p14:creationId xmlns:p14="http://schemas.microsoft.com/office/powerpoint/2010/main" val="201957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239361" y="2926749"/>
            <a:ext cx="5713278" cy="757643"/>
          </a:xfrm>
        </p:spPr>
        <p:txBody>
          <a:bodyPr>
            <a:normAutofit fontScale="90000"/>
          </a:bodyPr>
          <a:lstStyle/>
          <a:p>
            <a:r>
              <a:rPr lang="zh-CN" altLang="en-US" dirty="0"/>
              <a:t>可靠性</a:t>
            </a:r>
          </a:p>
        </p:txBody>
      </p:sp>
    </p:spTree>
    <p:custDataLst>
      <p:tags r:id="rId1"/>
    </p:custDataLst>
    <p:extLst>
      <p:ext uri="{BB962C8B-B14F-4D97-AF65-F5344CB8AC3E}">
        <p14:creationId xmlns:p14="http://schemas.microsoft.com/office/powerpoint/2010/main" val="124737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可靠性</a:t>
            </a:r>
          </a:p>
        </p:txBody>
      </p:sp>
      <p:sp>
        <p:nvSpPr>
          <p:cNvPr id="3" name="内容占位符 2"/>
          <p:cNvSpPr>
            <a:spLocks noGrp="1"/>
          </p:cNvSpPr>
          <p:nvPr>
            <p:ph idx="1"/>
            <p:custDataLst>
              <p:tags r:id="rId3"/>
            </p:custDataLst>
          </p:nvPr>
        </p:nvSpPr>
        <p:spPr/>
        <p:txBody>
          <a:bodyPr>
            <a:noAutofit/>
          </a:bodyPr>
          <a:lstStyle/>
          <a:p>
            <a:r>
              <a:rPr lang="zh-CN" altLang="en-US" sz="1800" dirty="0">
                <a:solidFill>
                  <a:srgbClr val="000000"/>
                </a:solidFill>
                <a:latin typeface="open sans" panose="020B0606030504020204" pitchFamily="34" charset="0"/>
              </a:rPr>
              <a:t>底层代码中容易出现种种隐晦的 bug，在 Rust 中，编译器充当了守门员的角色，它拒绝编译存在这些难以捕获的 bug 的代码，包括并发 bug。通过与编译器合作，团队将更多的时间聚焦在程序逻辑上，而不是追踪 bug。</a:t>
            </a:r>
          </a:p>
          <a:p>
            <a:r>
              <a:rPr lang="en-US" altLang="zh-CN" sz="1800" dirty="0">
                <a:solidFill>
                  <a:srgbClr val="000000"/>
                </a:solidFill>
                <a:latin typeface="open sans" panose="020B0606030504020204" pitchFamily="34" charset="0"/>
              </a:rPr>
              <a:t>1</a:t>
            </a:r>
            <a:r>
              <a:rPr lang="zh-CN" altLang="en-US" sz="1800" dirty="0">
                <a:solidFill>
                  <a:srgbClr val="000000"/>
                </a:solidFill>
                <a:latin typeface="open sans" panose="020B0606030504020204" pitchFamily="34" charset="0"/>
              </a:rPr>
              <a:t>、变量</a:t>
            </a:r>
            <a:endParaRPr lang="en-US" altLang="zh-CN" sz="1800" dirty="0">
              <a:solidFill>
                <a:srgbClr val="000000"/>
              </a:solidFill>
              <a:latin typeface="open sans" panose="020B0606030504020204" pitchFamily="34" charset="0"/>
            </a:endParaRPr>
          </a:p>
          <a:p>
            <a:pPr lvl="1"/>
            <a:r>
              <a:rPr lang="zh-CN" altLang="en-US" dirty="0">
                <a:solidFill>
                  <a:srgbClr val="000000"/>
                </a:solidFill>
                <a:latin typeface="open sans" panose="020B0606030504020204" pitchFamily="34" charset="0"/>
              </a:rPr>
              <a:t>变量声明（默认不可变）</a:t>
            </a:r>
          </a:p>
          <a:p>
            <a:pPr lvl="2"/>
            <a:r>
              <a:rPr lang="en-US" altLang="zh-CN" sz="1800" dirty="0">
                <a:solidFill>
                  <a:srgbClr val="000000"/>
                </a:solidFill>
                <a:latin typeface="open sans" panose="020B0606030504020204" pitchFamily="34" charset="0"/>
              </a:rPr>
              <a:t>let x = 5;</a:t>
            </a:r>
          </a:p>
          <a:p>
            <a:pPr lvl="2"/>
            <a:r>
              <a:rPr lang="en-US" altLang="zh-CN" sz="1800" dirty="0">
                <a:solidFill>
                  <a:srgbClr val="000000"/>
                </a:solidFill>
                <a:latin typeface="open sans" panose="020B0606030504020204" pitchFamily="34" charset="0"/>
              </a:rPr>
              <a:t>let mut x = 5;</a:t>
            </a:r>
          </a:p>
          <a:p>
            <a:pPr lvl="1"/>
            <a:r>
              <a:rPr lang="zh-CN" altLang="en-US" dirty="0">
                <a:solidFill>
                  <a:srgbClr val="000000"/>
                </a:solidFill>
                <a:latin typeface="open sans" panose="020B0606030504020204" pitchFamily="34" charset="0"/>
              </a:rPr>
              <a:t>变量遮蔽</a:t>
            </a:r>
            <a:endParaRPr lang="en-US" altLang="zh-CN" dirty="0">
              <a:solidFill>
                <a:srgbClr val="000000"/>
              </a:solidFill>
              <a:latin typeface="open sans" panose="020B0606030504020204" pitchFamily="34" charset="0"/>
            </a:endParaRPr>
          </a:p>
          <a:p>
            <a:pPr lvl="2"/>
            <a:r>
              <a:rPr lang="en-US" altLang="zh-CN" sz="1800" dirty="0">
                <a:solidFill>
                  <a:srgbClr val="000000"/>
                </a:solidFill>
                <a:latin typeface="open sans" panose="020B0606030504020204" pitchFamily="34" charset="0"/>
              </a:rPr>
              <a:t>let x = 5;</a:t>
            </a:r>
          </a:p>
          <a:p>
            <a:pPr lvl="2"/>
            <a:r>
              <a:rPr lang="en-US" altLang="zh-CN" sz="1800" dirty="0">
                <a:solidFill>
                  <a:srgbClr val="000000"/>
                </a:solidFill>
                <a:latin typeface="open sans" panose="020B0606030504020204" pitchFamily="34" charset="0"/>
              </a:rPr>
              <a:t>let x = x+1;</a:t>
            </a:r>
          </a:p>
          <a:p>
            <a:r>
              <a:rPr lang="en-US" altLang="zh-CN" sz="1800" dirty="0">
                <a:solidFill>
                  <a:srgbClr val="000000"/>
                </a:solidFill>
                <a:latin typeface="open sans" panose="020B0606030504020204" pitchFamily="34" charset="0"/>
              </a:rPr>
              <a:t>2</a:t>
            </a:r>
            <a:r>
              <a:rPr lang="zh-CN" altLang="en-US" sz="1800" dirty="0">
                <a:solidFill>
                  <a:srgbClr val="000000"/>
                </a:solidFill>
                <a:latin typeface="open sans" panose="020B0606030504020204" pitchFamily="34" charset="0"/>
              </a:rPr>
              <a:t>、内存安全</a:t>
            </a:r>
            <a:endParaRPr lang="en-US" altLang="zh-CN" sz="1800" dirty="0">
              <a:solidFill>
                <a:srgbClr val="000000"/>
              </a:solidFill>
              <a:latin typeface="open sans" panose="020B0606030504020204" pitchFamily="34" charset="0"/>
            </a:endParaRPr>
          </a:p>
        </p:txBody>
      </p:sp>
      <p:pic>
        <p:nvPicPr>
          <p:cNvPr id="7" name="图片 6">
            <a:extLst>
              <a:ext uri="{FF2B5EF4-FFF2-40B4-BE49-F238E27FC236}">
                <a16:creationId xmlns:a16="http://schemas.microsoft.com/office/drawing/2014/main" id="{2EA7D6C4-D3C8-466A-A067-869EA2248C96}"/>
              </a:ext>
            </a:extLst>
          </p:cNvPr>
          <p:cNvPicPr>
            <a:picLocks noChangeAspect="1"/>
          </p:cNvPicPr>
          <p:nvPr/>
        </p:nvPicPr>
        <p:blipFill>
          <a:blip r:embed="rId6"/>
          <a:stretch>
            <a:fillRect/>
          </a:stretch>
        </p:blipFill>
        <p:spPr>
          <a:xfrm>
            <a:off x="5122264" y="3014251"/>
            <a:ext cx="5540220" cy="247671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heel(1)">
                                      <p:cBhvr>
                                        <p:cTn id="35"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sym typeface="+mn-ea"/>
              </a:rPr>
              <a:t>所有权</a:t>
            </a:r>
            <a:endParaRPr lang="zh-CN" altLang="en-US" dirty="0"/>
          </a:p>
        </p:txBody>
      </p:sp>
      <p:sp>
        <p:nvSpPr>
          <p:cNvPr id="3" name="内容占位符 2"/>
          <p:cNvSpPr>
            <a:spLocks noGrp="1"/>
          </p:cNvSpPr>
          <p:nvPr>
            <p:ph idx="1"/>
            <p:custDataLst>
              <p:tags r:id="rId3"/>
            </p:custDataLst>
          </p:nvPr>
        </p:nvSpPr>
        <p:spPr>
          <a:xfrm>
            <a:off x="838200" y="1567815"/>
            <a:ext cx="10515600" cy="4351338"/>
          </a:xfrm>
        </p:spPr>
        <p:txBody>
          <a:bodyPr>
            <a:normAutofit/>
          </a:bodyPr>
          <a:lstStyle/>
          <a:p>
            <a:r>
              <a:rPr lang="zh-CN" altLang="en-US" b="0" i="0" dirty="0">
                <a:solidFill>
                  <a:srgbClr val="000000"/>
                </a:solidFill>
                <a:effectLst/>
                <a:latin typeface="open sans" panose="020B0606030504020204" pitchFamily="34" charset="0"/>
              </a:rPr>
              <a:t>所有权规则</a:t>
            </a:r>
            <a:endParaRPr lang="en-US" altLang="zh-CN" b="0" i="0" dirty="0">
              <a:solidFill>
                <a:srgbClr val="000000"/>
              </a:solidFill>
              <a:effectLst/>
              <a:latin typeface="open sans" panose="020B0606030504020204" pitchFamily="34" charset="0"/>
            </a:endParaRPr>
          </a:p>
          <a:p>
            <a:pPr lvl="1"/>
            <a:r>
              <a:rPr lang="en-US" altLang="zh-CN" b="0" i="0" dirty="0">
                <a:solidFill>
                  <a:srgbClr val="000000"/>
                </a:solidFill>
                <a:effectLst/>
                <a:latin typeface="open sans" panose="020B0606030504020204" pitchFamily="34" charset="0"/>
              </a:rPr>
              <a:t>Rust </a:t>
            </a:r>
            <a:r>
              <a:rPr lang="zh-CN" altLang="en-US" b="0" i="0" dirty="0">
                <a:solidFill>
                  <a:srgbClr val="000000"/>
                </a:solidFill>
                <a:effectLst/>
                <a:latin typeface="open sans" panose="020B0606030504020204" pitchFamily="34" charset="0"/>
              </a:rPr>
              <a:t>中的每一个值都有一个被称为其 </a:t>
            </a:r>
            <a:r>
              <a:rPr lang="zh-CN" altLang="en-US" b="1" i="0" dirty="0">
                <a:solidFill>
                  <a:srgbClr val="000000"/>
                </a:solidFill>
                <a:effectLst/>
                <a:latin typeface="open sans" panose="020B0606030504020204" pitchFamily="34" charset="0"/>
              </a:rPr>
              <a:t>所有者</a:t>
            </a:r>
            <a:r>
              <a:rPr lang="zh-CN" altLang="en-US" b="0" i="0" dirty="0">
                <a:solidFill>
                  <a:srgbClr val="000000"/>
                </a:solidFill>
                <a:effectLst/>
                <a:latin typeface="open sans" panose="020B0606030504020204" pitchFamily="34" charset="0"/>
              </a:rPr>
              <a:t>（</a:t>
            </a:r>
            <a:r>
              <a:rPr lang="en-US" altLang="zh-CN" b="0" i="1" dirty="0">
                <a:solidFill>
                  <a:srgbClr val="000000"/>
                </a:solidFill>
                <a:effectLst/>
                <a:latin typeface="open sans" panose="020B0606030504020204" pitchFamily="34" charset="0"/>
              </a:rPr>
              <a:t>owner</a:t>
            </a:r>
            <a:r>
              <a:rPr lang="zh-CN" altLang="en-US" b="0" i="0" dirty="0">
                <a:solidFill>
                  <a:srgbClr val="000000"/>
                </a:solidFill>
                <a:effectLst/>
                <a:latin typeface="open sans" panose="020B0606030504020204" pitchFamily="34" charset="0"/>
              </a:rPr>
              <a:t>）的变量。</a:t>
            </a:r>
          </a:p>
          <a:p>
            <a:pPr lvl="1"/>
            <a:r>
              <a:rPr lang="zh-CN" altLang="en-US" b="0" i="0" dirty="0">
                <a:solidFill>
                  <a:srgbClr val="000000"/>
                </a:solidFill>
                <a:effectLst/>
                <a:latin typeface="open sans" panose="020B0606030504020204" pitchFamily="34" charset="0"/>
              </a:rPr>
              <a:t>值在任一时刻有且只有一个所有者。</a:t>
            </a:r>
          </a:p>
          <a:p>
            <a:pPr lvl="1"/>
            <a:r>
              <a:rPr lang="zh-CN" altLang="en-US" b="0" i="0" dirty="0">
                <a:solidFill>
                  <a:srgbClr val="000000"/>
                </a:solidFill>
                <a:effectLst/>
                <a:latin typeface="open sans" panose="020B0606030504020204" pitchFamily="34" charset="0"/>
              </a:rPr>
              <a:t>当所有者（变量）离开作用域，这个值将被丢弃。</a:t>
            </a:r>
            <a:endParaRPr lang="en-US" altLang="zh-CN" b="0" i="0" dirty="0">
              <a:solidFill>
                <a:srgbClr val="000000"/>
              </a:solidFill>
              <a:effectLst/>
              <a:latin typeface="open sans" panose="020B0606030504020204" pitchFamily="34" charset="0"/>
            </a:endParaRPr>
          </a:p>
          <a:p>
            <a:pPr marL="0" indent="0">
              <a:buNone/>
            </a:pPr>
            <a:endParaRPr lang="zh-CN" altLang="en-US" b="0" i="0" dirty="0">
              <a:solidFill>
                <a:srgbClr val="000000"/>
              </a:solidFill>
              <a:effectLst/>
              <a:latin typeface="open sans" panose="020B0606030504020204" pitchFamily="34" charset="0"/>
            </a:endParaRPr>
          </a:p>
          <a:p>
            <a:endParaRPr lang="zh-CN" alt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2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5082"/>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508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TEMPLATE_THUMBS_INDEX" val="1、6、7、9、12、15、20、21、22、"/>
  <p:tag name="KSO_WM_BEAUTIFY_FLAG" val="#wm#"/>
  <p:tag name="KSO_WM_TEMPLATE_TOPIC_ID" val="2869567"/>
  <p:tag name="KSO_WM_TEMPLATE_OUTLINE_ID" val="15"/>
  <p:tag name="KSO_WM_TEMPLATE_SCENE_ID" val="1"/>
  <p:tag name="KSO_WM_TEMPLATE_JOB_ID" val="2"/>
  <p:tag name="KSO_WM_TEMPLATE_TOPIC_DEFAULT" val="1"/>
  <p:tag name="KSO_WM_TEMPLATE_SUBCATEGORY" val="0"/>
  <p:tag name="KSO_WM_TEMPLATE_MASTER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2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8*i*1"/>
  <p:tag name="KSO_WM_UNIT_INDEX" val="1"/>
  <p:tag name="KSO_WM_UNIT_HIGHLIGHT" val="0"/>
  <p:tag name="KSO_WM_UNIT_COMPATIBLE" val="0"/>
  <p:tag name="KSO_WM_UNIT_DIAGRAM_ISNUMVISUAL" val="0"/>
  <p:tag name="KSO_WM_UNIT_DIAGRAM_ISREFERUNIT" val="0"/>
  <p:tag name="KSO_WM_UNIT_LAYERLEVEL"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36.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37.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39.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47.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leftRight"/>
  <p:tag name="KSO_WM_SLIDE_BK_DARK_LIGHT" val="2"/>
</p:tagLst>
</file>

<file path=ppt/tags/tag248.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leftRight"/>
  <p:tag name="KSO_WM_SLIDE_BK_DARK_LIGHT" val="2"/>
</p:tagLst>
</file>

<file path=ppt/tags/tag24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0"/>
  <p:tag name="KSO_WM_UNIT_INDEX" val="0"/>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2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1"/>
  <p:tag name="KSO_WM_UNIT_INDEX" val="1"/>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5"/>
  <p:tag name="KSO_WM_UNIT_INDEX" val="5"/>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15*i*6"/>
  <p:tag name="KSO_WM_UNIT_INDEX" val="6"/>
  <p:tag name="KSO_WM_UNIT_HIGHLIGHT" val="0"/>
  <p:tag name="KSO_WM_UNIT_COMPATIBLE" val="0"/>
  <p:tag name="KSO_WM_UNIT_DIAGRAM_ISNUMVISUAL" val="0"/>
  <p:tag name="KSO_WM_UNIT_DIAGRAM_ISREFERUNIT" val="0"/>
  <p:tag name="KSO_WM_UNIT_LAYERLEVEL" val="1"/>
  <p:tag name="KSO_WM_SLIDE_BACKGROUND_TYPE" val="topBottom"/>
  <p:tag name="KSO_WM_SLIDE_BK_DARK_LIGHT" val="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6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bottomTop"/>
  <p:tag name="KSO_WM_SLIDE_BK_DARK_LIGHT" val="2"/>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76.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7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89.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91.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29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29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301.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302.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303.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3_1"/>
  <p:tag name="KSO_WM_UNIT_ID" val="_12*l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SLIDE_BACKGROUND_TYPE" val="general"/>
  <p:tag name="KSO_WM_SLIDE_BK_DARK_LIGHT" val="2"/>
</p:tagLst>
</file>

<file path=ppt/tags/tag3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1"/>
  <p:tag name="KSO_WM_SLIDE_INDEX" val="1"/>
  <p:tag name="KSO_WM_SLIDE_ITEM_CNT" val="0"/>
  <p:tag name="KSO_WM_SLIDE_LAYOUT" val="a_b_f"/>
  <p:tag name="KSO_WM_SLIDE_LAYOUT_CNT" val="1_1_1"/>
  <p:tag name="KSO_WM_SLIDE_TYPE" val="title"/>
  <p:tag name="KSO_WM_SLIDE_SUBTYPE" val="pureTxt"/>
  <p:tag name="KSO_WM_TEMPLATE_THUMBS_INDEX" val="1、3、4、6、7、9、12、15、20、21、22、24、26"/>
  <p:tag name="KSO_WM_BEAUTIFY_FLAG" val="#wm#"/>
  <p:tag name="KSO_WM_TEMPLATE_TOPIC_ID" val="2869567"/>
  <p:tag name="KSO_WM_TEMPLATE_OUTLINE_ID" val="15"/>
  <p:tag name="KSO_WM_TEMPLATE_SCENE_ID" val="1"/>
  <p:tag name="KSO_WM_TEMPLATE_JOB_ID" val="2"/>
  <p:tag name="KSO_WM_TEMPLATE_TOPIC_DEFAULT" val="1"/>
  <p:tag name="KSO_WM_TEMPLATE_SUBCATEGORY" val="0"/>
  <p:tag name="KSO_WM_TEMPLATE_MASTER_TYPE" val="1"/>
  <p:tag name="KSO_WM_TEMPLATE_COLOR_TYPE" val="0"/>
</p:tagLst>
</file>

<file path=ppt/tags/tag3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1*a*1"/>
  <p:tag name="KSO_WM_UNIT_LAYERLEVEL" val="1"/>
  <p:tag name="KSO_WM_UNIT_VALUE" val="13"/>
  <p:tag name="KSO_WM_UNIT_ISCONTENTSTITLE" val="0"/>
  <p:tag name="KSO_WM_UNIT_HIGHLIGHT" val="0"/>
  <p:tag name="KSO_WM_UNIT_COMPATIBLE" val="0"/>
  <p:tag name="KSO_WM_BEAUTIFY_FLAG" val="#wm#"/>
  <p:tag name="KSO_WM_TAG_VERSION" val="1.0"/>
  <p:tag name="KSO_WM_UNIT_PRESET_TEXT" val="工作总结汇报模板"/>
  <p:tag name="KSO_WM_UNIT_NOCLEAR" val="0"/>
  <p:tag name="KSO_WM_UNIT_DIAGRAM_ISNUMVISUAL" val="0"/>
  <p:tag name="KSO_WM_UNIT_DIAGRAM_ISREFERUNIT" val="0"/>
  <p:tag name="KSO_WM_UNIT_ISNUMDGMTITLE" val="0"/>
</p:tagLst>
</file>

<file path=ppt/tags/tag3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b"/>
  <p:tag name="KSO_WM_UNIT_INDEX" val="1"/>
  <p:tag name="KSO_WM_UNIT_ID" val="custom20185082_1*b*1"/>
  <p:tag name="KSO_WM_UNIT_LAYERLEVEL" val="1"/>
  <p:tag name="KSO_WM_UNIT_VALUE" val="70"/>
  <p:tag name="KSO_WM_UNIT_ISCONTENTSTITLE" val="0"/>
  <p:tag name="KSO_WM_UNIT_HIGHLIGHT" val="0"/>
  <p:tag name="KSO_WM_UNIT_COMPATIBLE" val="0"/>
  <p:tag name="KSO_WM_BEAUTIFY_FLAG" val="#wm#"/>
  <p:tag name="KSO_WM_TAG_VERSION" val="1.0"/>
  <p:tag name="KSO_WM_UNIT_PRESET_TEXT" val="Lorem ipsum dolor sit amet, consectetur adipisicing elit."/>
  <p:tag name="KSO_WM_UNIT_NOCLEAR" val="0"/>
  <p:tag name="KSO_WM_UNIT_DIAGRAM_ISNUMVISUAL" val="0"/>
  <p:tag name="KSO_WM_UNIT_DIAGRAM_ISREFERUNIT" val="0"/>
  <p:tag name="KSO_WM_UNIT_ISNUMDGMTITLE" val="0"/>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10"/>
  <p:tag name="KSO_WM_SLIDE_INDEX" val="10"/>
  <p:tag name="KSO_WM_SLIDE_ITEM_CNT" val="6"/>
  <p:tag name="KSO_WM_SLIDE_LAYOUT" val="a_l"/>
  <p:tag name="KSO_WM_SLIDE_LAYOUT_CNT" val="1_1"/>
  <p:tag name="KSO_WM_SLIDE_TYPE" val="contents"/>
  <p:tag name="KSO_WM_SLIDE_SUBTYPE" val="diag"/>
  <p:tag name="KSO_WM_BEAUTIFY_FLAG" val="#wm#"/>
  <p:tag name="KSO_WM_DIAGRAM_GROUP_CODE" val="l1-1"/>
  <p:tag name="KSO_WM_TEMPLATE_SUBCATEGORY" val="0"/>
  <p:tag name="KSO_WM_SLIDE_DIAGTYPE" val="l"/>
  <p:tag name="KSO_WM_TEMPLATE_MASTER_TYPE" val="1"/>
  <p:tag name="KSO_WM_TEMPLATE_COLOR_TYPE" val="0"/>
</p:tagLst>
</file>

<file path=ppt/tags/tag3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1_1"/>
  <p:tag name="KSO_WM_UNIT_ID" val="custom20185082_10*l_h_i*1_1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4_1"/>
  <p:tag name="KSO_WM_UNIT_ID" val="custom20185082_10*l_h_i*1_4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3_1"/>
  <p:tag name="KSO_WM_UNIT_ID" val="custom20185082_10*l_h_i*1_3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2_1"/>
  <p:tag name="KSO_WM_UNIT_ID" val="custom20185082_10*l_h_i*1_2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5_1"/>
  <p:tag name="KSO_WM_UNIT_ID" val="custom20185082_10*l_h_i*1_5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5_2"/>
  <p:tag name="KSO_WM_UNIT_ID" val="custom20185082_10*l_h_i*1_5_2"/>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1_2"/>
  <p:tag name="KSO_WM_UNIT_ID" val="custom20185082_10*l_h_i*1_1_2"/>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4_2"/>
  <p:tag name="KSO_WM_UNIT_ID" val="custom20185082_10*l_h_i*1_4_2"/>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2_2"/>
  <p:tag name="KSO_WM_UNIT_ID" val="custom20185082_10*l_h_i*1_2_2"/>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3_2"/>
  <p:tag name="KSO_WM_UNIT_ID" val="custom20185082_10*l_h_i*1_3_2"/>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 name="KSO_WM_UNIT_TYPE" val="l_h_f"/>
  <p:tag name="KSO_WM_UNIT_INDEX" val="1_3_1"/>
  <p:tag name="KSO_WM_UNIT_ID" val="custom20185082_10*l_h_f*1_3_1"/>
  <p:tag name="KSO_WM_UNIT_LAYERLEVEL" val="1_1_1"/>
  <p:tag name="KSO_WM_UNIT_VALUE" val="8"/>
  <p:tag name="KSO_WM_UNIT_HIGHLIGHT" val="0"/>
  <p:tag name="KSO_WM_UNIT_COMPATIBLE" val="0"/>
  <p:tag name="KSO_WM_DIAGRAM_GROUP_CODE" val="l1-1"/>
  <p:tag name="KSO_WM_BEAUTIFY_FLAG" val="#wm#"/>
  <p:tag name="KSO_WM_UNIT_PRESET_TEXT" val="工作成果展示"/>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 name="KSO_WM_UNIT_TYPE" val="l_h_f"/>
  <p:tag name="KSO_WM_UNIT_INDEX" val="1_5_1"/>
  <p:tag name="KSO_WM_UNIT_ID" val="custom20185082_10*l_h_f*1_5_1"/>
  <p:tag name="KSO_WM_UNIT_LAYERLEVEL" val="1_1_1"/>
  <p:tag name="KSO_WM_UNIT_VALUE" val="8"/>
  <p:tag name="KSO_WM_UNIT_HIGHLIGHT" val="0"/>
  <p:tag name="KSO_WM_UNIT_COMPATIBLE" val="0"/>
  <p:tag name="KSO_WM_DIAGRAM_GROUP_CODE" val="l1-1"/>
  <p:tag name="KSO_WM_BEAUTIFY_FLAG" val="#wm#"/>
  <p:tag name="KSO_WM_UNIT_PRESET_TEXT" val="后续工作计划"/>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 name="KSO_WM_UNIT_TYPE" val="l_h_f"/>
  <p:tag name="KSO_WM_UNIT_INDEX" val="1_2_1"/>
  <p:tag name="KSO_WM_UNIT_ID" val="custom20185082_10*l_h_f*1_2_1"/>
  <p:tag name="KSO_WM_UNIT_LAYERLEVEL" val="1_1_1"/>
  <p:tag name="KSO_WM_UNIT_VALUE" val="8"/>
  <p:tag name="KSO_WM_UNIT_HIGHLIGHT" val="0"/>
  <p:tag name="KSO_WM_UNIT_COMPATIBLE" val="0"/>
  <p:tag name="KSO_WM_DIAGRAM_GROUP_CODE" val="l1-1"/>
  <p:tag name="KSO_WM_BEAUTIFY_FLAG" val="#wm#"/>
  <p:tag name="KSO_WM_UNIT_PRESET_TEXT" val="具体工作内容"/>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 name="KSO_WM_UNIT_TYPE" val="l_h_f"/>
  <p:tag name="KSO_WM_UNIT_INDEX" val="1_1_1"/>
  <p:tag name="KSO_WM_UNIT_ID" val="custom20185082_10*l_h_f*1_1_1"/>
  <p:tag name="KSO_WM_UNIT_LAYERLEVEL" val="1_1_1"/>
  <p:tag name="KSO_WM_UNIT_VALUE" val="8"/>
  <p:tag name="KSO_WM_UNIT_HIGHLIGHT" val="0"/>
  <p:tag name="KSO_WM_UNIT_COMPATIBLE" val="0"/>
  <p:tag name="KSO_WM_DIAGRAM_GROUP_CODE" val="l1-1"/>
  <p:tag name="KSO_WM_BEAUTIFY_FLAG" val="#wm#"/>
  <p:tag name="KSO_WM_UNIT_PRESET_TEXT" val="工作情况概述"/>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 name="KSO_WM_UNIT_TYPE" val="l_h_f"/>
  <p:tag name="KSO_WM_UNIT_INDEX" val="1_4_1"/>
  <p:tag name="KSO_WM_UNIT_ID" val="custom20185082_10*l_h_f*1_4_1"/>
  <p:tag name="KSO_WM_UNIT_LAYERLEVEL" val="1_1_1"/>
  <p:tag name="KSO_WM_UNIT_VALUE" val="8"/>
  <p:tag name="KSO_WM_UNIT_HIGHLIGHT" val="0"/>
  <p:tag name="KSO_WM_UNIT_COMPATIBLE" val="0"/>
  <p:tag name="KSO_WM_DIAGRAM_GROUP_CODE" val="l1-1"/>
  <p:tag name="KSO_WM_BEAUTIFY_FLAG" val="#wm#"/>
  <p:tag name="KSO_WM_UNIT_PRESET_TEXT" val="收获与不足"/>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10*a*1"/>
  <p:tag name="KSO_WM_UNIT_LAYERLEVEL" val="1"/>
  <p:tag name="KSO_WM_UNIT_ISCONTENTSTITLE" val="1"/>
  <p:tag name="KSO_WM_UNIT_VALUE" val="11"/>
  <p:tag name="KSO_WM_UNIT_HIGHLIGHT" val="0"/>
  <p:tag name="KSO_WM_UNIT_COMPATIBLE" val="0"/>
  <p:tag name="KSO_WM_BEAUTIFY_FLAG" val="#wm#"/>
  <p:tag name="KSO_WM_TAG_VERSION" val="1.0"/>
  <p:tag name="KSO_WM_UNIT_PRESET_TEXT" val="CONTENT"/>
  <p:tag name="KSO_WM_UNIT_NOCLEAR" val="0"/>
  <p:tag name="KSO_WM_UNIT_DIAGRAM_ISNUMVISUAL" val="0"/>
  <p:tag name="KSO_WM_UNIT_DIAGRAM_ISREFERUNIT" val="0"/>
  <p:tag name="KSO_WM_DIAGRAM_GROUP_CODE" val="l1-1"/>
  <p:tag name="KSO_WM_UNIT_ISNUMDGMTITLE" val="0"/>
  <p:tag name="KSO_WM_UNIT_FILL_FORE_SCHEMECOLOR_INDEX" val="14"/>
  <p:tag name="KSO_WM_UNIT_FILL_TYPE" val="1"/>
  <p:tag name="KSO_WM_UNIT_TEXT_FILL_FORE_SCHEMECOLOR_INDEX" val="13"/>
  <p:tag name="KSO_WM_UNIT_TEXT_FILL_TYPE" val="1"/>
  <p:tag name="KSO_WM_UNIT_USESOURCEFORMAT_APPLY" val="1"/>
</p:tagLst>
</file>

<file path=ppt/tags/tag3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6_2"/>
  <p:tag name="KSO_WM_UNIT_ID" val="custom20185082_10*l_h_i*1_6_2"/>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6_1"/>
  <p:tag name="KSO_WM_UNIT_ID" val="custom20185082_10*l_h_i*1_6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 name="KSO_WM_UNIT_TYPE" val="l_h_f"/>
  <p:tag name="KSO_WM_UNIT_INDEX" val="1_6_1"/>
  <p:tag name="KSO_WM_UNIT_ID" val="custom20185082_10*l_h_f*1_6_1"/>
  <p:tag name="KSO_WM_UNIT_LAYERLEVEL" val="1_1_1"/>
  <p:tag name="KSO_WM_UNIT_VALUE" val="8"/>
  <p:tag name="KSO_WM_UNIT_HIGHLIGHT" val="0"/>
  <p:tag name="KSO_WM_UNIT_COMPATIBLE" val="0"/>
  <p:tag name="KSO_WM_DIAGRAM_GROUP_CODE" val="l1-1"/>
  <p:tag name="KSO_WM_BEAUTIFY_FLAG" val="#wm#"/>
  <p:tag name="KSO_WM_UNIT_PRESET_TEXT" val="后续工作计划"/>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5082_16*i*5"/>
  <p:tag name="KSO_WM_TEMPLATE_CATEGORY" val="custom"/>
  <p:tag name="KSO_WM_TEMPLATE_INDEX" val="20185082"/>
  <p:tag name="KSO_WM_UNIT_INDEX" val="5"/>
  <p:tag name="KSO_WM_UNIT_HIGHLIGHT" val="0"/>
  <p:tag name="KSO_WM_UNIT_COMPATIBLE" val="0"/>
  <p:tag name="KSO_WM_UNIT_DIAGRAM_ISNUMVISUAL" val="0"/>
  <p:tag name="KSO_WM_UNIT_DIAGRAM_ISREFERUNIT" val="0"/>
  <p:tag name="KSO_WM_DIAGRAM_GROUP_CODE" val="p1-1"/>
  <p:tag name="KSO_WM_UNIT_LAYERLEVEL" val="1"/>
  <p:tag name="KSO_WM_UNIT_LINE_FORE_SCHEMECOLOR_INDEX" val="5"/>
  <p:tag name="KSO_WM_UNIT_LINE_FILL_TYPE" val="2"/>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6_2"/>
  <p:tag name="KSO_WM_UNIT_ID" val="custom20185082_10*l_h_i*1_6_2"/>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i"/>
  <p:tag name="KSO_WM_UNIT_INDEX" val="1_6_1"/>
  <p:tag name="KSO_WM_UNIT_ID" val="custom20185082_10*l_h_i*1_6_1"/>
  <p:tag name="KSO_WM_UNIT_LAYERLEVEL" val="1_1_1"/>
  <p:tag name="KSO_WM_BEAUTIFY_FLAG" val="#wm#"/>
  <p:tag name="KSO_WM_TAG_VERSION" val="1.0"/>
  <p:tag name="KSO_WM_DIAGRAM_GROUP_CODE" val="l1-1"/>
  <p:tag name="KSO_WM_UNIT_HIGHLIGHT" val="0"/>
  <p:tag name="KSO_WM_UNIT_COMPATIBLE" val="0"/>
  <p:tag name="KSO_WM_UNIT_DIAGRAM_ISNUMVISUAL" val="0"/>
  <p:tag name="KSO_WM_UNIT_DIAGRAM_ISREFERUNIT" val="0"/>
  <p:tag name="KSO_WM_UNIT_SUBTYPE" val="d"/>
  <p:tag name="KSO_WM_UNIT_TEXT_FILL_FORE_SCHEMECOLOR_INDEX" val="14"/>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5082"/>
  <p:tag name="KSO_WM_UNIT_TYPE" val="l_h_f"/>
  <p:tag name="KSO_WM_UNIT_INDEX" val="1_6_1"/>
  <p:tag name="KSO_WM_UNIT_ID" val="custom20185082_10*l_h_f*1_6_1"/>
  <p:tag name="KSO_WM_UNIT_LAYERLEVEL" val="1_1_1"/>
  <p:tag name="KSO_WM_UNIT_VALUE" val="8"/>
  <p:tag name="KSO_WM_UNIT_HIGHLIGHT" val="0"/>
  <p:tag name="KSO_WM_UNIT_COMPATIBLE" val="0"/>
  <p:tag name="KSO_WM_DIAGRAM_GROUP_CODE" val="l1-1"/>
  <p:tag name="KSO_WM_BEAUTIFY_FLAG" val="#wm#"/>
  <p:tag name="KSO_WM_UNIT_PRESET_TEXT" val="后续工作计划"/>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p_h_h_i"/>
  <p:tag name="KSO_WM_UNIT_INDEX" val="1_1_2_1"/>
  <p:tag name="KSO_WM_UNIT_ID" val="custom20185082_16*p_h_h_i*1_1_2_1"/>
  <p:tag name="KSO_WM_UNIT_LAYERLEVEL" val="1_1_1_1"/>
  <p:tag name="KSO_WM_BEAUTIFY_FLAG" val="#wm#"/>
  <p:tag name="KSO_WM_TAG_VERSION" val="1.0"/>
  <p:tag name="KSO_WM_DIAGRAM_GROUP_CODE" val="p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3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p_h_h_i"/>
  <p:tag name="KSO_WM_UNIT_INDEX" val="1_1_3_1"/>
  <p:tag name="KSO_WM_UNIT_ID" val="custom20185082_16*p_h_h_i*1_1_3_1"/>
  <p:tag name="KSO_WM_UNIT_LAYERLEVEL" val="1_1_1_1"/>
  <p:tag name="KSO_WM_BEAUTIFY_FLAG" val="#wm#"/>
  <p:tag name="KSO_WM_TAG_VERSION" val="1.0"/>
  <p:tag name="KSO_WM_DIAGRAM_GROUP_CODE" val="p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3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p_h_h_i"/>
  <p:tag name="KSO_WM_UNIT_INDEX" val="1_1_1_1"/>
  <p:tag name="KSO_WM_UNIT_ID" val="custom20185082_16*p_h_h_i*1_1_1_1"/>
  <p:tag name="KSO_WM_UNIT_LAYERLEVEL" val="1_1_1_1"/>
  <p:tag name="KSO_WM_BEAUTIFY_FLAG" val="#wm#"/>
  <p:tag name="KSO_WM_TAG_VERSION" val="1.0"/>
  <p:tag name="KSO_WM_DIAGRAM_GROUP_CODE" val="p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3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11"/>
  <p:tag name="KSO_WM_SLIDE_INDEX" val="11"/>
  <p:tag name="KSO_WM_SLIDE_ITEM_CNT" val="0"/>
  <p:tag name="KSO_WM_SLIDE_LAYOUT" val="a_e"/>
  <p:tag name="KSO_WM_SLIDE_LAYOUT_CNT" val="1_1"/>
  <p:tag name="KSO_WM_SLIDE_TYPE" val="sectionTitle"/>
  <p:tag name="KSO_WM_SLIDE_SUBTYPE" val="pureTxt"/>
  <p:tag name="KSO_WM_BEAUTIFY_FLAG" val="#wm#"/>
  <p:tag name="KSO_WM_TEMPLATE_SUBCATEGORY" val="0"/>
  <p:tag name="KSO_WM_TEMPLATE_MASTER_TYPE" val="1"/>
  <p:tag name="KSO_WM_TEMPLATE_COLOR_TYPE" val="0"/>
</p:tagLst>
</file>

<file path=ppt/tags/tag3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11*a*1"/>
  <p:tag name="KSO_WM_UNIT_LAYERLEVEL" val="1"/>
  <p:tag name="KSO_WM_UNIT_VALUE" val="12"/>
  <p:tag name="KSO_WM_UNIT_ISCONTENTSTITLE" val="0"/>
  <p:tag name="KSO_WM_UNIT_HIGHLIGHT" val="0"/>
  <p:tag name="KSO_WM_UNIT_COMPATIBLE" val="0"/>
  <p:tag name="KSO_WM_BEAUTIFY_FLAG" val="#wm#"/>
  <p:tag name="KSO_WM_TAG_VERSION" val="1.0"/>
  <p:tag name="KSO_WM_UNIT_PRESET_TEXT" val="SECTION TITLE"/>
  <p:tag name="KSO_WM_UNIT_NOCLEAR" val="0"/>
  <p:tag name="KSO_WM_UNIT_DIAGRAM_ISNUMVISUAL" val="0"/>
  <p:tag name="KSO_WM_UNIT_DIAGRAM_ISREFERUNIT" val="0"/>
  <p:tag name="KSO_WM_UNIT_ISNUMDGMTITLE" val="0"/>
</p:tagLst>
</file>

<file path=ppt/tags/tag336.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39.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42.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11"/>
  <p:tag name="KSO_WM_SLIDE_INDEX" val="11"/>
  <p:tag name="KSO_WM_SLIDE_ITEM_CNT" val="0"/>
  <p:tag name="KSO_WM_SLIDE_LAYOUT" val="a_e"/>
  <p:tag name="KSO_WM_SLIDE_LAYOUT_CNT" val="1_1"/>
  <p:tag name="KSO_WM_SLIDE_TYPE" val="sectionTitle"/>
  <p:tag name="KSO_WM_SLIDE_SUBTYPE" val="pureTxt"/>
  <p:tag name="KSO_WM_BEAUTIFY_FLAG" val="#wm#"/>
  <p:tag name="KSO_WM_TEMPLATE_SUBCATEGORY" val="0"/>
  <p:tag name="KSO_WM_TEMPLATE_MASTER_TYPE" val="1"/>
  <p:tag name="KSO_WM_TEMPLATE_COLOR_TYPE" val="0"/>
</p:tagLst>
</file>

<file path=ppt/tags/tag3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11*a*1"/>
  <p:tag name="KSO_WM_UNIT_LAYERLEVEL" val="1"/>
  <p:tag name="KSO_WM_UNIT_VALUE" val="12"/>
  <p:tag name="KSO_WM_UNIT_ISCONTENTSTITLE" val="0"/>
  <p:tag name="KSO_WM_UNIT_HIGHLIGHT" val="0"/>
  <p:tag name="KSO_WM_UNIT_COMPATIBLE" val="0"/>
  <p:tag name="KSO_WM_BEAUTIFY_FLAG" val="#wm#"/>
  <p:tag name="KSO_WM_TAG_VERSION" val="1.0"/>
  <p:tag name="KSO_WM_UNIT_PRESET_TEXT" val="SECTION TITLE"/>
  <p:tag name="KSO_WM_UNIT_NOCLEAR" val="0"/>
  <p:tag name="KSO_WM_UNIT_DIAGRAM_ISNUMVISUAL" val="0"/>
  <p:tag name="KSO_WM_UNIT_DIAGRAM_ISREFERUNIT" val="0"/>
  <p:tag name="KSO_WM_UNIT_ISNUMDGMTITLE" val="0"/>
</p:tagLst>
</file>

<file path=ppt/tags/tag347.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53.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56.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59.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62.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65.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68.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74.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77.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83.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86.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88.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3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3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3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14"/>
  <p:tag name="KSO_WM_SLIDE_INDEX" val="14"/>
  <p:tag name="KSO_WM_SLIDE_ITEM_CNT" val="4"/>
  <p:tag name="KSO_WM_SLIDE_LAYOUT" val="a_d_l"/>
  <p:tag name="KSO_WM_SLIDE_LAYOUT_CNT" val="1_4_1"/>
  <p:tag name="KSO_WM_SLIDE_TYPE" val="text"/>
  <p:tag name="KSO_WM_SLIDE_SUBTYPE" val="diag"/>
  <p:tag name="KSO_WM_DIAGRAM_GROUP_CODE" val="l1-2"/>
  <p:tag name="KSO_WM_BEAUTIFY_FLAG" val="#wm#"/>
  <p:tag name="KSO_WM_SLIDE_POSITION" val="604.247*163.386"/>
  <p:tag name="KSO_WM_SLIDE_SIZE" val="322.746*349.991"/>
  <p:tag name="KSO_WM_TEMPLATE_SUBCATEGORY" val="0"/>
  <p:tag name="KSO_WM_SLIDE_DIAGTYPE" val="l"/>
  <p:tag name="KSO_WM_TEMPLATE_MASTER_TYPE" val="1"/>
  <p:tag name="KSO_WM_TEMPLATE_COLOR_TYPE" val="0"/>
</p:tagLst>
</file>

<file path=ppt/tags/tag3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a"/>
  <p:tag name="KSO_WM_UNIT_INDEX" val="1_1_1"/>
  <p:tag name="KSO_WM_UNIT_ID" val="custom20185082_14*l_h_a*1_1_1"/>
  <p:tag name="KSO_WM_UNIT_LAYERLEVEL" val="1_1_1"/>
  <p:tag name="KSO_WM_UNIT_VALUE" val="17"/>
  <p:tag name="KSO_WM_UNIT_HIGHLIGHT" val="0"/>
  <p:tag name="KSO_WM_UNIT_COMPATIBLE" val="0"/>
  <p:tag name="KSO_WM_DIAGRAM_GROUP_CODE" val="l1-2"/>
  <p:tag name="KSO_WM_BEAUTIFY_FLAG" val="#wm#"/>
  <p:tag name="KSO_WM_TAG_VERSION" val="1.0"/>
  <p:tag name="KSO_WM_UNIT_PRESET_TEXT" val="LOREM IPSUM"/>
  <p:tag name="KSO_WM_UNIT_ISCONTENTSTITLE" val="0"/>
  <p:tag name="KSO_WM_UNIT_NOCLEAR" val="0"/>
  <p:tag name="KSO_WM_UNIT_DIAGRAM_ISNUMVISUAL" val="0"/>
  <p:tag name="KSO_WM_UNIT_DIAGRAM_ISREFERUNIT" val="0"/>
  <p:tag name="KSO_WM_UNIT_ISNUMDGMTITLE" val="0"/>
  <p:tag name="KSO_WM_UNIT_TEXT_FILL_FORE_SCHEMECOLOR_INDEX" val="13"/>
  <p:tag name="KSO_WM_UNIT_TEXT_FILL_TYPE" val="1"/>
  <p:tag name="KSO_WM_UNIT_USESOURCEFORMAT_APPLY" val="1"/>
</p:tagLst>
</file>

<file path=ppt/tags/tag3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f"/>
  <p:tag name="KSO_WM_UNIT_INDEX" val="1_2_1"/>
  <p:tag name="KSO_WM_UNIT_ID" val="custom20185082_14*l_h_f*1_2_1"/>
  <p:tag name="KSO_WM_UNIT_LAYERLEVEL" val="1_1_1"/>
  <p:tag name="KSO_WM_UNIT_VALUE" val="34"/>
  <p:tag name="KSO_WM_UNIT_HIGHLIGHT" val="0"/>
  <p:tag name="KSO_WM_UNIT_COMPATIBLE" val="0"/>
  <p:tag name="KSO_WM_DIAGRAM_GROUP_CODE" val="l1-2"/>
  <p:tag name="KSO_WM_BEAUTIFY_FLAG" val="#wm#"/>
  <p:tag name="KSO_WM_TAG_VERSION" val="1.0"/>
  <p:tag name="KSO_WM_UNIT_PRESET_TEXT" val="Lorem ipsum dolor sit amet, consectetur adipisicing elit."/>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a"/>
  <p:tag name="KSO_WM_UNIT_INDEX" val="1_2_1"/>
  <p:tag name="KSO_WM_UNIT_ID" val="custom20185082_14*l_h_a*1_2_1"/>
  <p:tag name="KSO_WM_UNIT_LAYERLEVEL" val="1_1_1"/>
  <p:tag name="KSO_WM_UNIT_VALUE" val="17"/>
  <p:tag name="KSO_WM_UNIT_HIGHLIGHT" val="0"/>
  <p:tag name="KSO_WM_UNIT_COMPATIBLE" val="0"/>
  <p:tag name="KSO_WM_DIAGRAM_GROUP_CODE" val="l1-2"/>
  <p:tag name="KSO_WM_BEAUTIFY_FLAG" val="#wm#"/>
  <p:tag name="KSO_WM_TAG_VERSION" val="1.0"/>
  <p:tag name="KSO_WM_UNIT_PRESET_TEXT" val="LOREM IPSUM"/>
  <p:tag name="KSO_WM_UNIT_ISCONTENTSTITLE" val="0"/>
  <p:tag name="KSO_WM_UNIT_NOCLEAR" val="0"/>
  <p:tag name="KSO_WM_UNIT_DIAGRAM_ISNUMVISUAL" val="0"/>
  <p:tag name="KSO_WM_UNIT_DIAGRAM_ISREFERUNIT" val="0"/>
  <p:tag name="KSO_WM_UNIT_ISNUMDGMTITLE" val="0"/>
  <p:tag name="KSO_WM_UNIT_TEXT_FILL_FORE_SCHEMECOLOR_INDEX" val="13"/>
  <p:tag name="KSO_WM_UNIT_TEXT_FILL_TYPE" val="1"/>
  <p:tag name="KSO_WM_UNIT_USESOURCEFORMAT_APPLY" val="1"/>
</p:tagLst>
</file>

<file path=ppt/tags/tag3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a"/>
  <p:tag name="KSO_WM_UNIT_INDEX" val="1_3_1"/>
  <p:tag name="KSO_WM_UNIT_ID" val="custom20185082_14*l_h_a*1_3_1"/>
  <p:tag name="KSO_WM_UNIT_LAYERLEVEL" val="1_1_1"/>
  <p:tag name="KSO_WM_UNIT_VALUE" val="17"/>
  <p:tag name="KSO_WM_UNIT_HIGHLIGHT" val="0"/>
  <p:tag name="KSO_WM_UNIT_COMPATIBLE" val="0"/>
  <p:tag name="KSO_WM_DIAGRAM_GROUP_CODE" val="l1-2"/>
  <p:tag name="KSO_WM_BEAUTIFY_FLAG" val="#wm#"/>
  <p:tag name="KSO_WM_TAG_VERSION" val="1.0"/>
  <p:tag name="KSO_WM_UNIT_PRESET_TEXT" val="LOREM IPSUM"/>
  <p:tag name="KSO_WM_UNIT_ISCONTENTSTITLE" val="0"/>
  <p:tag name="KSO_WM_UNIT_NOCLEAR" val="0"/>
  <p:tag name="KSO_WM_UNIT_DIAGRAM_ISNUMVISUAL" val="0"/>
  <p:tag name="KSO_WM_UNIT_DIAGRAM_ISREFERUNIT" val="0"/>
  <p:tag name="KSO_WM_UNIT_ISNUMDGMTITLE" val="0"/>
  <p:tag name="KSO_WM_UNIT_TEXT_FILL_FORE_SCHEMECOLOR_INDEX" val="13"/>
  <p:tag name="KSO_WM_UNIT_TEXT_FILL_TYPE" val="1"/>
  <p:tag name="KSO_WM_UNIT_USESOURCEFORMAT_APPLY" val="1"/>
</p:tagLst>
</file>

<file path=ppt/tags/tag3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f"/>
  <p:tag name="KSO_WM_UNIT_INDEX" val="1_3_1"/>
  <p:tag name="KSO_WM_UNIT_ID" val="custom20185082_14*l_h_f*1_3_1"/>
  <p:tag name="KSO_WM_UNIT_LAYERLEVEL" val="1_1_1"/>
  <p:tag name="KSO_WM_UNIT_VALUE" val="34"/>
  <p:tag name="KSO_WM_UNIT_HIGHLIGHT" val="0"/>
  <p:tag name="KSO_WM_UNIT_COMPATIBLE" val="0"/>
  <p:tag name="KSO_WM_DIAGRAM_GROUP_CODE" val="l1-2"/>
  <p:tag name="KSO_WM_BEAUTIFY_FLAG" val="#wm#"/>
  <p:tag name="KSO_WM_TAG_VERSION" val="1.0"/>
  <p:tag name="KSO_WM_UNIT_PRESET_TEXT" val="Lorem ipsum dolor sit amet, consectetur adipisicing elit."/>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3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MH" val="20160403161633"/>
  <p:tag name="MH_LIBRARY" val="CONTENTS"/>
  <p:tag name="MH_TYPE" val="ENTRY"/>
  <p:tag name="ID" val="547141"/>
  <p:tag name="MH_ORDER" val="1"/>
  <p:tag name="KSO_WM_UNIT_TYPE" val="a"/>
  <p:tag name="KSO_WM_UNIT_INDEX" val="1"/>
  <p:tag name="KSO_WM_UNIT_ID" val="custom20185082_14*a*1"/>
  <p:tag name="KSO_WM_UNIT_LAYERLEVEL" val="1"/>
  <p:tag name="KSO_WM_UNIT_VALUE" val="26"/>
  <p:tag name="KSO_WM_UNIT_ISCONTENTSTITLE" val="0"/>
  <p:tag name="KSO_WM_UNIT_HIGHLIGHT" val="0"/>
  <p:tag name="KSO_WM_UNIT_COMPATIBLE" val="0"/>
  <p:tag name="KSO_WM_BEAUTIFY_FLAG" val="#wm#"/>
  <p:tag name="KSO_WM_TAG_VERSION" val="1.0"/>
  <p:tag name="KSO_WM_UNIT_PRESET_TEXT" val="ADD YOUR TITLE HERE"/>
  <p:tag name="KSO_WM_UNIT_NOCLEAR" val="0"/>
  <p:tag name="KSO_WM_UNIT_DIAGRAM_ISNUMVISUAL" val="0"/>
  <p:tag name="KSO_WM_UNIT_DIAGRAM_ISREFERUNIT" val="0"/>
  <p:tag name="KSO_WM_DIAGRAM_GROUP_CODE" val="l1-2"/>
  <p:tag name="KSO_WM_UNIT_ISNUMDGMTITLE" val="0"/>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l_h_f"/>
  <p:tag name="KSO_WM_UNIT_INDEX" val="1_2_1"/>
  <p:tag name="KSO_WM_UNIT_ID" val="custom20185082_14*l_h_f*1_2_1"/>
  <p:tag name="KSO_WM_UNIT_LAYERLEVEL" val="1_1_1"/>
  <p:tag name="KSO_WM_UNIT_VALUE" val="34"/>
  <p:tag name="KSO_WM_UNIT_HIGHLIGHT" val="0"/>
  <p:tag name="KSO_WM_UNIT_COMPATIBLE" val="0"/>
  <p:tag name="KSO_WM_DIAGRAM_GROUP_CODE" val="l1-2"/>
  <p:tag name="KSO_WM_BEAUTIFY_FLAG" val="#wm#"/>
  <p:tag name="KSO_WM_TAG_VERSION" val="1.0"/>
  <p:tag name="KSO_WM_UNIT_PRESET_TEXT" val="Lorem ipsum dolor sit amet, consectetur adipisicing elit."/>
  <p:tag name="KSO_WM_UNIT_NOCLEAR" val="0"/>
  <p:tag name="KSO_WM_UNIT_DIAGRAM_ISNUMVISUAL" val="0"/>
  <p:tag name="KSO_WM_UNIT_DIAGRAM_ISREFERUNIT" val="0"/>
  <p:tag name="KSO_WM_UNIT_SUBTYPE" val="a"/>
  <p:tag name="KSO_WM_UNIT_TEXT_FILL_FORE_SCHEMECOLOR_INDEX" val="13"/>
  <p:tag name="KSO_WM_UNIT_TEXT_FILL_TYPE" val="1"/>
  <p:tag name="KSO_WM_UNIT_USESOURCEFORMAT_APPLY" val="1"/>
</p:tagLst>
</file>

<file path=ppt/tags/tag401.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11"/>
  <p:tag name="KSO_WM_SLIDE_INDEX" val="11"/>
  <p:tag name="KSO_WM_SLIDE_ITEM_CNT" val="0"/>
  <p:tag name="KSO_WM_SLIDE_LAYOUT" val="a_e"/>
  <p:tag name="KSO_WM_SLIDE_LAYOUT_CNT" val="1_1"/>
  <p:tag name="KSO_WM_SLIDE_TYPE" val="sectionTitle"/>
  <p:tag name="KSO_WM_SLIDE_SUBTYPE" val="pureTxt"/>
  <p:tag name="KSO_WM_BEAUTIFY_FLAG" val="#wm#"/>
  <p:tag name="KSO_WM_TEMPLATE_SUBCATEGORY" val="0"/>
  <p:tag name="KSO_WM_TEMPLATE_MASTER_TYPE" val="1"/>
  <p:tag name="KSO_WM_TEMPLATE_COLOR_TYPE" val="0"/>
</p:tagLst>
</file>

<file path=ppt/tags/tag4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11*a*1"/>
  <p:tag name="KSO_WM_UNIT_LAYERLEVEL" val="1"/>
  <p:tag name="KSO_WM_UNIT_VALUE" val="12"/>
  <p:tag name="KSO_WM_UNIT_ISCONTENTSTITLE" val="0"/>
  <p:tag name="KSO_WM_UNIT_HIGHLIGHT" val="0"/>
  <p:tag name="KSO_WM_UNIT_COMPATIBLE" val="0"/>
  <p:tag name="KSO_WM_BEAUTIFY_FLAG" val="#wm#"/>
  <p:tag name="KSO_WM_TAG_VERSION" val="1.0"/>
  <p:tag name="KSO_WM_UNIT_PRESET_TEXT" val="SECTION TITLE"/>
  <p:tag name="KSO_WM_UNIT_NOCLEAR" val="0"/>
  <p:tag name="KSO_WM_UNIT_DIAGRAM_ISNUMVISUAL" val="0"/>
  <p:tag name="KSO_WM_UNIT_DIAGRAM_ISREFERUNIT" val="0"/>
  <p:tag name="KSO_WM_UNIT_ISNUMDGMTITLE" val="0"/>
</p:tagLst>
</file>

<file path=ppt/tags/tag406.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09.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12.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15.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18.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21.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11"/>
  <p:tag name="KSO_WM_SLIDE_INDEX" val="11"/>
  <p:tag name="KSO_WM_SLIDE_ITEM_CNT" val="0"/>
  <p:tag name="KSO_WM_SLIDE_LAYOUT" val="a_e"/>
  <p:tag name="KSO_WM_SLIDE_LAYOUT_CNT" val="1_1"/>
  <p:tag name="KSO_WM_SLIDE_TYPE" val="sectionTitle"/>
  <p:tag name="KSO_WM_SLIDE_SUBTYPE" val="pureTxt"/>
  <p:tag name="KSO_WM_BEAUTIFY_FLAG" val="#wm#"/>
  <p:tag name="KSO_WM_TEMPLATE_SUBCATEGORY" val="0"/>
  <p:tag name="KSO_WM_TEMPLATE_MASTER_TYPE" val="1"/>
  <p:tag name="KSO_WM_TEMPLATE_COLOR_TYPE" val="0"/>
</p:tagLst>
</file>

<file path=ppt/tags/tag4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11*a*1"/>
  <p:tag name="KSO_WM_UNIT_LAYERLEVEL" val="1"/>
  <p:tag name="KSO_WM_UNIT_VALUE" val="12"/>
  <p:tag name="KSO_WM_UNIT_ISCONTENTSTITLE" val="0"/>
  <p:tag name="KSO_WM_UNIT_HIGHLIGHT" val="0"/>
  <p:tag name="KSO_WM_UNIT_COMPATIBLE" val="0"/>
  <p:tag name="KSO_WM_BEAUTIFY_FLAG" val="#wm#"/>
  <p:tag name="KSO_WM_TAG_VERSION" val="1.0"/>
  <p:tag name="KSO_WM_UNIT_PRESET_TEXT" val="SECTION TITLE"/>
  <p:tag name="KSO_WM_UNIT_NOCLEAR" val="0"/>
  <p:tag name="KSO_WM_UNIT_DIAGRAM_ISNUMVISUAL" val="0"/>
  <p:tag name="KSO_WM_UNIT_DIAGRAM_ISREFERUNIT" val="0"/>
  <p:tag name="KSO_WM_UNIT_ISNUMDGMTITLE" val="0"/>
</p:tagLst>
</file>

<file path=ppt/tags/tag426.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29.xml><?xml version="1.0" encoding="utf-8"?>
<p:tagLst xmlns:a="http://schemas.openxmlformats.org/drawingml/2006/main" xmlns:r="http://schemas.openxmlformats.org/officeDocument/2006/relationships"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SLIDE_INDEX" val="2"/>
  <p:tag name="KSO_WM_SLIDE_ID" val="custom20185082_2"/>
  <p:tag name="KSO_WM_TAG_VERSION" val="1.0"/>
  <p:tag name="KSO_WM_TEMPLATE_INDEX" val="20185082"/>
  <p:tag name="KSO_WM_TEMPLATE_CATEGORY" val="custom"/>
  <p:tag name="KSO_WM_SLIDE_SUBTYPE" val="pureTxt"/>
  <p:tag name="KSO_WM_TEMPLATE_SUBCATEGORY" val="0"/>
  <p:tag name="KSO_WM_TEMPLATE_MASTER_TYPE" val="1"/>
  <p:tag name="KSO_WM_TEMPLATE_COLOR_TYPE" val="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ISCONTENTSTITLE" val="0"/>
  <p:tag name="KSO_WM_UNIT_VALUE" val="22"/>
  <p:tag name="KSO_WM_UNIT_LAYERLEVEL" val="1"/>
  <p:tag name="KSO_WM_UNIT_INDEX" val="1"/>
  <p:tag name="KSO_WM_UNIT_ID" val="custom20185082_2*a*1"/>
  <p:tag name="KSO_WM_UNIT_TYPE" val="a"/>
  <p:tag name="KSO_WM_UNIT_PRESET_TEXT" val="LOREM IPSUM DOLOR"/>
  <p:tag name="KSO_WM_UNIT_NOCLEAR" val="0"/>
  <p:tag name="KSO_WM_UNIT_DIAGRAM_ISNUMVISUAL" val="0"/>
  <p:tag name="KSO_WM_UNIT_DIAGRAM_ISREFERUNIT" val="0"/>
  <p:tag name="KSO_WM_UNIT_ISNUMDGMTITLE" val="0"/>
</p:tagLst>
</file>

<file path=ppt/tags/tag4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5082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0;Lorem ipsum dolor sit amet, consectetur adipisicing elit, sed do eiusmod tempor incididunt ut labore et dolore magna aliqua. Ut enim ad minim veniam, quis nostrud exercitation ullamco laboris nisi ut aliquip ex ea commodo consequat."/>
  <p:tag name="KSO_WM_UNIT_NOCLEAR" val="0"/>
  <p:tag name="KSO_WM_UNIT_DIAGRAM_ISNUMVISUAL" val="0"/>
  <p:tag name="KSO_WM_UNIT_DIAGRAM_ISREFERUNIT" val="0"/>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TAG_VERSION" val="1.0"/>
  <p:tag name="KSO_WM_SLIDE_ID" val="custom20185082_26"/>
  <p:tag name="KSO_WM_SLIDE_INDEX" val="26"/>
  <p:tag name="KSO_WM_SLIDE_ITEM_CNT" val="0"/>
  <p:tag name="KSO_WM_SLIDE_LAYOUT" val="a_b_f"/>
  <p:tag name="KSO_WM_SLIDE_LAYOUT_CNT" val="1_1_1"/>
  <p:tag name="KSO_WM_SLIDE_TYPE" val="endPage"/>
  <p:tag name="KSO_WM_SLIDE_SUBTYPE" val="pureTxt"/>
  <p:tag name="KSO_WM_BEAUTIFY_FLAG" val="#wm#"/>
  <p:tag name="KSO_WM_TEMPLATE_SUBCATEGORY" val="0"/>
  <p:tag name="KSO_WM_TEMPLATE_MASTER_TYPE" val="1"/>
  <p:tag name="KSO_WM_TEMPLATE_COLOR_TYPE" val="0"/>
</p:tagLst>
</file>

<file path=ppt/tags/tag4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5082"/>
  <p:tag name="KSO_WM_UNIT_TYPE" val="a"/>
  <p:tag name="KSO_WM_UNIT_INDEX" val="1"/>
  <p:tag name="KSO_WM_UNIT_ID" val="custom20185082_26*a*1"/>
  <p:tag name="KSO_WM_UNIT_LAYERLEVEL" val="1"/>
  <p:tag name="KSO_WM_UNIT_VALUE" val="12"/>
  <p:tag name="KSO_WM_UNIT_ISCONTENTSTITLE" val="0"/>
  <p:tag name="KSO_WM_UNIT_HIGHLIGHT" val="0"/>
  <p:tag name="KSO_WM_UNIT_COMPATIBLE" val="0"/>
  <p:tag name="KSO_WM_BEAUTIFY_FLAG" val="#wm#"/>
  <p:tag name="KSO_WM_TAG_VERSION" val="1.0"/>
  <p:tag name="KSO_WM_UNIT_PRESET_TEXT" val="感谢您的聆听与观看"/>
  <p:tag name="KSO_WM_UNIT_NOCLEAR" val="0"/>
  <p:tag name="KSO_WM_UNIT_DIAGRAM_ISNUMVISUAL" val="0"/>
  <p:tag name="KSO_WM_UNIT_DIAGRAM_ISREFERUNIT" val="0"/>
  <p:tag name="KSO_WM_UNIT_ISNUMDGMTITLE" val="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6、8、10、11、16、19、20、21、22、25、30、35、38、39"/>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222"/>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93">
      <a:dk1>
        <a:srgbClr val="000000"/>
      </a:dk1>
      <a:lt1>
        <a:srgbClr val="FFFFFF"/>
      </a:lt1>
      <a:dk2>
        <a:srgbClr val="EEF5F6"/>
      </a:dk2>
      <a:lt2>
        <a:srgbClr val="FBFBFC"/>
      </a:lt2>
      <a:accent1>
        <a:srgbClr val="7CB3BA"/>
      </a:accent1>
      <a:accent2>
        <a:srgbClr val="7FA0B3"/>
      </a:accent2>
      <a:accent3>
        <a:srgbClr val="9299B4"/>
      </a:accent3>
      <a:accent4>
        <a:srgbClr val="9889AD"/>
      </a:accent4>
      <a:accent5>
        <a:srgbClr val="A77EAE"/>
      </a:accent5>
      <a:accent6>
        <a:srgbClr val="BE84B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20185082">
      <a:dk1>
        <a:srgbClr val="000000"/>
      </a:dk1>
      <a:lt1>
        <a:srgbClr val="FFFFFF"/>
      </a:lt1>
      <a:dk2>
        <a:srgbClr val="E4E4E4"/>
      </a:dk2>
      <a:lt2>
        <a:srgbClr val="FFFFFF"/>
      </a:lt2>
      <a:accent1>
        <a:srgbClr val="B4A1B4"/>
      </a:accent1>
      <a:accent2>
        <a:srgbClr val="C09B92"/>
      </a:accent2>
      <a:accent3>
        <a:srgbClr val="CC9471"/>
      </a:accent3>
      <a:accent4>
        <a:srgbClr val="D88E4F"/>
      </a:accent4>
      <a:accent5>
        <a:srgbClr val="E4872E"/>
      </a:accent5>
      <a:accent6>
        <a:srgbClr val="F0810C"/>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1488</Words>
  <Application>Microsoft Office PowerPoint</Application>
  <PresentationFormat>宽屏</PresentationFormat>
  <Paragraphs>197</Paragraphs>
  <Slides>36</Slides>
  <Notes>36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36</vt:i4>
      </vt:variant>
    </vt:vector>
  </HeadingPairs>
  <TitlesOfParts>
    <vt:vector size="44" baseType="lpstr">
      <vt:lpstr>-apple-system</vt:lpstr>
      <vt:lpstr>汉仪旗黑-85S</vt:lpstr>
      <vt:lpstr>微软雅黑</vt:lpstr>
      <vt:lpstr>Arial</vt:lpstr>
      <vt:lpstr>Calibri</vt:lpstr>
      <vt:lpstr>open sans</vt:lpstr>
      <vt:lpstr>1_Office 主题​​</vt:lpstr>
      <vt:lpstr>Office 主题​​</vt:lpstr>
      <vt:lpstr>Rust介绍</vt:lpstr>
      <vt:lpstr>PowerPoint 演示文稿</vt:lpstr>
      <vt:lpstr>基本介绍</vt:lpstr>
      <vt:lpstr>产生背景</vt:lpstr>
      <vt:lpstr>特点</vt:lpstr>
      <vt:lpstr>生产力</vt:lpstr>
      <vt:lpstr>可靠性</vt:lpstr>
      <vt:lpstr>可靠性</vt:lpstr>
      <vt:lpstr>所有权</vt:lpstr>
      <vt:lpstr>内存与分配</vt:lpstr>
      <vt:lpstr>移动（move）（1）</vt:lpstr>
      <vt:lpstr>移动（move）（2）</vt:lpstr>
      <vt:lpstr>克隆（clone）</vt:lpstr>
      <vt:lpstr>只在栈上的数据：拷贝（copy）</vt:lpstr>
      <vt:lpstr>所有权与函数</vt:lpstr>
      <vt:lpstr>引用</vt:lpstr>
      <vt:lpstr>可变引用</vt:lpstr>
      <vt:lpstr>数据竞争</vt:lpstr>
      <vt:lpstr>悬挂指针</vt:lpstr>
      <vt:lpstr>生命周期</vt:lpstr>
      <vt:lpstr>生命周期（1）</vt:lpstr>
      <vt:lpstr>生命周期（2）</vt:lpstr>
      <vt:lpstr>智能指针（1）</vt:lpstr>
      <vt:lpstr>PowerPoint 演示文稿</vt:lpstr>
      <vt:lpstr>Rust如何解决内存安全问题</vt:lpstr>
      <vt:lpstr>无畏并发</vt:lpstr>
      <vt:lpstr>无畏并发</vt:lpstr>
      <vt:lpstr>线程（1）</vt:lpstr>
      <vt:lpstr>线程（2）</vt:lpstr>
      <vt:lpstr>消息传递</vt:lpstr>
      <vt:lpstr>共享状态</vt:lpstr>
      <vt:lpstr>可扩展的并发：Send与Sync trait</vt:lpstr>
      <vt:lpstr>优势与劣势 总结</vt:lpstr>
      <vt:lpstr>优势</vt:lpstr>
      <vt:lpstr>劣势</vt:lpstr>
      <vt:lpstr>感谢您的聆听与观看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Rust介绍</dc:title>
  <dc:creator>lenovo</dc:creator>
  <cp:lastModifiedBy>王 博琛</cp:lastModifiedBy>
  <cp:revision>427</cp:revision>
  <dcterms:created xsi:type="dcterms:W3CDTF">2019-06-19T02:08:00Z</dcterms:created>
  <dcterms:modified xsi:type="dcterms:W3CDTF">2021-11-15T11:31:31Z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