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412" r:id="rId4"/>
    <p:sldId id="444" r:id="rId6"/>
    <p:sldId id="445" r:id="rId7"/>
    <p:sldId id="443" r:id="rId8"/>
    <p:sldId id="437" r:id="rId9"/>
    <p:sldId id="438" r:id="rId10"/>
    <p:sldId id="446" r:id="rId11"/>
    <p:sldId id="439" r:id="rId12"/>
    <p:sldId id="440" r:id="rId13"/>
    <p:sldId id="441" r:id="rId14"/>
    <p:sldId id="442" r:id="rId15"/>
    <p:sldId id="447" r:id="rId16"/>
    <p:sldId id="448" r:id="rId17"/>
    <p:sldId id="450" r:id="rId18"/>
    <p:sldId id="451" r:id="rId19"/>
    <p:sldId id="452" r:id="rId20"/>
    <p:sldId id="453" r:id="rId21"/>
    <p:sldId id="45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硬件冗余是对关键性的硬件配备备份，通过备份的元部件或模块实现容错。</a:t>
            </a:r>
            <a:endParaRPr lang="zh-CN" altLang="en-US"/>
          </a:p>
          <a:p>
            <a:r>
              <a:rPr lang="zh-CN" altLang="en-US"/>
              <a:t>非工作冗余有</a:t>
            </a:r>
            <a:r>
              <a:rPr lang="en-US" altLang="zh-CN"/>
              <a:t>m+1</a:t>
            </a:r>
            <a:r>
              <a:rPr lang="zh-CN" altLang="en-US"/>
              <a:t>个模块，当工作模块出现故障时，立刻切换到一个储备模块，直至资源枯竭。</a:t>
            </a:r>
            <a:endParaRPr lang="zh-CN" altLang="en-US"/>
          </a:p>
          <a:p>
            <a:r>
              <a:rPr lang="zh-CN" altLang="en-US"/>
              <a:t>在实际应用中，时常将两种冗余结构结合运用，构成混合冗余系统。</a:t>
            </a:r>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双机互备模式，是两个相对独立的应用在两台机器同时运行，但彼此均设为备机，当某一台服务器出现故障时，另一台服务器可以在短时间内将故障服务器的应用接管过来，从而保证了应用的持续性，但对服务器的性能要求比较高。配置相对要好。</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双机双工模式: 是集群的一种形式，两台服务器均为活动，同时运行相同的应用，处理的结果经过比较，选择合适的输出，可用性相比双机热备更高。</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初始同步是在系统上电初始化完成后进行，程序到检查点时，互相发送比较数据，之后设置故障评价信息，发给故障处理模块，设置</a:t>
            </a:r>
            <a:r>
              <a:rPr lang="en-US" altLang="zh-CN"/>
              <a:t>FER</a:t>
            </a:r>
            <a:r>
              <a:rPr lang="zh-CN" altLang="en-US"/>
              <a:t>寄存器（故障评价寄存器）记录各个节点的故障情况。输出选择单元只有接受到</a:t>
            </a:r>
            <a:r>
              <a:rPr lang="en-US" altLang="zh-CN"/>
              <a:t>3</a:t>
            </a:r>
            <a:r>
              <a:rPr lang="zh-CN" altLang="en-US"/>
              <a:t>个</a:t>
            </a:r>
            <a:r>
              <a:rPr lang="en-US" altLang="zh-CN"/>
              <a:t>W</a:t>
            </a:r>
            <a:r>
              <a:rPr lang="zh-CN" altLang="en-US"/>
              <a:t>信号才输出，这是第二级。</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类似王总说的，</a:t>
            </a:r>
            <a:r>
              <a:rPr lang="en-US" altLang="zh-CN"/>
              <a:t>4</a:t>
            </a:r>
            <a:r>
              <a:rPr lang="zh-CN" altLang="en-US"/>
              <a:t>个机器两两之间都有通信，但如果链路故障则完蛋，所以将</a:t>
            </a:r>
            <a:r>
              <a:rPr lang="en-US" altLang="zh-CN"/>
              <a:t>4</a:t>
            </a:r>
            <a:r>
              <a:rPr lang="zh-CN" altLang="en-US"/>
              <a:t>个机器放到一个盒子中，对于重要的设备，还会采取异构设计，实际上是</a:t>
            </a:r>
            <a:r>
              <a:rPr lang="en-US" altLang="zh-CN"/>
              <a:t>4+1</a:t>
            </a:r>
            <a:r>
              <a:rPr lang="zh-CN" altLang="en-US"/>
              <a:t>重冗余备份。</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假设都是周日进行一次完全备份，之后每次采取不同的备份方式。</a:t>
            </a:r>
            <a:endParaRPr lang="zh-CN" altLang="en-US"/>
          </a:p>
          <a:p>
            <a:endParaRPr lang="zh-CN" altLang="en-US"/>
          </a:p>
          <a:p>
            <a:r>
              <a:rPr lang="zh-CN" altLang="en-US"/>
              <a:t>完全备份：周五数据丢失，只需用周四的备份数据恢复即可</a:t>
            </a:r>
            <a:endParaRPr lang="zh-CN" altLang="en-US"/>
          </a:p>
          <a:p>
            <a:r>
              <a:rPr lang="zh-CN" altLang="en-US"/>
              <a:t>增量备份：周五数据丢失，需要用到周日到周四的所有备份数据。一旦这之中有数据也丢失，那么只能再往前恢复，比如周三数据丢失，那么只能恢复到周二的数据。</a:t>
            </a:r>
            <a:endParaRPr lang="zh-CN" altLang="en-US"/>
          </a:p>
          <a:p>
            <a:r>
              <a:rPr lang="zh-CN" altLang="en-US"/>
              <a:t>差异备份：周五数据丢失，只需要用到周日和周四的备份数据。</a:t>
            </a:r>
            <a:endParaRPr lang="zh-CN" altLang="en-US"/>
          </a:p>
          <a:p>
            <a:endParaRPr lang="zh-CN" altLang="en-US"/>
          </a:p>
          <a:p>
            <a:r>
              <a:rPr lang="zh-CN" altLang="en-US"/>
              <a:t>通常三种备份方式结合使用</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热备份服务器时刻处于开机状态，同主机保持同步。一旦发生灾难，不用追补或只需追补很少的孤立数据，备份系统可快速接替生产系统运行</a:t>
            </a:r>
            <a:endParaRPr lang="zh-CN" altLang="en-US"/>
          </a:p>
          <a:p>
            <a:endParaRPr lang="zh-CN" altLang="en-US"/>
          </a:p>
          <a:p>
            <a:r>
              <a:rPr lang="zh-CN" altLang="en-US"/>
              <a:t>温备份服务器一般周期性开机，根据主服务器内容进行更新，然后关机。一旦发生灾难，使用定期备份数据。</a:t>
            </a:r>
            <a:endParaRPr lang="zh-CN" altLang="en-US"/>
          </a:p>
          <a:p>
            <a:endParaRPr lang="zh-CN" altLang="en-US"/>
          </a:p>
          <a:p>
            <a:r>
              <a:rPr lang="zh-CN" altLang="en-US"/>
              <a:t>冷备份服务器基本上只在软件安装和配置的情况下打开，然后关闭直到需要时再手动打开。</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双机热备份系统采用“心跳”方法保证主系统与备用系统的联系。所谓“心跳”，指的是主从系统之间相互按照一定的时间间隔发送通讯信号，表明各自系统当前的运行状态。一旦“心跳”信号表明主机系统发生故障，或者备用系统无法收到主机系统的“心跳”信号，则系统的高可用性管理软件认为主机系统发生故障，主机停止工作，并将系统资源转移到备用系统上，备用系统将替代主机发挥作用，以保证网络服务运行不间断。</a:t>
            </a:r>
            <a:endParaRPr lang="zh-CN" altLang="en-US" dirty="0"/>
          </a:p>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数据同时往两台服务器写入 ，保证数据的即时同步。当主服务器出现故障的时候，通过软件诊测或手工方式将备用机器激活，保证应用在短时间内完全恢复正常使用。这是采用较多的一种模式，但由于另外一台服务器长期处于后备的状态，从计算资源方面考量，就存在一定的浪费。</a:t>
            </a:r>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ags" Target="../tags/tag10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6" Type="http://schemas.openxmlformats.org/officeDocument/2006/relationships/tags" Target="../tags/tag142.xml"/><Relationship Id="rId15" Type="http://schemas.openxmlformats.org/officeDocument/2006/relationships/tags" Target="../tags/tag141.xml"/><Relationship Id="rId14" Type="http://schemas.openxmlformats.org/officeDocument/2006/relationships/tags" Target="../tags/tag140.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custDataLst>
              <p:tags r:id="rId2"/>
            </p:custDataLst>
          </p:nvPr>
        </p:nvSpPr>
        <p:spPr>
          <a:xfrm>
            <a:off x="7406129" y="4628646"/>
            <a:ext cx="604556" cy="69092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custDataLst>
              <p:tags r:id="rId3"/>
            </p:custDataLst>
          </p:nvPr>
        </p:nvCxnSpPr>
        <p:spPr>
          <a:xfrm>
            <a:off x="4447043" y="1324090"/>
            <a:ext cx="0" cy="1340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a:off x="4447043" y="1324090"/>
            <a:ext cx="329791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5"/>
            </p:custDataLst>
          </p:nvPr>
        </p:nvCxnSpPr>
        <p:spPr>
          <a:xfrm>
            <a:off x="7744962" y="1324090"/>
            <a:ext cx="0" cy="1340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custDataLst>
              <p:tags r:id="rId6"/>
            </p:custDataLst>
          </p:nvPr>
        </p:nvGrpSpPr>
        <p:grpSpPr>
          <a:xfrm>
            <a:off x="4446905" y="3791585"/>
            <a:ext cx="3298190" cy="1222375"/>
            <a:chOff x="7003" y="6081"/>
            <a:chExt cx="5194" cy="2822"/>
          </a:xfrm>
        </p:grpSpPr>
        <p:cxnSp>
          <p:nvCxnSpPr>
            <p:cNvPr id="11" name="直接连接符 10"/>
            <p:cNvCxnSpPr/>
            <p:nvPr>
              <p:custDataLst>
                <p:tags r:id="rId7"/>
              </p:custDataLst>
            </p:nvPr>
          </p:nvCxnSpPr>
          <p:spPr>
            <a:xfrm>
              <a:off x="7003" y="8903"/>
              <a:ext cx="519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7003" y="6081"/>
              <a:ext cx="5194" cy="2821"/>
              <a:chOff x="7003" y="5484"/>
              <a:chExt cx="5194" cy="3418"/>
            </a:xfrm>
          </p:grpSpPr>
          <p:cxnSp>
            <p:nvCxnSpPr>
              <p:cNvPr id="13" name="直接连接符 12"/>
              <p:cNvCxnSpPr/>
              <p:nvPr>
                <p:custDataLst>
                  <p:tags r:id="rId8"/>
                </p:custDataLst>
              </p:nvPr>
            </p:nvCxnSpPr>
            <p:spPr>
              <a:xfrm flipV="1">
                <a:off x="7003" y="5484"/>
                <a:ext cx="0" cy="341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9"/>
                </p:custDataLst>
              </p:nvPr>
            </p:nvCxnSpPr>
            <p:spPr>
              <a:xfrm flipV="1">
                <a:off x="12197" y="5484"/>
                <a:ext cx="0" cy="341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hasCustomPrompt="1"/>
            <p:custDataLst>
              <p:tags r:id="rId10"/>
            </p:custDataLst>
          </p:nvPr>
        </p:nvSpPr>
        <p:spPr>
          <a:xfrm>
            <a:off x="2592999" y="2689248"/>
            <a:ext cx="6985682" cy="701731"/>
          </a:xfrm>
        </p:spPr>
        <p:txBody>
          <a:bodyPr anchor="ctr" anchorCtr="0">
            <a:normAutofit/>
          </a:bodyPr>
          <a:lstStyle>
            <a:lvl1pPr algn="ctr">
              <a:lnSpc>
                <a:spcPct val="90000"/>
              </a:lnSpc>
              <a:defRPr sz="4400">
                <a:solidFill>
                  <a:schemeClr val="tx1">
                    <a:lumMod val="65000"/>
                    <a:lumOff val="35000"/>
                  </a:schemeClr>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11"/>
            </p:custDataLst>
          </p:nvPr>
        </p:nvSpPr>
        <p:spPr>
          <a:xfrm>
            <a:off x="2592999" y="3453777"/>
            <a:ext cx="6985682" cy="286232"/>
          </a:xfrm>
        </p:spPr>
        <p:txBody>
          <a:bodyPr>
            <a:normAutofit/>
          </a:bodyPr>
          <a:lstStyle>
            <a:lvl1pPr marL="0" indent="0" algn="ctr">
              <a:lnSpc>
                <a:spcPct val="90000"/>
              </a:lnSpc>
              <a:buNone/>
              <a:defRPr sz="1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p>
            <a:endParaRPr lang="zh-CN" altLang="en-US"/>
          </a:p>
        </p:txBody>
      </p:sp>
      <p:sp>
        <p:nvSpPr>
          <p:cNvPr id="6" name="灯片编号占位符 5"/>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7" name="矩形 6"/>
          <p:cNvSpPr/>
          <p:nvPr>
            <p:custDataLst>
              <p:tags r:id="rId2"/>
            </p:custDataLst>
          </p:nvPr>
        </p:nvSpPr>
        <p:spPr>
          <a:xfrm>
            <a:off x="7397874" y="5041396"/>
            <a:ext cx="604556" cy="69092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3"/>
            </p:custDataLst>
          </p:nvPr>
        </p:nvCxnSpPr>
        <p:spPr>
          <a:xfrm>
            <a:off x="4447043" y="1154545"/>
            <a:ext cx="0" cy="13402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4447043" y="1154545"/>
            <a:ext cx="32979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a:off x="7744962" y="1154545"/>
            <a:ext cx="0" cy="13402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custDataLst>
              <p:tags r:id="rId6"/>
            </p:custDataLst>
          </p:nvPr>
        </p:nvGrpSpPr>
        <p:grpSpPr>
          <a:xfrm>
            <a:off x="4446905" y="3853815"/>
            <a:ext cx="3298190" cy="1558290"/>
            <a:chOff x="7003" y="6069"/>
            <a:chExt cx="5194" cy="2834"/>
          </a:xfrm>
        </p:grpSpPr>
        <p:cxnSp>
          <p:nvCxnSpPr>
            <p:cNvPr id="10" name="直接连接符 9"/>
            <p:cNvCxnSpPr/>
            <p:nvPr>
              <p:custDataLst>
                <p:tags r:id="rId7"/>
              </p:custDataLst>
            </p:nvPr>
          </p:nvCxnSpPr>
          <p:spPr>
            <a:xfrm>
              <a:off x="7003" y="8903"/>
              <a:ext cx="519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7003" y="6069"/>
              <a:ext cx="5194" cy="2833"/>
              <a:chOff x="7003" y="5484"/>
              <a:chExt cx="5194" cy="3418"/>
            </a:xfrm>
          </p:grpSpPr>
          <p:cxnSp>
            <p:nvCxnSpPr>
              <p:cNvPr id="12" name="直接连接符 11"/>
              <p:cNvCxnSpPr/>
              <p:nvPr>
                <p:custDataLst>
                  <p:tags r:id="rId8"/>
                </p:custDataLst>
              </p:nvPr>
            </p:nvCxnSpPr>
            <p:spPr>
              <a:xfrm flipV="1">
                <a:off x="7003" y="5484"/>
                <a:ext cx="0" cy="3419"/>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flipV="1">
                <a:off x="12197" y="5484"/>
                <a:ext cx="0" cy="3419"/>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hasCustomPrompt="1"/>
            <p:custDataLst>
              <p:tags r:id="rId10"/>
            </p:custDataLst>
          </p:nvPr>
        </p:nvSpPr>
        <p:spPr>
          <a:xfrm>
            <a:off x="2825582" y="2672660"/>
            <a:ext cx="6540836" cy="701731"/>
          </a:xfrm>
        </p:spPr>
        <p:txBody>
          <a:bodyPr wrap="square" anchor="b" anchorCtr="0">
            <a:normAutofit/>
          </a:bodyPr>
          <a:lstStyle>
            <a:lvl1pPr algn="ctr">
              <a:lnSpc>
                <a:spcPct val="90000"/>
              </a:lnSpc>
              <a:defRPr sz="4400">
                <a:solidFill>
                  <a:schemeClr val="tx1">
                    <a:lumMod val="65000"/>
                    <a:lumOff val="35000"/>
                  </a:schemeClr>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15" name="内容占位符 14"/>
          <p:cNvSpPr>
            <a:spLocks noGrp="1"/>
          </p:cNvSpPr>
          <p:nvPr>
            <p:ph sz="quarter" idx="13"/>
            <p:custDataLst>
              <p:tags r:id="rId14"/>
            </p:custDataLst>
          </p:nvPr>
        </p:nvSpPr>
        <p:spPr>
          <a:xfrm>
            <a:off x="2825750" y="3442131"/>
            <a:ext cx="6540500" cy="286232"/>
          </a:xfrm>
        </p:spPr>
        <p:txBody>
          <a:bodyPr>
            <a:normAutofit/>
          </a:bodyPr>
          <a:lstStyle>
            <a:lvl1pPr marL="0" indent="0" algn="ctr">
              <a:lnSpc>
                <a:spcPct val="90000"/>
              </a:lnSpc>
              <a:buNone/>
              <a:defRPr sz="140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grpSp>
        <p:nvGrpSpPr>
          <p:cNvPr id="6" name="组合 5"/>
          <p:cNvGrpSpPr/>
          <p:nvPr>
            <p:custDataLst>
              <p:tags r:id="rId3"/>
            </p:custDataLst>
          </p:nvPr>
        </p:nvGrpSpPr>
        <p:grpSpPr>
          <a:xfrm>
            <a:off x="0" y="0"/>
            <a:ext cx="838200" cy="820870"/>
            <a:chOff x="11640239" y="6317647"/>
            <a:chExt cx="551761" cy="540353"/>
          </a:xfrm>
        </p:grpSpPr>
        <p:sp>
          <p:nvSpPr>
            <p:cNvPr id="7" name="矩形 6"/>
            <p:cNvSpPr/>
            <p:nvPr userDrawn="1">
              <p:custDataLst>
                <p:tags r:id="rId4"/>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8" name="矩形 7"/>
            <p:cNvSpPr/>
            <p:nvPr userDrawn="1">
              <p:custDataLst>
                <p:tags r:id="rId5"/>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grpSp>
        <p:nvGrpSpPr>
          <p:cNvPr id="9" name="组合 8"/>
          <p:cNvGrpSpPr/>
          <p:nvPr>
            <p:custDataLst>
              <p:tags r:id="rId6"/>
            </p:custDataLst>
          </p:nvPr>
        </p:nvGrpSpPr>
        <p:grpSpPr>
          <a:xfrm>
            <a:off x="11353800" y="6037130"/>
            <a:ext cx="838200" cy="820870"/>
            <a:chOff x="11640239" y="6317647"/>
            <a:chExt cx="551761" cy="540353"/>
          </a:xfrm>
        </p:grpSpPr>
        <p:sp>
          <p:nvSpPr>
            <p:cNvPr id="10" name="矩形 9"/>
            <p:cNvSpPr/>
            <p:nvPr userDrawn="1">
              <p:custDataLst>
                <p:tags r:id="rId7"/>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1" name="矩形 10"/>
            <p:cNvSpPr/>
            <p:nvPr userDrawn="1">
              <p:custDataLst>
                <p:tags r:id="rId8"/>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11" name="矩形 10"/>
          <p:cNvSpPr/>
          <p:nvPr>
            <p:custDataLst>
              <p:tags r:id="rId3"/>
            </p:custDataLst>
          </p:nvPr>
        </p:nvSpPr>
        <p:spPr bwMode="auto">
          <a:xfrm>
            <a:off x="69316" y="55783"/>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2" name="矩形 11"/>
          <p:cNvSpPr/>
          <p:nvPr>
            <p:custDataLst>
              <p:tags r:id="rId4"/>
            </p:custDataLst>
          </p:nvPr>
        </p:nvSpPr>
        <p:spPr bwMode="auto">
          <a:xfrm>
            <a:off x="0" y="-1498"/>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1" name="Line 6"/>
          <p:cNvSpPr>
            <a:spLocks noChangeShapeType="1"/>
          </p:cNvSpPr>
          <p:nvPr>
            <p:custDataLst>
              <p:tags r:id="rId3"/>
            </p:custDataLst>
          </p:nvPr>
        </p:nvSpPr>
        <p:spPr bwMode="auto">
          <a:xfrm>
            <a:off x="1436094" y="781200"/>
            <a:ext cx="8157026" cy="0"/>
          </a:xfrm>
          <a:prstGeom prst="line">
            <a:avLst/>
          </a:prstGeom>
          <a:noFill/>
          <a:ln w="25400" cap="flat" cmpd="sng">
            <a:solidFill>
              <a:schemeClr val="accent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2" name="Line 6"/>
          <p:cNvSpPr>
            <a:spLocks noChangeShapeType="1"/>
          </p:cNvSpPr>
          <p:nvPr>
            <p:custDataLst>
              <p:tags r:id="rId4"/>
            </p:custDataLst>
          </p:nvPr>
        </p:nvSpPr>
        <p:spPr bwMode="auto">
          <a:xfrm>
            <a:off x="1565722" y="1412240"/>
            <a:ext cx="8088135" cy="0"/>
          </a:xfrm>
          <a:prstGeom prst="line">
            <a:avLst/>
          </a:prstGeom>
          <a:noFill/>
          <a:ln w="25400" cap="flat" cmpd="sng">
            <a:solidFill>
              <a:schemeClr val="accent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3" name="Freeform 5"/>
          <p:cNvSpPr>
            <a:spLocks noEditPoints="1"/>
          </p:cNvSpPr>
          <p:nvPr>
            <p:custDataLst>
              <p:tags r:id="rId5"/>
            </p:custDataLst>
          </p:nvPr>
        </p:nvSpPr>
        <p:spPr bwMode="auto">
          <a:xfrm>
            <a:off x="689350" y="496527"/>
            <a:ext cx="400543" cy="362396"/>
          </a:xfrm>
          <a:custGeom>
            <a:avLst/>
            <a:gdLst>
              <a:gd name="T0" fmla="*/ 106 w 336"/>
              <a:gd name="T1" fmla="*/ 0 h 304"/>
              <a:gd name="T2" fmla="*/ 140 w 336"/>
              <a:gd name="T3" fmla="*/ 38 h 304"/>
              <a:gd name="T4" fmla="*/ 140 w 336"/>
              <a:gd name="T5" fmla="*/ 38 h 304"/>
              <a:gd name="T6" fmla="*/ 124 w 336"/>
              <a:gd name="T7" fmla="*/ 50 h 304"/>
              <a:gd name="T8" fmla="*/ 110 w 336"/>
              <a:gd name="T9" fmla="*/ 64 h 304"/>
              <a:gd name="T10" fmla="*/ 100 w 336"/>
              <a:gd name="T11" fmla="*/ 78 h 304"/>
              <a:gd name="T12" fmla="*/ 88 w 336"/>
              <a:gd name="T13" fmla="*/ 92 h 304"/>
              <a:gd name="T14" fmla="*/ 82 w 336"/>
              <a:gd name="T15" fmla="*/ 108 h 304"/>
              <a:gd name="T16" fmla="*/ 76 w 336"/>
              <a:gd name="T17" fmla="*/ 124 h 304"/>
              <a:gd name="T18" fmla="*/ 72 w 336"/>
              <a:gd name="T19" fmla="*/ 140 h 304"/>
              <a:gd name="T20" fmla="*/ 70 w 336"/>
              <a:gd name="T21" fmla="*/ 156 h 304"/>
              <a:gd name="T22" fmla="*/ 70 w 336"/>
              <a:gd name="T23" fmla="*/ 156 h 304"/>
              <a:gd name="T24" fmla="*/ 144 w 336"/>
              <a:gd name="T25" fmla="*/ 156 h 304"/>
              <a:gd name="T26" fmla="*/ 144 w 336"/>
              <a:gd name="T27" fmla="*/ 304 h 304"/>
              <a:gd name="T28" fmla="*/ 0 w 336"/>
              <a:gd name="T29" fmla="*/ 304 h 304"/>
              <a:gd name="T30" fmla="*/ 0 w 336"/>
              <a:gd name="T31" fmla="*/ 192 h 304"/>
              <a:gd name="T32" fmla="*/ 0 w 336"/>
              <a:gd name="T33" fmla="*/ 192 h 304"/>
              <a:gd name="T34" fmla="*/ 0 w 336"/>
              <a:gd name="T35" fmla="*/ 160 h 304"/>
              <a:gd name="T36" fmla="*/ 4 w 336"/>
              <a:gd name="T37" fmla="*/ 130 h 304"/>
              <a:gd name="T38" fmla="*/ 12 w 336"/>
              <a:gd name="T39" fmla="*/ 104 h 304"/>
              <a:gd name="T40" fmla="*/ 26 w 336"/>
              <a:gd name="T41" fmla="*/ 78 h 304"/>
              <a:gd name="T42" fmla="*/ 40 w 336"/>
              <a:gd name="T43" fmla="*/ 54 h 304"/>
              <a:gd name="T44" fmla="*/ 56 w 336"/>
              <a:gd name="T45" fmla="*/ 34 h 304"/>
              <a:gd name="T46" fmla="*/ 80 w 336"/>
              <a:gd name="T47" fmla="*/ 16 h 304"/>
              <a:gd name="T48" fmla="*/ 106 w 336"/>
              <a:gd name="T49" fmla="*/ 0 h 304"/>
              <a:gd name="T50" fmla="*/ 106 w 336"/>
              <a:gd name="T51" fmla="*/ 0 h 304"/>
              <a:gd name="T52" fmla="*/ 106 w 336"/>
              <a:gd name="T53" fmla="*/ 0 h 304"/>
              <a:gd name="T54" fmla="*/ 106 w 336"/>
              <a:gd name="T55" fmla="*/ 0 h 304"/>
              <a:gd name="T56" fmla="*/ 298 w 336"/>
              <a:gd name="T57" fmla="*/ 0 h 304"/>
              <a:gd name="T58" fmla="*/ 298 w 336"/>
              <a:gd name="T59" fmla="*/ 0 h 304"/>
              <a:gd name="T60" fmla="*/ 298 w 336"/>
              <a:gd name="T61" fmla="*/ 0 h 304"/>
              <a:gd name="T62" fmla="*/ 272 w 336"/>
              <a:gd name="T63" fmla="*/ 16 h 304"/>
              <a:gd name="T64" fmla="*/ 250 w 336"/>
              <a:gd name="T65" fmla="*/ 36 h 304"/>
              <a:gd name="T66" fmla="*/ 232 w 336"/>
              <a:gd name="T67" fmla="*/ 56 h 304"/>
              <a:gd name="T68" fmla="*/ 218 w 336"/>
              <a:gd name="T69" fmla="*/ 80 h 304"/>
              <a:gd name="T70" fmla="*/ 204 w 336"/>
              <a:gd name="T71" fmla="*/ 106 h 304"/>
              <a:gd name="T72" fmla="*/ 196 w 336"/>
              <a:gd name="T73" fmla="*/ 130 h 304"/>
              <a:gd name="T74" fmla="*/ 192 w 336"/>
              <a:gd name="T75" fmla="*/ 160 h 304"/>
              <a:gd name="T76" fmla="*/ 192 w 336"/>
              <a:gd name="T77" fmla="*/ 192 h 304"/>
              <a:gd name="T78" fmla="*/ 192 w 336"/>
              <a:gd name="T79" fmla="*/ 192 h 304"/>
              <a:gd name="T80" fmla="*/ 192 w 336"/>
              <a:gd name="T81" fmla="*/ 304 h 304"/>
              <a:gd name="T82" fmla="*/ 336 w 336"/>
              <a:gd name="T83" fmla="*/ 304 h 304"/>
              <a:gd name="T84" fmla="*/ 336 w 336"/>
              <a:gd name="T85" fmla="*/ 156 h 304"/>
              <a:gd name="T86" fmla="*/ 260 w 336"/>
              <a:gd name="T87" fmla="*/ 156 h 304"/>
              <a:gd name="T88" fmla="*/ 260 w 336"/>
              <a:gd name="T89" fmla="*/ 156 h 304"/>
              <a:gd name="T90" fmla="*/ 264 w 336"/>
              <a:gd name="T91" fmla="*/ 140 h 304"/>
              <a:gd name="T92" fmla="*/ 268 w 336"/>
              <a:gd name="T93" fmla="*/ 124 h 304"/>
              <a:gd name="T94" fmla="*/ 274 w 336"/>
              <a:gd name="T95" fmla="*/ 108 h 304"/>
              <a:gd name="T96" fmla="*/ 280 w 336"/>
              <a:gd name="T97" fmla="*/ 92 h 304"/>
              <a:gd name="T98" fmla="*/ 292 w 336"/>
              <a:gd name="T99" fmla="*/ 78 h 304"/>
              <a:gd name="T100" fmla="*/ 304 w 336"/>
              <a:gd name="T101" fmla="*/ 64 h 304"/>
              <a:gd name="T102" fmla="*/ 316 w 336"/>
              <a:gd name="T103" fmla="*/ 50 h 304"/>
              <a:gd name="T104" fmla="*/ 332 w 336"/>
              <a:gd name="T105" fmla="*/ 38 h 304"/>
              <a:gd name="T106" fmla="*/ 332 w 336"/>
              <a:gd name="T107" fmla="*/ 38 h 304"/>
              <a:gd name="T108" fmla="*/ 298 w 336"/>
              <a:gd name="T109" fmla="*/ 0 h 304"/>
              <a:gd name="T110" fmla="*/ 298 w 336"/>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 h="304">
                <a:moveTo>
                  <a:pt x="106" y="0"/>
                </a:moveTo>
                <a:lnTo>
                  <a:pt x="140" y="38"/>
                </a:lnTo>
                <a:lnTo>
                  <a:pt x="140" y="38"/>
                </a:lnTo>
                <a:lnTo>
                  <a:pt x="124" y="50"/>
                </a:lnTo>
                <a:lnTo>
                  <a:pt x="110" y="64"/>
                </a:lnTo>
                <a:lnTo>
                  <a:pt x="100" y="78"/>
                </a:lnTo>
                <a:lnTo>
                  <a:pt x="88" y="92"/>
                </a:lnTo>
                <a:lnTo>
                  <a:pt x="82" y="108"/>
                </a:lnTo>
                <a:lnTo>
                  <a:pt x="76" y="124"/>
                </a:lnTo>
                <a:lnTo>
                  <a:pt x="72" y="140"/>
                </a:lnTo>
                <a:lnTo>
                  <a:pt x="70" y="156"/>
                </a:lnTo>
                <a:lnTo>
                  <a:pt x="70" y="156"/>
                </a:lnTo>
                <a:lnTo>
                  <a:pt x="144" y="156"/>
                </a:lnTo>
                <a:lnTo>
                  <a:pt x="144" y="304"/>
                </a:lnTo>
                <a:lnTo>
                  <a:pt x="0" y="304"/>
                </a:lnTo>
                <a:lnTo>
                  <a:pt x="0" y="192"/>
                </a:lnTo>
                <a:lnTo>
                  <a:pt x="0" y="192"/>
                </a:lnTo>
                <a:lnTo>
                  <a:pt x="0" y="160"/>
                </a:lnTo>
                <a:lnTo>
                  <a:pt x="4" y="130"/>
                </a:lnTo>
                <a:lnTo>
                  <a:pt x="12" y="104"/>
                </a:lnTo>
                <a:lnTo>
                  <a:pt x="26" y="78"/>
                </a:lnTo>
                <a:lnTo>
                  <a:pt x="40" y="54"/>
                </a:lnTo>
                <a:lnTo>
                  <a:pt x="56" y="34"/>
                </a:lnTo>
                <a:lnTo>
                  <a:pt x="80" y="16"/>
                </a:lnTo>
                <a:lnTo>
                  <a:pt x="106" y="0"/>
                </a:lnTo>
                <a:lnTo>
                  <a:pt x="106" y="0"/>
                </a:lnTo>
                <a:lnTo>
                  <a:pt x="106" y="0"/>
                </a:lnTo>
                <a:lnTo>
                  <a:pt x="106" y="0"/>
                </a:lnTo>
                <a:close/>
                <a:moveTo>
                  <a:pt x="298" y="0"/>
                </a:moveTo>
                <a:lnTo>
                  <a:pt x="298" y="0"/>
                </a:lnTo>
                <a:lnTo>
                  <a:pt x="298" y="0"/>
                </a:lnTo>
                <a:lnTo>
                  <a:pt x="272" y="16"/>
                </a:lnTo>
                <a:lnTo>
                  <a:pt x="250" y="36"/>
                </a:lnTo>
                <a:lnTo>
                  <a:pt x="232" y="56"/>
                </a:lnTo>
                <a:lnTo>
                  <a:pt x="218" y="80"/>
                </a:lnTo>
                <a:lnTo>
                  <a:pt x="204" y="106"/>
                </a:lnTo>
                <a:lnTo>
                  <a:pt x="196" y="130"/>
                </a:lnTo>
                <a:lnTo>
                  <a:pt x="192" y="160"/>
                </a:lnTo>
                <a:lnTo>
                  <a:pt x="192" y="192"/>
                </a:lnTo>
                <a:lnTo>
                  <a:pt x="192" y="192"/>
                </a:lnTo>
                <a:lnTo>
                  <a:pt x="192" y="304"/>
                </a:lnTo>
                <a:lnTo>
                  <a:pt x="336" y="304"/>
                </a:lnTo>
                <a:lnTo>
                  <a:pt x="336" y="156"/>
                </a:lnTo>
                <a:lnTo>
                  <a:pt x="260" y="156"/>
                </a:lnTo>
                <a:lnTo>
                  <a:pt x="260" y="156"/>
                </a:lnTo>
                <a:lnTo>
                  <a:pt x="264" y="140"/>
                </a:lnTo>
                <a:lnTo>
                  <a:pt x="268" y="124"/>
                </a:lnTo>
                <a:lnTo>
                  <a:pt x="274" y="108"/>
                </a:lnTo>
                <a:lnTo>
                  <a:pt x="280" y="92"/>
                </a:lnTo>
                <a:lnTo>
                  <a:pt x="292" y="78"/>
                </a:lnTo>
                <a:lnTo>
                  <a:pt x="304" y="64"/>
                </a:lnTo>
                <a:lnTo>
                  <a:pt x="316" y="50"/>
                </a:lnTo>
                <a:lnTo>
                  <a:pt x="332" y="38"/>
                </a:lnTo>
                <a:lnTo>
                  <a:pt x="332" y="38"/>
                </a:lnTo>
                <a:lnTo>
                  <a:pt x="298" y="0"/>
                </a:lnTo>
                <a:lnTo>
                  <a:pt x="298"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6"/>
          <p:cNvSpPr>
            <a:spLocks noEditPoints="1"/>
          </p:cNvSpPr>
          <p:nvPr>
            <p:custDataLst>
              <p:tags r:id="rId6"/>
            </p:custDataLst>
          </p:nvPr>
        </p:nvSpPr>
        <p:spPr bwMode="auto">
          <a:xfrm>
            <a:off x="10054307" y="1302002"/>
            <a:ext cx="410080" cy="362396"/>
          </a:xfrm>
          <a:custGeom>
            <a:avLst/>
            <a:gdLst>
              <a:gd name="T0" fmla="*/ 0 w 344"/>
              <a:gd name="T1" fmla="*/ 0 h 304"/>
              <a:gd name="T2" fmla="*/ 152 w 344"/>
              <a:gd name="T3" fmla="*/ 0 h 304"/>
              <a:gd name="T4" fmla="*/ 152 w 344"/>
              <a:gd name="T5" fmla="*/ 116 h 304"/>
              <a:gd name="T6" fmla="*/ 152 w 344"/>
              <a:gd name="T7" fmla="*/ 116 h 304"/>
              <a:gd name="T8" fmla="*/ 152 w 344"/>
              <a:gd name="T9" fmla="*/ 146 h 304"/>
              <a:gd name="T10" fmla="*/ 144 w 344"/>
              <a:gd name="T11" fmla="*/ 176 h 304"/>
              <a:gd name="T12" fmla="*/ 136 w 344"/>
              <a:gd name="T13" fmla="*/ 202 h 304"/>
              <a:gd name="T14" fmla="*/ 126 w 344"/>
              <a:gd name="T15" fmla="*/ 228 h 304"/>
              <a:gd name="T16" fmla="*/ 110 w 344"/>
              <a:gd name="T17" fmla="*/ 250 h 304"/>
              <a:gd name="T18" fmla="*/ 90 w 344"/>
              <a:gd name="T19" fmla="*/ 270 h 304"/>
              <a:gd name="T20" fmla="*/ 68 w 344"/>
              <a:gd name="T21" fmla="*/ 288 h 304"/>
              <a:gd name="T22" fmla="*/ 40 w 344"/>
              <a:gd name="T23" fmla="*/ 304 h 304"/>
              <a:gd name="T24" fmla="*/ 4 w 344"/>
              <a:gd name="T25" fmla="*/ 268 h 304"/>
              <a:gd name="T26" fmla="*/ 4 w 344"/>
              <a:gd name="T27" fmla="*/ 268 h 304"/>
              <a:gd name="T28" fmla="*/ 22 w 344"/>
              <a:gd name="T29" fmla="*/ 256 h 304"/>
              <a:gd name="T30" fmla="*/ 36 w 344"/>
              <a:gd name="T31" fmla="*/ 242 h 304"/>
              <a:gd name="T32" fmla="*/ 48 w 344"/>
              <a:gd name="T33" fmla="*/ 228 h 304"/>
              <a:gd name="T34" fmla="*/ 60 w 344"/>
              <a:gd name="T35" fmla="*/ 214 h 304"/>
              <a:gd name="T36" fmla="*/ 68 w 344"/>
              <a:gd name="T37" fmla="*/ 198 h 304"/>
              <a:gd name="T38" fmla="*/ 74 w 344"/>
              <a:gd name="T39" fmla="*/ 182 h 304"/>
              <a:gd name="T40" fmla="*/ 76 w 344"/>
              <a:gd name="T41" fmla="*/ 164 h 304"/>
              <a:gd name="T42" fmla="*/ 78 w 344"/>
              <a:gd name="T43" fmla="*/ 148 h 304"/>
              <a:gd name="T44" fmla="*/ 78 w 344"/>
              <a:gd name="T45" fmla="*/ 148 h 304"/>
              <a:gd name="T46" fmla="*/ 0 w 344"/>
              <a:gd name="T47" fmla="*/ 148 h 304"/>
              <a:gd name="T48" fmla="*/ 0 w 344"/>
              <a:gd name="T49" fmla="*/ 0 h 304"/>
              <a:gd name="T50" fmla="*/ 0 w 344"/>
              <a:gd name="T51" fmla="*/ 0 h 304"/>
              <a:gd name="T52" fmla="*/ 0 w 344"/>
              <a:gd name="T53" fmla="*/ 0 h 304"/>
              <a:gd name="T54" fmla="*/ 0 w 344"/>
              <a:gd name="T55" fmla="*/ 0 h 304"/>
              <a:gd name="T56" fmla="*/ 0 w 344"/>
              <a:gd name="T57" fmla="*/ 0 h 304"/>
              <a:gd name="T58" fmla="*/ 202 w 344"/>
              <a:gd name="T59" fmla="*/ 0 h 304"/>
              <a:gd name="T60" fmla="*/ 202 w 344"/>
              <a:gd name="T61" fmla="*/ 0 h 304"/>
              <a:gd name="T62" fmla="*/ 202 w 344"/>
              <a:gd name="T63" fmla="*/ 148 h 304"/>
              <a:gd name="T64" fmla="*/ 202 w 344"/>
              <a:gd name="T65" fmla="*/ 148 h 304"/>
              <a:gd name="T66" fmla="*/ 274 w 344"/>
              <a:gd name="T67" fmla="*/ 148 h 304"/>
              <a:gd name="T68" fmla="*/ 274 w 344"/>
              <a:gd name="T69" fmla="*/ 148 h 304"/>
              <a:gd name="T70" fmla="*/ 272 w 344"/>
              <a:gd name="T71" fmla="*/ 164 h 304"/>
              <a:gd name="T72" fmla="*/ 266 w 344"/>
              <a:gd name="T73" fmla="*/ 184 h 304"/>
              <a:gd name="T74" fmla="*/ 260 w 344"/>
              <a:gd name="T75" fmla="*/ 200 h 304"/>
              <a:gd name="T76" fmla="*/ 254 w 344"/>
              <a:gd name="T77" fmla="*/ 216 h 304"/>
              <a:gd name="T78" fmla="*/ 244 w 344"/>
              <a:gd name="T79" fmla="*/ 230 h 304"/>
              <a:gd name="T80" fmla="*/ 230 w 344"/>
              <a:gd name="T81" fmla="*/ 244 h 304"/>
              <a:gd name="T82" fmla="*/ 218 w 344"/>
              <a:gd name="T83" fmla="*/ 258 h 304"/>
              <a:gd name="T84" fmla="*/ 202 w 344"/>
              <a:gd name="T85" fmla="*/ 268 h 304"/>
              <a:gd name="T86" fmla="*/ 240 w 344"/>
              <a:gd name="T87" fmla="*/ 304 h 304"/>
              <a:gd name="T88" fmla="*/ 240 w 344"/>
              <a:gd name="T89" fmla="*/ 304 h 304"/>
              <a:gd name="T90" fmla="*/ 264 w 344"/>
              <a:gd name="T91" fmla="*/ 288 h 304"/>
              <a:gd name="T92" fmla="*/ 288 w 344"/>
              <a:gd name="T93" fmla="*/ 270 h 304"/>
              <a:gd name="T94" fmla="*/ 304 w 344"/>
              <a:gd name="T95" fmla="*/ 250 h 304"/>
              <a:gd name="T96" fmla="*/ 318 w 344"/>
              <a:gd name="T97" fmla="*/ 228 h 304"/>
              <a:gd name="T98" fmla="*/ 332 w 344"/>
              <a:gd name="T99" fmla="*/ 202 h 304"/>
              <a:gd name="T100" fmla="*/ 340 w 344"/>
              <a:gd name="T101" fmla="*/ 176 h 304"/>
              <a:gd name="T102" fmla="*/ 344 w 344"/>
              <a:gd name="T103" fmla="*/ 146 h 304"/>
              <a:gd name="T104" fmla="*/ 344 w 344"/>
              <a:gd name="T105" fmla="*/ 116 h 304"/>
              <a:gd name="T106" fmla="*/ 344 w 344"/>
              <a:gd name="T107" fmla="*/ 0 h 304"/>
              <a:gd name="T108" fmla="*/ 202 w 344"/>
              <a:gd name="T109" fmla="*/ 0 h 304"/>
              <a:gd name="T110" fmla="*/ 202 w 344"/>
              <a:gd name="T111" fmla="*/ 0 h 304"/>
              <a:gd name="T112" fmla="*/ 202 w 344"/>
              <a:gd name="T113" fmla="*/ 0 h 304"/>
              <a:gd name="T114" fmla="*/ 202 w 344"/>
              <a:gd name="T115"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04">
                <a:moveTo>
                  <a:pt x="0" y="0"/>
                </a:moveTo>
                <a:lnTo>
                  <a:pt x="152" y="0"/>
                </a:lnTo>
                <a:lnTo>
                  <a:pt x="152" y="116"/>
                </a:lnTo>
                <a:lnTo>
                  <a:pt x="152" y="116"/>
                </a:lnTo>
                <a:lnTo>
                  <a:pt x="152" y="146"/>
                </a:lnTo>
                <a:lnTo>
                  <a:pt x="144" y="176"/>
                </a:lnTo>
                <a:lnTo>
                  <a:pt x="136" y="202"/>
                </a:lnTo>
                <a:lnTo>
                  <a:pt x="126" y="228"/>
                </a:lnTo>
                <a:lnTo>
                  <a:pt x="110" y="250"/>
                </a:lnTo>
                <a:lnTo>
                  <a:pt x="90" y="270"/>
                </a:lnTo>
                <a:lnTo>
                  <a:pt x="68" y="288"/>
                </a:lnTo>
                <a:lnTo>
                  <a:pt x="40" y="304"/>
                </a:lnTo>
                <a:lnTo>
                  <a:pt x="4" y="268"/>
                </a:lnTo>
                <a:lnTo>
                  <a:pt x="4" y="268"/>
                </a:lnTo>
                <a:lnTo>
                  <a:pt x="22" y="256"/>
                </a:lnTo>
                <a:lnTo>
                  <a:pt x="36" y="242"/>
                </a:lnTo>
                <a:lnTo>
                  <a:pt x="48" y="228"/>
                </a:lnTo>
                <a:lnTo>
                  <a:pt x="60" y="214"/>
                </a:lnTo>
                <a:lnTo>
                  <a:pt x="68" y="198"/>
                </a:lnTo>
                <a:lnTo>
                  <a:pt x="74" y="182"/>
                </a:lnTo>
                <a:lnTo>
                  <a:pt x="76" y="164"/>
                </a:lnTo>
                <a:lnTo>
                  <a:pt x="78" y="148"/>
                </a:lnTo>
                <a:lnTo>
                  <a:pt x="78" y="148"/>
                </a:lnTo>
                <a:lnTo>
                  <a:pt x="0" y="148"/>
                </a:lnTo>
                <a:lnTo>
                  <a:pt x="0" y="0"/>
                </a:lnTo>
                <a:lnTo>
                  <a:pt x="0" y="0"/>
                </a:lnTo>
                <a:lnTo>
                  <a:pt x="0" y="0"/>
                </a:lnTo>
                <a:lnTo>
                  <a:pt x="0" y="0"/>
                </a:lnTo>
                <a:lnTo>
                  <a:pt x="0" y="0"/>
                </a:lnTo>
                <a:close/>
                <a:moveTo>
                  <a:pt x="202" y="0"/>
                </a:moveTo>
                <a:lnTo>
                  <a:pt x="202" y="0"/>
                </a:lnTo>
                <a:lnTo>
                  <a:pt x="202" y="148"/>
                </a:lnTo>
                <a:lnTo>
                  <a:pt x="202" y="148"/>
                </a:lnTo>
                <a:lnTo>
                  <a:pt x="274" y="148"/>
                </a:lnTo>
                <a:lnTo>
                  <a:pt x="274" y="148"/>
                </a:lnTo>
                <a:lnTo>
                  <a:pt x="272" y="164"/>
                </a:lnTo>
                <a:lnTo>
                  <a:pt x="266" y="184"/>
                </a:lnTo>
                <a:lnTo>
                  <a:pt x="260" y="200"/>
                </a:lnTo>
                <a:lnTo>
                  <a:pt x="254" y="216"/>
                </a:lnTo>
                <a:lnTo>
                  <a:pt x="244" y="230"/>
                </a:lnTo>
                <a:lnTo>
                  <a:pt x="230" y="244"/>
                </a:lnTo>
                <a:lnTo>
                  <a:pt x="218" y="258"/>
                </a:lnTo>
                <a:lnTo>
                  <a:pt x="202" y="268"/>
                </a:lnTo>
                <a:lnTo>
                  <a:pt x="240" y="304"/>
                </a:lnTo>
                <a:lnTo>
                  <a:pt x="240" y="304"/>
                </a:lnTo>
                <a:lnTo>
                  <a:pt x="264" y="288"/>
                </a:lnTo>
                <a:lnTo>
                  <a:pt x="288" y="270"/>
                </a:lnTo>
                <a:lnTo>
                  <a:pt x="304" y="250"/>
                </a:lnTo>
                <a:lnTo>
                  <a:pt x="318" y="228"/>
                </a:lnTo>
                <a:lnTo>
                  <a:pt x="332" y="202"/>
                </a:lnTo>
                <a:lnTo>
                  <a:pt x="340" y="176"/>
                </a:lnTo>
                <a:lnTo>
                  <a:pt x="344" y="146"/>
                </a:lnTo>
                <a:lnTo>
                  <a:pt x="344" y="116"/>
                </a:lnTo>
                <a:lnTo>
                  <a:pt x="344" y="0"/>
                </a:lnTo>
                <a:lnTo>
                  <a:pt x="202" y="0"/>
                </a:lnTo>
                <a:lnTo>
                  <a:pt x="202" y="0"/>
                </a:lnTo>
                <a:lnTo>
                  <a:pt x="202" y="0"/>
                </a:lnTo>
                <a:lnTo>
                  <a:pt x="20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7" name="内容占位符 6"/>
          <p:cNvSpPr>
            <a:spLocks noGrp="1"/>
          </p:cNvSpPr>
          <p:nvPr>
            <p:ph sz="quarter" idx="13"/>
            <p:custDataLst>
              <p:tags r:id="rId3"/>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p:custDataLst>
              <p:tags r:id="rId4"/>
            </p:custDataLst>
          </p:nvPr>
        </p:nvSpPr>
        <p:spPr bwMode="auto">
          <a:xfrm>
            <a:off x="0" y="0"/>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nvGrpSpPr>
          <p:cNvPr id="6" name="组合 5"/>
          <p:cNvGrpSpPr/>
          <p:nvPr>
            <p:custDataLst>
              <p:tags r:id="rId5"/>
            </p:custDataLst>
          </p:nvPr>
        </p:nvGrpSpPr>
        <p:grpSpPr>
          <a:xfrm>
            <a:off x="11640239" y="6317647"/>
            <a:ext cx="551761" cy="540353"/>
            <a:chOff x="11640239" y="6317647"/>
            <a:chExt cx="551761" cy="540353"/>
          </a:xfrm>
        </p:grpSpPr>
        <p:sp>
          <p:nvSpPr>
            <p:cNvPr id="11" name="矩形 10"/>
            <p:cNvSpPr/>
            <p:nvPr userDrawn="1">
              <p:custDataLst>
                <p:tags r:id="rId6"/>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2" name="矩形 11"/>
            <p:cNvSpPr/>
            <p:nvPr userDrawn="1">
              <p:custDataLst>
                <p:tags r:id="rId7"/>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sp>
        <p:nvSpPr>
          <p:cNvPr id="2" name="标题 1"/>
          <p:cNvSpPr>
            <a:spLocks noGrp="1"/>
          </p:cNvSpPr>
          <p:nvPr>
            <p:ph type="title"/>
            <p:custDataLst>
              <p:tags r:id="rId8"/>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grpSp>
        <p:nvGrpSpPr>
          <p:cNvPr id="12" name="组合 11"/>
          <p:cNvGrpSpPr/>
          <p:nvPr>
            <p:custDataLst>
              <p:tags r:id="rId4"/>
            </p:custDataLst>
          </p:nvPr>
        </p:nvGrpSpPr>
        <p:grpSpPr>
          <a:xfrm>
            <a:off x="11640239" y="6317647"/>
            <a:ext cx="551761" cy="540353"/>
            <a:chOff x="11640239" y="6317647"/>
            <a:chExt cx="551761" cy="540353"/>
          </a:xfrm>
        </p:grpSpPr>
        <p:sp>
          <p:nvSpPr>
            <p:cNvPr id="14" name="矩形 13"/>
            <p:cNvSpPr/>
            <p:nvPr userDrawn="1">
              <p:custDataLst>
                <p:tags r:id="rId5"/>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5" name="矩形 14"/>
            <p:cNvSpPr/>
            <p:nvPr userDrawn="1">
              <p:custDataLst>
                <p:tags r:id="rId6"/>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grpSp>
        <p:nvGrpSpPr>
          <p:cNvPr id="16" name="组合 15"/>
          <p:cNvGrpSpPr/>
          <p:nvPr>
            <p:custDataLst>
              <p:tags r:id="rId7"/>
            </p:custDataLst>
          </p:nvPr>
        </p:nvGrpSpPr>
        <p:grpSpPr>
          <a:xfrm>
            <a:off x="0" y="0"/>
            <a:ext cx="551761" cy="540353"/>
            <a:chOff x="11640239" y="6317647"/>
            <a:chExt cx="551761" cy="540353"/>
          </a:xfrm>
        </p:grpSpPr>
        <p:sp>
          <p:nvSpPr>
            <p:cNvPr id="17" name="矩形 16"/>
            <p:cNvSpPr/>
            <p:nvPr userDrawn="1">
              <p:custDataLst>
                <p:tags r:id="rId8"/>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8" name="矩形 17"/>
            <p:cNvSpPr/>
            <p:nvPr userDrawn="1">
              <p:custDataLst>
                <p:tags r:id="rId9"/>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sp>
        <p:nvSpPr>
          <p:cNvPr id="2" name="标题 1"/>
          <p:cNvSpPr>
            <a:spLocks noGrp="1"/>
          </p:cNvSpPr>
          <p:nvPr>
            <p:ph type="title"/>
            <p:custDataLst>
              <p:tags r:id="rId10"/>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8" name="组合 7"/>
          <p:cNvGrpSpPr/>
          <p:nvPr>
            <p:custDataLst>
              <p:tags r:id="rId3"/>
            </p:custDataLst>
          </p:nvPr>
        </p:nvGrpSpPr>
        <p:grpSpPr>
          <a:xfrm>
            <a:off x="0" y="0"/>
            <a:ext cx="838200" cy="820870"/>
            <a:chOff x="11640239" y="6317647"/>
            <a:chExt cx="551761" cy="540353"/>
          </a:xfrm>
        </p:grpSpPr>
        <p:sp>
          <p:nvSpPr>
            <p:cNvPr id="9" name="矩形 8"/>
            <p:cNvSpPr/>
            <p:nvPr userDrawn="1">
              <p:custDataLst>
                <p:tags r:id="rId4"/>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1" name="矩形 10"/>
            <p:cNvSpPr/>
            <p:nvPr userDrawn="1">
              <p:custDataLst>
                <p:tags r:id="rId5"/>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grpSp>
        <p:nvGrpSpPr>
          <p:cNvPr id="12" name="组合 11"/>
          <p:cNvGrpSpPr/>
          <p:nvPr>
            <p:custDataLst>
              <p:tags r:id="rId6"/>
            </p:custDataLst>
          </p:nvPr>
        </p:nvGrpSpPr>
        <p:grpSpPr>
          <a:xfrm>
            <a:off x="11353800" y="6037131"/>
            <a:ext cx="838200" cy="820870"/>
            <a:chOff x="11640239" y="6317647"/>
            <a:chExt cx="551761" cy="540353"/>
          </a:xfrm>
        </p:grpSpPr>
        <p:sp>
          <p:nvSpPr>
            <p:cNvPr id="13" name="矩形 12"/>
            <p:cNvSpPr/>
            <p:nvPr userDrawn="1">
              <p:custDataLst>
                <p:tags r:id="rId7"/>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4" name="矩形 13"/>
            <p:cNvSpPr/>
            <p:nvPr userDrawn="1">
              <p:custDataLst>
                <p:tags r:id="rId8"/>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5366327" y="4526522"/>
            <a:ext cx="145934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custDataLst>
              <p:tags r:id="rId3"/>
            </p:custDataLst>
          </p:nvPr>
        </p:nvGrpSpPr>
        <p:grpSpPr>
          <a:xfrm>
            <a:off x="4875752" y="2101271"/>
            <a:ext cx="2440497" cy="2547846"/>
            <a:chOff x="4775773" y="2101271"/>
            <a:chExt cx="2440497" cy="2547846"/>
          </a:xfrm>
        </p:grpSpPr>
        <p:cxnSp>
          <p:nvCxnSpPr>
            <p:cNvPr id="9" name="直接连接符 8"/>
            <p:cNvCxnSpPr/>
            <p:nvPr>
              <p:custDataLst>
                <p:tags r:id="rId4"/>
              </p:custDataLst>
            </p:nvPr>
          </p:nvCxnSpPr>
          <p:spPr>
            <a:xfrm>
              <a:off x="4775773" y="2101271"/>
              <a:ext cx="0" cy="98871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4775773" y="2101271"/>
              <a:ext cx="244049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7216270" y="2101271"/>
              <a:ext cx="0" cy="98871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75773" y="3818467"/>
              <a:ext cx="2440497" cy="830650"/>
              <a:chOff x="4775773" y="3818467"/>
              <a:chExt cx="2440497" cy="1601832"/>
            </a:xfrm>
          </p:grpSpPr>
          <p:cxnSp>
            <p:nvCxnSpPr>
              <p:cNvPr id="13" name="直接连接符 12"/>
              <p:cNvCxnSpPr/>
              <p:nvPr>
                <p:custDataLst>
                  <p:tags r:id="rId7"/>
                </p:custDataLst>
              </p:nvPr>
            </p:nvCxnSpPr>
            <p:spPr>
              <a:xfrm>
                <a:off x="4775773" y="5420299"/>
                <a:ext cx="244049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8"/>
                </p:custDataLst>
              </p:nvPr>
            </p:nvCxnSpPr>
            <p:spPr>
              <a:xfrm flipV="1">
                <a:off x="4775773" y="3818467"/>
                <a:ext cx="0" cy="1601832"/>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flipV="1">
                <a:off x="7216270" y="3818467"/>
                <a:ext cx="0" cy="1601832"/>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hasCustomPrompt="1"/>
            <p:custDataLst>
              <p:tags r:id="rId10"/>
            </p:custDataLst>
          </p:nvPr>
        </p:nvSpPr>
        <p:spPr>
          <a:xfrm>
            <a:off x="3233011" y="3068989"/>
            <a:ext cx="5713278" cy="757643"/>
          </a:xfrm>
        </p:spPr>
        <p:txBody>
          <a:bodyPr anchor="ctr" anchorCtr="0">
            <a:normAutofit/>
          </a:bodyPr>
          <a:lstStyle>
            <a:lvl1pPr algn="ctr">
              <a:defRPr sz="4000">
                <a:solidFill>
                  <a:schemeClr val="tx1">
                    <a:lumMod val="50000"/>
                    <a:lumOff val="50000"/>
                  </a:schemeClr>
                </a:solidFill>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a:p>
        </p:txBody>
      </p:sp>
      <p:sp>
        <p:nvSpPr>
          <p:cNvPr id="6" name="灯片编号占位符 5"/>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cxnSp>
        <p:nvCxnSpPr>
          <p:cNvPr id="8" name="直接连接符 7"/>
          <p:cNvCxnSpPr/>
          <p:nvPr>
            <p:custDataLst>
              <p:tags r:id="rId2"/>
            </p:custDataLst>
          </p:nvPr>
        </p:nvCxnSpPr>
        <p:spPr>
          <a:xfrm>
            <a:off x="982663" y="2073090"/>
            <a:ext cx="705628" cy="0"/>
          </a:xfrm>
          <a:prstGeom prst="line">
            <a:avLst/>
          </a:prstGeom>
          <a:noFill/>
          <a:ln w="12700" cap="flat" cmpd="sng" algn="ctr">
            <a:solidFill>
              <a:schemeClr val="accent1"/>
            </a:solidFill>
            <a:prstDash val="solid"/>
            <a:miter lim="800000"/>
          </a:ln>
          <a:effectLst/>
        </p:spPr>
      </p:cxnSp>
      <p:sp>
        <p:nvSpPr>
          <p:cNvPr id="2" name="标题 1"/>
          <p:cNvSpPr>
            <a:spLocks noGrp="1"/>
          </p:cNvSpPr>
          <p:nvPr>
            <p:ph type="title"/>
            <p:custDataLst>
              <p:tags r:id="rId3"/>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4"/>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5"/>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6"/>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60.xml"/><Relationship Id="rId23" Type="http://schemas.openxmlformats.org/officeDocument/2006/relationships/tags" Target="../tags/tag159.xml"/><Relationship Id="rId22" Type="http://schemas.openxmlformats.org/officeDocument/2006/relationships/tags" Target="../tags/tag158.xml"/><Relationship Id="rId21" Type="http://schemas.openxmlformats.org/officeDocument/2006/relationships/tags" Target="../tags/tag157.xml"/><Relationship Id="rId20" Type="http://schemas.openxmlformats.org/officeDocument/2006/relationships/tags" Target="../tags/tag156.xml"/><Relationship Id="rId2" Type="http://schemas.openxmlformats.org/officeDocument/2006/relationships/slideLayout" Target="../slideLayouts/slideLayout2.xml"/><Relationship Id="rId19" Type="http://schemas.openxmlformats.org/officeDocument/2006/relationships/tags" Target="../tags/tag155.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203.xml"/><Relationship Id="rId3" Type="http://schemas.openxmlformats.org/officeDocument/2006/relationships/image" Target="../media/image3.png"/><Relationship Id="rId2" Type="http://schemas.openxmlformats.org/officeDocument/2006/relationships/tags" Target="../tags/tag202.xml"/><Relationship Id="rId1" Type="http://schemas.openxmlformats.org/officeDocument/2006/relationships/tags" Target="../tags/tag201.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206.xml"/><Relationship Id="rId3" Type="http://schemas.openxmlformats.org/officeDocument/2006/relationships/image" Target="../media/image4.png"/><Relationship Id="rId2" Type="http://schemas.openxmlformats.org/officeDocument/2006/relationships/tags" Target="../tags/tag205.xml"/><Relationship Id="rId1" Type="http://schemas.openxmlformats.org/officeDocument/2006/relationships/tags" Target="../tags/tag204.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209.xml"/><Relationship Id="rId3" Type="http://schemas.openxmlformats.org/officeDocument/2006/relationships/image" Target="../media/image5.png"/><Relationship Id="rId2" Type="http://schemas.openxmlformats.org/officeDocument/2006/relationships/tags" Target="../tags/tag208.xml"/><Relationship Id="rId1" Type="http://schemas.openxmlformats.org/officeDocument/2006/relationships/tags" Target="../tags/tag20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image" Target="../media/image6.png"/><Relationship Id="rId2" Type="http://schemas.openxmlformats.org/officeDocument/2006/relationships/tags" Target="../tags/tag214.xml"/><Relationship Id="rId1" Type="http://schemas.openxmlformats.org/officeDocument/2006/relationships/tags" Target="../tags/tag21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fontScale="90000"/>
          </a:bodyPr>
          <a:p>
            <a:r>
              <a:rPr lang="zh-CN" altLang="en-US" dirty="0"/>
              <a:t>冗余技术</a:t>
            </a:r>
            <a:endParaRPr lang="zh-CN" altLang="en-US"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双机热备模式</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lstStyle/>
          <a:p>
            <a:r>
              <a:rPr lang="zh-CN" altLang="en-US" dirty="0"/>
              <a:t>主机</a:t>
            </a:r>
            <a:r>
              <a:rPr lang="en-US" altLang="zh-CN" dirty="0"/>
              <a:t>+</a:t>
            </a:r>
            <a:r>
              <a:rPr lang="zh-CN" altLang="en-US" dirty="0"/>
              <a:t>备机</a:t>
            </a:r>
            <a:endParaRPr lang="zh-CN" altLang="en-US" dirty="0"/>
          </a:p>
          <a:p>
            <a:r>
              <a:rPr lang="zh-CN" altLang="en-US" dirty="0"/>
              <a:t>主要应用运行在主机上</a:t>
            </a:r>
            <a:endParaRPr lang="zh-CN" altLang="en-US"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双机互备模式</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lstStyle/>
          <a:p>
            <a:r>
              <a:rPr lang="zh-CN" altLang="en-US" dirty="0">
                <a:sym typeface="+mn-ea"/>
              </a:rPr>
              <a:t>主机（备机）</a:t>
            </a:r>
            <a:r>
              <a:rPr lang="en-US" altLang="zh-CN" dirty="0">
                <a:sym typeface="+mn-ea"/>
              </a:rPr>
              <a:t>+</a:t>
            </a:r>
            <a:r>
              <a:rPr lang="zh-CN" altLang="en-US" dirty="0">
                <a:sym typeface="+mn-ea"/>
              </a:rPr>
              <a:t>备机（主机）</a:t>
            </a:r>
            <a:endParaRPr lang="zh-CN" altLang="en-US" dirty="0">
              <a:sym typeface="+mn-ea"/>
            </a:endParaRPr>
          </a:p>
          <a:p>
            <a:r>
              <a:rPr lang="zh-CN" altLang="en-US" dirty="0"/>
              <a:t>部分应用运行在一个机器上，部分应用运行在另一个机器上</a:t>
            </a:r>
            <a:endParaRPr lang="zh-CN" altLang="en-US"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双机双工模式</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lstStyle/>
          <a:p>
            <a:r>
              <a:rPr lang="zh-CN" altLang="en-US" dirty="0"/>
              <a:t>主机</a:t>
            </a:r>
            <a:r>
              <a:rPr lang="en-US" altLang="zh-CN" dirty="0"/>
              <a:t>+</a:t>
            </a:r>
            <a:r>
              <a:rPr lang="zh-CN" altLang="en-US" dirty="0"/>
              <a:t>主机</a:t>
            </a:r>
            <a:endParaRPr lang="zh-CN" altLang="en-US" dirty="0"/>
          </a:p>
          <a:p>
            <a:r>
              <a:rPr lang="zh-CN" altLang="en-US" dirty="0"/>
              <a:t>两个机器同时运行应用（负载均衡）</a:t>
            </a:r>
            <a:endParaRPr lang="zh-CN" altLang="en-US"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双机冗余的缺点</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lstStyle/>
          <a:p>
            <a:pPr marL="0" lvl="1"/>
            <a:r>
              <a:rPr lang="zh-CN" altLang="en-US" sz="2000" dirty="0">
                <a:sym typeface="+mn-ea"/>
              </a:rPr>
              <a:t>需要中断系统工作，恢复时间长、可靠性完全依赖故障检测覆盖率。实时性不够高，不能在线修复故障。</a:t>
            </a:r>
            <a:endParaRPr lang="zh-CN" altLang="en-US" sz="2000" dirty="0">
              <a:sym typeface="+mn-ea"/>
            </a:endParaRPr>
          </a:p>
          <a:p>
            <a:pPr marL="0" lvl="1"/>
            <a:endParaRPr lang="zh-CN" altLang="en-US" dirty="0"/>
          </a:p>
          <a:p>
            <a:pPr marL="0" lvl="1"/>
            <a:r>
              <a:rPr lang="en-US" altLang="zh-CN" dirty="0"/>
              <a:t>---&gt;</a:t>
            </a:r>
            <a:r>
              <a:rPr lang="zh-CN" altLang="en-US" dirty="0"/>
              <a:t>三模冗余容错</a:t>
            </a:r>
            <a:endParaRPr lang="zh-CN" altLang="en-US"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三模冗余</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normAutofit lnSpcReduction="10000"/>
          </a:bodyPr>
          <a:lstStyle/>
          <a:p>
            <a:pPr marL="0" lvl="1"/>
            <a:r>
              <a:rPr lang="zh-CN" altLang="en-US" dirty="0"/>
              <a:t>三中取二的多次表决方式进行输出，消除了单点故障的缺点。</a:t>
            </a:r>
            <a:endParaRPr lang="zh-CN" altLang="en-US" dirty="0"/>
          </a:p>
          <a:p>
            <a:pPr marL="0" lvl="1"/>
            <a:r>
              <a:rPr lang="zh-CN" altLang="en-US" dirty="0"/>
              <a:t>在任何一个计算机模块出现故障后，不需要中断系统仍能输出正确的处理结果，并且能对故障机器进行重构恢复。</a:t>
            </a:r>
            <a:endParaRPr lang="zh-CN" altLang="en-US" dirty="0"/>
          </a:p>
          <a:p>
            <a:pPr marL="0" lvl="1"/>
            <a:r>
              <a:rPr lang="zh-CN" altLang="en-US" dirty="0"/>
              <a:t>同步机制是整个三模冗余容错计算机系统的核心。</a:t>
            </a:r>
            <a:endParaRPr lang="zh-CN" altLang="en-US" dirty="0"/>
          </a:p>
          <a:p>
            <a:pPr marL="0" lvl="1"/>
            <a:r>
              <a:rPr lang="zh-CN" altLang="en-US" dirty="0"/>
              <a:t>三模冗余容错计算机分为四个模块</a:t>
            </a:r>
            <a:endParaRPr lang="zh-CN" altLang="en-US" dirty="0"/>
          </a:p>
          <a:p>
            <a:pPr marL="457200" lvl="2"/>
            <a:r>
              <a:rPr lang="zh-CN" altLang="en-US" dirty="0"/>
              <a:t>单机处理系统模块</a:t>
            </a:r>
            <a:endParaRPr lang="zh-CN" altLang="en-US" dirty="0"/>
          </a:p>
          <a:p>
            <a:pPr marL="457200" lvl="2"/>
            <a:r>
              <a:rPr lang="zh-CN" altLang="en-US" dirty="0">
                <a:solidFill>
                  <a:srgbClr val="FF0000"/>
                </a:solidFill>
              </a:rPr>
              <a:t>同步模块</a:t>
            </a:r>
            <a:endParaRPr lang="zh-CN" altLang="en-US" dirty="0"/>
          </a:p>
          <a:p>
            <a:pPr marL="914400" lvl="3"/>
            <a:r>
              <a:rPr lang="zh-CN" altLang="en-US" dirty="0"/>
              <a:t>任务同步、中断同步、公共时钟、锁相同步、多级同步等技术</a:t>
            </a:r>
            <a:endParaRPr lang="zh-CN" altLang="en-US" dirty="0"/>
          </a:p>
          <a:p>
            <a:pPr marL="457200" lvl="2"/>
            <a:r>
              <a:rPr lang="zh-CN" altLang="en-US" dirty="0"/>
              <a:t>数据交互模块</a:t>
            </a:r>
            <a:endParaRPr lang="zh-CN" altLang="en-US" dirty="0"/>
          </a:p>
          <a:p>
            <a:pPr marL="914400" lvl="3"/>
            <a:r>
              <a:rPr lang="zh-CN" altLang="en-US" dirty="0"/>
              <a:t>数据传输协议、总线的选择</a:t>
            </a:r>
            <a:endParaRPr lang="zh-CN" altLang="en-US" dirty="0"/>
          </a:p>
          <a:p>
            <a:pPr marL="457200" lvl="2"/>
            <a:r>
              <a:rPr lang="zh-CN" altLang="en-US" dirty="0">
                <a:solidFill>
                  <a:srgbClr val="FF0000"/>
                </a:solidFill>
              </a:rPr>
              <a:t>表决模块</a:t>
            </a:r>
            <a:endParaRPr lang="zh-CN" altLang="en-US" dirty="0">
              <a:solidFill>
                <a:srgbClr val="FF0000"/>
              </a:solidFill>
            </a:endParaRPr>
          </a:p>
          <a:p>
            <a:pPr marL="914400" lvl="3"/>
            <a:r>
              <a:rPr lang="zh-CN" altLang="en-US" dirty="0"/>
              <a:t>少数服从多数</a:t>
            </a:r>
            <a:endParaRPr lang="zh-CN" altLang="en-US"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工作流程</a:t>
            </a:r>
            <a:endParaRPr lang="zh-CN" altLang="en-US"/>
          </a:p>
        </p:txBody>
      </p:sp>
      <p:sp>
        <p:nvSpPr>
          <p:cNvPr id="3" name="内容占位符 2"/>
          <p:cNvSpPr>
            <a:spLocks noGrp="1"/>
          </p:cNvSpPr>
          <p:nvPr>
            <p:ph idx="1"/>
            <p:custDataLst>
              <p:tags r:id="rId2"/>
            </p:custDataLst>
          </p:nvPr>
        </p:nvSpPr>
        <p:spPr>
          <a:xfrm>
            <a:off x="838200" y="1825625"/>
            <a:ext cx="6406515" cy="4351655"/>
          </a:xfrm>
        </p:spPr>
        <p:txBody>
          <a:bodyPr>
            <a:normAutofit lnSpcReduction="10000"/>
          </a:bodyPr>
          <a:lstStyle/>
          <a:p>
            <a:pPr marL="0" lvl="1"/>
            <a:r>
              <a:rPr lang="zh-CN" altLang="en-US" dirty="0"/>
              <a:t>假设</a:t>
            </a:r>
            <a:r>
              <a:rPr lang="en-US" altLang="zh-CN" dirty="0"/>
              <a:t>A</a:t>
            </a:r>
            <a:r>
              <a:rPr lang="zh-CN" altLang="en-US" dirty="0"/>
              <a:t>运行速度最快，先到达检查点，之后将待比较数据发</a:t>
            </a:r>
            <a:endParaRPr lang="zh-CN" altLang="en-US" dirty="0"/>
          </a:p>
          <a:p>
            <a:pPr marL="0" lvl="1" indent="0">
              <a:buNone/>
            </a:pPr>
            <a:r>
              <a:rPr lang="zh-CN" altLang="en-US" dirty="0"/>
              <a:t>送给</a:t>
            </a:r>
            <a:r>
              <a:rPr lang="en-US" altLang="zh-CN" dirty="0"/>
              <a:t>B</a:t>
            </a:r>
            <a:r>
              <a:rPr lang="zh-CN" altLang="en-US" dirty="0"/>
              <a:t>、</a:t>
            </a:r>
            <a:r>
              <a:rPr lang="en-US" altLang="zh-CN" dirty="0"/>
              <a:t>C</a:t>
            </a:r>
            <a:r>
              <a:rPr lang="zh-CN" altLang="en-US" dirty="0"/>
              <a:t>，同时等待接收</a:t>
            </a:r>
            <a:r>
              <a:rPr lang="en-US" altLang="zh-CN" dirty="0"/>
              <a:t>B</a:t>
            </a:r>
            <a:r>
              <a:rPr lang="zh-CN" altLang="en-US" dirty="0"/>
              <a:t>、</a:t>
            </a:r>
            <a:r>
              <a:rPr lang="en-US" altLang="zh-CN" dirty="0"/>
              <a:t>C</a:t>
            </a:r>
            <a:r>
              <a:rPr lang="zh-CN" altLang="en-US" dirty="0"/>
              <a:t>发送的待比较数据。</a:t>
            </a:r>
            <a:endParaRPr lang="zh-CN" altLang="en-US" dirty="0"/>
          </a:p>
          <a:p>
            <a:pPr marL="0" lvl="1"/>
            <a:r>
              <a:rPr lang="zh-CN" altLang="en-US" dirty="0"/>
              <a:t>若在规定时间内接受到数据，则进行数据表决，并对</a:t>
            </a:r>
            <a:endParaRPr lang="zh-CN" altLang="en-US" dirty="0"/>
          </a:p>
          <a:p>
            <a:pPr marL="0" lvl="1" indent="0">
              <a:buNone/>
            </a:pPr>
            <a:r>
              <a:rPr lang="zh-CN" altLang="en-US" dirty="0"/>
              <a:t>每个单元设置故障评价；若没有接受到数据，也进行故障评价。</a:t>
            </a:r>
            <a:endParaRPr lang="en-US" altLang="zh-CN" dirty="0"/>
          </a:p>
          <a:p>
            <a:pPr marL="0" lvl="1"/>
            <a:r>
              <a:rPr lang="zh-CN" altLang="en-US" dirty="0"/>
              <a:t>之后系统接受各模块的故障评价，得到各个计算单元的故障情况。</a:t>
            </a:r>
            <a:endParaRPr lang="zh-CN" altLang="en-US" dirty="0"/>
          </a:p>
        </p:txBody>
      </p:sp>
      <p:pic>
        <p:nvPicPr>
          <p:cNvPr id="4" name="图片 3"/>
          <p:cNvPicPr>
            <a:picLocks noChangeAspect="1"/>
          </p:cNvPicPr>
          <p:nvPr/>
        </p:nvPicPr>
        <p:blipFill>
          <a:blip r:embed="rId3"/>
          <a:stretch>
            <a:fillRect/>
          </a:stretch>
        </p:blipFill>
        <p:spPr>
          <a:xfrm>
            <a:off x="7244080" y="283845"/>
            <a:ext cx="4602480" cy="6289675"/>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同步机制</a:t>
            </a:r>
            <a:endParaRPr lang="zh-CN" altLang="en-US"/>
          </a:p>
        </p:txBody>
      </p:sp>
      <p:sp>
        <p:nvSpPr>
          <p:cNvPr id="3" name="内容占位符 2"/>
          <p:cNvSpPr>
            <a:spLocks noGrp="1"/>
          </p:cNvSpPr>
          <p:nvPr>
            <p:ph idx="1"/>
            <p:custDataLst>
              <p:tags r:id="rId2"/>
            </p:custDataLst>
          </p:nvPr>
        </p:nvSpPr>
        <p:spPr>
          <a:xfrm>
            <a:off x="838200" y="1825625"/>
            <a:ext cx="4062095" cy="4351655"/>
          </a:xfrm>
        </p:spPr>
        <p:txBody>
          <a:bodyPr/>
          <a:lstStyle/>
          <a:p>
            <a:pPr marL="0" lvl="1"/>
            <a:r>
              <a:rPr lang="zh-CN" altLang="en-US" dirty="0"/>
              <a:t>一种方式：基于任务级的松散同步方式。</a:t>
            </a:r>
            <a:endParaRPr lang="zh-CN" altLang="en-US" dirty="0"/>
          </a:p>
          <a:p>
            <a:pPr marL="0" lvl="1"/>
            <a:r>
              <a:rPr lang="zh-CN" altLang="en-US" dirty="0"/>
              <a:t>基本思想：运行速度快的等待运行速度慢的</a:t>
            </a:r>
            <a:endParaRPr lang="zh-CN" altLang="en-US" dirty="0"/>
          </a:p>
          <a:p>
            <a:pPr marL="0" lvl="1"/>
            <a:r>
              <a:rPr lang="zh-CN" altLang="en-US" dirty="0"/>
              <a:t>相比传统的任务级松散同步机制，本系统增设了一级松散同步，以保证输出数据的正确性。即等三个节点的</a:t>
            </a:r>
            <a:r>
              <a:rPr lang="en-US" altLang="zh-CN" dirty="0"/>
              <a:t>W</a:t>
            </a:r>
            <a:r>
              <a:rPr lang="zh-CN" altLang="en-US" dirty="0"/>
              <a:t>信号</a:t>
            </a:r>
            <a:r>
              <a:rPr lang="zh-CN" altLang="en-US" dirty="0"/>
              <a:t>都更新完毕后，数据才输出。</a:t>
            </a:r>
            <a:endParaRPr lang="zh-CN" altLang="en-US" dirty="0"/>
          </a:p>
          <a:p>
            <a:pPr marL="0" lvl="1"/>
            <a:r>
              <a:rPr lang="en-US" altLang="zh-CN" dirty="0"/>
              <a:t>FER</a:t>
            </a:r>
            <a:r>
              <a:rPr lang="zh-CN" altLang="en-US" dirty="0"/>
              <a:t>寄存器（</a:t>
            </a:r>
            <a:r>
              <a:rPr lang="en-US" altLang="zh-CN" dirty="0"/>
              <a:t>Fault Evaluation Register</a:t>
            </a:r>
            <a:r>
              <a:rPr lang="zh-CN" altLang="en-US" dirty="0"/>
              <a:t>）</a:t>
            </a:r>
            <a:endParaRPr lang="zh-CN" altLang="en-US" dirty="0"/>
          </a:p>
        </p:txBody>
      </p:sp>
      <p:pic>
        <p:nvPicPr>
          <p:cNvPr id="5" name="图片 4"/>
          <p:cNvPicPr>
            <a:picLocks noChangeAspect="1"/>
          </p:cNvPicPr>
          <p:nvPr/>
        </p:nvPicPr>
        <p:blipFill>
          <a:blip r:embed="rId3"/>
          <a:stretch>
            <a:fillRect/>
          </a:stretch>
        </p:blipFill>
        <p:spPr>
          <a:xfrm>
            <a:off x="4815205" y="463550"/>
            <a:ext cx="7341870" cy="3203575"/>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表决机制</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lstStyle/>
          <a:p>
            <a:pPr marL="0" lvl="1"/>
            <a:r>
              <a:rPr lang="zh-CN" dirty="0"/>
              <a:t>硬件电路</a:t>
            </a:r>
            <a:endParaRPr lang="zh-CN" dirty="0"/>
          </a:p>
          <a:p>
            <a:pPr marL="457200" lvl="2"/>
            <a:r>
              <a:rPr lang="zh-CN" dirty="0"/>
              <a:t>表决器可能单点故障：嵌入到计算机中也做冗余</a:t>
            </a:r>
            <a:endParaRPr lang="zh-CN" dirty="0"/>
          </a:p>
          <a:p>
            <a:pPr marL="0" lvl="1"/>
            <a:r>
              <a:rPr lang="zh-CN" dirty="0"/>
              <a:t>软件</a:t>
            </a:r>
            <a:endParaRPr lang="zh-CN" dirty="0"/>
          </a:p>
        </p:txBody>
      </p:sp>
      <p:pic>
        <p:nvPicPr>
          <p:cNvPr id="4" name="图片 3"/>
          <p:cNvPicPr>
            <a:picLocks noChangeAspect="1"/>
          </p:cNvPicPr>
          <p:nvPr/>
        </p:nvPicPr>
        <p:blipFill>
          <a:blip r:embed="rId3"/>
          <a:stretch>
            <a:fillRect/>
          </a:stretch>
        </p:blipFill>
        <p:spPr>
          <a:xfrm>
            <a:off x="6684010" y="768350"/>
            <a:ext cx="4884420" cy="482346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拜占庭故障</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lstStyle/>
          <a:p>
            <a:pPr marL="0" lvl="1"/>
            <a:r>
              <a:rPr lang="zh-CN" dirty="0"/>
              <a:t>三模冗余无法解决拜占庭故障</a:t>
            </a:r>
            <a:endParaRPr lang="zh-CN" dirty="0"/>
          </a:p>
          <a:p>
            <a:pPr marL="0" lvl="1"/>
            <a:r>
              <a:rPr lang="en-US" altLang="zh-CN" dirty="0"/>
              <a:t>A-&gt;B</a:t>
            </a:r>
            <a:r>
              <a:rPr lang="zh-CN" altLang="en-US" dirty="0"/>
              <a:t>：</a:t>
            </a:r>
            <a:r>
              <a:rPr lang="en-US" altLang="zh-CN" dirty="0"/>
              <a:t>1  C-&gt;B </a:t>
            </a:r>
            <a:r>
              <a:rPr lang="zh-CN" altLang="en-US" dirty="0"/>
              <a:t>：</a:t>
            </a:r>
            <a:r>
              <a:rPr lang="en-US" altLang="zh-CN" dirty="0"/>
              <a:t>0  B</a:t>
            </a:r>
            <a:r>
              <a:rPr lang="zh-CN" altLang="en-US" dirty="0"/>
              <a:t>：？</a:t>
            </a:r>
            <a:endParaRPr lang="zh-CN" altLang="en-US" dirty="0"/>
          </a:p>
          <a:p>
            <a:pPr marL="0" lvl="1"/>
            <a:r>
              <a:rPr lang="zh-CN" altLang="en-US" dirty="0"/>
              <a:t>实用拜占庭容错算法（</a:t>
            </a:r>
            <a:r>
              <a:rPr lang="en-US" altLang="zh-CN" dirty="0"/>
              <a:t>PBFT</a:t>
            </a:r>
            <a:r>
              <a:rPr lang="zh-CN" altLang="en-US" dirty="0"/>
              <a:t>）</a:t>
            </a:r>
            <a:endParaRPr lang="zh-CN" altLang="en-US" dirty="0"/>
          </a:p>
          <a:p>
            <a:pPr marL="457200" lvl="2"/>
            <a:r>
              <a:rPr lang="zh-CN" altLang="en-US" dirty="0"/>
              <a:t>核心理论：</a:t>
            </a:r>
            <a:r>
              <a:rPr lang="en-US" altLang="zh-CN" dirty="0"/>
              <a:t>n &gt;= 3f + 1</a:t>
            </a:r>
            <a:r>
              <a:rPr lang="zh-CN" altLang="en-US" dirty="0"/>
              <a:t>，其中</a:t>
            </a:r>
            <a:r>
              <a:rPr lang="en-US" altLang="zh-CN" dirty="0"/>
              <a:t>n</a:t>
            </a:r>
            <a:r>
              <a:rPr lang="zh-CN" altLang="en-US" dirty="0"/>
              <a:t>是总节点数，</a:t>
            </a:r>
            <a:r>
              <a:rPr lang="en-US" altLang="zh-CN" dirty="0"/>
              <a:t>f</a:t>
            </a:r>
            <a:r>
              <a:rPr lang="zh-CN" altLang="en-US" dirty="0"/>
              <a:t>是允许的故障数。</a:t>
            </a:r>
            <a:endParaRPr lang="zh-CN" altLang="en-US" dirty="0"/>
          </a:p>
          <a:p>
            <a:pPr marL="914400" lvl="3"/>
            <a:r>
              <a:rPr lang="zh-CN" altLang="en-US" dirty="0"/>
              <a:t>证明：</a:t>
            </a:r>
            <a:r>
              <a:rPr lang="en-US" altLang="zh-CN" dirty="0"/>
              <a:t>PBFT</a:t>
            </a:r>
            <a:r>
              <a:rPr lang="zh-CN" altLang="en-US" dirty="0"/>
              <a:t>既支持</a:t>
            </a:r>
            <a:r>
              <a:rPr lang="en-US" altLang="zh-CN" dirty="0"/>
              <a:t>f</a:t>
            </a:r>
            <a:r>
              <a:rPr lang="zh-CN" altLang="en-US" dirty="0"/>
              <a:t>个故障，又允许</a:t>
            </a:r>
            <a:r>
              <a:rPr lang="en-US" altLang="zh-CN" dirty="0"/>
              <a:t>f</a:t>
            </a:r>
            <a:r>
              <a:rPr lang="zh-CN" altLang="en-US" dirty="0"/>
              <a:t>个叛徒，要使得正常节点作出正确选择，则</a:t>
            </a:r>
            <a:r>
              <a:rPr lang="en-US" altLang="zh-CN" dirty="0"/>
              <a:t>n-f-f&gt;f</a:t>
            </a:r>
            <a:endParaRPr lang="zh-CN" altLang="en-US" dirty="0"/>
          </a:p>
          <a:p>
            <a:pPr marL="457200" lvl="2"/>
            <a:r>
              <a:rPr lang="zh-CN" altLang="en-US" dirty="0"/>
              <a:t>可以看出，</a:t>
            </a:r>
            <a:r>
              <a:rPr lang="en-US" altLang="zh-CN" dirty="0"/>
              <a:t>PBFT系</a:t>
            </a:r>
            <a:r>
              <a:rPr lang="zh-CN" altLang="en-US" dirty="0"/>
              <a:t>统的运行至少需要</a:t>
            </a:r>
            <a:r>
              <a:rPr lang="en-US" altLang="zh-CN" dirty="0"/>
              <a:t>4</a:t>
            </a:r>
            <a:r>
              <a:rPr lang="zh-CN" altLang="en-US" dirty="0"/>
              <a:t>个参与者。</a:t>
            </a:r>
            <a:endParaRPr lang="zh-CN" altLang="en-US" dirty="0"/>
          </a:p>
          <a:p>
            <a:pPr marL="457200" lvl="2"/>
            <a:r>
              <a:rPr lang="en-US" altLang="zh-CN" dirty="0"/>
              <a:t>PBFT</a:t>
            </a:r>
            <a:r>
              <a:rPr lang="zh-CN" altLang="en-US" dirty="0"/>
              <a:t>系统中，一个节点作为主节点，其他都是备份节点。</a:t>
            </a:r>
            <a:endParaRPr lang="zh-CN" altLang="en-US" dirty="0"/>
          </a:p>
          <a:p>
            <a:pPr marL="457200" lvl="2"/>
            <a:r>
              <a:rPr lang="zh-CN" altLang="en-US" dirty="0"/>
              <a:t>本质上就是利用通信次数换取可靠性（对每一个节点，收到消息后都去问其他节点收到的是什么）</a:t>
            </a:r>
            <a:endParaRPr lang="zh-CN" altLang="en-US" dirty="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sym typeface="+mn-ea"/>
              </a:rPr>
              <a:t>实用拜占庭容错算法（</a:t>
            </a:r>
            <a:r>
              <a:rPr lang="en-US" altLang="zh-CN" dirty="0">
                <a:sym typeface="+mn-ea"/>
              </a:rPr>
              <a:t>PBFT</a:t>
            </a:r>
            <a:r>
              <a:rPr lang="zh-CN" altLang="en-US" dirty="0">
                <a:sym typeface="+mn-ea"/>
              </a:rPr>
              <a:t>）</a:t>
            </a:r>
            <a:endParaRPr lang="zh-CN" altLang="en-US"/>
          </a:p>
        </p:txBody>
      </p:sp>
      <p:sp>
        <p:nvSpPr>
          <p:cNvPr id="3" name="内容占位符 2"/>
          <p:cNvSpPr>
            <a:spLocks noGrp="1"/>
          </p:cNvSpPr>
          <p:nvPr>
            <p:ph idx="1"/>
            <p:custDataLst>
              <p:tags r:id="rId2"/>
            </p:custDataLst>
          </p:nvPr>
        </p:nvSpPr>
        <p:spPr>
          <a:xfrm>
            <a:off x="838200" y="1825625"/>
            <a:ext cx="4819650" cy="4351655"/>
          </a:xfrm>
        </p:spPr>
        <p:txBody>
          <a:bodyPr>
            <a:normAutofit lnSpcReduction="20000"/>
          </a:bodyPr>
          <a:lstStyle/>
          <a:p>
            <a:pPr marL="0" lvl="1"/>
            <a:r>
              <a:rPr lang="zh-CN" dirty="0"/>
              <a:t>选举出一个主节点（</a:t>
            </a:r>
            <a:r>
              <a:rPr lang="en-US" altLang="zh-CN" dirty="0"/>
              <a:t>0</a:t>
            </a:r>
            <a:r>
              <a:rPr lang="zh-CN" altLang="en-US" dirty="0"/>
              <a:t>）</a:t>
            </a:r>
            <a:endParaRPr lang="zh-CN" dirty="0"/>
          </a:p>
          <a:p>
            <a:pPr marL="0" lvl="1"/>
            <a:r>
              <a:rPr lang="zh-CN" altLang="en-US" dirty="0"/>
              <a:t>Pre-Prepare：主节点把客户端发来的消息向全网广播，扩散至123</a:t>
            </a:r>
            <a:endParaRPr lang="zh-CN" altLang="en-US" dirty="0"/>
          </a:p>
          <a:p>
            <a:pPr marL="0" lvl="1"/>
            <a:r>
              <a:rPr lang="zh-CN" altLang="en-US" dirty="0"/>
              <a:t>Prepare：每个节点接收到消息后，向全网广播，1-&gt;023，2-&gt;013，3因为宕机无法广播</a:t>
            </a:r>
            <a:endParaRPr lang="zh-CN" altLang="en-US" dirty="0"/>
          </a:p>
          <a:p>
            <a:pPr marL="0" lvl="1"/>
            <a:r>
              <a:rPr lang="zh-CN" altLang="en-US" dirty="0"/>
              <a:t>Commit：如果一个节点收到的2f个其它节点发来的摘要都和自己相等，就向全网广播一条commit消息</a:t>
            </a:r>
            <a:endParaRPr lang="zh-CN" altLang="en-US" dirty="0"/>
          </a:p>
          <a:p>
            <a:pPr marL="0" lvl="1"/>
            <a:r>
              <a:rPr lang="zh-CN" altLang="en-US" dirty="0"/>
              <a:t>Reply：如果一个节点收到2f+1条commit消息，即可提交消息给客户端。</a:t>
            </a:r>
            <a:endParaRPr lang="zh-CN" altLang="en-US" dirty="0"/>
          </a:p>
        </p:txBody>
      </p:sp>
      <p:pic>
        <p:nvPicPr>
          <p:cNvPr id="5" name="图片 4"/>
          <p:cNvPicPr>
            <a:picLocks noChangeAspect="1"/>
          </p:cNvPicPr>
          <p:nvPr/>
        </p:nvPicPr>
        <p:blipFill>
          <a:blip r:embed="rId3"/>
          <a:stretch>
            <a:fillRect/>
          </a:stretch>
        </p:blipFill>
        <p:spPr>
          <a:xfrm>
            <a:off x="5558790" y="1516380"/>
            <a:ext cx="6553200" cy="2849880"/>
          </a:xfrm>
          <a:prstGeom prst="rect">
            <a:avLst/>
          </a:prstGeom>
        </p:spPr>
      </p:pic>
      <p:sp>
        <p:nvSpPr>
          <p:cNvPr id="4" name="内容占位符 2"/>
          <p:cNvSpPr>
            <a:spLocks noGrp="1"/>
          </p:cNvSpPr>
          <p:nvPr>
            <p:custDataLst>
              <p:tags r:id="rId4"/>
            </p:custDataLst>
          </p:nvPr>
        </p:nvSpPr>
        <p:spPr>
          <a:xfrm>
            <a:off x="838200" y="5147945"/>
            <a:ext cx="10951845" cy="116649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r>
              <a:rPr lang="zh-CN" altLang="en-US" dirty="0"/>
              <a:t>如果主节点是叛徒，则在</a:t>
            </a:r>
            <a:r>
              <a:rPr lang="en-US" altLang="zh-CN" dirty="0"/>
              <a:t>pre-prepare</a:t>
            </a:r>
            <a:r>
              <a:rPr lang="zh-CN" altLang="en-US" dirty="0"/>
              <a:t>后会无法进行下去，经过一定时间后，会重新选举主节点。</a:t>
            </a:r>
            <a:endParaRPr lang="zh-CN" altLang="en-US" dirty="0"/>
          </a:p>
          <a:p>
            <a:pPr marL="0" lvl="1"/>
            <a:endParaRPr lang="zh-CN" altLang="en-US" dirty="0"/>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冗余技术</a:t>
            </a:r>
            <a:endParaRPr lang="zh-CN" altLang="en-US"/>
          </a:p>
        </p:txBody>
      </p:sp>
      <p:sp>
        <p:nvSpPr>
          <p:cNvPr id="3" name="内容占位符 2"/>
          <p:cNvSpPr>
            <a:spLocks noGrp="1"/>
          </p:cNvSpPr>
          <p:nvPr>
            <p:ph idx="1"/>
            <p:custDataLst>
              <p:tags r:id="rId2"/>
            </p:custDataLst>
          </p:nvPr>
        </p:nvSpPr>
        <p:spPr>
          <a:xfrm>
            <a:off x="838200" y="1555750"/>
            <a:ext cx="10515600" cy="5109210"/>
          </a:xfrm>
        </p:spPr>
        <p:txBody>
          <a:bodyPr>
            <a:normAutofit/>
          </a:bodyPr>
          <a:lstStyle/>
          <a:p>
            <a:r>
              <a:rPr lang="zh-CN" altLang="en-US" dirty="0"/>
              <a:t>硬件冗余</a:t>
            </a:r>
            <a:endParaRPr lang="zh-CN" altLang="en-US" dirty="0"/>
          </a:p>
          <a:p>
            <a:pPr lvl="1"/>
            <a:r>
              <a:rPr lang="zh-CN" altLang="en-US" dirty="0"/>
              <a:t>工作冗余</a:t>
            </a:r>
            <a:endParaRPr lang="zh-CN" altLang="en-US" dirty="0"/>
          </a:p>
          <a:p>
            <a:pPr lvl="2"/>
            <a:r>
              <a:rPr lang="zh-CN" altLang="en-US" dirty="0"/>
              <a:t>各单元同时工作</a:t>
            </a:r>
            <a:endParaRPr lang="zh-CN" altLang="en-US" dirty="0"/>
          </a:p>
          <a:p>
            <a:pPr lvl="2"/>
            <a:r>
              <a:rPr lang="zh-CN" altLang="en-US" dirty="0"/>
              <a:t>结构为相同单元的串联、并联或</a:t>
            </a:r>
            <a:r>
              <a:rPr lang="en-US" altLang="zh-CN" dirty="0"/>
              <a:t>N</a:t>
            </a:r>
            <a:r>
              <a:rPr lang="zh-CN" altLang="en-US" dirty="0"/>
              <a:t>倍单元</a:t>
            </a:r>
            <a:endParaRPr lang="zh-CN" altLang="en-US" dirty="0"/>
          </a:p>
          <a:p>
            <a:pPr lvl="1"/>
            <a:r>
              <a:rPr lang="zh-CN" altLang="en-US" dirty="0"/>
              <a:t>非工作冗余</a:t>
            </a:r>
            <a:endParaRPr lang="zh-CN" altLang="en-US" dirty="0"/>
          </a:p>
          <a:p>
            <a:pPr lvl="2"/>
            <a:r>
              <a:rPr lang="en-US" altLang="zh-CN" dirty="0"/>
              <a:t>m+1</a:t>
            </a:r>
            <a:r>
              <a:rPr lang="zh-CN" altLang="en-US" dirty="0"/>
              <a:t>个模块，</a:t>
            </a:r>
            <a:r>
              <a:rPr lang="en-US" altLang="zh-CN" dirty="0"/>
              <a:t>1</a:t>
            </a:r>
            <a:r>
              <a:rPr lang="zh-CN" altLang="en-US" dirty="0"/>
              <a:t>个工作，</a:t>
            </a:r>
            <a:r>
              <a:rPr lang="en-US" altLang="zh-CN" dirty="0"/>
              <a:t>m</a:t>
            </a:r>
            <a:r>
              <a:rPr lang="zh-CN" altLang="en-US" dirty="0"/>
              <a:t>个储备。</a:t>
            </a:r>
            <a:endParaRPr lang="zh-CN" altLang="en-US" dirty="0"/>
          </a:p>
          <a:p>
            <a:pPr lvl="0"/>
            <a:r>
              <a:rPr lang="zh-CN" altLang="en-US" dirty="0"/>
              <a:t>时间冗余</a:t>
            </a:r>
            <a:endParaRPr lang="zh-CN" altLang="en-US" dirty="0"/>
          </a:p>
          <a:p>
            <a:pPr lvl="1"/>
            <a:r>
              <a:rPr lang="zh-CN" altLang="en-US" sz="1800" dirty="0"/>
              <a:t>消耗时间换取系统可靠性</a:t>
            </a:r>
            <a:endParaRPr lang="zh-CN" altLang="en-US" sz="1800" dirty="0"/>
          </a:p>
          <a:p>
            <a:pPr lvl="1"/>
            <a:r>
              <a:rPr lang="zh-CN" altLang="en-US" sz="1800" dirty="0"/>
              <a:t>典型应用</a:t>
            </a:r>
            <a:endParaRPr lang="zh-CN" altLang="en-US" sz="1800" dirty="0"/>
          </a:p>
          <a:p>
            <a:pPr lvl="2"/>
            <a:r>
              <a:rPr lang="zh-CN" altLang="en-US" sz="1600" dirty="0"/>
              <a:t>指令复执：</a:t>
            </a:r>
            <a:r>
              <a:rPr lang="zh-CN" altLang="en-US">
                <a:sym typeface="+mn-ea"/>
              </a:rPr>
              <a:t>重复执行已发现错误的指令</a:t>
            </a:r>
            <a:endParaRPr lang="zh-CN" altLang="en-US" sz="1600" dirty="0"/>
          </a:p>
          <a:p>
            <a:pPr lvl="2"/>
            <a:r>
              <a:rPr lang="zh-CN" altLang="en-US" sz="1600" dirty="0"/>
              <a:t>程序卷回：</a:t>
            </a:r>
            <a:r>
              <a:rPr lang="zh-CN" altLang="en-US">
                <a:sym typeface="+mn-ea"/>
              </a:rPr>
              <a:t>重复执行发现错误的程序</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冗余技术</a:t>
            </a:r>
            <a:endParaRPr lang="zh-CN" altLang="en-US"/>
          </a:p>
        </p:txBody>
      </p:sp>
      <p:sp>
        <p:nvSpPr>
          <p:cNvPr id="3" name="内容占位符 2"/>
          <p:cNvSpPr>
            <a:spLocks noGrp="1"/>
          </p:cNvSpPr>
          <p:nvPr>
            <p:ph idx="1"/>
            <p:custDataLst>
              <p:tags r:id="rId2"/>
            </p:custDataLst>
          </p:nvPr>
        </p:nvSpPr>
        <p:spPr>
          <a:xfrm>
            <a:off x="838200" y="1555750"/>
            <a:ext cx="10515600" cy="5109210"/>
          </a:xfrm>
        </p:spPr>
        <p:txBody>
          <a:bodyPr>
            <a:normAutofit/>
          </a:bodyPr>
          <a:lstStyle/>
          <a:p>
            <a:pPr lvl="0"/>
            <a:r>
              <a:rPr lang="zh-CN" altLang="en-US" dirty="0"/>
              <a:t>信息冗余</a:t>
            </a:r>
            <a:endParaRPr lang="zh-CN" altLang="en-US" dirty="0"/>
          </a:p>
          <a:p>
            <a:pPr lvl="1"/>
            <a:r>
              <a:rPr lang="zh-CN" altLang="en-US" dirty="0"/>
              <a:t>增加信息的多余度进行容错</a:t>
            </a:r>
            <a:endParaRPr lang="zh-CN" altLang="en-US" dirty="0"/>
          </a:p>
          <a:p>
            <a:pPr lvl="1"/>
            <a:r>
              <a:rPr lang="zh-CN" altLang="en-US" dirty="0"/>
              <a:t>纠错码：奇偶码、海明码、循环码等</a:t>
            </a:r>
            <a:endParaRPr lang="zh-CN" altLang="en-US" dirty="0"/>
          </a:p>
          <a:p>
            <a:pPr lvl="1"/>
            <a:r>
              <a:rPr lang="zh-CN" altLang="en-US">
                <a:sym typeface="+mn-ea"/>
              </a:rPr>
              <a:t>一般情况下附加的信息位越多，检错纠错能力越强。</a:t>
            </a:r>
            <a:endParaRPr lang="zh-CN" altLang="en-US" dirty="0"/>
          </a:p>
          <a:p>
            <a:pPr lvl="0"/>
            <a:r>
              <a:rPr lang="zh-CN" altLang="en-US" dirty="0"/>
              <a:t>软件冗余</a:t>
            </a:r>
            <a:endParaRPr lang="zh-CN" altLang="en-US" dirty="0"/>
          </a:p>
          <a:p>
            <a:pPr lvl="1"/>
            <a:r>
              <a:rPr lang="zh-CN" altLang="en-US" dirty="0"/>
              <a:t>恢复块技术</a:t>
            </a:r>
            <a:endParaRPr lang="zh-CN" altLang="en-US" dirty="0"/>
          </a:p>
          <a:p>
            <a:pPr lvl="2"/>
            <a:r>
              <a:rPr lang="zh-CN" altLang="en-US">
                <a:sym typeface="+mn-ea"/>
              </a:rPr>
              <a:t>以针对同一任务采用不同算法的多个独立程序体间的差异为容错基础，由冗余管理系统将这些程序组织在一起构建成完整的可恢复模块。</a:t>
            </a:r>
            <a:endParaRPr lang="zh-CN" altLang="en-US" dirty="0"/>
          </a:p>
          <a:p>
            <a:pPr lvl="1"/>
            <a:r>
              <a:rPr lang="zh-CN" altLang="en-US" dirty="0"/>
              <a:t>多版本设计方法</a:t>
            </a:r>
            <a:endParaRPr lang="zh-CN" altLang="en-US" dirty="0"/>
          </a:p>
          <a:p>
            <a:pPr lvl="2"/>
            <a:r>
              <a:rPr lang="zh-CN" altLang="en-US">
                <a:sym typeface="+mn-ea"/>
              </a:rPr>
              <a:t>采用不同的算法、语言、环境和工具，由不同技术风格和工作习惯的程序员针对同一任务设计出多个程序同时运行，对结果进行表决以获得正确的结果。</a:t>
            </a: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冗余技术</a:t>
            </a:r>
            <a:endParaRPr lang="zh-CN" altLang="en-US"/>
          </a:p>
        </p:txBody>
      </p:sp>
      <p:sp>
        <p:nvSpPr>
          <p:cNvPr id="3" name="内容占位符 2"/>
          <p:cNvSpPr>
            <a:spLocks noGrp="1"/>
          </p:cNvSpPr>
          <p:nvPr>
            <p:ph idx="1"/>
            <p:custDataLst>
              <p:tags r:id="rId2"/>
            </p:custDataLst>
          </p:nvPr>
        </p:nvSpPr>
        <p:spPr>
          <a:xfrm>
            <a:off x="838200" y="1845945"/>
            <a:ext cx="10515600" cy="4819015"/>
          </a:xfrm>
        </p:spPr>
        <p:txBody>
          <a:bodyPr>
            <a:normAutofit/>
          </a:bodyPr>
          <a:lstStyle/>
          <a:p>
            <a:pPr lvl="0"/>
            <a:r>
              <a:rPr lang="zh-CN" altLang="en-US" dirty="0"/>
              <a:t>硬件冗余是容错效率最高的方法</a:t>
            </a:r>
            <a:endParaRPr lang="zh-CN" altLang="en-US" dirty="0"/>
          </a:p>
          <a:p>
            <a:pPr lvl="0"/>
            <a:r>
              <a:rPr lang="zh-CN" altLang="en-US" dirty="0"/>
              <a:t>信息冗余冗余度低，效率高，在逻辑域中获得广泛应用</a:t>
            </a:r>
            <a:endParaRPr lang="zh-CN" altLang="en-US"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数据备份方式</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lstStyle/>
          <a:p>
            <a:r>
              <a:rPr lang="zh-CN" altLang="en-US" dirty="0"/>
              <a:t>完全备份</a:t>
            </a:r>
            <a:endParaRPr lang="zh-CN" altLang="en-US" dirty="0"/>
          </a:p>
          <a:p>
            <a:pPr lvl="1"/>
            <a:r>
              <a:rPr lang="zh-CN" altLang="en-US" dirty="0"/>
              <a:t>对所有文件进行备份。</a:t>
            </a:r>
            <a:endParaRPr lang="zh-CN" altLang="en-US" dirty="0"/>
          </a:p>
          <a:p>
            <a:r>
              <a:rPr lang="zh-CN" altLang="en-US" dirty="0"/>
              <a:t>增量备份</a:t>
            </a:r>
            <a:endParaRPr lang="zh-CN" altLang="en-US" dirty="0"/>
          </a:p>
          <a:p>
            <a:pPr lvl="1"/>
            <a:r>
              <a:rPr lang="zh-CN" altLang="en-US" sz="1800" dirty="0"/>
              <a:t>备份自上一次任何备份之后有变化的数据。</a:t>
            </a:r>
            <a:endParaRPr lang="zh-CN" altLang="en-US" dirty="0"/>
          </a:p>
          <a:p>
            <a:r>
              <a:rPr lang="zh-CN" altLang="en-US" dirty="0"/>
              <a:t>差异备份</a:t>
            </a:r>
            <a:endParaRPr lang="zh-CN" altLang="en-US" dirty="0"/>
          </a:p>
          <a:p>
            <a:pPr lvl="1"/>
            <a:r>
              <a:rPr lang="zh-CN" altLang="en-US" dirty="0"/>
              <a:t>备份自上一次完全备份之后有变化的数据。</a:t>
            </a:r>
            <a:endParaRPr lang="zh-CN" altLang="en-US" dirty="0"/>
          </a:p>
          <a:p>
            <a:pPr lvl="1"/>
            <a:endParaRPr lang="zh-CN" altLang="en-US" dirty="0"/>
          </a:p>
          <a:p>
            <a:pPr lvl="0"/>
            <a:r>
              <a:rPr lang="zh-CN" altLang="en-US" dirty="0"/>
              <a:t>差异备份和增量备份的区别点在于参考点不同。</a:t>
            </a:r>
            <a:endParaRPr lang="zh-CN" altLang="en-US"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29765" y="153670"/>
            <a:ext cx="7705090" cy="3247390"/>
          </a:xfrm>
          <a:prstGeom prst="rect">
            <a:avLst/>
          </a:prstGeom>
        </p:spPr>
      </p:pic>
      <p:sp>
        <p:nvSpPr>
          <p:cNvPr id="8" name="内容占位符 7"/>
          <p:cNvSpPr>
            <a:spLocks noGrp="1"/>
          </p:cNvSpPr>
          <p:nvPr>
            <p:ph idx="1"/>
            <p:custDataLst>
              <p:tags r:id="rId2"/>
            </p:custDataLst>
          </p:nvPr>
        </p:nvSpPr>
        <p:spPr>
          <a:xfrm>
            <a:off x="1777365" y="3463925"/>
            <a:ext cx="5516245" cy="2626995"/>
          </a:xfrm>
        </p:spPr>
        <p:txBody>
          <a:bodyPr>
            <a:normAutofit fontScale="70000"/>
          </a:bodyPr>
          <a:p>
            <a:r>
              <a:rPr lang="zh-CN" altLang="en-US" dirty="0"/>
              <a:t>完全备份</a:t>
            </a:r>
            <a:endParaRPr lang="zh-CN" altLang="en-US" dirty="0"/>
          </a:p>
          <a:p>
            <a:pPr lvl="1"/>
            <a:r>
              <a:rPr lang="zh-CN" altLang="en-US" sz="1800" dirty="0"/>
              <a:t>优点：只需用一次备份即可恢复</a:t>
            </a:r>
            <a:endParaRPr lang="zh-CN" altLang="en-US" sz="1800" dirty="0"/>
          </a:p>
          <a:p>
            <a:pPr lvl="1"/>
            <a:r>
              <a:rPr lang="zh-CN" altLang="en-US" sz="1800" dirty="0"/>
              <a:t>缺点：备份数据大量重复</a:t>
            </a:r>
            <a:endParaRPr lang="zh-CN" altLang="en-US" dirty="0"/>
          </a:p>
          <a:p>
            <a:r>
              <a:rPr lang="zh-CN" altLang="en-US" dirty="0"/>
              <a:t>增量备份</a:t>
            </a:r>
            <a:endParaRPr lang="zh-CN" altLang="en-US" dirty="0"/>
          </a:p>
          <a:p>
            <a:pPr lvl="1"/>
            <a:r>
              <a:rPr lang="zh-CN" altLang="en-US" sz="1800" dirty="0"/>
              <a:t>优点：备份极快</a:t>
            </a:r>
            <a:endParaRPr lang="zh-CN" altLang="en-US" sz="1800" dirty="0"/>
          </a:p>
          <a:p>
            <a:pPr lvl="1"/>
            <a:r>
              <a:rPr lang="zh-CN" altLang="en-US" sz="1800" dirty="0"/>
              <a:t>缺点：恢复麻烦</a:t>
            </a:r>
            <a:endParaRPr lang="zh-CN" altLang="en-US" dirty="0"/>
          </a:p>
          <a:p>
            <a:r>
              <a:rPr lang="zh-CN" altLang="en-US" dirty="0"/>
              <a:t>差异备份</a:t>
            </a:r>
            <a:endParaRPr lang="zh-CN" altLang="en-US" dirty="0"/>
          </a:p>
          <a:p>
            <a:pPr lvl="1"/>
            <a:r>
              <a:rPr lang="zh-CN" altLang="en-US" dirty="0"/>
              <a:t>优点：备份较快，节省部分空间，恢复比较方便</a:t>
            </a:r>
            <a:endParaRPr lang="zh-CN" altLang="en-US"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热</a:t>
            </a:r>
            <a:r>
              <a:rPr lang="en-US" altLang="zh-CN"/>
              <a:t>/</a:t>
            </a:r>
            <a:r>
              <a:rPr lang="zh-CN" altLang="en-US"/>
              <a:t>温</a:t>
            </a:r>
            <a:r>
              <a:rPr lang="en-US" altLang="zh-CN"/>
              <a:t>/</a:t>
            </a:r>
            <a:r>
              <a:rPr lang="zh-CN" altLang="en-US"/>
              <a:t>冷备份</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lstStyle/>
          <a:p>
            <a:r>
              <a:rPr lang="zh-CN" altLang="en-US" dirty="0"/>
              <a:t>热备份</a:t>
            </a:r>
            <a:endParaRPr lang="zh-CN" altLang="en-US" dirty="0"/>
          </a:p>
          <a:p>
            <a:pPr lvl="1"/>
            <a:r>
              <a:rPr lang="zh-CN" altLang="en-US" dirty="0"/>
              <a:t>优点：恢复时间短，数据完整性与一致性最好，数据丢失可能性最小。</a:t>
            </a:r>
            <a:endParaRPr lang="zh-CN" altLang="en-US" dirty="0"/>
          </a:p>
          <a:p>
            <a:pPr lvl="1"/>
            <a:r>
              <a:rPr lang="zh-CN" altLang="en-US" dirty="0"/>
              <a:t>缺点 : 设备投资大，通信费用高，通信环境要求高，平时运行管理较复杂。</a:t>
            </a:r>
            <a:endParaRPr lang="zh-CN" altLang="en-US" dirty="0"/>
          </a:p>
          <a:p>
            <a:r>
              <a:rPr lang="zh-CN" altLang="en-US" dirty="0"/>
              <a:t>温备份</a:t>
            </a:r>
            <a:endParaRPr lang="zh-CN" altLang="en-US" dirty="0"/>
          </a:p>
          <a:p>
            <a:r>
              <a:rPr lang="zh-CN" altLang="en-US" dirty="0"/>
              <a:t>冷备份</a:t>
            </a:r>
            <a:endParaRPr lang="zh-CN" altLang="en-US" dirty="0"/>
          </a:p>
          <a:p>
            <a:pPr lvl="1"/>
            <a:r>
              <a:rPr lang="zh-CN" altLang="en-US" dirty="0"/>
              <a:t>优点 : 设备投资较少，节省通信费用，通信环境要求不高。</a:t>
            </a:r>
            <a:endParaRPr lang="zh-CN" altLang="en-US" dirty="0"/>
          </a:p>
          <a:p>
            <a:pPr lvl="1"/>
            <a:r>
              <a:rPr lang="zh-CN" altLang="en-US" dirty="0"/>
              <a:t>缺点 : 恢复时间较长，数据完整性与一致性较差。</a:t>
            </a:r>
            <a:endParaRPr lang="zh-CN" altLang="en-US"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双机备份方案</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lstStyle/>
          <a:p>
            <a:r>
              <a:rPr lang="zh-CN" altLang="en-US" dirty="0"/>
              <a:t>双机冷备</a:t>
            </a:r>
            <a:endParaRPr lang="zh-CN" altLang="en-US" dirty="0"/>
          </a:p>
          <a:p>
            <a:pPr lvl="1"/>
            <a:r>
              <a:rPr lang="zh-CN" altLang="en-US" sz="1800" dirty="0"/>
              <a:t>工作机故障时，未加电的备份集启动后接替工作机工作，并对工作机进行故障诊断和维修，待故障修复完毕后，工作机去电变为备份机。</a:t>
            </a:r>
            <a:endParaRPr lang="zh-CN" altLang="en-US" dirty="0"/>
          </a:p>
          <a:p>
            <a:r>
              <a:rPr lang="zh-CN" altLang="en-US" dirty="0"/>
              <a:t>双机温备</a:t>
            </a:r>
            <a:endParaRPr lang="zh-CN" altLang="en-US" dirty="0"/>
          </a:p>
          <a:p>
            <a:pPr lvl="1"/>
            <a:r>
              <a:rPr lang="zh-CN" altLang="en-US" sz="1800" dirty="0"/>
              <a:t>双机同时加电，一机工作，另一机等待。</a:t>
            </a:r>
            <a:endParaRPr lang="zh-CN" altLang="en-US" dirty="0"/>
          </a:p>
          <a:p>
            <a:r>
              <a:rPr lang="zh-CN" altLang="en-US" dirty="0"/>
              <a:t>双机热备</a:t>
            </a:r>
            <a:endParaRPr lang="zh-CN" altLang="en-US" dirty="0"/>
          </a:p>
          <a:p>
            <a:pPr lvl="1"/>
            <a:r>
              <a:rPr lang="zh-CN" altLang="en-US" dirty="0"/>
              <a:t>双机同时加电，同时工作</a:t>
            </a:r>
            <a:endParaRPr lang="zh-CN" altLang="en-US"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双机热备</a:t>
            </a:r>
            <a:endParaRPr lang="zh-CN" altLang="en-US"/>
          </a:p>
        </p:txBody>
      </p:sp>
      <p:sp>
        <p:nvSpPr>
          <p:cNvPr id="3" name="内容占位符 2"/>
          <p:cNvSpPr>
            <a:spLocks noGrp="1"/>
          </p:cNvSpPr>
          <p:nvPr>
            <p:ph idx="1"/>
            <p:custDataLst>
              <p:tags r:id="rId2"/>
            </p:custDataLst>
          </p:nvPr>
        </p:nvSpPr>
        <p:spPr>
          <a:xfrm>
            <a:off x="838200" y="1825625"/>
            <a:ext cx="10515600" cy="4351338"/>
          </a:xfrm>
        </p:spPr>
        <p:txBody>
          <a:bodyPr/>
          <a:lstStyle/>
          <a:p>
            <a:r>
              <a:rPr lang="zh-CN" altLang="en-US" dirty="0"/>
              <a:t>主机与备用机通过心跳机制来保证联系。</a:t>
            </a:r>
            <a:endParaRPr lang="zh-CN" altLang="en-US" dirty="0"/>
          </a:p>
          <a:p>
            <a:r>
              <a:rPr lang="zh-CN" altLang="en-US" dirty="0"/>
              <a:t>根据两台服务器的工作方式可以有三种不同的工作模式</a:t>
            </a:r>
            <a:endParaRPr lang="zh-CN" altLang="en-US" dirty="0"/>
          </a:p>
          <a:p>
            <a:pPr lvl="1"/>
            <a:r>
              <a:rPr lang="zh-CN" altLang="en-US" dirty="0"/>
              <a:t>双机热备模式</a:t>
            </a:r>
            <a:endParaRPr lang="zh-CN" altLang="en-US" dirty="0"/>
          </a:p>
          <a:p>
            <a:pPr lvl="1"/>
            <a:r>
              <a:rPr lang="zh-CN" altLang="en-US" dirty="0"/>
              <a:t>双机互备模式</a:t>
            </a:r>
            <a:endParaRPr lang="zh-CN" altLang="en-US" dirty="0"/>
          </a:p>
          <a:p>
            <a:pPr lvl="1"/>
            <a:r>
              <a:rPr lang="zh-CN" altLang="en-US" dirty="0"/>
              <a:t>双机双工模式</a:t>
            </a:r>
            <a:endParaRPr lang="zh-CN" altLang="en-US" dirty="0"/>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7.xml><?xml version="1.0" encoding="utf-8"?>
<p:tagLst xmlns:p="http://schemas.openxmlformats.org/presentationml/2006/main">
  <p:tag name="KSO_WM_TAG_VERSION" val="1.0"/>
  <p:tag name="KSO_WM_BEAUTIFY_FLAG" val="#wm#"/>
  <p:tag name="KSO_WM_UNIT_TYPE" val="i"/>
  <p:tag name="KSO_WM_UNIT_ID" val="_15*i*0"/>
  <p:tag name="KSO_WM_UNIT_INDEX" val="0"/>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08.xml><?xml version="1.0" encoding="utf-8"?>
<p:tagLst xmlns:p="http://schemas.openxmlformats.org/presentationml/2006/main">
  <p:tag name="KSO_WM_TAG_VERSION" val="1.0"/>
  <p:tag name="KSO_WM_BEAUTIFY_FLAG" val="#wm#"/>
  <p:tag name="KSO_WM_UNIT_TYPE" val="i"/>
  <p:tag name="KSO_WM_UNIT_ID" val="_15*i*1"/>
  <p:tag name="KSO_WM_UNIT_INDEX" val="1"/>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09.xml><?xml version="1.0" encoding="utf-8"?>
<p:tagLst xmlns:p="http://schemas.openxmlformats.org/presentationml/2006/main">
  <p:tag name="KSO_WM_TAG_VERSION" val="1.0"/>
  <p:tag name="KSO_WM_BEAUTIFY_FLAG" val="#wm#"/>
  <p:tag name="KSO_WM_UNIT_TYPE" val="i"/>
  <p:tag name="KSO_WM_UNIT_ID" val="_15*i*5"/>
  <p:tag name="KSO_WM_UNIT_INDEX" val="5"/>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TAG_VERSION" val="1.0"/>
  <p:tag name="KSO_WM_BEAUTIFY_FLAG" val="#wm#"/>
  <p:tag name="KSO_WM_UNIT_TYPE" val="i"/>
  <p:tag name="KSO_WM_UNIT_ID" val="_15*i*6"/>
  <p:tag name="KSO_WM_UNIT_INDEX" val="6"/>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122.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132.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135.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146.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1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8.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149.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5082"/>
</p:tagLst>
</file>

<file path=ppt/tags/tag156.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508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CATEGORY" val="custom"/>
  <p:tag name="KSO_WM_TEMPLATE_INDEX" val="20185082"/>
  <p:tag name="KSO_WM_TAG_VERSION" val="1.0"/>
  <p:tag name="KSO_WM_TEMPLATE_THUMBS_INDEX" val="1、6、7、9、12、15、20、21、22、"/>
  <p:tag name="KSO_WM_BEAUTIFY_FLAG" val="#wm#"/>
  <p:tag name="KSO_WM_TEMPLATE_TOPIC_ID" val="2869567"/>
  <p:tag name="KSO_WM_TEMPLATE_OUTLINE_ID" val="15"/>
  <p:tag name="KSO_WM_TEMPLATE_SCENE_ID" val="1"/>
  <p:tag name="KSO_WM_TEMPLATE_JOB_ID" val="2"/>
  <p:tag name="KSO_WM_TEMPLATE_TOPIC_DEFAULT" val="1"/>
  <p:tag name="KSO_WM_TEMPLATE_SUBCATEGORY" val="0"/>
  <p:tag name="KSO_WM_TEMPLATE_MASTER_TYPE" val="1"/>
</p:tagLst>
</file>

<file path=ppt/tags/tag161.xml><?xml version="1.0" encoding="utf-8"?>
<p:tagLst xmlns:p="http://schemas.openxmlformats.org/presentationml/2006/main">
  <p:tag name="KSO_WM_TEMPLATE_CATEGORY" val="custom"/>
  <p:tag name="KSO_WM_TEMPLATE_INDEX" val="20185082"/>
  <p:tag name="KSO_WM_UNIT_TYPE" val="a"/>
  <p:tag name="KSO_WM_UNIT_INDEX" val="1"/>
  <p:tag name="KSO_WM_UNIT_ID" val="custom20185082_1*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工作总结汇报模板"/>
  <p:tag name="KSO_WM_UNIT_NOCLEAR" val="0"/>
  <p:tag name="KSO_WM_UNIT_DIAGRAM_ISNUMVISUAL" val="0"/>
  <p:tag name="KSO_WM_UNIT_DIAGRAM_ISREFERUNIT" val="0"/>
  <p:tag name="KSO_WM_UNIT_ISNUMDGMTITLE" val="0"/>
</p:tagLst>
</file>

<file path=ppt/tags/tag162.xml><?xml version="1.0" encoding="utf-8"?>
<p:tagLst xmlns:p="http://schemas.openxmlformats.org/presentationml/2006/main">
  <p:tag name="KSO_WM_SLIDE_ID" val="custom20185082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5082"/>
  <p:tag name="KSO_WM_SLIDE_LAYOUT" val="a_b_f"/>
  <p:tag name="KSO_WM_SLIDE_LAYOUT_CNT" val="1_1_1"/>
  <p:tag name="KSO_WM_UNIT_SHOW_EDIT_AREA_INDICATION" val="1"/>
  <p:tag name="KSO_WM_TEMPLATE_THUMBS_INDEX" val="1、3、4、6、7、9、12、15、20、21、22、24、26"/>
  <p:tag name="KSO_WM_TEMPLATE_TOPIC_ID" val="2869567"/>
  <p:tag name="KSO_WM_TEMPLATE_OUTLINE_ID" val="15"/>
  <p:tag name="KSO_WM_TEMPLATE_SCENE_ID" val="1"/>
  <p:tag name="KSO_WM_TEMPLATE_JOB_ID" val="2"/>
  <p:tag name="KSO_WM_TEMPLATE_TOPIC_DEFAULT" val="1"/>
</p:tagLst>
</file>

<file path=ppt/tags/tag163.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64.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6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66.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67.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6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69.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7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72.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73.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7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75.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7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77.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78.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7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81.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8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83.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84.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8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86.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87.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8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89.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9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92.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93.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9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95.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96.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19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198.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199.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201.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202.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0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204.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205.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0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207.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208.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0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211.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1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213.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214.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15.xml><?xml version="1.0" encoding="utf-8"?>
<p:tagLst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1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TAG_VERSION" val="1.0"/>
  <p:tag name="KSO_WM_BEAUTIFY_FLAG" val="#wm#"/>
  <p:tag name="KSO_WM_UNIT_TYPE" val="i"/>
  <p:tag name="KSO_WM_UNIT_ID" val="_8*i*1"/>
  <p:tag name="KSO_WM_UNIT_INDEX" val="1"/>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84.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87.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8.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leftRight"/>
  <p:tag name="KSO_WM_SLIDE_BK_DARK_LIGHT" val="2"/>
</p:tagLst>
</file>

<file path=ppt/tags/tag99.xml><?xml version="1.0" encoding="utf-8"?>
<p:tagLst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leftRight"/>
  <p:tag name="KSO_WM_SLIDE_BK_DARK_LIGHT" val="2"/>
</p:tagLst>
</file>

<file path=ppt/theme/theme1.xml><?xml version="1.0" encoding="utf-8"?>
<a:theme xmlns:a="http://schemas.openxmlformats.org/drawingml/2006/main" name="Office 主题​​">
  <a:themeElements>
    <a:clrScheme name="20185082">
      <a:dk1>
        <a:srgbClr val="000000"/>
      </a:dk1>
      <a:lt1>
        <a:srgbClr val="FFFFFF"/>
      </a:lt1>
      <a:dk2>
        <a:srgbClr val="E4E4E4"/>
      </a:dk2>
      <a:lt2>
        <a:srgbClr val="FFFFFF"/>
      </a:lt2>
      <a:accent1>
        <a:srgbClr val="B4A1B4"/>
      </a:accent1>
      <a:accent2>
        <a:srgbClr val="C09B92"/>
      </a:accent2>
      <a:accent3>
        <a:srgbClr val="CC9471"/>
      </a:accent3>
      <a:accent4>
        <a:srgbClr val="D88E4F"/>
      </a:accent4>
      <a:accent5>
        <a:srgbClr val="E4872E"/>
      </a:accent5>
      <a:accent6>
        <a:srgbClr val="F0810C"/>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1941</Words>
  <Application>WPS 演示</Application>
  <PresentationFormat>宽屏</PresentationFormat>
  <Paragraphs>158</Paragraphs>
  <Slides>19</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微软雅黑</vt:lpstr>
      <vt:lpstr>Wingdings</vt:lpstr>
      <vt:lpstr>Arial Unicode MS</vt:lpstr>
      <vt:lpstr>Calibri</vt:lpstr>
      <vt:lpstr>Arial</vt:lpstr>
      <vt:lpstr>MS PGothic</vt:lpstr>
      <vt:lpstr>Gill Sans</vt:lpstr>
      <vt:lpstr>黑体</vt:lpstr>
      <vt:lpstr>等线</vt:lpstr>
      <vt:lpstr>Gill Sans MT</vt:lpstr>
      <vt:lpstr>Office 主题​​</vt:lpstr>
      <vt:lpstr>工作总结汇报模板</vt:lpstr>
      <vt:lpstr>LOREM IPSUM DOLOR</vt:lpstr>
      <vt:lpstr>冗余技术</vt:lpstr>
      <vt:lpstr>冗余技术</vt:lpstr>
      <vt:lpstr>按备份方式分类</vt:lpstr>
      <vt:lpstr>按照备份方式分类</vt:lpstr>
      <vt:lpstr>按照备份方式分类</vt:lpstr>
      <vt:lpstr>按备份系统的准备程度分类</vt:lpstr>
      <vt:lpstr>按备份方式分类</vt:lpstr>
      <vt:lpstr>双机热备</vt:lpstr>
      <vt:lpstr>双机热备模式</vt:lpstr>
      <vt:lpstr>双机互备模式</vt:lpstr>
      <vt:lpstr>双机双工模式</vt:lpstr>
      <vt:lpstr>双机冗余的缺点</vt:lpstr>
      <vt:lpstr>三模冗余</vt:lpstr>
      <vt:lpstr>双机冗余的缺点</vt:lpstr>
      <vt:lpstr>双机冗余的缺点</vt:lpstr>
      <vt:lpstr>表决机制</vt:lpstr>
      <vt:lpstr>拜占庭故障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⊕學無止境</cp:lastModifiedBy>
  <cp:revision>249</cp:revision>
  <dcterms:created xsi:type="dcterms:W3CDTF">2019-06-19T02:08:00Z</dcterms:created>
  <dcterms:modified xsi:type="dcterms:W3CDTF">2021-11-24T14:58:35Z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