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6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514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6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18" name="Object 7"/>
          <p:cNvGraphicFramePr>
            <a:graphicFrameLocks noChangeAspect="1"/>
          </p:cNvGraphicFramePr>
          <p:nvPr/>
        </p:nvGraphicFramePr>
        <p:xfrm>
          <a:off x="5429256" y="214290"/>
          <a:ext cx="3371850" cy="356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Visio" r:id="rId3" imgW="3371374" imgH="3566160" progId="Visio.Drawing.11">
                  <p:embed/>
                </p:oleObj>
              </mc:Choice>
              <mc:Fallback>
                <p:oleObj name="Visio" r:id="rId3" imgW="3371374" imgH="356616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214290"/>
                        <a:ext cx="3371850" cy="356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1406" y="191136"/>
            <a:ext cx="55007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、增透膜和增反膜</a:t>
            </a:r>
            <a:r>
              <a:rPr lang="en-US" altLang="zh-CN" sz="2800" dirty="0"/>
              <a:t>      </a:t>
            </a:r>
            <a:r>
              <a:rPr lang="zh-CN" altLang="en-US" sz="2800" dirty="0"/>
              <a:t>求光程差</a:t>
            </a:r>
          </a:p>
        </p:txBody>
      </p:sp>
      <p:graphicFrame>
        <p:nvGraphicFramePr>
          <p:cNvPr id="162819" name="Object 4"/>
          <p:cNvGraphicFramePr>
            <a:graphicFrameLocks noChangeAspect="1"/>
          </p:cNvGraphicFramePr>
          <p:nvPr/>
        </p:nvGraphicFramePr>
        <p:xfrm>
          <a:off x="714348" y="1643063"/>
          <a:ext cx="2865437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Equation" r:id="rId5" imgW="939600" imgH="228600" progId="Equation.DSMT4">
                  <p:embed/>
                </p:oleObj>
              </mc:Choice>
              <mc:Fallback>
                <p:oleObj name="Equation" r:id="rId5" imgW="93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643063"/>
                        <a:ext cx="2865437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0" name="Object 4"/>
          <p:cNvGraphicFramePr>
            <a:graphicFrameLocks noChangeAspect="1"/>
          </p:cNvGraphicFramePr>
          <p:nvPr/>
        </p:nvGraphicFramePr>
        <p:xfrm>
          <a:off x="603250" y="3017838"/>
          <a:ext cx="3522663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7" imgW="1155600" imgH="228600" progId="Equation.DSMT4">
                  <p:embed/>
                </p:oleObj>
              </mc:Choice>
              <mc:Fallback>
                <p:oleObj name="Equation" r:id="rId7" imgW="115560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3017838"/>
                        <a:ext cx="3522663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A30C1D-3F56-4270-A420-94435BA1D9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60648"/>
            <a:ext cx="3195866" cy="56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69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85720" y="142852"/>
            <a:ext cx="8358246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8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一双缝，缝距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=0.40 mm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，两缝宽度都是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=0.080 mm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，用波长为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=480 nm (1 nm = 10</a:t>
            </a:r>
            <a:r>
              <a:rPr kumimoji="0" lang="en-US" altLang="zh-CN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-9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m)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的平行光垂直照射双缝，在双缝后放一焦距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=2.0 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的透镜求： 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在透镜焦平面处的屏上，双缝干涉条纹的间距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；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在单缝衍射中央亮纹范围内的双缝干涉亮纹数目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和相应的级数．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2.4mm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N=9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18434" name="Picture 2" descr="C:\Users\Lenovo\Desktop\微信图片_2019111210214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3500438"/>
            <a:ext cx="5429256" cy="30539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4282" y="214290"/>
            <a:ext cx="807249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/>
              <a:t>、用波长为</a:t>
            </a:r>
            <a:r>
              <a:rPr lang="en-US" sz="2800" i="1" dirty="0">
                <a:sym typeface="Symbol"/>
              </a:rPr>
              <a:t></a:t>
            </a:r>
            <a:r>
              <a:rPr lang="zh-CN" altLang="en-US" sz="2800" dirty="0"/>
              <a:t>的单色光垂直照射由两块平玻璃板构成的空气劈形膜，观察反射光干涉条纹。已知劈尖角为</a:t>
            </a:r>
            <a:r>
              <a:rPr lang="en-US" sz="2800" i="1" dirty="0">
                <a:sym typeface="Symbol"/>
              </a:rPr>
              <a:t></a:t>
            </a:r>
            <a:r>
              <a:rPr lang="zh-CN" altLang="en-US" sz="2800" dirty="0"/>
              <a:t>．如果劈尖角变为</a:t>
            </a:r>
            <a:r>
              <a:rPr lang="en-US" sz="2800" i="1" dirty="0">
                <a:sym typeface="Symbol"/>
              </a:rPr>
              <a:t> </a:t>
            </a:r>
            <a:r>
              <a:rPr lang="zh-CN" altLang="en-US" sz="2800" dirty="0"/>
              <a:t>＇，从劈棱数起的第四条明条纹位移值</a:t>
            </a:r>
            <a:r>
              <a:rPr lang="en-US" sz="2800" dirty="0">
                <a:sym typeface="Symbol"/>
              </a:rPr>
              <a:t></a:t>
            </a:r>
            <a:r>
              <a:rPr lang="en-US" sz="2800" i="1" dirty="0"/>
              <a:t>x</a:t>
            </a:r>
            <a:r>
              <a:rPr lang="zh-CN" altLang="en-US" sz="2800" dirty="0"/>
              <a:t>是多少？</a:t>
            </a:r>
          </a:p>
        </p:txBody>
      </p:sp>
      <p:graphicFrame>
        <p:nvGraphicFramePr>
          <p:cNvPr id="3" name="Object 1"/>
          <p:cNvGraphicFramePr>
            <a:graphicFrameLocks noChangeAspect="1"/>
          </p:cNvGraphicFramePr>
          <p:nvPr/>
        </p:nvGraphicFramePr>
        <p:xfrm>
          <a:off x="1562120" y="3301091"/>
          <a:ext cx="2286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name="Equation" r:id="rId3" imgW="1040948" imgH="393529" progId="Equation.DSMT4">
                  <p:embed/>
                </p:oleObj>
              </mc:Choice>
              <mc:Fallback>
                <p:oleObj name="Equation" r:id="rId3" imgW="1040948" imgH="393529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20" y="3301091"/>
                        <a:ext cx="2286000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19120" y="2691491"/>
            <a:ext cx="55707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解：第四条明条纹满足以下两式：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786314" y="3548747"/>
          <a:ext cx="17319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Equation" r:id="rId5" imgW="850531" imgH="215806" progId="Equation.DSMT4">
                  <p:embed/>
                </p:oleObj>
              </mc:Choice>
              <mc:Fallback>
                <p:oleObj name="Equation" r:id="rId5" imgW="850531" imgH="21580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3548747"/>
                        <a:ext cx="17319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485920" y="4215491"/>
          <a:ext cx="2133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7" imgW="1079032" imgH="393529" progId="Equation.DSMT4">
                  <p:embed/>
                </p:oleObj>
              </mc:Choice>
              <mc:Fallback>
                <p:oleObj name="Equation" r:id="rId7" imgW="1079032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20" y="4215491"/>
                        <a:ext cx="21336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43438" y="4548879"/>
          <a:ext cx="1809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9" imgW="888614" imgH="215806" progId="Equation.DSMT4">
                  <p:embed/>
                </p:oleObj>
              </mc:Choice>
              <mc:Fallback>
                <p:oleObj name="Equation" r:id="rId9" imgW="888614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548879"/>
                        <a:ext cx="18097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230842" y="5139430"/>
          <a:ext cx="34845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11" imgW="1701800" imgH="215900" progId="Equation.DSMT4">
                  <p:embed/>
                </p:oleObj>
              </mc:Choice>
              <mc:Fallback>
                <p:oleObj name="Equation" r:id="rId11" imgW="17018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42" y="5139430"/>
                        <a:ext cx="3484562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266720" y="5120358"/>
            <a:ext cx="49215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dirty="0"/>
              <a:t>第</a:t>
            </a:r>
            <a:r>
              <a:rPr lang="en-US" altLang="zh-CN" sz="2800" dirty="0"/>
              <a:t>4</a:t>
            </a:r>
            <a:r>
              <a:rPr lang="zh-CN" altLang="en-US" sz="2800" dirty="0"/>
              <a:t>级明条纹的位移值为</a:t>
            </a:r>
            <a:r>
              <a:rPr lang="en-US" sz="2800" dirty="0"/>
              <a:t>    </a:t>
            </a:r>
            <a:r>
              <a:rPr lang="en-US" sz="2800" dirty="0">
                <a:sym typeface="Symbol" pitchFamily="18" charset="2"/>
              </a:rPr>
              <a:t></a:t>
            </a:r>
            <a:r>
              <a:rPr lang="en-US" altLang="zh-CN" sz="2800" i="1" dirty="0"/>
              <a:t>x </a:t>
            </a:r>
            <a:r>
              <a:rPr lang="en-US" altLang="zh-CN" sz="2800" dirty="0"/>
              <a:t>=</a:t>
            </a:r>
            <a:endParaRPr lang="zh-CN" altLang="en-US" sz="2800" dirty="0"/>
          </a:p>
        </p:txBody>
      </p:sp>
      <p:sp>
        <p:nvSpPr>
          <p:cNvPr id="11" name="矩形 14"/>
          <p:cNvSpPr>
            <a:spLocks noChangeArrowheads="1"/>
          </p:cNvSpPr>
          <p:nvPr/>
        </p:nvSpPr>
        <p:spPr bwMode="auto">
          <a:xfrm>
            <a:off x="3837008" y="3529691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可得</a:t>
            </a:r>
          </a:p>
        </p:txBody>
      </p:sp>
      <p:sp>
        <p:nvSpPr>
          <p:cNvPr id="12" name="矩形 15"/>
          <p:cNvSpPr>
            <a:spLocks noChangeArrowheads="1"/>
          </p:cNvSpPr>
          <p:nvPr/>
        </p:nvSpPr>
        <p:spPr bwMode="auto">
          <a:xfrm>
            <a:off x="3695720" y="4425041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/>
              <a:t>可得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14282" y="142852"/>
            <a:ext cx="828680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例：</a:t>
            </a:r>
            <a:r>
              <a:rPr kumimoji="0" 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用波长为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600 nm (1 nm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en-US" altLang="zh-CN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-9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m)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的光垂直照射由两块平玻璃板构成的空气劈形膜，劈尖角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宋体" pitchFamily="2" charset="-122"/>
                <a:cs typeface="Times New Roman" pitchFamily="18" charset="0"/>
              </a:rPr>
              <a:t>q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＝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2×10</a:t>
            </a:r>
            <a:r>
              <a:rPr kumimoji="0" lang="en-US" altLang="zh-CN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-4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rad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．改变劈尖角，相邻两明条纹间距缩小了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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＝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1.0 mm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，求劈尖角的改变量</a:t>
            </a:r>
            <a:r>
              <a:rPr kumimoji="0" lang="en-US" altLang="zh-CN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kumimoji="0" lang="en-US" altLang="zh-CN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宋体" pitchFamily="2" charset="-122"/>
                <a:cs typeface="Times New Roman" pitchFamily="18" charset="0"/>
                <a:sym typeface="Symbol" pitchFamily="18" charset="2"/>
              </a:rPr>
              <a:t>q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．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200" y="228600"/>
            <a:ext cx="8915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800" b="1" dirty="0"/>
              <a:t>4</a:t>
            </a:r>
            <a:r>
              <a:rPr lang="zh-CN" altLang="en-US" sz="2800" b="1" dirty="0"/>
              <a:t>、空气劈尖干涉中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若将上面的玻璃平板弯曲成半径为</a:t>
            </a:r>
            <a:r>
              <a:rPr lang="en-US" altLang="zh-CN" sz="2800" b="1" dirty="0"/>
              <a:t>R</a:t>
            </a:r>
            <a:r>
              <a:rPr lang="zh-CN" altLang="en-US" sz="2800" b="1" dirty="0"/>
              <a:t>的弧面</a:t>
            </a:r>
            <a:r>
              <a:rPr lang="en-US" altLang="zh-CN" sz="2800" b="1" dirty="0"/>
              <a:t>(R</a:t>
            </a:r>
            <a:r>
              <a:rPr lang="zh-CN" altLang="en-US" sz="2800" b="1" dirty="0"/>
              <a:t>很大，且圆心位于劈棱正上方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，如图，入射光波长为</a:t>
            </a:r>
            <a:r>
              <a:rPr lang="zh-CN" altLang="en-US" sz="2800" b="1" dirty="0">
                <a:sym typeface="Symbol" pitchFamily="18" charset="2"/>
              </a:rPr>
              <a:t>，观察透射光形成的干涉条纹，求：</a:t>
            </a:r>
          </a:p>
          <a:p>
            <a:pPr marL="342900" indent="-342900"/>
            <a:r>
              <a:rPr lang="zh-CN" altLang="en-US" sz="2800" b="1" dirty="0">
                <a:sym typeface="Symbol" pitchFamily="18" charset="2"/>
              </a:rPr>
              <a:t>    第</a:t>
            </a:r>
            <a:r>
              <a:rPr lang="en-US" altLang="zh-CN" sz="2800" b="1" dirty="0">
                <a:sym typeface="Symbol" pitchFamily="18" charset="2"/>
              </a:rPr>
              <a:t>5</a:t>
            </a:r>
            <a:r>
              <a:rPr lang="zh-CN" altLang="en-US" sz="2800" b="1" dirty="0">
                <a:sym typeface="Symbol" pitchFamily="18" charset="2"/>
              </a:rPr>
              <a:t>级明纹到劈棱</a:t>
            </a:r>
            <a:r>
              <a:rPr lang="en-US" altLang="zh-CN" sz="2800" b="1" dirty="0">
                <a:sym typeface="Symbol" pitchFamily="18" charset="2"/>
              </a:rPr>
              <a:t>(0</a:t>
            </a:r>
            <a:r>
              <a:rPr lang="zh-CN" altLang="en-US" sz="2800" b="1" dirty="0">
                <a:sym typeface="Symbol" pitchFamily="18" charset="2"/>
              </a:rPr>
              <a:t>级明纹</a:t>
            </a:r>
            <a:r>
              <a:rPr lang="en-US" altLang="zh-CN" sz="2800" b="1" dirty="0">
                <a:sym typeface="Symbol" pitchFamily="18" charset="2"/>
              </a:rPr>
              <a:t>)</a:t>
            </a:r>
            <a:r>
              <a:rPr lang="zh-CN" altLang="en-US" sz="2800" b="1" dirty="0">
                <a:sym typeface="Symbol" pitchFamily="18" charset="2"/>
              </a:rPr>
              <a:t>的距离？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7200" y="2286000"/>
            <a:ext cx="3581400" cy="1752600"/>
            <a:chOff x="288" y="1440"/>
            <a:chExt cx="2256" cy="1104"/>
          </a:xfrm>
        </p:grpSpPr>
        <p:sp>
          <p:nvSpPr>
            <p:cNvPr id="5125" name="Arc 5"/>
            <p:cNvSpPr>
              <a:spLocks/>
            </p:cNvSpPr>
            <p:nvPr/>
          </p:nvSpPr>
          <p:spPr bwMode="auto">
            <a:xfrm flipV="1">
              <a:off x="288" y="2160"/>
              <a:ext cx="201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" name="Arc 6"/>
            <p:cNvSpPr>
              <a:spLocks/>
            </p:cNvSpPr>
            <p:nvPr/>
          </p:nvSpPr>
          <p:spPr bwMode="auto">
            <a:xfrm flipV="1">
              <a:off x="528" y="1488"/>
              <a:ext cx="2016" cy="3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 flipV="1">
              <a:off x="288" y="1824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Line 8"/>
            <p:cNvSpPr>
              <a:spLocks noChangeShapeType="1"/>
            </p:cNvSpPr>
            <p:nvPr/>
          </p:nvSpPr>
          <p:spPr bwMode="auto">
            <a:xfrm flipV="1">
              <a:off x="2304" y="153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Line 9"/>
            <p:cNvSpPr>
              <a:spLocks noChangeShapeType="1"/>
            </p:cNvSpPr>
            <p:nvPr/>
          </p:nvSpPr>
          <p:spPr bwMode="auto">
            <a:xfrm flipV="1">
              <a:off x="288" y="2496"/>
              <a:ext cx="201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2304" y="216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Line 11"/>
            <p:cNvSpPr>
              <a:spLocks noChangeShapeType="1"/>
            </p:cNvSpPr>
            <p:nvPr/>
          </p:nvSpPr>
          <p:spPr bwMode="auto">
            <a:xfrm flipV="1">
              <a:off x="2304" y="1824"/>
              <a:ext cx="2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13"/>
            <p:cNvSpPr>
              <a:spLocks noChangeShapeType="1"/>
            </p:cNvSpPr>
            <p:nvPr/>
          </p:nvSpPr>
          <p:spPr bwMode="auto">
            <a:xfrm>
              <a:off x="2544" y="153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Line 14"/>
            <p:cNvSpPr>
              <a:spLocks noChangeShapeType="1"/>
            </p:cNvSpPr>
            <p:nvPr/>
          </p:nvSpPr>
          <p:spPr bwMode="auto">
            <a:xfrm>
              <a:off x="1392" y="1488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15"/>
            <p:cNvSpPr>
              <a:spLocks noChangeShapeType="1"/>
            </p:cNvSpPr>
            <p:nvPr/>
          </p:nvSpPr>
          <p:spPr bwMode="auto">
            <a:xfrm>
              <a:off x="1008" y="1488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16"/>
            <p:cNvSpPr>
              <a:spLocks noChangeShapeType="1"/>
            </p:cNvSpPr>
            <p:nvPr/>
          </p:nvSpPr>
          <p:spPr bwMode="auto">
            <a:xfrm>
              <a:off x="1680" y="1440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Lenovo\Desktop\IMG_20171110_10334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4" y="685800"/>
            <a:ext cx="8501090" cy="479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4282" y="255796"/>
            <a:ext cx="87154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5</a:t>
            </a:r>
            <a:r>
              <a:rPr lang="zh-CN" altLang="en-US" sz="2800" dirty="0"/>
              <a:t>、如图所示，牛顿环装置的平凸透镜与平板玻璃有一小缝隙</a:t>
            </a:r>
            <a:r>
              <a:rPr lang="en-US" sz="2800" i="1" dirty="0"/>
              <a:t>e</a:t>
            </a:r>
            <a:r>
              <a:rPr lang="en-US" sz="2800" baseline="-25000" dirty="0"/>
              <a:t>0</a:t>
            </a:r>
            <a:r>
              <a:rPr lang="zh-CN" altLang="en-US" sz="2800" dirty="0"/>
              <a:t>．现用波长为</a:t>
            </a:r>
            <a:r>
              <a:rPr lang="en-US" sz="2800" i="1" dirty="0"/>
              <a:t>l</a:t>
            </a:r>
            <a:r>
              <a:rPr lang="zh-CN" altLang="en-US" sz="2800" dirty="0"/>
              <a:t>的单色光垂直照射，已知平凸透镜的曲率半径为</a:t>
            </a:r>
            <a:r>
              <a:rPr lang="en-US" sz="2800" i="1" dirty="0"/>
              <a:t>R</a:t>
            </a:r>
            <a:r>
              <a:rPr lang="zh-CN" altLang="en-US" sz="2800" dirty="0"/>
              <a:t>，求反射光形成的牛顿环的各暗环半径．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6572264" y="1500174"/>
            <a:ext cx="2428892" cy="1581156"/>
            <a:chOff x="6741" y="2825"/>
            <a:chExt cx="2187" cy="1139"/>
          </a:xfrm>
        </p:grpSpPr>
        <p:sp>
          <p:nvSpPr>
            <p:cNvPr id="7182" name="Text Box 14"/>
            <p:cNvSpPr txBox="1">
              <a:spLocks noChangeArrowheads="1"/>
            </p:cNvSpPr>
            <p:nvPr/>
          </p:nvSpPr>
          <p:spPr bwMode="auto">
            <a:xfrm flipV="1">
              <a:off x="8407" y="3402"/>
              <a:ext cx="521" cy="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10800000"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6741" y="2825"/>
              <a:ext cx="1907" cy="1095"/>
              <a:chOff x="8085" y="180"/>
              <a:chExt cx="1907" cy="1095"/>
            </a:xfrm>
          </p:grpSpPr>
          <p:sp>
            <p:nvSpPr>
              <p:cNvPr id="7181" name="Freeform 13"/>
              <p:cNvSpPr>
                <a:spLocks/>
              </p:cNvSpPr>
              <p:nvPr/>
            </p:nvSpPr>
            <p:spPr bwMode="auto">
              <a:xfrm>
                <a:off x="8085" y="585"/>
                <a:ext cx="1694" cy="3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26" y="330"/>
                  </a:cxn>
                  <a:cxn ang="0">
                    <a:pos x="1452" y="0"/>
                  </a:cxn>
                </a:cxnLst>
                <a:rect l="0" t="0" r="r" b="b"/>
                <a:pathLst>
                  <a:path w="1452" h="330">
                    <a:moveTo>
                      <a:pt x="0" y="0"/>
                    </a:moveTo>
                    <a:cubicBezTo>
                      <a:pt x="242" y="165"/>
                      <a:pt x="484" y="330"/>
                      <a:pt x="726" y="330"/>
                    </a:cubicBezTo>
                    <a:cubicBezTo>
                      <a:pt x="968" y="330"/>
                      <a:pt x="1210" y="165"/>
                      <a:pt x="1452" y="0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80" name="Line 12"/>
              <p:cNvSpPr>
                <a:spLocks noChangeShapeType="1"/>
              </p:cNvSpPr>
              <p:nvPr/>
            </p:nvSpPr>
            <p:spPr bwMode="auto">
              <a:xfrm>
                <a:off x="8085" y="585"/>
                <a:ext cx="16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9" name="Rectangle 11"/>
              <p:cNvSpPr>
                <a:spLocks noChangeArrowheads="1"/>
              </p:cNvSpPr>
              <p:nvPr/>
            </p:nvSpPr>
            <p:spPr bwMode="auto">
              <a:xfrm>
                <a:off x="8085" y="1110"/>
                <a:ext cx="1694" cy="1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8" name="Line 10"/>
              <p:cNvSpPr>
                <a:spLocks noChangeShapeType="1"/>
              </p:cNvSpPr>
              <p:nvPr/>
            </p:nvSpPr>
            <p:spPr bwMode="auto">
              <a:xfrm>
                <a:off x="8378" y="180"/>
                <a:ext cx="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7" name="Line 9"/>
              <p:cNvSpPr>
                <a:spLocks noChangeShapeType="1"/>
              </p:cNvSpPr>
              <p:nvPr/>
            </p:nvSpPr>
            <p:spPr bwMode="auto">
              <a:xfrm>
                <a:off x="8936" y="180"/>
                <a:ext cx="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6" name="Line 8"/>
              <p:cNvSpPr>
                <a:spLocks noChangeShapeType="1"/>
              </p:cNvSpPr>
              <p:nvPr/>
            </p:nvSpPr>
            <p:spPr bwMode="auto">
              <a:xfrm>
                <a:off x="9432" y="180"/>
                <a:ext cx="0" cy="3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5" name="Text Box 7"/>
              <p:cNvSpPr txBox="1">
                <a:spLocks noChangeArrowheads="1"/>
              </p:cNvSpPr>
              <p:nvPr/>
            </p:nvSpPr>
            <p:spPr bwMode="auto">
              <a:xfrm>
                <a:off x="8085" y="675"/>
                <a:ext cx="847" cy="4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4" name="Line 6"/>
              <p:cNvSpPr>
                <a:spLocks noChangeShapeType="1"/>
              </p:cNvSpPr>
              <p:nvPr/>
            </p:nvSpPr>
            <p:spPr bwMode="auto">
              <a:xfrm>
                <a:off x="9038" y="921"/>
                <a:ext cx="95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3" name="Line 5"/>
              <p:cNvSpPr>
                <a:spLocks noChangeShapeType="1"/>
              </p:cNvSpPr>
              <p:nvPr/>
            </p:nvSpPr>
            <p:spPr bwMode="auto">
              <a:xfrm>
                <a:off x="9764" y="1107"/>
                <a:ext cx="2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2" name="Line 4"/>
              <p:cNvSpPr>
                <a:spLocks noChangeShapeType="1"/>
              </p:cNvSpPr>
              <p:nvPr/>
            </p:nvSpPr>
            <p:spPr bwMode="auto">
              <a:xfrm>
                <a:off x="9884" y="717"/>
                <a:ext cx="0" cy="1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71" name="Line 3"/>
              <p:cNvSpPr>
                <a:spLocks noChangeShapeType="1"/>
              </p:cNvSpPr>
              <p:nvPr/>
            </p:nvSpPr>
            <p:spPr bwMode="auto">
              <a:xfrm flipV="1">
                <a:off x="9890" y="1107"/>
                <a:ext cx="0" cy="1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arrow" w="sm" len="sm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1" name="矩形 20"/>
          <p:cNvSpPr/>
          <p:nvPr/>
        </p:nvSpPr>
        <p:spPr>
          <a:xfrm>
            <a:off x="8421942" y="2357430"/>
            <a:ext cx="4363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baseline="-25000" dirty="0"/>
              <a:t>0</a:t>
            </a:r>
            <a:endParaRPr lang="zh-CN" altLang="en-US" sz="2400" dirty="0"/>
          </a:p>
        </p:txBody>
      </p:sp>
      <p:pic>
        <p:nvPicPr>
          <p:cNvPr id="34818" name="Picture 2" descr="C:\Users\Lenovo\Desktop\图片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000372"/>
            <a:ext cx="6316106" cy="3571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1438" y="129297"/>
            <a:ext cx="88582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6</a:t>
            </a:r>
            <a:r>
              <a:rPr lang="zh-CN" altLang="en-US" sz="2800" dirty="0"/>
              <a:t>、用白光垂直照射在一光栅上，能在</a:t>
            </a:r>
            <a:r>
              <a:rPr lang="en-US" sz="2800" dirty="0"/>
              <a:t>30</a:t>
            </a:r>
            <a:r>
              <a:rPr lang="en-US" sz="2800" dirty="0">
                <a:sym typeface="Symbol"/>
              </a:rPr>
              <a:t></a:t>
            </a:r>
            <a:r>
              <a:rPr lang="zh-CN" altLang="en-US" sz="2800" dirty="0"/>
              <a:t>衍射方向观察到</a:t>
            </a:r>
            <a:r>
              <a:rPr lang="en-US" sz="2800" dirty="0"/>
              <a:t>600</a:t>
            </a:r>
            <a:r>
              <a:rPr lang="en-US" sz="2800" i="1" dirty="0"/>
              <a:t>nm</a:t>
            </a:r>
            <a:r>
              <a:rPr lang="zh-CN" altLang="en-US" sz="2800" dirty="0"/>
              <a:t>的第</a:t>
            </a:r>
            <a:r>
              <a:rPr lang="en-US" sz="2800" dirty="0"/>
              <a:t>2</a:t>
            </a:r>
            <a:r>
              <a:rPr lang="zh-CN" altLang="en-US" sz="2800" dirty="0"/>
              <a:t>级主极大干涉，可是在此方向上却观察不到</a:t>
            </a:r>
            <a:r>
              <a:rPr lang="en-US" sz="2800" dirty="0"/>
              <a:t>400</a:t>
            </a:r>
            <a:r>
              <a:rPr lang="en-US" sz="2800" i="1" dirty="0"/>
              <a:t>nm</a:t>
            </a:r>
            <a:r>
              <a:rPr lang="zh-CN" altLang="en-US" sz="2800" dirty="0"/>
              <a:t>的第</a:t>
            </a:r>
            <a:r>
              <a:rPr lang="en-US" sz="2800" dirty="0"/>
              <a:t>3</a:t>
            </a:r>
            <a:r>
              <a:rPr lang="zh-CN" altLang="en-US" sz="2800" dirty="0"/>
              <a:t>级主极大，问</a:t>
            </a:r>
          </a:p>
          <a:p>
            <a:r>
              <a:rPr lang="en-US" sz="2800" dirty="0"/>
              <a:t>(1)</a:t>
            </a:r>
            <a:r>
              <a:rPr lang="zh-CN" altLang="en-US" sz="2800" dirty="0"/>
              <a:t>光栅常数</a:t>
            </a:r>
            <a:r>
              <a:rPr lang="en-US" sz="2800" i="1" dirty="0"/>
              <a:t>d</a:t>
            </a:r>
            <a:r>
              <a:rPr lang="zh-CN" altLang="en-US" sz="2800" dirty="0"/>
              <a:t>有多大？</a:t>
            </a:r>
          </a:p>
          <a:p>
            <a:r>
              <a:rPr lang="en-US" sz="2800" dirty="0"/>
              <a:t>(2)</a:t>
            </a:r>
            <a:r>
              <a:rPr lang="zh-CN" altLang="en-US" sz="2800" dirty="0"/>
              <a:t>光栅狭缝的最小宽度？</a:t>
            </a:r>
          </a:p>
          <a:p>
            <a:r>
              <a:rPr lang="en-US" sz="2800" dirty="0"/>
              <a:t>(3)</a:t>
            </a:r>
            <a:r>
              <a:rPr lang="zh-CN" altLang="en-US" sz="2800" dirty="0"/>
              <a:t>若用此光栅观察波长为</a:t>
            </a:r>
            <a:r>
              <a:rPr lang="en-US" sz="2800" dirty="0"/>
              <a:t>400</a:t>
            </a:r>
            <a:r>
              <a:rPr lang="en-US" sz="2800" i="1" dirty="0"/>
              <a:t>nm</a:t>
            </a:r>
            <a:r>
              <a:rPr lang="zh-CN" altLang="en-US" sz="2800" dirty="0"/>
              <a:t>的光谱，求当光线垂直入射时，屏上实际显现的全部条纹的级次？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3286116" y="142852"/>
          <a:ext cx="1827309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774028" imgH="177646" progId="Equation.DSMT4">
                  <p:embed/>
                </p:oleObj>
              </mc:Choice>
              <mc:Fallback>
                <p:oleObj name="Equation" r:id="rId3" imgW="774028" imgH="177646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16" y="142852"/>
                        <a:ext cx="1827309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2071670" y="714356"/>
          <a:ext cx="2500330" cy="782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5" imgW="1244600" imgH="393700" progId="Equation.DSMT4">
                  <p:embed/>
                </p:oleObj>
              </mc:Choice>
              <mc:Fallback>
                <p:oleObj name="Equation" r:id="rId5" imgW="1244600" imgH="39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714356"/>
                        <a:ext cx="2500330" cy="7825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928794" y="2071678"/>
          <a:ext cx="1000132" cy="931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7" imgW="418918" imgH="393529" progId="Equation.DSMT4">
                  <p:embed/>
                </p:oleObj>
              </mc:Choice>
              <mc:Fallback>
                <p:oleObj name="Equation" r:id="rId7" imgW="418918" imgH="393529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2071678"/>
                        <a:ext cx="1000132" cy="931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3643306" y="2143116"/>
          <a:ext cx="1785950" cy="724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" name="Equation" r:id="rId9" imgW="965200" imgH="393700" progId="Equation.DSMT4">
                  <p:embed/>
                </p:oleObj>
              </mc:Choice>
              <mc:Fallback>
                <p:oleObj name="Equation" r:id="rId9" imgW="965200" imgH="393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06" y="2143116"/>
                        <a:ext cx="1785950" cy="7249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3786182" y="3357562"/>
          <a:ext cx="1643074" cy="81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11" imgW="787058" imgH="393529" progId="Equation.DSMT4">
                  <p:embed/>
                </p:oleObj>
              </mc:Choice>
              <mc:Fallback>
                <p:oleObj name="Equation" r:id="rId11" imgW="787058" imgH="393529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3357562"/>
                        <a:ext cx="1643074" cy="811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6193" name="Picture 1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14480" y="5000636"/>
            <a:ext cx="3450455" cy="428628"/>
          </a:xfrm>
          <a:prstGeom prst="rect">
            <a:avLst/>
          </a:prstGeom>
          <a:noFill/>
        </p:spPr>
      </p:pic>
      <p:sp>
        <p:nvSpPr>
          <p:cNvPr id="136199" name="Rectangle 7"/>
          <p:cNvSpPr>
            <a:spLocks noChangeArrowheads="1"/>
          </p:cNvSpPr>
          <p:nvPr/>
        </p:nvSpPr>
        <p:spPr bwMode="auto">
          <a:xfrm>
            <a:off x="142844" y="142852"/>
            <a:ext cx="33575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解：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(1)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由光栅方程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200" name="Rectangle 8"/>
          <p:cNvSpPr>
            <a:spLocks noChangeArrowheads="1"/>
          </p:cNvSpPr>
          <p:nvPr/>
        </p:nvSpPr>
        <p:spPr bwMode="auto">
          <a:xfrm>
            <a:off x="1071538" y="857232"/>
            <a:ext cx="54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则</a:t>
            </a:r>
            <a:endParaRPr kumimoji="0" 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203" name="Rectangle 11"/>
          <p:cNvSpPr>
            <a:spLocks noChangeArrowheads="1"/>
          </p:cNvSpPr>
          <p:nvPr/>
        </p:nvSpPr>
        <p:spPr bwMode="auto">
          <a:xfrm>
            <a:off x="785786" y="3477284"/>
            <a:ext cx="25635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(3)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由光栅方程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  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214282" y="4477416"/>
            <a:ext cx="80010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又所缺级次为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pitchFamily="2" charset="-122"/>
                <a:cs typeface="Times New Roman" pitchFamily="18" charset="0"/>
              </a:rPr>
              <a:t>3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的整数倍，则屏上实际显现级次为 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142908" y="485776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7224" y="1571612"/>
            <a:ext cx="4643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第三级缺级，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n=1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时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最小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20" y="142852"/>
            <a:ext cx="8286808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7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、</a:t>
            </a:r>
            <a:r>
              <a:rPr kumimoji="0" 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在单缝夫琅禾费衍射实验中，垂直入射的光有两种波长，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en-US" altLang="zh-CN" sz="2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=400 nm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宋体" pitchFamily="2" charset="-122"/>
                <a:cs typeface="Times New Roman" pitchFamily="18" charset="0"/>
              </a:rPr>
              <a:t>l</a:t>
            </a:r>
            <a:r>
              <a:rPr kumimoji="0" lang="en-US" altLang="zh-CN" sz="28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Symbol" pitchFamily="18" charset="2"/>
                <a:ea typeface="宋体" pitchFamily="2" charset="-122"/>
                <a:cs typeface="Times New Roman" pitchFamily="18" charset="0"/>
              </a:rPr>
              <a:t>2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=760 nm  (1 nm=10</a:t>
            </a:r>
            <a:r>
              <a:rPr kumimoji="0" lang="en-US" altLang="zh-CN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-9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m)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．已知单缝宽度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=1.0×10</a:t>
            </a:r>
            <a:r>
              <a:rPr kumimoji="0" lang="en-US" altLang="zh-CN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-2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，透镜焦距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=50 cm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．求两种光第一级衍射明纹中心之间的距离．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(2)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若用光栅常数</a:t>
            </a:r>
            <a:r>
              <a:rPr kumimoji="0" lang="en-US" altLang="zh-CN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d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=1.0×10</a:t>
            </a:r>
            <a:r>
              <a:rPr kumimoji="0" lang="en-US" altLang="zh-CN" sz="2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-3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cm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的光栅替换单缝，其他条件和上一问相同，求两种光第一级主极大之间的距离．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0.27cm,1.8cm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621</Words>
  <Application>Microsoft Office PowerPoint</Application>
  <PresentationFormat>全屏显示(4:3)</PresentationFormat>
  <Paragraphs>25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Calibri</vt:lpstr>
      <vt:lpstr>Symbol</vt:lpstr>
      <vt:lpstr>Times New Roman</vt:lpstr>
      <vt:lpstr>Office 主题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Duan</dc:creator>
  <cp:lastModifiedBy>lu gavin</cp:lastModifiedBy>
  <cp:revision>20</cp:revision>
  <dcterms:created xsi:type="dcterms:W3CDTF">2017-11-16T02:02:34Z</dcterms:created>
  <dcterms:modified xsi:type="dcterms:W3CDTF">2019-11-17T10:58:00Z</dcterms:modified>
</cp:coreProperties>
</file>