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66" r:id="rId2"/>
    <p:sldId id="267" r:id="rId3"/>
    <p:sldId id="261" r:id="rId4"/>
    <p:sldId id="259" r:id="rId5"/>
    <p:sldId id="260" r:id="rId6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F9CB8-0533-498C-A934-B163F27DF99F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B7D2B-E704-4F01-B6DA-8B3E5C6C2C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689A-579A-4902-AF7C-F30BC93CD2C5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2E71-0D93-4009-B2EB-7334BF1AF6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689A-579A-4902-AF7C-F30BC93CD2C5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2E71-0D93-4009-B2EB-7334BF1AF6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689A-579A-4902-AF7C-F30BC93CD2C5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2E71-0D93-4009-B2EB-7334BF1AF6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689A-579A-4902-AF7C-F30BC93CD2C5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2E71-0D93-4009-B2EB-7334BF1AF6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689A-579A-4902-AF7C-F30BC93CD2C5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2E71-0D93-4009-B2EB-7334BF1AF6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689A-579A-4902-AF7C-F30BC93CD2C5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2E71-0D93-4009-B2EB-7334BF1AF6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689A-579A-4902-AF7C-F30BC93CD2C5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2E71-0D93-4009-B2EB-7334BF1AF6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689A-579A-4902-AF7C-F30BC93CD2C5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2E71-0D93-4009-B2EB-7334BF1AF6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689A-579A-4902-AF7C-F30BC93CD2C5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2E71-0D93-4009-B2EB-7334BF1AF6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689A-579A-4902-AF7C-F30BC93CD2C5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2E71-0D93-4009-B2EB-7334BF1AF6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689A-579A-4902-AF7C-F30BC93CD2C5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2E71-0D93-4009-B2EB-7334BF1AF6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2689A-579A-4902-AF7C-F30BC93CD2C5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A2E71-0D93-4009-B2EB-7334BF1AF6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71438" y="327234"/>
            <a:ext cx="900115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假如电子运动速度与光速可以比拟，则当电子的动能等于它静止能量的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倍时，其德布罗意波长为多少？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普朗克常量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=6.63×10</a:t>
            </a:r>
            <a:r>
              <a:rPr kumimoji="0" lang="en-US" altLang="zh-CN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-34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J·s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，电子静止质量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kumimoji="0" lang="en-US" altLang="zh-CN" sz="2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=9.11×10</a:t>
            </a:r>
            <a:r>
              <a:rPr kumimoji="0" lang="en-US" altLang="zh-CN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-31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kg)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142852"/>
            <a:ext cx="8572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例：若光子的波长和电子的德布罗意波长</a:t>
            </a:r>
            <a:r>
              <a:rPr lang="en-US" sz="2800" i="1" dirty="0">
                <a:sym typeface="Symbol"/>
              </a:rPr>
              <a:t></a:t>
            </a:r>
            <a:r>
              <a:rPr lang="zh-CN" altLang="en-US" sz="2800" dirty="0"/>
              <a:t>相等，试求光子的质量与电子的质量之比，      </a:t>
            </a:r>
            <a:r>
              <a:rPr lang="en-US" altLang="zh-CN" sz="2000" dirty="0"/>
              <a:t>(</a:t>
            </a:r>
            <a:r>
              <a:rPr lang="zh-CN" altLang="en-US" sz="2000" dirty="0"/>
              <a:t>能量是否相同？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42844" y="1714488"/>
            <a:ext cx="87154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光子动量：</a:t>
            </a:r>
            <a:r>
              <a:rPr lang="en-US" sz="2800" dirty="0"/>
              <a:t>          </a:t>
            </a:r>
            <a:r>
              <a:rPr lang="en-US" sz="2800" i="1" dirty="0"/>
              <a:t>p</a:t>
            </a:r>
            <a:r>
              <a:rPr lang="en-US" sz="2800" i="1" baseline="-25000" dirty="0"/>
              <a:t> </a:t>
            </a:r>
            <a:r>
              <a:rPr lang="en-US" sz="2800" dirty="0"/>
              <a:t>= </a:t>
            </a:r>
            <a:r>
              <a:rPr lang="en-US" sz="2800" i="1" dirty="0" err="1"/>
              <a:t>m</a:t>
            </a:r>
            <a:r>
              <a:rPr lang="en-US" sz="2800" i="1" baseline="-25000" dirty="0" err="1"/>
              <a:t>r</a:t>
            </a:r>
            <a:r>
              <a:rPr lang="en-US" sz="2800" i="1" baseline="-25000" dirty="0"/>
              <a:t> </a:t>
            </a:r>
            <a:r>
              <a:rPr lang="en-US" sz="2800" i="1" dirty="0"/>
              <a:t>c </a:t>
            </a:r>
            <a:r>
              <a:rPr lang="en-US" sz="2800" dirty="0"/>
              <a:t>= </a:t>
            </a:r>
            <a:r>
              <a:rPr lang="en-US" sz="2800" i="1" dirty="0"/>
              <a:t>h </a:t>
            </a:r>
            <a:r>
              <a:rPr lang="en-US" sz="2800" dirty="0"/>
              <a:t>/</a:t>
            </a:r>
            <a:r>
              <a:rPr lang="en-US" sz="2800" i="1" dirty="0">
                <a:sym typeface="Symbol"/>
              </a:rPr>
              <a:t></a:t>
            </a:r>
            <a:r>
              <a:rPr lang="en-US" sz="2800" dirty="0"/>
              <a:t>          </a:t>
            </a:r>
            <a:r>
              <a:rPr lang="zh-CN" altLang="en-US" sz="2800" dirty="0"/>
              <a:t>①</a:t>
            </a:r>
            <a:r>
              <a:rPr lang="en-US" sz="2800" dirty="0"/>
              <a:t>         </a:t>
            </a:r>
          </a:p>
          <a:p>
            <a:r>
              <a:rPr lang="zh-CN" altLang="en-US" sz="2800" dirty="0"/>
              <a:t>电子动量：</a:t>
            </a:r>
            <a:r>
              <a:rPr lang="en-US" sz="2800" dirty="0"/>
              <a:t>  </a:t>
            </a:r>
            <a:r>
              <a:rPr lang="en-US" sz="2800" i="1" dirty="0"/>
              <a:t>p</a:t>
            </a:r>
            <a:r>
              <a:rPr lang="en-US" sz="2800" i="1" baseline="-25000" dirty="0"/>
              <a:t> </a:t>
            </a:r>
            <a:r>
              <a:rPr lang="en-US" sz="2800" dirty="0"/>
              <a:t>= </a:t>
            </a:r>
            <a:r>
              <a:rPr lang="en-US" sz="2800" i="1" dirty="0"/>
              <a:t>m</a:t>
            </a:r>
            <a:r>
              <a:rPr lang="en-US" sz="2800" i="1" baseline="-25000" dirty="0"/>
              <a:t>e </a:t>
            </a:r>
            <a:r>
              <a:rPr lang="en-US" sz="2800" i="1" dirty="0"/>
              <a:t>v </a:t>
            </a:r>
            <a:r>
              <a:rPr lang="en-US" sz="2800" dirty="0"/>
              <a:t>= </a:t>
            </a:r>
            <a:r>
              <a:rPr lang="en-US" sz="2800" i="1" dirty="0"/>
              <a:t>h </a:t>
            </a:r>
            <a:r>
              <a:rPr lang="en-US" sz="2800" dirty="0"/>
              <a:t>/</a:t>
            </a:r>
            <a:r>
              <a:rPr lang="en-US" sz="2800" i="1" dirty="0">
                <a:sym typeface="Symbol"/>
              </a:rPr>
              <a:t></a:t>
            </a:r>
            <a:r>
              <a:rPr lang="en-US" sz="2800" dirty="0"/>
              <a:t>         </a:t>
            </a:r>
            <a:r>
              <a:rPr lang="zh-CN" altLang="en-US" sz="2800" dirty="0"/>
              <a:t>②</a:t>
            </a:r>
            <a:r>
              <a:rPr lang="en-US" sz="2800" dirty="0"/>
              <a:t>   </a:t>
            </a:r>
            <a:endParaRPr lang="zh-CN" altLang="en-US" sz="2800" dirty="0"/>
          </a:p>
          <a:p>
            <a:r>
              <a:rPr lang="zh-CN" altLang="en-US" sz="2800" dirty="0"/>
              <a:t>两者波长相等，有</a:t>
            </a:r>
            <a:r>
              <a:rPr lang="en-US" sz="2800" dirty="0"/>
              <a:t>   </a:t>
            </a:r>
            <a:r>
              <a:rPr lang="en-US" sz="2800" i="1" dirty="0" err="1"/>
              <a:t>m</a:t>
            </a:r>
            <a:r>
              <a:rPr lang="en-US" sz="2800" i="1" baseline="-25000" dirty="0" err="1"/>
              <a:t>r</a:t>
            </a:r>
            <a:r>
              <a:rPr lang="en-US" sz="2800" i="1" baseline="-25000" dirty="0"/>
              <a:t> </a:t>
            </a:r>
            <a:r>
              <a:rPr lang="en-US" sz="2800" i="1" dirty="0"/>
              <a:t>c </a:t>
            </a:r>
            <a:r>
              <a:rPr lang="en-US" sz="2800" dirty="0"/>
              <a:t>=</a:t>
            </a:r>
            <a:r>
              <a:rPr lang="en-US" sz="2800" i="1" dirty="0"/>
              <a:t> m</a:t>
            </a:r>
            <a:r>
              <a:rPr lang="en-US" sz="2800" i="1" baseline="-25000" dirty="0"/>
              <a:t>e </a:t>
            </a:r>
            <a:r>
              <a:rPr lang="en-US" sz="2800" i="1" dirty="0"/>
              <a:t>v</a:t>
            </a:r>
            <a:r>
              <a:rPr lang="en-US" sz="2800" dirty="0"/>
              <a:t>       </a:t>
            </a:r>
          </a:p>
          <a:p>
            <a:r>
              <a:rPr lang="en-US" altLang="zh-CN" sz="2800" dirty="0"/>
              <a:t>            </a:t>
            </a:r>
            <a:r>
              <a:rPr lang="zh-CN" altLang="en-US" sz="2800" dirty="0"/>
              <a:t>得到</a:t>
            </a:r>
            <a:r>
              <a:rPr lang="en-US" sz="2800" dirty="0"/>
              <a:t>      </a:t>
            </a:r>
            <a:r>
              <a:rPr lang="en-US" sz="2800" i="1" dirty="0" err="1"/>
              <a:t>m</a:t>
            </a:r>
            <a:r>
              <a:rPr lang="en-US" sz="2800" i="1" baseline="-25000" dirty="0" err="1"/>
              <a:t>r</a:t>
            </a:r>
            <a:r>
              <a:rPr lang="en-US" sz="2800" i="1" baseline="-25000" dirty="0"/>
              <a:t> </a:t>
            </a:r>
            <a:r>
              <a:rPr lang="en-US" sz="2800" dirty="0"/>
              <a:t>/</a:t>
            </a:r>
            <a:r>
              <a:rPr lang="en-US" sz="2800" i="1" dirty="0"/>
              <a:t> m</a:t>
            </a:r>
            <a:r>
              <a:rPr lang="en-US" sz="2800" i="1" baseline="-25000" dirty="0"/>
              <a:t>e </a:t>
            </a:r>
            <a:r>
              <a:rPr lang="zh-CN" altLang="en-US" sz="2800" dirty="0"/>
              <a:t>＝ </a:t>
            </a:r>
            <a:r>
              <a:rPr lang="en-US" sz="2800" i="1" dirty="0"/>
              <a:t>v</a:t>
            </a:r>
            <a:r>
              <a:rPr lang="en-US" sz="2800" dirty="0"/>
              <a:t>/ </a:t>
            </a:r>
            <a:r>
              <a:rPr lang="en-US" sz="2800" i="1" dirty="0"/>
              <a:t>c</a:t>
            </a:r>
            <a:r>
              <a:rPr lang="en-US" sz="2800" dirty="0"/>
              <a:t>      </a:t>
            </a:r>
            <a:r>
              <a:rPr lang="zh-CN" altLang="en-US" sz="2800" dirty="0"/>
              <a:t>③</a:t>
            </a:r>
            <a:r>
              <a:rPr lang="en-US" sz="2800" dirty="0"/>
              <a:t>  </a:t>
            </a:r>
            <a:endParaRPr lang="zh-CN" altLang="en-US" sz="2800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2357422" y="3571876"/>
          <a:ext cx="2053843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1092200" imgH="457200" progId="Equation.DSMT4">
                  <p:embed/>
                </p:oleObj>
              </mc:Choice>
              <mc:Fallback>
                <p:oleObj name="Equation" r:id="rId3" imgW="1092200" imgH="457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571876"/>
                        <a:ext cx="2053843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28596" y="3714752"/>
            <a:ext cx="5786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电子质量：                                     </a:t>
            </a:r>
            <a:r>
              <a:rPr lang="en-US" altLang="zh-CN" sz="2800" dirty="0"/>
              <a:t>(4)</a:t>
            </a:r>
            <a:endParaRPr lang="zh-CN" altLang="en-US" sz="2800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357422" y="4572008"/>
          <a:ext cx="2961175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5" imgW="1435100" imgH="482600" progId="Equation.DSMT4">
                  <p:embed/>
                </p:oleObj>
              </mc:Choice>
              <mc:Fallback>
                <p:oleObj name="Equation" r:id="rId5" imgW="1435100" imgH="482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4572008"/>
                        <a:ext cx="2961175" cy="100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36913" y="4763168"/>
            <a:ext cx="2063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(2)(4)</a:t>
            </a:r>
            <a:r>
              <a:rPr lang="zh-CN" altLang="en-US" sz="2800" dirty="0"/>
              <a:t>联立：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357422" y="5715015"/>
          <a:ext cx="2857520" cy="90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7" imgW="1562100" imgH="495300" progId="Equation.DSMT4">
                  <p:embed/>
                </p:oleObj>
              </mc:Choice>
              <mc:Fallback>
                <p:oleObj name="Equation" r:id="rId7" imgW="1562100" imgH="495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5715015"/>
                        <a:ext cx="2857520" cy="9060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 Box 1028"/>
          <p:cNvSpPr txBox="1">
            <a:spLocks noChangeArrowheads="1"/>
          </p:cNvSpPr>
          <p:nvPr/>
        </p:nvSpPr>
        <p:spPr bwMode="auto">
          <a:xfrm>
            <a:off x="2424143" y="1357298"/>
            <a:ext cx="6505575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</a:rPr>
              <a:t>A</a:t>
            </a:r>
            <a:r>
              <a:rPr lang="zh-CN" altLang="en-US" sz="2800" dirty="0">
                <a:solidFill>
                  <a:srgbClr val="0000FF"/>
                </a:solidFill>
              </a:rPr>
              <a:t>）  </a:t>
            </a:r>
            <a:r>
              <a:rPr lang="en-US" altLang="zh-CN" sz="2800" dirty="0">
                <a:solidFill>
                  <a:srgbClr val="0000FF"/>
                </a:solidFill>
              </a:rPr>
              <a:t>a / 2   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</a:rPr>
              <a:t>B</a:t>
            </a:r>
            <a:r>
              <a:rPr lang="zh-CN" altLang="en-US" sz="2800" dirty="0">
                <a:solidFill>
                  <a:srgbClr val="0000FF"/>
                </a:solidFill>
              </a:rPr>
              <a:t>）    </a:t>
            </a:r>
            <a:r>
              <a:rPr lang="en-US" altLang="zh-CN" sz="2800" dirty="0">
                <a:solidFill>
                  <a:srgbClr val="0000FF"/>
                </a:solidFill>
              </a:rPr>
              <a:t>a / 6 ,     5a / 6 .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</a:rPr>
              <a:t>C</a:t>
            </a:r>
            <a:r>
              <a:rPr lang="zh-CN" altLang="en-US" sz="2800" dirty="0">
                <a:solidFill>
                  <a:srgbClr val="0000FF"/>
                </a:solidFill>
              </a:rPr>
              <a:t>）    </a:t>
            </a:r>
            <a:r>
              <a:rPr lang="en-US" altLang="zh-CN" sz="2800" dirty="0">
                <a:solidFill>
                  <a:srgbClr val="0000FF"/>
                </a:solidFill>
              </a:rPr>
              <a:t>a / 6 ,    a / 2 ,    5a / 6 .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</a:rPr>
              <a:t>D</a:t>
            </a:r>
            <a:r>
              <a:rPr lang="zh-CN" altLang="en-US" sz="2800" dirty="0">
                <a:solidFill>
                  <a:srgbClr val="0000FF"/>
                </a:solidFill>
              </a:rPr>
              <a:t>）     </a:t>
            </a:r>
            <a:r>
              <a:rPr lang="en-US" altLang="zh-CN" sz="2800" dirty="0">
                <a:solidFill>
                  <a:srgbClr val="0000FF"/>
                </a:solidFill>
              </a:rPr>
              <a:t>0 ,    a / 3 ,    2a / 3 ,     a .</a:t>
            </a: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323850" y="3781425"/>
            <a:ext cx="6172200" cy="2743200"/>
            <a:chOff x="720" y="2256"/>
            <a:chExt cx="3888" cy="1728"/>
          </a:xfrm>
        </p:grpSpPr>
        <p:sp>
          <p:nvSpPr>
            <p:cNvPr id="6158" name="Line 1029"/>
            <p:cNvSpPr>
              <a:spLocks noChangeShapeType="1"/>
            </p:cNvSpPr>
            <p:nvPr/>
          </p:nvSpPr>
          <p:spPr bwMode="auto">
            <a:xfrm>
              <a:off x="768" y="3312"/>
              <a:ext cx="3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6159" name="Line 1030"/>
            <p:cNvSpPr>
              <a:spLocks noChangeShapeType="1"/>
            </p:cNvSpPr>
            <p:nvPr/>
          </p:nvSpPr>
          <p:spPr bwMode="auto">
            <a:xfrm flipV="1">
              <a:off x="1008" y="240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6147" name="Object 1025"/>
            <p:cNvGraphicFramePr>
              <a:graphicFrameLocks noChangeAspect="1"/>
            </p:cNvGraphicFramePr>
            <p:nvPr/>
          </p:nvGraphicFramePr>
          <p:xfrm>
            <a:off x="4272" y="3360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公式" r:id="rId3" imgW="126720" imgH="126720" progId="Equation.3">
                    <p:embed/>
                  </p:oleObj>
                </mc:Choice>
                <mc:Fallback>
                  <p:oleObj name="公式" r:id="rId3" imgW="126720" imgH="126720" progId="Equation.3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360"/>
                          <a:ext cx="33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1026"/>
            <p:cNvGraphicFramePr>
              <a:graphicFrameLocks noChangeAspect="1"/>
            </p:cNvGraphicFramePr>
            <p:nvPr/>
          </p:nvGraphicFramePr>
          <p:xfrm>
            <a:off x="1008" y="2256"/>
            <a:ext cx="720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公式" r:id="rId5" imgW="355320" imgH="215640" progId="Equation.3">
                    <p:embed/>
                  </p:oleObj>
                </mc:Choice>
                <mc:Fallback>
                  <p:oleObj name="公式" r:id="rId5" imgW="355320" imgH="21564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6"/>
                          <a:ext cx="720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Line 1033"/>
            <p:cNvSpPr>
              <a:spLocks noChangeShapeType="1"/>
            </p:cNvSpPr>
            <p:nvPr/>
          </p:nvSpPr>
          <p:spPr bwMode="auto">
            <a:xfrm>
              <a:off x="1728" y="326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6161" name="Line 1034"/>
            <p:cNvSpPr>
              <a:spLocks noChangeShapeType="1"/>
            </p:cNvSpPr>
            <p:nvPr/>
          </p:nvSpPr>
          <p:spPr bwMode="auto">
            <a:xfrm>
              <a:off x="2592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6162" name="Line 1035"/>
            <p:cNvSpPr>
              <a:spLocks noChangeShapeType="1"/>
            </p:cNvSpPr>
            <p:nvPr/>
          </p:nvSpPr>
          <p:spPr bwMode="auto">
            <a:xfrm>
              <a:off x="3504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6163" name="Freeform 1036"/>
            <p:cNvSpPr>
              <a:spLocks/>
            </p:cNvSpPr>
            <p:nvPr/>
          </p:nvSpPr>
          <p:spPr bwMode="auto">
            <a:xfrm>
              <a:off x="1008" y="2784"/>
              <a:ext cx="2519" cy="1012"/>
            </a:xfrm>
            <a:custGeom>
              <a:avLst/>
              <a:gdLst>
                <a:gd name="T0" fmla="*/ 0 w 2519"/>
                <a:gd name="T1" fmla="*/ 544 h 1012"/>
                <a:gd name="T2" fmla="*/ 144 w 2519"/>
                <a:gd name="T3" fmla="*/ 160 h 1012"/>
                <a:gd name="T4" fmla="*/ 384 w 2519"/>
                <a:gd name="T5" fmla="*/ 64 h 1012"/>
                <a:gd name="T6" fmla="*/ 720 w 2519"/>
                <a:gd name="T7" fmla="*/ 544 h 1012"/>
                <a:gd name="T8" fmla="*/ 960 w 2519"/>
                <a:gd name="T9" fmla="*/ 880 h 1012"/>
                <a:gd name="T10" fmla="*/ 1228 w 2519"/>
                <a:gd name="T11" fmla="*/ 958 h 1012"/>
                <a:gd name="T12" fmla="*/ 1555 w 2519"/>
                <a:gd name="T13" fmla="*/ 558 h 1012"/>
                <a:gd name="T14" fmla="*/ 1974 w 2519"/>
                <a:gd name="T15" fmla="*/ 86 h 1012"/>
                <a:gd name="T16" fmla="*/ 2173 w 2519"/>
                <a:gd name="T17" fmla="*/ 122 h 1012"/>
                <a:gd name="T18" fmla="*/ 2519 w 2519"/>
                <a:gd name="T19" fmla="*/ 540 h 10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19"/>
                <a:gd name="T31" fmla="*/ 0 h 1012"/>
                <a:gd name="T32" fmla="*/ 2519 w 2519"/>
                <a:gd name="T33" fmla="*/ 1012 h 10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19" h="1012">
                  <a:moveTo>
                    <a:pt x="0" y="544"/>
                  </a:moveTo>
                  <a:cubicBezTo>
                    <a:pt x="40" y="392"/>
                    <a:pt x="80" y="240"/>
                    <a:pt x="144" y="160"/>
                  </a:cubicBezTo>
                  <a:cubicBezTo>
                    <a:pt x="208" y="80"/>
                    <a:pt x="288" y="0"/>
                    <a:pt x="384" y="64"/>
                  </a:cubicBezTo>
                  <a:cubicBezTo>
                    <a:pt x="480" y="128"/>
                    <a:pt x="624" y="408"/>
                    <a:pt x="720" y="544"/>
                  </a:cubicBezTo>
                  <a:cubicBezTo>
                    <a:pt x="816" y="680"/>
                    <a:pt x="875" y="811"/>
                    <a:pt x="960" y="880"/>
                  </a:cubicBezTo>
                  <a:cubicBezTo>
                    <a:pt x="1045" y="949"/>
                    <a:pt x="1129" y="1012"/>
                    <a:pt x="1228" y="958"/>
                  </a:cubicBezTo>
                  <a:cubicBezTo>
                    <a:pt x="1327" y="904"/>
                    <a:pt x="1431" y="703"/>
                    <a:pt x="1555" y="558"/>
                  </a:cubicBezTo>
                  <a:cubicBezTo>
                    <a:pt x="1679" y="413"/>
                    <a:pt x="1871" y="159"/>
                    <a:pt x="1974" y="86"/>
                  </a:cubicBezTo>
                  <a:cubicBezTo>
                    <a:pt x="2077" y="13"/>
                    <a:pt x="2082" y="46"/>
                    <a:pt x="2173" y="122"/>
                  </a:cubicBezTo>
                  <a:cubicBezTo>
                    <a:pt x="2264" y="198"/>
                    <a:pt x="2447" y="453"/>
                    <a:pt x="2519" y="5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6149" name="Object 1027"/>
            <p:cNvGraphicFramePr>
              <a:graphicFrameLocks noChangeAspect="1"/>
            </p:cNvGraphicFramePr>
            <p:nvPr/>
          </p:nvGraphicFramePr>
          <p:xfrm>
            <a:off x="720" y="3264"/>
            <a:ext cx="24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公式" r:id="rId7" imgW="126720" imgH="177480" progId="Equation.3">
                    <p:embed/>
                  </p:oleObj>
                </mc:Choice>
                <mc:Fallback>
                  <p:oleObj name="公式" r:id="rId7" imgW="126720" imgH="17748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264"/>
                          <a:ext cx="245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1028"/>
            <p:cNvGraphicFramePr>
              <a:graphicFrameLocks noChangeAspect="1"/>
            </p:cNvGraphicFramePr>
            <p:nvPr/>
          </p:nvGraphicFramePr>
          <p:xfrm>
            <a:off x="1440" y="3332"/>
            <a:ext cx="324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公式" r:id="rId9" imgW="228600" imgH="393480" progId="Equation.3">
                    <p:embed/>
                  </p:oleObj>
                </mc:Choice>
                <mc:Fallback>
                  <p:oleObj name="公式" r:id="rId9" imgW="228600" imgH="39348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332"/>
                          <a:ext cx="324" cy="5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1029"/>
            <p:cNvGraphicFramePr>
              <a:graphicFrameLocks noChangeAspect="1"/>
            </p:cNvGraphicFramePr>
            <p:nvPr/>
          </p:nvGraphicFramePr>
          <p:xfrm>
            <a:off x="2544" y="3312"/>
            <a:ext cx="339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公式" r:id="rId11" imgW="241200" imgH="393480" progId="Equation.3">
                    <p:embed/>
                  </p:oleObj>
                </mc:Choice>
                <mc:Fallback>
                  <p:oleObj name="公式" r:id="rId11" imgW="241200" imgH="393480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312"/>
                          <a:ext cx="339" cy="5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1030"/>
            <p:cNvGraphicFramePr>
              <a:graphicFrameLocks noChangeAspect="1"/>
            </p:cNvGraphicFramePr>
            <p:nvPr/>
          </p:nvGraphicFramePr>
          <p:xfrm>
            <a:off x="3360" y="3408"/>
            <a:ext cx="269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公式" r:id="rId13" imgW="126720" imgH="139680" progId="Equation.3">
                    <p:embed/>
                  </p:oleObj>
                </mc:Choice>
                <mc:Fallback>
                  <p:oleObj name="公式" r:id="rId13" imgW="126720" imgH="13968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408"/>
                          <a:ext cx="269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30" name="Rectangle 1042"/>
          <p:cNvSpPr>
            <a:spLocks noChangeArrowheads="1"/>
          </p:cNvSpPr>
          <p:nvPr/>
        </p:nvSpPr>
        <p:spPr bwMode="auto">
          <a:xfrm>
            <a:off x="7086600" y="5867400"/>
            <a:ext cx="15343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</a:rPr>
              <a:t>选 （</a:t>
            </a:r>
            <a:r>
              <a:rPr lang="en-US" altLang="zh-CN" sz="2800" dirty="0">
                <a:solidFill>
                  <a:srgbClr val="FF3300"/>
                </a:solidFill>
              </a:rPr>
              <a:t>C</a:t>
            </a:r>
            <a:r>
              <a:rPr lang="zh-CN" altLang="en-US" sz="2800" dirty="0">
                <a:solidFill>
                  <a:srgbClr val="FF3300"/>
                </a:solidFill>
              </a:rPr>
              <a:t>）</a:t>
            </a:r>
          </a:p>
        </p:txBody>
      </p:sp>
      <p:grpSp>
        <p:nvGrpSpPr>
          <p:cNvPr id="3" name="Group 1043"/>
          <p:cNvGrpSpPr>
            <a:grpSpLocks/>
          </p:cNvGrpSpPr>
          <p:nvPr/>
        </p:nvGrpSpPr>
        <p:grpSpPr bwMode="auto">
          <a:xfrm>
            <a:off x="142844" y="142850"/>
            <a:ext cx="8153400" cy="1384300"/>
            <a:chOff x="240" y="3120"/>
            <a:chExt cx="5136" cy="872"/>
          </a:xfrm>
        </p:grpSpPr>
        <p:sp>
          <p:nvSpPr>
            <p:cNvPr id="6157" name="Text Box 1044"/>
            <p:cNvSpPr txBox="1">
              <a:spLocks noChangeArrowheads="1"/>
            </p:cNvSpPr>
            <p:nvPr/>
          </p:nvSpPr>
          <p:spPr bwMode="auto">
            <a:xfrm>
              <a:off x="240" y="3120"/>
              <a:ext cx="5136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/>
                <a:t>3</a:t>
              </a:r>
              <a:r>
                <a:rPr lang="zh-CN" altLang="en-US" sz="2800" dirty="0"/>
                <a:t>粒子在一维无限深势阱中运动，下图为粒子处于某一能态上的波函数            的曲线</a:t>
              </a:r>
              <a:r>
                <a:rPr lang="en-US" altLang="zh-CN" sz="2800" dirty="0"/>
                <a:t>.</a:t>
              </a:r>
              <a:r>
                <a:rPr lang="zh-CN" altLang="en-US" sz="2800" dirty="0"/>
                <a:t>粒子出现几率最大的位置为</a:t>
              </a:r>
            </a:p>
          </p:txBody>
        </p:sp>
        <p:graphicFrame>
          <p:nvGraphicFramePr>
            <p:cNvPr id="6146" name="Object 1024"/>
            <p:cNvGraphicFramePr>
              <a:graphicFrameLocks noChangeAspect="1"/>
            </p:cNvGraphicFramePr>
            <p:nvPr/>
          </p:nvGraphicFramePr>
          <p:xfrm>
            <a:off x="2340" y="3415"/>
            <a:ext cx="55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公式" r:id="rId15" imgW="355320" imgH="215640" progId="Equation.3">
                    <p:embed/>
                  </p:oleObj>
                </mc:Choice>
                <mc:Fallback>
                  <p:oleObj name="公式" r:id="rId15" imgW="355320" imgH="215640" progId="Equation.3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0" y="3415"/>
                          <a:ext cx="555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57158" y="285728"/>
            <a:ext cx="8001000" cy="3381376"/>
            <a:chOff x="288" y="240"/>
            <a:chExt cx="5040" cy="2130"/>
          </a:xfrm>
        </p:grpSpPr>
        <p:sp>
          <p:nvSpPr>
            <p:cNvPr id="4103" name="Text Box 11"/>
            <p:cNvSpPr txBox="1">
              <a:spLocks noChangeArrowheads="1"/>
            </p:cNvSpPr>
            <p:nvPr/>
          </p:nvSpPr>
          <p:spPr bwMode="auto">
            <a:xfrm>
              <a:off x="432" y="240"/>
              <a:ext cx="48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4  </a:t>
              </a:r>
              <a:r>
                <a:rPr lang="zh-CN" altLang="en-US" sz="2400" dirty="0"/>
                <a:t>已知粒子在一维无限深势阱中运动，其波函数为：</a:t>
              </a:r>
            </a:p>
          </p:txBody>
        </p:sp>
        <p:graphicFrame>
          <p:nvGraphicFramePr>
            <p:cNvPr id="4098" name="Object 1024"/>
            <p:cNvGraphicFramePr>
              <a:graphicFrameLocks noChangeAspect="1"/>
            </p:cNvGraphicFramePr>
            <p:nvPr/>
          </p:nvGraphicFramePr>
          <p:xfrm>
            <a:off x="1170" y="514"/>
            <a:ext cx="3150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公式" r:id="rId3" imgW="2184120" imgH="393480" progId="Equation.3">
                    <p:embed/>
                  </p:oleObj>
                </mc:Choice>
                <mc:Fallback>
                  <p:oleObj name="公式" r:id="rId3" imgW="2184120" imgH="393480" progId="Equation.3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0" y="514"/>
                          <a:ext cx="3150" cy="5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4" name="Text Box 13"/>
            <p:cNvSpPr txBox="1">
              <a:spLocks noChangeArrowheads="1"/>
            </p:cNvSpPr>
            <p:nvPr/>
          </p:nvSpPr>
          <p:spPr bwMode="auto">
            <a:xfrm>
              <a:off x="288" y="1120"/>
              <a:ext cx="49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/>
                <a:t>则粒子在  </a:t>
              </a:r>
              <a:r>
                <a:rPr lang="en-US" altLang="zh-CN" sz="2400" dirty="0"/>
                <a:t>x=5a / 6   </a:t>
              </a:r>
              <a:r>
                <a:rPr lang="zh-CN" altLang="zh-CN" sz="2400" dirty="0"/>
                <a:t>处出现的几率密度为</a:t>
              </a:r>
              <a:endParaRPr lang="zh-CN" altLang="en-US" sz="2400" dirty="0"/>
            </a:p>
          </p:txBody>
        </p:sp>
        <p:sp>
          <p:nvSpPr>
            <p:cNvPr id="4105" name="Text Box 14"/>
            <p:cNvSpPr txBox="1">
              <a:spLocks noChangeArrowheads="1"/>
            </p:cNvSpPr>
            <p:nvPr/>
          </p:nvSpPr>
          <p:spPr bwMode="auto">
            <a:xfrm>
              <a:off x="432" y="1620"/>
              <a:ext cx="4896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/>
                <a:t>（</a:t>
              </a:r>
              <a:r>
                <a:rPr lang="en-US" altLang="zh-CN" sz="2800" dirty="0"/>
                <a:t>A</a:t>
              </a:r>
              <a:r>
                <a:rPr lang="zh-CN" altLang="en-US" sz="2800" dirty="0"/>
                <a:t>） </a:t>
              </a:r>
              <a:r>
                <a:rPr lang="en-US" altLang="zh-CN" sz="2800" dirty="0"/>
                <a:t>1 / </a:t>
              </a:r>
              <a:r>
                <a:rPr lang="zh-CN" altLang="en-US" sz="2800" dirty="0"/>
                <a:t>（</a:t>
              </a:r>
              <a:r>
                <a:rPr lang="en-US" altLang="zh-CN" sz="2800" dirty="0"/>
                <a:t>2a</a:t>
              </a:r>
              <a:r>
                <a:rPr lang="zh-CN" altLang="en-US" sz="2800" dirty="0"/>
                <a:t>）</a:t>
              </a:r>
              <a:r>
                <a:rPr lang="en-US" altLang="zh-CN" sz="2800" dirty="0"/>
                <a:t>.       </a:t>
              </a:r>
              <a:r>
                <a:rPr lang="zh-CN" altLang="en-US" sz="2800" dirty="0"/>
                <a:t>（</a:t>
              </a:r>
              <a:r>
                <a:rPr lang="en-US" altLang="zh-CN" sz="2800" dirty="0"/>
                <a:t>B</a:t>
              </a:r>
              <a:r>
                <a:rPr lang="zh-CN" altLang="en-US" sz="2800" dirty="0"/>
                <a:t>） </a:t>
              </a:r>
              <a:r>
                <a:rPr lang="en-US" altLang="zh-CN" sz="2800" dirty="0"/>
                <a:t>1 / a .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dirty="0"/>
                <a:t>（</a:t>
              </a:r>
              <a:r>
                <a:rPr lang="en-US" altLang="zh-CN" sz="2800" dirty="0"/>
                <a:t>C</a:t>
              </a:r>
              <a:r>
                <a:rPr lang="zh-CN" altLang="en-US" sz="2800" dirty="0"/>
                <a:t>） </a:t>
              </a:r>
              <a:r>
                <a:rPr lang="en-US" altLang="zh-CN" sz="2800" dirty="0"/>
                <a:t>1 /            .         </a:t>
              </a:r>
              <a:r>
                <a:rPr lang="zh-CN" altLang="en-US" sz="2800" dirty="0"/>
                <a:t>（</a:t>
              </a:r>
              <a:r>
                <a:rPr lang="en-US" altLang="zh-CN" sz="2800" dirty="0"/>
                <a:t>D</a:t>
              </a:r>
              <a:r>
                <a:rPr lang="zh-CN" altLang="en-US" sz="2800" dirty="0"/>
                <a:t>）</a:t>
              </a:r>
              <a:r>
                <a:rPr lang="en-US" altLang="zh-CN" sz="2800" dirty="0"/>
                <a:t>1 /       .</a:t>
              </a:r>
            </a:p>
          </p:txBody>
        </p:sp>
        <p:graphicFrame>
          <p:nvGraphicFramePr>
            <p:cNvPr id="4099" name="Object 1025"/>
            <p:cNvGraphicFramePr>
              <a:graphicFrameLocks noChangeAspect="1"/>
            </p:cNvGraphicFramePr>
            <p:nvPr/>
          </p:nvGraphicFramePr>
          <p:xfrm>
            <a:off x="1395" y="2067"/>
            <a:ext cx="40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公式" r:id="rId5" imgW="317160" imgH="228600" progId="Equation.3">
                    <p:embed/>
                  </p:oleObj>
                </mc:Choice>
                <mc:Fallback>
                  <p:oleObj name="公式" r:id="rId5" imgW="317160" imgH="228600" progId="Equation.3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5" y="2067"/>
                          <a:ext cx="405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1026"/>
            <p:cNvGraphicFramePr>
              <a:graphicFrameLocks noChangeAspect="1"/>
            </p:cNvGraphicFramePr>
            <p:nvPr/>
          </p:nvGraphicFramePr>
          <p:xfrm>
            <a:off x="3285" y="2070"/>
            <a:ext cx="31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公式" r:id="rId7" imgW="241200" imgH="228600" progId="Equation.3">
                    <p:embed/>
                  </p:oleObj>
                </mc:Choice>
                <mc:Fallback>
                  <p:oleObj name="公式" r:id="rId7" imgW="241200" imgH="22860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5" y="2070"/>
                          <a:ext cx="315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600201" y="142852"/>
          <a:ext cx="3400428" cy="85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公式" r:id="rId3" imgW="1307880" imgH="330120" progId="Equation.3">
                  <p:embed/>
                </p:oleObj>
              </mc:Choice>
              <mc:Fallback>
                <p:oleObj name="公式" r:id="rId3" imgW="1307880" imgH="330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142852"/>
                        <a:ext cx="3400428" cy="8591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500166" y="1214422"/>
          <a:ext cx="3571900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5" imgW="1307880" imgH="393480" progId="Equation.3">
                  <p:embed/>
                </p:oleObj>
              </mc:Choice>
              <mc:Fallback>
                <p:oleObj name="公式" r:id="rId5" imgW="13078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1214422"/>
                        <a:ext cx="3571900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6143636" y="1214422"/>
          <a:ext cx="1360724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7" imgW="533160" imgH="419040" progId="Equation.3">
                  <p:embed/>
                </p:oleObj>
              </mc:Choice>
              <mc:Fallback>
                <p:oleObj name="公式" r:id="rId7" imgW="533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1214422"/>
                        <a:ext cx="1360724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857225" y="2714620"/>
          <a:ext cx="5072097" cy="97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公式" r:id="rId9" imgW="2044440" imgH="393480" progId="Equation.3">
                  <p:embed/>
                </p:oleObj>
              </mc:Choice>
              <mc:Fallback>
                <p:oleObj name="公式" r:id="rId9" imgW="20444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5" y="2714620"/>
                        <a:ext cx="5072097" cy="9725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785786" y="3929066"/>
          <a:ext cx="2500330" cy="107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公式" r:id="rId11" imgW="914400" imgH="393480" progId="Equation.3">
                  <p:embed/>
                </p:oleObj>
              </mc:Choice>
              <mc:Fallback>
                <p:oleObj name="公式" r:id="rId11" imgW="9144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929066"/>
                        <a:ext cx="2500330" cy="10730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3714744" y="3841733"/>
          <a:ext cx="2143140" cy="108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公式" r:id="rId13" imgW="774360" imgH="393480" progId="Equation.3">
                  <p:embed/>
                </p:oleObj>
              </mc:Choice>
              <mc:Fallback>
                <p:oleObj name="公式" r:id="rId13" imgW="7743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3841733"/>
                        <a:ext cx="2143140" cy="10874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6167430" y="4090990"/>
          <a:ext cx="17526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15" imgW="533160" imgH="215640" progId="Equation.3">
                  <p:embed/>
                </p:oleObj>
              </mc:Choice>
              <mc:Fallback>
                <p:oleObj name="公式" r:id="rId15" imgW="5331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0" y="4090990"/>
                        <a:ext cx="1752600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278</Words>
  <Application>Microsoft Office PowerPoint</Application>
  <PresentationFormat>全屏显示(4:3)</PresentationFormat>
  <Paragraphs>18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lu gavin</cp:lastModifiedBy>
  <cp:revision>37</cp:revision>
  <dcterms:created xsi:type="dcterms:W3CDTF">2017-12-28T02:59:25Z</dcterms:created>
  <dcterms:modified xsi:type="dcterms:W3CDTF">2019-12-15T11:03:31Z</dcterms:modified>
</cp:coreProperties>
</file>