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348" r:id="rId2"/>
    <p:sldId id="262" r:id="rId3"/>
    <p:sldId id="263" r:id="rId4"/>
    <p:sldId id="322" r:id="rId5"/>
    <p:sldId id="264" r:id="rId6"/>
    <p:sldId id="265" r:id="rId7"/>
    <p:sldId id="266" r:id="rId8"/>
    <p:sldId id="267" r:id="rId9"/>
    <p:sldId id="268" r:id="rId10"/>
    <p:sldId id="269" r:id="rId11"/>
    <p:sldId id="32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24" r:id="rId31"/>
    <p:sldId id="325" r:id="rId32"/>
    <p:sldId id="326" r:id="rId33"/>
    <p:sldId id="329" r:id="rId34"/>
    <p:sldId id="327" r:id="rId35"/>
    <p:sldId id="328" r:id="rId36"/>
    <p:sldId id="344" r:id="rId37"/>
    <p:sldId id="350" r:id="rId38"/>
    <p:sldId id="351" r:id="rId39"/>
    <p:sldId id="352" r:id="rId40"/>
    <p:sldId id="333" r:id="rId41"/>
    <p:sldId id="289" r:id="rId42"/>
    <p:sldId id="290" r:id="rId43"/>
    <p:sldId id="291" r:id="rId44"/>
    <p:sldId id="292" r:id="rId45"/>
    <p:sldId id="293" r:id="rId46"/>
    <p:sldId id="334" r:id="rId47"/>
    <p:sldId id="296" r:id="rId48"/>
    <p:sldId id="298" r:id="rId49"/>
    <p:sldId id="299" r:id="rId50"/>
    <p:sldId id="300" r:id="rId51"/>
    <p:sldId id="335" r:id="rId52"/>
    <p:sldId id="301" r:id="rId53"/>
    <p:sldId id="302" r:id="rId54"/>
    <p:sldId id="337" r:id="rId55"/>
    <p:sldId id="303" r:id="rId56"/>
    <p:sldId id="304" r:id="rId57"/>
    <p:sldId id="305" r:id="rId58"/>
    <p:sldId id="306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38" r:id="rId69"/>
    <p:sldId id="339" r:id="rId70"/>
    <p:sldId id="340" r:id="rId71"/>
    <p:sldId id="343" r:id="rId72"/>
    <p:sldId id="346" r:id="rId73"/>
    <p:sldId id="349" r:id="rId74"/>
    <p:sldId id="318" r:id="rId75"/>
    <p:sldId id="319" r:id="rId76"/>
    <p:sldId id="320" r:id="rId77"/>
    <p:sldId id="321" r:id="rId78"/>
    <p:sldId id="260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44" end="85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6877-4418-4F4E-A2C6-3EF7A69D3004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FB9B-91CA-4EC1-A365-86E821EF3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4CC3B-CE24-4CD6-AB3E-C2249609F8C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858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>
                <a:ea typeface="宋体" charset="-122"/>
              </a:rPr>
              <a:t>现实生活中的栈的例子：比如，航班登机，拥挤的大巴上客，摞起来的盘子，弹夹装弹和射击时出弹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软件方面的应用：函数的逐级调用。</a:t>
            </a:r>
            <a:endParaRPr lang="en-US" altLang="zh-CN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5856D-5A33-418B-BDFF-D20C7902DEB4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51660-495C-46F8-8D13-68ABB35B8F0A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2BFF-3A1A-4AA7-99D8-ED9FB313B961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97F91-C62B-4DBD-AD2F-168409F23288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9F0EA-3882-4785-8B28-D29F84DCC5C1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E30E9-DB14-49BB-805B-89CBC96E1552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729432" cy="44001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2pPr>
              <a:buFont typeface="Wingdings" pitchFamily="2" charset="2"/>
              <a:buChar char="Ø"/>
              <a:defRPr/>
            </a:lvl2pPr>
            <a:lvl3pPr>
              <a:buFont typeface="Wingdings" pitchFamily="2" charset="2"/>
              <a:buChar char="ü"/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第一讲 绪论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20272" y="623731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u"/>
              <a:defRPr/>
            </a:lvl2pPr>
            <a:lvl3pPr>
              <a:defRPr sz="1800"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104C4-9BBA-4869-957B-C459F96FE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  <p:pic>
        <p:nvPicPr>
          <p:cNvPr id="4105" name="Picture 9" descr="sna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  <p:sldLayoutId id="2147483670" r:id="rId6"/>
    <p:sldLayoutId id="2147483673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23825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数据结构与程序设计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800" dirty="0">
                <a:ea typeface="宋体" pitchFamily="2" charset="-122"/>
              </a:rPr>
              <a:t>(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D</a:t>
            </a:r>
            <a:r>
              <a:rPr lang="en-US" altLang="zh-CN" sz="3800" dirty="0">
                <a:ea typeface="宋体" pitchFamily="2" charset="-122"/>
              </a:rPr>
              <a:t>ata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S</a:t>
            </a:r>
            <a:r>
              <a:rPr lang="en-US" altLang="zh-CN" sz="3800" dirty="0">
                <a:ea typeface="宋体" pitchFamily="2" charset="-122"/>
              </a:rPr>
              <a:t>tructure and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P</a:t>
            </a:r>
            <a:r>
              <a:rPr lang="en-US" altLang="zh-CN" sz="3800" dirty="0">
                <a:ea typeface="宋体" pitchFamily="2" charset="-122"/>
              </a:rPr>
              <a:t>rogramming)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2AD7DB-C0F5-47CE-A000-6348F4953C06}"/>
              </a:ext>
            </a:extLst>
          </p:cNvPr>
          <p:cNvSpPr/>
          <p:nvPr/>
        </p:nvSpPr>
        <p:spPr>
          <a:xfrm>
            <a:off x="2718520" y="5495751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北航计算机学院 晏海华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7CD0DA-BADB-4DC6-B108-E7DDA34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44" y="3559176"/>
            <a:ext cx="6400800" cy="1598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9400" indent="-279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563" indent="-296863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919163" indent="4524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1033463" indent="7953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14906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19478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4050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28622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lnSpc>
                <a:spcPts val="2200"/>
              </a:lnSpc>
              <a:buNone/>
            </a:pP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栈与队</a:t>
            </a:r>
            <a:endParaRPr lang="en-US" altLang="zh-CN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 eaLnBrk="1" hangingPunct="1">
              <a:lnSpc>
                <a:spcPts val="1800"/>
              </a:lnSpc>
              <a:buNone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itchFamily="49" charset="-122"/>
                <a:ea typeface="楷体" pitchFamily="49" charset="-122"/>
              </a:rPr>
              <a:t>(Stack and Queue)</a:t>
            </a:r>
          </a:p>
        </p:txBody>
      </p:sp>
    </p:spTree>
    <p:extLst>
      <p:ext uri="{BB962C8B-B14F-4D97-AF65-F5344CB8AC3E}">
        <p14:creationId xmlns:p14="http://schemas.microsoft.com/office/powerpoint/2010/main" val="176536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3733800"/>
            <a:ext cx="6629400" cy="2362200"/>
            <a:chOff x="1104" y="2400"/>
            <a:chExt cx="4176" cy="1488"/>
          </a:xfrm>
        </p:grpSpPr>
        <p:sp>
          <p:nvSpPr>
            <p:cNvPr id="34836" name="Rectangle 3"/>
            <p:cNvSpPr>
              <a:spLocks noChangeArrowheads="1"/>
            </p:cNvSpPr>
            <p:nvPr/>
          </p:nvSpPr>
          <p:spPr bwMode="auto">
            <a:xfrm>
              <a:off x="1104" y="2400"/>
              <a:ext cx="4176" cy="1488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83743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Oval 4"/>
            <p:cNvSpPr>
              <a:spLocks noChangeArrowheads="1"/>
            </p:cNvSpPr>
            <p:nvPr/>
          </p:nvSpPr>
          <p:spPr bwMode="auto">
            <a:xfrm>
              <a:off x="1309" y="2714"/>
              <a:ext cx="432" cy="864"/>
            </a:xfrm>
            <a:prstGeom prst="ellipse">
              <a:avLst/>
            </a:prstGeom>
            <a:solidFill>
              <a:srgbClr val="B5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Rectangle 5"/>
            <p:cNvSpPr>
              <a:spLocks noChangeArrowheads="1"/>
            </p:cNvSpPr>
            <p:nvPr/>
          </p:nvSpPr>
          <p:spPr bwMode="auto">
            <a:xfrm>
              <a:off x="1346" y="2688"/>
              <a:ext cx="600" cy="8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特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殊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性</a:t>
              </a:r>
              <a:endParaRPr lang="zh-CN" altLang="en-US" sz="3100" b="1">
                <a:solidFill>
                  <a:srgbClr val="FF3300"/>
                </a:solidFill>
              </a:endParaRPr>
            </a:p>
          </p:txBody>
        </p:sp>
      </p:grp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2760663" y="4175125"/>
            <a:ext cx="5562600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1.  </a:t>
            </a: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其操作仅仅是一般线性表的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操作的一个子集。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2782888" y="4972050"/>
            <a:ext cx="5319712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2.  插入和删除操作的位置受到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限制</a:t>
            </a:r>
            <a:r>
              <a:rPr lang="zh-CN" altLang="en-US" sz="2800" b="1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5800" y="346075"/>
            <a:ext cx="6096000" cy="3048000"/>
            <a:chOff x="432" y="288"/>
            <a:chExt cx="3840" cy="1920"/>
          </a:xfrm>
        </p:grpSpPr>
        <p:sp>
          <p:nvSpPr>
            <p:cNvPr id="34833" name="Rectangle 19"/>
            <p:cNvSpPr>
              <a:spLocks noChangeArrowheads="1"/>
            </p:cNvSpPr>
            <p:nvPr/>
          </p:nvSpPr>
          <p:spPr bwMode="auto">
            <a:xfrm>
              <a:off x="432" y="519"/>
              <a:ext cx="3840" cy="1689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20"/>
            <p:cNvSpPr>
              <a:spLocks noChangeArrowheads="1"/>
            </p:cNvSpPr>
            <p:nvPr/>
          </p:nvSpPr>
          <p:spPr bwMode="auto">
            <a:xfrm>
              <a:off x="432" y="288"/>
              <a:ext cx="2400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509" y="302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栈的基本操作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1244600" y="1073150"/>
            <a:ext cx="17335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1.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插入</a:t>
            </a:r>
            <a:endParaRPr kumimoji="1" lang="en-US" altLang="en-US" sz="2900" b="1">
              <a:solidFill>
                <a:srgbClr val="000000"/>
              </a:solidFill>
            </a:endParaRP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2406650" y="1090613"/>
            <a:ext cx="3317875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进栈、入栈、压栈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1246188" y="1489075"/>
            <a:ext cx="18669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2.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删除</a:t>
            </a:r>
            <a:endParaRPr kumimoji="1" lang="zh-CN" altLang="en-US" sz="2900" b="1">
              <a:solidFill>
                <a:srgbClr val="000000"/>
              </a:solidFill>
            </a:endParaRPr>
          </a:p>
        </p:txBody>
      </p:sp>
      <p:sp>
        <p:nvSpPr>
          <p:cNvPr id="260121" name="Text Box 25"/>
          <p:cNvSpPr txBox="1">
            <a:spLocks noChangeArrowheads="1"/>
          </p:cNvSpPr>
          <p:nvPr/>
        </p:nvSpPr>
        <p:spPr bwMode="auto">
          <a:xfrm>
            <a:off x="2408238" y="1504950"/>
            <a:ext cx="3398837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出栈、退栈、弹出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1246188" y="1911350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0000"/>
                </a:solidFill>
              </a:rPr>
              <a:t>3.  </a:t>
            </a:r>
            <a:r>
              <a:rPr kumimoji="1" lang="zh-CN" altLang="en-US" sz="2900" b="1" dirty="0">
                <a:solidFill>
                  <a:srgbClr val="000000"/>
                </a:solidFill>
                <a:ea typeface="幼圆" pitchFamily="49" charset="-122"/>
              </a:rPr>
              <a:t>测试栈是否为空</a:t>
            </a:r>
            <a:endParaRPr kumimoji="1"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1236663" y="2333625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3399"/>
                </a:solidFill>
              </a:rPr>
              <a:t>4.  </a:t>
            </a:r>
            <a:r>
              <a:rPr kumimoji="1" lang="zh-CN" altLang="en-US" sz="2900" b="1" dirty="0">
                <a:solidFill>
                  <a:srgbClr val="003399"/>
                </a:solidFill>
                <a:ea typeface="幼圆" pitchFamily="49" charset="-122"/>
              </a:rPr>
              <a:t>测试栈是否已满</a:t>
            </a:r>
            <a:endParaRPr kumimoji="1" lang="zh-CN" altLang="en-US" sz="2900" b="1" dirty="0">
              <a:solidFill>
                <a:srgbClr val="003399"/>
              </a:solidFill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1235075" y="2749550"/>
            <a:ext cx="43815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3399"/>
                </a:solidFill>
              </a:rPr>
              <a:t>5.  </a:t>
            </a:r>
            <a:r>
              <a:rPr kumimoji="1" lang="zh-CN" altLang="en-US" sz="2900" b="1">
                <a:solidFill>
                  <a:srgbClr val="003399"/>
                </a:solidFill>
                <a:ea typeface="幼圆" pitchFamily="49" charset="-122"/>
              </a:rPr>
              <a:t>检索当前栈顶元素</a:t>
            </a:r>
            <a:endParaRPr kumimoji="1" lang="en-US" altLang="zh-CN" sz="2900" b="1">
              <a:solidFill>
                <a:srgbClr val="003399"/>
              </a:solidFill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829300" y="1014413"/>
            <a:ext cx="644525" cy="1504950"/>
            <a:chOff x="3672" y="2496"/>
            <a:chExt cx="406" cy="948"/>
          </a:xfrm>
        </p:grpSpPr>
        <p:sp>
          <p:nvSpPr>
            <p:cNvPr id="34830" name="Text Box 30"/>
            <p:cNvSpPr txBox="1">
              <a:spLocks noChangeArrowheads="1"/>
            </p:cNvSpPr>
            <p:nvPr/>
          </p:nvSpPr>
          <p:spPr bwMode="auto">
            <a:xfrm rot="545442">
              <a:off x="3672" y="2496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1" name="Text Box 31"/>
            <p:cNvSpPr txBox="1">
              <a:spLocks noChangeArrowheads="1"/>
            </p:cNvSpPr>
            <p:nvPr/>
          </p:nvSpPr>
          <p:spPr bwMode="auto">
            <a:xfrm rot="545442">
              <a:off x="3684" y="2791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2" name="Text Box 32"/>
            <p:cNvSpPr txBox="1">
              <a:spLocks noChangeArrowheads="1"/>
            </p:cNvSpPr>
            <p:nvPr/>
          </p:nvSpPr>
          <p:spPr bwMode="auto">
            <a:xfrm rot="545442">
              <a:off x="3684" y="307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  <p:bldP spid="260103" grpId="0"/>
      <p:bldP spid="260118" grpId="0"/>
      <p:bldP spid="260119" grpId="0"/>
      <p:bldP spid="260120" grpId="0"/>
      <p:bldP spid="260121" grpId="0"/>
      <p:bldP spid="260122" grpId="0"/>
      <p:bldP spid="260123" grpId="0"/>
      <p:bldP spid="260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22114"/>
          </a:xfrm>
        </p:spPr>
        <p:txBody>
          <a:bodyPr/>
          <a:lstStyle/>
          <a:p>
            <a:r>
              <a:rPr kumimoji="1" lang="zh-CN" altLang="en-US" sz="2800" dirty="0">
                <a:solidFill>
                  <a:srgbClr val="000099"/>
                </a:solidFill>
              </a:rPr>
              <a:t>栈的基本操作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dirty="0"/>
              <a:t>void push(Stack s, </a:t>
            </a:r>
            <a:r>
              <a:rPr lang="en-US" altLang="zh-CN" sz="2000" b="0" dirty="0" err="1"/>
              <a:t>ElemType</a:t>
            </a:r>
            <a:r>
              <a:rPr lang="en-US" altLang="zh-CN" sz="2000" b="0" dirty="0"/>
              <a:t> e) //</a:t>
            </a:r>
            <a:r>
              <a:rPr lang="zh-CN" altLang="en-US" sz="2000" b="0" dirty="0"/>
              <a:t>压一个元素进栈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pop(Stack s) //</a:t>
            </a:r>
            <a:r>
              <a:rPr lang="zh-CN" altLang="en-US" sz="2000" b="0" dirty="0"/>
              <a:t>从栈中弹出一个元素</a:t>
            </a:r>
            <a:endParaRPr lang="en-US" altLang="zh-CN" sz="2000" b="0" dirty="0"/>
          </a:p>
          <a:p>
            <a:r>
              <a:rPr lang="en-US" altLang="zh-CN" sz="2000" b="0" dirty="0" err="1"/>
              <a:t>int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isEmpty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判断栈是否为空</a:t>
            </a:r>
            <a:endParaRPr lang="en-US" altLang="zh-CN" sz="2000" b="0" dirty="0"/>
          </a:p>
          <a:p>
            <a:r>
              <a:rPr lang="en-US" altLang="zh-CN" sz="2000" b="0" dirty="0" err="1"/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isFull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判断栈是否已满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getTop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获取栈顶元素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905000" y="54625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23622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28194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32766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37338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81400" y="5964238"/>
            <a:ext cx="746125" cy="609600"/>
            <a:chOff x="2372" y="3504"/>
            <a:chExt cx="470" cy="384"/>
          </a:xfrm>
        </p:grpSpPr>
        <p:sp>
          <p:nvSpPr>
            <p:cNvPr id="35871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35872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6913" y="2016125"/>
            <a:ext cx="7837487" cy="2133600"/>
            <a:chOff x="439" y="1248"/>
            <a:chExt cx="4937" cy="1344"/>
          </a:xfrm>
        </p:grpSpPr>
        <p:sp>
          <p:nvSpPr>
            <p:cNvPr id="35869" name="Rectangle 24"/>
            <p:cNvSpPr>
              <a:spLocks noChangeArrowheads="1"/>
            </p:cNvSpPr>
            <p:nvPr/>
          </p:nvSpPr>
          <p:spPr bwMode="auto">
            <a:xfrm>
              <a:off x="439" y="1248"/>
              <a:ext cx="4911" cy="134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06741" dir="255062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Text Box 25"/>
            <p:cNvSpPr txBox="1">
              <a:spLocks noChangeArrowheads="1"/>
            </p:cNvSpPr>
            <p:nvPr/>
          </p:nvSpPr>
          <p:spPr bwMode="auto">
            <a:xfrm>
              <a:off x="652" y="1355"/>
              <a:ext cx="4724" cy="110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   描述栈的顺序存储结构最简单的方法是</a:t>
              </a:r>
            </a:p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利用一维数组 </a:t>
              </a:r>
              <a:r>
                <a:rPr kumimoji="1" lang="en-US" altLang="zh-CN" sz="2700" b="1" dirty="0">
                  <a:solidFill>
                    <a:schemeClr val="accent2"/>
                  </a:solidFill>
                  <a:ea typeface="幼圆" pitchFamily="49" charset="-122"/>
                </a:rPr>
                <a:t>STACK[ 0..M–1 ]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来表示,同时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定义一个整型变量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(</a:t>
              </a:r>
              <a:r>
                <a:rPr kumimoji="1" lang="zh-CN" altLang="en-US" sz="2700" b="1" dirty="0">
                  <a:solidFill>
                    <a:srgbClr val="003399"/>
                  </a:solidFill>
                  <a:ea typeface="幼圆" pitchFamily="49" charset="-122"/>
                </a:rPr>
                <a:t> 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不妨取名为</a:t>
              </a:r>
              <a:r>
                <a:rPr kumimoji="1" lang="en-US" altLang="zh-CN" sz="27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en-US" altLang="zh-CN" sz="2700" b="1" dirty="0">
                  <a:solidFill>
                    <a:srgbClr val="003399"/>
                  </a:solidFill>
                  <a:ea typeface="幼圆" pitchFamily="49" charset="-122"/>
                </a:rPr>
                <a:t>)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给出栈顶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元素的位置。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" y="325438"/>
            <a:ext cx="8035925" cy="698500"/>
            <a:chOff x="288" y="205"/>
            <a:chExt cx="3454" cy="440"/>
          </a:xfrm>
        </p:grpSpPr>
        <p:sp>
          <p:nvSpPr>
            <p:cNvPr id="35867" name="Rectangle 29"/>
            <p:cNvSpPr>
              <a:spLocks noChangeArrowheads="1"/>
            </p:cNvSpPr>
            <p:nvPr/>
          </p:nvSpPr>
          <p:spPr bwMode="auto">
            <a:xfrm>
              <a:off x="288" y="205"/>
              <a:ext cx="3408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35003" dir="292884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319" y="241"/>
              <a:ext cx="3423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.2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栈的顺序存储结构（顺序栈）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4838" y="1362075"/>
            <a:ext cx="2747962" cy="554038"/>
            <a:chOff x="381" y="801"/>
            <a:chExt cx="1731" cy="349"/>
          </a:xfrm>
        </p:grpSpPr>
        <p:sp>
          <p:nvSpPr>
            <p:cNvPr id="35865" name="Rectangle 41"/>
            <p:cNvSpPr>
              <a:spLocks noChangeArrowheads="1"/>
            </p:cNvSpPr>
            <p:nvPr/>
          </p:nvSpPr>
          <p:spPr bwMode="auto">
            <a:xfrm>
              <a:off x="381" y="801"/>
              <a:ext cx="1632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Text Box 42"/>
            <p:cNvSpPr txBox="1">
              <a:spLocks noChangeArrowheads="1"/>
            </p:cNvSpPr>
            <p:nvPr/>
          </p:nvSpPr>
          <p:spPr bwMode="auto">
            <a:xfrm>
              <a:off x="432" y="804"/>
              <a:ext cx="168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0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0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  构造原理</a:t>
              </a:r>
              <a:endParaRPr kumimoji="1" lang="zh-CN" altLang="en-US" sz="3000">
                <a:solidFill>
                  <a:srgbClr val="000099"/>
                </a:solidFill>
              </a:endParaRPr>
            </a:p>
          </p:txBody>
        </p:sp>
      </p:grpSp>
      <p:sp>
        <p:nvSpPr>
          <p:cNvPr id="261163" name="Oval 43"/>
          <p:cNvSpPr>
            <a:spLocks noChangeArrowheads="1"/>
          </p:cNvSpPr>
          <p:nvPr/>
        </p:nvSpPr>
        <p:spPr bwMode="auto">
          <a:xfrm>
            <a:off x="3546475" y="623411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066800" y="4721225"/>
            <a:ext cx="5681663" cy="1244600"/>
            <a:chOff x="672" y="2387"/>
            <a:chExt cx="3579" cy="784"/>
          </a:xfrm>
        </p:grpSpPr>
        <p:sp>
          <p:nvSpPr>
            <p:cNvPr id="35853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35864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5" grpId="0" autoUpdateAnimBg="0"/>
      <p:bldP spid="261136" grpId="0" autoUpdateAnimBg="0"/>
      <p:bldP spid="261137" grpId="0" autoUpdateAnimBg="0"/>
      <p:bldP spid="261138" grpId="0" autoUpdateAnimBg="0"/>
      <p:bldP spid="261139" grpId="0" autoUpdateAnimBg="0"/>
      <p:bldP spid="2611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0875" y="4137025"/>
            <a:ext cx="7848600" cy="1524000"/>
            <a:chOff x="410" y="2304"/>
            <a:chExt cx="4944" cy="960"/>
          </a:xfrm>
        </p:grpSpPr>
        <p:sp>
          <p:nvSpPr>
            <p:cNvPr id="36918" name="Rectangle 3"/>
            <p:cNvSpPr>
              <a:spLocks noChangeArrowheads="1"/>
            </p:cNvSpPr>
            <p:nvPr/>
          </p:nvSpPr>
          <p:spPr bwMode="auto">
            <a:xfrm>
              <a:off x="410" y="2304"/>
              <a:ext cx="4944" cy="960"/>
            </a:xfrm>
            <a:prstGeom prst="rect">
              <a:avLst/>
            </a:prstGeom>
            <a:solidFill>
              <a:srgbClr val="E7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Text Box 4"/>
            <p:cNvSpPr txBox="1">
              <a:spLocks noChangeArrowheads="1"/>
            </p:cNvSpPr>
            <p:nvPr/>
          </p:nvSpPr>
          <p:spPr bwMode="auto">
            <a:xfrm>
              <a:off x="576" y="2438"/>
              <a:ext cx="912" cy="7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上溢</a:t>
              </a:r>
              <a:r>
                <a:rPr kumimoji="1"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下溢</a:t>
              </a:r>
              <a:endParaRPr kumimoji="1"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839913" y="4476750"/>
            <a:ext cx="50180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rPr>
              <a:t>当栈已满时做入栈操作。</a:t>
            </a:r>
            <a:endParaRPr kumimoji="1" lang="en-US" altLang="zh-CN" sz="2600" b="1" dirty="0">
              <a:solidFill>
                <a:schemeClr val="accent2"/>
              </a:solidFill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1839913" y="4953000"/>
            <a:ext cx="52466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ea typeface="幼圆" pitchFamily="49" charset="-122"/>
              </a:rPr>
              <a:t>当栈为空时做出栈操作。</a:t>
            </a:r>
            <a:endParaRPr kumimoji="1" lang="en-US" altLang="zh-CN" sz="2800" b="1" dirty="0">
              <a:solidFill>
                <a:schemeClr val="accent2"/>
              </a:solidFill>
            </a:endParaRP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143000" y="3500438"/>
            <a:ext cx="1600200" cy="701675"/>
            <a:chOff x="720" y="1979"/>
            <a:chExt cx="1008" cy="442"/>
          </a:xfrm>
        </p:grpSpPr>
        <p:sp>
          <p:nvSpPr>
            <p:cNvPr id="36916" name="Oval 8"/>
            <p:cNvSpPr>
              <a:spLocks noChangeArrowheads="1"/>
            </p:cNvSpPr>
            <p:nvPr/>
          </p:nvSpPr>
          <p:spPr bwMode="auto">
            <a:xfrm>
              <a:off x="720" y="1979"/>
              <a:ext cx="1008" cy="432"/>
            </a:xfrm>
            <a:prstGeom prst="ellipse">
              <a:avLst/>
            </a:prstGeom>
            <a:solidFill>
              <a:srgbClr val="00FF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4053" dir="185782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9"/>
            <p:cNvSpPr>
              <a:spLocks noChangeArrowheads="1"/>
            </p:cNvSpPr>
            <p:nvPr/>
          </p:nvSpPr>
          <p:spPr bwMode="auto">
            <a:xfrm>
              <a:off x="828" y="1979"/>
              <a:ext cx="82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189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溢出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4213" y="1349375"/>
            <a:ext cx="3505200" cy="1143000"/>
            <a:chOff x="528" y="746"/>
            <a:chExt cx="2208" cy="720"/>
          </a:xfrm>
        </p:grpSpPr>
        <p:sp>
          <p:nvSpPr>
            <p:cNvPr id="36913" name="Rectangle 11"/>
            <p:cNvSpPr>
              <a:spLocks noChangeArrowheads="1"/>
            </p:cNvSpPr>
            <p:nvPr/>
          </p:nvSpPr>
          <p:spPr bwMode="auto">
            <a:xfrm>
              <a:off x="528" y="746"/>
              <a:ext cx="2048" cy="720"/>
            </a:xfrm>
            <a:prstGeom prst="rect">
              <a:avLst/>
            </a:prstGeom>
            <a:solidFill>
              <a:srgbClr val="D5E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Text Box 12"/>
            <p:cNvSpPr txBox="1">
              <a:spLocks noChangeArrowheads="1"/>
            </p:cNvSpPr>
            <p:nvPr/>
          </p:nvSpPr>
          <p:spPr bwMode="auto">
            <a:xfrm>
              <a:off x="528" y="793"/>
              <a:ext cx="211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数组: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  栈: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6915" name="Text Box 13"/>
            <p:cNvSpPr txBox="1">
              <a:spLocks noChangeArrowheads="1"/>
            </p:cNvSpPr>
            <p:nvPr/>
          </p:nvSpPr>
          <p:spPr bwMode="auto">
            <a:xfrm>
              <a:off x="1344" y="794"/>
              <a:ext cx="139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静态结构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动态结构</a:t>
              </a:r>
            </a:p>
          </p:txBody>
        </p:sp>
      </p:grpSp>
      <p:sp>
        <p:nvSpPr>
          <p:cNvPr id="275569" name="Rectangle 113"/>
          <p:cNvSpPr>
            <a:spLocks noChangeArrowheads="1"/>
          </p:cNvSpPr>
          <p:nvPr/>
        </p:nvSpPr>
        <p:spPr bwMode="auto">
          <a:xfrm>
            <a:off x="6477000" y="4449763"/>
            <a:ext cx="1905000" cy="449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>
                <a:solidFill>
                  <a:schemeClr val="accent2"/>
                </a:solidFill>
              </a:rPr>
              <a:t>(</a:t>
            </a:r>
            <a:r>
              <a:rPr kumimoji="1" lang="en-US" altLang="en-US" sz="2600" b="1">
                <a:solidFill>
                  <a:schemeClr val="accent2"/>
                </a:solidFill>
              </a:rPr>
              <a:t>top=M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en-US" sz="2600" b="1">
                <a:solidFill>
                  <a:schemeClr val="accent2"/>
                </a:solidFill>
              </a:rPr>
              <a:t>1</a:t>
            </a:r>
            <a:r>
              <a:rPr kumimoji="1" lang="en-US" altLang="zh-CN" sz="26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5570" name="Rectangle 114"/>
          <p:cNvSpPr>
            <a:spLocks noChangeArrowheads="1"/>
          </p:cNvSpPr>
          <p:nvPr/>
        </p:nvSpPr>
        <p:spPr bwMode="auto">
          <a:xfrm>
            <a:off x="6484938" y="4956175"/>
            <a:ext cx="1820862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(</a:t>
            </a:r>
            <a:r>
              <a:rPr kumimoji="1" lang="en-US" altLang="zh-CN" sz="2800" b="1">
                <a:solidFill>
                  <a:schemeClr val="accent2"/>
                </a:solidFill>
              </a:rPr>
              <a:t>top=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zh-CN" sz="2800" b="1">
                <a:solidFill>
                  <a:schemeClr val="accent2"/>
                </a:solidFill>
              </a:rPr>
              <a:t>1)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5006975" y="476250"/>
            <a:ext cx="3144838" cy="1296988"/>
            <a:chOff x="2940" y="572"/>
            <a:chExt cx="1981" cy="817"/>
          </a:xfrm>
        </p:grpSpPr>
        <p:grpSp>
          <p:nvGrpSpPr>
            <p:cNvPr id="6" name="Group 128"/>
            <p:cNvGrpSpPr>
              <a:grpSpLocks/>
            </p:cNvGrpSpPr>
            <p:nvPr/>
          </p:nvGrpSpPr>
          <p:grpSpPr bwMode="auto">
            <a:xfrm>
              <a:off x="3016" y="698"/>
              <a:ext cx="1870" cy="691"/>
              <a:chOff x="3016" y="388"/>
              <a:chExt cx="1870" cy="691"/>
            </a:xfrm>
          </p:grpSpPr>
          <p:sp>
            <p:nvSpPr>
              <p:cNvPr id="36901" name="Line 116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Line 117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Line 118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119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Line 120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Line 121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Line 122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123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124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Text Box 125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911" name="Text Box 126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912" name="Text Box 127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900" name="Text Box 129"/>
            <p:cNvSpPr txBox="1">
              <a:spLocks noChangeArrowheads="1"/>
            </p:cNvSpPr>
            <p:nvPr/>
          </p:nvSpPr>
          <p:spPr bwMode="auto">
            <a:xfrm>
              <a:off x="2940" y="572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5153025" y="1281113"/>
            <a:ext cx="3405188" cy="1031875"/>
            <a:chOff x="3246" y="898"/>
            <a:chExt cx="2145" cy="650"/>
          </a:xfrm>
        </p:grpSpPr>
        <p:sp>
          <p:nvSpPr>
            <p:cNvPr id="36891" name="Rectangle 131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Rectangle 132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Rectangle 133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Rectangle 134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Rectangle 135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Rectangle 136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Rectangle 137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36898" name="Line 138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4716464" y="2192338"/>
            <a:ext cx="3402013" cy="1582737"/>
            <a:chOff x="2971" y="1381"/>
            <a:chExt cx="2143" cy="997"/>
          </a:xfrm>
        </p:grpSpPr>
        <p:grpSp>
          <p:nvGrpSpPr>
            <p:cNvPr id="9" name="Group 141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6879" name="Line 142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143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144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Line 145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146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147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148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149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150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Text Box 151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889" name="Text Box 152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890" name="Text Box 153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877" name="Line 15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Rectangle 15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2" grpId="0" autoUpdateAnimBg="0"/>
      <p:bldP spid="275569" grpId="0" autoUpdateAnimBg="0"/>
      <p:bldP spid="2755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295525" y="1825625"/>
            <a:ext cx="5257800" cy="1905000"/>
          </a:xfrm>
          <a:prstGeom prst="rect">
            <a:avLst/>
          </a:prstGeom>
          <a:solidFill>
            <a:srgbClr val="E2E2E2"/>
          </a:solidFill>
          <a:ln w="12700" cap="sq">
            <a:noFill/>
            <a:miter lim="800000"/>
            <a:headEnd/>
            <a:tailEnd/>
          </a:ln>
          <a:effectLst>
            <a:outerShdw dist="197566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809875" y="2151063"/>
            <a:ext cx="4119076" cy="120032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lnSpc>
                <a:spcPct val="90000"/>
              </a:lnSpc>
            </a:pPr>
            <a:r>
              <a:rPr lang="en-US" altLang="zh-CN" sz="4000" b="1" baseline="-10000" dirty="0">
                <a:solidFill>
                  <a:srgbClr val="808080"/>
                </a:solidFill>
              </a:rPr>
              <a:t>#define MAXSIZE     1000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ElemType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STACK[MAXSIZE];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int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Top;</a:t>
            </a:r>
          </a:p>
        </p:txBody>
      </p:sp>
      <p:sp>
        <p:nvSpPr>
          <p:cNvPr id="37892" name="Oval 128"/>
          <p:cNvSpPr>
            <a:spLocks noChangeArrowheads="1"/>
          </p:cNvSpPr>
          <p:nvPr/>
        </p:nvSpPr>
        <p:spPr bwMode="auto">
          <a:xfrm rot="-383283">
            <a:off x="1547813" y="1184275"/>
            <a:ext cx="2660650" cy="609600"/>
          </a:xfrm>
          <a:prstGeom prst="ellipse">
            <a:avLst/>
          </a:prstGeom>
          <a:solidFill>
            <a:srgbClr val="CCFFFF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63500" dir="2212194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Text Box 129"/>
          <p:cNvSpPr txBox="1">
            <a:spLocks noChangeArrowheads="1"/>
          </p:cNvSpPr>
          <p:nvPr/>
        </p:nvSpPr>
        <p:spPr bwMode="auto">
          <a:xfrm rot="-448457">
            <a:off x="1743075" y="1052513"/>
            <a:ext cx="2216150" cy="701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fontAlgn="t"/>
            <a:r>
              <a:rPr lang="zh-CN" altLang="en-US" sz="6000" b="1" baseline="-10000">
                <a:solidFill>
                  <a:srgbClr val="FF3300"/>
                </a:solidFill>
                <a:ea typeface="华文新魏" pitchFamily="2" charset="-122"/>
              </a:rPr>
              <a:t>类型定义</a:t>
            </a: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4787900" y="4292600"/>
            <a:ext cx="3097213" cy="609600"/>
            <a:chOff x="3016" y="2704"/>
            <a:chExt cx="1951" cy="384"/>
          </a:xfrm>
        </p:grpSpPr>
        <p:sp>
          <p:nvSpPr>
            <p:cNvPr id="169093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384"/>
            </a:xfrm>
            <a:prstGeom prst="wedgeRectCallout">
              <a:avLst>
                <a:gd name="adj1" fmla="val -65343"/>
                <a:gd name="adj2" fmla="val -178125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37896" name="Text Box 134"/>
            <p:cNvSpPr txBox="1">
              <a:spLocks noChangeArrowheads="1"/>
            </p:cNvSpPr>
            <p:nvPr/>
          </p:nvSpPr>
          <p:spPr bwMode="auto">
            <a:xfrm>
              <a:off x="3061" y="2742"/>
              <a:ext cx="190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3300"/>
                  </a:solidFill>
                  <a:ea typeface="黑体" pitchFamily="2" charset="-122"/>
                </a:rPr>
                <a:t>初始时,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Top=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1619672" y="4869161"/>
            <a:ext cx="2736304" cy="1324511"/>
            <a:chOff x="3016" y="2704"/>
            <a:chExt cx="1584" cy="607"/>
          </a:xfrm>
        </p:grpSpPr>
        <p:sp>
          <p:nvSpPr>
            <p:cNvPr id="10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22969"/>
                <a:gd name="adj2" fmla="val -140923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11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a typeface="黑体" pitchFamily="2" charset="-122"/>
                </a:rPr>
                <a:t>由于</a:t>
              </a:r>
              <a:r>
                <a:rPr lang="en-US" altLang="zh-CN" sz="2000" b="1" dirty="0">
                  <a:ea typeface="黑体" pitchFamily="2" charset="-122"/>
                </a:rPr>
                <a:t>Top</a:t>
              </a:r>
              <a:r>
                <a:rPr lang="zh-CN" altLang="en-US" sz="2000" b="1" dirty="0">
                  <a:ea typeface="黑体" pitchFamily="2" charset="-122"/>
                </a:rPr>
                <a:t>变量需要在多个函数间共享，为了保持函数接口简洁，在此定义为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3550" y="1108075"/>
            <a:ext cx="3270250" cy="609600"/>
            <a:chOff x="218" y="698"/>
            <a:chExt cx="2060" cy="384"/>
          </a:xfrm>
        </p:grpSpPr>
        <p:sp>
          <p:nvSpPr>
            <p:cNvPr id="38946" name="Oval 3"/>
            <p:cNvSpPr>
              <a:spLocks noChangeArrowheads="1"/>
            </p:cNvSpPr>
            <p:nvPr/>
          </p:nvSpPr>
          <p:spPr bwMode="auto">
            <a:xfrm>
              <a:off x="218" y="698"/>
              <a:ext cx="1894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4"/>
            <p:cNvSpPr>
              <a:spLocks noChangeArrowheads="1"/>
            </p:cNvSpPr>
            <p:nvPr/>
          </p:nvSpPr>
          <p:spPr bwMode="auto">
            <a:xfrm>
              <a:off x="288" y="720"/>
              <a:ext cx="199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1.  初始化堆栈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69988" y="1943100"/>
            <a:ext cx="5562600" cy="1714500"/>
            <a:chOff x="576" y="1152"/>
            <a:chExt cx="3504" cy="1080"/>
          </a:xfrm>
        </p:grpSpPr>
        <p:sp>
          <p:nvSpPr>
            <p:cNvPr id="38944" name="Rectangle 6"/>
            <p:cNvSpPr>
              <a:spLocks noChangeArrowheads="1"/>
            </p:cNvSpPr>
            <p:nvPr/>
          </p:nvSpPr>
          <p:spPr bwMode="auto">
            <a:xfrm>
              <a:off x="576" y="1152"/>
              <a:ext cx="3504" cy="1080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Text Box 7"/>
            <p:cNvSpPr txBox="1">
              <a:spLocks noChangeArrowheads="1"/>
            </p:cNvSpPr>
            <p:nvPr/>
          </p:nvSpPr>
          <p:spPr bwMode="auto">
            <a:xfrm>
              <a:off x="912" y="1258"/>
              <a:ext cx="2688" cy="8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void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initStack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 Top= –1;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00063" y="3979863"/>
            <a:ext cx="4300537" cy="609600"/>
            <a:chOff x="229" y="2507"/>
            <a:chExt cx="2709" cy="384"/>
          </a:xfrm>
        </p:grpSpPr>
        <p:sp>
          <p:nvSpPr>
            <p:cNvPr id="38942" name="Oval 9"/>
            <p:cNvSpPr>
              <a:spLocks noChangeArrowheads="1"/>
            </p:cNvSpPr>
            <p:nvPr/>
          </p:nvSpPr>
          <p:spPr bwMode="auto">
            <a:xfrm>
              <a:off x="229" y="2507"/>
              <a:ext cx="259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10"/>
            <p:cNvSpPr>
              <a:spLocks noChangeArrowheads="1"/>
            </p:cNvSpPr>
            <p:nvPr/>
          </p:nvSpPr>
          <p:spPr bwMode="auto">
            <a:xfrm>
              <a:off x="300" y="2532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2.  测试堆栈是否为空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65225" y="4648200"/>
            <a:ext cx="5638800" cy="1676400"/>
            <a:chOff x="576" y="2928"/>
            <a:chExt cx="3552" cy="1056"/>
          </a:xfrm>
        </p:grpSpPr>
        <p:sp>
          <p:nvSpPr>
            <p:cNvPr id="38940" name="Rectangle 12"/>
            <p:cNvSpPr>
              <a:spLocks noChangeArrowheads="1"/>
            </p:cNvSpPr>
            <p:nvPr/>
          </p:nvSpPr>
          <p:spPr bwMode="auto">
            <a:xfrm>
              <a:off x="576" y="2928"/>
              <a:ext cx="3552" cy="1056"/>
            </a:xfrm>
            <a:prstGeom prst="rect">
              <a:avLst/>
            </a:prstGeom>
            <a:solidFill>
              <a:srgbClr val="E6CD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Text Box 13"/>
            <p:cNvSpPr txBox="1">
              <a:spLocks noChangeArrowheads="1"/>
            </p:cNvSpPr>
            <p:nvPr/>
          </p:nvSpPr>
          <p:spPr bwMode="auto">
            <a:xfrm>
              <a:off x="924" y="3056"/>
              <a:ext cx="2591" cy="8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isEmpty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return Top== 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 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070475" y="3933825"/>
            <a:ext cx="4038600" cy="609600"/>
            <a:chOff x="3216" y="2448"/>
            <a:chExt cx="2544" cy="384"/>
          </a:xfrm>
        </p:grpSpPr>
        <p:sp>
          <p:nvSpPr>
            <p:cNvPr id="38938" name="AutoShape 15"/>
            <p:cNvSpPr>
              <a:spLocks noChangeArrowheads="1"/>
            </p:cNvSpPr>
            <p:nvPr/>
          </p:nvSpPr>
          <p:spPr bwMode="auto">
            <a:xfrm>
              <a:off x="3216" y="2448"/>
              <a:ext cx="2160" cy="384"/>
            </a:xfrm>
            <a:prstGeom prst="wedgeRectCallout">
              <a:avLst>
                <a:gd name="adj1" fmla="val -50602"/>
                <a:gd name="adj2" fmla="val 151301"/>
              </a:avLst>
            </a:prstGeom>
            <a:noFill/>
            <a:ln w="57150" cap="sq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8939" name="Text Box 16"/>
            <p:cNvSpPr txBox="1">
              <a:spLocks noChangeArrowheads="1"/>
            </p:cNvSpPr>
            <p:nvPr/>
          </p:nvSpPr>
          <p:spPr bwMode="auto">
            <a:xfrm>
              <a:off x="3216" y="2524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chemeClr val="accent2"/>
                  </a:solidFill>
                  <a:ea typeface="黑体" pitchFamily="2" charset="-122"/>
                </a:rPr>
                <a:t>栈空,返回1,否则,返回0。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39738" y="381000"/>
            <a:ext cx="4565650" cy="565150"/>
            <a:chOff x="277" y="240"/>
            <a:chExt cx="2876" cy="356"/>
          </a:xfrm>
        </p:grpSpPr>
        <p:sp>
          <p:nvSpPr>
            <p:cNvPr id="38936" name="Rectangle 28"/>
            <p:cNvSpPr>
              <a:spLocks noChangeArrowheads="1"/>
            </p:cNvSpPr>
            <p:nvPr/>
          </p:nvSpPr>
          <p:spPr bwMode="auto">
            <a:xfrm>
              <a:off x="277" y="240"/>
              <a:ext cx="2784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29"/>
            <p:cNvSpPr>
              <a:spLocks noChangeArrowheads="1"/>
            </p:cNvSpPr>
            <p:nvPr/>
          </p:nvSpPr>
          <p:spPr bwMode="auto">
            <a:xfrm>
              <a:off x="345" y="240"/>
              <a:ext cx="280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 顺序栈的基本算法</a:t>
              </a:r>
              <a:endParaRPr kumimoji="1" lang="en-US" altLang="zh-CN" sz="31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218114" y="260350"/>
            <a:ext cx="3402013" cy="1582738"/>
            <a:chOff x="2971" y="1381"/>
            <a:chExt cx="2143" cy="997"/>
          </a:xfrm>
        </p:grpSpPr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8924" name="Line 33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4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5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6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Line 37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Line 38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39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Line 40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Line 41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3" name="Text Box 42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8934" name="Text Box 43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8935" name="Text Box 44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8922" name="Line 4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Rectangle 4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258888" y="1960563"/>
            <a:ext cx="5562600" cy="1828800"/>
            <a:chOff x="672" y="1008"/>
            <a:chExt cx="3504" cy="1152"/>
          </a:xfrm>
        </p:grpSpPr>
        <p:sp>
          <p:nvSpPr>
            <p:cNvPr id="3996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152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Text Box 4"/>
            <p:cNvSpPr txBox="1">
              <a:spLocks noChangeArrowheads="1"/>
            </p:cNvSpPr>
            <p:nvPr/>
          </p:nvSpPr>
          <p:spPr bwMode="auto">
            <a:xfrm>
              <a:off x="998" y="1180"/>
              <a:ext cx="2653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isFull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return Top==MAXSIZE–1;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91000" y="4264025"/>
            <a:ext cx="4038600" cy="533400"/>
            <a:chOff x="2640" y="2928"/>
            <a:chExt cx="2544" cy="336"/>
          </a:xfrm>
        </p:grpSpPr>
        <p:sp>
          <p:nvSpPr>
            <p:cNvPr id="39966" name="AutoShape 6"/>
            <p:cNvSpPr>
              <a:spLocks noChangeArrowheads="1"/>
            </p:cNvSpPr>
            <p:nvPr/>
          </p:nvSpPr>
          <p:spPr bwMode="auto">
            <a:xfrm>
              <a:off x="2640" y="2928"/>
              <a:ext cx="2160" cy="336"/>
            </a:xfrm>
            <a:prstGeom prst="wedgeRectCallout">
              <a:avLst>
                <a:gd name="adj1" fmla="val -61574"/>
                <a:gd name="adj2" fmla="val -214880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9967" name="Text Box 7"/>
            <p:cNvSpPr txBox="1">
              <a:spLocks noChangeArrowheads="1"/>
            </p:cNvSpPr>
            <p:nvPr/>
          </p:nvSpPr>
          <p:spPr bwMode="auto">
            <a:xfrm>
              <a:off x="2640" y="2956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3300"/>
                  </a:solidFill>
                  <a:ea typeface="黑体" pitchFamily="2" charset="-122"/>
                </a:rPr>
                <a:t>栈满,返回1,否则,返回0。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92125" y="803275"/>
            <a:ext cx="4498975" cy="609600"/>
            <a:chOff x="310" y="768"/>
            <a:chExt cx="2834" cy="384"/>
          </a:xfrm>
        </p:grpSpPr>
        <p:sp>
          <p:nvSpPr>
            <p:cNvPr id="39964" name="Oval 19"/>
            <p:cNvSpPr>
              <a:spLocks noChangeArrowheads="1"/>
            </p:cNvSpPr>
            <p:nvPr/>
          </p:nvSpPr>
          <p:spPr bwMode="auto">
            <a:xfrm>
              <a:off x="310" y="768"/>
              <a:ext cx="283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20"/>
            <p:cNvSpPr>
              <a:spLocks noChangeArrowheads="1"/>
            </p:cNvSpPr>
            <p:nvPr/>
          </p:nvSpPr>
          <p:spPr bwMode="auto">
            <a:xfrm>
              <a:off x="506" y="794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3.  测试堆栈是否已满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400675" y="188913"/>
            <a:ext cx="3452813" cy="1296987"/>
            <a:chOff x="3154" y="300"/>
            <a:chExt cx="2175" cy="817"/>
          </a:xfrm>
        </p:grpSpPr>
        <p:sp>
          <p:nvSpPr>
            <p:cNvPr id="39951" name="Line 51"/>
            <p:cNvSpPr>
              <a:spLocks noChangeShapeType="1"/>
            </p:cNvSpPr>
            <p:nvPr/>
          </p:nvSpPr>
          <p:spPr bwMode="auto">
            <a:xfrm>
              <a:off x="3230" y="792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52"/>
            <p:cNvSpPr>
              <a:spLocks noChangeShapeType="1"/>
            </p:cNvSpPr>
            <p:nvPr/>
          </p:nvSpPr>
          <p:spPr bwMode="auto">
            <a:xfrm>
              <a:off x="3230" y="1117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53"/>
            <p:cNvSpPr>
              <a:spLocks noChangeShapeType="1"/>
            </p:cNvSpPr>
            <p:nvPr/>
          </p:nvSpPr>
          <p:spPr bwMode="auto">
            <a:xfrm>
              <a:off x="323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54"/>
            <p:cNvSpPr>
              <a:spLocks noChangeShapeType="1"/>
            </p:cNvSpPr>
            <p:nvPr/>
          </p:nvSpPr>
          <p:spPr bwMode="auto">
            <a:xfrm>
              <a:off x="3478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55"/>
            <p:cNvSpPr>
              <a:spLocks noChangeShapeType="1"/>
            </p:cNvSpPr>
            <p:nvPr/>
          </p:nvSpPr>
          <p:spPr bwMode="auto">
            <a:xfrm>
              <a:off x="3734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56"/>
            <p:cNvSpPr>
              <a:spLocks noChangeShapeType="1"/>
            </p:cNvSpPr>
            <p:nvPr/>
          </p:nvSpPr>
          <p:spPr bwMode="auto">
            <a:xfrm>
              <a:off x="3991" y="797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57"/>
            <p:cNvSpPr>
              <a:spLocks noChangeShapeType="1"/>
            </p:cNvSpPr>
            <p:nvPr/>
          </p:nvSpPr>
          <p:spPr bwMode="auto">
            <a:xfrm>
              <a:off x="4239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58"/>
            <p:cNvSpPr>
              <a:spLocks noChangeShapeType="1"/>
            </p:cNvSpPr>
            <p:nvPr/>
          </p:nvSpPr>
          <p:spPr bwMode="auto">
            <a:xfrm>
              <a:off x="510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59"/>
            <p:cNvSpPr>
              <a:spLocks noChangeShapeType="1"/>
            </p:cNvSpPr>
            <p:nvPr/>
          </p:nvSpPr>
          <p:spPr bwMode="auto">
            <a:xfrm>
              <a:off x="4863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3251" y="565"/>
              <a:ext cx="207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800" b="1" dirty="0"/>
                <a:t>0     1     2     3                    M-1</a:t>
              </a:r>
            </a:p>
          </p:txBody>
        </p:sp>
        <p:sp>
          <p:nvSpPr>
            <p:cNvPr id="39961" name="Text Box 61"/>
            <p:cNvSpPr txBox="1">
              <a:spLocks noChangeArrowheads="1"/>
            </p:cNvSpPr>
            <p:nvPr/>
          </p:nvSpPr>
          <p:spPr bwMode="auto">
            <a:xfrm>
              <a:off x="4351" y="426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2" name="Text Box 62"/>
            <p:cNvSpPr txBox="1">
              <a:spLocks noChangeArrowheads="1"/>
            </p:cNvSpPr>
            <p:nvPr/>
          </p:nvSpPr>
          <p:spPr bwMode="auto">
            <a:xfrm>
              <a:off x="4353" y="699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3" name="Text Box 63"/>
            <p:cNvSpPr txBox="1">
              <a:spLocks noChangeArrowheads="1"/>
            </p:cNvSpPr>
            <p:nvPr/>
          </p:nvSpPr>
          <p:spPr bwMode="auto">
            <a:xfrm>
              <a:off x="3154" y="300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559425" y="981075"/>
            <a:ext cx="3405188" cy="1031875"/>
            <a:chOff x="3246" y="898"/>
            <a:chExt cx="2145" cy="650"/>
          </a:xfrm>
        </p:grpSpPr>
        <p:sp>
          <p:nvSpPr>
            <p:cNvPr id="39943" name="Rectangle 65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Rectangle 66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67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68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Rectangle 69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70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71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Top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9950" name="Line 72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90650" y="1295400"/>
            <a:ext cx="5695950" cy="1387475"/>
            <a:chOff x="768" y="1248"/>
            <a:chExt cx="3588" cy="874"/>
          </a:xfrm>
        </p:grpSpPr>
        <p:sp>
          <p:nvSpPr>
            <p:cNvPr id="40980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40981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0982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0983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0984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0985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0986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43250" y="2108200"/>
            <a:ext cx="609600" cy="247650"/>
            <a:chOff x="1872" y="1764"/>
            <a:chExt cx="384" cy="156"/>
          </a:xfrm>
        </p:grpSpPr>
        <p:sp>
          <p:nvSpPr>
            <p:cNvPr id="40978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3487738" y="16764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82650" y="2971800"/>
            <a:ext cx="7696200" cy="3429000"/>
            <a:chOff x="384" y="1872"/>
            <a:chExt cx="4848" cy="2160"/>
          </a:xfrm>
        </p:grpSpPr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384" y="1872"/>
              <a:ext cx="4848" cy="2160"/>
            </a:xfrm>
            <a:prstGeom prst="rect">
              <a:avLst/>
            </a:prstGeom>
            <a:solidFill>
              <a:srgbClr val="DDEE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1481" y="3226"/>
              <a:ext cx="2407" cy="2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chemeClr val="accent2"/>
                  </a:solidFill>
                </a:rPr>
                <a:t>s[++Top]=item；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09550" y="2149475"/>
            <a:ext cx="2044700" cy="1160463"/>
            <a:chOff x="132" y="1354"/>
            <a:chExt cx="1288" cy="731"/>
          </a:xfrm>
        </p:grpSpPr>
        <p:sp>
          <p:nvSpPr>
            <p:cNvPr id="40974" name="AutoShape 27"/>
            <p:cNvSpPr>
              <a:spLocks noChangeArrowheads="1"/>
            </p:cNvSpPr>
            <p:nvPr/>
          </p:nvSpPr>
          <p:spPr bwMode="auto">
            <a:xfrm rot="1727938">
              <a:off x="203" y="1428"/>
              <a:ext cx="1056" cy="657"/>
            </a:xfrm>
            <a:prstGeom prst="irregularSeal2">
              <a:avLst/>
            </a:prstGeom>
            <a:solidFill>
              <a:srgbClr val="FF33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 rot="-1225412">
              <a:off x="132" y="1354"/>
              <a:ext cx="128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1447800" y="3429000"/>
            <a:ext cx="7696200" cy="27569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</a:pP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void  push(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s[ ], 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ElmeType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item )</a:t>
            </a:r>
            <a:b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</a:b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{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if( </a:t>
            </a:r>
            <a:r>
              <a:rPr lang="en-US" altLang="zh-CN" sz="2600" b="1" dirty="0" err="1">
                <a:solidFill>
                  <a:srgbClr val="003399"/>
                </a:solidFill>
              </a:rPr>
              <a:t>isFull</a:t>
            </a:r>
            <a:r>
              <a:rPr lang="en-US" altLang="zh-CN" sz="2600" b="1" dirty="0">
                <a:solidFill>
                  <a:srgbClr val="003399"/>
                </a:solidFill>
              </a:rPr>
              <a:t>() 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       Error(“Full Stack!”);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else</a:t>
            </a: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}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5940425" y="4343400"/>
            <a:ext cx="2852738" cy="914400"/>
            <a:chOff x="3648" y="2736"/>
            <a:chExt cx="1797" cy="576"/>
          </a:xfrm>
        </p:grpSpPr>
        <p:sp>
          <p:nvSpPr>
            <p:cNvPr id="40972" name="AutoShape 31"/>
            <p:cNvSpPr>
              <a:spLocks noChangeArrowheads="1"/>
            </p:cNvSpPr>
            <p:nvPr/>
          </p:nvSpPr>
          <p:spPr bwMode="auto">
            <a:xfrm>
              <a:off x="3648" y="2736"/>
              <a:ext cx="1536" cy="576"/>
            </a:xfrm>
            <a:prstGeom prst="wedgeRectCallout">
              <a:avLst>
                <a:gd name="adj1" fmla="val -88916"/>
                <a:gd name="adj2" fmla="val 38123"/>
              </a:avLst>
            </a:prstGeom>
            <a:noFill/>
            <a:ln w="57150" cap="sq">
              <a:solidFill>
                <a:srgbClr val="2CB3B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0973" name="Text Box 32"/>
            <p:cNvSpPr txBox="1">
              <a:spLocks noChangeArrowheads="1"/>
            </p:cNvSpPr>
            <p:nvPr/>
          </p:nvSpPr>
          <p:spPr bwMode="auto">
            <a:xfrm>
              <a:off x="3681" y="2784"/>
              <a:ext cx="1764" cy="2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入栈成功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81000" y="381000"/>
            <a:ext cx="4267200" cy="609600"/>
            <a:chOff x="288" y="288"/>
            <a:chExt cx="2688" cy="384"/>
          </a:xfrm>
        </p:grpSpPr>
        <p:sp>
          <p:nvSpPr>
            <p:cNvPr id="40970" name="Oval 44"/>
            <p:cNvSpPr>
              <a:spLocks noChangeArrowheads="1"/>
            </p:cNvSpPr>
            <p:nvPr/>
          </p:nvSpPr>
          <p:spPr bwMode="auto">
            <a:xfrm>
              <a:off x="288" y="288"/>
              <a:ext cx="2688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Rectangle 45"/>
            <p:cNvSpPr>
              <a:spLocks noChangeArrowheads="1"/>
            </p:cNvSpPr>
            <p:nvPr/>
          </p:nvSpPr>
          <p:spPr bwMode="auto">
            <a:xfrm>
              <a:off x="564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4.  进栈算法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2160" y="5380672"/>
            <a:ext cx="3131840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 Error(char s[])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(“%s\n”, s);</a:t>
            </a:r>
          </a:p>
          <a:p>
            <a:r>
              <a:rPr lang="en-US" altLang="zh-CN" dirty="0"/>
              <a:t>        exit( -1);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0" grpId="0" autoUpdateAnimBg="0"/>
      <p:bldP spid="258077" grpId="0" autoUpdateAnimBg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3050" y="1143000"/>
            <a:ext cx="5695950" cy="1387475"/>
            <a:chOff x="768" y="960"/>
            <a:chExt cx="3588" cy="874"/>
          </a:xfrm>
        </p:grpSpPr>
        <p:sp>
          <p:nvSpPr>
            <p:cNvPr id="4200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M</a:t>
              </a:r>
              <a:r>
                <a:rPr lang="en-US" altLang="zh-CN" sz="1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4200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200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201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201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202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202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371850" y="1905000"/>
            <a:ext cx="762000" cy="342900"/>
            <a:chOff x="1920" y="1440"/>
            <a:chExt cx="480" cy="216"/>
          </a:xfrm>
        </p:grpSpPr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3752850" y="158273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12825" y="3168650"/>
            <a:ext cx="7696200" cy="3200400"/>
            <a:chOff x="384" y="1968"/>
            <a:chExt cx="4848" cy="2016"/>
          </a:xfrm>
        </p:grpSpPr>
        <p:sp>
          <p:nvSpPr>
            <p:cNvPr id="42003" name="Rectangle 25"/>
            <p:cNvSpPr>
              <a:spLocks noChangeArrowheads="1"/>
            </p:cNvSpPr>
            <p:nvPr/>
          </p:nvSpPr>
          <p:spPr bwMode="auto">
            <a:xfrm>
              <a:off x="384" y="1968"/>
              <a:ext cx="4848" cy="2016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Rectangle 26"/>
            <p:cNvSpPr>
              <a:spLocks noChangeArrowheads="1"/>
            </p:cNvSpPr>
            <p:nvPr/>
          </p:nvSpPr>
          <p:spPr bwMode="auto">
            <a:xfrm>
              <a:off x="1392" y="3166"/>
              <a:ext cx="2304" cy="4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return s[Top</a:t>
              </a:r>
              <a:r>
                <a:rPr lang="en-US" altLang="zh-CN" sz="26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--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];</a:t>
              </a:r>
            </a:p>
            <a:p>
              <a:pPr eaLnBrk="1" hangingPunct="1">
                <a:lnSpc>
                  <a:spcPct val="75000"/>
                </a:lnSpc>
              </a:pPr>
              <a:endParaRPr lang="zh-CN" altLang="en-US" sz="26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7950" y="2224088"/>
            <a:ext cx="2208213" cy="1060450"/>
            <a:chOff x="156" y="1399"/>
            <a:chExt cx="1391" cy="668"/>
          </a:xfrm>
        </p:grpSpPr>
        <p:sp>
          <p:nvSpPr>
            <p:cNvPr id="42001" name="AutoShape 28"/>
            <p:cNvSpPr>
              <a:spLocks noChangeArrowheads="1"/>
            </p:cNvSpPr>
            <p:nvPr/>
          </p:nvSpPr>
          <p:spPr bwMode="auto">
            <a:xfrm rot="1423867">
              <a:off x="288" y="1503"/>
              <a:ext cx="1056" cy="564"/>
            </a:xfrm>
            <a:prstGeom prst="irregularSeal2">
              <a:avLst/>
            </a:prstGeom>
            <a:solidFill>
              <a:srgbClr val="CCFFCC"/>
            </a:solidFill>
            <a:ln w="60325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 rot="-1529483">
              <a:off x="156" y="1399"/>
              <a:ext cx="1391" cy="5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0161" dir="11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4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227763" y="4076700"/>
            <a:ext cx="2543175" cy="914400"/>
            <a:chOff x="3600" y="2592"/>
            <a:chExt cx="1602" cy="576"/>
          </a:xfrm>
        </p:grpSpPr>
        <p:sp>
          <p:nvSpPr>
            <p:cNvPr id="41999" name="AutoShape 31"/>
            <p:cNvSpPr>
              <a:spLocks noChangeArrowheads="1"/>
            </p:cNvSpPr>
            <p:nvPr/>
          </p:nvSpPr>
          <p:spPr bwMode="auto">
            <a:xfrm>
              <a:off x="3600" y="2592"/>
              <a:ext cx="1392" cy="576"/>
            </a:xfrm>
            <a:prstGeom prst="wedgeRectCallout">
              <a:avLst>
                <a:gd name="adj1" fmla="val -82759"/>
                <a:gd name="adj2" fmla="val 66865"/>
              </a:avLst>
            </a:prstGeom>
            <a:noFill/>
            <a:ln w="6032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2000" name="Text Box 32"/>
            <p:cNvSpPr txBox="1">
              <a:spLocks noChangeArrowheads="1"/>
            </p:cNvSpPr>
            <p:nvPr/>
          </p:nvSpPr>
          <p:spPr bwMode="auto">
            <a:xfrm>
              <a:off x="3618" y="2630"/>
              <a:ext cx="1584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500" b="1" dirty="0">
                  <a:solidFill>
                    <a:srgbClr val="FF3300"/>
                  </a:solidFill>
                  <a:ea typeface="黑体" pitchFamily="2" charset="-122"/>
                </a:rPr>
                <a:t>出栈成功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" y="304800"/>
            <a:ext cx="3962400" cy="609600"/>
            <a:chOff x="288" y="288"/>
            <a:chExt cx="2496" cy="384"/>
          </a:xfrm>
        </p:grpSpPr>
        <p:sp>
          <p:nvSpPr>
            <p:cNvPr id="41997" name="Oval 34"/>
            <p:cNvSpPr>
              <a:spLocks noChangeArrowheads="1"/>
            </p:cNvSpPr>
            <p:nvPr/>
          </p:nvSpPr>
          <p:spPr bwMode="auto">
            <a:xfrm>
              <a:off x="288" y="288"/>
              <a:ext cx="249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Rectangle 35"/>
            <p:cNvSpPr>
              <a:spLocks noChangeArrowheads="1"/>
            </p:cNvSpPr>
            <p:nvPr/>
          </p:nvSpPr>
          <p:spPr bwMode="auto">
            <a:xfrm>
              <a:off x="480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5.  出栈算法</a:t>
              </a:r>
            </a:p>
          </p:txBody>
        </p:sp>
      </p:grp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1115616" y="3212976"/>
            <a:ext cx="7620000" cy="26168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kumimoji="1" lang="en-US" altLang="zh-CN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zh-CN" sz="2600" b="1" dirty="0">
                <a:solidFill>
                  <a:srgbClr val="000099"/>
                </a:solidFill>
                <a:ea typeface="宋体" charset="-122"/>
              </a:rPr>
              <a:t> pop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 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s[ ])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if(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isEmpty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())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       Error</a:t>
            </a:r>
            <a:r>
              <a:rPr kumimoji="1" lang="en-US" altLang="en-US" sz="2600" b="1">
                <a:solidFill>
                  <a:srgbClr val="000099"/>
                </a:solidFill>
                <a:ea typeface="宋体" charset="-122"/>
              </a:rPr>
              <a:t>(“Empty 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Stack!”);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else</a:t>
            </a:r>
          </a:p>
          <a:p>
            <a:pPr eaLnBrk="1" hangingPunct="1">
              <a:lnSpc>
                <a:spcPct val="70000"/>
              </a:lnSpc>
            </a:pP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0099"/>
                </a:solidFill>
              </a:rPr>
              <a:t>}</a:t>
            </a: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665190" y="4581129"/>
            <a:ext cx="2647950" cy="1008668"/>
            <a:chOff x="1906" y="2523"/>
            <a:chExt cx="1668" cy="847"/>
          </a:xfrm>
        </p:grpSpPr>
        <p:sp>
          <p:nvSpPr>
            <p:cNvPr id="41995" name="Line 49"/>
            <p:cNvSpPr>
              <a:spLocks noChangeShapeType="1"/>
            </p:cNvSpPr>
            <p:nvPr/>
          </p:nvSpPr>
          <p:spPr bwMode="auto">
            <a:xfrm>
              <a:off x="1906" y="2523"/>
              <a:ext cx="1668" cy="0"/>
            </a:xfrm>
            <a:prstGeom prst="line">
              <a:avLst/>
            </a:prstGeom>
            <a:noFill/>
            <a:ln w="539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50"/>
            <p:cNvSpPr>
              <a:spLocks noChangeShapeType="1"/>
            </p:cNvSpPr>
            <p:nvPr/>
          </p:nvSpPr>
          <p:spPr bwMode="auto">
            <a:xfrm>
              <a:off x="1973" y="3370"/>
              <a:ext cx="1179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1" grpId="0" animBg="1"/>
      <p:bldP spid="293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381000"/>
            <a:ext cx="5324475" cy="588963"/>
            <a:chOff x="314" y="240"/>
            <a:chExt cx="3238" cy="371"/>
          </a:xfrm>
        </p:grpSpPr>
        <p:sp>
          <p:nvSpPr>
            <p:cNvPr id="43077" name="Rectangle 3"/>
            <p:cNvSpPr>
              <a:spLocks noChangeArrowheads="1"/>
            </p:cNvSpPr>
            <p:nvPr/>
          </p:nvSpPr>
          <p:spPr bwMode="auto">
            <a:xfrm>
              <a:off x="314" y="240"/>
              <a:ext cx="3142" cy="362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Text Box 4"/>
            <p:cNvSpPr txBox="1">
              <a:spLocks noChangeArrowheads="1"/>
            </p:cNvSpPr>
            <p:nvPr/>
          </p:nvSpPr>
          <p:spPr bwMode="auto">
            <a:xfrm>
              <a:off x="373" y="255"/>
              <a:ext cx="3179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三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多栈共享连续空间问题</a:t>
              </a:r>
              <a:endParaRPr kumimoji="1" lang="zh-CN" altLang="en-US" sz="3100">
                <a:solidFill>
                  <a:srgbClr val="000099"/>
                </a:solidFill>
              </a:endParaRPr>
            </a:p>
          </p:txBody>
        </p:sp>
      </p:grp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827584" y="1052736"/>
            <a:ext cx="48768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300" b="1" dirty="0">
                <a:solidFill>
                  <a:schemeClr val="accent2"/>
                </a:solidFill>
                <a:ea typeface="幼圆" pitchFamily="49" charset="-122"/>
              </a:rPr>
              <a:t>（以两个栈共享一个数组为例）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201738" y="1731963"/>
            <a:ext cx="6826250" cy="1335087"/>
            <a:chOff x="1201738" y="1731963"/>
            <a:chExt cx="6826250" cy="133508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1738" y="1731963"/>
              <a:ext cx="3225800" cy="862012"/>
              <a:chOff x="757" y="1091"/>
              <a:chExt cx="2032" cy="543"/>
            </a:xfrm>
          </p:grpSpPr>
          <p:sp>
            <p:nvSpPr>
              <p:cNvPr id="43065" name="Text Box 7"/>
              <p:cNvSpPr txBox="1">
                <a:spLocks noChangeArrowheads="1"/>
              </p:cNvSpPr>
              <p:nvPr/>
            </p:nvSpPr>
            <p:spPr bwMode="auto">
              <a:xfrm>
                <a:off x="757" y="1091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STACK1[0..M1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66" name="Line 8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7" name="Line 9"/>
              <p:cNvSpPr>
                <a:spLocks noChangeShapeType="1"/>
              </p:cNvSpPr>
              <p:nvPr/>
            </p:nvSpPr>
            <p:spPr bwMode="auto">
              <a:xfrm>
                <a:off x="846" y="1633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8" name="Line 10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Line 11"/>
              <p:cNvSpPr>
                <a:spLocks noChangeShapeType="1"/>
              </p:cNvSpPr>
              <p:nvPr/>
            </p:nvSpPr>
            <p:spPr bwMode="auto">
              <a:xfrm>
                <a:off x="1568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12"/>
              <p:cNvSpPr>
                <a:spLocks noChangeShapeType="1"/>
              </p:cNvSpPr>
              <p:nvPr/>
            </p:nvSpPr>
            <p:spPr bwMode="auto">
              <a:xfrm>
                <a:off x="1700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Line 13"/>
              <p:cNvSpPr>
                <a:spLocks noChangeShapeType="1"/>
              </p:cNvSpPr>
              <p:nvPr/>
            </p:nvSpPr>
            <p:spPr bwMode="auto">
              <a:xfrm>
                <a:off x="2426" y="1441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4"/>
              <p:cNvSpPr>
                <a:spLocks noChangeShapeType="1"/>
              </p:cNvSpPr>
              <p:nvPr/>
            </p:nvSpPr>
            <p:spPr bwMode="auto">
              <a:xfrm>
                <a:off x="958" y="1438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Line 15"/>
              <p:cNvSpPr>
                <a:spLocks noChangeShapeType="1"/>
              </p:cNvSpPr>
              <p:nvPr/>
            </p:nvSpPr>
            <p:spPr bwMode="auto">
              <a:xfrm>
                <a:off x="1076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4" name="Line 16"/>
              <p:cNvSpPr>
                <a:spLocks noChangeShapeType="1"/>
              </p:cNvSpPr>
              <p:nvPr/>
            </p:nvSpPr>
            <p:spPr bwMode="auto">
              <a:xfrm>
                <a:off x="120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Line 17"/>
              <p:cNvSpPr>
                <a:spLocks noChangeShapeType="1"/>
              </p:cNvSpPr>
              <p:nvPr/>
            </p:nvSpPr>
            <p:spPr bwMode="auto">
              <a:xfrm>
                <a:off x="1317" y="1452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6" name="Line 18"/>
              <p:cNvSpPr>
                <a:spLocks noChangeShapeType="1"/>
              </p:cNvSpPr>
              <p:nvPr/>
            </p:nvSpPr>
            <p:spPr bwMode="auto">
              <a:xfrm>
                <a:off x="1432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349375" y="2265363"/>
              <a:ext cx="2608263" cy="801687"/>
              <a:chOff x="748" y="1752"/>
              <a:chExt cx="1643" cy="505"/>
            </a:xfrm>
          </p:grpSpPr>
          <p:sp>
            <p:nvSpPr>
              <p:cNvPr id="43059" name="Text Box 20"/>
              <p:cNvSpPr txBox="1">
                <a:spLocks noChangeArrowheads="1"/>
              </p:cNvSpPr>
              <p:nvPr/>
            </p:nvSpPr>
            <p:spPr bwMode="auto">
              <a:xfrm>
                <a:off x="1376" y="2055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top1</a:t>
                </a:r>
              </a:p>
            </p:txBody>
          </p:sp>
          <p:sp>
            <p:nvSpPr>
              <p:cNvPr id="43060" name="Line 21"/>
              <p:cNvSpPr>
                <a:spLocks noChangeShapeType="1"/>
              </p:cNvSpPr>
              <p:nvPr/>
            </p:nvSpPr>
            <p:spPr bwMode="auto">
              <a:xfrm flipV="1">
                <a:off x="1543" y="195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748" y="1752"/>
                <a:ext cx="1643" cy="212"/>
                <a:chOff x="975" y="2593"/>
                <a:chExt cx="1643" cy="212"/>
              </a:xfrm>
            </p:grpSpPr>
            <p:sp>
              <p:nvSpPr>
                <p:cNvPr id="43062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610"/>
                  <a:ext cx="852" cy="182"/>
                </a:xfrm>
                <a:prstGeom prst="rect">
                  <a:avLst/>
                </a:prstGeom>
                <a:solidFill>
                  <a:srgbClr val="D5D5D5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3" name="Line 24"/>
                <p:cNvSpPr>
                  <a:spLocks noChangeShapeType="1"/>
                </p:cNvSpPr>
                <p:nvPr/>
              </p:nvSpPr>
              <p:spPr bwMode="auto">
                <a:xfrm>
                  <a:off x="1704" y="2606"/>
                  <a:ext cx="0" cy="182"/>
                </a:xfrm>
                <a:prstGeom prst="line">
                  <a:avLst/>
                </a:prstGeom>
                <a:noFill/>
                <a:ln w="19050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48" y="2593"/>
                  <a:ext cx="157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1600" b="1">
                      <a:solidFill>
                        <a:srgbClr val="000099"/>
                      </a:solidFill>
                      <a:ea typeface="幼圆" pitchFamily="49" charset="-122"/>
                    </a:rPr>
                    <a:t>已用空间         可用空间</a:t>
                  </a:r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586288" y="1755775"/>
              <a:ext cx="3441700" cy="825500"/>
              <a:chOff x="2889" y="1106"/>
              <a:chExt cx="2168" cy="520"/>
            </a:xfrm>
          </p:grpSpPr>
          <p:sp>
            <p:nvSpPr>
              <p:cNvPr id="43047" name="Text Box 27"/>
              <p:cNvSpPr txBox="1">
                <a:spLocks noChangeArrowheads="1"/>
              </p:cNvSpPr>
              <p:nvPr/>
            </p:nvSpPr>
            <p:spPr bwMode="auto">
              <a:xfrm>
                <a:off x="2889" y="1106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STACK2[0..M2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48" name="Line 28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29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30"/>
              <p:cNvSpPr>
                <a:spLocks noChangeShapeType="1"/>
              </p:cNvSpPr>
              <p:nvPr/>
            </p:nvSpPr>
            <p:spPr bwMode="auto">
              <a:xfrm>
                <a:off x="5057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31"/>
              <p:cNvSpPr>
                <a:spLocks noChangeShapeType="1"/>
              </p:cNvSpPr>
              <p:nvPr/>
            </p:nvSpPr>
            <p:spPr bwMode="auto">
              <a:xfrm>
                <a:off x="3110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Line 32"/>
              <p:cNvSpPr>
                <a:spLocks noChangeShapeType="1"/>
              </p:cNvSpPr>
              <p:nvPr/>
            </p:nvSpPr>
            <p:spPr bwMode="auto">
              <a:xfrm>
                <a:off x="3226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33"/>
              <p:cNvSpPr>
                <a:spLocks noChangeShapeType="1"/>
              </p:cNvSpPr>
              <p:nvPr/>
            </p:nvSpPr>
            <p:spPr bwMode="auto">
              <a:xfrm>
                <a:off x="3348" y="144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Line 34"/>
              <p:cNvSpPr>
                <a:spLocks noChangeShapeType="1"/>
              </p:cNvSpPr>
              <p:nvPr/>
            </p:nvSpPr>
            <p:spPr bwMode="auto">
              <a:xfrm>
                <a:off x="3477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35"/>
              <p:cNvSpPr>
                <a:spLocks noChangeShapeType="1"/>
              </p:cNvSpPr>
              <p:nvPr/>
            </p:nvSpPr>
            <p:spPr bwMode="auto">
              <a:xfrm>
                <a:off x="384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Line 36"/>
              <p:cNvSpPr>
                <a:spLocks noChangeShapeType="1"/>
              </p:cNvSpPr>
              <p:nvPr/>
            </p:nvSpPr>
            <p:spPr bwMode="auto">
              <a:xfrm>
                <a:off x="2985" y="1623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37"/>
              <p:cNvSpPr>
                <a:spLocks noChangeShapeType="1"/>
              </p:cNvSpPr>
              <p:nvPr/>
            </p:nvSpPr>
            <p:spPr bwMode="auto">
              <a:xfrm>
                <a:off x="3592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Line 38"/>
              <p:cNvSpPr>
                <a:spLocks noChangeShapeType="1"/>
              </p:cNvSpPr>
              <p:nvPr/>
            </p:nvSpPr>
            <p:spPr bwMode="auto">
              <a:xfrm>
                <a:off x="372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760913" y="2265363"/>
              <a:ext cx="3062287" cy="779462"/>
              <a:chOff x="2992" y="1424"/>
              <a:chExt cx="1929" cy="491"/>
            </a:xfrm>
          </p:grpSpPr>
          <p:sp>
            <p:nvSpPr>
              <p:cNvPr id="43042" name="Text Box 40"/>
              <p:cNvSpPr txBox="1">
                <a:spLocks noChangeArrowheads="1"/>
              </p:cNvSpPr>
              <p:nvPr/>
            </p:nvSpPr>
            <p:spPr bwMode="auto">
              <a:xfrm>
                <a:off x="3634" y="1713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top2</a:t>
                </a:r>
              </a:p>
            </p:txBody>
          </p:sp>
          <p:sp>
            <p:nvSpPr>
              <p:cNvPr id="43043" name="Line 41"/>
              <p:cNvSpPr>
                <a:spLocks noChangeShapeType="1"/>
              </p:cNvSpPr>
              <p:nvPr/>
            </p:nvSpPr>
            <p:spPr bwMode="auto">
              <a:xfrm flipV="1">
                <a:off x="3787" y="164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Rectangle 42"/>
              <p:cNvSpPr>
                <a:spLocks noChangeArrowheads="1"/>
              </p:cNvSpPr>
              <p:nvPr/>
            </p:nvSpPr>
            <p:spPr bwMode="auto">
              <a:xfrm>
                <a:off x="2992" y="1441"/>
                <a:ext cx="839" cy="175"/>
              </a:xfrm>
              <a:prstGeom prst="rect">
                <a:avLst/>
              </a:prstGeom>
              <a:solidFill>
                <a:srgbClr val="D5D5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43"/>
              <p:cNvSpPr>
                <a:spLocks noChangeShapeType="1"/>
              </p:cNvSpPr>
              <p:nvPr/>
            </p:nvSpPr>
            <p:spPr bwMode="auto">
              <a:xfrm>
                <a:off x="371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Text Box 44"/>
              <p:cNvSpPr txBox="1">
                <a:spLocks noChangeArrowheads="1"/>
              </p:cNvSpPr>
              <p:nvPr/>
            </p:nvSpPr>
            <p:spPr bwMode="auto">
              <a:xfrm>
                <a:off x="3061" y="1424"/>
                <a:ext cx="1860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500" b="1">
                    <a:solidFill>
                      <a:srgbClr val="000099"/>
                    </a:solidFill>
                    <a:ea typeface="幼圆" pitchFamily="49" charset="-122"/>
                  </a:rPr>
                  <a:t>已用空间                  可 用 空 间</a:t>
                </a: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11560" y="1484784"/>
            <a:ext cx="7848600" cy="1727200"/>
            <a:chOff x="521" y="2025"/>
            <a:chExt cx="4944" cy="1088"/>
          </a:xfrm>
        </p:grpSpPr>
        <p:sp>
          <p:nvSpPr>
            <p:cNvPr id="43040" name="Rectangle 46"/>
            <p:cNvSpPr>
              <a:spLocks noChangeArrowheads="1"/>
            </p:cNvSpPr>
            <p:nvPr/>
          </p:nvSpPr>
          <p:spPr bwMode="auto">
            <a:xfrm>
              <a:off x="521" y="2025"/>
              <a:ext cx="4944" cy="10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Text Box 47"/>
            <p:cNvSpPr txBox="1">
              <a:spLocks noChangeArrowheads="1"/>
            </p:cNvSpPr>
            <p:nvPr/>
          </p:nvSpPr>
          <p:spPr bwMode="auto">
            <a:xfrm>
              <a:off x="576" y="2134"/>
              <a:ext cx="177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 dirty="0">
                  <a:solidFill>
                    <a:srgbClr val="000099"/>
                  </a:solidFill>
                </a:rPr>
                <a:t>STACK[0..M</a:t>
              </a:r>
              <a:r>
                <a:rPr lang="en-US" altLang="zh-CN" sz="2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0099"/>
                  </a:solidFill>
                </a:rPr>
                <a:t>1]</a:t>
              </a:r>
            </a:p>
          </p:txBody>
        </p:sp>
      </p:grp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2627313" y="5181600"/>
            <a:ext cx="5824537" cy="906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>
                <a:solidFill>
                  <a:srgbClr val="000092"/>
                </a:solidFill>
              </a:rPr>
              <a:t>i</a:t>
            </a:r>
            <a:r>
              <a:rPr lang="en-US" altLang="zh-CN" sz="2600" b="1" dirty="0">
                <a:solidFill>
                  <a:srgbClr val="000092"/>
                </a:solidFill>
              </a:rPr>
              <a:t>=1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时，将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>
                <a:solidFill>
                  <a:srgbClr val="000092"/>
                </a:solidFill>
              </a:rPr>
              <a:t>i</a:t>
            </a:r>
            <a:r>
              <a:rPr lang="en-US" altLang="zh-CN" sz="2600" b="1" dirty="0">
                <a:solidFill>
                  <a:srgbClr val="000092"/>
                </a:solidFill>
              </a:rPr>
              <a:t>=2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时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。</a:t>
            </a: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1116013" y="5334000"/>
            <a:ext cx="1517650" cy="533400"/>
            <a:chOff x="838" y="3360"/>
            <a:chExt cx="956" cy="336"/>
          </a:xfrm>
        </p:grpSpPr>
        <p:sp>
          <p:nvSpPr>
            <p:cNvPr id="43038" name="Oval 69"/>
            <p:cNvSpPr>
              <a:spLocks noChangeArrowheads="1"/>
            </p:cNvSpPr>
            <p:nvPr/>
          </p:nvSpPr>
          <p:spPr bwMode="auto">
            <a:xfrm>
              <a:off x="838" y="336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Rectangle 70"/>
            <p:cNvSpPr>
              <a:spLocks noChangeArrowheads="1"/>
            </p:cNvSpPr>
            <p:nvPr/>
          </p:nvSpPr>
          <p:spPr bwMode="auto">
            <a:xfrm>
              <a:off x="930" y="3371"/>
              <a:ext cx="864" cy="3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进栈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1331913" y="3068638"/>
            <a:ext cx="6813550" cy="1482725"/>
            <a:chOff x="839" y="1933"/>
            <a:chExt cx="4292" cy="934"/>
          </a:xfrm>
        </p:grpSpPr>
        <p:sp>
          <p:nvSpPr>
            <p:cNvPr id="43021" name="Text Box 82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3022" name="Text Box 83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3023" name="Text Box 84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3024" name="Line 85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86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87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88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89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90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Rectangle 92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3032" name="Rectangle 93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94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95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Text Box 96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6" name="Text Box 97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>
                  <a:ea typeface="幼圆" pitchFamily="49" charset="-122"/>
                </a:rPr>
                <a:t>2</a:t>
              </a:r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7" name="Line 98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011" name="Text Box 99"/>
          <p:cNvSpPr txBox="1">
            <a:spLocks noChangeArrowheads="1"/>
          </p:cNvSpPr>
          <p:nvPr/>
        </p:nvSpPr>
        <p:spPr bwMode="auto">
          <a:xfrm>
            <a:off x="827088" y="2049463"/>
            <a:ext cx="800809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Top1、Top2 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分别给出第</a:t>
            </a:r>
            <a:r>
              <a:rPr lang="zh-CN" altLang="en-US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个与第</a:t>
            </a:r>
            <a:r>
              <a:rPr lang="zh-CN" altLang="en-US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个栈的栈顶元素的位置</a:t>
            </a:r>
            <a:r>
              <a:rPr lang="zh-CN" altLang="en-US" sz="2400" b="1" dirty="0">
                <a:solidFill>
                  <a:srgbClr val="000099"/>
                </a:solidFill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79" grpId="0" autoUpdateAnimBg="0"/>
      <p:bldP spid="2950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 flipH="1">
            <a:off x="7659688" y="4065588"/>
            <a:ext cx="1335087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00188" y="4289425"/>
            <a:ext cx="2714625" cy="2368550"/>
            <a:chOff x="1346" y="2228"/>
            <a:chExt cx="1595" cy="1406"/>
          </a:xfrm>
        </p:grpSpPr>
        <p:sp>
          <p:nvSpPr>
            <p:cNvPr id="27708" name="Line 7"/>
            <p:cNvSpPr>
              <a:spLocks noChangeShapeType="1"/>
            </p:cNvSpPr>
            <p:nvPr/>
          </p:nvSpPr>
          <p:spPr bwMode="auto">
            <a:xfrm flipH="1">
              <a:off x="1346" y="2228"/>
              <a:ext cx="1595" cy="140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9" name="Line 9"/>
            <p:cNvSpPr>
              <a:spLocks noChangeShapeType="1"/>
            </p:cNvSpPr>
            <p:nvPr/>
          </p:nvSpPr>
          <p:spPr bwMode="auto">
            <a:xfrm>
              <a:off x="2623" y="242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0" name="Line 11"/>
            <p:cNvSpPr>
              <a:spLocks noChangeShapeType="1"/>
            </p:cNvSpPr>
            <p:nvPr/>
          </p:nvSpPr>
          <p:spPr bwMode="auto">
            <a:xfrm>
              <a:off x="2292" y="271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13"/>
            <p:cNvSpPr>
              <a:spLocks noChangeShapeType="1"/>
            </p:cNvSpPr>
            <p:nvPr/>
          </p:nvSpPr>
          <p:spPr bwMode="auto">
            <a:xfrm>
              <a:off x="1928" y="3033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Line 18"/>
            <p:cNvSpPr>
              <a:spLocks noChangeShapeType="1"/>
            </p:cNvSpPr>
            <p:nvPr/>
          </p:nvSpPr>
          <p:spPr bwMode="auto">
            <a:xfrm>
              <a:off x="1578" y="3327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19"/>
          <p:cNvSpPr txBox="1">
            <a:spLocks noChangeArrowheads="1"/>
          </p:cNvSpPr>
          <p:nvPr/>
        </p:nvSpPr>
        <p:spPr bwMode="auto">
          <a:xfrm>
            <a:off x="407988" y="6157913"/>
            <a:ext cx="18780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2582863" y="966788"/>
            <a:ext cx="32115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运算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081463" y="1290638"/>
            <a:ext cx="231775" cy="3009900"/>
            <a:chOff x="2266" y="566"/>
            <a:chExt cx="146" cy="1851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 flipV="1">
              <a:off x="2334" y="566"/>
              <a:ext cx="29" cy="1851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267" y="1145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2267" y="132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2267" y="149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2266" y="1682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2266" y="1858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266" y="2041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266" y="963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4295775" y="3451225"/>
            <a:ext cx="1044575" cy="338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建立结构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 flipH="1">
            <a:off x="447198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H="1">
            <a:off x="48260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51657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 flipH="1">
            <a:off x="550545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H="1">
            <a:off x="58451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61880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flipH="1">
            <a:off x="65151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 flipH="1">
            <a:off x="684053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H="1">
            <a:off x="71850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4202113" y="4289425"/>
            <a:ext cx="3402012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4184650" y="1704975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1697038" y="6484938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1727200" y="3859213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1695450" y="382905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7439025" y="1709738"/>
            <a:ext cx="0" cy="2640012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 flipV="1">
            <a:off x="4953000" y="386080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4960938" y="429101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1697038" y="1708150"/>
            <a:ext cx="2490787" cy="216376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 flipV="1">
            <a:off x="4967288" y="168116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4221163" y="4427538"/>
            <a:ext cx="3214687" cy="1444625"/>
            <a:chOff x="2354" y="2187"/>
            <a:chExt cx="2025" cy="910"/>
          </a:xfrm>
        </p:grpSpPr>
        <p:sp>
          <p:nvSpPr>
            <p:cNvPr id="27690" name="Text Box 55"/>
            <p:cNvSpPr txBox="1">
              <a:spLocks noChangeArrowheads="1"/>
            </p:cNvSpPr>
            <p:nvPr/>
          </p:nvSpPr>
          <p:spPr bwMode="auto">
            <a:xfrm>
              <a:off x="2354" y="2187"/>
              <a:ext cx="271" cy="69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线性表</a:t>
              </a:r>
              <a:endPara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91" name="Text Box 56"/>
            <p:cNvSpPr txBox="1">
              <a:spLocks noChangeArrowheads="1"/>
            </p:cNvSpPr>
            <p:nvPr/>
          </p:nvSpPr>
          <p:spPr bwMode="auto">
            <a:xfrm>
              <a:off x="3027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广义表</a:t>
              </a:r>
            </a:p>
          </p:txBody>
        </p:sp>
        <p:sp>
          <p:nvSpPr>
            <p:cNvPr id="27692" name="Text Box 57"/>
            <p:cNvSpPr txBox="1">
              <a:spLocks noChangeArrowheads="1"/>
            </p:cNvSpPr>
            <p:nvPr/>
          </p:nvSpPr>
          <p:spPr bwMode="auto">
            <a:xfrm>
              <a:off x="3247" y="2187"/>
              <a:ext cx="271" cy="73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串</a:t>
              </a:r>
              <a:endParaRPr lang="zh-CN" altLang="en-US" sz="16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3857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树</a:t>
              </a:r>
            </a:p>
          </p:txBody>
        </p:sp>
        <p:sp>
          <p:nvSpPr>
            <p:cNvPr id="3131" name="Text Box 59"/>
            <p:cNvSpPr txBox="1">
              <a:spLocks noChangeArrowheads="1"/>
            </p:cNvSpPr>
            <p:nvPr/>
          </p:nvSpPr>
          <p:spPr bwMode="auto">
            <a:xfrm>
              <a:off x="3683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二叉树</a:t>
              </a:r>
            </a:p>
          </p:txBody>
        </p:sp>
        <p:sp>
          <p:nvSpPr>
            <p:cNvPr id="27695" name="Text Box 60"/>
            <p:cNvSpPr txBox="1">
              <a:spLocks noChangeArrowheads="1"/>
            </p:cNvSpPr>
            <p:nvPr/>
          </p:nvSpPr>
          <p:spPr bwMode="auto">
            <a:xfrm>
              <a:off x="3455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文件</a:t>
              </a:r>
            </a:p>
          </p:txBody>
        </p: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>
              <a:off x="4108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图</a:t>
              </a:r>
            </a:p>
          </p:txBody>
        </p:sp>
        <p:sp>
          <p:nvSpPr>
            <p:cNvPr id="27697" name="Text Box 62"/>
            <p:cNvSpPr txBox="1">
              <a:spLocks noChangeArrowheads="1"/>
            </p:cNvSpPr>
            <p:nvPr/>
          </p:nvSpPr>
          <p:spPr bwMode="auto">
            <a:xfrm>
              <a:off x="2605" y="2187"/>
              <a:ext cx="270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 b="1">
                <a:ea typeface="宋体" charset="-122"/>
              </a:endParaRPr>
            </a:p>
          </p:txBody>
        </p:sp>
        <p:sp>
          <p:nvSpPr>
            <p:cNvPr id="27698" name="Text Box 63"/>
            <p:cNvSpPr txBox="1">
              <a:spLocks noChangeArrowheads="1"/>
            </p:cNvSpPr>
            <p:nvPr/>
          </p:nvSpPr>
          <p:spPr bwMode="auto">
            <a:xfrm>
              <a:off x="2591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数组</a:t>
              </a:r>
            </a:p>
          </p:txBody>
        </p:sp>
        <p:sp>
          <p:nvSpPr>
            <p:cNvPr id="27699" name="Text Box 64"/>
            <p:cNvSpPr txBox="1">
              <a:spLocks noChangeArrowheads="1"/>
            </p:cNvSpPr>
            <p:nvPr/>
          </p:nvSpPr>
          <p:spPr bwMode="auto">
            <a:xfrm>
              <a:off x="2801" y="2187"/>
              <a:ext cx="271" cy="91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栈和队列</a:t>
              </a:r>
            </a:p>
          </p:txBody>
        </p:sp>
      </p:grpSp>
      <p:sp>
        <p:nvSpPr>
          <p:cNvPr id="27676" name="Text Box 55"/>
          <p:cNvSpPr txBox="1">
            <a:spLocks noChangeArrowheads="1"/>
          </p:cNvSpPr>
          <p:nvPr/>
        </p:nvSpPr>
        <p:spPr bwMode="auto">
          <a:xfrm>
            <a:off x="3471863" y="3462338"/>
            <a:ext cx="428625" cy="1100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顺序存储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2928938" y="3994150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链式存储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8" name="Text Box 55"/>
          <p:cNvSpPr txBox="1">
            <a:spLocks noChangeArrowheads="1"/>
          </p:cNvSpPr>
          <p:nvPr/>
        </p:nvSpPr>
        <p:spPr bwMode="auto">
          <a:xfrm>
            <a:off x="2355850" y="4530725"/>
            <a:ext cx="430213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索引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9" name="Text Box 55"/>
          <p:cNvSpPr txBox="1">
            <a:spLocks noChangeArrowheads="1"/>
          </p:cNvSpPr>
          <p:nvPr/>
        </p:nvSpPr>
        <p:spPr bwMode="auto">
          <a:xfrm>
            <a:off x="1795463" y="4981575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散列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83075" y="3160713"/>
            <a:ext cx="1003300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清除结构</a:t>
            </a:r>
          </a:p>
        </p:txBody>
      </p:sp>
      <p:sp>
        <p:nvSpPr>
          <p:cNvPr id="72" name="矩形 71"/>
          <p:cNvSpPr/>
          <p:nvPr/>
        </p:nvSpPr>
        <p:spPr>
          <a:xfrm>
            <a:off x="4284663" y="287813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插入数据元素</a:t>
            </a:r>
          </a:p>
        </p:txBody>
      </p:sp>
      <p:sp>
        <p:nvSpPr>
          <p:cNvPr id="73" name="矩形 72"/>
          <p:cNvSpPr/>
          <p:nvPr/>
        </p:nvSpPr>
        <p:spPr>
          <a:xfrm>
            <a:off x="4284663" y="259238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删除数据元素</a:t>
            </a:r>
          </a:p>
        </p:txBody>
      </p:sp>
      <p:sp>
        <p:nvSpPr>
          <p:cNvPr id="74" name="矩形 73"/>
          <p:cNvSpPr/>
          <p:nvPr/>
        </p:nvSpPr>
        <p:spPr>
          <a:xfrm>
            <a:off x="4278313" y="2316163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修改数据元素</a:t>
            </a:r>
          </a:p>
        </p:txBody>
      </p:sp>
      <p:sp>
        <p:nvSpPr>
          <p:cNvPr id="75" name="矩形 74"/>
          <p:cNvSpPr/>
          <p:nvPr/>
        </p:nvSpPr>
        <p:spPr>
          <a:xfrm>
            <a:off x="4267200" y="20383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排序</a:t>
            </a:r>
          </a:p>
        </p:txBody>
      </p:sp>
      <p:sp>
        <p:nvSpPr>
          <p:cNvPr id="76" name="矩形 75"/>
          <p:cNvSpPr/>
          <p:nvPr/>
        </p:nvSpPr>
        <p:spPr>
          <a:xfrm>
            <a:off x="4256088" y="17335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检索</a:t>
            </a:r>
          </a:p>
        </p:txBody>
      </p:sp>
      <p:sp>
        <p:nvSpPr>
          <p:cNvPr id="78" name="矩形 77"/>
          <p:cNvSpPr/>
          <p:nvPr/>
        </p:nvSpPr>
        <p:spPr>
          <a:xfrm>
            <a:off x="-36512" y="-31774"/>
            <a:ext cx="9361040" cy="708025"/>
          </a:xfrm>
          <a:prstGeom prst="rect">
            <a:avLst/>
          </a:prstGeom>
          <a:solidFill>
            <a:srgbClr val="0000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数据结构的基本问题空间</a:t>
            </a:r>
            <a:endParaRPr lang="en-US" altLang="zh-CN" sz="4000" b="1" dirty="0">
              <a:solidFill>
                <a:srgbClr val="FFC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240" name="AutoShape 64"/>
          <p:cNvSpPr>
            <a:spLocks noChangeArrowheads="1"/>
          </p:cNvSpPr>
          <p:nvPr/>
        </p:nvSpPr>
        <p:spPr bwMode="auto">
          <a:xfrm>
            <a:off x="6048375" y="5949950"/>
            <a:ext cx="3095625" cy="908050"/>
          </a:xfrm>
          <a:prstGeom prst="wedgeRoundRectCallout">
            <a:avLst>
              <a:gd name="adj1" fmla="val -78000"/>
              <a:gd name="adj2" fmla="val -230769"/>
              <a:gd name="adj3" fmla="val 1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89803" dir="2700000" algn="ctr" rotWithShape="0">
              <a:schemeClr val="bg1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栈和队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816100"/>
            <a:ext cx="3886200" cy="1614488"/>
            <a:chOff x="240" y="1144"/>
            <a:chExt cx="2448" cy="101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1441"/>
              <a:ext cx="2448" cy="720"/>
              <a:chOff x="816" y="1440"/>
              <a:chExt cx="2448" cy="720"/>
            </a:xfrm>
          </p:grpSpPr>
          <p:sp>
            <p:nvSpPr>
              <p:cNvPr id="44086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816" y="1440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Text Box 5"/>
              <p:cNvSpPr txBox="1">
                <a:spLocks noChangeArrowheads="1"/>
              </p:cNvSpPr>
              <p:nvPr/>
            </p:nvSpPr>
            <p:spPr bwMode="auto">
              <a:xfrm>
                <a:off x="1152" y="1539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0033CC"/>
                    </a:solidFill>
                  </a:rPr>
                  <a:t>top1</a:t>
                </a:r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++；</a:t>
                </a:r>
              </a:p>
              <a:p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STACK[top1]=item；</a:t>
                </a:r>
              </a:p>
            </p:txBody>
          </p:sp>
        </p:grpSp>
        <p:sp>
          <p:nvSpPr>
            <p:cNvPr id="44084" name="AutoShape 6"/>
            <p:cNvSpPr>
              <a:spLocks noChangeArrowheads="1"/>
            </p:cNvSpPr>
            <p:nvPr/>
          </p:nvSpPr>
          <p:spPr bwMode="auto">
            <a:xfrm>
              <a:off x="432" y="1201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Text Box 7"/>
            <p:cNvSpPr txBox="1">
              <a:spLocks noChangeArrowheads="1"/>
            </p:cNvSpPr>
            <p:nvPr/>
          </p:nvSpPr>
          <p:spPr bwMode="auto">
            <a:xfrm>
              <a:off x="479" y="1144"/>
              <a:ext cx="52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1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648200" y="1676400"/>
            <a:ext cx="3886200" cy="1701800"/>
            <a:chOff x="2928" y="1056"/>
            <a:chExt cx="2448" cy="107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28" y="1408"/>
              <a:ext cx="2448" cy="720"/>
              <a:chOff x="3552" y="1824"/>
              <a:chExt cx="2448" cy="720"/>
            </a:xfrm>
          </p:grpSpPr>
          <p:sp>
            <p:nvSpPr>
              <p:cNvPr id="44081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3552" y="1824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Text Box 11"/>
              <p:cNvSpPr txBox="1">
                <a:spLocks noChangeArrowheads="1"/>
              </p:cNvSpPr>
              <p:nvPr/>
            </p:nvSpPr>
            <p:spPr bwMode="auto">
              <a:xfrm>
                <a:off x="3849" y="1941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0033CC"/>
                    </a:solidFill>
                  </a:rPr>
                  <a:t>top2</a:t>
                </a:r>
                <a:r>
                  <a:rPr lang="en-US" altLang="zh-CN" sz="2100" b="1" dirty="0">
                    <a:solidFill>
                      <a:srgbClr val="0033CC"/>
                    </a:solidFill>
                    <a:latin typeface="宋体" charset="-122"/>
                    <a:ea typeface="宋体" charset="-122"/>
                  </a:rPr>
                  <a:t>--</a:t>
                </a:r>
                <a:r>
                  <a:rPr lang="en-US" altLang="zh-CN" sz="2100" b="1" dirty="0">
                    <a:solidFill>
                      <a:srgbClr val="0033CC"/>
                    </a:solidFill>
                  </a:rPr>
                  <a:t>；</a:t>
                </a:r>
                <a:endParaRPr lang="en-US" altLang="zh-CN" sz="2100" b="1" dirty="0">
                  <a:solidFill>
                    <a:srgbClr val="0033CC"/>
                  </a:solidFill>
                  <a:sym typeface="Symbol" pitchFamily="18" charset="2"/>
                </a:endParaRPr>
              </a:p>
              <a:p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STACK[top2]=item；</a:t>
                </a:r>
              </a:p>
            </p:txBody>
          </p:sp>
        </p:grpSp>
        <p:sp>
          <p:nvSpPr>
            <p:cNvPr id="44079" name="AutoShape 12"/>
            <p:cNvSpPr>
              <a:spLocks noChangeArrowheads="1"/>
            </p:cNvSpPr>
            <p:nvPr/>
          </p:nvSpPr>
          <p:spPr bwMode="auto">
            <a:xfrm>
              <a:off x="4752" y="1105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4783" y="1056"/>
              <a:ext cx="51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2</a:t>
              </a:r>
            </a:p>
          </p:txBody>
        </p:sp>
      </p:grp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685800" y="5486400"/>
            <a:ext cx="26670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700" b="1">
                <a:solidFill>
                  <a:srgbClr val="000099"/>
                </a:solidFill>
                <a:ea typeface="黑体" pitchFamily="2" charset="-122"/>
              </a:rPr>
              <a:t>栈满的条件是</a:t>
            </a:r>
            <a:endParaRPr lang="zh-CN" altLang="zh-CN" sz="2700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743200" y="5753100"/>
            <a:ext cx="3989388" cy="806450"/>
            <a:chOff x="1728" y="3624"/>
            <a:chExt cx="2513" cy="508"/>
          </a:xfrm>
        </p:grpSpPr>
        <p:sp>
          <p:nvSpPr>
            <p:cNvPr id="44076" name="AutoShape 16"/>
            <p:cNvSpPr>
              <a:spLocks noChangeArrowheads="1"/>
            </p:cNvSpPr>
            <p:nvPr/>
          </p:nvSpPr>
          <p:spPr bwMode="auto">
            <a:xfrm>
              <a:off x="1728" y="3624"/>
              <a:ext cx="2513" cy="508"/>
            </a:xfrm>
            <a:prstGeom prst="star16">
              <a:avLst>
                <a:gd name="adj" fmla="val 35375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127000" dir="2212194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Rectangle 17"/>
            <p:cNvSpPr>
              <a:spLocks noChangeArrowheads="1"/>
            </p:cNvSpPr>
            <p:nvPr/>
          </p:nvSpPr>
          <p:spPr bwMode="auto">
            <a:xfrm>
              <a:off x="2159" y="3697"/>
              <a:ext cx="185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</a:rPr>
                <a:t>top1==top2</a:t>
              </a:r>
              <a:r>
                <a:rPr lang="en-US" altLang="zh-CN" sz="2800" b="1" dirty="0">
                  <a:solidFill>
                    <a:srgbClr val="FFFFFF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8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08088" y="3675063"/>
            <a:ext cx="7416800" cy="2052637"/>
            <a:chOff x="1208088" y="3675063"/>
            <a:chExt cx="7416800" cy="2052637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6948488" y="4508500"/>
              <a:ext cx="1676400" cy="1219200"/>
              <a:chOff x="4656" y="2496"/>
              <a:chExt cx="1056" cy="768"/>
            </a:xfrm>
          </p:grpSpPr>
          <p:sp>
            <p:nvSpPr>
              <p:cNvPr id="44074" name="AutoShape 19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5" name="Rectangle 20"/>
              <p:cNvSpPr>
                <a:spLocks noChangeArrowheads="1"/>
              </p:cNvSpPr>
              <p:nvPr/>
            </p:nvSpPr>
            <p:spPr bwMode="auto">
              <a:xfrm>
                <a:off x="4793" y="2635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栈满</a:t>
                </a: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208088" y="3675063"/>
              <a:ext cx="6624638" cy="863600"/>
              <a:chOff x="720" y="2315"/>
              <a:chExt cx="4173" cy="544"/>
            </a:xfrm>
          </p:grpSpPr>
          <p:sp>
            <p:nvSpPr>
              <p:cNvPr id="44062" name="Text Box 40"/>
              <p:cNvSpPr txBox="1">
                <a:spLocks noChangeArrowheads="1"/>
              </p:cNvSpPr>
              <p:nvPr/>
            </p:nvSpPr>
            <p:spPr bwMode="auto">
              <a:xfrm>
                <a:off x="720" y="2315"/>
                <a:ext cx="3831" cy="2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/>
                  <a:t>0  1  2   </a:t>
                </a:r>
                <a:r>
                  <a:rPr lang="zh-CN" altLang="en-US" sz="1600" b="1" dirty="0">
                    <a:ea typeface="宋体" charset="-122"/>
                    <a:cs typeface="Times New Roman" pitchFamily="18" charset="0"/>
                  </a:rPr>
                  <a:t>…</a:t>
                </a:r>
                <a:r>
                  <a:rPr lang="zh-CN" altLang="en-US" sz="1600" b="1" dirty="0"/>
                  <a:t>                                                                                                       </a:t>
                </a:r>
                <a:r>
                  <a:rPr lang="en-US" altLang="zh-CN" sz="1600" b="1" dirty="0"/>
                  <a:t>M</a:t>
                </a:r>
                <a:r>
                  <a:rPr lang="en-US" altLang="zh-CN" sz="1600" b="1" dirty="0"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600" b="1" dirty="0"/>
                  <a:t>1</a:t>
                </a:r>
              </a:p>
            </p:txBody>
          </p:sp>
          <p:sp>
            <p:nvSpPr>
              <p:cNvPr id="44063" name="Line 41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Line 42"/>
              <p:cNvSpPr>
                <a:spLocks noChangeShapeType="1"/>
              </p:cNvSpPr>
              <p:nvPr/>
            </p:nvSpPr>
            <p:spPr bwMode="auto">
              <a:xfrm>
                <a:off x="720" y="2859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Line 43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Line 44"/>
              <p:cNvSpPr>
                <a:spLocks noChangeShapeType="1"/>
              </p:cNvSpPr>
              <p:nvPr/>
            </p:nvSpPr>
            <p:spPr bwMode="auto">
              <a:xfrm>
                <a:off x="4893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7" name="Rectangle 45"/>
              <p:cNvSpPr>
                <a:spLocks noChangeArrowheads="1"/>
              </p:cNvSpPr>
              <p:nvPr/>
            </p:nvSpPr>
            <p:spPr bwMode="auto">
              <a:xfrm>
                <a:off x="734" y="2538"/>
                <a:ext cx="1602" cy="311"/>
              </a:xfrm>
              <a:prstGeom prst="rect">
                <a:avLst/>
              </a:prstGeom>
              <a:solidFill>
                <a:srgbClr val="C1F7F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8" name="Rectangle 46"/>
              <p:cNvSpPr>
                <a:spLocks noChangeArrowheads="1"/>
              </p:cNvSpPr>
              <p:nvPr/>
            </p:nvSpPr>
            <p:spPr bwMode="auto">
              <a:xfrm>
                <a:off x="2336" y="2542"/>
                <a:ext cx="2543" cy="311"/>
              </a:xfrm>
              <a:prstGeom prst="rect">
                <a:avLst/>
              </a:prstGeom>
              <a:solidFill>
                <a:srgbClr val="C9C9C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47"/>
              <p:cNvSpPr>
                <a:spLocks noChangeShapeType="1"/>
              </p:cNvSpPr>
              <p:nvPr/>
            </p:nvSpPr>
            <p:spPr bwMode="auto">
              <a:xfrm>
                <a:off x="2346" y="2535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Text Box 48"/>
              <p:cNvSpPr txBox="1">
                <a:spLocks noChangeArrowheads="1"/>
              </p:cNvSpPr>
              <p:nvPr/>
            </p:nvSpPr>
            <p:spPr bwMode="auto">
              <a:xfrm>
                <a:off x="1020" y="2566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zh-CN" altLang="en-US" sz="2200" b="1">
                    <a:ea typeface="幼圆" pitchFamily="49" charset="-122"/>
                  </a:rPr>
                  <a:t>1</a:t>
                </a:r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1" name="Text Box 49"/>
              <p:cNvSpPr txBox="1">
                <a:spLocks noChangeArrowheads="1"/>
              </p:cNvSpPr>
              <p:nvPr/>
            </p:nvSpPr>
            <p:spPr bwMode="auto">
              <a:xfrm>
                <a:off x="3288" y="2563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en-US" altLang="zh-CN" sz="2200" b="1" dirty="0">
                    <a:ea typeface="幼圆" pitchFamily="49" charset="-122"/>
                  </a:rPr>
                  <a:t>2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2" name="Line 50"/>
              <p:cNvSpPr>
                <a:spLocks noChangeShapeType="1"/>
              </p:cNvSpPr>
              <p:nvPr/>
            </p:nvSpPr>
            <p:spPr bwMode="auto">
              <a:xfrm>
                <a:off x="2175" y="2530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Line 51"/>
              <p:cNvSpPr>
                <a:spLocks noChangeShapeType="1"/>
              </p:cNvSpPr>
              <p:nvPr/>
            </p:nvSpPr>
            <p:spPr bwMode="auto">
              <a:xfrm>
                <a:off x="2517" y="2537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987675" y="4570413"/>
              <a:ext cx="2447925" cy="650875"/>
              <a:chOff x="1882" y="2879"/>
              <a:chExt cx="1542" cy="410"/>
            </a:xfrm>
          </p:grpSpPr>
          <p:sp>
            <p:nvSpPr>
              <p:cNvPr id="44059" name="Text Box 53"/>
              <p:cNvSpPr txBox="1">
                <a:spLocks noChangeArrowheads="1"/>
              </p:cNvSpPr>
              <p:nvPr/>
            </p:nvSpPr>
            <p:spPr bwMode="auto">
              <a:xfrm>
                <a:off x="1882" y="3039"/>
                <a:ext cx="154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</a:rPr>
                  <a:t>top1    top2</a:t>
                </a:r>
              </a:p>
            </p:txBody>
          </p:sp>
          <p:sp>
            <p:nvSpPr>
              <p:cNvPr id="44060" name="Line 54"/>
              <p:cNvSpPr>
                <a:spLocks noChangeShapeType="1"/>
              </p:cNvSpPr>
              <p:nvPr/>
            </p:nvSpPr>
            <p:spPr bwMode="auto">
              <a:xfrm flipV="1">
                <a:off x="2200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55"/>
              <p:cNvSpPr>
                <a:spLocks noChangeShapeType="1"/>
              </p:cNvSpPr>
              <p:nvPr/>
            </p:nvSpPr>
            <p:spPr bwMode="auto">
              <a:xfrm flipH="1" flipV="1">
                <a:off x="2486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38238" y="387350"/>
            <a:ext cx="6813550" cy="1482725"/>
            <a:chOff x="839" y="1933"/>
            <a:chExt cx="4292" cy="934"/>
          </a:xfrm>
        </p:grpSpPr>
        <p:sp>
          <p:nvSpPr>
            <p:cNvPr id="44042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4043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420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0  1  2   </a:t>
              </a:r>
              <a:r>
                <a:rPr lang="zh-CN" altLang="en-US" sz="16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>
                  <a:solidFill>
                    <a:schemeClr val="bg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zh-CN" sz="1600" b="1">
                  <a:solidFill>
                    <a:schemeClr val="bg1"/>
                  </a:solidFill>
                </a:rPr>
                <a:t>M</a:t>
              </a:r>
              <a:r>
                <a:rPr lang="en-US" altLang="zh-CN" sz="16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044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4045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7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8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066800"/>
            <a:ext cx="7924800" cy="4676775"/>
            <a:chOff x="384" y="768"/>
            <a:chExt cx="4992" cy="2946"/>
          </a:xfrm>
        </p:grpSpPr>
        <p:sp>
          <p:nvSpPr>
            <p:cNvPr id="45114" name="Rectangle 3"/>
            <p:cNvSpPr>
              <a:spLocks noChangeArrowheads="1"/>
            </p:cNvSpPr>
            <p:nvPr/>
          </p:nvSpPr>
          <p:spPr bwMode="auto">
            <a:xfrm>
              <a:off x="384" y="786"/>
              <a:ext cx="4944" cy="2928"/>
            </a:xfrm>
            <a:prstGeom prst="rect">
              <a:avLst/>
            </a:prstGeom>
            <a:solidFill>
              <a:srgbClr val="B9F2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2088" dir="294513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Text Box 4"/>
            <p:cNvSpPr txBox="1">
              <a:spLocks noChangeArrowheads="1"/>
            </p:cNvSpPr>
            <p:nvPr/>
          </p:nvSpPr>
          <p:spPr bwMode="auto">
            <a:xfrm>
              <a:off x="758" y="768"/>
              <a:ext cx="4618" cy="27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Aft>
                  <a:spcPct val="35000"/>
                </a:spcAft>
              </a:pPr>
              <a:endParaRPr lang="zh-CN" altLang="en-US" sz="2600" b="1" dirty="0">
                <a:solidFill>
                  <a:srgbClr val="FFFFFF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void  push(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s[ ], 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,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item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if(top1==top2</a:t>
              </a: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–1)             </a:t>
              </a:r>
              <a:r>
                <a:rPr lang="en-US" altLang="zh-CN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/* </a:t>
              </a:r>
              <a:r>
                <a:rPr lang="zh-CN" altLang="en-US" sz="2400" b="1" dirty="0">
                  <a:solidFill>
                    <a:srgbClr val="000099"/>
                  </a:solidFill>
                  <a:ea typeface="幼圆" pitchFamily="49" charset="-122"/>
                  <a:cs typeface="Times New Roman" pitchFamily="18" charset="0"/>
                </a:rPr>
                <a:t>栈满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</a:rPr>
                <a:t>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      Error(“Full Stack!”);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else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{ 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              if(</a:t>
              </a:r>
              <a:r>
                <a:rPr lang="en-US" altLang="zh-CN" sz="2600" b="1" dirty="0" err="1">
                  <a:solidFill>
                    <a:srgbClr val="FF3300"/>
                  </a:solidFill>
                  <a:ea typeface="宋体" charset="-122"/>
                </a:rPr>
                <a:t>i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==1)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STACK[++top1]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else       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2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  <a:endParaRPr lang="en-US" altLang="zh-CN" sz="2600" b="1" dirty="0">
                <a:solidFill>
                  <a:srgbClr val="003399"/>
                </a:solidFill>
                <a:ea typeface="宋体" charset="-122"/>
                <a:sym typeface="Symbol" pitchFamily="18" charset="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top2]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return;</a:t>
              </a:r>
              <a:endParaRPr lang="en-US" altLang="zh-CN" sz="2600" b="1" dirty="0">
                <a:solidFill>
                  <a:srgbClr val="FF3300"/>
                </a:solidFill>
                <a:ea typeface="宋体" charset="-122"/>
                <a:sym typeface="Symbol" pitchFamily="18" charset="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}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sym typeface="Symbol" pitchFamily="18" charset="2"/>
                </a:rPr>
                <a:t>}</a:t>
              </a:r>
            </a:p>
            <a:p>
              <a:pPr>
                <a:lnSpc>
                  <a:spcPct val="75000"/>
                </a:lnSpc>
              </a:pPr>
              <a:endParaRPr lang="zh-CN" altLang="zh-CN" sz="2600" b="1" dirty="0">
                <a:solidFill>
                  <a:srgbClr val="FFFFFF"/>
                </a:solidFill>
                <a:ea typeface="宋体" charset="-122"/>
                <a:sym typeface="Symbol" pitchFamily="18" charset="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7513" y="115888"/>
            <a:ext cx="2057400" cy="1828800"/>
            <a:chOff x="263" y="73"/>
            <a:chExt cx="1296" cy="1152"/>
          </a:xfrm>
        </p:grpSpPr>
        <p:sp>
          <p:nvSpPr>
            <p:cNvPr id="45060" name="AutoShape 6"/>
            <p:cNvSpPr>
              <a:spLocks noChangeArrowheads="1"/>
            </p:cNvSpPr>
            <p:nvPr/>
          </p:nvSpPr>
          <p:spPr bwMode="auto">
            <a:xfrm rot="364945">
              <a:off x="551" y="191"/>
              <a:ext cx="1008" cy="576"/>
            </a:xfrm>
            <a:prstGeom prst="irregularSeal2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41990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7"/>
            <p:cNvSpPr txBox="1">
              <a:spLocks noChangeArrowheads="1"/>
            </p:cNvSpPr>
            <p:nvPr/>
          </p:nvSpPr>
          <p:spPr bwMode="auto">
            <a:xfrm>
              <a:off x="645" y="261"/>
              <a:ext cx="747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 i="1">
                  <a:solidFill>
                    <a:srgbClr val="FFFF00"/>
                  </a:solidFill>
                  <a:ea typeface="黑体" pitchFamily="2" charset="-122"/>
                </a:rPr>
                <a:t>算法</a:t>
              </a:r>
              <a:endParaRPr lang="zh-CN" altLang="en-US" sz="3600" b="1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518603" flipH="1">
              <a:off x="263" y="73"/>
              <a:ext cx="1200" cy="1152"/>
              <a:chOff x="2227" y="2847"/>
              <a:chExt cx="913" cy="1266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227" y="2847"/>
                <a:ext cx="774" cy="770"/>
                <a:chOff x="2227" y="2847"/>
                <a:chExt cx="774" cy="770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2241" y="2856"/>
                  <a:ext cx="760" cy="760"/>
                  <a:chOff x="2241" y="2856"/>
                  <a:chExt cx="760" cy="760"/>
                </a:xfrm>
              </p:grpSpPr>
              <p:grpSp>
                <p:nvGrpSpPr>
                  <p:cNvPr id="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41" y="2856"/>
                    <a:ext cx="760" cy="760"/>
                    <a:chOff x="2241" y="2856"/>
                    <a:chExt cx="760" cy="760"/>
                  </a:xfrm>
                </p:grpSpPr>
                <p:sp>
                  <p:nvSpPr>
                    <p:cNvPr id="4511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241" y="2856"/>
                      <a:ext cx="645" cy="441"/>
                    </a:xfrm>
                    <a:custGeom>
                      <a:avLst/>
                      <a:gdLst>
                        <a:gd name="T0" fmla="*/ 1 w 1290"/>
                        <a:gd name="T1" fmla="*/ 7 h 882"/>
                        <a:gd name="T2" fmla="*/ 1 w 1290"/>
                        <a:gd name="T3" fmla="*/ 7 h 882"/>
                        <a:gd name="T4" fmla="*/ 0 w 1290"/>
                        <a:gd name="T5" fmla="*/ 6 h 882"/>
                        <a:gd name="T6" fmla="*/ 1 w 1290"/>
                        <a:gd name="T7" fmla="*/ 5 h 882"/>
                        <a:gd name="T8" fmla="*/ 1 w 1290"/>
                        <a:gd name="T9" fmla="*/ 5 h 882"/>
                        <a:gd name="T10" fmla="*/ 1 w 1290"/>
                        <a:gd name="T11" fmla="*/ 4 h 882"/>
                        <a:gd name="T12" fmla="*/ 1 w 1290"/>
                        <a:gd name="T13" fmla="*/ 4 h 882"/>
                        <a:gd name="T14" fmla="*/ 1 w 1290"/>
                        <a:gd name="T15" fmla="*/ 3 h 882"/>
                        <a:gd name="T16" fmla="*/ 2 w 1290"/>
                        <a:gd name="T17" fmla="*/ 3 h 882"/>
                        <a:gd name="T18" fmla="*/ 2 w 1290"/>
                        <a:gd name="T19" fmla="*/ 2 h 882"/>
                        <a:gd name="T20" fmla="*/ 2 w 1290"/>
                        <a:gd name="T21" fmla="*/ 2 h 882"/>
                        <a:gd name="T22" fmla="*/ 3 w 1290"/>
                        <a:gd name="T23" fmla="*/ 1 h 882"/>
                        <a:gd name="T24" fmla="*/ 3 w 1290"/>
                        <a:gd name="T25" fmla="*/ 1 h 882"/>
                        <a:gd name="T26" fmla="*/ 4 w 1290"/>
                        <a:gd name="T27" fmla="*/ 1 h 882"/>
                        <a:gd name="T28" fmla="*/ 4 w 1290"/>
                        <a:gd name="T29" fmla="*/ 1 h 882"/>
                        <a:gd name="T30" fmla="*/ 5 w 1290"/>
                        <a:gd name="T31" fmla="*/ 1 h 882"/>
                        <a:gd name="T32" fmla="*/ 6 w 1290"/>
                        <a:gd name="T33" fmla="*/ 0 h 882"/>
                        <a:gd name="T34" fmla="*/ 6 w 1290"/>
                        <a:gd name="T35" fmla="*/ 0 h 882"/>
                        <a:gd name="T36" fmla="*/ 7 w 1290"/>
                        <a:gd name="T37" fmla="*/ 1 h 882"/>
                        <a:gd name="T38" fmla="*/ 8 w 1290"/>
                        <a:gd name="T39" fmla="*/ 1 h 882"/>
                        <a:gd name="T40" fmla="*/ 9 w 1290"/>
                        <a:gd name="T41" fmla="*/ 1 h 882"/>
                        <a:gd name="T42" fmla="*/ 9 w 1290"/>
                        <a:gd name="T43" fmla="*/ 2 h 882"/>
                        <a:gd name="T44" fmla="*/ 10 w 1290"/>
                        <a:gd name="T45" fmla="*/ 2 h 882"/>
                        <a:gd name="T46" fmla="*/ 10 w 1290"/>
                        <a:gd name="T47" fmla="*/ 2 h 882"/>
                        <a:gd name="T48" fmla="*/ 11 w 1290"/>
                        <a:gd name="T49" fmla="*/ 3 h 882"/>
                        <a:gd name="T50" fmla="*/ 10 w 1290"/>
                        <a:gd name="T51" fmla="*/ 2 h 882"/>
                        <a:gd name="T52" fmla="*/ 9 w 1290"/>
                        <a:gd name="T53" fmla="*/ 2 h 882"/>
                        <a:gd name="T54" fmla="*/ 9 w 1290"/>
                        <a:gd name="T55" fmla="*/ 2 h 882"/>
                        <a:gd name="T56" fmla="*/ 8 w 1290"/>
                        <a:gd name="T57" fmla="*/ 1 h 882"/>
                        <a:gd name="T58" fmla="*/ 7 w 1290"/>
                        <a:gd name="T59" fmla="*/ 1 h 882"/>
                        <a:gd name="T60" fmla="*/ 6 w 1290"/>
                        <a:gd name="T61" fmla="*/ 1 h 882"/>
                        <a:gd name="T62" fmla="*/ 6 w 1290"/>
                        <a:gd name="T63" fmla="*/ 1 h 882"/>
                        <a:gd name="T64" fmla="*/ 5 w 1290"/>
                        <a:gd name="T65" fmla="*/ 1 h 882"/>
                        <a:gd name="T66" fmla="*/ 5 w 1290"/>
                        <a:gd name="T67" fmla="*/ 2 h 882"/>
                        <a:gd name="T68" fmla="*/ 4 w 1290"/>
                        <a:gd name="T69" fmla="*/ 2 h 882"/>
                        <a:gd name="T70" fmla="*/ 4 w 1290"/>
                        <a:gd name="T71" fmla="*/ 2 h 882"/>
                        <a:gd name="T72" fmla="*/ 3 w 1290"/>
                        <a:gd name="T73" fmla="*/ 2 h 882"/>
                        <a:gd name="T74" fmla="*/ 3 w 1290"/>
                        <a:gd name="T75" fmla="*/ 3 h 882"/>
                        <a:gd name="T76" fmla="*/ 2 w 1290"/>
                        <a:gd name="T77" fmla="*/ 3 h 882"/>
                        <a:gd name="T78" fmla="*/ 2 w 1290"/>
                        <a:gd name="T79" fmla="*/ 3 h 882"/>
                        <a:gd name="T80" fmla="*/ 2 w 1290"/>
                        <a:gd name="T81" fmla="*/ 4 h 882"/>
                        <a:gd name="T82" fmla="*/ 1 w 1290"/>
                        <a:gd name="T83" fmla="*/ 4 h 882"/>
                        <a:gd name="T84" fmla="*/ 1 w 1290"/>
                        <a:gd name="T85" fmla="*/ 5 h 882"/>
                        <a:gd name="T86" fmla="*/ 1 w 1290"/>
                        <a:gd name="T87" fmla="*/ 6 h 882"/>
                        <a:gd name="T88" fmla="*/ 1 w 1290"/>
                        <a:gd name="T89" fmla="*/ 6 h 882"/>
                        <a:gd name="T90" fmla="*/ 1 w 1290"/>
                        <a:gd name="T91" fmla="*/ 7 h 882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1290"/>
                        <a:gd name="T139" fmla="*/ 0 h 882"/>
                        <a:gd name="T140" fmla="*/ 1290 w 1290"/>
                        <a:gd name="T141" fmla="*/ 882 h 882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1290" h="882">
                          <a:moveTo>
                            <a:pt x="27" y="882"/>
                          </a:moveTo>
                          <a:lnTo>
                            <a:pt x="7" y="777"/>
                          </a:lnTo>
                          <a:lnTo>
                            <a:pt x="0" y="677"/>
                          </a:lnTo>
                          <a:lnTo>
                            <a:pt x="3" y="608"/>
                          </a:lnTo>
                          <a:lnTo>
                            <a:pt x="15" y="544"/>
                          </a:lnTo>
                          <a:lnTo>
                            <a:pt x="34" y="475"/>
                          </a:lnTo>
                          <a:lnTo>
                            <a:pt x="65" y="405"/>
                          </a:lnTo>
                          <a:lnTo>
                            <a:pt x="104" y="332"/>
                          </a:lnTo>
                          <a:lnTo>
                            <a:pt x="142" y="274"/>
                          </a:lnTo>
                          <a:lnTo>
                            <a:pt x="189" y="216"/>
                          </a:lnTo>
                          <a:lnTo>
                            <a:pt x="243" y="166"/>
                          </a:lnTo>
                          <a:lnTo>
                            <a:pt x="297" y="124"/>
                          </a:lnTo>
                          <a:lnTo>
                            <a:pt x="355" y="89"/>
                          </a:lnTo>
                          <a:lnTo>
                            <a:pt x="425" y="58"/>
                          </a:lnTo>
                          <a:lnTo>
                            <a:pt x="507" y="31"/>
                          </a:lnTo>
                          <a:lnTo>
                            <a:pt x="576" y="12"/>
                          </a:lnTo>
                          <a:lnTo>
                            <a:pt x="661" y="0"/>
                          </a:lnTo>
                          <a:lnTo>
                            <a:pt x="769" y="0"/>
                          </a:lnTo>
                          <a:lnTo>
                            <a:pt x="850" y="15"/>
                          </a:lnTo>
                          <a:lnTo>
                            <a:pt x="947" y="39"/>
                          </a:lnTo>
                          <a:lnTo>
                            <a:pt x="1043" y="81"/>
                          </a:lnTo>
                          <a:lnTo>
                            <a:pt x="1128" y="131"/>
                          </a:lnTo>
                          <a:lnTo>
                            <a:pt x="1186" y="181"/>
                          </a:lnTo>
                          <a:lnTo>
                            <a:pt x="1244" y="239"/>
                          </a:lnTo>
                          <a:lnTo>
                            <a:pt x="1290" y="297"/>
                          </a:lnTo>
                          <a:lnTo>
                            <a:pt x="1167" y="205"/>
                          </a:lnTo>
                          <a:lnTo>
                            <a:pt x="1101" y="166"/>
                          </a:lnTo>
                          <a:lnTo>
                            <a:pt x="1031" y="139"/>
                          </a:lnTo>
                          <a:lnTo>
                            <a:pt x="943" y="112"/>
                          </a:lnTo>
                          <a:lnTo>
                            <a:pt x="858" y="100"/>
                          </a:lnTo>
                          <a:lnTo>
                            <a:pt x="765" y="96"/>
                          </a:lnTo>
                          <a:lnTo>
                            <a:pt x="696" y="100"/>
                          </a:lnTo>
                          <a:lnTo>
                            <a:pt x="622" y="112"/>
                          </a:lnTo>
                          <a:lnTo>
                            <a:pt x="549" y="131"/>
                          </a:lnTo>
                          <a:lnTo>
                            <a:pt x="480" y="154"/>
                          </a:lnTo>
                          <a:lnTo>
                            <a:pt x="402" y="193"/>
                          </a:lnTo>
                          <a:lnTo>
                            <a:pt x="343" y="228"/>
                          </a:lnTo>
                          <a:lnTo>
                            <a:pt x="293" y="270"/>
                          </a:lnTo>
                          <a:lnTo>
                            <a:pt x="235" y="317"/>
                          </a:lnTo>
                          <a:lnTo>
                            <a:pt x="189" y="367"/>
                          </a:lnTo>
                          <a:lnTo>
                            <a:pt x="142" y="436"/>
                          </a:lnTo>
                          <a:lnTo>
                            <a:pt x="100" y="510"/>
                          </a:lnTo>
                          <a:lnTo>
                            <a:pt x="73" y="579"/>
                          </a:lnTo>
                          <a:lnTo>
                            <a:pt x="50" y="662"/>
                          </a:lnTo>
                          <a:lnTo>
                            <a:pt x="34" y="762"/>
                          </a:lnTo>
                          <a:lnTo>
                            <a:pt x="27" y="88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289" y="3075"/>
                      <a:ext cx="712" cy="541"/>
                    </a:xfrm>
                    <a:custGeom>
                      <a:avLst/>
                      <a:gdLst>
                        <a:gd name="T0" fmla="*/ 0 w 1423"/>
                        <a:gd name="T1" fmla="*/ 5 h 1083"/>
                        <a:gd name="T2" fmla="*/ 1 w 1423"/>
                        <a:gd name="T3" fmla="*/ 5 h 1083"/>
                        <a:gd name="T4" fmla="*/ 2 w 1423"/>
                        <a:gd name="T5" fmla="*/ 6 h 1083"/>
                        <a:gd name="T6" fmla="*/ 2 w 1423"/>
                        <a:gd name="T7" fmla="*/ 6 h 1083"/>
                        <a:gd name="T8" fmla="*/ 3 w 1423"/>
                        <a:gd name="T9" fmla="*/ 7 h 1083"/>
                        <a:gd name="T10" fmla="*/ 4 w 1423"/>
                        <a:gd name="T11" fmla="*/ 7 h 1083"/>
                        <a:gd name="T12" fmla="*/ 5 w 1423"/>
                        <a:gd name="T13" fmla="*/ 7 h 1083"/>
                        <a:gd name="T14" fmla="*/ 6 w 1423"/>
                        <a:gd name="T15" fmla="*/ 7 h 1083"/>
                        <a:gd name="T16" fmla="*/ 6 w 1423"/>
                        <a:gd name="T17" fmla="*/ 7 h 1083"/>
                        <a:gd name="T18" fmla="*/ 7 w 1423"/>
                        <a:gd name="T19" fmla="*/ 7 h 1083"/>
                        <a:gd name="T20" fmla="*/ 8 w 1423"/>
                        <a:gd name="T21" fmla="*/ 7 h 1083"/>
                        <a:gd name="T22" fmla="*/ 8 w 1423"/>
                        <a:gd name="T23" fmla="*/ 6 h 1083"/>
                        <a:gd name="T24" fmla="*/ 9 w 1423"/>
                        <a:gd name="T25" fmla="*/ 6 h 1083"/>
                        <a:gd name="T26" fmla="*/ 9 w 1423"/>
                        <a:gd name="T27" fmla="*/ 6 h 1083"/>
                        <a:gd name="T28" fmla="*/ 10 w 1423"/>
                        <a:gd name="T29" fmla="*/ 5 h 1083"/>
                        <a:gd name="T30" fmla="*/ 10 w 1423"/>
                        <a:gd name="T31" fmla="*/ 5 h 1083"/>
                        <a:gd name="T32" fmla="*/ 10 w 1423"/>
                        <a:gd name="T33" fmla="*/ 4 h 1083"/>
                        <a:gd name="T34" fmla="*/ 11 w 1423"/>
                        <a:gd name="T35" fmla="*/ 4 h 1083"/>
                        <a:gd name="T36" fmla="*/ 11 w 1423"/>
                        <a:gd name="T37" fmla="*/ 3 h 1083"/>
                        <a:gd name="T38" fmla="*/ 11 w 1423"/>
                        <a:gd name="T39" fmla="*/ 2 h 1083"/>
                        <a:gd name="T40" fmla="*/ 11 w 1423"/>
                        <a:gd name="T41" fmla="*/ 1 h 1083"/>
                        <a:gd name="T42" fmla="*/ 11 w 1423"/>
                        <a:gd name="T43" fmla="*/ 0 h 1083"/>
                        <a:gd name="T44" fmla="*/ 11 w 1423"/>
                        <a:gd name="T45" fmla="*/ 0 h 1083"/>
                        <a:gd name="T46" fmla="*/ 11 w 1423"/>
                        <a:gd name="T47" fmla="*/ 0 h 1083"/>
                        <a:gd name="T48" fmla="*/ 11 w 1423"/>
                        <a:gd name="T49" fmla="*/ 1 h 1083"/>
                        <a:gd name="T50" fmla="*/ 11 w 1423"/>
                        <a:gd name="T51" fmla="*/ 1 h 1083"/>
                        <a:gd name="T52" fmla="*/ 12 w 1423"/>
                        <a:gd name="T53" fmla="*/ 2 h 1083"/>
                        <a:gd name="T54" fmla="*/ 12 w 1423"/>
                        <a:gd name="T55" fmla="*/ 2 h 1083"/>
                        <a:gd name="T56" fmla="*/ 12 w 1423"/>
                        <a:gd name="T57" fmla="*/ 3 h 1083"/>
                        <a:gd name="T58" fmla="*/ 11 w 1423"/>
                        <a:gd name="T59" fmla="*/ 4 h 1083"/>
                        <a:gd name="T60" fmla="*/ 11 w 1423"/>
                        <a:gd name="T61" fmla="*/ 5 h 1083"/>
                        <a:gd name="T62" fmla="*/ 10 w 1423"/>
                        <a:gd name="T63" fmla="*/ 6 h 1083"/>
                        <a:gd name="T64" fmla="*/ 10 w 1423"/>
                        <a:gd name="T65" fmla="*/ 6 h 1083"/>
                        <a:gd name="T66" fmla="*/ 9 w 1423"/>
                        <a:gd name="T67" fmla="*/ 7 h 1083"/>
                        <a:gd name="T68" fmla="*/ 9 w 1423"/>
                        <a:gd name="T69" fmla="*/ 7 h 1083"/>
                        <a:gd name="T70" fmla="*/ 8 w 1423"/>
                        <a:gd name="T71" fmla="*/ 8 h 1083"/>
                        <a:gd name="T72" fmla="*/ 7 w 1423"/>
                        <a:gd name="T73" fmla="*/ 8 h 1083"/>
                        <a:gd name="T74" fmla="*/ 7 w 1423"/>
                        <a:gd name="T75" fmla="*/ 8 h 1083"/>
                        <a:gd name="T76" fmla="*/ 6 w 1423"/>
                        <a:gd name="T77" fmla="*/ 8 h 1083"/>
                        <a:gd name="T78" fmla="*/ 5 w 1423"/>
                        <a:gd name="T79" fmla="*/ 8 h 1083"/>
                        <a:gd name="T80" fmla="*/ 5 w 1423"/>
                        <a:gd name="T81" fmla="*/ 8 h 1083"/>
                        <a:gd name="T82" fmla="*/ 4 w 1423"/>
                        <a:gd name="T83" fmla="*/ 8 h 1083"/>
                        <a:gd name="T84" fmla="*/ 3 w 1423"/>
                        <a:gd name="T85" fmla="*/ 8 h 1083"/>
                        <a:gd name="T86" fmla="*/ 3 w 1423"/>
                        <a:gd name="T87" fmla="*/ 7 h 1083"/>
                        <a:gd name="T88" fmla="*/ 2 w 1423"/>
                        <a:gd name="T89" fmla="*/ 7 h 1083"/>
                        <a:gd name="T90" fmla="*/ 2 w 1423"/>
                        <a:gd name="T91" fmla="*/ 6 h 1083"/>
                        <a:gd name="T92" fmla="*/ 1 w 1423"/>
                        <a:gd name="T93" fmla="*/ 6 h 1083"/>
                        <a:gd name="T94" fmla="*/ 1 w 1423"/>
                        <a:gd name="T95" fmla="*/ 5 h 1083"/>
                        <a:gd name="T96" fmla="*/ 0 w 1423"/>
                        <a:gd name="T97" fmla="*/ 5 h 1083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423"/>
                        <a:gd name="T148" fmla="*/ 0 h 1083"/>
                        <a:gd name="T149" fmla="*/ 1423 w 1423"/>
                        <a:gd name="T150" fmla="*/ 1083 h 1083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423" h="1083">
                          <a:moveTo>
                            <a:pt x="0" y="658"/>
                          </a:moveTo>
                          <a:lnTo>
                            <a:pt x="81" y="751"/>
                          </a:lnTo>
                          <a:lnTo>
                            <a:pt x="170" y="832"/>
                          </a:lnTo>
                          <a:lnTo>
                            <a:pt x="251" y="878"/>
                          </a:lnTo>
                          <a:lnTo>
                            <a:pt x="368" y="929"/>
                          </a:lnTo>
                          <a:lnTo>
                            <a:pt x="461" y="956"/>
                          </a:lnTo>
                          <a:lnTo>
                            <a:pt x="546" y="967"/>
                          </a:lnTo>
                          <a:lnTo>
                            <a:pt x="646" y="967"/>
                          </a:lnTo>
                          <a:lnTo>
                            <a:pt x="719" y="959"/>
                          </a:lnTo>
                          <a:lnTo>
                            <a:pt x="808" y="944"/>
                          </a:lnTo>
                          <a:lnTo>
                            <a:pt x="897" y="917"/>
                          </a:lnTo>
                          <a:lnTo>
                            <a:pt x="970" y="878"/>
                          </a:lnTo>
                          <a:lnTo>
                            <a:pt x="1040" y="836"/>
                          </a:lnTo>
                          <a:lnTo>
                            <a:pt x="1101" y="793"/>
                          </a:lnTo>
                          <a:lnTo>
                            <a:pt x="1163" y="732"/>
                          </a:lnTo>
                          <a:lnTo>
                            <a:pt x="1225" y="662"/>
                          </a:lnTo>
                          <a:lnTo>
                            <a:pt x="1273" y="596"/>
                          </a:lnTo>
                          <a:lnTo>
                            <a:pt x="1300" y="531"/>
                          </a:lnTo>
                          <a:lnTo>
                            <a:pt x="1334" y="426"/>
                          </a:lnTo>
                          <a:lnTo>
                            <a:pt x="1357" y="318"/>
                          </a:lnTo>
                          <a:lnTo>
                            <a:pt x="1361" y="222"/>
                          </a:lnTo>
                          <a:lnTo>
                            <a:pt x="1346" y="116"/>
                          </a:lnTo>
                          <a:lnTo>
                            <a:pt x="1311" y="0"/>
                          </a:lnTo>
                          <a:lnTo>
                            <a:pt x="1346" y="62"/>
                          </a:lnTo>
                          <a:lnTo>
                            <a:pt x="1384" y="151"/>
                          </a:lnTo>
                          <a:lnTo>
                            <a:pt x="1404" y="233"/>
                          </a:lnTo>
                          <a:lnTo>
                            <a:pt x="1423" y="311"/>
                          </a:lnTo>
                          <a:lnTo>
                            <a:pt x="1419" y="376"/>
                          </a:lnTo>
                          <a:lnTo>
                            <a:pt x="1415" y="465"/>
                          </a:lnTo>
                          <a:lnTo>
                            <a:pt x="1369" y="635"/>
                          </a:lnTo>
                          <a:lnTo>
                            <a:pt x="1323" y="728"/>
                          </a:lnTo>
                          <a:lnTo>
                            <a:pt x="1265" y="809"/>
                          </a:lnTo>
                          <a:lnTo>
                            <a:pt x="1202" y="878"/>
                          </a:lnTo>
                          <a:lnTo>
                            <a:pt x="1140" y="929"/>
                          </a:lnTo>
                          <a:lnTo>
                            <a:pt x="1055" y="986"/>
                          </a:lnTo>
                          <a:lnTo>
                            <a:pt x="970" y="1025"/>
                          </a:lnTo>
                          <a:lnTo>
                            <a:pt x="889" y="1052"/>
                          </a:lnTo>
                          <a:lnTo>
                            <a:pt x="785" y="1079"/>
                          </a:lnTo>
                          <a:lnTo>
                            <a:pt x="708" y="1083"/>
                          </a:lnTo>
                          <a:lnTo>
                            <a:pt x="623" y="1083"/>
                          </a:lnTo>
                          <a:lnTo>
                            <a:pt x="538" y="1068"/>
                          </a:lnTo>
                          <a:lnTo>
                            <a:pt x="445" y="1048"/>
                          </a:lnTo>
                          <a:lnTo>
                            <a:pt x="384" y="1025"/>
                          </a:lnTo>
                          <a:lnTo>
                            <a:pt x="301" y="983"/>
                          </a:lnTo>
                          <a:lnTo>
                            <a:pt x="232" y="944"/>
                          </a:lnTo>
                          <a:lnTo>
                            <a:pt x="166" y="890"/>
                          </a:lnTo>
                          <a:lnTo>
                            <a:pt x="97" y="817"/>
                          </a:lnTo>
                          <a:lnTo>
                            <a:pt x="31" y="724"/>
                          </a:lnTo>
                          <a:lnTo>
                            <a:pt x="0" y="65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45" y="2867"/>
                    <a:ext cx="754" cy="716"/>
                    <a:chOff x="2245" y="2867"/>
                    <a:chExt cx="754" cy="716"/>
                  </a:xfrm>
                </p:grpSpPr>
                <p:sp>
                  <p:nvSpPr>
                    <p:cNvPr id="45108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2288" y="3404"/>
                      <a:ext cx="184" cy="179"/>
                    </a:xfrm>
                    <a:custGeom>
                      <a:avLst/>
                      <a:gdLst>
                        <a:gd name="T0" fmla="*/ 0 w 369"/>
                        <a:gd name="T1" fmla="*/ 0 h 358"/>
                        <a:gd name="T2" fmla="*/ 0 w 369"/>
                        <a:gd name="T3" fmla="*/ 1 h 358"/>
                        <a:gd name="T4" fmla="*/ 0 w 369"/>
                        <a:gd name="T5" fmla="*/ 1 h 358"/>
                        <a:gd name="T6" fmla="*/ 0 w 369"/>
                        <a:gd name="T7" fmla="*/ 2 h 358"/>
                        <a:gd name="T8" fmla="*/ 1 w 369"/>
                        <a:gd name="T9" fmla="*/ 2 h 358"/>
                        <a:gd name="T10" fmla="*/ 1 w 369"/>
                        <a:gd name="T11" fmla="*/ 3 h 358"/>
                        <a:gd name="T12" fmla="*/ 2 w 369"/>
                        <a:gd name="T13" fmla="*/ 3 h 358"/>
                        <a:gd name="T14" fmla="*/ 2 w 369"/>
                        <a:gd name="T15" fmla="*/ 3 h 358"/>
                        <a:gd name="T16" fmla="*/ 2 w 369"/>
                        <a:gd name="T17" fmla="*/ 2 h 358"/>
                        <a:gd name="T18" fmla="*/ 1 w 369"/>
                        <a:gd name="T19" fmla="*/ 2 h 358"/>
                        <a:gd name="T20" fmla="*/ 1 w 369"/>
                        <a:gd name="T21" fmla="*/ 2 h 358"/>
                        <a:gd name="T22" fmla="*/ 0 w 369"/>
                        <a:gd name="T23" fmla="*/ 2 h 358"/>
                        <a:gd name="T24" fmla="*/ 0 w 369"/>
                        <a:gd name="T25" fmla="*/ 1 h 358"/>
                        <a:gd name="T26" fmla="*/ 0 w 369"/>
                        <a:gd name="T27" fmla="*/ 1 h 358"/>
                        <a:gd name="T28" fmla="*/ 0 w 369"/>
                        <a:gd name="T29" fmla="*/ 0 h 358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69"/>
                        <a:gd name="T46" fmla="*/ 0 h 358"/>
                        <a:gd name="T47" fmla="*/ 369 w 369"/>
                        <a:gd name="T48" fmla="*/ 358 h 358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69" h="358">
                          <a:moveTo>
                            <a:pt x="0" y="0"/>
                          </a:moveTo>
                          <a:lnTo>
                            <a:pt x="38" y="73"/>
                          </a:lnTo>
                          <a:lnTo>
                            <a:pt x="75" y="128"/>
                          </a:lnTo>
                          <a:lnTo>
                            <a:pt x="115" y="178"/>
                          </a:lnTo>
                          <a:lnTo>
                            <a:pt x="177" y="239"/>
                          </a:lnTo>
                          <a:lnTo>
                            <a:pt x="223" y="277"/>
                          </a:lnTo>
                          <a:lnTo>
                            <a:pt x="283" y="315"/>
                          </a:lnTo>
                          <a:lnTo>
                            <a:pt x="369" y="358"/>
                          </a:lnTo>
                          <a:lnTo>
                            <a:pt x="272" y="227"/>
                          </a:lnTo>
                          <a:lnTo>
                            <a:pt x="218" y="196"/>
                          </a:lnTo>
                          <a:lnTo>
                            <a:pt x="180" y="169"/>
                          </a:lnTo>
                          <a:lnTo>
                            <a:pt x="123" y="130"/>
                          </a:lnTo>
                          <a:lnTo>
                            <a:pt x="79" y="89"/>
                          </a:lnTo>
                          <a:lnTo>
                            <a:pt x="45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0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933" y="3071"/>
                      <a:ext cx="66" cy="351"/>
                    </a:xfrm>
                    <a:custGeom>
                      <a:avLst/>
                      <a:gdLst>
                        <a:gd name="T0" fmla="*/ 0 w 133"/>
                        <a:gd name="T1" fmla="*/ 0 h 703"/>
                        <a:gd name="T2" fmla="*/ 0 w 133"/>
                        <a:gd name="T3" fmla="*/ 0 h 703"/>
                        <a:gd name="T4" fmla="*/ 0 w 133"/>
                        <a:gd name="T5" fmla="*/ 0 h 703"/>
                        <a:gd name="T6" fmla="*/ 0 w 133"/>
                        <a:gd name="T7" fmla="*/ 1 h 703"/>
                        <a:gd name="T8" fmla="*/ 0 w 133"/>
                        <a:gd name="T9" fmla="*/ 1 h 703"/>
                        <a:gd name="T10" fmla="*/ 0 w 133"/>
                        <a:gd name="T11" fmla="*/ 1 h 703"/>
                        <a:gd name="T12" fmla="*/ 0 w 133"/>
                        <a:gd name="T13" fmla="*/ 2 h 703"/>
                        <a:gd name="T14" fmla="*/ 1 w 133"/>
                        <a:gd name="T15" fmla="*/ 2 h 703"/>
                        <a:gd name="T16" fmla="*/ 1 w 133"/>
                        <a:gd name="T17" fmla="*/ 3 h 703"/>
                        <a:gd name="T18" fmla="*/ 0 w 133"/>
                        <a:gd name="T19" fmla="*/ 4 h 703"/>
                        <a:gd name="T20" fmla="*/ 0 w 133"/>
                        <a:gd name="T21" fmla="*/ 4 h 703"/>
                        <a:gd name="T22" fmla="*/ 0 w 133"/>
                        <a:gd name="T23" fmla="*/ 4 h 703"/>
                        <a:gd name="T24" fmla="*/ 0 w 133"/>
                        <a:gd name="T25" fmla="*/ 5 h 703"/>
                        <a:gd name="T26" fmla="*/ 0 w 133"/>
                        <a:gd name="T27" fmla="*/ 4 h 703"/>
                        <a:gd name="T28" fmla="*/ 0 w 133"/>
                        <a:gd name="T29" fmla="*/ 4 h 703"/>
                        <a:gd name="T30" fmla="*/ 0 w 133"/>
                        <a:gd name="T31" fmla="*/ 3 h 703"/>
                        <a:gd name="T32" fmla="*/ 0 w 133"/>
                        <a:gd name="T33" fmla="*/ 3 h 703"/>
                        <a:gd name="T34" fmla="*/ 0 w 133"/>
                        <a:gd name="T35" fmla="*/ 3 h 703"/>
                        <a:gd name="T36" fmla="*/ 0 w 133"/>
                        <a:gd name="T37" fmla="*/ 2 h 703"/>
                        <a:gd name="T38" fmla="*/ 0 w 133"/>
                        <a:gd name="T39" fmla="*/ 2 h 703"/>
                        <a:gd name="T40" fmla="*/ 0 w 133"/>
                        <a:gd name="T41" fmla="*/ 1 h 703"/>
                        <a:gd name="T42" fmla="*/ 0 w 133"/>
                        <a:gd name="T43" fmla="*/ 1 h 703"/>
                        <a:gd name="T44" fmla="*/ 0 w 133"/>
                        <a:gd name="T45" fmla="*/ 0 h 703"/>
                        <a:gd name="T46" fmla="*/ 0 w 133"/>
                        <a:gd name="T47" fmla="*/ 0 h 703"/>
                        <a:gd name="T48" fmla="*/ 0 w 133"/>
                        <a:gd name="T49" fmla="*/ 0 h 70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33"/>
                        <a:gd name="T76" fmla="*/ 0 h 703"/>
                        <a:gd name="T77" fmla="*/ 133 w 133"/>
                        <a:gd name="T78" fmla="*/ 703 h 70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33" h="703">
                          <a:moveTo>
                            <a:pt x="24" y="0"/>
                          </a:moveTo>
                          <a:lnTo>
                            <a:pt x="50" y="47"/>
                          </a:lnTo>
                          <a:lnTo>
                            <a:pt x="67" y="88"/>
                          </a:lnTo>
                          <a:lnTo>
                            <a:pt x="85" y="131"/>
                          </a:lnTo>
                          <a:lnTo>
                            <a:pt x="98" y="172"/>
                          </a:lnTo>
                          <a:lnTo>
                            <a:pt x="108" y="211"/>
                          </a:lnTo>
                          <a:lnTo>
                            <a:pt x="127" y="279"/>
                          </a:lnTo>
                          <a:lnTo>
                            <a:pt x="133" y="346"/>
                          </a:lnTo>
                          <a:lnTo>
                            <a:pt x="129" y="449"/>
                          </a:lnTo>
                          <a:lnTo>
                            <a:pt x="120" y="518"/>
                          </a:lnTo>
                          <a:lnTo>
                            <a:pt x="105" y="575"/>
                          </a:lnTo>
                          <a:lnTo>
                            <a:pt x="84" y="634"/>
                          </a:lnTo>
                          <a:lnTo>
                            <a:pt x="54" y="703"/>
                          </a:lnTo>
                          <a:lnTo>
                            <a:pt x="0" y="570"/>
                          </a:lnTo>
                          <a:lnTo>
                            <a:pt x="24" y="512"/>
                          </a:lnTo>
                          <a:lnTo>
                            <a:pt x="36" y="481"/>
                          </a:lnTo>
                          <a:lnTo>
                            <a:pt x="50" y="441"/>
                          </a:lnTo>
                          <a:lnTo>
                            <a:pt x="59" y="400"/>
                          </a:lnTo>
                          <a:lnTo>
                            <a:pt x="67" y="337"/>
                          </a:lnTo>
                          <a:lnTo>
                            <a:pt x="71" y="284"/>
                          </a:lnTo>
                          <a:lnTo>
                            <a:pt x="71" y="206"/>
                          </a:lnTo>
                          <a:lnTo>
                            <a:pt x="59" y="135"/>
                          </a:lnTo>
                          <a:lnTo>
                            <a:pt x="46" y="77"/>
                          </a:lnTo>
                          <a:lnTo>
                            <a:pt x="39" y="46"/>
                          </a:lnTo>
                          <a:lnTo>
                            <a:pt x="24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587" y="2867"/>
                      <a:ext cx="262" cy="106"/>
                    </a:xfrm>
                    <a:custGeom>
                      <a:avLst/>
                      <a:gdLst>
                        <a:gd name="T0" fmla="*/ 0 w 525"/>
                        <a:gd name="T1" fmla="*/ 0 h 212"/>
                        <a:gd name="T2" fmla="*/ 0 w 525"/>
                        <a:gd name="T3" fmla="*/ 1 h 212"/>
                        <a:gd name="T4" fmla="*/ 0 w 525"/>
                        <a:gd name="T5" fmla="*/ 1 h 212"/>
                        <a:gd name="T6" fmla="*/ 1 w 525"/>
                        <a:gd name="T7" fmla="*/ 1 h 212"/>
                        <a:gd name="T8" fmla="*/ 1 w 525"/>
                        <a:gd name="T9" fmla="*/ 1 h 212"/>
                        <a:gd name="T10" fmla="*/ 2 w 525"/>
                        <a:gd name="T11" fmla="*/ 1 h 212"/>
                        <a:gd name="T12" fmla="*/ 2 w 525"/>
                        <a:gd name="T13" fmla="*/ 1 h 212"/>
                        <a:gd name="T14" fmla="*/ 2 w 525"/>
                        <a:gd name="T15" fmla="*/ 1 h 212"/>
                        <a:gd name="T16" fmla="*/ 3 w 525"/>
                        <a:gd name="T17" fmla="*/ 2 h 212"/>
                        <a:gd name="T18" fmla="*/ 3 w 525"/>
                        <a:gd name="T19" fmla="*/ 2 h 212"/>
                        <a:gd name="T20" fmla="*/ 4 w 525"/>
                        <a:gd name="T21" fmla="*/ 2 h 212"/>
                        <a:gd name="T22" fmla="*/ 3 w 525"/>
                        <a:gd name="T23" fmla="*/ 2 h 212"/>
                        <a:gd name="T24" fmla="*/ 3 w 525"/>
                        <a:gd name="T25" fmla="*/ 2 h 212"/>
                        <a:gd name="T26" fmla="*/ 3 w 525"/>
                        <a:gd name="T27" fmla="*/ 1 h 212"/>
                        <a:gd name="T28" fmla="*/ 2 w 525"/>
                        <a:gd name="T29" fmla="*/ 1 h 212"/>
                        <a:gd name="T30" fmla="*/ 2 w 525"/>
                        <a:gd name="T31" fmla="*/ 1 h 212"/>
                        <a:gd name="T32" fmla="*/ 1 w 525"/>
                        <a:gd name="T33" fmla="*/ 1 h 212"/>
                        <a:gd name="T34" fmla="*/ 1 w 525"/>
                        <a:gd name="T35" fmla="*/ 1 h 212"/>
                        <a:gd name="T36" fmla="*/ 1 w 525"/>
                        <a:gd name="T37" fmla="*/ 1 h 212"/>
                        <a:gd name="T38" fmla="*/ 1 w 525"/>
                        <a:gd name="T39" fmla="*/ 1 h 212"/>
                        <a:gd name="T40" fmla="*/ 0 w 525"/>
                        <a:gd name="T41" fmla="*/ 1 h 212"/>
                        <a:gd name="T42" fmla="*/ 0 w 525"/>
                        <a:gd name="T43" fmla="*/ 0 h 212"/>
                        <a:gd name="T44" fmla="*/ 0 w 525"/>
                        <a:gd name="T45" fmla="*/ 0 h 21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525"/>
                        <a:gd name="T70" fmla="*/ 0 h 212"/>
                        <a:gd name="T71" fmla="*/ 525 w 525"/>
                        <a:gd name="T72" fmla="*/ 212 h 212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525" h="212">
                          <a:moveTo>
                            <a:pt x="0" y="0"/>
                          </a:moveTo>
                          <a:lnTo>
                            <a:pt x="40" y="77"/>
                          </a:lnTo>
                          <a:lnTo>
                            <a:pt x="101" y="73"/>
                          </a:lnTo>
                          <a:lnTo>
                            <a:pt x="158" y="77"/>
                          </a:lnTo>
                          <a:lnTo>
                            <a:pt x="211" y="84"/>
                          </a:lnTo>
                          <a:lnTo>
                            <a:pt x="260" y="93"/>
                          </a:lnTo>
                          <a:lnTo>
                            <a:pt x="309" y="106"/>
                          </a:lnTo>
                          <a:lnTo>
                            <a:pt x="342" y="117"/>
                          </a:lnTo>
                          <a:lnTo>
                            <a:pt x="386" y="135"/>
                          </a:lnTo>
                          <a:lnTo>
                            <a:pt x="436" y="159"/>
                          </a:lnTo>
                          <a:lnTo>
                            <a:pt x="525" y="212"/>
                          </a:lnTo>
                          <a:lnTo>
                            <a:pt x="473" y="158"/>
                          </a:lnTo>
                          <a:lnTo>
                            <a:pt x="437" y="131"/>
                          </a:lnTo>
                          <a:lnTo>
                            <a:pt x="390" y="100"/>
                          </a:lnTo>
                          <a:lnTo>
                            <a:pt x="360" y="82"/>
                          </a:lnTo>
                          <a:lnTo>
                            <a:pt x="294" y="51"/>
                          </a:lnTo>
                          <a:lnTo>
                            <a:pt x="252" y="36"/>
                          </a:lnTo>
                          <a:lnTo>
                            <a:pt x="217" y="24"/>
                          </a:lnTo>
                          <a:lnTo>
                            <a:pt x="185" y="16"/>
                          </a:lnTo>
                          <a:lnTo>
                            <a:pt x="135" y="7"/>
                          </a:lnTo>
                          <a:lnTo>
                            <a:pt x="82" y="1"/>
                          </a:lnTo>
                          <a:lnTo>
                            <a:pt x="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1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245" y="3016"/>
                      <a:ext cx="84" cy="249"/>
                    </a:xfrm>
                    <a:custGeom>
                      <a:avLst/>
                      <a:gdLst>
                        <a:gd name="T0" fmla="*/ 0 w 167"/>
                        <a:gd name="T1" fmla="*/ 3 h 498"/>
                        <a:gd name="T2" fmla="*/ 1 w 167"/>
                        <a:gd name="T3" fmla="*/ 3 h 498"/>
                        <a:gd name="T4" fmla="*/ 1 w 167"/>
                        <a:gd name="T5" fmla="*/ 3 h 498"/>
                        <a:gd name="T6" fmla="*/ 1 w 167"/>
                        <a:gd name="T7" fmla="*/ 2 h 498"/>
                        <a:gd name="T8" fmla="*/ 1 w 167"/>
                        <a:gd name="T9" fmla="*/ 2 h 498"/>
                        <a:gd name="T10" fmla="*/ 1 w 167"/>
                        <a:gd name="T11" fmla="*/ 2 h 498"/>
                        <a:gd name="T12" fmla="*/ 1 w 167"/>
                        <a:gd name="T13" fmla="*/ 1 h 498"/>
                        <a:gd name="T14" fmla="*/ 1 w 167"/>
                        <a:gd name="T15" fmla="*/ 1 h 498"/>
                        <a:gd name="T16" fmla="*/ 1 w 167"/>
                        <a:gd name="T17" fmla="*/ 0 h 498"/>
                        <a:gd name="T18" fmla="*/ 2 w 167"/>
                        <a:gd name="T19" fmla="*/ 1 h 498"/>
                        <a:gd name="T20" fmla="*/ 2 w 167"/>
                        <a:gd name="T21" fmla="*/ 1 h 498"/>
                        <a:gd name="T22" fmla="*/ 1 w 167"/>
                        <a:gd name="T23" fmla="*/ 2 h 498"/>
                        <a:gd name="T24" fmla="*/ 1 w 167"/>
                        <a:gd name="T25" fmla="*/ 2 h 498"/>
                        <a:gd name="T26" fmla="*/ 1 w 167"/>
                        <a:gd name="T27" fmla="*/ 2 h 498"/>
                        <a:gd name="T28" fmla="*/ 1 w 167"/>
                        <a:gd name="T29" fmla="*/ 2 h 498"/>
                        <a:gd name="T30" fmla="*/ 1 w 167"/>
                        <a:gd name="T31" fmla="*/ 3 h 498"/>
                        <a:gd name="T32" fmla="*/ 1 w 167"/>
                        <a:gd name="T33" fmla="*/ 3 h 498"/>
                        <a:gd name="T34" fmla="*/ 1 w 167"/>
                        <a:gd name="T35" fmla="*/ 3 h 498"/>
                        <a:gd name="T36" fmla="*/ 1 w 167"/>
                        <a:gd name="T37" fmla="*/ 4 h 498"/>
                        <a:gd name="T38" fmla="*/ 1 w 167"/>
                        <a:gd name="T39" fmla="*/ 4 h 498"/>
                        <a:gd name="T40" fmla="*/ 1 w 167"/>
                        <a:gd name="T41" fmla="*/ 4 h 498"/>
                        <a:gd name="T42" fmla="*/ 0 w 167"/>
                        <a:gd name="T43" fmla="*/ 3 h 49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67"/>
                        <a:gd name="T67" fmla="*/ 0 h 498"/>
                        <a:gd name="T68" fmla="*/ 167 w 167"/>
                        <a:gd name="T69" fmla="*/ 498 h 498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67" h="498">
                          <a:moveTo>
                            <a:pt x="0" y="383"/>
                          </a:moveTo>
                          <a:lnTo>
                            <a:pt x="3" y="344"/>
                          </a:lnTo>
                          <a:lnTo>
                            <a:pt x="6" y="301"/>
                          </a:lnTo>
                          <a:lnTo>
                            <a:pt x="18" y="233"/>
                          </a:lnTo>
                          <a:lnTo>
                            <a:pt x="31" y="179"/>
                          </a:lnTo>
                          <a:lnTo>
                            <a:pt x="49" y="130"/>
                          </a:lnTo>
                          <a:lnTo>
                            <a:pt x="72" y="80"/>
                          </a:lnTo>
                          <a:lnTo>
                            <a:pt x="92" y="41"/>
                          </a:lnTo>
                          <a:lnTo>
                            <a:pt x="118" y="0"/>
                          </a:lnTo>
                          <a:lnTo>
                            <a:pt x="167" y="65"/>
                          </a:lnTo>
                          <a:lnTo>
                            <a:pt x="139" y="103"/>
                          </a:lnTo>
                          <a:lnTo>
                            <a:pt x="118" y="138"/>
                          </a:lnTo>
                          <a:lnTo>
                            <a:pt x="101" y="170"/>
                          </a:lnTo>
                          <a:lnTo>
                            <a:pt x="77" y="215"/>
                          </a:lnTo>
                          <a:lnTo>
                            <a:pt x="61" y="255"/>
                          </a:lnTo>
                          <a:lnTo>
                            <a:pt x="52" y="294"/>
                          </a:lnTo>
                          <a:lnTo>
                            <a:pt x="41" y="332"/>
                          </a:lnTo>
                          <a:lnTo>
                            <a:pt x="33" y="375"/>
                          </a:lnTo>
                          <a:lnTo>
                            <a:pt x="27" y="426"/>
                          </a:lnTo>
                          <a:lnTo>
                            <a:pt x="21" y="478"/>
                          </a:lnTo>
                          <a:lnTo>
                            <a:pt x="12" y="498"/>
                          </a:lnTo>
                          <a:lnTo>
                            <a:pt x="0" y="38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101" name="Oval 19"/>
                <p:cNvSpPr>
                  <a:spLocks noChangeArrowheads="1"/>
                </p:cNvSpPr>
                <p:nvPr/>
              </p:nvSpPr>
              <p:spPr bwMode="auto">
                <a:xfrm>
                  <a:off x="2257" y="2905"/>
                  <a:ext cx="743" cy="71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0"/>
                <p:cNvGrpSpPr>
                  <a:grpSpLocks/>
                </p:cNvGrpSpPr>
                <p:nvPr/>
              </p:nvGrpSpPr>
              <p:grpSpPr bwMode="auto">
                <a:xfrm>
                  <a:off x="2227" y="2847"/>
                  <a:ext cx="742" cy="712"/>
                  <a:chOff x="2227" y="2847"/>
                  <a:chExt cx="742" cy="712"/>
                </a:xfrm>
              </p:grpSpPr>
              <p:sp>
                <p:nvSpPr>
                  <p:cNvPr id="4510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2857"/>
                    <a:ext cx="725" cy="694"/>
                  </a:xfrm>
                  <a:prstGeom prst="ellipse">
                    <a:avLst/>
                  </a:prstGeom>
                  <a:noFill/>
                  <a:ln w="41275">
                    <a:solidFill>
                      <a:srgbClr val="9F9F9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27" y="2847"/>
                    <a:ext cx="742" cy="71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247" y="2866"/>
                    <a:ext cx="702" cy="675"/>
                  </a:xfrm>
                  <a:prstGeom prst="ellips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2759" y="3518"/>
                <a:ext cx="381" cy="595"/>
                <a:chOff x="2759" y="3518"/>
                <a:chExt cx="381" cy="595"/>
              </a:xfrm>
            </p:grpSpPr>
            <p:sp>
              <p:nvSpPr>
                <p:cNvPr id="45065" name="Freeform 25"/>
                <p:cNvSpPr>
                  <a:spLocks/>
                </p:cNvSpPr>
                <p:nvPr/>
              </p:nvSpPr>
              <p:spPr bwMode="auto">
                <a:xfrm>
                  <a:off x="2762" y="3548"/>
                  <a:ext cx="363" cy="521"/>
                </a:xfrm>
                <a:custGeom>
                  <a:avLst/>
                  <a:gdLst>
                    <a:gd name="T0" fmla="*/ 0 w 725"/>
                    <a:gd name="T1" fmla="*/ 1 h 1040"/>
                    <a:gd name="T2" fmla="*/ 5 w 725"/>
                    <a:gd name="T3" fmla="*/ 9 h 1040"/>
                    <a:gd name="T4" fmla="*/ 6 w 725"/>
                    <a:gd name="T5" fmla="*/ 8 h 1040"/>
                    <a:gd name="T6" fmla="*/ 2 w 725"/>
                    <a:gd name="T7" fmla="*/ 0 h 1040"/>
                    <a:gd name="T8" fmla="*/ 0 w 725"/>
                    <a:gd name="T9" fmla="*/ 1 h 10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5"/>
                    <a:gd name="T16" fmla="*/ 0 h 1040"/>
                    <a:gd name="T17" fmla="*/ 725 w 725"/>
                    <a:gd name="T18" fmla="*/ 1040 h 10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5" h="1040">
                      <a:moveTo>
                        <a:pt x="0" y="77"/>
                      </a:moveTo>
                      <a:lnTo>
                        <a:pt x="514" y="1040"/>
                      </a:lnTo>
                      <a:lnTo>
                        <a:pt x="725" y="933"/>
                      </a:lnTo>
                      <a:lnTo>
                        <a:pt x="208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6" name="Arc 26"/>
                <p:cNvSpPr>
                  <a:spLocks/>
                </p:cNvSpPr>
                <p:nvPr/>
              </p:nvSpPr>
              <p:spPr bwMode="auto">
                <a:xfrm>
                  <a:off x="2759" y="3518"/>
                  <a:ext cx="110" cy="68"/>
                </a:xfrm>
                <a:custGeom>
                  <a:avLst/>
                  <a:gdLst>
                    <a:gd name="T0" fmla="*/ 0 w 42161"/>
                    <a:gd name="T1" fmla="*/ 0 h 27839"/>
                    <a:gd name="T2" fmla="*/ 0 w 42161"/>
                    <a:gd name="T3" fmla="*/ 0 h 27839"/>
                    <a:gd name="T4" fmla="*/ 0 w 42161"/>
                    <a:gd name="T5" fmla="*/ 0 h 27839"/>
                    <a:gd name="T6" fmla="*/ 0 60000 65536"/>
                    <a:gd name="T7" fmla="*/ 0 60000 65536"/>
                    <a:gd name="T8" fmla="*/ 0 60000 65536"/>
                    <a:gd name="T9" fmla="*/ 0 w 42161"/>
                    <a:gd name="T10" fmla="*/ 0 h 27839"/>
                    <a:gd name="T11" fmla="*/ 42161 w 42161"/>
                    <a:gd name="T12" fmla="*/ 27839 h 278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161" h="27839" fill="none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</a:path>
                    <a:path w="42161" h="27839" stroke="0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  <a:lnTo>
                        <a:pt x="21600" y="21600"/>
                      </a:lnTo>
                      <a:lnTo>
                        <a:pt x="920" y="2783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7" name="Arc 27"/>
                <p:cNvSpPr>
                  <a:spLocks/>
                </p:cNvSpPr>
                <p:nvPr/>
              </p:nvSpPr>
              <p:spPr bwMode="auto">
                <a:xfrm>
                  <a:off x="2763" y="3525"/>
                  <a:ext cx="110" cy="65"/>
                </a:xfrm>
                <a:custGeom>
                  <a:avLst/>
                  <a:gdLst>
                    <a:gd name="T0" fmla="*/ 0 w 42089"/>
                    <a:gd name="T1" fmla="*/ 0 h 24233"/>
                    <a:gd name="T2" fmla="*/ 0 w 42089"/>
                    <a:gd name="T3" fmla="*/ 0 h 24233"/>
                    <a:gd name="T4" fmla="*/ 0 w 42089"/>
                    <a:gd name="T5" fmla="*/ 0 h 24233"/>
                    <a:gd name="T6" fmla="*/ 0 60000 65536"/>
                    <a:gd name="T7" fmla="*/ 0 60000 65536"/>
                    <a:gd name="T8" fmla="*/ 0 60000 65536"/>
                    <a:gd name="T9" fmla="*/ 0 w 42089"/>
                    <a:gd name="T10" fmla="*/ 0 h 24233"/>
                    <a:gd name="T11" fmla="*/ 42089 w 42089"/>
                    <a:gd name="T12" fmla="*/ 24233 h 24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089" h="24233" fill="none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</a:path>
                    <a:path w="42089" h="24233" stroke="0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  <a:lnTo>
                        <a:pt x="21600" y="21600"/>
                      </a:lnTo>
                      <a:lnTo>
                        <a:pt x="161" y="242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8" name="Freeform 28"/>
                <p:cNvSpPr>
                  <a:spLocks/>
                </p:cNvSpPr>
                <p:nvPr/>
              </p:nvSpPr>
              <p:spPr bwMode="auto">
                <a:xfrm>
                  <a:off x="2759" y="3526"/>
                  <a:ext cx="68" cy="133"/>
                </a:xfrm>
                <a:custGeom>
                  <a:avLst/>
                  <a:gdLst>
                    <a:gd name="T0" fmla="*/ 0 w 138"/>
                    <a:gd name="T1" fmla="*/ 1 h 266"/>
                    <a:gd name="T2" fmla="*/ 0 w 138"/>
                    <a:gd name="T3" fmla="*/ 1 h 266"/>
                    <a:gd name="T4" fmla="*/ 0 w 138"/>
                    <a:gd name="T5" fmla="*/ 1 h 266"/>
                    <a:gd name="T6" fmla="*/ 0 w 138"/>
                    <a:gd name="T7" fmla="*/ 1 h 266"/>
                    <a:gd name="T8" fmla="*/ 0 w 138"/>
                    <a:gd name="T9" fmla="*/ 1 h 266"/>
                    <a:gd name="T10" fmla="*/ 0 w 138"/>
                    <a:gd name="T11" fmla="*/ 1 h 266"/>
                    <a:gd name="T12" fmla="*/ 0 w 138"/>
                    <a:gd name="T13" fmla="*/ 1 h 266"/>
                    <a:gd name="T14" fmla="*/ 0 w 138"/>
                    <a:gd name="T15" fmla="*/ 1 h 266"/>
                    <a:gd name="T16" fmla="*/ 0 w 138"/>
                    <a:gd name="T17" fmla="*/ 0 h 266"/>
                    <a:gd name="T18" fmla="*/ 1 w 138"/>
                    <a:gd name="T19" fmla="*/ 2 h 266"/>
                    <a:gd name="T20" fmla="*/ 0 w 138"/>
                    <a:gd name="T21" fmla="*/ 2 h 266"/>
                    <a:gd name="T22" fmla="*/ 0 w 138"/>
                    <a:gd name="T23" fmla="*/ 2 h 266"/>
                    <a:gd name="T24" fmla="*/ 0 w 138"/>
                    <a:gd name="T25" fmla="*/ 2 h 266"/>
                    <a:gd name="T26" fmla="*/ 0 w 138"/>
                    <a:gd name="T27" fmla="*/ 2 h 266"/>
                    <a:gd name="T28" fmla="*/ 0 w 138"/>
                    <a:gd name="T29" fmla="*/ 2 h 266"/>
                    <a:gd name="T30" fmla="*/ 0 w 138"/>
                    <a:gd name="T31" fmla="*/ 2 h 266"/>
                    <a:gd name="T32" fmla="*/ 0 w 138"/>
                    <a:gd name="T33" fmla="*/ 3 h 266"/>
                    <a:gd name="T34" fmla="*/ 0 w 138"/>
                    <a:gd name="T35" fmla="*/ 1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8"/>
                    <a:gd name="T55" fmla="*/ 0 h 266"/>
                    <a:gd name="T56" fmla="*/ 138 w 138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8" h="266">
                      <a:moveTo>
                        <a:pt x="4" y="123"/>
                      </a:moveTo>
                      <a:lnTo>
                        <a:pt x="0" y="105"/>
                      </a:lnTo>
                      <a:lnTo>
                        <a:pt x="0" y="89"/>
                      </a:lnTo>
                      <a:lnTo>
                        <a:pt x="3" y="74"/>
                      </a:lnTo>
                      <a:lnTo>
                        <a:pt x="8" y="54"/>
                      </a:lnTo>
                      <a:lnTo>
                        <a:pt x="16" y="37"/>
                      </a:lnTo>
                      <a:lnTo>
                        <a:pt x="27" y="22"/>
                      </a:lnTo>
                      <a:lnTo>
                        <a:pt x="40" y="9"/>
                      </a:lnTo>
                      <a:lnTo>
                        <a:pt x="53" y="0"/>
                      </a:lnTo>
                      <a:lnTo>
                        <a:pt x="138" y="144"/>
                      </a:lnTo>
                      <a:lnTo>
                        <a:pt x="123" y="153"/>
                      </a:lnTo>
                      <a:lnTo>
                        <a:pt x="112" y="163"/>
                      </a:lnTo>
                      <a:lnTo>
                        <a:pt x="102" y="174"/>
                      </a:lnTo>
                      <a:lnTo>
                        <a:pt x="94" y="186"/>
                      </a:lnTo>
                      <a:lnTo>
                        <a:pt x="85" y="210"/>
                      </a:lnTo>
                      <a:lnTo>
                        <a:pt x="80" y="241"/>
                      </a:lnTo>
                      <a:lnTo>
                        <a:pt x="80" y="266"/>
                      </a:lnTo>
                      <a:lnTo>
                        <a:pt x="4" y="123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9" name="Arc 29"/>
                <p:cNvSpPr>
                  <a:spLocks/>
                </p:cNvSpPr>
                <p:nvPr/>
              </p:nvSpPr>
              <p:spPr bwMode="auto">
                <a:xfrm>
                  <a:off x="2759" y="3521"/>
                  <a:ext cx="57" cy="63"/>
                </a:xfrm>
                <a:custGeom>
                  <a:avLst/>
                  <a:gdLst>
                    <a:gd name="T0" fmla="*/ 0 w 21600"/>
                    <a:gd name="T1" fmla="*/ 0 h 25522"/>
                    <a:gd name="T2" fmla="*/ 0 w 21600"/>
                    <a:gd name="T3" fmla="*/ 0 h 25522"/>
                    <a:gd name="T4" fmla="*/ 0 w 21600"/>
                    <a:gd name="T5" fmla="*/ 0 h 255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522"/>
                    <a:gd name="T11" fmla="*/ 21600 w 21600"/>
                    <a:gd name="T12" fmla="*/ 25522 h 255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522" fill="none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</a:path>
                    <a:path w="21600" h="25522" stroke="0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  <a:lnTo>
                        <a:pt x="21600" y="20200"/>
                      </a:lnTo>
                      <a:lnTo>
                        <a:pt x="665" y="25522"/>
                      </a:lnTo>
                      <a:close/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0" name="Arc 30"/>
                <p:cNvSpPr>
                  <a:spLocks/>
                </p:cNvSpPr>
                <p:nvPr/>
              </p:nvSpPr>
              <p:spPr bwMode="auto">
                <a:xfrm>
                  <a:off x="2799" y="3590"/>
                  <a:ext cx="112" cy="67"/>
                </a:xfrm>
                <a:custGeom>
                  <a:avLst/>
                  <a:gdLst>
                    <a:gd name="T0" fmla="*/ 0 w 42280"/>
                    <a:gd name="T1" fmla="*/ 0 h 26966"/>
                    <a:gd name="T2" fmla="*/ 0 w 42280"/>
                    <a:gd name="T3" fmla="*/ 0 h 26966"/>
                    <a:gd name="T4" fmla="*/ 0 w 42280"/>
                    <a:gd name="T5" fmla="*/ 0 h 26966"/>
                    <a:gd name="T6" fmla="*/ 0 60000 65536"/>
                    <a:gd name="T7" fmla="*/ 0 60000 65536"/>
                    <a:gd name="T8" fmla="*/ 0 60000 65536"/>
                    <a:gd name="T9" fmla="*/ 0 w 42280"/>
                    <a:gd name="T10" fmla="*/ 0 h 26966"/>
                    <a:gd name="T11" fmla="*/ 42280 w 42280"/>
                    <a:gd name="T12" fmla="*/ 26966 h 26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80" h="26966" fill="none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</a:path>
                    <a:path w="42280" h="26966" stroke="0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  <a:lnTo>
                        <a:pt x="21600" y="21600"/>
                      </a:lnTo>
                      <a:lnTo>
                        <a:pt x="677" y="26965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>
                  <a:off x="2804" y="3601"/>
                  <a:ext cx="117" cy="77"/>
                  <a:chOff x="2804" y="3601"/>
                  <a:chExt cx="117" cy="77"/>
                </a:xfrm>
              </p:grpSpPr>
              <p:grpSp>
                <p:nvGrpSpPr>
                  <p:cNvPr id="1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804" y="3601"/>
                    <a:ext cx="111" cy="65"/>
                    <a:chOff x="2804" y="3601"/>
                    <a:chExt cx="111" cy="65"/>
                  </a:xfrm>
                </p:grpSpPr>
                <p:sp>
                  <p:nvSpPr>
                    <p:cNvPr id="45097" name="Arc 33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0" cy="65"/>
                    </a:xfrm>
                    <a:custGeom>
                      <a:avLst/>
                      <a:gdLst>
                        <a:gd name="T0" fmla="*/ 0 w 42533"/>
                        <a:gd name="T1" fmla="*/ 0 h 26537"/>
                        <a:gd name="T2" fmla="*/ 0 w 42533"/>
                        <a:gd name="T3" fmla="*/ 0 h 26537"/>
                        <a:gd name="T4" fmla="*/ 0 w 42533"/>
                        <a:gd name="T5" fmla="*/ 0 h 26537"/>
                        <a:gd name="T6" fmla="*/ 0 60000 65536"/>
                        <a:gd name="T7" fmla="*/ 0 60000 65536"/>
                        <a:gd name="T8" fmla="*/ 0 60000 65536"/>
                        <a:gd name="T9" fmla="*/ 0 w 42533"/>
                        <a:gd name="T10" fmla="*/ 0 h 26537"/>
                        <a:gd name="T11" fmla="*/ 42533 w 42533"/>
                        <a:gd name="T12" fmla="*/ 26537 h 2653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33" h="26537" fill="none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</a:path>
                        <a:path w="42533" h="26537" stroke="0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  <a:lnTo>
                            <a:pt x="21600" y="21600"/>
                          </a:lnTo>
                          <a:lnTo>
                            <a:pt x="571" y="2653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8" name="Arc 34"/>
                    <p:cNvSpPr>
                      <a:spLocks/>
                    </p:cNvSpPr>
                    <p:nvPr/>
                  </p:nvSpPr>
                  <p:spPr bwMode="auto">
                    <a:xfrm>
                      <a:off x="2804" y="3608"/>
                      <a:ext cx="56" cy="58"/>
                    </a:xfrm>
                    <a:custGeom>
                      <a:avLst/>
                      <a:gdLst>
                        <a:gd name="T0" fmla="*/ 0 w 21600"/>
                        <a:gd name="T1" fmla="*/ 0 h 23819"/>
                        <a:gd name="T2" fmla="*/ 0 w 21600"/>
                        <a:gd name="T3" fmla="*/ 0 h 23819"/>
                        <a:gd name="T4" fmla="*/ 0 w 21600"/>
                        <a:gd name="T5" fmla="*/ 0 h 2381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819"/>
                        <a:gd name="T11" fmla="*/ 21600 w 21600"/>
                        <a:gd name="T12" fmla="*/ 23819 h 2381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819" fill="none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819" stroke="0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571" y="2381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9" name="Arc 35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1" cy="65"/>
                    </a:xfrm>
                    <a:custGeom>
                      <a:avLst/>
                      <a:gdLst>
                        <a:gd name="T0" fmla="*/ 0 w 42391"/>
                        <a:gd name="T1" fmla="*/ 0 h 26579"/>
                        <a:gd name="T2" fmla="*/ 0 w 42391"/>
                        <a:gd name="T3" fmla="*/ 0 h 26579"/>
                        <a:gd name="T4" fmla="*/ 0 w 42391"/>
                        <a:gd name="T5" fmla="*/ 0 h 26579"/>
                        <a:gd name="T6" fmla="*/ 0 60000 65536"/>
                        <a:gd name="T7" fmla="*/ 0 60000 65536"/>
                        <a:gd name="T8" fmla="*/ 0 60000 65536"/>
                        <a:gd name="T9" fmla="*/ 0 w 42391"/>
                        <a:gd name="T10" fmla="*/ 0 h 26579"/>
                        <a:gd name="T11" fmla="*/ 42391 w 42391"/>
                        <a:gd name="T12" fmla="*/ 26579 h 2657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91" h="26579" fill="none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</a:path>
                        <a:path w="42391" h="26579" stroke="0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  <a:lnTo>
                            <a:pt x="21600" y="21600"/>
                          </a:lnTo>
                          <a:lnTo>
                            <a:pt x="581" y="26579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6" name="Arc 36"/>
                  <p:cNvSpPr>
                    <a:spLocks/>
                  </p:cNvSpPr>
                  <p:nvPr/>
                </p:nvSpPr>
                <p:spPr bwMode="auto">
                  <a:xfrm>
                    <a:off x="2810" y="3612"/>
                    <a:ext cx="111" cy="66"/>
                  </a:xfrm>
                  <a:custGeom>
                    <a:avLst/>
                    <a:gdLst>
                      <a:gd name="T0" fmla="*/ 0 w 42406"/>
                      <a:gd name="T1" fmla="*/ 0 h 26535"/>
                      <a:gd name="T2" fmla="*/ 0 w 42406"/>
                      <a:gd name="T3" fmla="*/ 0 h 26535"/>
                      <a:gd name="T4" fmla="*/ 0 w 42406"/>
                      <a:gd name="T5" fmla="*/ 0 h 26535"/>
                      <a:gd name="T6" fmla="*/ 0 60000 65536"/>
                      <a:gd name="T7" fmla="*/ 0 60000 65536"/>
                      <a:gd name="T8" fmla="*/ 0 60000 65536"/>
                      <a:gd name="T9" fmla="*/ 0 w 42406"/>
                      <a:gd name="T10" fmla="*/ 0 h 26535"/>
                      <a:gd name="T11" fmla="*/ 42406 w 42406"/>
                      <a:gd name="T12" fmla="*/ 26535 h 265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06" h="26535" fill="none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</a:path>
                      <a:path w="42406" h="26535" stroke="0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  <a:lnTo>
                          <a:pt x="21600" y="21600"/>
                        </a:lnTo>
                        <a:lnTo>
                          <a:pt x="571" y="26534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815" y="3623"/>
                  <a:ext cx="117" cy="76"/>
                  <a:chOff x="2815" y="3623"/>
                  <a:chExt cx="117" cy="76"/>
                </a:xfrm>
              </p:grpSpPr>
              <p:grpSp>
                <p:nvGrpSpPr>
                  <p:cNvPr id="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815" y="3623"/>
                    <a:ext cx="111" cy="64"/>
                    <a:chOff x="2815" y="3623"/>
                    <a:chExt cx="111" cy="64"/>
                  </a:xfrm>
                </p:grpSpPr>
                <p:sp>
                  <p:nvSpPr>
                    <p:cNvPr id="45092" name="Arc 39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628"/>
                        <a:gd name="T1" fmla="*/ 0 h 26145"/>
                        <a:gd name="T2" fmla="*/ 0 w 42628"/>
                        <a:gd name="T3" fmla="*/ 0 h 26145"/>
                        <a:gd name="T4" fmla="*/ 0 w 42628"/>
                        <a:gd name="T5" fmla="*/ 0 h 26145"/>
                        <a:gd name="T6" fmla="*/ 0 60000 65536"/>
                        <a:gd name="T7" fmla="*/ 0 60000 65536"/>
                        <a:gd name="T8" fmla="*/ 0 60000 65536"/>
                        <a:gd name="T9" fmla="*/ 0 w 42628"/>
                        <a:gd name="T10" fmla="*/ 0 h 26145"/>
                        <a:gd name="T11" fmla="*/ 42628 w 42628"/>
                        <a:gd name="T12" fmla="*/ 26145 h 2614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28" h="26145" fill="none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</a:path>
                        <a:path w="42628" h="26145" stroke="0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  <a:lnTo>
                            <a:pt x="21600" y="21600"/>
                          </a:lnTo>
                          <a:lnTo>
                            <a:pt x="483" y="26145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3" name="Arc 40"/>
                    <p:cNvSpPr>
                      <a:spLocks/>
                    </p:cNvSpPr>
                    <p:nvPr/>
                  </p:nvSpPr>
                  <p:spPr bwMode="auto">
                    <a:xfrm>
                      <a:off x="2815" y="3630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427"/>
                        <a:gd name="T2" fmla="*/ 0 w 21600"/>
                        <a:gd name="T3" fmla="*/ 0 h 23427"/>
                        <a:gd name="T4" fmla="*/ 0 w 21600"/>
                        <a:gd name="T5" fmla="*/ 0 h 23427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427"/>
                        <a:gd name="T11" fmla="*/ 21600 w 21600"/>
                        <a:gd name="T12" fmla="*/ 23427 h 2342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427" fill="none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427" stroke="0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83" y="2342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4" name="Arc 41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497"/>
                        <a:gd name="T1" fmla="*/ 0 h 26104"/>
                        <a:gd name="T2" fmla="*/ 0 w 42497"/>
                        <a:gd name="T3" fmla="*/ 0 h 26104"/>
                        <a:gd name="T4" fmla="*/ 0 w 42497"/>
                        <a:gd name="T5" fmla="*/ 0 h 26104"/>
                        <a:gd name="T6" fmla="*/ 0 60000 65536"/>
                        <a:gd name="T7" fmla="*/ 0 60000 65536"/>
                        <a:gd name="T8" fmla="*/ 0 60000 65536"/>
                        <a:gd name="T9" fmla="*/ 0 w 42497"/>
                        <a:gd name="T10" fmla="*/ 0 h 26104"/>
                        <a:gd name="T11" fmla="*/ 42497 w 42497"/>
                        <a:gd name="T12" fmla="*/ 26104 h 2610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497" h="26104" fill="none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</a:path>
                        <a:path w="42497" h="26104" stroke="0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  <a:lnTo>
                            <a:pt x="21600" y="21600"/>
                          </a:lnTo>
                          <a:lnTo>
                            <a:pt x="474" y="26104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1" name="Arc 42"/>
                  <p:cNvSpPr>
                    <a:spLocks/>
                  </p:cNvSpPr>
                  <p:nvPr/>
                </p:nvSpPr>
                <p:spPr bwMode="auto">
                  <a:xfrm>
                    <a:off x="2820" y="3634"/>
                    <a:ext cx="112" cy="65"/>
                  </a:xfrm>
                  <a:custGeom>
                    <a:avLst/>
                    <a:gdLst>
                      <a:gd name="T0" fmla="*/ 0 w 42523"/>
                      <a:gd name="T1" fmla="*/ 0 h 26181"/>
                      <a:gd name="T2" fmla="*/ 0 w 42523"/>
                      <a:gd name="T3" fmla="*/ 0 h 26181"/>
                      <a:gd name="T4" fmla="*/ 0 w 42523"/>
                      <a:gd name="T5" fmla="*/ 0 h 261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6181"/>
                      <a:gd name="T11" fmla="*/ 42523 w 42523"/>
                      <a:gd name="T12" fmla="*/ 26181 h 261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6181" fill="none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6181" stroke="0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91" y="2618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2826" y="3644"/>
                  <a:ext cx="111" cy="63"/>
                  <a:chOff x="2826" y="3644"/>
                  <a:chExt cx="111" cy="63"/>
                </a:xfrm>
              </p:grpSpPr>
              <p:sp>
                <p:nvSpPr>
                  <p:cNvPr id="45088" name="Arc 44"/>
                  <p:cNvSpPr>
                    <a:spLocks/>
                  </p:cNvSpPr>
                  <p:nvPr/>
                </p:nvSpPr>
                <p:spPr bwMode="auto">
                  <a:xfrm>
                    <a:off x="2826" y="3644"/>
                    <a:ext cx="111" cy="63"/>
                  </a:xfrm>
                  <a:custGeom>
                    <a:avLst/>
                    <a:gdLst>
                      <a:gd name="T0" fmla="*/ 0 w 42608"/>
                      <a:gd name="T1" fmla="*/ 0 h 25748"/>
                      <a:gd name="T2" fmla="*/ 0 w 42608"/>
                      <a:gd name="T3" fmla="*/ 0 h 25748"/>
                      <a:gd name="T4" fmla="*/ 0 w 42608"/>
                      <a:gd name="T5" fmla="*/ 0 h 25748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8"/>
                      <a:gd name="T11" fmla="*/ 42608 w 42608"/>
                      <a:gd name="T12" fmla="*/ 25748 h 257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8" fill="none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</a:path>
                      <a:path w="42608" h="25748" stroke="0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  <a:lnTo>
                          <a:pt x="21600" y="21600"/>
                        </a:lnTo>
                        <a:lnTo>
                          <a:pt x="402" y="2574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9" name="Arc 45"/>
                  <p:cNvSpPr>
                    <a:spLocks/>
                  </p:cNvSpPr>
                  <p:nvPr/>
                </p:nvSpPr>
                <p:spPr bwMode="auto">
                  <a:xfrm>
                    <a:off x="2826" y="3651"/>
                    <a:ext cx="57" cy="56"/>
                  </a:xfrm>
                  <a:custGeom>
                    <a:avLst/>
                    <a:gdLst>
                      <a:gd name="T0" fmla="*/ 0 w 21600"/>
                      <a:gd name="T1" fmla="*/ 0 h 23111"/>
                      <a:gd name="T2" fmla="*/ 0 w 21600"/>
                      <a:gd name="T3" fmla="*/ 0 h 23111"/>
                      <a:gd name="T4" fmla="*/ 0 w 21600"/>
                      <a:gd name="T5" fmla="*/ 0 h 2311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111"/>
                      <a:gd name="T11" fmla="*/ 21600 w 21600"/>
                      <a:gd name="T12" fmla="*/ 23111 h 231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111" fill="none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</a:path>
                      <a:path w="21600" h="23111" stroke="0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  <a:lnTo>
                          <a:pt x="21600" y="18963"/>
                        </a:lnTo>
                        <a:lnTo>
                          <a:pt x="402" y="2311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46"/>
                <p:cNvGrpSpPr>
                  <a:grpSpLocks/>
                </p:cNvGrpSpPr>
                <p:nvPr/>
              </p:nvGrpSpPr>
              <p:grpSpPr bwMode="auto">
                <a:xfrm>
                  <a:off x="2826" y="3643"/>
                  <a:ext cx="118" cy="76"/>
                  <a:chOff x="2826" y="3643"/>
                  <a:chExt cx="118" cy="76"/>
                </a:xfrm>
              </p:grpSpPr>
              <p:sp>
                <p:nvSpPr>
                  <p:cNvPr id="45086" name="Arc 47"/>
                  <p:cNvSpPr>
                    <a:spLocks/>
                  </p:cNvSpPr>
                  <p:nvPr/>
                </p:nvSpPr>
                <p:spPr bwMode="auto">
                  <a:xfrm>
                    <a:off x="2826" y="3643"/>
                    <a:ext cx="112" cy="64"/>
                  </a:xfrm>
                  <a:custGeom>
                    <a:avLst/>
                    <a:gdLst>
                      <a:gd name="T0" fmla="*/ 0 w 42523"/>
                      <a:gd name="T1" fmla="*/ 0 h 25781"/>
                      <a:gd name="T2" fmla="*/ 0 w 42523"/>
                      <a:gd name="T3" fmla="*/ 0 h 25781"/>
                      <a:gd name="T4" fmla="*/ 0 w 42523"/>
                      <a:gd name="T5" fmla="*/ 0 h 257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5781"/>
                      <a:gd name="T11" fmla="*/ 42523 w 42523"/>
                      <a:gd name="T12" fmla="*/ 25781 h 257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5781" fill="none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5781" stroke="0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08" y="25781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7" name="Arc 48"/>
                  <p:cNvSpPr>
                    <a:spLocks/>
                  </p:cNvSpPr>
                  <p:nvPr/>
                </p:nvSpPr>
                <p:spPr bwMode="auto">
                  <a:xfrm>
                    <a:off x="2832" y="3655"/>
                    <a:ext cx="112" cy="64"/>
                  </a:xfrm>
                  <a:custGeom>
                    <a:avLst/>
                    <a:gdLst>
                      <a:gd name="T0" fmla="*/ 0 w 42608"/>
                      <a:gd name="T1" fmla="*/ 0 h 26222"/>
                      <a:gd name="T2" fmla="*/ 0 w 42608"/>
                      <a:gd name="T3" fmla="*/ 0 h 26222"/>
                      <a:gd name="T4" fmla="*/ 0 w 42608"/>
                      <a:gd name="T5" fmla="*/ 0 h 26222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6222"/>
                      <a:gd name="T11" fmla="*/ 42608 w 42608"/>
                      <a:gd name="T12" fmla="*/ 26222 h 262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6222" fill="none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6222" stroke="0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500" y="26221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49"/>
                <p:cNvGrpSpPr>
                  <a:grpSpLocks/>
                </p:cNvGrpSpPr>
                <p:nvPr/>
              </p:nvGrpSpPr>
              <p:grpSpPr bwMode="auto">
                <a:xfrm>
                  <a:off x="2763" y="3550"/>
                  <a:ext cx="363" cy="522"/>
                  <a:chOff x="2763" y="3550"/>
                  <a:chExt cx="363" cy="522"/>
                </a:xfrm>
              </p:grpSpPr>
              <p:sp>
                <p:nvSpPr>
                  <p:cNvPr id="4508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68" y="3550"/>
                    <a:ext cx="258" cy="46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763" y="3588"/>
                    <a:ext cx="258" cy="48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52"/>
                <p:cNvGrpSpPr>
                  <a:grpSpLocks/>
                </p:cNvGrpSpPr>
                <p:nvPr/>
              </p:nvGrpSpPr>
              <p:grpSpPr bwMode="auto">
                <a:xfrm>
                  <a:off x="2838" y="3664"/>
                  <a:ext cx="116" cy="75"/>
                  <a:chOff x="2838" y="3664"/>
                  <a:chExt cx="116" cy="75"/>
                </a:xfrm>
              </p:grpSpPr>
              <p:grpSp>
                <p:nvGrpSpPr>
                  <p:cNvPr id="19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838" y="3664"/>
                    <a:ext cx="111" cy="64"/>
                    <a:chOff x="2838" y="3664"/>
                    <a:chExt cx="111" cy="64"/>
                  </a:xfrm>
                </p:grpSpPr>
                <p:sp>
                  <p:nvSpPr>
                    <p:cNvPr id="45082" name="Arc 54"/>
                    <p:cNvSpPr>
                      <a:spLocks/>
                    </p:cNvSpPr>
                    <p:nvPr/>
                  </p:nvSpPr>
                  <p:spPr bwMode="auto">
                    <a:xfrm>
                      <a:off x="2838" y="3664"/>
                      <a:ext cx="111" cy="63"/>
                    </a:xfrm>
                    <a:custGeom>
                      <a:avLst/>
                      <a:gdLst>
                        <a:gd name="T0" fmla="*/ 0 w 42716"/>
                        <a:gd name="T1" fmla="*/ 0 h 25748"/>
                        <a:gd name="T2" fmla="*/ 0 w 42716"/>
                        <a:gd name="T3" fmla="*/ 0 h 25748"/>
                        <a:gd name="T4" fmla="*/ 0 w 42716"/>
                        <a:gd name="T5" fmla="*/ 0 h 25748"/>
                        <a:gd name="T6" fmla="*/ 0 60000 65536"/>
                        <a:gd name="T7" fmla="*/ 0 60000 65536"/>
                        <a:gd name="T8" fmla="*/ 0 60000 65536"/>
                        <a:gd name="T9" fmla="*/ 0 w 42716"/>
                        <a:gd name="T10" fmla="*/ 0 h 25748"/>
                        <a:gd name="T11" fmla="*/ 42716 w 42716"/>
                        <a:gd name="T12" fmla="*/ 25748 h 2574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716" h="25748" fill="none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</a:path>
                        <a:path w="42716" h="25748" stroke="0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  <a:lnTo>
                            <a:pt x="21600" y="21600"/>
                          </a:lnTo>
                          <a:lnTo>
                            <a:pt x="402" y="2574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83" name="Arc 55"/>
                    <p:cNvSpPr>
                      <a:spLocks/>
                    </p:cNvSpPr>
                    <p:nvPr/>
                  </p:nvSpPr>
                  <p:spPr bwMode="auto">
                    <a:xfrm>
                      <a:off x="2838" y="3671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030"/>
                        <a:gd name="T2" fmla="*/ 0 w 21600"/>
                        <a:gd name="T3" fmla="*/ 0 h 23030"/>
                        <a:gd name="T4" fmla="*/ 0 w 21600"/>
                        <a:gd name="T5" fmla="*/ 0 h 2303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030"/>
                        <a:gd name="T11" fmla="*/ 21600 w 21600"/>
                        <a:gd name="T12" fmla="*/ 23030 h 2303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030" fill="none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030" stroke="0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02" y="2302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80" name="Arc 56"/>
                  <p:cNvSpPr>
                    <a:spLocks/>
                  </p:cNvSpPr>
                  <p:nvPr/>
                </p:nvSpPr>
                <p:spPr bwMode="auto">
                  <a:xfrm>
                    <a:off x="2838" y="3664"/>
                    <a:ext cx="112" cy="63"/>
                  </a:xfrm>
                  <a:custGeom>
                    <a:avLst/>
                    <a:gdLst>
                      <a:gd name="T0" fmla="*/ 0 w 42608"/>
                      <a:gd name="T1" fmla="*/ 0 h 25745"/>
                      <a:gd name="T2" fmla="*/ 0 w 42608"/>
                      <a:gd name="T3" fmla="*/ 0 h 25745"/>
                      <a:gd name="T4" fmla="*/ 0 w 42608"/>
                      <a:gd name="T5" fmla="*/ 0 h 25745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5"/>
                      <a:gd name="T11" fmla="*/ 42608 w 42608"/>
                      <a:gd name="T12" fmla="*/ 25745 h 257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5" fill="none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5745" stroke="0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401" y="25744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1" name="Arc 57"/>
                  <p:cNvSpPr>
                    <a:spLocks/>
                  </p:cNvSpPr>
                  <p:nvPr/>
                </p:nvSpPr>
                <p:spPr bwMode="auto">
                  <a:xfrm>
                    <a:off x="2844" y="3674"/>
                    <a:ext cx="110" cy="65"/>
                  </a:xfrm>
                  <a:custGeom>
                    <a:avLst/>
                    <a:gdLst>
                      <a:gd name="T0" fmla="*/ 0 w 42419"/>
                      <a:gd name="T1" fmla="*/ 0 h 26582"/>
                      <a:gd name="T2" fmla="*/ 0 w 42419"/>
                      <a:gd name="T3" fmla="*/ 0 h 26582"/>
                      <a:gd name="T4" fmla="*/ 0 w 42419"/>
                      <a:gd name="T5" fmla="*/ 0 h 26582"/>
                      <a:gd name="T6" fmla="*/ 0 60000 65536"/>
                      <a:gd name="T7" fmla="*/ 0 60000 65536"/>
                      <a:gd name="T8" fmla="*/ 0 60000 65536"/>
                      <a:gd name="T9" fmla="*/ 0 w 42419"/>
                      <a:gd name="T10" fmla="*/ 0 h 26582"/>
                      <a:gd name="T11" fmla="*/ 42419 w 42419"/>
                      <a:gd name="T12" fmla="*/ 26582 h 265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19" h="26582" fill="none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</a:path>
                      <a:path w="42419" h="26582" stroke="0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  <a:lnTo>
                          <a:pt x="21600" y="21600"/>
                        </a:lnTo>
                        <a:lnTo>
                          <a:pt x="582" y="26581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77" name="Freeform 58"/>
                <p:cNvSpPr>
                  <a:spLocks/>
                </p:cNvSpPr>
                <p:nvPr/>
              </p:nvSpPr>
              <p:spPr bwMode="auto">
                <a:xfrm>
                  <a:off x="2841" y="3677"/>
                  <a:ext cx="224" cy="384"/>
                </a:xfrm>
                <a:custGeom>
                  <a:avLst/>
                  <a:gdLst>
                    <a:gd name="T0" fmla="*/ 1 w 448"/>
                    <a:gd name="T1" fmla="*/ 0 h 769"/>
                    <a:gd name="T2" fmla="*/ 1 w 448"/>
                    <a:gd name="T3" fmla="*/ 0 h 769"/>
                    <a:gd name="T4" fmla="*/ 1 w 448"/>
                    <a:gd name="T5" fmla="*/ 0 h 769"/>
                    <a:gd name="T6" fmla="*/ 1 w 448"/>
                    <a:gd name="T7" fmla="*/ 0 h 769"/>
                    <a:gd name="T8" fmla="*/ 1 w 448"/>
                    <a:gd name="T9" fmla="*/ 0 h 769"/>
                    <a:gd name="T10" fmla="*/ 1 w 448"/>
                    <a:gd name="T11" fmla="*/ 0 h 769"/>
                    <a:gd name="T12" fmla="*/ 1 w 448"/>
                    <a:gd name="T13" fmla="*/ 0 h 769"/>
                    <a:gd name="T14" fmla="*/ 0 w 448"/>
                    <a:gd name="T15" fmla="*/ 0 h 769"/>
                    <a:gd name="T16" fmla="*/ 0 w 448"/>
                    <a:gd name="T17" fmla="*/ 0 h 769"/>
                    <a:gd name="T18" fmla="*/ 3 w 448"/>
                    <a:gd name="T19" fmla="*/ 6 h 769"/>
                    <a:gd name="T20" fmla="*/ 4 w 448"/>
                    <a:gd name="T21" fmla="*/ 5 h 769"/>
                    <a:gd name="T22" fmla="*/ 1 w 448"/>
                    <a:gd name="T23" fmla="*/ 0 h 76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769"/>
                    <a:gd name="T38" fmla="*/ 448 w 448"/>
                    <a:gd name="T39" fmla="*/ 769 h 76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769">
                      <a:moveTo>
                        <a:pt x="57" y="0"/>
                      </a:moveTo>
                      <a:lnTo>
                        <a:pt x="40" y="10"/>
                      </a:lnTo>
                      <a:lnTo>
                        <a:pt x="27" y="21"/>
                      </a:lnTo>
                      <a:lnTo>
                        <a:pt x="15" y="33"/>
                      </a:lnTo>
                      <a:lnTo>
                        <a:pt x="10" y="46"/>
                      </a:lnTo>
                      <a:lnTo>
                        <a:pt x="5" y="61"/>
                      </a:lnTo>
                      <a:lnTo>
                        <a:pt x="1" y="75"/>
                      </a:lnTo>
                      <a:lnTo>
                        <a:pt x="0" y="91"/>
                      </a:lnTo>
                      <a:lnTo>
                        <a:pt x="0" y="111"/>
                      </a:lnTo>
                      <a:lnTo>
                        <a:pt x="347" y="769"/>
                      </a:lnTo>
                      <a:lnTo>
                        <a:pt x="448" y="69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8" name="Oval 59"/>
                <p:cNvSpPr>
                  <a:spLocks noChangeArrowheads="1"/>
                </p:cNvSpPr>
                <p:nvPr/>
              </p:nvSpPr>
              <p:spPr bwMode="auto">
                <a:xfrm>
                  <a:off x="3017" y="3995"/>
                  <a:ext cx="123" cy="118"/>
                </a:xfrm>
                <a:prstGeom prst="ellipse">
                  <a:avLst/>
                </a:prstGeom>
                <a:solidFill>
                  <a:srgbClr val="7F5F3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2439988" y="304800"/>
            <a:ext cx="5561012" cy="7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0738" y="2420938"/>
            <a:ext cx="2743200" cy="1143000"/>
            <a:chOff x="480" y="1655"/>
            <a:chExt cx="1728" cy="720"/>
          </a:xfrm>
        </p:grpSpPr>
        <p:sp>
          <p:nvSpPr>
            <p:cNvPr id="47156" name="Cloud"/>
            <p:cNvSpPr>
              <a:spLocks noChangeAspect="1" noEditPoints="1" noChangeArrowheads="1"/>
            </p:cNvSpPr>
            <p:nvPr/>
          </p:nvSpPr>
          <p:spPr bwMode="auto">
            <a:xfrm>
              <a:off x="480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Text Box 5"/>
            <p:cNvSpPr txBox="1">
              <a:spLocks noChangeArrowheads="1"/>
            </p:cNvSpPr>
            <p:nvPr/>
          </p:nvSpPr>
          <p:spPr bwMode="auto">
            <a:xfrm>
              <a:off x="950" y="1957"/>
              <a:ext cx="116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FF6600"/>
                  </a:solidFill>
                </a:rPr>
                <a:t>top1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– –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8" name="AutoShape 6"/>
            <p:cNvSpPr>
              <a:spLocks noChangeArrowheads="1"/>
            </p:cNvSpPr>
            <p:nvPr/>
          </p:nvSpPr>
          <p:spPr bwMode="auto">
            <a:xfrm>
              <a:off x="576" y="1703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Text Box 7"/>
            <p:cNvSpPr txBox="1">
              <a:spLocks noChangeArrowheads="1"/>
            </p:cNvSpPr>
            <p:nvPr/>
          </p:nvSpPr>
          <p:spPr bwMode="auto">
            <a:xfrm>
              <a:off x="642" y="1655"/>
              <a:ext cx="4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9388" y="2420938"/>
            <a:ext cx="2940050" cy="1143000"/>
            <a:chOff x="3408" y="1655"/>
            <a:chExt cx="1852" cy="720"/>
          </a:xfrm>
        </p:grpSpPr>
        <p:sp>
          <p:nvSpPr>
            <p:cNvPr id="47152" name="Cloud"/>
            <p:cNvSpPr>
              <a:spLocks noChangeAspect="1" noEditPoints="1" noChangeArrowheads="1"/>
            </p:cNvSpPr>
            <p:nvPr/>
          </p:nvSpPr>
          <p:spPr bwMode="auto">
            <a:xfrm>
              <a:off x="3408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Text Box 10"/>
            <p:cNvSpPr txBox="1">
              <a:spLocks noChangeArrowheads="1"/>
            </p:cNvSpPr>
            <p:nvPr/>
          </p:nvSpPr>
          <p:spPr bwMode="auto">
            <a:xfrm>
              <a:off x="3850" y="1968"/>
              <a:ext cx="101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FF6600"/>
                  </a:solidFill>
                </a:rPr>
                <a:t>top2+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+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4" name="AutoShape 11"/>
            <p:cNvSpPr>
              <a:spLocks noChangeArrowheads="1"/>
            </p:cNvSpPr>
            <p:nvPr/>
          </p:nvSpPr>
          <p:spPr bwMode="auto">
            <a:xfrm>
              <a:off x="4714" y="1692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Text Box 12"/>
            <p:cNvSpPr txBox="1">
              <a:spLocks noChangeArrowheads="1"/>
            </p:cNvSpPr>
            <p:nvPr/>
          </p:nvSpPr>
          <p:spPr bwMode="auto">
            <a:xfrm>
              <a:off x="4764" y="1655"/>
              <a:ext cx="49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09675" y="4051300"/>
            <a:ext cx="6711950" cy="792163"/>
            <a:chOff x="739" y="2688"/>
            <a:chExt cx="4228" cy="499"/>
          </a:xfrm>
        </p:grpSpPr>
        <p:sp>
          <p:nvSpPr>
            <p:cNvPr id="47149" name="Rectangle 14"/>
            <p:cNvSpPr>
              <a:spLocks noChangeArrowheads="1"/>
            </p:cNvSpPr>
            <p:nvPr/>
          </p:nvSpPr>
          <p:spPr bwMode="auto">
            <a:xfrm>
              <a:off x="739" y="2864"/>
              <a:ext cx="4137" cy="323"/>
            </a:xfrm>
            <a:prstGeom prst="rect">
              <a:avLst/>
            </a:prstGeom>
            <a:noFill/>
            <a:ln w="22225" cap="sq">
              <a:solidFill>
                <a:srgbClr val="00006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739" y="2688"/>
              <a:ext cx="4228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0   1   2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</a:t>
              </a:r>
              <a:r>
                <a:rPr lang="en-US" altLang="zh-CN" sz="1600" b="1" dirty="0"/>
                <a:t>MAXSIZE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385" y="2870"/>
              <a:ext cx="118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3399"/>
                  </a:solidFill>
                  <a:ea typeface="幼圆" pitchFamily="49" charset="-122"/>
                </a:rPr>
                <a:t>可  用  空  间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79613" y="5851525"/>
            <a:ext cx="2276475" cy="457200"/>
            <a:chOff x="1247" y="3686"/>
            <a:chExt cx="1434" cy="288"/>
          </a:xfrm>
        </p:grpSpPr>
        <p:sp>
          <p:nvSpPr>
            <p:cNvPr id="47147" name="AutoShape 18"/>
            <p:cNvSpPr>
              <a:spLocks noChangeArrowheads="1"/>
            </p:cNvSpPr>
            <p:nvPr/>
          </p:nvSpPr>
          <p:spPr bwMode="auto">
            <a:xfrm>
              <a:off x="1247" y="3686"/>
              <a:ext cx="1384" cy="288"/>
            </a:xfrm>
            <a:prstGeom prst="wedgeRectCallout">
              <a:avLst>
                <a:gd name="adj1" fmla="val -47542"/>
                <a:gd name="adj2" fmla="val -120833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48" name="Text Box 19"/>
            <p:cNvSpPr txBox="1">
              <a:spLocks noChangeArrowheads="1"/>
            </p:cNvSpPr>
            <p:nvPr/>
          </p:nvSpPr>
          <p:spPr bwMode="auto">
            <a:xfrm>
              <a:off x="1286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000" b="1">
                  <a:solidFill>
                    <a:srgbClr val="FF0000"/>
                  </a:solidFill>
                  <a:ea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93763" y="333375"/>
            <a:ext cx="1517650" cy="533400"/>
            <a:chOff x="476" y="300"/>
            <a:chExt cx="956" cy="336"/>
          </a:xfrm>
        </p:grpSpPr>
        <p:sp>
          <p:nvSpPr>
            <p:cNvPr id="47145" name="Oval 21"/>
            <p:cNvSpPr>
              <a:spLocks noChangeArrowheads="1"/>
            </p:cNvSpPr>
            <p:nvPr/>
          </p:nvSpPr>
          <p:spPr bwMode="auto">
            <a:xfrm>
              <a:off x="476" y="30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Rectangle 22"/>
            <p:cNvSpPr>
              <a:spLocks noChangeArrowheads="1"/>
            </p:cNvSpPr>
            <p:nvPr/>
          </p:nvSpPr>
          <p:spPr bwMode="auto">
            <a:xfrm>
              <a:off x="568" y="311"/>
              <a:ext cx="86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出栈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 rot="412227">
            <a:off x="3635375" y="2924175"/>
            <a:ext cx="1676400" cy="1219200"/>
            <a:chOff x="4704" y="2069"/>
            <a:chExt cx="1056" cy="768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704" y="2069"/>
              <a:ext cx="1056" cy="768"/>
              <a:chOff x="4656" y="2496"/>
              <a:chExt cx="1056" cy="768"/>
            </a:xfrm>
          </p:grpSpPr>
          <p:sp>
            <p:nvSpPr>
              <p:cNvPr id="47143" name="AutoShape 25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Rectangle 26"/>
              <p:cNvSpPr>
                <a:spLocks noChangeArrowheads="1"/>
              </p:cNvSpPr>
              <p:nvPr/>
            </p:nvSpPr>
            <p:spPr bwMode="auto">
              <a:xfrm>
                <a:off x="4790" y="2634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栈空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061" y="2582"/>
              <a:ext cx="408" cy="227"/>
              <a:chOff x="2995" y="2106"/>
              <a:chExt cx="989" cy="768"/>
            </a:xfrm>
          </p:grpSpPr>
          <p:sp>
            <p:nvSpPr>
              <p:cNvPr id="47140" name="Freeform 28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>
                  <a:gd name="T0" fmla="*/ 44145 w 439"/>
                  <a:gd name="T1" fmla="*/ 421 h 683"/>
                  <a:gd name="T2" fmla="*/ 57112 w 439"/>
                  <a:gd name="T3" fmla="*/ 313 h 683"/>
                  <a:gd name="T4" fmla="*/ 80138 w 439"/>
                  <a:gd name="T5" fmla="*/ 378 h 683"/>
                  <a:gd name="T6" fmla="*/ 78048 w 439"/>
                  <a:gd name="T7" fmla="*/ 552 h 683"/>
                  <a:gd name="T8" fmla="*/ 50311 w 439"/>
                  <a:gd name="T9" fmla="*/ 693 h 683"/>
                  <a:gd name="T10" fmla="*/ 45075 w 439"/>
                  <a:gd name="T11" fmla="*/ 1077 h 683"/>
                  <a:gd name="T12" fmla="*/ 50311 w 439"/>
                  <a:gd name="T13" fmla="*/ 1199 h 683"/>
                  <a:gd name="T14" fmla="*/ 41223 w 439"/>
                  <a:gd name="T15" fmla="*/ 1330 h 683"/>
                  <a:gd name="T16" fmla="*/ 43302 w 439"/>
                  <a:gd name="T17" fmla="*/ 1464 h 683"/>
                  <a:gd name="T18" fmla="*/ 62726 w 439"/>
                  <a:gd name="T19" fmla="*/ 1554 h 683"/>
                  <a:gd name="T20" fmla="*/ 88386 w 439"/>
                  <a:gd name="T21" fmla="*/ 1492 h 683"/>
                  <a:gd name="T22" fmla="*/ 96618 w 439"/>
                  <a:gd name="T23" fmla="*/ 1330 h 683"/>
                  <a:gd name="T24" fmla="*/ 86291 w 439"/>
                  <a:gd name="T25" fmla="*/ 1175 h 683"/>
                  <a:gd name="T26" fmla="*/ 97553 w 439"/>
                  <a:gd name="T27" fmla="*/ 1093 h 683"/>
                  <a:gd name="T28" fmla="*/ 97553 w 439"/>
                  <a:gd name="T29" fmla="*/ 878 h 683"/>
                  <a:gd name="T30" fmla="*/ 126263 w 439"/>
                  <a:gd name="T31" fmla="*/ 698 h 683"/>
                  <a:gd name="T32" fmla="*/ 129284 w 439"/>
                  <a:gd name="T33" fmla="*/ 425 h 683"/>
                  <a:gd name="T34" fmla="*/ 110714 w 439"/>
                  <a:gd name="T35" fmla="*/ 133 h 683"/>
                  <a:gd name="T36" fmla="*/ 73875 w 439"/>
                  <a:gd name="T37" fmla="*/ 0 h 683"/>
                  <a:gd name="T38" fmla="*/ 32975 w 439"/>
                  <a:gd name="T39" fmla="*/ 88 h 683"/>
                  <a:gd name="T40" fmla="*/ 9171 w 439"/>
                  <a:gd name="T41" fmla="*/ 261 h 683"/>
                  <a:gd name="T42" fmla="*/ 0 w 439"/>
                  <a:gd name="T43" fmla="*/ 532 h 683"/>
                  <a:gd name="T44" fmla="*/ 1158 w 439"/>
                  <a:gd name="T45" fmla="*/ 693 h 683"/>
                  <a:gd name="T46" fmla="*/ 43302 w 439"/>
                  <a:gd name="T47" fmla="*/ 672 h 683"/>
                  <a:gd name="T48" fmla="*/ 44145 w 439"/>
                  <a:gd name="T49" fmla="*/ 421 h 68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39"/>
                  <a:gd name="T76" fmla="*/ 0 h 683"/>
                  <a:gd name="T77" fmla="*/ 439 w 439"/>
                  <a:gd name="T78" fmla="*/ 683 h 68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1" name="Freeform 29"/>
              <p:cNvSpPr>
                <a:spLocks/>
              </p:cNvSpPr>
              <p:nvPr/>
            </p:nvSpPr>
            <p:spPr bwMode="auto">
              <a:xfrm rot="421002">
                <a:off x="3036" y="2100"/>
                <a:ext cx="880" cy="535"/>
              </a:xfrm>
              <a:custGeom>
                <a:avLst/>
                <a:gdLst>
                  <a:gd name="T0" fmla="*/ 0 w 390"/>
                  <a:gd name="T1" fmla="*/ 381 h 477"/>
                  <a:gd name="T2" fmla="*/ 1482 w 390"/>
                  <a:gd name="T3" fmla="*/ 363 h 477"/>
                  <a:gd name="T4" fmla="*/ 2311 w 390"/>
                  <a:gd name="T5" fmla="*/ 381 h 477"/>
                  <a:gd name="T6" fmla="*/ 2250 w 390"/>
                  <a:gd name="T7" fmla="*/ 277 h 477"/>
                  <a:gd name="T8" fmla="*/ 2872 w 390"/>
                  <a:gd name="T9" fmla="*/ 159 h 477"/>
                  <a:gd name="T10" fmla="*/ 5341 w 390"/>
                  <a:gd name="T11" fmla="*/ 117 h 477"/>
                  <a:gd name="T12" fmla="*/ 6501 w 390"/>
                  <a:gd name="T13" fmla="*/ 166 h 477"/>
                  <a:gd name="T14" fmla="*/ 7755 w 390"/>
                  <a:gd name="T15" fmla="*/ 242 h 477"/>
                  <a:gd name="T16" fmla="*/ 7387 w 390"/>
                  <a:gd name="T17" fmla="*/ 375 h 477"/>
                  <a:gd name="T18" fmla="*/ 5057 w 390"/>
                  <a:gd name="T19" fmla="*/ 437 h 477"/>
                  <a:gd name="T20" fmla="*/ 4434 w 390"/>
                  <a:gd name="T21" fmla="*/ 531 h 477"/>
                  <a:gd name="T22" fmla="*/ 4619 w 390"/>
                  <a:gd name="T23" fmla="*/ 625 h 477"/>
                  <a:gd name="T24" fmla="*/ 4307 w 390"/>
                  <a:gd name="T25" fmla="*/ 755 h 477"/>
                  <a:gd name="T26" fmla="*/ 6638 w 390"/>
                  <a:gd name="T27" fmla="*/ 755 h 477"/>
                  <a:gd name="T28" fmla="*/ 6950 w 390"/>
                  <a:gd name="T29" fmla="*/ 659 h 477"/>
                  <a:gd name="T30" fmla="*/ 6767 w 390"/>
                  <a:gd name="T31" fmla="*/ 546 h 477"/>
                  <a:gd name="T32" fmla="*/ 8193 w 390"/>
                  <a:gd name="T33" fmla="*/ 486 h 477"/>
                  <a:gd name="T34" fmla="*/ 9281 w 390"/>
                  <a:gd name="T35" fmla="*/ 454 h 477"/>
                  <a:gd name="T36" fmla="*/ 10111 w 390"/>
                  <a:gd name="T37" fmla="*/ 311 h 477"/>
                  <a:gd name="T38" fmla="*/ 9364 w 390"/>
                  <a:gd name="T39" fmla="*/ 155 h 477"/>
                  <a:gd name="T40" fmla="*/ 6848 w 390"/>
                  <a:gd name="T41" fmla="*/ 0 h 477"/>
                  <a:gd name="T42" fmla="*/ 3777 w 390"/>
                  <a:gd name="T43" fmla="*/ 12 h 477"/>
                  <a:gd name="T44" fmla="*/ 1318 w 390"/>
                  <a:gd name="T45" fmla="*/ 105 h 477"/>
                  <a:gd name="T46" fmla="*/ 264 w 390"/>
                  <a:gd name="T47" fmla="*/ 221 h 477"/>
                  <a:gd name="T48" fmla="*/ 0 w 390"/>
                  <a:gd name="T49" fmla="*/ 381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25400">
                <a:solidFill>
                  <a:srgbClr val="FFCC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Freeform 30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>
                  <a:gd name="T0" fmla="*/ 13269 w 126"/>
                  <a:gd name="T1" fmla="*/ 0 h 109"/>
                  <a:gd name="T2" fmla="*/ 2612 w 126"/>
                  <a:gd name="T3" fmla="*/ 44 h 109"/>
                  <a:gd name="T4" fmla="*/ 0 w 126"/>
                  <a:gd name="T5" fmla="*/ 161 h 109"/>
                  <a:gd name="T6" fmla="*/ 8256 w 126"/>
                  <a:gd name="T7" fmla="*/ 240 h 109"/>
                  <a:gd name="T8" fmla="*/ 28959 w 126"/>
                  <a:gd name="T9" fmla="*/ 240 h 109"/>
                  <a:gd name="T10" fmla="*/ 37240 w 126"/>
                  <a:gd name="T11" fmla="*/ 146 h 109"/>
                  <a:gd name="T12" fmla="*/ 30151 w 126"/>
                  <a:gd name="T13" fmla="*/ 31 h 109"/>
                  <a:gd name="T14" fmla="*/ 13269 w 126"/>
                  <a:gd name="T15" fmla="*/ 0 h 1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109"/>
                  <a:gd name="T26" fmla="*/ 126 w 126"/>
                  <a:gd name="T27" fmla="*/ 109 h 1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04863" y="4843463"/>
            <a:ext cx="7921625" cy="703262"/>
            <a:chOff x="476" y="3182"/>
            <a:chExt cx="4990" cy="443"/>
          </a:xfrm>
        </p:grpSpPr>
        <p:sp>
          <p:nvSpPr>
            <p:cNvPr id="47135" name="Text Box 50"/>
            <p:cNvSpPr txBox="1">
              <a:spLocks noChangeArrowheads="1"/>
            </p:cNvSpPr>
            <p:nvPr/>
          </p:nvSpPr>
          <p:spPr bwMode="auto">
            <a:xfrm>
              <a:off x="476" y="3385"/>
              <a:ext cx="4990" cy="2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900" b="1" dirty="0">
                  <a:solidFill>
                    <a:srgbClr val="FF3300"/>
                  </a:solidFill>
                </a:rPr>
                <a:t>top1==</a:t>
              </a:r>
              <a:r>
                <a:rPr lang="en-US" altLang="zh-CN" sz="19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900" b="1" dirty="0">
                  <a:solidFill>
                    <a:srgbClr val="FF3300"/>
                  </a:solidFill>
                </a:rPr>
                <a:t>1                                                                                          top2==MAXSIZE</a:t>
              </a:r>
            </a:p>
          </p:txBody>
        </p:sp>
        <p:sp>
          <p:nvSpPr>
            <p:cNvPr id="47136" name="Line 51"/>
            <p:cNvSpPr>
              <a:spLocks noChangeShapeType="1"/>
            </p:cNvSpPr>
            <p:nvPr/>
          </p:nvSpPr>
          <p:spPr bwMode="auto">
            <a:xfrm flipV="1">
              <a:off x="657" y="3207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52"/>
            <p:cNvSpPr>
              <a:spLocks noChangeShapeType="1"/>
            </p:cNvSpPr>
            <p:nvPr/>
          </p:nvSpPr>
          <p:spPr bwMode="auto">
            <a:xfrm flipV="1">
              <a:off x="4935" y="3182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110163" y="5851525"/>
            <a:ext cx="2254250" cy="457200"/>
            <a:chOff x="3219" y="3686"/>
            <a:chExt cx="1420" cy="288"/>
          </a:xfrm>
        </p:grpSpPr>
        <p:sp>
          <p:nvSpPr>
            <p:cNvPr id="47133" name="AutoShape 54"/>
            <p:cNvSpPr>
              <a:spLocks noChangeArrowheads="1"/>
            </p:cNvSpPr>
            <p:nvPr/>
          </p:nvSpPr>
          <p:spPr bwMode="auto">
            <a:xfrm>
              <a:off x="3219" y="3686"/>
              <a:ext cx="1384" cy="288"/>
            </a:xfrm>
            <a:prstGeom prst="wedgeRectCallout">
              <a:avLst>
                <a:gd name="adj1" fmla="val 49421"/>
                <a:gd name="adj2" fmla="val -111111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34" name="Text Box 55"/>
            <p:cNvSpPr txBox="1">
              <a:spLocks noChangeArrowheads="1"/>
            </p:cNvSpPr>
            <p:nvPr/>
          </p:nvSpPr>
          <p:spPr bwMode="auto">
            <a:xfrm>
              <a:off x="3244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000" b="1">
                  <a:solidFill>
                    <a:srgbClr val="FF0000"/>
                  </a:solidFill>
                  <a:ea typeface="幼圆" pitchFamily="49" charset="-122"/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1165225" y="981075"/>
            <a:ext cx="6813550" cy="1482725"/>
            <a:chOff x="839" y="1933"/>
            <a:chExt cx="4292" cy="934"/>
          </a:xfrm>
        </p:grpSpPr>
        <p:sp>
          <p:nvSpPr>
            <p:cNvPr id="47116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7117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18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    top2</a:t>
              </a:r>
            </a:p>
          </p:txBody>
        </p:sp>
        <p:sp>
          <p:nvSpPr>
            <p:cNvPr id="47119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1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2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5536" y="908720"/>
            <a:ext cx="7788275" cy="48736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endParaRPr lang="zh-CN" altLang="en-US" sz="2600" b="1" dirty="0"/>
          </a:p>
          <a:p>
            <a:pPr>
              <a:lnSpc>
                <a:spcPct val="75000"/>
              </a:lnSpc>
            </a:pPr>
            <a:r>
              <a:rPr lang="en-US" altLang="zh-CN" sz="2600" b="1" dirty="0" err="1"/>
              <a:t>EleType</a:t>
            </a:r>
            <a:r>
              <a:rPr lang="en-US" altLang="zh-CN" sz="2600" b="1" dirty="0"/>
              <a:t>  pop( </a:t>
            </a:r>
            <a:r>
              <a:rPr lang="en-US" altLang="zh-CN" sz="2600" b="1" dirty="0" err="1"/>
              <a:t>ElemType</a:t>
            </a:r>
            <a:r>
              <a:rPr lang="en-US" altLang="zh-CN" sz="2600" b="1" dirty="0"/>
              <a:t> s[ ],  </a:t>
            </a:r>
            <a:r>
              <a:rPr lang="en-US" altLang="zh-CN" sz="2600" b="1" dirty="0" err="1"/>
              <a:t>int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{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       if(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==</a:t>
            </a:r>
            <a:r>
              <a:rPr lang="en-US" altLang="zh-CN" sz="2600" b="1" dirty="0"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if(top1==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Error(“Empty Stack1!”);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else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return s[top1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 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];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else</a:t>
            </a:r>
            <a:endParaRPr lang="en-US" altLang="zh-CN" sz="2600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if(top2==MAXSIZE)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                     Error(“Empty Stack2!”);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else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               return s[top2++];</a:t>
            </a:r>
          </a:p>
          <a:p>
            <a:pPr>
              <a:lnSpc>
                <a:spcPct val="75000"/>
              </a:lnSpc>
            </a:pPr>
            <a:endParaRPr lang="en-US" altLang="zh-CN" sz="2600" b="1" dirty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6877050" y="188913"/>
            <a:ext cx="2124075" cy="1676400"/>
            <a:chOff x="4420" y="316"/>
            <a:chExt cx="1338" cy="1056"/>
          </a:xfrm>
        </p:grpSpPr>
        <p:sp>
          <p:nvSpPr>
            <p:cNvPr id="48140" name="AutoShape 139"/>
            <p:cNvSpPr>
              <a:spLocks noChangeArrowheads="1"/>
            </p:cNvSpPr>
            <p:nvPr/>
          </p:nvSpPr>
          <p:spPr bwMode="auto">
            <a:xfrm rot="3351264">
              <a:off x="4478" y="562"/>
              <a:ext cx="1056" cy="564"/>
            </a:xfrm>
            <a:prstGeom prst="irregularSeal2">
              <a:avLst/>
            </a:prstGeom>
            <a:solidFill>
              <a:srgbClr val="FF3300"/>
            </a:solidFill>
            <a:ln w="539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Text Box 140"/>
            <p:cNvSpPr txBox="1">
              <a:spLocks noChangeArrowheads="1"/>
            </p:cNvSpPr>
            <p:nvPr/>
          </p:nvSpPr>
          <p:spPr bwMode="auto">
            <a:xfrm rot="397914">
              <a:off x="4420" y="481"/>
              <a:ext cx="133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1524000" y="2128838"/>
            <a:ext cx="7620000" cy="1600200"/>
            <a:chOff x="960" y="1357"/>
            <a:chExt cx="4800" cy="1008"/>
          </a:xfrm>
        </p:grpSpPr>
        <p:sp>
          <p:nvSpPr>
            <p:cNvPr id="48137" name="Rectangle 190"/>
            <p:cNvSpPr>
              <a:spLocks noChangeArrowheads="1"/>
            </p:cNvSpPr>
            <p:nvPr/>
          </p:nvSpPr>
          <p:spPr bwMode="auto">
            <a:xfrm>
              <a:off x="960" y="1357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AutoShape 192"/>
            <p:cNvSpPr>
              <a:spLocks noChangeArrowheads="1"/>
            </p:cNvSpPr>
            <p:nvPr/>
          </p:nvSpPr>
          <p:spPr bwMode="auto">
            <a:xfrm>
              <a:off x="3828" y="1405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9" name="Text Box 193"/>
            <p:cNvSpPr txBox="1">
              <a:spLocks noChangeArrowheads="1"/>
            </p:cNvSpPr>
            <p:nvPr/>
          </p:nvSpPr>
          <p:spPr bwMode="auto">
            <a:xfrm>
              <a:off x="3804" y="1468"/>
              <a:ext cx="1956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对第一个栈进行操作</a:t>
              </a:r>
            </a:p>
          </p:txBody>
        </p:sp>
      </p:grp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1524000" y="3645024"/>
            <a:ext cx="7620000" cy="1828800"/>
            <a:chOff x="960" y="2592"/>
            <a:chExt cx="4800" cy="1152"/>
          </a:xfrm>
        </p:grpSpPr>
        <p:sp>
          <p:nvSpPr>
            <p:cNvPr id="48134" name="Rectangle 191"/>
            <p:cNvSpPr>
              <a:spLocks noChangeArrowheads="1"/>
            </p:cNvSpPr>
            <p:nvPr/>
          </p:nvSpPr>
          <p:spPr bwMode="auto">
            <a:xfrm>
              <a:off x="960" y="2736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AutoShape 194"/>
            <p:cNvSpPr>
              <a:spLocks noChangeArrowheads="1"/>
            </p:cNvSpPr>
            <p:nvPr/>
          </p:nvSpPr>
          <p:spPr bwMode="auto">
            <a:xfrm>
              <a:off x="3840" y="2592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6" name="Text Box 195"/>
            <p:cNvSpPr txBox="1">
              <a:spLocks noChangeArrowheads="1"/>
            </p:cNvSpPr>
            <p:nvPr/>
          </p:nvSpPr>
          <p:spPr bwMode="auto">
            <a:xfrm>
              <a:off x="3840" y="2649"/>
              <a:ext cx="1920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对第二个栈进行操作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685800" y="2971800"/>
            <a:ext cx="7783513" cy="2362200"/>
            <a:chOff x="432" y="1872"/>
            <a:chExt cx="4903" cy="1488"/>
          </a:xfrm>
        </p:grpSpPr>
        <p:sp>
          <p:nvSpPr>
            <p:cNvPr id="49165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10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    链接栈就是用一个线性链表来实现一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个栈结构, 同时设置一个指针变量( 这里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不妨仍用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表示)指出当前栈顶元素所在链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结点的位置。栈为空时，有</a:t>
              </a:r>
              <a:r>
                <a:rPr kumimoji="1" lang="en-US" altLang="en-US" sz="2700" b="1" dirty="0">
                  <a:solidFill>
                    <a:srgbClr val="000099"/>
                  </a:solidFill>
                  <a:ea typeface="幼圆" pitchFamily="49" charset="-122"/>
                </a:rPr>
                <a:t>top=NULL</a:t>
              </a:r>
              <a:r>
                <a:rPr kumimoji="1" lang="en-US" altLang="zh-CN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590550" y="609600"/>
            <a:ext cx="5486400" cy="685800"/>
            <a:chOff x="372" y="576"/>
            <a:chExt cx="3456" cy="432"/>
          </a:xfrm>
        </p:grpSpPr>
        <p:sp>
          <p:nvSpPr>
            <p:cNvPr id="49163" name="Rectangle 121"/>
            <p:cNvSpPr>
              <a:spLocks noChangeArrowheads="1"/>
            </p:cNvSpPr>
            <p:nvPr/>
          </p:nvSpPr>
          <p:spPr bwMode="auto">
            <a:xfrm>
              <a:off x="372" y="576"/>
              <a:ext cx="3456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2"/>
            <p:cNvSpPr>
              <a:spLocks noChangeArrowheads="1"/>
            </p:cNvSpPr>
            <p:nvPr/>
          </p:nvSpPr>
          <p:spPr bwMode="auto">
            <a:xfrm>
              <a:off x="427" y="600"/>
              <a:ext cx="3281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.3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栈的链式存储结构</a:t>
              </a:r>
            </a:p>
          </p:txBody>
        </p:sp>
      </p:grp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609600" y="1828800"/>
            <a:ext cx="2882900" cy="609600"/>
            <a:chOff x="384" y="1152"/>
            <a:chExt cx="1680" cy="384"/>
          </a:xfrm>
        </p:grpSpPr>
        <p:sp>
          <p:nvSpPr>
            <p:cNvPr id="49161" name="Rectangle 159"/>
            <p:cNvSpPr>
              <a:spLocks noChangeArrowheads="1"/>
            </p:cNvSpPr>
            <p:nvPr/>
          </p:nvSpPr>
          <p:spPr bwMode="auto">
            <a:xfrm>
              <a:off x="384" y="1152"/>
              <a:ext cx="1584" cy="38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60"/>
            <p:cNvSpPr>
              <a:spLocks noChangeArrowheads="1"/>
            </p:cNvSpPr>
            <p:nvPr/>
          </p:nvSpPr>
          <p:spPr bwMode="auto">
            <a:xfrm>
              <a:off x="436" y="1163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18225" y="1295400"/>
            <a:ext cx="2873375" cy="1524000"/>
            <a:chOff x="6118225" y="1295400"/>
            <a:chExt cx="2873375" cy="1524000"/>
          </a:xfrm>
        </p:grpSpPr>
        <p:grpSp>
          <p:nvGrpSpPr>
            <p:cNvPr id="5" name="Group 173"/>
            <p:cNvGrpSpPr>
              <a:grpSpLocks/>
            </p:cNvGrpSpPr>
            <p:nvPr/>
          </p:nvGrpSpPr>
          <p:grpSpPr bwMode="auto">
            <a:xfrm>
              <a:off x="6118225" y="1295400"/>
              <a:ext cx="2873375" cy="1524000"/>
              <a:chOff x="3854" y="816"/>
              <a:chExt cx="1810" cy="960"/>
            </a:xfrm>
          </p:grpSpPr>
          <p:sp>
            <p:nvSpPr>
              <p:cNvPr id="49159" name="Freeform 166"/>
              <p:cNvSpPr>
                <a:spLocks/>
              </p:cNvSpPr>
              <p:nvPr/>
            </p:nvSpPr>
            <p:spPr bwMode="auto">
              <a:xfrm>
                <a:off x="3854" y="816"/>
                <a:ext cx="1810" cy="960"/>
              </a:xfrm>
              <a:custGeom>
                <a:avLst/>
                <a:gdLst>
                  <a:gd name="T0" fmla="*/ 565 w 1137"/>
                  <a:gd name="T1" fmla="*/ 153 h 1082"/>
                  <a:gd name="T2" fmla="*/ 339 w 1137"/>
                  <a:gd name="T3" fmla="*/ 354 h 1082"/>
                  <a:gd name="T4" fmla="*/ 638 w 1137"/>
                  <a:gd name="T5" fmla="*/ 432 h 1082"/>
                  <a:gd name="T6" fmla="*/ 715 w 1137"/>
                  <a:gd name="T7" fmla="*/ 597 h 1082"/>
                  <a:gd name="T8" fmla="*/ 1078 w 1137"/>
                  <a:gd name="T9" fmla="*/ 640 h 1082"/>
                  <a:gd name="T10" fmla="*/ 3524 w 1137"/>
                  <a:gd name="T11" fmla="*/ 646 h 1082"/>
                  <a:gd name="T12" fmla="*/ 4414 w 1137"/>
                  <a:gd name="T13" fmla="*/ 640 h 1082"/>
                  <a:gd name="T14" fmla="*/ 5077 w 1137"/>
                  <a:gd name="T15" fmla="*/ 632 h 1082"/>
                  <a:gd name="T16" fmla="*/ 6555 w 1137"/>
                  <a:gd name="T17" fmla="*/ 625 h 1082"/>
                  <a:gd name="T18" fmla="*/ 7076 w 1137"/>
                  <a:gd name="T19" fmla="*/ 667 h 1082"/>
                  <a:gd name="T20" fmla="*/ 7000 w 1137"/>
                  <a:gd name="T21" fmla="*/ 646 h 1082"/>
                  <a:gd name="T22" fmla="*/ 6855 w 1137"/>
                  <a:gd name="T23" fmla="*/ 625 h 1082"/>
                  <a:gd name="T24" fmla="*/ 7149 w 1137"/>
                  <a:gd name="T25" fmla="*/ 153 h 1082"/>
                  <a:gd name="T26" fmla="*/ 4777 w 1137"/>
                  <a:gd name="T27" fmla="*/ 68 h 1082"/>
                  <a:gd name="T28" fmla="*/ 4336 w 1137"/>
                  <a:gd name="T29" fmla="*/ 46 h 1082"/>
                  <a:gd name="T30" fmla="*/ 3743 w 1137"/>
                  <a:gd name="T31" fmla="*/ 32 h 1082"/>
                  <a:gd name="T32" fmla="*/ 2268 w 1137"/>
                  <a:gd name="T33" fmla="*/ 40 h 1082"/>
                  <a:gd name="T34" fmla="*/ 1972 w 1137"/>
                  <a:gd name="T35" fmla="*/ 68 h 1082"/>
                  <a:gd name="T36" fmla="*/ 1226 w 1137"/>
                  <a:gd name="T37" fmla="*/ 104 h 1082"/>
                  <a:gd name="T38" fmla="*/ 339 w 1137"/>
                  <a:gd name="T39" fmla="*/ 96 h 1082"/>
                  <a:gd name="T40" fmla="*/ 46 w 1137"/>
                  <a:gd name="T41" fmla="*/ 90 h 1082"/>
                  <a:gd name="T42" fmla="*/ 271 w 1137"/>
                  <a:gd name="T43" fmla="*/ 111 h 1082"/>
                  <a:gd name="T44" fmla="*/ 415 w 1137"/>
                  <a:gd name="T45" fmla="*/ 161 h 1082"/>
                  <a:gd name="T46" fmla="*/ 715 w 1137"/>
                  <a:gd name="T47" fmla="*/ 168 h 1082"/>
                  <a:gd name="T48" fmla="*/ 565 w 1137"/>
                  <a:gd name="T49" fmla="*/ 153 h 10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37" h="1082">
                    <a:moveTo>
                      <a:pt x="88" y="248"/>
                    </a:moveTo>
                    <a:cubicBezTo>
                      <a:pt x="114" y="357"/>
                      <a:pt x="115" y="477"/>
                      <a:pt x="53" y="571"/>
                    </a:cubicBezTo>
                    <a:cubicBezTo>
                      <a:pt x="64" y="621"/>
                      <a:pt x="84" y="651"/>
                      <a:pt x="99" y="698"/>
                    </a:cubicBezTo>
                    <a:cubicBezTo>
                      <a:pt x="103" y="786"/>
                      <a:pt x="101" y="874"/>
                      <a:pt x="111" y="962"/>
                    </a:cubicBezTo>
                    <a:cubicBezTo>
                      <a:pt x="115" y="1002"/>
                      <a:pt x="128" y="1030"/>
                      <a:pt x="168" y="1032"/>
                    </a:cubicBezTo>
                    <a:cubicBezTo>
                      <a:pt x="295" y="1039"/>
                      <a:pt x="422" y="1039"/>
                      <a:pt x="549" y="1043"/>
                    </a:cubicBezTo>
                    <a:cubicBezTo>
                      <a:pt x="595" y="1039"/>
                      <a:pt x="642" y="1041"/>
                      <a:pt x="687" y="1032"/>
                    </a:cubicBezTo>
                    <a:cubicBezTo>
                      <a:pt x="812" y="1007"/>
                      <a:pt x="586" y="987"/>
                      <a:pt x="790" y="1020"/>
                    </a:cubicBezTo>
                    <a:cubicBezTo>
                      <a:pt x="854" y="1082"/>
                      <a:pt x="949" y="1038"/>
                      <a:pt x="1021" y="1009"/>
                    </a:cubicBezTo>
                    <a:cubicBezTo>
                      <a:pt x="1032" y="1020"/>
                      <a:pt x="1087" y="1078"/>
                      <a:pt x="1102" y="1078"/>
                    </a:cubicBezTo>
                    <a:cubicBezTo>
                      <a:pt x="1114" y="1078"/>
                      <a:pt x="1096" y="1054"/>
                      <a:pt x="1090" y="1043"/>
                    </a:cubicBezTo>
                    <a:cubicBezTo>
                      <a:pt x="1084" y="1031"/>
                      <a:pt x="1075" y="1020"/>
                      <a:pt x="1067" y="1009"/>
                    </a:cubicBezTo>
                    <a:cubicBezTo>
                      <a:pt x="1075" y="569"/>
                      <a:pt x="1028" y="519"/>
                      <a:pt x="1113" y="248"/>
                    </a:cubicBezTo>
                    <a:cubicBezTo>
                      <a:pt x="1068" y="0"/>
                      <a:pt x="1137" y="146"/>
                      <a:pt x="744" y="110"/>
                    </a:cubicBezTo>
                    <a:cubicBezTo>
                      <a:pt x="718" y="108"/>
                      <a:pt x="700" y="82"/>
                      <a:pt x="675" y="75"/>
                    </a:cubicBezTo>
                    <a:cubicBezTo>
                      <a:pt x="645" y="67"/>
                      <a:pt x="583" y="52"/>
                      <a:pt x="583" y="52"/>
                    </a:cubicBezTo>
                    <a:cubicBezTo>
                      <a:pt x="506" y="56"/>
                      <a:pt x="428" y="48"/>
                      <a:pt x="353" y="64"/>
                    </a:cubicBezTo>
                    <a:cubicBezTo>
                      <a:pt x="332" y="68"/>
                      <a:pt x="324" y="97"/>
                      <a:pt x="307" y="110"/>
                    </a:cubicBezTo>
                    <a:cubicBezTo>
                      <a:pt x="272" y="136"/>
                      <a:pt x="227" y="144"/>
                      <a:pt x="191" y="168"/>
                    </a:cubicBezTo>
                    <a:cubicBezTo>
                      <a:pt x="145" y="164"/>
                      <a:pt x="99" y="162"/>
                      <a:pt x="53" y="156"/>
                    </a:cubicBezTo>
                    <a:cubicBezTo>
                      <a:pt x="37" y="154"/>
                      <a:pt x="14" y="131"/>
                      <a:pt x="7" y="145"/>
                    </a:cubicBezTo>
                    <a:cubicBezTo>
                      <a:pt x="0" y="160"/>
                      <a:pt x="30" y="168"/>
                      <a:pt x="42" y="179"/>
                    </a:cubicBezTo>
                    <a:cubicBezTo>
                      <a:pt x="50" y="206"/>
                      <a:pt x="45" y="240"/>
                      <a:pt x="65" y="260"/>
                    </a:cubicBezTo>
                    <a:cubicBezTo>
                      <a:pt x="76" y="271"/>
                      <a:pt x="97" y="278"/>
                      <a:pt x="111" y="271"/>
                    </a:cubicBezTo>
                    <a:cubicBezTo>
                      <a:pt x="121" y="266"/>
                      <a:pt x="96" y="256"/>
                      <a:pt x="88" y="248"/>
                    </a:cubicBezTo>
                    <a:close/>
                  </a:path>
                </a:pathLst>
              </a:custGeom>
              <a:noFill/>
              <a:ln w="76200" cap="sq" cmpd="sng">
                <a:solidFill>
                  <a:srgbClr val="00CC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B2B2B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167"/>
              <p:cNvSpPr txBox="1">
                <a:spLocks noChangeArrowheads="1"/>
              </p:cNvSpPr>
              <p:nvPr/>
            </p:nvSpPr>
            <p:spPr bwMode="auto">
              <a:xfrm>
                <a:off x="4094" y="936"/>
                <a:ext cx="1553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FF3300"/>
                    </a:solidFill>
                    <a:ea typeface="华文新魏" pitchFamily="2" charset="-122"/>
                  </a:rPr>
                  <a:t>链接栈</a:t>
                </a:r>
              </a:p>
            </p:txBody>
          </p:sp>
        </p:grpSp>
        <p:sp>
          <p:nvSpPr>
            <p:cNvPr id="13481" name="Text Box 169"/>
            <p:cNvSpPr txBox="1">
              <a:spLocks noChangeArrowheads="1"/>
            </p:cNvSpPr>
            <p:nvPr/>
          </p:nvSpPr>
          <p:spPr bwMode="auto">
            <a:xfrm>
              <a:off x="6948488" y="2014538"/>
              <a:ext cx="1295400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FF3300"/>
                  </a:solidFill>
                  <a:ea typeface="黑体" pitchFamily="2" charset="-122"/>
                </a:rPr>
                <a:t>链栈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274740" y="4376812"/>
            <a:ext cx="2260600" cy="762000"/>
            <a:chOff x="1824" y="2928"/>
            <a:chExt cx="1424" cy="480"/>
          </a:xfrm>
        </p:grpSpPr>
        <p:sp>
          <p:nvSpPr>
            <p:cNvPr id="50206" name="AutoShape 17"/>
            <p:cNvSpPr>
              <a:spLocks noChangeArrowheads="1"/>
            </p:cNvSpPr>
            <p:nvPr/>
          </p:nvSpPr>
          <p:spPr bwMode="auto">
            <a:xfrm>
              <a:off x="1824" y="2928"/>
              <a:ext cx="1392" cy="480"/>
            </a:xfrm>
            <a:prstGeom prst="cloudCallout">
              <a:avLst>
                <a:gd name="adj1" fmla="val -77875"/>
                <a:gd name="adj2" fmla="val -105833"/>
              </a:avLst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1964" y="2960"/>
              <a:ext cx="128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栈顶元素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33400" y="549275"/>
            <a:ext cx="7856538" cy="2016125"/>
            <a:chOff x="336" y="255"/>
            <a:chExt cx="4949" cy="1270"/>
          </a:xfrm>
        </p:grpSpPr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341" y="642"/>
              <a:ext cx="4944" cy="8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 在一个初始为空的链接栈中依次插入元素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kumimoji="1" lang="zh-CN" altLang="en-US" sz="2800" b="1" dirty="0">
                  <a:solidFill>
                    <a:srgbClr val="00009A"/>
                  </a:solidFill>
                  <a:ea typeface="幼圆" pitchFamily="49" charset="-122"/>
                </a:rPr>
                <a:t>                                 </a:t>
              </a:r>
              <a:r>
                <a:rPr kumimoji="1" lang="en-US" altLang="en-US" sz="30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以后, 栈的状态为</a:t>
              </a:r>
              <a:endParaRPr kumimoji="1" lang="zh-CN" altLang="en-US" sz="2600" dirty="0">
                <a:solidFill>
                  <a:srgbClr val="00009A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204" name="Oval 31"/>
            <p:cNvSpPr>
              <a:spLocks noChangeArrowheads="1"/>
            </p:cNvSpPr>
            <p:nvPr/>
          </p:nvSpPr>
          <p:spPr bwMode="auto">
            <a:xfrm>
              <a:off x="336" y="318"/>
              <a:ext cx="672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32"/>
            <p:cNvSpPr txBox="1">
              <a:spLocks noChangeArrowheads="1"/>
            </p:cNvSpPr>
            <p:nvPr/>
          </p:nvSpPr>
          <p:spPr bwMode="auto">
            <a:xfrm>
              <a:off x="410" y="255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331640" y="2636912"/>
            <a:ext cx="6437313" cy="1265237"/>
            <a:chOff x="838" y="1480"/>
            <a:chExt cx="4055" cy="79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383" y="1933"/>
              <a:ext cx="635" cy="272"/>
              <a:chOff x="1565" y="1933"/>
              <a:chExt cx="635" cy="272"/>
            </a:xfrm>
          </p:grpSpPr>
          <p:sp>
            <p:nvSpPr>
              <p:cNvPr id="50201" name="Rectangle 3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Rectangle 3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36" y="1933"/>
              <a:ext cx="635" cy="272"/>
              <a:chOff x="1565" y="1933"/>
              <a:chExt cx="635" cy="272"/>
            </a:xfrm>
          </p:grpSpPr>
          <p:sp>
            <p:nvSpPr>
              <p:cNvPr id="50199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291" y="1933"/>
              <a:ext cx="635" cy="272"/>
              <a:chOff x="1565" y="1933"/>
              <a:chExt cx="635" cy="272"/>
            </a:xfrm>
          </p:grpSpPr>
          <p:sp>
            <p:nvSpPr>
              <p:cNvPr id="50197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4238" y="1933"/>
              <a:ext cx="635" cy="272"/>
              <a:chOff x="1565" y="1933"/>
              <a:chExt cx="635" cy="272"/>
            </a:xfrm>
          </p:grpSpPr>
          <p:sp>
            <p:nvSpPr>
              <p:cNvPr id="50195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85" name="Line 47"/>
            <p:cNvSpPr>
              <a:spLocks noChangeShapeType="1"/>
            </p:cNvSpPr>
            <p:nvPr/>
          </p:nvSpPr>
          <p:spPr bwMode="auto">
            <a:xfrm>
              <a:off x="1919" y="2064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48"/>
            <p:cNvSpPr>
              <a:spLocks noChangeShapeType="1"/>
            </p:cNvSpPr>
            <p:nvPr/>
          </p:nvSpPr>
          <p:spPr bwMode="auto">
            <a:xfrm>
              <a:off x="2855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49"/>
            <p:cNvSpPr>
              <a:spLocks noChangeShapeType="1"/>
            </p:cNvSpPr>
            <p:nvPr/>
          </p:nvSpPr>
          <p:spPr bwMode="auto">
            <a:xfrm>
              <a:off x="3810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>
              <a:off x="4628" y="1912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50189" name="Rectangle 51"/>
            <p:cNvSpPr>
              <a:spLocks noChangeArrowheads="1"/>
            </p:cNvSpPr>
            <p:nvPr/>
          </p:nvSpPr>
          <p:spPr bwMode="auto">
            <a:xfrm>
              <a:off x="4313" y="1902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en-US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0" name="Rectangle 52"/>
            <p:cNvSpPr>
              <a:spLocks noChangeArrowheads="1"/>
            </p:cNvSpPr>
            <p:nvPr/>
          </p:nvSpPr>
          <p:spPr bwMode="auto">
            <a:xfrm>
              <a:off x="3360" y="1912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1" name="Rectangle 53"/>
            <p:cNvSpPr>
              <a:spLocks noChangeArrowheads="1"/>
            </p:cNvSpPr>
            <p:nvPr/>
          </p:nvSpPr>
          <p:spPr bwMode="auto">
            <a:xfrm>
              <a:off x="2402" y="1904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2" name="Rectangle 54"/>
            <p:cNvSpPr>
              <a:spLocks noChangeArrowheads="1"/>
            </p:cNvSpPr>
            <p:nvPr/>
          </p:nvSpPr>
          <p:spPr bwMode="auto">
            <a:xfrm>
              <a:off x="1450" y="190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3" name="Rectangle 55"/>
            <p:cNvSpPr>
              <a:spLocks noChangeArrowheads="1"/>
            </p:cNvSpPr>
            <p:nvPr/>
          </p:nvSpPr>
          <p:spPr bwMode="auto">
            <a:xfrm>
              <a:off x="838" y="1480"/>
              <a:ext cx="545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top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50194" name="Line 56"/>
            <p:cNvSpPr>
              <a:spLocks noChangeShapeType="1"/>
            </p:cNvSpPr>
            <p:nvPr/>
          </p:nvSpPr>
          <p:spPr bwMode="auto">
            <a:xfrm>
              <a:off x="1172" y="1784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171"/>
          <p:cNvGrpSpPr>
            <a:grpSpLocks/>
          </p:cNvGrpSpPr>
          <p:nvPr/>
        </p:nvGrpSpPr>
        <p:grpSpPr bwMode="auto">
          <a:xfrm>
            <a:off x="755576" y="5229200"/>
            <a:ext cx="7783513" cy="1340768"/>
            <a:chOff x="432" y="1872"/>
            <a:chExt cx="4903" cy="1488"/>
          </a:xfrm>
        </p:grpSpPr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88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kumimoji="1" lang="zh-CN" altLang="en-US" sz="2400" b="1" dirty="0">
                  <a:solidFill>
                    <a:srgbClr val="7030A0"/>
                  </a:solidFill>
                  <a:latin typeface="幼圆" pitchFamily="49" charset="-122"/>
                  <a:ea typeface="幼圆" pitchFamily="49" charset="-122"/>
                </a:rPr>
                <a:t>链栈是一种特殊的链表，其结点的插入（进栈）和删除（出栈）操作始终在链表的头。</a:t>
              </a:r>
              <a:endParaRPr kumimoji="1" lang="en-US" altLang="zh-CN" sz="2400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547813" y="1400175"/>
            <a:ext cx="5976937" cy="3108327"/>
            <a:chOff x="1111" y="709"/>
            <a:chExt cx="3765" cy="1958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517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1610" y="1125"/>
              <a:ext cx="3266" cy="154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{ 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SElmeType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data;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 *link;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};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node  *</a:t>
              </a:r>
              <a:r>
                <a:rPr lang="en-US" altLang="zh-CN" sz="36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node  </a:t>
              </a:r>
              <a:r>
                <a:rPr lang="en-US" altLang="zh-CN" sz="3600" b="1" baseline="-10000" dirty="0" err="1">
                  <a:solidFill>
                    <a:srgbClr val="FF0000"/>
                  </a:solidFill>
                </a:rPr>
                <a:t>Node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Nodeptr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 Top; //</a:t>
              </a:r>
              <a:r>
                <a:rPr lang="zh-CN" altLang="en-US" sz="3600" b="1" baseline="-10000" dirty="0">
                  <a:solidFill>
                    <a:srgbClr val="FF0000"/>
                  </a:solidFill>
                </a:rPr>
                <a:t>即为链表的头结点指针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  </a:t>
              </a:r>
              <a:endParaRPr lang="en-US" altLang="zh-CN" sz="3600" b="1" baseline="-10000" dirty="0">
                <a:solidFill>
                  <a:srgbClr val="FF0000"/>
                </a:solidFill>
              </a:endParaRPr>
            </a:p>
          </p:txBody>
        </p:sp>
        <p:sp>
          <p:nvSpPr>
            <p:cNvPr id="51205" name="Oval 125"/>
            <p:cNvSpPr>
              <a:spLocks noChangeArrowheads="1"/>
            </p:cNvSpPr>
            <p:nvPr/>
          </p:nvSpPr>
          <p:spPr bwMode="auto">
            <a:xfrm rot="-383283">
              <a:off x="1111" y="810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Text Box 126"/>
            <p:cNvSpPr txBox="1">
              <a:spLocks noChangeArrowheads="1"/>
            </p:cNvSpPr>
            <p:nvPr/>
          </p:nvSpPr>
          <p:spPr bwMode="auto">
            <a:xfrm rot="-448457">
              <a:off x="1243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1619672" y="5085185"/>
            <a:ext cx="2736304" cy="1512167"/>
            <a:chOff x="3016" y="2704"/>
            <a:chExt cx="1584" cy="607"/>
          </a:xfrm>
        </p:grpSpPr>
        <p:sp>
          <p:nvSpPr>
            <p:cNvPr id="8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19256"/>
                <a:gd name="adj2" fmla="val -113652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9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a typeface="黑体" pitchFamily="2" charset="-122"/>
                </a:rPr>
                <a:t>由于</a:t>
              </a:r>
              <a:r>
                <a:rPr lang="en-US" altLang="zh-CN" sz="2000" b="1" dirty="0">
                  <a:ea typeface="黑体" pitchFamily="2" charset="-122"/>
                </a:rPr>
                <a:t>Top</a:t>
              </a:r>
              <a:r>
                <a:rPr lang="zh-CN" altLang="en-US" sz="2000" b="1" dirty="0">
                  <a:ea typeface="黑体" pitchFamily="2" charset="-122"/>
                </a:rPr>
                <a:t>变量需要在多个函数间共享，为了简化操作在此定义为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22363" y="1319213"/>
            <a:ext cx="6802437" cy="2209800"/>
            <a:chOff x="707" y="912"/>
            <a:chExt cx="4285" cy="1392"/>
          </a:xfrm>
        </p:grpSpPr>
        <p:sp>
          <p:nvSpPr>
            <p:cNvPr id="52239" name="Freeform 3"/>
            <p:cNvSpPr>
              <a:spLocks/>
            </p:cNvSpPr>
            <p:nvPr/>
          </p:nvSpPr>
          <p:spPr bwMode="auto">
            <a:xfrm>
              <a:off x="707" y="912"/>
              <a:ext cx="4285" cy="1392"/>
            </a:xfrm>
            <a:custGeom>
              <a:avLst/>
              <a:gdLst>
                <a:gd name="T0" fmla="*/ 65 w 4477"/>
                <a:gd name="T1" fmla="*/ 113 h 1464"/>
                <a:gd name="T2" fmla="*/ 683 w 4477"/>
                <a:gd name="T3" fmla="*/ 122 h 1464"/>
                <a:gd name="T4" fmla="*/ 837 w 4477"/>
                <a:gd name="T5" fmla="*/ 84 h 1464"/>
                <a:gd name="T6" fmla="*/ 1119 w 4477"/>
                <a:gd name="T7" fmla="*/ 94 h 1464"/>
                <a:gd name="T8" fmla="*/ 1389 w 4477"/>
                <a:gd name="T9" fmla="*/ 65 h 1464"/>
                <a:gd name="T10" fmla="*/ 2520 w 4477"/>
                <a:gd name="T11" fmla="*/ 57 h 1464"/>
                <a:gd name="T12" fmla="*/ 3091 w 4477"/>
                <a:gd name="T13" fmla="*/ 65 h 1464"/>
                <a:gd name="T14" fmla="*/ 3709 w 4477"/>
                <a:gd name="T15" fmla="*/ 19 h 1464"/>
                <a:gd name="T16" fmla="*/ 3748 w 4477"/>
                <a:gd name="T17" fmla="*/ 28 h 1464"/>
                <a:gd name="T18" fmla="*/ 3738 w 4477"/>
                <a:gd name="T19" fmla="*/ 696 h 1464"/>
                <a:gd name="T20" fmla="*/ 3690 w 4477"/>
                <a:gd name="T21" fmla="*/ 932 h 1464"/>
                <a:gd name="T22" fmla="*/ 3670 w 4477"/>
                <a:gd name="T23" fmla="*/ 1055 h 1464"/>
                <a:gd name="T24" fmla="*/ 3622 w 4477"/>
                <a:gd name="T25" fmla="*/ 1063 h 1464"/>
                <a:gd name="T26" fmla="*/ 3032 w 4477"/>
                <a:gd name="T27" fmla="*/ 1101 h 1464"/>
                <a:gd name="T28" fmla="*/ 2376 w 4477"/>
                <a:gd name="T29" fmla="*/ 1101 h 1464"/>
                <a:gd name="T30" fmla="*/ 1864 w 4477"/>
                <a:gd name="T31" fmla="*/ 1111 h 1464"/>
                <a:gd name="T32" fmla="*/ 74 w 4477"/>
                <a:gd name="T33" fmla="*/ 1101 h 1464"/>
                <a:gd name="T34" fmla="*/ 93 w 4477"/>
                <a:gd name="T35" fmla="*/ 1063 h 1464"/>
                <a:gd name="T36" fmla="*/ 84 w 4477"/>
                <a:gd name="T37" fmla="*/ 998 h 1464"/>
                <a:gd name="T38" fmla="*/ 65 w 4477"/>
                <a:gd name="T39" fmla="*/ 960 h 1464"/>
                <a:gd name="T40" fmla="*/ 46 w 4477"/>
                <a:gd name="T41" fmla="*/ 885 h 1464"/>
                <a:gd name="T42" fmla="*/ 65 w 4477"/>
                <a:gd name="T43" fmla="*/ 650 h 1464"/>
                <a:gd name="T44" fmla="*/ 93 w 4477"/>
                <a:gd name="T45" fmla="*/ 546 h 1464"/>
                <a:gd name="T46" fmla="*/ 103 w 4477"/>
                <a:gd name="T47" fmla="*/ 517 h 1464"/>
                <a:gd name="T48" fmla="*/ 34 w 4477"/>
                <a:gd name="T49" fmla="*/ 236 h 1464"/>
                <a:gd name="T50" fmla="*/ 65 w 4477"/>
                <a:gd name="T51" fmla="*/ 113 h 14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77" h="1464">
                  <a:moveTo>
                    <a:pt x="77" y="138"/>
                  </a:moveTo>
                  <a:cubicBezTo>
                    <a:pt x="323" y="142"/>
                    <a:pt x="568" y="149"/>
                    <a:pt x="814" y="149"/>
                  </a:cubicBezTo>
                  <a:cubicBezTo>
                    <a:pt x="896" y="149"/>
                    <a:pt x="937" y="144"/>
                    <a:pt x="998" y="103"/>
                  </a:cubicBezTo>
                  <a:cubicBezTo>
                    <a:pt x="1134" y="115"/>
                    <a:pt x="1195" y="125"/>
                    <a:pt x="1333" y="115"/>
                  </a:cubicBezTo>
                  <a:cubicBezTo>
                    <a:pt x="1437" y="88"/>
                    <a:pt x="1655" y="80"/>
                    <a:pt x="1655" y="80"/>
                  </a:cubicBezTo>
                  <a:cubicBezTo>
                    <a:pt x="2078" y="0"/>
                    <a:pt x="2560" y="84"/>
                    <a:pt x="3003" y="69"/>
                  </a:cubicBezTo>
                  <a:cubicBezTo>
                    <a:pt x="3230" y="51"/>
                    <a:pt x="3457" y="49"/>
                    <a:pt x="3683" y="80"/>
                  </a:cubicBezTo>
                  <a:cubicBezTo>
                    <a:pt x="3914" y="74"/>
                    <a:pt x="4190" y="95"/>
                    <a:pt x="4420" y="23"/>
                  </a:cubicBezTo>
                  <a:cubicBezTo>
                    <a:pt x="4435" y="27"/>
                    <a:pt x="4465" y="18"/>
                    <a:pt x="4466" y="34"/>
                  </a:cubicBezTo>
                  <a:cubicBezTo>
                    <a:pt x="4477" y="306"/>
                    <a:pt x="4460" y="579"/>
                    <a:pt x="4454" y="852"/>
                  </a:cubicBezTo>
                  <a:cubicBezTo>
                    <a:pt x="4452" y="947"/>
                    <a:pt x="4452" y="1058"/>
                    <a:pt x="4397" y="1140"/>
                  </a:cubicBezTo>
                  <a:cubicBezTo>
                    <a:pt x="4389" y="1190"/>
                    <a:pt x="4397" y="1245"/>
                    <a:pt x="4374" y="1290"/>
                  </a:cubicBezTo>
                  <a:cubicBezTo>
                    <a:pt x="4365" y="1308"/>
                    <a:pt x="4336" y="1299"/>
                    <a:pt x="4316" y="1301"/>
                  </a:cubicBezTo>
                  <a:cubicBezTo>
                    <a:pt x="4083" y="1320"/>
                    <a:pt x="3847" y="1336"/>
                    <a:pt x="3613" y="1347"/>
                  </a:cubicBezTo>
                  <a:cubicBezTo>
                    <a:pt x="3280" y="1390"/>
                    <a:pt x="3648" y="1347"/>
                    <a:pt x="2830" y="1347"/>
                  </a:cubicBezTo>
                  <a:cubicBezTo>
                    <a:pt x="2627" y="1347"/>
                    <a:pt x="2423" y="1355"/>
                    <a:pt x="2220" y="1359"/>
                  </a:cubicBezTo>
                  <a:cubicBezTo>
                    <a:pt x="1513" y="1464"/>
                    <a:pt x="791" y="1459"/>
                    <a:pt x="88" y="1347"/>
                  </a:cubicBezTo>
                  <a:cubicBezTo>
                    <a:pt x="50" y="1230"/>
                    <a:pt x="89" y="1389"/>
                    <a:pt x="111" y="1301"/>
                  </a:cubicBezTo>
                  <a:cubicBezTo>
                    <a:pt x="118" y="1275"/>
                    <a:pt x="107" y="1247"/>
                    <a:pt x="100" y="1221"/>
                  </a:cubicBezTo>
                  <a:cubicBezTo>
                    <a:pt x="96" y="1204"/>
                    <a:pt x="82" y="1191"/>
                    <a:pt x="77" y="1175"/>
                  </a:cubicBezTo>
                  <a:cubicBezTo>
                    <a:pt x="67" y="1145"/>
                    <a:pt x="54" y="1083"/>
                    <a:pt x="54" y="1083"/>
                  </a:cubicBezTo>
                  <a:cubicBezTo>
                    <a:pt x="72" y="682"/>
                    <a:pt x="43" y="947"/>
                    <a:pt x="77" y="795"/>
                  </a:cubicBezTo>
                  <a:cubicBezTo>
                    <a:pt x="100" y="693"/>
                    <a:pt x="73" y="781"/>
                    <a:pt x="111" y="668"/>
                  </a:cubicBezTo>
                  <a:cubicBezTo>
                    <a:pt x="115" y="656"/>
                    <a:pt x="123" y="633"/>
                    <a:pt x="123" y="633"/>
                  </a:cubicBezTo>
                  <a:cubicBezTo>
                    <a:pt x="109" y="515"/>
                    <a:pt x="96" y="396"/>
                    <a:pt x="42" y="288"/>
                  </a:cubicBezTo>
                  <a:cubicBezTo>
                    <a:pt x="30" y="226"/>
                    <a:pt x="0" y="162"/>
                    <a:pt x="77" y="138"/>
                  </a:cubicBezTo>
                  <a:close/>
                </a:path>
              </a:pathLst>
            </a:custGeom>
            <a:solidFill>
              <a:srgbClr val="FFFFCD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79605" dir="2700000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4"/>
            <p:cNvSpPr txBox="1">
              <a:spLocks noChangeArrowheads="1"/>
            </p:cNvSpPr>
            <p:nvPr/>
          </p:nvSpPr>
          <p:spPr bwMode="auto">
            <a:xfrm>
              <a:off x="1248" y="1218"/>
              <a:ext cx="3024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void </a:t>
              </a:r>
              <a:r>
                <a:rPr lang="en-US" altLang="zh-CN" sz="2600" b="1" dirty="0" err="1">
                  <a:solidFill>
                    <a:srgbClr val="003399"/>
                  </a:solidFill>
                </a:rPr>
                <a:t>initStack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 Top=NULL;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8325" y="990600"/>
            <a:ext cx="4079875" cy="609600"/>
            <a:chOff x="358" y="705"/>
            <a:chExt cx="2570" cy="384"/>
          </a:xfrm>
        </p:grpSpPr>
        <p:sp>
          <p:nvSpPr>
            <p:cNvPr id="52237" name="Oval 22"/>
            <p:cNvSpPr>
              <a:spLocks noChangeArrowheads="1"/>
            </p:cNvSpPr>
            <p:nvPr/>
          </p:nvSpPr>
          <p:spPr bwMode="auto">
            <a:xfrm>
              <a:off x="358" y="705"/>
              <a:ext cx="2064" cy="384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Text Box 23"/>
            <p:cNvSpPr txBox="1">
              <a:spLocks noChangeArrowheads="1"/>
            </p:cNvSpPr>
            <p:nvPr/>
          </p:nvSpPr>
          <p:spPr bwMode="auto">
            <a:xfrm>
              <a:off x="576" y="720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1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.栈初始化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" y="228600"/>
            <a:ext cx="4398963" cy="609600"/>
            <a:chOff x="336" y="192"/>
            <a:chExt cx="1776" cy="384"/>
          </a:xfrm>
        </p:grpSpPr>
        <p:sp>
          <p:nvSpPr>
            <p:cNvPr id="52235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链栈的基本算法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977900" y="4267200"/>
            <a:ext cx="7251700" cy="2243138"/>
            <a:chOff x="616" y="2688"/>
            <a:chExt cx="4568" cy="1413"/>
          </a:xfrm>
        </p:grpSpPr>
        <p:sp>
          <p:nvSpPr>
            <p:cNvPr id="52233" name="Freeform 43"/>
            <p:cNvSpPr>
              <a:spLocks/>
            </p:cNvSpPr>
            <p:nvPr/>
          </p:nvSpPr>
          <p:spPr bwMode="auto">
            <a:xfrm>
              <a:off x="616" y="2688"/>
              <a:ext cx="4568" cy="1413"/>
            </a:xfrm>
            <a:custGeom>
              <a:avLst/>
              <a:gdLst>
                <a:gd name="T0" fmla="*/ 137 w 4844"/>
                <a:gd name="T1" fmla="*/ 154 h 1413"/>
                <a:gd name="T2" fmla="*/ 174 w 4844"/>
                <a:gd name="T3" fmla="*/ 787 h 1413"/>
                <a:gd name="T4" fmla="*/ 110 w 4844"/>
                <a:gd name="T5" fmla="*/ 1018 h 1413"/>
                <a:gd name="T6" fmla="*/ 638 w 4844"/>
                <a:gd name="T7" fmla="*/ 1248 h 1413"/>
                <a:gd name="T8" fmla="*/ 902 w 4844"/>
                <a:gd name="T9" fmla="*/ 1248 h 1413"/>
                <a:gd name="T10" fmla="*/ 957 w 4844"/>
                <a:gd name="T11" fmla="*/ 1202 h 1413"/>
                <a:gd name="T12" fmla="*/ 2041 w 4844"/>
                <a:gd name="T13" fmla="*/ 1179 h 1413"/>
                <a:gd name="T14" fmla="*/ 2314 w 4844"/>
                <a:gd name="T15" fmla="*/ 1145 h 1413"/>
                <a:gd name="T16" fmla="*/ 3699 w 4844"/>
                <a:gd name="T17" fmla="*/ 1145 h 1413"/>
                <a:gd name="T18" fmla="*/ 3763 w 4844"/>
                <a:gd name="T19" fmla="*/ 1110 h 1413"/>
                <a:gd name="T20" fmla="*/ 3681 w 4844"/>
                <a:gd name="T21" fmla="*/ 695 h 1413"/>
                <a:gd name="T22" fmla="*/ 3690 w 4844"/>
                <a:gd name="T23" fmla="*/ 200 h 1413"/>
                <a:gd name="T24" fmla="*/ 3681 w 4844"/>
                <a:gd name="T25" fmla="*/ 27 h 1413"/>
                <a:gd name="T26" fmla="*/ 3644 w 4844"/>
                <a:gd name="T27" fmla="*/ 4 h 1413"/>
                <a:gd name="T28" fmla="*/ 2770 w 4844"/>
                <a:gd name="T29" fmla="*/ 16 h 1413"/>
                <a:gd name="T30" fmla="*/ 2505 w 4844"/>
                <a:gd name="T31" fmla="*/ 50 h 1413"/>
                <a:gd name="T32" fmla="*/ 1148 w 4844"/>
                <a:gd name="T33" fmla="*/ 62 h 1413"/>
                <a:gd name="T34" fmla="*/ 548 w 4844"/>
                <a:gd name="T35" fmla="*/ 27 h 1413"/>
                <a:gd name="T36" fmla="*/ 201 w 4844"/>
                <a:gd name="T37" fmla="*/ 16 h 1413"/>
                <a:gd name="T38" fmla="*/ 137 w 4844"/>
                <a:gd name="T39" fmla="*/ 119 h 1413"/>
                <a:gd name="T40" fmla="*/ 137 w 4844"/>
                <a:gd name="T41" fmla="*/ 154 h 1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44" h="1413">
                  <a:moveTo>
                    <a:pt x="173" y="154"/>
                  </a:moveTo>
                  <a:cubicBezTo>
                    <a:pt x="176" y="314"/>
                    <a:pt x="100" y="612"/>
                    <a:pt x="219" y="787"/>
                  </a:cubicBezTo>
                  <a:cubicBezTo>
                    <a:pt x="209" y="903"/>
                    <a:pt x="214" y="940"/>
                    <a:pt x="139" y="1018"/>
                  </a:cubicBezTo>
                  <a:cubicBezTo>
                    <a:pt x="0" y="1413"/>
                    <a:pt x="665" y="1246"/>
                    <a:pt x="807" y="1248"/>
                  </a:cubicBezTo>
                  <a:cubicBezTo>
                    <a:pt x="929" y="1260"/>
                    <a:pt x="1011" y="1274"/>
                    <a:pt x="1141" y="1248"/>
                  </a:cubicBezTo>
                  <a:cubicBezTo>
                    <a:pt x="1341" y="1208"/>
                    <a:pt x="956" y="1209"/>
                    <a:pt x="1210" y="1202"/>
                  </a:cubicBezTo>
                  <a:cubicBezTo>
                    <a:pt x="1667" y="1190"/>
                    <a:pt x="2124" y="1189"/>
                    <a:pt x="2581" y="1179"/>
                  </a:cubicBezTo>
                  <a:cubicBezTo>
                    <a:pt x="2834" y="1151"/>
                    <a:pt x="2719" y="1162"/>
                    <a:pt x="2926" y="1145"/>
                  </a:cubicBezTo>
                  <a:cubicBezTo>
                    <a:pt x="3262" y="1148"/>
                    <a:pt x="4238" y="1168"/>
                    <a:pt x="4677" y="1145"/>
                  </a:cubicBezTo>
                  <a:cubicBezTo>
                    <a:pt x="4706" y="1143"/>
                    <a:pt x="4729" y="1115"/>
                    <a:pt x="4758" y="1110"/>
                  </a:cubicBezTo>
                  <a:cubicBezTo>
                    <a:pt x="4844" y="979"/>
                    <a:pt x="4686" y="819"/>
                    <a:pt x="4654" y="695"/>
                  </a:cubicBezTo>
                  <a:cubicBezTo>
                    <a:pt x="4637" y="532"/>
                    <a:pt x="4611" y="357"/>
                    <a:pt x="4666" y="200"/>
                  </a:cubicBezTo>
                  <a:cubicBezTo>
                    <a:pt x="4662" y="142"/>
                    <a:pt x="4670" y="82"/>
                    <a:pt x="4654" y="27"/>
                  </a:cubicBezTo>
                  <a:cubicBezTo>
                    <a:pt x="4649" y="11"/>
                    <a:pt x="4625" y="4"/>
                    <a:pt x="4608" y="4"/>
                  </a:cubicBezTo>
                  <a:cubicBezTo>
                    <a:pt x="4239" y="0"/>
                    <a:pt x="3871" y="12"/>
                    <a:pt x="3502" y="16"/>
                  </a:cubicBezTo>
                  <a:cubicBezTo>
                    <a:pt x="3390" y="27"/>
                    <a:pt x="3281" y="42"/>
                    <a:pt x="3168" y="50"/>
                  </a:cubicBezTo>
                  <a:cubicBezTo>
                    <a:pt x="2608" y="168"/>
                    <a:pt x="2024" y="66"/>
                    <a:pt x="1452" y="62"/>
                  </a:cubicBezTo>
                  <a:cubicBezTo>
                    <a:pt x="1196" y="38"/>
                    <a:pt x="953" y="33"/>
                    <a:pt x="692" y="27"/>
                  </a:cubicBezTo>
                  <a:cubicBezTo>
                    <a:pt x="538" y="12"/>
                    <a:pt x="411" y="7"/>
                    <a:pt x="254" y="16"/>
                  </a:cubicBezTo>
                  <a:cubicBezTo>
                    <a:pt x="200" y="69"/>
                    <a:pt x="227" y="37"/>
                    <a:pt x="173" y="119"/>
                  </a:cubicBezTo>
                  <a:cubicBezTo>
                    <a:pt x="146" y="160"/>
                    <a:pt x="136" y="154"/>
                    <a:pt x="173" y="154"/>
                  </a:cubicBezTo>
                  <a:close/>
                </a:path>
              </a:pathLst>
            </a:custGeom>
            <a:solidFill>
              <a:srgbClr val="FFD8B1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498012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Text Box 44"/>
            <p:cNvSpPr txBox="1">
              <a:spLocks noChangeArrowheads="1"/>
            </p:cNvSpPr>
            <p:nvPr/>
          </p:nvSpPr>
          <p:spPr bwMode="auto">
            <a:xfrm>
              <a:off x="1294" y="2941"/>
              <a:ext cx="2890" cy="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6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6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return Top==NULL;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33400" y="3733800"/>
            <a:ext cx="4572000" cy="685800"/>
            <a:chOff x="336" y="2400"/>
            <a:chExt cx="2880" cy="432"/>
          </a:xfrm>
        </p:grpSpPr>
        <p:sp>
          <p:nvSpPr>
            <p:cNvPr id="52231" name="Oval 56"/>
            <p:cNvSpPr>
              <a:spLocks noChangeArrowheads="1"/>
            </p:cNvSpPr>
            <p:nvPr/>
          </p:nvSpPr>
          <p:spPr bwMode="auto">
            <a:xfrm>
              <a:off x="336" y="2400"/>
              <a:ext cx="259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Text Box 57"/>
            <p:cNvSpPr txBox="1">
              <a:spLocks noChangeArrowheads="1"/>
            </p:cNvSpPr>
            <p:nvPr/>
          </p:nvSpPr>
          <p:spPr bwMode="auto">
            <a:xfrm>
              <a:off x="480" y="2448"/>
              <a:ext cx="2736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chemeClr val="accent2"/>
                  </a:solidFill>
                  <a:ea typeface="幼圆" pitchFamily="49" charset="-122"/>
                </a:rPr>
                <a:t>2</a:t>
              </a:r>
              <a:r>
                <a:rPr kumimoji="1" lang="zh-CN" altLang="en-US" sz="2900" b="1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.测试堆栈是否为空</a:t>
              </a:r>
              <a:endParaRPr kumimoji="1" lang="zh-CN" altLang="en-US" sz="290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5220072" y="2708218"/>
            <a:ext cx="2662422" cy="1800230"/>
            <a:chOff x="0" y="43922"/>
            <a:chExt cx="2662422" cy="1800230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0" y="43922"/>
              <a:ext cx="2662422" cy="1800230"/>
              <a:chOff x="476" y="415"/>
              <a:chExt cx="596" cy="1132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476" y="415"/>
                <a:ext cx="596" cy="1132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557" y="461"/>
                <a:ext cx="499" cy="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4400" baseline="0" dirty="0">
                    <a:solidFill>
                      <a:srgbClr val="FF0000"/>
                    </a:solidFill>
                    <a:ea typeface="华文新魏" pitchFamily="2" charset="-122"/>
                  </a:rPr>
                  <a:t>思考</a:t>
                </a:r>
                <a:endParaRPr lang="en-US" altLang="zh-CN" sz="4400" baseline="0" dirty="0">
                  <a:solidFill>
                    <a:srgbClr val="FF0000"/>
                  </a:solidFill>
                  <a:ea typeface="华文新魏" pitchFamily="2" charset="-122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rgbClr val="7030A0"/>
                    </a:solidFill>
                    <a:latin typeface="黑体" pitchFamily="49" charset="-122"/>
                    <a:ea typeface="黑体" pitchFamily="49" charset="-122"/>
                  </a:rPr>
                  <a:t>为什么不需要测试栈是否已满</a:t>
                </a:r>
                <a:r>
                  <a:rPr lang="zh-CN" altLang="en-US" sz="4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9" name="Freeform 31"/>
            <p:cNvSpPr>
              <a:spLocks/>
            </p:cNvSpPr>
            <p:nvPr/>
          </p:nvSpPr>
          <p:spPr bwMode="auto">
            <a:xfrm rot="530513">
              <a:off x="1611946" y="362107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rot="530513">
              <a:off x="1664649" y="707945"/>
              <a:ext cx="208191" cy="126243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3962400" cy="685800"/>
            <a:chOff x="336" y="240"/>
            <a:chExt cx="2496" cy="432"/>
          </a:xfrm>
        </p:grpSpPr>
        <p:sp>
          <p:nvSpPr>
            <p:cNvPr id="53290" name="Oval 3"/>
            <p:cNvSpPr>
              <a:spLocks noChangeArrowheads="1"/>
            </p:cNvSpPr>
            <p:nvPr/>
          </p:nvSpPr>
          <p:spPr bwMode="auto">
            <a:xfrm>
              <a:off x="336" y="240"/>
              <a:ext cx="2304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Text Box 4"/>
            <p:cNvSpPr txBox="1">
              <a:spLocks noChangeArrowheads="1"/>
            </p:cNvSpPr>
            <p:nvPr/>
          </p:nvSpPr>
          <p:spPr bwMode="auto">
            <a:xfrm>
              <a:off x="480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3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.进栈算法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79600" y="1066801"/>
            <a:ext cx="6021388" cy="1166813"/>
            <a:chOff x="982" y="1044"/>
            <a:chExt cx="3793" cy="735"/>
          </a:xfrm>
        </p:grpSpPr>
        <p:sp>
          <p:nvSpPr>
            <p:cNvPr id="53274" name="Text Box 6"/>
            <p:cNvSpPr txBox="1">
              <a:spLocks noChangeArrowheads="1"/>
            </p:cNvSpPr>
            <p:nvPr/>
          </p:nvSpPr>
          <p:spPr bwMode="auto">
            <a:xfrm>
              <a:off x="982" y="104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3300"/>
                  </a:solidFill>
                </a:rPr>
                <a:t>top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53275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sp>
          <p:nvSpPr>
            <p:cNvPr id="53279" name="Line 11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" cy="14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3288" name="Rectangle 13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9" name="Rectangle 14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3286" name="Rectangle 1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7" name="Rectangle 1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3284" name="Rectangle 19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5" name="Rectangle 20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3" name="Rectangle 21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997075" y="1987550"/>
            <a:ext cx="5334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1216025" y="1752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en-US" sz="2400" b="1">
                <a:solidFill>
                  <a:srgbClr val="0000FF"/>
                </a:solidFill>
              </a:rPr>
              <a:t>item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166813" y="1776413"/>
            <a:ext cx="982662" cy="762000"/>
            <a:chOff x="533" y="1488"/>
            <a:chExt cx="619" cy="48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576" y="1488"/>
              <a:ext cx="576" cy="250"/>
              <a:chOff x="1392" y="1488"/>
              <a:chExt cx="576" cy="250"/>
            </a:xfrm>
          </p:grpSpPr>
          <p:sp>
            <p:nvSpPr>
              <p:cNvPr id="53272" name="Rectangle 2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Rectangle 2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1" name="Text Box 28"/>
            <p:cNvSpPr txBox="1">
              <a:spLocks noChangeArrowheads="1"/>
            </p:cNvSpPr>
            <p:nvPr/>
          </p:nvSpPr>
          <p:spPr bwMode="auto">
            <a:xfrm>
              <a:off x="533" y="1680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387475" y="1430338"/>
            <a:ext cx="1371600" cy="323850"/>
            <a:chOff x="672" y="1248"/>
            <a:chExt cx="864" cy="204"/>
          </a:xfrm>
        </p:grpSpPr>
        <p:sp>
          <p:nvSpPr>
            <p:cNvPr id="53268" name="Rectangle 30"/>
            <p:cNvSpPr>
              <a:spLocks noChangeArrowheads="1"/>
            </p:cNvSpPr>
            <p:nvPr/>
          </p:nvSpPr>
          <p:spPr bwMode="auto">
            <a:xfrm>
              <a:off x="1248" y="1260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31"/>
            <p:cNvSpPr>
              <a:spLocks noChangeShapeType="1"/>
            </p:cNvSpPr>
            <p:nvPr/>
          </p:nvSpPr>
          <p:spPr bwMode="auto">
            <a:xfrm flipH="1">
              <a:off x="672" y="1248"/>
              <a:ext cx="288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2400" y="2609850"/>
            <a:ext cx="8534400" cy="4019550"/>
            <a:chOff x="152400" y="2609850"/>
            <a:chExt cx="8534400" cy="4019550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457200" y="3200400"/>
              <a:ext cx="8229600" cy="3429000"/>
              <a:chOff x="288" y="2016"/>
              <a:chExt cx="5184" cy="2160"/>
            </a:xfrm>
          </p:grpSpPr>
          <p:sp>
            <p:nvSpPr>
              <p:cNvPr id="53266" name="Rectangle 33"/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5184" cy="2160"/>
              </a:xfrm>
              <a:prstGeom prst="rect">
                <a:avLst/>
              </a:prstGeom>
              <a:solidFill>
                <a:srgbClr val="FFF3E7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Text Box 34"/>
              <p:cNvSpPr txBox="1">
                <a:spLocks noChangeArrowheads="1"/>
              </p:cNvSpPr>
              <p:nvPr/>
            </p:nvSpPr>
            <p:spPr bwMode="auto">
              <a:xfrm>
                <a:off x="468" y="2246"/>
                <a:ext cx="4956" cy="17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void  push(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item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if( (p=(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)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malloc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sizeof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(Node)))==NULL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Error(“No memory!”);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else{</a:t>
                </a:r>
                <a:endParaRPr kumimoji="1" lang="en-US" altLang="zh-CN" sz="22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zh-CN" sz="2500" b="1" dirty="0">
                    <a:solidFill>
                      <a:srgbClr val="FF0000"/>
                    </a:solidFill>
                  </a:rPr>
                  <a:t>     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       p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&gt;</a:t>
                </a:r>
                <a:r>
                  <a:rPr kumimoji="1" lang="en-US" altLang="zh-CN" sz="2500" b="1" dirty="0">
                    <a:solidFill>
                      <a:srgbClr val="FF0000"/>
                    </a:solidFill>
                  </a:rPr>
                  <a:t>data=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item;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将</a:t>
                </a:r>
                <a:r>
                  <a:rPr lang="en-US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item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送新结点数据域*/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      p</a:t>
                </a:r>
                <a:r>
                  <a:rPr lang="zh-CN" altLang="en-US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link=Top;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将新结点插在链表最前面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Top=p;           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修改栈顶指针的指向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5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2400" y="2609850"/>
              <a:ext cx="2039938" cy="895350"/>
              <a:chOff x="96" y="1644"/>
              <a:chExt cx="1285" cy="564"/>
            </a:xfrm>
          </p:grpSpPr>
          <p:sp>
            <p:nvSpPr>
              <p:cNvPr id="53264" name="AutoShape 36"/>
              <p:cNvSpPr>
                <a:spLocks noChangeArrowheads="1"/>
              </p:cNvSpPr>
              <p:nvPr/>
            </p:nvSpPr>
            <p:spPr bwMode="auto">
              <a:xfrm rot="348149">
                <a:off x="96" y="1644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71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Text Box 37"/>
              <p:cNvSpPr txBox="1">
                <a:spLocks noChangeArrowheads="1"/>
              </p:cNvSpPr>
              <p:nvPr/>
            </p:nvSpPr>
            <p:spPr bwMode="auto">
              <a:xfrm rot="-335369">
                <a:off x="146" y="1670"/>
                <a:ext cx="1235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0161" dir="1106097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257800" y="2397125"/>
            <a:ext cx="3276600" cy="838200"/>
            <a:chOff x="3312" y="1510"/>
            <a:chExt cx="2064" cy="528"/>
          </a:xfrm>
        </p:grpSpPr>
        <p:sp>
          <p:nvSpPr>
            <p:cNvPr id="53262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528"/>
            </a:xfrm>
            <a:prstGeom prst="cloudCallout">
              <a:avLst>
                <a:gd name="adj1" fmla="val -58574"/>
                <a:gd name="adj2" fmla="val -56440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3263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不必判断栈满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216525" y="304800"/>
            <a:ext cx="3089275" cy="1066800"/>
            <a:chOff x="3146" y="107"/>
            <a:chExt cx="1946" cy="672"/>
          </a:xfrm>
        </p:grpSpPr>
        <p:sp>
          <p:nvSpPr>
            <p:cNvPr id="53260" name="Freeform 52"/>
            <p:cNvSpPr>
              <a:spLocks/>
            </p:cNvSpPr>
            <p:nvPr/>
          </p:nvSpPr>
          <p:spPr bwMode="auto">
            <a:xfrm>
              <a:off x="3146" y="107"/>
              <a:ext cx="1946" cy="672"/>
            </a:xfrm>
            <a:custGeom>
              <a:avLst/>
              <a:gdLst>
                <a:gd name="T0" fmla="*/ 215 w 1104"/>
                <a:gd name="T1" fmla="*/ 96 h 517"/>
                <a:gd name="T2" fmla="*/ 0 w 1104"/>
                <a:gd name="T3" fmla="*/ 419 h 517"/>
                <a:gd name="T4" fmla="*/ 102 w 1104"/>
                <a:gd name="T5" fmla="*/ 1065 h 517"/>
                <a:gd name="T6" fmla="*/ 215 w 1104"/>
                <a:gd name="T7" fmla="*/ 1224 h 517"/>
                <a:gd name="T8" fmla="*/ 659 w 1104"/>
                <a:gd name="T9" fmla="*/ 1256 h 517"/>
                <a:gd name="T10" fmla="*/ 2945 w 1104"/>
                <a:gd name="T11" fmla="*/ 1291 h 517"/>
                <a:gd name="T12" fmla="*/ 9048 w 1104"/>
                <a:gd name="T13" fmla="*/ 1256 h 517"/>
                <a:gd name="T14" fmla="*/ 9265 w 1104"/>
                <a:gd name="T15" fmla="*/ 1162 h 517"/>
                <a:gd name="T16" fmla="*/ 9924 w 1104"/>
                <a:gd name="T17" fmla="*/ 1097 h 517"/>
                <a:gd name="T18" fmla="*/ 10571 w 1104"/>
                <a:gd name="T19" fmla="*/ 773 h 517"/>
                <a:gd name="T20" fmla="*/ 10465 w 1104"/>
                <a:gd name="T21" fmla="*/ 192 h 517"/>
                <a:gd name="T22" fmla="*/ 9924 w 1104"/>
                <a:gd name="T23" fmla="*/ 160 h 517"/>
                <a:gd name="T24" fmla="*/ 9265 w 1104"/>
                <a:gd name="T25" fmla="*/ 66 h 517"/>
                <a:gd name="T26" fmla="*/ 8503 w 1104"/>
                <a:gd name="T27" fmla="*/ 0 h 517"/>
                <a:gd name="T28" fmla="*/ 3598 w 1104"/>
                <a:gd name="T29" fmla="*/ 30 h 517"/>
                <a:gd name="T30" fmla="*/ 659 w 1104"/>
                <a:gd name="T31" fmla="*/ 126 h 517"/>
                <a:gd name="T32" fmla="*/ 215 w 1104"/>
                <a:gd name="T33" fmla="*/ 9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04" h="517">
                  <a:moveTo>
                    <a:pt x="22" y="34"/>
                  </a:moveTo>
                  <a:cubicBezTo>
                    <a:pt x="16" y="72"/>
                    <a:pt x="0" y="109"/>
                    <a:pt x="0" y="147"/>
                  </a:cubicBezTo>
                  <a:cubicBezTo>
                    <a:pt x="0" y="222"/>
                    <a:pt x="5" y="298"/>
                    <a:pt x="11" y="373"/>
                  </a:cubicBezTo>
                  <a:cubicBezTo>
                    <a:pt x="12" y="392"/>
                    <a:pt x="10" y="415"/>
                    <a:pt x="22" y="429"/>
                  </a:cubicBezTo>
                  <a:cubicBezTo>
                    <a:pt x="32" y="441"/>
                    <a:pt x="52" y="439"/>
                    <a:pt x="68" y="440"/>
                  </a:cubicBezTo>
                  <a:cubicBezTo>
                    <a:pt x="147" y="446"/>
                    <a:pt x="226" y="448"/>
                    <a:pt x="305" y="452"/>
                  </a:cubicBezTo>
                  <a:cubicBezTo>
                    <a:pt x="507" y="517"/>
                    <a:pt x="737" y="510"/>
                    <a:pt x="937" y="440"/>
                  </a:cubicBezTo>
                  <a:cubicBezTo>
                    <a:pt x="945" y="429"/>
                    <a:pt x="949" y="414"/>
                    <a:pt x="960" y="407"/>
                  </a:cubicBezTo>
                  <a:cubicBezTo>
                    <a:pt x="980" y="394"/>
                    <a:pt x="1028" y="384"/>
                    <a:pt x="1028" y="384"/>
                  </a:cubicBezTo>
                  <a:cubicBezTo>
                    <a:pt x="1059" y="336"/>
                    <a:pt x="1081" y="329"/>
                    <a:pt x="1095" y="271"/>
                  </a:cubicBezTo>
                  <a:cubicBezTo>
                    <a:pt x="1091" y="203"/>
                    <a:pt x="1104" y="133"/>
                    <a:pt x="1084" y="68"/>
                  </a:cubicBezTo>
                  <a:cubicBezTo>
                    <a:pt x="1078" y="50"/>
                    <a:pt x="1046" y="61"/>
                    <a:pt x="1028" y="56"/>
                  </a:cubicBezTo>
                  <a:cubicBezTo>
                    <a:pt x="951" y="36"/>
                    <a:pt x="1038" y="57"/>
                    <a:pt x="960" y="23"/>
                  </a:cubicBezTo>
                  <a:cubicBezTo>
                    <a:pt x="935" y="12"/>
                    <a:pt x="907" y="8"/>
                    <a:pt x="881" y="0"/>
                  </a:cubicBezTo>
                  <a:cubicBezTo>
                    <a:pt x="712" y="4"/>
                    <a:pt x="542" y="4"/>
                    <a:pt x="373" y="11"/>
                  </a:cubicBezTo>
                  <a:cubicBezTo>
                    <a:pt x="275" y="15"/>
                    <a:pt x="166" y="39"/>
                    <a:pt x="68" y="45"/>
                  </a:cubicBezTo>
                  <a:cubicBezTo>
                    <a:pt x="26" y="59"/>
                    <a:pt x="40" y="66"/>
                    <a:pt x="22" y="3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Rectangle 53"/>
            <p:cNvSpPr>
              <a:spLocks noChangeArrowheads="1"/>
            </p:cNvSpPr>
            <p:nvPr/>
          </p:nvSpPr>
          <p:spPr bwMode="auto">
            <a:xfrm>
              <a:off x="3238" y="192"/>
              <a:ext cx="1824" cy="4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等效于在链表最前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面插入一个新结点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 animBg="1"/>
      <p:bldP spid="2662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04800" y="152400"/>
            <a:ext cx="3962400" cy="685800"/>
            <a:chOff x="288" y="240"/>
            <a:chExt cx="2496" cy="432"/>
          </a:xfrm>
        </p:grpSpPr>
        <p:sp>
          <p:nvSpPr>
            <p:cNvPr id="54313" name="Oval 3"/>
            <p:cNvSpPr>
              <a:spLocks noChangeArrowheads="1"/>
            </p:cNvSpPr>
            <p:nvPr/>
          </p:nvSpPr>
          <p:spPr bwMode="auto">
            <a:xfrm>
              <a:off x="288" y="240"/>
              <a:ext cx="235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4" name="Text Box 4"/>
            <p:cNvSpPr txBox="1">
              <a:spLocks noChangeArrowheads="1"/>
            </p:cNvSpPr>
            <p:nvPr/>
          </p:nvSpPr>
          <p:spPr bwMode="auto">
            <a:xfrm>
              <a:off x="432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4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.出栈算法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58875" y="990601"/>
            <a:ext cx="6818313" cy="1147763"/>
            <a:chOff x="480" y="1056"/>
            <a:chExt cx="4295" cy="723"/>
          </a:xfrm>
        </p:grpSpPr>
        <p:sp>
          <p:nvSpPr>
            <p:cNvPr id="54293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349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dirty="0">
                  <a:solidFill>
                    <a:srgbClr val="FF3300"/>
                  </a:solidFill>
                </a:rPr>
                <a:t>Top</a:t>
              </a:r>
              <a:endParaRPr kumimoji="1" lang="en-US" altLang="zh-CN" sz="2400" dirty="0">
                <a:solidFill>
                  <a:srgbClr val="FF3300"/>
                </a:solidFill>
              </a:endParaRPr>
            </a:p>
          </p:txBody>
        </p:sp>
        <p:sp>
          <p:nvSpPr>
            <p:cNvPr id="54294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4311" name="Rectangle 1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4309" name="Rectangle 15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0" name="Rectangle 1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4307" name="Rectangle 1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Rectangle 19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1" name="Rectangle 20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40" y="1488"/>
              <a:ext cx="576" cy="250"/>
              <a:chOff x="1392" y="1488"/>
              <a:chExt cx="576" cy="250"/>
            </a:xfrm>
          </p:grpSpPr>
          <p:sp>
            <p:nvSpPr>
              <p:cNvPr id="54305" name="Rectangle 2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Rectangle 2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3" name="Line 24"/>
            <p:cNvSpPr>
              <a:spLocks noChangeShapeType="1"/>
            </p:cNvSpPr>
            <p:nvPr/>
          </p:nvSpPr>
          <p:spPr bwMode="auto">
            <a:xfrm>
              <a:off x="1032" y="162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25"/>
            <p:cNvSpPr>
              <a:spLocks noChangeShapeType="1"/>
            </p:cNvSpPr>
            <p:nvPr/>
          </p:nvSpPr>
          <p:spPr bwMode="auto">
            <a:xfrm>
              <a:off x="624" y="1296"/>
              <a:ext cx="48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1158875" y="1955800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p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177925" y="1277938"/>
            <a:ext cx="1428750" cy="381000"/>
            <a:chOff x="540" y="1248"/>
            <a:chExt cx="900" cy="240"/>
          </a:xfrm>
        </p:grpSpPr>
        <p:sp>
          <p:nvSpPr>
            <p:cNvPr id="54291" name="Rectangle 28"/>
            <p:cNvSpPr>
              <a:spLocks noChangeArrowheads="1"/>
            </p:cNvSpPr>
            <p:nvPr/>
          </p:nvSpPr>
          <p:spPr bwMode="auto">
            <a:xfrm>
              <a:off x="540" y="1296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29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67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15616" y="1628800"/>
            <a:ext cx="1447800" cy="5143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334001" y="228600"/>
            <a:ext cx="3462338" cy="838200"/>
            <a:chOff x="3360" y="192"/>
            <a:chExt cx="2181" cy="528"/>
          </a:xfrm>
        </p:grpSpPr>
        <p:sp>
          <p:nvSpPr>
            <p:cNvPr id="54285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4286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207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仍然要判断栈空！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1000" y="2362200"/>
            <a:ext cx="8574088" cy="4402138"/>
            <a:chOff x="381000" y="2362200"/>
            <a:chExt cx="8574088" cy="4402138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381000" y="2819400"/>
              <a:ext cx="8229600" cy="3944938"/>
              <a:chOff x="240" y="1776"/>
              <a:chExt cx="5184" cy="2485"/>
            </a:xfrm>
          </p:grpSpPr>
          <p:sp>
            <p:nvSpPr>
              <p:cNvPr id="54289" name="Rectangle 32"/>
              <p:cNvSpPr>
                <a:spLocks noChangeArrowheads="1"/>
              </p:cNvSpPr>
              <p:nvPr/>
            </p:nvSpPr>
            <p:spPr bwMode="auto">
              <a:xfrm>
                <a:off x="240" y="1776"/>
                <a:ext cx="5184" cy="2352"/>
              </a:xfrm>
              <a:prstGeom prst="rect">
                <a:avLst/>
              </a:prstGeom>
              <a:solidFill>
                <a:srgbClr val="FFFF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Text Box 33"/>
              <p:cNvSpPr txBox="1">
                <a:spLocks noChangeArrowheads="1"/>
              </p:cNvSpPr>
              <p:nvPr/>
            </p:nvSpPr>
            <p:spPr bwMode="auto">
              <a:xfrm>
                <a:off x="384" y="1942"/>
                <a:ext cx="4896" cy="231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pop( )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item;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003399"/>
                    </a:solidFill>
                  </a:rPr>
                  <a:t>     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if ( </a:t>
                </a:r>
                <a:r>
                  <a:rPr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() )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Error(“Empty Stack!”);        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栈中无元素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*/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else{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FF0000"/>
                    </a:solidFill>
                  </a:rPr>
                  <a:t>           p=Top;            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暂时保存栈顶结点的地址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r>
                  <a:rPr lang="zh-CN" altLang="en-US" sz="2300" b="1" dirty="0">
                    <a:solidFill>
                      <a:srgbClr val="FF0000"/>
                    </a:solidFill>
                  </a:rPr>
                  <a:t> 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item=Top</a:t>
                </a:r>
                <a:r>
                  <a:rPr lang="en-US" altLang="zh-CN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&gt;data;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保存被删栈顶的数据信息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Top=Top</a:t>
                </a:r>
                <a:r>
                  <a:rPr lang="en-US" altLang="zh-CN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&gt;link;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删除栈顶结点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 */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free(p);             </a:t>
                </a:r>
                <a:r>
                  <a:rPr lang="en-US" altLang="zh-CN" sz="2300" b="1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释放被删除结点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200" b="1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return item;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                         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返回出栈元素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2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2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7112000" y="2362200"/>
              <a:ext cx="1843088" cy="895350"/>
              <a:chOff x="4480" y="1488"/>
              <a:chExt cx="1161" cy="564"/>
            </a:xfrm>
          </p:grpSpPr>
          <p:sp>
            <p:nvSpPr>
              <p:cNvPr id="54287" name="AutoShape 35"/>
              <p:cNvSpPr>
                <a:spLocks noChangeArrowheads="1"/>
              </p:cNvSpPr>
              <p:nvPr/>
            </p:nvSpPr>
            <p:spPr bwMode="auto">
              <a:xfrm rot="1591731">
                <a:off x="4480" y="148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8" name="Text Box 36"/>
              <p:cNvSpPr txBox="1">
                <a:spLocks noChangeArrowheads="1"/>
              </p:cNvSpPr>
              <p:nvPr/>
            </p:nvSpPr>
            <p:spPr bwMode="auto">
              <a:xfrm rot="908213">
                <a:off x="4530" y="1502"/>
                <a:ext cx="1111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54284" name="Line 66"/>
            <p:cNvSpPr>
              <a:spLocks noChangeShapeType="1"/>
            </p:cNvSpPr>
            <p:nvPr/>
          </p:nvSpPr>
          <p:spPr bwMode="auto">
            <a:xfrm>
              <a:off x="1043608" y="4221088"/>
              <a:ext cx="2303462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6" grpId="0" autoUpdateAnimBg="0"/>
      <p:bldP spid="2201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94"/>
          <p:cNvSpPr>
            <a:spLocks noChangeArrowheads="1"/>
          </p:cNvSpPr>
          <p:nvPr/>
        </p:nvSpPr>
        <p:spPr bwMode="auto">
          <a:xfrm>
            <a:off x="2255838" y="2560638"/>
            <a:ext cx="42751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Oval 1135"/>
          <p:cNvSpPr>
            <a:spLocks noChangeArrowheads="1"/>
          </p:cNvSpPr>
          <p:nvPr/>
        </p:nvSpPr>
        <p:spPr bwMode="auto">
          <a:xfrm>
            <a:off x="1042988" y="1484313"/>
            <a:ext cx="6934200" cy="32766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FF0066"/>
              </a:gs>
            </a:gsLst>
            <a:lin ang="5400000" scaled="1"/>
          </a:gradFill>
          <a:ln w="12700" cap="sq">
            <a:noFill/>
            <a:round/>
            <a:headEnd type="none" w="sm" len="sm"/>
            <a:tailEnd type="none" w="sm" len="sm"/>
          </a:ln>
          <a:effectLst>
            <a:outerShdw dist="136783" dir="4091915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28676" name="Rectangle 1137"/>
          <p:cNvSpPr>
            <a:spLocks noChangeArrowheads="1"/>
          </p:cNvSpPr>
          <p:nvPr/>
        </p:nvSpPr>
        <p:spPr bwMode="auto">
          <a:xfrm>
            <a:off x="1319213" y="22098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第三讲 </a:t>
            </a:r>
          </a:p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  栈和队列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：计算器（表达式计算）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196752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从标准输入中读入一个整数算术运算表达式，如</a:t>
            </a:r>
            <a:r>
              <a:rPr lang="en-US" altLang="zh-CN" dirty="0"/>
              <a:t>24 / ( 1 + 2 + 36 / 6 / 2 - 2) * ( 12 / 2 / 2 )= </a:t>
            </a:r>
            <a:r>
              <a:rPr lang="zh-CN" altLang="en-US" dirty="0"/>
              <a:t>，计算表达式结果，并输出。</a:t>
            </a:r>
          </a:p>
          <a:p>
            <a:pPr lvl="1"/>
            <a:r>
              <a:rPr lang="zh-CN" altLang="en-US" dirty="0"/>
              <a:t>要求：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、表达式运算符只有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，表达式末尾的’</a:t>
            </a:r>
            <a:r>
              <a:rPr lang="en-US" altLang="zh-CN" dirty="0"/>
              <a:t>=’</a:t>
            </a:r>
            <a:r>
              <a:rPr lang="zh-CN" altLang="en-US" dirty="0"/>
              <a:t>字符表示表达式输入结束，表达式中可能会出现空格；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、表达式中会出现圆括号，括号可能嵌套，不会出现错误的表达式；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、出现除号</a:t>
            </a:r>
            <a:r>
              <a:rPr lang="en-US" altLang="zh-CN" dirty="0"/>
              <a:t>/</a:t>
            </a:r>
            <a:r>
              <a:rPr lang="zh-CN" altLang="en-US" dirty="0"/>
              <a:t>时，以整数相除进行运算，结果仍为整数，例如：</a:t>
            </a:r>
            <a:r>
              <a:rPr lang="en-US" altLang="zh-CN" dirty="0"/>
              <a:t>5/3</a:t>
            </a:r>
            <a:r>
              <a:rPr lang="zh-CN" altLang="en-US" dirty="0"/>
              <a:t>结果应为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输入形式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从键盘输入一个以’</a:t>
            </a:r>
            <a:r>
              <a:rPr lang="en-US" altLang="zh-CN" dirty="0"/>
              <a:t>=’</a:t>
            </a:r>
            <a:r>
              <a:rPr lang="zh-CN" altLang="en-US" dirty="0"/>
              <a:t>结尾的整数算术运算表达式。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输出形式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在屏幕上输出计算结果（为整数）。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</a:t>
            </a:r>
            <a:r>
              <a:rPr lang="en-US" altLang="zh-CN" dirty="0"/>
              <a:t>1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24 / ( 1 + 2 + 36 / 6 / 2 - 2) * ( 12 / 2 / 2 )=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</a:t>
            </a:r>
            <a:r>
              <a:rPr lang="en-US" altLang="zh-CN" dirty="0"/>
              <a:t>1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18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：问题分析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对于一般形式的表达式（通常称为</a:t>
            </a:r>
            <a:r>
              <a:rPr lang="zh-CN" altLang="en-US" b="1" dirty="0">
                <a:solidFill>
                  <a:srgbClr val="7030A0"/>
                </a:solidFill>
              </a:rPr>
              <a:t>中缀表达式</a:t>
            </a:r>
            <a:r>
              <a:rPr lang="en-US" altLang="zh-CN" b="1" dirty="0">
                <a:solidFill>
                  <a:srgbClr val="7030A0"/>
                </a:solidFill>
              </a:rPr>
              <a:t>(infix)</a:t>
            </a:r>
            <a:r>
              <a:rPr lang="zh-CN" altLang="en-US" b="1" dirty="0"/>
              <a:t>）：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1916832"/>
            <a:ext cx="347563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7030A0"/>
                </a:solidFill>
              </a:rPr>
              <a:t>a + b * c + ( d * e + f ) / g</a:t>
            </a:r>
            <a:endParaRPr lang="zh-CN" altLang="en-US" sz="2800" b="1" i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708920"/>
            <a:ext cx="553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在（计算机）计算表达式的值时面临的主要问题有：</a:t>
            </a:r>
            <a:endParaRPr lang="en-US" altLang="zh-CN" b="1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运算符有优先级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括号会改变计算的次序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717032"/>
            <a:ext cx="7488832" cy="144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为了方便表达式的（计算机）计算，波兰数学家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Lukasiewicz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世纪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年代发明了一种将运算符写在操作数之后的表达式表示方式（称为</a:t>
            </a:r>
            <a:r>
              <a:rPr lang="zh-CN" altLang="en-US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后缀表达式</a:t>
            </a:r>
            <a:r>
              <a:rPr lang="en-US" altLang="zh-CN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(postfix)</a:t>
            </a:r>
            <a:r>
              <a:rPr lang="zh-CN" altLang="en-US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，或逆波兰表示，</a:t>
            </a:r>
            <a:r>
              <a:rPr lang="en-US" altLang="zh-CN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Reverse Polish </a:t>
            </a:r>
            <a:r>
              <a:rPr lang="en-US" altLang="zh-CN" sz="2400" b="1" dirty="0" err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Notation,RPN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14988"/>
              </p:ext>
            </p:extLst>
          </p:nvPr>
        </p:nvGraphicFramePr>
        <p:xfrm>
          <a:off x="755576" y="5157192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中缀表达式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后缀表达式（</a:t>
                      </a:r>
                      <a:r>
                        <a:rPr lang="en-US" altLang="zh-CN" dirty="0"/>
                        <a:t>RPN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+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 b *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c *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a + b * c + ( d * e + f ) / 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c * + d e * f + </a:t>
                      </a:r>
                      <a:r>
                        <a:rPr lang="en-US" altLang="zh-CN"/>
                        <a:t>g / </a:t>
                      </a:r>
                      <a:r>
                        <a:rPr lang="en-US" altLang="zh-CN" dirty="0"/>
                        <a:t>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652120" y="1484784"/>
            <a:ext cx="3276600" cy="1440160"/>
            <a:chOff x="3360" y="192"/>
            <a:chExt cx="2064" cy="528"/>
          </a:xfrm>
        </p:grpSpPr>
        <p:sp>
          <p:nvSpPr>
            <p:cNvPr id="12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1822" cy="3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3300"/>
                  </a:solidFill>
                  <a:ea typeface="幼圆" pitchFamily="49" charset="-122"/>
                </a:rPr>
                <a:t>后缀表达式的最大好处是没有括号，也不用考虑运算符的优先级！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zh-CN" altLang="en-US" dirty="0"/>
              <a:t>中缀到后缀的转换规则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2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从左至右遍历中缀表达式中每个数字和符号：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若是数字直接输出，即成为后缀表达式的一部分；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若是符号：</a:t>
              </a:r>
              <a:endParaRPr lang="en-US" altLang="zh-CN" sz="2000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，则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将栈中元素弹出并输出，直到遇到“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”， “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”弹出但不输出；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等符号，则从栈中弹出并输出优先级高于当前的符号，直到遇到一个优先级低的符号；然后将当前符号压入栈中。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（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优先级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最低，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次之，“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”最高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遍历结束，将栈中所有元素依次弹出，直到栈为空。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1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从左至右遍历后缀表达式中每个数字和符号：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若是数字直接进栈；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若是运算符（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），则从栈中弹出两个元素进行计算（注意：后弹出的是左运算数），并将计算结果进栈。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遍历结束，将计算结果从栈中弹出（栈中应只有一个元素，否则表达式有错）。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123728" y="2276872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322" cy="1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今天许多编译器</a:t>
              </a:r>
              <a:r>
                <a:rPr lang="zh-CN" altLang="en-US" sz="26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通常</a:t>
              </a:r>
              <a:r>
                <a:rPr lang="zh-CN" altLang="en-US" sz="26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先将数学表达式转换成后缀表达式，然后再将后缀表达式转换成机器执行代码。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392488"/>
            <a:chOff x="289" y="1200"/>
            <a:chExt cx="5136" cy="2604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算法：</a:t>
              </a:r>
              <a:endParaRPr lang="en-US" altLang="zh-CN" sz="2600" b="1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对于问题</a:t>
              </a:r>
              <a:r>
                <a:rPr lang="en-US" altLang="zh-CN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3.1</a:t>
              </a: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我们没有必要象编译程序那样先将中缀表达式转换为后缀表达式，然后再进行计算。</a:t>
              </a:r>
              <a:endParaRPr lang="en-US" altLang="zh-CN" sz="24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为此，可设两个栈，一个为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数据栈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，另一个为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运算符栈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，在转换中缀表达的同进行表达式的计算。</a:t>
              </a:r>
              <a:r>
                <a:rPr lang="zh-CN" altLang="en-US" sz="24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主要思路为：当一个运算符出栈时，即与数据栈中的数据进行相应计算，计算结果仍存至数据栈中。</a:t>
              </a:r>
              <a:endParaRPr lang="zh-CN" altLang="en-US" sz="2400" b="1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3203848" y="1268760"/>
            <a:ext cx="2808312" cy="917079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从输入中获取一个符号</a:t>
            </a:r>
            <a:endParaRPr kumimoji="0" lang="zh-CN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3203848" y="2420888"/>
            <a:ext cx="2808312" cy="1039356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是否为数据或操作符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5696" y="3501008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直接进数据栈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88024" y="3501008"/>
            <a:ext cx="2664296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视情况进符号栈或计算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流程图: 决策 7"/>
          <p:cNvSpPr/>
          <p:nvPr/>
        </p:nvSpPr>
        <p:spPr bwMode="auto">
          <a:xfrm>
            <a:off x="3203848" y="4293096"/>
            <a:ext cx="2808312" cy="1039356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符号栈是否为空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275856" y="5517232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进行计算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28184" y="5517232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输出计算结果</a:t>
            </a:r>
          </a:p>
        </p:txBody>
      </p:sp>
      <p:cxnSp>
        <p:nvCxnSpPr>
          <p:cNvPr id="14" name="直接箭头连接符 13"/>
          <p:cNvCxnSpPr>
            <a:endCxn id="4" idx="0"/>
          </p:cNvCxnSpPr>
          <p:nvPr/>
        </p:nvCxnSpPr>
        <p:spPr bwMode="auto">
          <a:xfrm>
            <a:off x="4572000" y="980728"/>
            <a:ext cx="36004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4" idx="2"/>
            <a:endCxn id="5" idx="0"/>
          </p:cNvCxnSpPr>
          <p:nvPr/>
        </p:nvCxnSpPr>
        <p:spPr bwMode="auto">
          <a:xfrm>
            <a:off x="4608004" y="2185839"/>
            <a:ext cx="0" cy="2350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26"/>
          <p:cNvCxnSpPr>
            <a:stCxn id="5" idx="1"/>
            <a:endCxn id="6" idx="0"/>
          </p:cNvCxnSpPr>
          <p:nvPr/>
        </p:nvCxnSpPr>
        <p:spPr bwMode="auto">
          <a:xfrm rot="10800000" flipV="1">
            <a:off x="3167844" y="2940566"/>
            <a:ext cx="36004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肘形连接符 30"/>
          <p:cNvCxnSpPr>
            <a:stCxn id="5" idx="3"/>
            <a:endCxn id="7" idx="0"/>
          </p:cNvCxnSpPr>
          <p:nvPr/>
        </p:nvCxnSpPr>
        <p:spPr bwMode="auto">
          <a:xfrm>
            <a:off x="6012160" y="2940566"/>
            <a:ext cx="108012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肘形连接符 43"/>
          <p:cNvCxnSpPr>
            <a:stCxn id="7" idx="2"/>
          </p:cNvCxnSpPr>
          <p:nvPr/>
        </p:nvCxnSpPr>
        <p:spPr bwMode="auto">
          <a:xfrm rot="5400000">
            <a:off x="3622540" y="1507432"/>
            <a:ext cx="134724" cy="48605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6" idx="2"/>
          </p:cNvCxnSpPr>
          <p:nvPr/>
        </p:nvCxnSpPr>
        <p:spPr bwMode="auto">
          <a:xfrm flipH="1">
            <a:off x="3131840" y="3901118"/>
            <a:ext cx="36004" cy="1039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flipV="1">
            <a:off x="1325290" y="1196752"/>
            <a:ext cx="3246710" cy="2814662"/>
          </a:xfrm>
          <a:prstGeom prst="bentConnector3">
            <a:avLst>
              <a:gd name="adj1" fmla="val -11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4" idx="3"/>
          </p:cNvCxnSpPr>
          <p:nvPr/>
        </p:nvCxnSpPr>
        <p:spPr bwMode="auto">
          <a:xfrm>
            <a:off x="6012160" y="1727300"/>
            <a:ext cx="2448272" cy="2421780"/>
          </a:xfrm>
          <a:prstGeom prst="bentConnector3">
            <a:avLst>
              <a:gd name="adj1" fmla="val 99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endCxn id="8" idx="0"/>
          </p:cNvCxnSpPr>
          <p:nvPr/>
        </p:nvCxnSpPr>
        <p:spPr bwMode="auto">
          <a:xfrm rot="10800000" flipV="1">
            <a:off x="4608004" y="4161780"/>
            <a:ext cx="3852428" cy="13131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>
            <a:stCxn id="8" idx="2"/>
            <a:endCxn id="9" idx="0"/>
          </p:cNvCxnSpPr>
          <p:nvPr/>
        </p:nvCxnSpPr>
        <p:spPr bwMode="auto">
          <a:xfrm>
            <a:off x="4608004" y="5332452"/>
            <a:ext cx="0" cy="18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肘形连接符 67"/>
          <p:cNvCxnSpPr>
            <a:stCxn id="8" idx="3"/>
          </p:cNvCxnSpPr>
          <p:nvPr/>
        </p:nvCxnSpPr>
        <p:spPr bwMode="auto">
          <a:xfrm>
            <a:off x="6012160" y="4812774"/>
            <a:ext cx="1656184" cy="704458"/>
          </a:xfrm>
          <a:prstGeom prst="bentConnector3">
            <a:avLst>
              <a:gd name="adj1" fmla="val 9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rot="5400000">
            <a:off x="3349897" y="5011143"/>
            <a:ext cx="319970" cy="21962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flipV="1">
            <a:off x="2411760" y="4149080"/>
            <a:ext cx="2232248" cy="2160240"/>
          </a:xfrm>
          <a:prstGeom prst="bentConnector3">
            <a:avLst>
              <a:gd name="adj1" fmla="val 2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788024" y="21328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不是等号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84168" y="12687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是等号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32040" y="51571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不为空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43711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557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561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符号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093B8F-D891-443E-8E68-0205ECCF8194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</a:t>
            </a:r>
            <a:r>
              <a:rPr lang="en-US" altLang="zh-CN">
                <a:ea typeface="宋体" pitchFamily="2" charset="-122"/>
              </a:rPr>
              <a:t>enum</a:t>
            </a:r>
            <a:r>
              <a:rPr lang="zh-CN" altLang="en-US">
                <a:ea typeface="宋体" pitchFamily="2" charset="-122"/>
              </a:rPr>
              <a:t>）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000" b="0" dirty="0">
                <a:ea typeface="宋体" pitchFamily="2" charset="-122"/>
              </a:rPr>
              <a:t>枚举型变量的取值仅限于规定的一组值之一。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0" dirty="0">
                <a:ea typeface="宋体" pitchFamily="2" charset="-122"/>
              </a:rPr>
              <a:t> </a:t>
            </a:r>
          </a:p>
          <a:p>
            <a:r>
              <a:rPr lang="zh-CN" altLang="en-US" sz="2000" b="0" dirty="0">
                <a:ea typeface="宋体" pitchFamily="2" charset="-122"/>
              </a:rPr>
              <a:t> 定义形式：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b="1" i="1" dirty="0" err="1">
                <a:solidFill>
                  <a:srgbClr val="0033CC"/>
                </a:solidFill>
                <a:ea typeface="宋体" pitchFamily="2" charset="-122"/>
              </a:rPr>
              <a:t>enum</a:t>
            </a:r>
            <a:r>
              <a:rPr lang="en-US" altLang="zh-CN" sz="2000" b="1" i="1" dirty="0">
                <a:solidFill>
                  <a:srgbClr val="0033CC"/>
                </a:solidFill>
                <a:ea typeface="宋体" pitchFamily="2" charset="-122"/>
              </a:rPr>
              <a:t>   </a:t>
            </a:r>
            <a:r>
              <a:rPr lang="zh-CN" altLang="en-US" sz="2000" b="1" i="1" dirty="0">
                <a:solidFill>
                  <a:srgbClr val="0033CC"/>
                </a:solidFill>
                <a:ea typeface="宋体" pitchFamily="2" charset="-122"/>
              </a:rPr>
              <a:t>枚举名  </a:t>
            </a:r>
            <a:r>
              <a:rPr lang="en-US" altLang="zh-CN" sz="2000" b="1" i="1" dirty="0">
                <a:solidFill>
                  <a:srgbClr val="0033CC"/>
                </a:solidFill>
                <a:ea typeface="宋体" pitchFamily="2" charset="-122"/>
              </a:rPr>
              <a:t>{ </a:t>
            </a:r>
            <a:r>
              <a:rPr lang="zh-CN" altLang="en-US" sz="2000" b="1" i="1" dirty="0">
                <a:solidFill>
                  <a:srgbClr val="0033CC"/>
                </a:solidFill>
                <a:ea typeface="宋体" pitchFamily="2" charset="-122"/>
              </a:rPr>
              <a:t>值表 </a:t>
            </a:r>
            <a:r>
              <a:rPr lang="en-US" altLang="zh-CN" sz="2000" b="1" i="1" dirty="0">
                <a:solidFill>
                  <a:srgbClr val="0033CC"/>
                </a:solidFill>
                <a:ea typeface="宋体" pitchFamily="2" charset="-122"/>
              </a:rPr>
              <a:t>}</a:t>
            </a:r>
            <a:r>
              <a:rPr lang="zh-CN" altLang="en-US" sz="2000" b="1" i="1" dirty="0">
                <a:solidFill>
                  <a:srgbClr val="0033CC"/>
                </a:solidFill>
                <a:ea typeface="宋体" pitchFamily="2" charset="-122"/>
              </a:rPr>
              <a:t>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 dirty="0">
                <a:ea typeface="宋体" pitchFamily="2" charset="-122"/>
              </a:rPr>
              <a:t>例：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ea typeface="宋体" pitchFamily="2" charset="-122"/>
              </a:rPr>
              <a:t>enum</a:t>
            </a:r>
            <a:r>
              <a:rPr lang="en-US" altLang="zh-CN" sz="2000" dirty="0">
                <a:ea typeface="宋体" pitchFamily="2" charset="-122"/>
              </a:rPr>
              <a:t> color { red, green, yellow, white, black }; /* </a:t>
            </a:r>
            <a:r>
              <a:rPr lang="zh-CN" altLang="en-US" sz="2000" dirty="0">
                <a:ea typeface="宋体" pitchFamily="2" charset="-122"/>
              </a:rPr>
              <a:t>枚举值是标识符 *</a:t>
            </a:r>
            <a:r>
              <a:rPr lang="en-US" altLang="zh-CN" sz="2000" dirty="0">
                <a:ea typeface="宋体" pitchFamily="2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0" dirty="0">
                <a:ea typeface="宋体" pitchFamily="2" charset="-122"/>
              </a:rPr>
              <a:t> </a:t>
            </a:r>
          </a:p>
          <a:p>
            <a:r>
              <a:rPr lang="en-US" altLang="zh-CN" sz="2000" b="0" dirty="0">
                <a:ea typeface="宋体" pitchFamily="2" charset="-122"/>
              </a:rPr>
              <a:t> </a:t>
            </a:r>
            <a:r>
              <a:rPr lang="zh-CN" altLang="en-US" sz="2000" b="0" dirty="0">
                <a:ea typeface="宋体" pitchFamily="2" charset="-122"/>
              </a:rPr>
              <a:t>枚举变量说明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ea typeface="宋体" pitchFamily="2" charset="-122"/>
              </a:rPr>
              <a:t>enum</a:t>
            </a:r>
            <a:r>
              <a:rPr lang="en-US" altLang="zh-CN" sz="2000" dirty="0">
                <a:ea typeface="宋体" pitchFamily="2" charset="-122"/>
              </a:rPr>
              <a:t>  color chair;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ea typeface="宋体" pitchFamily="2" charset="-122"/>
              </a:rPr>
              <a:t>enum</a:t>
            </a:r>
            <a:r>
              <a:rPr lang="en-US" altLang="zh-CN" sz="2000" dirty="0">
                <a:ea typeface="宋体" pitchFamily="2" charset="-122"/>
              </a:rPr>
              <a:t>  color suite[10];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2432A447-19A7-4BC8-9515-4C628FA2D20D}"/>
              </a:ext>
            </a:extLst>
          </p:cNvPr>
          <p:cNvSpPr/>
          <p:nvPr/>
        </p:nvSpPr>
        <p:spPr bwMode="auto">
          <a:xfrm>
            <a:off x="6444208" y="192881"/>
            <a:ext cx="2520280" cy="1021556"/>
          </a:xfrm>
          <a:prstGeom prst="wedgeRoundRectCallout">
            <a:avLst>
              <a:gd name="adj1" fmla="val -66389"/>
              <a:gd name="adj2" fmla="val -5928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为了使程序具有更好的扩展性，本问题实现中用到了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枚举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A5A4EF3-F976-4BD2-A153-F1BAD7D8C04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枚举类型（续）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</a:pPr>
            <a:r>
              <a:rPr lang="zh-CN" altLang="en-US" sz="1800" b="0">
                <a:ea typeface="宋体" pitchFamily="2" charset="-122"/>
              </a:rPr>
              <a:t>在表达式中使用枚举变量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chair = red;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suite[5] = yellow;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if( chair = = green ) …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1800" b="0">
                <a:ea typeface="宋体" pitchFamily="2" charset="-122"/>
              </a:rPr>
              <a:t> 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1800" b="0">
                <a:ea typeface="宋体" pitchFamily="2" charset="-122"/>
              </a:rPr>
              <a:t>注意</a:t>
            </a:r>
            <a:r>
              <a:rPr lang="zh-CN" altLang="en-US" sz="1800" b="0">
                <a:solidFill>
                  <a:srgbClr val="0033CC"/>
                </a:solidFill>
                <a:ea typeface="宋体" pitchFamily="2" charset="-122"/>
              </a:rPr>
              <a:t>：</a:t>
            </a:r>
            <a:r>
              <a:rPr lang="zh-CN" altLang="en-US" sz="1800" b="0" i="1">
                <a:solidFill>
                  <a:srgbClr val="0033CC"/>
                </a:solidFill>
                <a:ea typeface="宋体" pitchFamily="2" charset="-122"/>
              </a:rPr>
              <a:t>对枚举变量的赋值并不是将标识符字符串传给它，而是把该标识符所对应的各值表中常数值赋与变量</a:t>
            </a:r>
            <a:r>
              <a:rPr lang="zh-CN" altLang="en-US" sz="1800" b="0">
                <a:ea typeface="宋体" pitchFamily="2" charset="-122"/>
              </a:rPr>
              <a:t>。</a:t>
            </a:r>
            <a:r>
              <a:rPr lang="en-US" altLang="zh-CN" sz="1800" b="0">
                <a:ea typeface="宋体" pitchFamily="2" charset="-122"/>
              </a:rPr>
              <a:t>C</a:t>
            </a:r>
            <a:r>
              <a:rPr lang="zh-CN" altLang="en-US" sz="1800" b="0">
                <a:ea typeface="宋体" pitchFamily="2" charset="-122"/>
              </a:rPr>
              <a:t>语言编译程序把值表中的标识符视为从</a:t>
            </a:r>
            <a:r>
              <a:rPr lang="en-US" altLang="zh-CN" sz="1800" b="0">
                <a:ea typeface="宋体" pitchFamily="2" charset="-122"/>
              </a:rPr>
              <a:t>0</a:t>
            </a:r>
            <a:r>
              <a:rPr lang="zh-CN" altLang="en-US" sz="1800" b="0">
                <a:ea typeface="宋体" pitchFamily="2" charset="-122"/>
              </a:rPr>
              <a:t>开始的连续整数。另外，枚举类型变量的作用范围与一般变量的定义相同。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 b="0">
                <a:ea typeface="宋体" pitchFamily="2" charset="-122"/>
              </a:rPr>
              <a:t> 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如：</a:t>
            </a:r>
          </a:p>
          <a:p>
            <a:pPr marL="838200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enum color { red, green, yellow = 5, white, black };</a:t>
            </a: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1800">
                <a:ea typeface="宋体" pitchFamily="2" charset="-122"/>
              </a:rPr>
              <a:t>则：</a:t>
            </a:r>
          </a:p>
          <a:p>
            <a:pPr marL="838200" lvl="2" indent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>
                <a:ea typeface="宋体" pitchFamily="2" charset="-122"/>
              </a:rPr>
              <a:t>red=0, green=1, yellow=5, white=6, black=7</a:t>
            </a:r>
          </a:p>
          <a:p>
            <a:pPr marL="0" indent="0">
              <a:lnSpc>
                <a:spcPct val="70000"/>
              </a:lnSpc>
              <a:buFont typeface="Wingdings" pitchFamily="2" charset="2"/>
              <a:buNone/>
            </a:pPr>
            <a:endParaRPr lang="en-US" altLang="zh-CN" sz="18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59828F-045A-4FC7-9429-704B658A638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枚举类型（续）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>
                <a:ea typeface="宋体" pitchFamily="2" charset="-122"/>
              </a:rPr>
              <a:t>枚举类型用途：</a:t>
            </a:r>
          </a:p>
          <a:p>
            <a:pPr>
              <a:buFont typeface="Wingdings" pitchFamily="2" charset="2"/>
              <a:buNone/>
            </a:pPr>
            <a:endParaRPr lang="zh-CN" altLang="en-US" b="0">
              <a:ea typeface="宋体" pitchFamily="2" charset="-122"/>
            </a:endParaRPr>
          </a:p>
          <a:p>
            <a:pPr marL="781050" lvl="1" indent="-387350"/>
            <a:r>
              <a:rPr lang="zh-CN" altLang="en-US">
                <a:ea typeface="宋体" pitchFamily="2" charset="-122"/>
              </a:rPr>
              <a:t>枚举类型通常用来说明变量取值为有限的一组值之一，如：</a:t>
            </a:r>
            <a:r>
              <a:rPr lang="en-US" altLang="zh-CN">
                <a:ea typeface="宋体" pitchFamily="2" charset="-122"/>
              </a:rPr>
              <a:t>enum Boolean { FALSE, TRUE };</a:t>
            </a:r>
          </a:p>
          <a:p>
            <a:pPr marL="781050" lvl="1" indent="-387350"/>
            <a:r>
              <a:rPr lang="zh-CN" altLang="en-US">
                <a:ea typeface="宋体" pitchFamily="2" charset="-122"/>
              </a:rPr>
              <a:t>用来定义常量，如： </a:t>
            </a:r>
            <a:r>
              <a:rPr lang="en-US" altLang="zh-CN">
                <a:ea typeface="宋体" pitchFamily="2" charset="-122"/>
              </a:rPr>
              <a:t>enum { PI = 3.14159 };</a:t>
            </a:r>
          </a:p>
          <a:p>
            <a:pPr>
              <a:buFont typeface="Wingdings" pitchFamily="2" charset="2"/>
              <a:buNone/>
            </a:pPr>
            <a:endParaRPr lang="en-US" altLang="zh-CN" b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019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96752"/>
            <a:ext cx="6286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3717032"/>
            <a:ext cx="63722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 bwMode="auto">
          <a:xfrm>
            <a:off x="827584" y="0"/>
            <a:ext cx="504056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547664" y="1196752"/>
            <a:ext cx="648072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347864" y="4437112"/>
            <a:ext cx="5040560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9" name="组合 19"/>
          <p:cNvGrpSpPr/>
          <p:nvPr/>
        </p:nvGrpSpPr>
        <p:grpSpPr>
          <a:xfrm>
            <a:off x="6156176" y="-46608"/>
            <a:ext cx="2715790" cy="1833625"/>
            <a:chOff x="0" y="188639"/>
            <a:chExt cx="2229108" cy="898524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0" y="188639"/>
              <a:ext cx="2229108" cy="898524"/>
              <a:chOff x="476" y="506"/>
              <a:chExt cx="499" cy="565"/>
            </a:xfrm>
          </p:grpSpPr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476" y="506"/>
                <a:ext cx="499" cy="565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502" y="638"/>
                <a:ext cx="370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2400" dirty="0">
                    <a:solidFill>
                      <a:srgbClr val="7030A0"/>
                    </a:solidFill>
                    <a:ea typeface="华文新魏" pitchFamily="2" charset="-122"/>
                  </a:rPr>
                  <a:t>这些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华文新魏" pitchFamily="2" charset="-122"/>
                  </a:rPr>
                  <a:t>红圈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华文新魏" pitchFamily="2" charset="-122"/>
                  </a:rPr>
                  <a:t>所标注的功能所涉及的数据是如何组织的</a:t>
                </a:r>
                <a:r>
                  <a:rPr lang="zh-CN" altLang="en-US" sz="4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1" name="Freeform 31"/>
            <p:cNvSpPr>
              <a:spLocks/>
            </p:cNvSpPr>
            <p:nvPr/>
          </p:nvSpPr>
          <p:spPr bwMode="auto">
            <a:xfrm rot="530513">
              <a:off x="1703082" y="426414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 rot="530513">
              <a:off x="1780191" y="839838"/>
              <a:ext cx="152631" cy="62012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539552" y="5633864"/>
            <a:ext cx="8361684" cy="1224136"/>
            <a:chOff x="289" y="1200"/>
            <a:chExt cx="5136" cy="2352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87" y="1668"/>
              <a:ext cx="4499" cy="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6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和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队</a:t>
              </a:r>
              <a:r>
                <a:rPr lang="zh-CN" altLang="en-US" sz="26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是解决问题时常用的数据组织方式</a:t>
              </a:r>
              <a:endParaRPr lang="zh-CN" altLang="en-US" sz="26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249108"/>
            <a:chOff x="289" y="1200"/>
            <a:chExt cx="5136" cy="2519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从本例中看出由于使用了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这种数据结构，一方面简化了算法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复杂性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；另一方面程序具有很好的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可扩展性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（如增加新的优先级运算符非常方便）。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思考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：修改该表达式计算程序，为其增加：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%(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求余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&gt;(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大于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&lt;(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小于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等运算符。运算符优先级照</a:t>
              </a: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C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语言中定义。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zh-CN" altLang="en-US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72200" y="188640"/>
            <a:ext cx="2448272" cy="1033463"/>
            <a:chOff x="404" y="73"/>
            <a:chExt cx="1161" cy="651"/>
          </a:xfrm>
        </p:grpSpPr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108325" y="2393950"/>
            <a:ext cx="3335338" cy="504825"/>
            <a:chOff x="1655" y="1661"/>
            <a:chExt cx="2101" cy="318"/>
          </a:xfrm>
        </p:grpSpPr>
        <p:sp>
          <p:nvSpPr>
            <p:cNvPr id="55339" name="Line 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Line 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1" name="Line 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1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1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Line 1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Line 1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Freeform 1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08325" y="5407025"/>
            <a:ext cx="3335338" cy="504825"/>
            <a:chOff x="1655" y="1661"/>
            <a:chExt cx="2101" cy="318"/>
          </a:xfrm>
        </p:grpSpPr>
        <p:sp>
          <p:nvSpPr>
            <p:cNvPr id="55330" name="Line 1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1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1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1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2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2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Line 2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2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8" name="Freeform 2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2057" name="Text Box 25"/>
          <p:cNvSpPr txBox="1">
            <a:spLocks noChangeArrowheads="1"/>
          </p:cNvSpPr>
          <p:nvPr/>
        </p:nvSpPr>
        <p:spPr bwMode="auto">
          <a:xfrm>
            <a:off x="3190875" y="23495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a</a:t>
            </a:r>
          </a:p>
        </p:txBody>
      </p:sp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3705225" y="2371725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b</a:t>
            </a:r>
          </a:p>
        </p:txBody>
      </p:sp>
      <p:sp>
        <p:nvSpPr>
          <p:cNvPr id="812059" name="Text Box 27"/>
          <p:cNvSpPr txBox="1">
            <a:spLocks noChangeArrowheads="1"/>
          </p:cNvSpPr>
          <p:nvPr/>
        </p:nvSpPr>
        <p:spPr bwMode="auto">
          <a:xfrm>
            <a:off x="4221163" y="2365375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0" name="Rectangle 28"/>
          <p:cNvSpPr>
            <a:spLocks noChangeArrowheads="1"/>
          </p:cNvSpPr>
          <p:nvPr/>
        </p:nvSpPr>
        <p:spPr bwMode="auto">
          <a:xfrm>
            <a:off x="4210050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4221163" y="3041650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2" name="Text Box 30"/>
          <p:cNvSpPr txBox="1">
            <a:spLocks noChangeArrowheads="1"/>
          </p:cNvSpPr>
          <p:nvPr/>
        </p:nvSpPr>
        <p:spPr bwMode="auto">
          <a:xfrm>
            <a:off x="418306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d</a:t>
            </a:r>
          </a:p>
        </p:txBody>
      </p:sp>
      <p:sp>
        <p:nvSpPr>
          <p:cNvPr id="812063" name="Rectangle 31"/>
          <p:cNvSpPr>
            <a:spLocks noChangeArrowheads="1"/>
          </p:cNvSpPr>
          <p:nvPr/>
        </p:nvSpPr>
        <p:spPr bwMode="auto">
          <a:xfrm>
            <a:off x="4238625" y="245903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4" name="Text Box 32"/>
          <p:cNvSpPr txBox="1">
            <a:spLocks noChangeArrowheads="1"/>
          </p:cNvSpPr>
          <p:nvPr/>
        </p:nvSpPr>
        <p:spPr bwMode="auto">
          <a:xfrm>
            <a:off x="4437063" y="3030538"/>
            <a:ext cx="935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d</a:t>
            </a:r>
          </a:p>
        </p:txBody>
      </p:sp>
      <p:sp>
        <p:nvSpPr>
          <p:cNvPr id="812065" name="Rectangle 33"/>
          <p:cNvSpPr>
            <a:spLocks noChangeArrowheads="1"/>
          </p:cNvSpPr>
          <p:nvPr/>
        </p:nvSpPr>
        <p:spPr bwMode="auto">
          <a:xfrm>
            <a:off x="3744913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6" name="Text Box 34"/>
          <p:cNvSpPr txBox="1">
            <a:spLocks noChangeArrowheads="1"/>
          </p:cNvSpPr>
          <p:nvPr/>
        </p:nvSpPr>
        <p:spPr bwMode="auto">
          <a:xfrm>
            <a:off x="4906963" y="3048000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b</a:t>
            </a:r>
          </a:p>
        </p:txBody>
      </p:sp>
      <p:sp>
        <p:nvSpPr>
          <p:cNvPr id="812067" name="Text Box 35"/>
          <p:cNvSpPr txBox="1">
            <a:spLocks noChangeArrowheads="1"/>
          </p:cNvSpPr>
          <p:nvPr/>
        </p:nvSpPr>
        <p:spPr bwMode="auto">
          <a:xfrm>
            <a:off x="374491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e</a:t>
            </a:r>
          </a:p>
        </p:txBody>
      </p:sp>
      <p:sp>
        <p:nvSpPr>
          <p:cNvPr id="812071" name="Text Box 39"/>
          <p:cNvSpPr txBox="1">
            <a:spLocks noChangeArrowheads="1"/>
          </p:cNvSpPr>
          <p:nvPr/>
        </p:nvSpPr>
        <p:spPr bwMode="auto">
          <a:xfrm>
            <a:off x="3197225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1</a:t>
            </a:r>
          </a:p>
        </p:txBody>
      </p:sp>
      <p:sp>
        <p:nvSpPr>
          <p:cNvPr id="812072" name="Text Box 40"/>
          <p:cNvSpPr txBox="1">
            <a:spLocks noChangeArrowheads="1"/>
          </p:cNvSpPr>
          <p:nvPr/>
        </p:nvSpPr>
        <p:spPr bwMode="auto">
          <a:xfrm>
            <a:off x="3717925" y="5407025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3" name="Rectangle 41"/>
          <p:cNvSpPr>
            <a:spLocks noChangeArrowheads="1"/>
          </p:cNvSpPr>
          <p:nvPr/>
        </p:nvSpPr>
        <p:spPr bwMode="auto">
          <a:xfrm>
            <a:off x="3751263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4" name="Text Box 42"/>
          <p:cNvSpPr txBox="1">
            <a:spLocks noChangeArrowheads="1"/>
          </p:cNvSpPr>
          <p:nvPr/>
        </p:nvSpPr>
        <p:spPr bwMode="auto">
          <a:xfrm>
            <a:off x="3856038" y="6019800"/>
            <a:ext cx="576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5" name="Text Box 43"/>
          <p:cNvSpPr txBox="1">
            <a:spLocks noChangeArrowheads="1"/>
          </p:cNvSpPr>
          <p:nvPr/>
        </p:nvSpPr>
        <p:spPr bwMode="auto">
          <a:xfrm>
            <a:off x="3733800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5</a:t>
            </a:r>
          </a:p>
        </p:txBody>
      </p:sp>
      <p:sp>
        <p:nvSpPr>
          <p:cNvPr id="812076" name="Text Box 44"/>
          <p:cNvSpPr txBox="1">
            <a:spLocks noChangeArrowheads="1"/>
          </p:cNvSpPr>
          <p:nvPr/>
        </p:nvSpPr>
        <p:spPr bwMode="auto">
          <a:xfrm>
            <a:off x="4243388" y="5429250"/>
            <a:ext cx="5762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7</a:t>
            </a:r>
          </a:p>
        </p:txBody>
      </p:sp>
      <p:sp>
        <p:nvSpPr>
          <p:cNvPr id="812077" name="Text Box 45"/>
          <p:cNvSpPr txBox="1">
            <a:spLocks noChangeArrowheads="1"/>
          </p:cNvSpPr>
          <p:nvPr/>
        </p:nvSpPr>
        <p:spPr bwMode="auto">
          <a:xfrm>
            <a:off x="4078288" y="6021388"/>
            <a:ext cx="129698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, 7</a:t>
            </a:r>
          </a:p>
        </p:txBody>
      </p:sp>
      <p:sp>
        <p:nvSpPr>
          <p:cNvPr id="812078" name="Rectangle 46"/>
          <p:cNvSpPr>
            <a:spLocks noChangeArrowheads="1"/>
          </p:cNvSpPr>
          <p:nvPr/>
        </p:nvSpPr>
        <p:spPr bwMode="auto">
          <a:xfrm>
            <a:off x="4256088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9" name="Text Box 47"/>
          <p:cNvSpPr txBox="1">
            <a:spLocks noChangeArrowheads="1"/>
          </p:cNvSpPr>
          <p:nvPr/>
        </p:nvSpPr>
        <p:spPr bwMode="auto">
          <a:xfrm>
            <a:off x="4254500" y="5440363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6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50825" y="333375"/>
            <a:ext cx="8642350" cy="1776413"/>
            <a:chOff x="250825" y="333375"/>
            <a:chExt cx="8642350" cy="1776413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636713" y="454025"/>
              <a:ext cx="7256462" cy="1655763"/>
              <a:chOff x="703" y="286"/>
              <a:chExt cx="4571" cy="1043"/>
            </a:xfrm>
          </p:grpSpPr>
          <p:sp>
            <p:nvSpPr>
              <p:cNvPr id="55348" name="Rectangle 3"/>
              <p:cNvSpPr>
                <a:spLocks noChangeArrowheads="1"/>
              </p:cNvSpPr>
              <p:nvPr/>
            </p:nvSpPr>
            <p:spPr bwMode="auto">
              <a:xfrm>
                <a:off x="703" y="286"/>
                <a:ext cx="4264" cy="1043"/>
              </a:xfrm>
              <a:prstGeom prst="rect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3B3B"/>
                  </a:gs>
                  <a:gs pos="100000">
                    <a:srgbClr val="00808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99190" dir="3011666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49" name="Rectangle 4"/>
              <p:cNvSpPr>
                <a:spLocks noChangeArrowheads="1"/>
              </p:cNvSpPr>
              <p:nvPr/>
            </p:nvSpPr>
            <p:spPr bwMode="auto">
              <a:xfrm>
                <a:off x="828" y="384"/>
                <a:ext cx="4446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2700" algn="ctr" rotWithShape="0">
                  <a:srgbClr val="000000"/>
                </a:outerShdw>
              </a:effec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分别表示对堆栈进行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次进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栈操作与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次出栈操作，则对进栈序列 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a, b, c, d, e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，经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过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PUSH, PUSH, PUSH, POP, PUSH, POP, POP, PUSH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 栈中状态如何？得到的出栈序列是什么？ </a:t>
                </a:r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250825" y="333375"/>
              <a:ext cx="2105025" cy="935038"/>
              <a:chOff x="204" y="255"/>
              <a:chExt cx="1326" cy="589"/>
            </a:xfrm>
          </p:grpSpPr>
          <p:sp>
            <p:nvSpPr>
              <p:cNvPr id="55326" name="AutoShape 49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FF0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7" name="Text Box 50"/>
              <p:cNvSpPr txBox="1">
                <a:spLocks noChangeArrowheads="1"/>
              </p:cNvSpPr>
              <p:nvPr/>
            </p:nvSpPr>
            <p:spPr bwMode="auto">
              <a:xfrm rot="-1060623">
                <a:off x="279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27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23850" y="3646488"/>
            <a:ext cx="8135938" cy="1411287"/>
            <a:chOff x="323850" y="3646488"/>
            <a:chExt cx="8135938" cy="141128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690688" y="3762375"/>
              <a:ext cx="6769100" cy="1295400"/>
              <a:chOff x="1156" y="2659"/>
              <a:chExt cx="4264" cy="816"/>
            </a:xfrm>
          </p:grpSpPr>
          <p:sp>
            <p:nvSpPr>
              <p:cNvPr id="55328" name="Rectangle 37"/>
              <p:cNvSpPr>
                <a:spLocks noChangeArrowheads="1"/>
              </p:cNvSpPr>
              <p:nvPr/>
            </p:nvSpPr>
            <p:spPr bwMode="auto">
              <a:xfrm>
                <a:off x="1156" y="2659"/>
                <a:ext cx="4264" cy="816"/>
              </a:xfrm>
              <a:prstGeom prst="rect">
                <a:avLst/>
              </a:prstGeom>
              <a:gradFill rotWithShape="1">
                <a:gsLst>
                  <a:gs pos="0">
                    <a:srgbClr val="002BB4"/>
                  </a:gs>
                  <a:gs pos="50000">
                    <a:srgbClr val="001453"/>
                  </a:gs>
                  <a:gs pos="100000">
                    <a:srgbClr val="002BB4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9" name="Rectangle 38"/>
              <p:cNvSpPr>
                <a:spLocks noChangeArrowheads="1"/>
              </p:cNvSpPr>
              <p:nvPr/>
            </p:nvSpPr>
            <p:spPr bwMode="auto">
              <a:xfrm>
                <a:off x="1313" y="2751"/>
                <a:ext cx="3954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PUSH(k)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表示整数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k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进栈，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表示栈顶元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素出栈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那么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请画出依次执行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PUSH(1), PUSH(2), POP,</a:t>
                </a:r>
              </a:p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PUSH(5), PUSH(7), POP, PUSH(6)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以后堆栈的状态。 </a:t>
                </a:r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323850" y="3646488"/>
              <a:ext cx="2071688" cy="935037"/>
              <a:chOff x="204" y="255"/>
              <a:chExt cx="1305" cy="589"/>
            </a:xfrm>
          </p:grpSpPr>
          <p:sp>
            <p:nvSpPr>
              <p:cNvPr id="55324" name="AutoShape 52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008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5" name="Text Box 53"/>
              <p:cNvSpPr txBox="1">
                <a:spLocks noChangeArrowheads="1"/>
              </p:cNvSpPr>
              <p:nvPr/>
            </p:nvSpPr>
            <p:spPr bwMode="auto">
              <a:xfrm rot="-1060623">
                <a:off x="258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54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1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8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8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8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81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81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8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8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8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81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57" grpId="0"/>
      <p:bldP spid="812058" grpId="0"/>
      <p:bldP spid="812059" grpId="0"/>
      <p:bldP spid="812060" grpId="0" animBg="1"/>
      <p:bldP spid="812061" grpId="0"/>
      <p:bldP spid="812062" grpId="0"/>
      <p:bldP spid="812063" grpId="0" animBg="1"/>
      <p:bldP spid="812064" grpId="0"/>
      <p:bldP spid="812065" grpId="0" animBg="1"/>
      <p:bldP spid="812066" grpId="0"/>
      <p:bldP spid="812067" grpId="0"/>
      <p:bldP spid="812071" grpId="0"/>
      <p:bldP spid="812072" grpId="0"/>
      <p:bldP spid="812073" grpId="0" animBg="1"/>
      <p:bldP spid="812074" grpId="0"/>
      <p:bldP spid="812075" grpId="0"/>
      <p:bldP spid="812076" grpId="0"/>
      <p:bldP spid="812077" grpId="0"/>
      <p:bldP spid="812078" grpId="0" animBg="1"/>
      <p:bldP spid="81207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31913" y="415925"/>
            <a:ext cx="7272337" cy="2879725"/>
            <a:chOff x="839" y="262"/>
            <a:chExt cx="4581" cy="1814"/>
          </a:xfrm>
        </p:grpSpPr>
        <p:sp>
          <p:nvSpPr>
            <p:cNvPr id="56417" name="Rectangle 3"/>
            <p:cNvSpPr>
              <a:spLocks noChangeArrowheads="1"/>
            </p:cNvSpPr>
            <p:nvPr/>
          </p:nvSpPr>
          <p:spPr bwMode="auto">
            <a:xfrm>
              <a:off x="839" y="262"/>
              <a:ext cx="4536" cy="1814"/>
            </a:xfrm>
            <a:prstGeom prst="rect">
              <a:avLst/>
            </a:prstGeom>
            <a:gradFill rotWithShape="1">
              <a:gsLst>
                <a:gs pos="0">
                  <a:srgbClr val="0000B4"/>
                </a:gs>
                <a:gs pos="50000">
                  <a:srgbClr val="000053"/>
                </a:gs>
                <a:gs pos="100000">
                  <a:srgbClr val="0000B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418" name="Rectangle 4"/>
            <p:cNvSpPr>
              <a:spLocks noChangeArrowheads="1"/>
            </p:cNvSpPr>
            <p:nvPr/>
          </p:nvSpPr>
          <p:spPr bwMode="auto">
            <a:xfrm>
              <a:off x="874" y="385"/>
              <a:ext cx="4546" cy="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  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若符号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分别表示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次进栈与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次出栈操作，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则进栈和出栈的操作序列可以表示为仅由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组成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的序列。对于初态和终态均为空的堆栈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,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请分别指出下面给</a:t>
              </a:r>
            </a:p>
            <a:p>
              <a:pPr indent="266700" eaLnBrk="1" hangingPunct="1">
                <a:spcAft>
                  <a:spcPct val="15000"/>
                </a:spcAft>
              </a:pP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出的操作序列中的合法序列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(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即可以进行操作的序列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)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。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        ①  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PUSH, POP, PUSH, PUSH, POP, PUSH, POP,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②  PUSH, POP, POP, PUSH, POP, PUSH,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③  PUSH , PUSH, PUSH, POP, PUSH, POP,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④  PUSH, PUSH, PUSH, POP, POP, PUSH, POP, POP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82750" y="3716338"/>
            <a:ext cx="3814763" cy="476250"/>
            <a:chOff x="930" y="2411"/>
            <a:chExt cx="2403" cy="30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92" y="2432"/>
              <a:ext cx="2041" cy="279"/>
              <a:chOff x="1519" y="2432"/>
              <a:chExt cx="2041" cy="279"/>
            </a:xfrm>
          </p:grpSpPr>
          <p:sp>
            <p:nvSpPr>
              <p:cNvPr id="56409" name="Line 7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0" name="Line 8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1" name="Line 9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2" name="Line 10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Line 11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4" name="Line 12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Line 13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6" name="Line 14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8" name="Text Box 15"/>
            <p:cNvSpPr txBox="1">
              <a:spLocks noChangeArrowheads="1"/>
            </p:cNvSpPr>
            <p:nvPr/>
          </p:nvSpPr>
          <p:spPr bwMode="auto">
            <a:xfrm>
              <a:off x="930" y="241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①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93863" y="4437063"/>
            <a:ext cx="3803650" cy="465137"/>
            <a:chOff x="937" y="2865"/>
            <a:chExt cx="2396" cy="2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92" y="2879"/>
              <a:ext cx="2041" cy="279"/>
              <a:chOff x="1519" y="2432"/>
              <a:chExt cx="2041" cy="279"/>
            </a:xfrm>
          </p:grpSpPr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1" name="Line 20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2" name="Line 21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3" name="Line 22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4" name="Line 23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5" name="Line 24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6" name="Line 25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8" name="Text Box 26"/>
            <p:cNvSpPr txBox="1">
              <a:spLocks noChangeArrowheads="1"/>
            </p:cNvSpPr>
            <p:nvPr/>
          </p:nvSpPr>
          <p:spPr bwMode="auto">
            <a:xfrm>
              <a:off x="937" y="2865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②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704975" y="5140325"/>
            <a:ext cx="3792538" cy="476250"/>
            <a:chOff x="944" y="3308"/>
            <a:chExt cx="2389" cy="300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1292" y="3329"/>
              <a:ext cx="2041" cy="279"/>
              <a:chOff x="1519" y="2432"/>
              <a:chExt cx="2041" cy="279"/>
            </a:xfrm>
          </p:grpSpPr>
          <p:sp>
            <p:nvSpPr>
              <p:cNvPr id="56389" name="Line 29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0" name="Line 30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1" name="Line 31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2" name="Line 32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3" name="Line 33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4" name="Line 34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5" name="Line 35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Line 36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88" name="Text Box 37"/>
            <p:cNvSpPr txBox="1">
              <a:spLocks noChangeArrowheads="1"/>
            </p:cNvSpPr>
            <p:nvPr/>
          </p:nvSpPr>
          <p:spPr bwMode="auto">
            <a:xfrm>
              <a:off x="944" y="3308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③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97038" y="5827713"/>
            <a:ext cx="3811587" cy="514350"/>
            <a:chOff x="939" y="3741"/>
            <a:chExt cx="2401" cy="32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9" y="3786"/>
              <a:ext cx="2041" cy="279"/>
              <a:chOff x="1519" y="2432"/>
              <a:chExt cx="2041" cy="279"/>
            </a:xfrm>
          </p:grpSpPr>
          <p:sp>
            <p:nvSpPr>
              <p:cNvPr id="56379" name="Line 40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41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1" name="Line 42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2" name="Line 43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3" name="Line 44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4" name="Line 45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5" name="Line 46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6" name="Line 47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78" name="Text Box 48"/>
            <p:cNvSpPr txBox="1">
              <a:spLocks noChangeArrowheads="1"/>
            </p:cNvSpPr>
            <p:nvPr/>
          </p:nvSpPr>
          <p:spPr bwMode="auto">
            <a:xfrm>
              <a:off x="939" y="374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④</a:t>
              </a:r>
            </a:p>
          </p:txBody>
        </p:sp>
      </p:grpSp>
      <p:sp>
        <p:nvSpPr>
          <p:cNvPr id="813105" name="Text Box 49"/>
          <p:cNvSpPr txBox="1">
            <a:spLocks noChangeArrowheads="1"/>
          </p:cNvSpPr>
          <p:nvPr/>
        </p:nvSpPr>
        <p:spPr bwMode="auto">
          <a:xfrm>
            <a:off x="2297113" y="3671888"/>
            <a:ext cx="4508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6" name="Text Box 50"/>
          <p:cNvSpPr txBox="1">
            <a:spLocks noChangeArrowheads="1"/>
          </p:cNvSpPr>
          <p:nvPr/>
        </p:nvSpPr>
        <p:spPr bwMode="auto">
          <a:xfrm>
            <a:off x="5867400" y="36449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7" name="Rectangle 51"/>
          <p:cNvSpPr>
            <a:spLocks noChangeArrowheads="1"/>
          </p:cNvSpPr>
          <p:nvPr/>
        </p:nvSpPr>
        <p:spPr bwMode="auto">
          <a:xfrm>
            <a:off x="2330450" y="378936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08" name="Text Box 52"/>
          <p:cNvSpPr txBox="1">
            <a:spLocks noChangeArrowheads="1"/>
          </p:cNvSpPr>
          <p:nvPr/>
        </p:nvSpPr>
        <p:spPr bwMode="auto">
          <a:xfrm>
            <a:off x="2263775" y="3671888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09" name="Text Box 53"/>
          <p:cNvSpPr txBox="1">
            <a:spLocks noChangeArrowheads="1"/>
          </p:cNvSpPr>
          <p:nvPr/>
        </p:nvSpPr>
        <p:spPr bwMode="auto">
          <a:xfrm>
            <a:off x="2717800" y="36830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0" name="Rectangle 54"/>
          <p:cNvSpPr>
            <a:spLocks noChangeArrowheads="1"/>
          </p:cNvSpPr>
          <p:nvPr/>
        </p:nvSpPr>
        <p:spPr bwMode="auto">
          <a:xfrm>
            <a:off x="28003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1" name="Text Box 55"/>
          <p:cNvSpPr txBox="1">
            <a:spLocks noChangeArrowheads="1"/>
          </p:cNvSpPr>
          <p:nvPr/>
        </p:nvSpPr>
        <p:spPr bwMode="auto">
          <a:xfrm>
            <a:off x="6205538" y="363378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2" name="Text Box 56"/>
          <p:cNvSpPr txBox="1">
            <a:spLocks noChangeArrowheads="1"/>
          </p:cNvSpPr>
          <p:nvPr/>
        </p:nvSpPr>
        <p:spPr bwMode="auto">
          <a:xfrm>
            <a:off x="2740025" y="36893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3" name="Rectangle 57"/>
          <p:cNvSpPr>
            <a:spLocks noChangeArrowheads="1"/>
          </p:cNvSpPr>
          <p:nvPr/>
        </p:nvSpPr>
        <p:spPr bwMode="auto">
          <a:xfrm>
            <a:off x="2762250" y="381635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6743700" y="3616325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5" name="Rectangle 59"/>
          <p:cNvSpPr>
            <a:spLocks noChangeArrowheads="1"/>
          </p:cNvSpPr>
          <p:nvPr/>
        </p:nvSpPr>
        <p:spPr bwMode="auto">
          <a:xfrm>
            <a:off x="23304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6" name="Text Box 60"/>
          <p:cNvSpPr txBox="1">
            <a:spLocks noChangeArrowheads="1"/>
          </p:cNvSpPr>
          <p:nvPr/>
        </p:nvSpPr>
        <p:spPr bwMode="auto">
          <a:xfrm>
            <a:off x="7258050" y="36449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17" name="Freeform 61"/>
          <p:cNvSpPr>
            <a:spLocks/>
          </p:cNvSpPr>
          <p:nvPr/>
        </p:nvSpPr>
        <p:spPr bwMode="auto">
          <a:xfrm>
            <a:off x="8012113" y="1838325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8050213" y="2198688"/>
            <a:ext cx="176212" cy="220662"/>
            <a:chOff x="5012" y="1434"/>
            <a:chExt cx="111" cy="139"/>
          </a:xfrm>
        </p:grpSpPr>
        <p:sp>
          <p:nvSpPr>
            <p:cNvPr id="56375" name="Freeform 63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6" name="Freeform 64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21" name="Text Box 65"/>
          <p:cNvSpPr txBox="1">
            <a:spLocks noChangeArrowheads="1"/>
          </p:cNvSpPr>
          <p:nvPr/>
        </p:nvSpPr>
        <p:spPr bwMode="auto">
          <a:xfrm rot="10800000" flipV="1">
            <a:off x="2274888" y="439261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2" name="Rectangle 66"/>
          <p:cNvSpPr>
            <a:spLocks noChangeArrowheads="1"/>
          </p:cNvSpPr>
          <p:nvPr/>
        </p:nvSpPr>
        <p:spPr bwMode="auto">
          <a:xfrm>
            <a:off x="2330450" y="450850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3" name="Text Box 67"/>
          <p:cNvSpPr txBox="1">
            <a:spLocks noChangeArrowheads="1"/>
          </p:cNvSpPr>
          <p:nvPr/>
        </p:nvSpPr>
        <p:spPr bwMode="auto">
          <a:xfrm>
            <a:off x="5873750" y="43307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4" name="Text Box 68"/>
          <p:cNvSpPr txBox="1">
            <a:spLocks noChangeArrowheads="1"/>
          </p:cNvSpPr>
          <p:nvPr/>
        </p:nvSpPr>
        <p:spPr bwMode="auto">
          <a:xfrm rot="10800000" flipV="1">
            <a:off x="22574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5" name="Text Box 69"/>
          <p:cNvSpPr txBox="1">
            <a:spLocks noChangeArrowheads="1"/>
          </p:cNvSpPr>
          <p:nvPr/>
        </p:nvSpPr>
        <p:spPr bwMode="auto">
          <a:xfrm rot="10800000" flipV="1">
            <a:off x="27400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26" name="Text Box 70"/>
          <p:cNvSpPr txBox="1">
            <a:spLocks noChangeArrowheads="1"/>
          </p:cNvSpPr>
          <p:nvPr/>
        </p:nvSpPr>
        <p:spPr bwMode="auto">
          <a:xfrm rot="10800000" flipV="1">
            <a:off x="3227388" y="50847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7" name="Rectangle 71"/>
          <p:cNvSpPr>
            <a:spLocks noChangeArrowheads="1"/>
          </p:cNvSpPr>
          <p:nvPr/>
        </p:nvSpPr>
        <p:spPr bwMode="auto">
          <a:xfrm>
            <a:off x="3287713" y="5229225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5867400" y="5089525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9" name="Text Box 73"/>
          <p:cNvSpPr txBox="1">
            <a:spLocks noChangeArrowheads="1"/>
          </p:cNvSpPr>
          <p:nvPr/>
        </p:nvSpPr>
        <p:spPr bwMode="auto">
          <a:xfrm rot="10800000" flipV="1">
            <a:off x="3265488" y="5113338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0" name="Text Box 74"/>
          <p:cNvSpPr txBox="1">
            <a:spLocks noChangeArrowheads="1"/>
          </p:cNvSpPr>
          <p:nvPr/>
        </p:nvSpPr>
        <p:spPr bwMode="auto">
          <a:xfrm>
            <a:off x="6216650" y="50847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1" name="Rectangle 75"/>
          <p:cNvSpPr>
            <a:spLocks noChangeArrowheads="1"/>
          </p:cNvSpPr>
          <p:nvPr/>
        </p:nvSpPr>
        <p:spPr bwMode="auto">
          <a:xfrm>
            <a:off x="3327400" y="523398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2" name="Text Box 76"/>
          <p:cNvSpPr txBox="1">
            <a:spLocks noChangeArrowheads="1"/>
          </p:cNvSpPr>
          <p:nvPr/>
        </p:nvSpPr>
        <p:spPr bwMode="auto">
          <a:xfrm rot="10800000" flipV="1">
            <a:off x="3260725" y="51244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sp>
        <p:nvSpPr>
          <p:cNvPr id="813133" name="Rectangle 77"/>
          <p:cNvSpPr>
            <a:spLocks noChangeArrowheads="1"/>
          </p:cNvSpPr>
          <p:nvPr/>
        </p:nvSpPr>
        <p:spPr bwMode="auto">
          <a:xfrm>
            <a:off x="3327400" y="52181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4" name="Text Box 78"/>
          <p:cNvSpPr txBox="1">
            <a:spLocks noChangeArrowheads="1"/>
          </p:cNvSpPr>
          <p:nvPr/>
        </p:nvSpPr>
        <p:spPr bwMode="auto">
          <a:xfrm>
            <a:off x="6770688" y="50800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8234363" y="2447925"/>
            <a:ext cx="176212" cy="220663"/>
            <a:chOff x="5012" y="1434"/>
            <a:chExt cx="111" cy="139"/>
          </a:xfrm>
        </p:grpSpPr>
        <p:sp>
          <p:nvSpPr>
            <p:cNvPr id="56373" name="Freeform 80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Freeform 81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38" name="Text Box 82"/>
          <p:cNvSpPr txBox="1">
            <a:spLocks noChangeArrowheads="1"/>
          </p:cNvSpPr>
          <p:nvPr/>
        </p:nvSpPr>
        <p:spPr bwMode="auto">
          <a:xfrm rot="10800000" flipV="1">
            <a:off x="2286000" y="58166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 rot="10800000" flipV="1">
            <a:off x="2751138" y="58213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 rot="10800000" flipV="1">
            <a:off x="3267075" y="583247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1" name="Rectangle 85"/>
          <p:cNvSpPr>
            <a:spLocks noChangeArrowheads="1"/>
          </p:cNvSpPr>
          <p:nvPr/>
        </p:nvSpPr>
        <p:spPr bwMode="auto">
          <a:xfrm>
            <a:off x="3327400" y="593883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5873750" y="575945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3" name="Rectangle 87"/>
          <p:cNvSpPr>
            <a:spLocks noChangeArrowheads="1"/>
          </p:cNvSpPr>
          <p:nvPr/>
        </p:nvSpPr>
        <p:spPr bwMode="auto">
          <a:xfrm>
            <a:off x="2806700" y="5959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6216650" y="57705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 rot="10800000" flipV="1">
            <a:off x="2762250" y="5821363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6" name="Rectangle 90"/>
          <p:cNvSpPr>
            <a:spLocks noChangeArrowheads="1"/>
          </p:cNvSpPr>
          <p:nvPr/>
        </p:nvSpPr>
        <p:spPr bwMode="auto">
          <a:xfrm>
            <a:off x="2822575" y="59547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6732588" y="57658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8" name="Rectangle 92"/>
          <p:cNvSpPr>
            <a:spLocks noChangeArrowheads="1"/>
          </p:cNvSpPr>
          <p:nvPr/>
        </p:nvSpPr>
        <p:spPr bwMode="auto">
          <a:xfrm>
            <a:off x="2341563" y="5949950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269163" y="576103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50" name="Freeform 94"/>
          <p:cNvSpPr>
            <a:spLocks/>
          </p:cNvSpPr>
          <p:nvPr/>
        </p:nvSpPr>
        <p:spPr bwMode="auto">
          <a:xfrm>
            <a:off x="8012113" y="2757488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6371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372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813154" name="Line 98"/>
          <p:cNvSpPr>
            <a:spLocks noChangeShapeType="1"/>
          </p:cNvSpPr>
          <p:nvPr/>
        </p:nvSpPr>
        <p:spPr bwMode="auto">
          <a:xfrm>
            <a:off x="3265488" y="1528763"/>
            <a:ext cx="2519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17" grpId="0" animBg="1"/>
      <p:bldP spid="81315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331913" y="415925"/>
            <a:ext cx="7200900" cy="3084513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7355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6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1927225" y="627063"/>
            <a:ext cx="63166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设有一顺序栈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，元素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依次进栈，如果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个元素出栈的顺序是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b,d,c,f,e,a,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则栈的容量至少应该是（    ）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    B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     C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     D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565400" y="3909691"/>
            <a:ext cx="6769100" cy="611188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50000">
                <a:srgbClr val="008080">
                  <a:gamma/>
                  <a:shade val="46275"/>
                  <a:invGamma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99190" dir="3011666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ln>
                  <a:solidFill>
                    <a:schemeClr val="tx1"/>
                  </a:solidFill>
                </a:ln>
                <a:solidFill>
                  <a:srgbClr val="FFFFCC"/>
                </a:solidFill>
                <a:latin typeface="黑体" pitchFamily="49" charset="-122"/>
                <a:ea typeface="黑体" pitchFamily="49" charset="-122"/>
              </a:rPr>
              <a:t>试将下列递归过程改造为非递归过程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79388" y="3789363"/>
            <a:ext cx="2105025" cy="935037"/>
            <a:chOff x="204" y="255"/>
            <a:chExt cx="1326" cy="589"/>
          </a:xfrm>
        </p:grpSpPr>
        <p:sp>
          <p:nvSpPr>
            <p:cNvPr id="57353" name="AutoShape 49"/>
            <p:cNvSpPr>
              <a:spLocks noChangeArrowheads="1"/>
            </p:cNvSpPr>
            <p:nvPr/>
          </p:nvSpPr>
          <p:spPr bwMode="auto">
            <a:xfrm rot="-345710">
              <a:off x="204" y="255"/>
              <a:ext cx="952" cy="589"/>
            </a:xfrm>
            <a:prstGeom prst="irregularSeal2">
              <a:avLst/>
            </a:prstGeom>
            <a:solidFill>
              <a:srgbClr val="FF00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4" name="Text Box 50"/>
            <p:cNvSpPr txBox="1">
              <a:spLocks noChangeArrowheads="1"/>
            </p:cNvSpPr>
            <p:nvPr/>
          </p:nvSpPr>
          <p:spPr bwMode="auto">
            <a:xfrm rot="-1060623">
              <a:off x="279" y="323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84338" y="4705350"/>
            <a:ext cx="2455862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</a:rPr>
              <a:t>void process(</a:t>
            </a:r>
            <a:r>
              <a:rPr lang="en-US" altLang="zh-CN" sz="1600" b="1" dirty="0" err="1">
                <a:latin typeface="+mn-lt"/>
              </a:rPr>
              <a:t>int</a:t>
            </a:r>
            <a:r>
              <a:rPr lang="en-US" altLang="zh-CN" sz="1600" b="1" dirty="0">
                <a:latin typeface="+mn-lt"/>
              </a:rPr>
              <a:t> n)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if (n&gt;1)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</a:t>
            </a:r>
            <a:r>
              <a:rPr lang="en-US" altLang="zh-CN" sz="1600" b="1" dirty="0" err="1">
                <a:latin typeface="+mn-lt"/>
              </a:rPr>
              <a:t>printf</a:t>
            </a:r>
            <a:r>
              <a:rPr lang="en-US" altLang="zh-CN" sz="1600" b="1" dirty="0">
                <a:latin typeface="+mn-lt"/>
              </a:rPr>
              <a:t>(“%d “, n);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process(n-1);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}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4710113"/>
            <a:ext cx="2233613" cy="18145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/>
              <a:t>void process(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</a:t>
            </a:r>
          </a:p>
          <a:p>
            <a:pPr>
              <a:defRPr/>
            </a:pPr>
            <a:r>
              <a:rPr lang="en-US" altLang="zh-CN" sz="1600" b="1" dirty="0"/>
              <a:t>{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n;</a:t>
            </a:r>
          </a:p>
          <a:p>
            <a:pPr>
              <a:defRPr/>
            </a:pPr>
            <a:r>
              <a:rPr lang="en-US" altLang="zh-CN" sz="1600" b="1" dirty="0"/>
              <a:t>     while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&gt; 1)</a:t>
            </a:r>
          </a:p>
          <a:p>
            <a:pPr>
              <a:defRPr/>
            </a:pPr>
            <a:r>
              <a:rPr lang="en-US" altLang="zh-CN" sz="1600" b="1" dirty="0"/>
              <a:t>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(“%d “,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--);</a:t>
            </a:r>
          </a:p>
          <a:p>
            <a:pPr>
              <a:defRPr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837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837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栈与嵌套的过程调用</a:t>
              </a:r>
            </a:p>
          </p:txBody>
        </p:sp>
      </p:grp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836613"/>
            <a:ext cx="8864600" cy="5888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cover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836613"/>
            <a:ext cx="9131300" cy="6021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</p:spTree>
  </p:cSld>
  <p:clrMapOvr>
    <a:masterClrMapping/>
  </p:clrMapOvr>
  <p:transition>
    <p:cover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5656" y="764704"/>
            <a:ext cx="187211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主函数调用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1400" b="1" dirty="0" err="1">
                <a:solidFill>
                  <a:srgbClr val="7030A0"/>
                </a:solidFill>
                <a:latin typeface="Times New Roman" pitchFamily="18" charset="0"/>
              </a:rPr>
              <a:t>hanoi</a:t>
            </a:r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(3, ‘A’, ‘B’, ‘C’)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3608" y="2420888"/>
            <a:ext cx="10869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A, C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536" y="3933056"/>
            <a:ext cx="10420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 A, B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4360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9792" y="3933056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C, A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67744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1880" y="4869160"/>
            <a:ext cx="8210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9792" y="2420888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B, A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48064" y="3933056"/>
            <a:ext cx="11221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B, Z,A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16016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40152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4328" y="3933056"/>
            <a:ext cx="11317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A, B,C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428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22941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0" name="直接连接符 59"/>
          <p:cNvCxnSpPr>
            <a:stCxn id="7" idx="2"/>
            <a:endCxn id="30" idx="0"/>
          </p:cNvCxnSpPr>
          <p:nvPr/>
        </p:nvCxnSpPr>
        <p:spPr bwMode="auto">
          <a:xfrm flipH="1">
            <a:off x="1587059" y="1287924"/>
            <a:ext cx="824655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7" idx="2"/>
            <a:endCxn id="52" idx="0"/>
          </p:cNvCxnSpPr>
          <p:nvPr/>
        </p:nvCxnSpPr>
        <p:spPr bwMode="auto">
          <a:xfrm>
            <a:off x="2411714" y="1287924"/>
            <a:ext cx="826591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0" idx="2"/>
            <a:endCxn id="32" idx="0"/>
          </p:cNvCxnSpPr>
          <p:nvPr/>
        </p:nvCxnSpPr>
        <p:spPr bwMode="auto">
          <a:xfrm flipH="1">
            <a:off x="916545" y="2728665"/>
            <a:ext cx="670514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0" idx="2"/>
            <a:endCxn id="35" idx="0"/>
          </p:cNvCxnSpPr>
          <p:nvPr/>
        </p:nvCxnSpPr>
        <p:spPr bwMode="auto">
          <a:xfrm>
            <a:off x="1587059" y="2728665"/>
            <a:ext cx="165124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2" idx="2"/>
            <a:endCxn id="53" idx="0"/>
          </p:cNvCxnSpPr>
          <p:nvPr/>
        </p:nvCxnSpPr>
        <p:spPr bwMode="auto">
          <a:xfrm>
            <a:off x="3238305" y="2728665"/>
            <a:ext cx="2470843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52" idx="2"/>
            <a:endCxn id="56" idx="0"/>
          </p:cNvCxnSpPr>
          <p:nvPr/>
        </p:nvCxnSpPr>
        <p:spPr bwMode="auto">
          <a:xfrm>
            <a:off x="3238305" y="2728665"/>
            <a:ext cx="485191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32" idx="2"/>
            <a:endCxn id="33" idx="0"/>
          </p:cNvCxnSpPr>
          <p:nvPr/>
        </p:nvCxnSpPr>
        <p:spPr bwMode="auto">
          <a:xfrm flipH="1">
            <a:off x="380874" y="4240833"/>
            <a:ext cx="535671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32" idx="2"/>
            <a:endCxn id="34" idx="0"/>
          </p:cNvCxnSpPr>
          <p:nvPr/>
        </p:nvCxnSpPr>
        <p:spPr bwMode="auto">
          <a:xfrm>
            <a:off x="916545" y="4240833"/>
            <a:ext cx="50793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35" idx="2"/>
            <a:endCxn id="36" idx="0"/>
          </p:cNvCxnSpPr>
          <p:nvPr/>
        </p:nvCxnSpPr>
        <p:spPr bwMode="auto">
          <a:xfrm flipH="1">
            <a:off x="2648618" y="4240833"/>
            <a:ext cx="58968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35" idx="2"/>
            <a:endCxn id="37" idx="0"/>
          </p:cNvCxnSpPr>
          <p:nvPr/>
        </p:nvCxnSpPr>
        <p:spPr bwMode="auto">
          <a:xfrm>
            <a:off x="3238305" y="4240833"/>
            <a:ext cx="664105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53" idx="2"/>
            <a:endCxn id="54" idx="0"/>
          </p:cNvCxnSpPr>
          <p:nvPr/>
        </p:nvCxnSpPr>
        <p:spPr bwMode="auto">
          <a:xfrm flipH="1">
            <a:off x="5096890" y="4240833"/>
            <a:ext cx="61225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53" idx="2"/>
            <a:endCxn id="55" idx="0"/>
          </p:cNvCxnSpPr>
          <p:nvPr/>
        </p:nvCxnSpPr>
        <p:spPr bwMode="auto">
          <a:xfrm>
            <a:off x="5709148" y="4240833"/>
            <a:ext cx="61187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56" idx="2"/>
            <a:endCxn id="57" idx="0"/>
          </p:cNvCxnSpPr>
          <p:nvPr/>
        </p:nvCxnSpPr>
        <p:spPr bwMode="auto">
          <a:xfrm flipH="1">
            <a:off x="7545162" y="4240833"/>
            <a:ext cx="545059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56" idx="2"/>
            <a:endCxn id="58" idx="0"/>
          </p:cNvCxnSpPr>
          <p:nvPr/>
        </p:nvCxnSpPr>
        <p:spPr bwMode="auto">
          <a:xfrm>
            <a:off x="8090221" y="4240833"/>
            <a:ext cx="613594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432048" y="5516968"/>
          <a:ext cx="755576" cy="134103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 bwMode="auto">
          <a:xfrm>
            <a:off x="72008" y="6669360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0" y="63813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61967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 bwMode="auto">
          <a:xfrm>
            <a:off x="1259632" y="638132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187624" y="60212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284380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/>
          <p:nvPr/>
        </p:nvCxnSpPr>
        <p:spPr bwMode="auto">
          <a:xfrm>
            <a:off x="2483768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411760" y="5661248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413995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1" name="直接箭头连接符 80"/>
          <p:cNvCxnSpPr/>
          <p:nvPr/>
        </p:nvCxnSpPr>
        <p:spPr bwMode="auto">
          <a:xfrm>
            <a:off x="3851920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707904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536408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7" name="直接箭头连接符 86"/>
          <p:cNvCxnSpPr/>
          <p:nvPr/>
        </p:nvCxnSpPr>
        <p:spPr bwMode="auto">
          <a:xfrm>
            <a:off x="5076056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932040" y="573325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6588224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直接箭头连接符 89"/>
          <p:cNvCxnSpPr/>
          <p:nvPr/>
        </p:nvCxnSpPr>
        <p:spPr bwMode="auto">
          <a:xfrm>
            <a:off x="6300192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156176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7884368" y="5446648"/>
          <a:ext cx="755576" cy="141135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直接箭头连接符 92"/>
          <p:cNvCxnSpPr/>
          <p:nvPr/>
        </p:nvCxnSpPr>
        <p:spPr bwMode="auto">
          <a:xfrm>
            <a:off x="7596336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452320" y="5445224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sp>
        <p:nvSpPr>
          <p:cNvPr id="96" name="矩形 95"/>
          <p:cNvSpPr/>
          <p:nvPr/>
        </p:nvSpPr>
        <p:spPr>
          <a:xfrm>
            <a:off x="8728502" y="602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</a:rPr>
              <a:t>…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>
            <a:off x="1475656" y="1484784"/>
            <a:ext cx="576064" cy="792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flipH="1">
            <a:off x="899592" y="2996952"/>
            <a:ext cx="432048" cy="72008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5652120" y="0"/>
            <a:ext cx="3491880" cy="242989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zh-CN" altLang="en-US" sz="1400" dirty="0">
                <a:latin typeface="Times New Roman" pitchFamily="18" charset="0"/>
              </a:rPr>
              <a:t>汉诺塔</a:t>
            </a:r>
            <a:r>
              <a:rPr lang="en-US" altLang="zh-CN" sz="1400" dirty="0">
                <a:latin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 tower)</a:t>
            </a:r>
            <a:r>
              <a:rPr lang="zh-CN" altLang="en-US" sz="1400" dirty="0">
                <a:latin typeface="Times New Roman" pitchFamily="18" charset="0"/>
              </a:rPr>
              <a:t>游戏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void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 </a:t>
            </a:r>
            <a:r>
              <a:rPr lang="en-US" altLang="zh-CN" sz="1400" dirty="0" err="1">
                <a:latin typeface="Times New Roman" pitchFamily="18" charset="0"/>
              </a:rPr>
              <a:t>int</a:t>
            </a:r>
            <a:r>
              <a:rPr lang="en-US" altLang="zh-CN" sz="1400" dirty="0">
                <a:latin typeface="Times New Roman" pitchFamily="18" charset="0"/>
              </a:rPr>
              <a:t> n, char x, char y, char z)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if( n &gt; 0 ) 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(n-1, x, z, y);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printf</a:t>
            </a:r>
            <a:r>
              <a:rPr lang="en-US" altLang="zh-CN" sz="1400" dirty="0">
                <a:latin typeface="Times New Roman" pitchFamily="18" charset="0"/>
              </a:rPr>
              <a:t>(“MOVE %d: %c </a:t>
            </a:r>
            <a:r>
              <a:rPr lang="en-US" altLang="zh-CN" sz="1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1400" dirty="0">
                <a:latin typeface="Times New Roman" pitchFamily="18" charset="0"/>
              </a:rPr>
              <a:t> %c\n”, n,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(n-1, y,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}</a:t>
            </a:r>
            <a:endParaRPr lang="zh-CN" altLang="en-US" sz="1600" dirty="0"/>
          </a:p>
        </p:txBody>
      </p:sp>
      <p:grpSp>
        <p:nvGrpSpPr>
          <p:cNvPr id="103" name="Group 3"/>
          <p:cNvGrpSpPr>
            <a:grpSpLocks/>
          </p:cNvGrpSpPr>
          <p:nvPr/>
        </p:nvGrpSpPr>
        <p:grpSpPr bwMode="auto">
          <a:xfrm>
            <a:off x="6732240" y="2420888"/>
            <a:ext cx="944488" cy="952128"/>
            <a:chOff x="1776" y="2160"/>
            <a:chExt cx="1104" cy="1008"/>
          </a:xfrm>
        </p:grpSpPr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5580112" y="2420888"/>
            <a:ext cx="944488" cy="952128"/>
            <a:chOff x="1776" y="2160"/>
            <a:chExt cx="1104" cy="1008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7956376" y="2420888"/>
            <a:ext cx="944488" cy="952128"/>
            <a:chOff x="1776" y="2160"/>
            <a:chExt cx="1104" cy="1008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5652120" y="2924944"/>
            <a:ext cx="780229" cy="13601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7"/>
          <p:cNvSpPr>
            <a:spLocks noChangeArrowheads="1"/>
          </p:cNvSpPr>
          <p:nvPr/>
        </p:nvSpPr>
        <p:spPr bwMode="auto">
          <a:xfrm>
            <a:off x="5796136" y="2780928"/>
            <a:ext cx="615970" cy="136018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5868144" y="2636912"/>
            <a:ext cx="451712" cy="178524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>
            <a:off x="251520" y="4293096"/>
            <a:ext cx="432048" cy="50405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弧形 119"/>
          <p:cNvSpPr/>
          <p:nvPr/>
        </p:nvSpPr>
        <p:spPr bwMode="auto">
          <a:xfrm>
            <a:off x="539552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1560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sp>
        <p:nvSpPr>
          <p:cNvPr id="123" name="弧形 122"/>
          <p:cNvSpPr/>
          <p:nvPr/>
        </p:nvSpPr>
        <p:spPr bwMode="auto">
          <a:xfrm>
            <a:off x="1475656" y="328498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7664" y="34290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2,A-&gt;B</a:t>
            </a:r>
            <a:endParaRPr lang="zh-CN" altLang="en-US" sz="1100" b="1" dirty="0"/>
          </a:p>
        </p:txBody>
      </p:sp>
      <p:sp>
        <p:nvSpPr>
          <p:cNvPr id="127" name="弧形 126"/>
          <p:cNvSpPr/>
          <p:nvPr/>
        </p:nvSpPr>
        <p:spPr bwMode="auto">
          <a:xfrm>
            <a:off x="2915816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987824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1,C-&gt;B</a:t>
            </a:r>
            <a:endParaRPr lang="zh-CN" altLang="en-US" sz="1100" b="1" dirty="0"/>
          </a:p>
        </p:txBody>
      </p:sp>
      <p:sp>
        <p:nvSpPr>
          <p:cNvPr id="129" name="弧形 128"/>
          <p:cNvSpPr/>
          <p:nvPr/>
        </p:nvSpPr>
        <p:spPr bwMode="auto">
          <a:xfrm>
            <a:off x="2051720" y="184482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23728" y="198884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3,A-&gt;C</a:t>
            </a:r>
            <a:endParaRPr lang="zh-CN" altLang="en-US" sz="1100" b="1" dirty="0"/>
          </a:p>
        </p:txBody>
      </p:sp>
      <p:sp>
        <p:nvSpPr>
          <p:cNvPr id="131" name="弧形 130"/>
          <p:cNvSpPr/>
          <p:nvPr/>
        </p:nvSpPr>
        <p:spPr bwMode="auto">
          <a:xfrm>
            <a:off x="5364088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36096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1,B-&gt;A</a:t>
            </a:r>
            <a:endParaRPr lang="zh-CN" altLang="en-US" sz="1100" b="1" dirty="0"/>
          </a:p>
        </p:txBody>
      </p:sp>
      <p:sp>
        <p:nvSpPr>
          <p:cNvPr id="133" name="弧形 132"/>
          <p:cNvSpPr/>
          <p:nvPr/>
        </p:nvSpPr>
        <p:spPr bwMode="auto">
          <a:xfrm>
            <a:off x="6012160" y="3573016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84168" y="371703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2,B-&gt;C</a:t>
            </a:r>
            <a:endParaRPr lang="zh-CN" altLang="en-US" sz="1100" b="1" dirty="0"/>
          </a:p>
        </p:txBody>
      </p:sp>
      <p:sp>
        <p:nvSpPr>
          <p:cNvPr id="135" name="弧形 134"/>
          <p:cNvSpPr/>
          <p:nvPr/>
        </p:nvSpPr>
        <p:spPr bwMode="auto">
          <a:xfrm>
            <a:off x="7812360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84368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cxnSp>
        <p:nvCxnSpPr>
          <p:cNvPr id="137" name="直接箭头连接符 136"/>
          <p:cNvCxnSpPr/>
          <p:nvPr/>
        </p:nvCxnSpPr>
        <p:spPr bwMode="auto">
          <a:xfrm flipH="1">
            <a:off x="248376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 flipH="1">
            <a:off x="500404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H="1">
            <a:off x="7308304" y="4293096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/>
      <p:bldP spid="71" grpId="0"/>
      <p:bldP spid="77" grpId="0"/>
      <p:bldP spid="83" grpId="0"/>
      <p:bldP spid="88" grpId="0"/>
      <p:bldP spid="91" grpId="0"/>
      <p:bldP spid="94" grpId="0"/>
      <p:bldP spid="96" grpId="0"/>
      <p:bldP spid="102" grpId="0" animBg="1"/>
      <p:bldP spid="115" grpId="0" animBg="1"/>
      <p:bldP spid="116" grpId="0" animBg="1"/>
      <p:bldP spid="117" grpId="0" animBg="1"/>
      <p:bldP spid="120" grpId="0" animBg="1"/>
      <p:bldP spid="121" grpId="0"/>
      <p:bldP spid="123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228600"/>
            <a:ext cx="4038600" cy="609600"/>
            <a:chOff x="336" y="192"/>
            <a:chExt cx="1776" cy="384"/>
          </a:xfrm>
        </p:grpSpPr>
        <p:sp>
          <p:nvSpPr>
            <p:cNvPr id="6253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一个稍感困惑的问题</a:t>
              </a:r>
            </a:p>
          </p:txBody>
        </p:sp>
      </p:grp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971600" y="1052736"/>
            <a:ext cx="5724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栈的顺序实现方式，可以借助数组来实现</a:t>
            </a:r>
          </a:p>
        </p:txBody>
      </p:sp>
      <p:sp>
        <p:nvSpPr>
          <p:cNvPr id="62468" name="Text Box 15"/>
          <p:cNvSpPr txBox="1">
            <a:spLocks noChangeArrowheads="1"/>
          </p:cNvSpPr>
          <p:nvPr/>
        </p:nvSpPr>
        <p:spPr bwMode="auto">
          <a:xfrm>
            <a:off x="2681288" y="23701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2469" name="Text Box 16"/>
          <p:cNvSpPr txBox="1">
            <a:spLocks noChangeArrowheads="1"/>
          </p:cNvSpPr>
          <p:nvPr/>
        </p:nvSpPr>
        <p:spPr bwMode="auto">
          <a:xfrm>
            <a:off x="31384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35956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2471" name="Text Box 18"/>
          <p:cNvSpPr txBox="1">
            <a:spLocks noChangeArrowheads="1"/>
          </p:cNvSpPr>
          <p:nvPr/>
        </p:nvSpPr>
        <p:spPr bwMode="auto">
          <a:xfrm>
            <a:off x="40528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2472" name="Text Box 19"/>
          <p:cNvSpPr txBox="1">
            <a:spLocks noChangeArrowheads="1"/>
          </p:cNvSpPr>
          <p:nvPr/>
        </p:nvSpPr>
        <p:spPr bwMode="auto">
          <a:xfrm>
            <a:off x="45100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357688" y="2871788"/>
            <a:ext cx="746125" cy="609600"/>
            <a:chOff x="2372" y="3504"/>
            <a:chExt cx="470" cy="384"/>
          </a:xfrm>
        </p:grpSpPr>
        <p:sp>
          <p:nvSpPr>
            <p:cNvPr id="62534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62535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4" name="Oval 43"/>
          <p:cNvSpPr>
            <a:spLocks noChangeArrowheads="1"/>
          </p:cNvSpPr>
          <p:nvPr/>
        </p:nvSpPr>
        <p:spPr bwMode="auto">
          <a:xfrm>
            <a:off x="4322763" y="314166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843088" y="1628775"/>
            <a:ext cx="5681662" cy="1244600"/>
            <a:chOff x="672" y="2387"/>
            <a:chExt cx="3579" cy="784"/>
          </a:xfrm>
        </p:grpSpPr>
        <p:sp>
          <p:nvSpPr>
            <p:cNvPr id="62522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3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4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5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6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7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8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9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0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62533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863725" y="3517900"/>
            <a:ext cx="5695950" cy="1387475"/>
            <a:chOff x="768" y="1248"/>
            <a:chExt cx="3588" cy="874"/>
          </a:xfrm>
        </p:grpSpPr>
        <p:sp>
          <p:nvSpPr>
            <p:cNvPr id="62506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62507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508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509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510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511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512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4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5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6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7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8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9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0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1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16325" y="4330700"/>
            <a:ext cx="609600" cy="247650"/>
            <a:chOff x="1872" y="1764"/>
            <a:chExt cx="384" cy="156"/>
          </a:xfrm>
        </p:grpSpPr>
        <p:sp>
          <p:nvSpPr>
            <p:cNvPr id="62504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3960813" y="38989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11338" y="4794250"/>
            <a:ext cx="5695950" cy="1387475"/>
            <a:chOff x="768" y="960"/>
            <a:chExt cx="3588" cy="874"/>
          </a:xfrm>
        </p:grpSpPr>
        <p:sp>
          <p:nvSpPr>
            <p:cNvPr id="6248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>
                  <a:solidFill>
                    <a:srgbClr val="000099"/>
                  </a:solidFill>
                </a:rPr>
                <a:t>M</a:t>
              </a:r>
              <a:r>
                <a:rPr lang="en-US" altLang="zh-CN" sz="1500" b="1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>
                  <a:solidFill>
                    <a:srgbClr val="000099"/>
                  </a:solidFill>
                </a:rPr>
                <a:t>1</a:t>
              </a:r>
              <a:r>
                <a:rPr lang="en-US" altLang="zh-CN" sz="1500" b="1">
                  <a:solidFill>
                    <a:schemeClr val="bg1"/>
                  </a:solidFill>
                </a:rPr>
                <a:t> </a:t>
              </a:r>
              <a:r>
                <a:rPr lang="en-US" altLang="zh-CN" sz="1500" b="1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6248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48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49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49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49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49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250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6250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640138" y="5556250"/>
            <a:ext cx="762000" cy="342900"/>
            <a:chOff x="1920" y="1440"/>
            <a:chExt cx="480" cy="216"/>
          </a:xfrm>
        </p:grpSpPr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4021138" y="523398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2" name="TextBox 71"/>
          <p:cNvSpPr txBox="1">
            <a:spLocks noChangeArrowheads="1"/>
          </p:cNvSpPr>
          <p:nvPr/>
        </p:nvSpPr>
        <p:spPr bwMode="auto">
          <a:xfrm>
            <a:off x="522288" y="3805238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入栈</a:t>
            </a:r>
          </a:p>
        </p:txBody>
      </p:sp>
      <p:sp>
        <p:nvSpPr>
          <p:cNvPr id="62483" name="TextBox 72"/>
          <p:cNvSpPr txBox="1">
            <a:spLocks noChangeArrowheads="1"/>
          </p:cNvSpPr>
          <p:nvPr/>
        </p:nvSpPr>
        <p:spPr bwMode="auto">
          <a:xfrm>
            <a:off x="522288" y="507206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出栈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88950" y="6115050"/>
            <a:ext cx="85979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如何避免人为恶意地访问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top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所指以外的元素？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81000" y="228600"/>
            <a:ext cx="6351240" cy="703263"/>
            <a:chOff x="336" y="192"/>
            <a:chExt cx="2832" cy="443"/>
          </a:xfrm>
        </p:grpSpPr>
        <p:sp>
          <p:nvSpPr>
            <p:cNvPr id="64555" name="Rectangle 3"/>
            <p:cNvSpPr>
              <a:spLocks noChangeArrowheads="1"/>
            </p:cNvSpPr>
            <p:nvPr/>
          </p:nvSpPr>
          <p:spPr bwMode="auto">
            <a:xfrm>
              <a:off x="336" y="192"/>
              <a:ext cx="2832" cy="43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Rectangle 4"/>
            <p:cNvSpPr>
              <a:spLocks noChangeArrowheads="1"/>
            </p:cNvSpPr>
            <p:nvPr/>
          </p:nvSpPr>
          <p:spPr bwMode="auto">
            <a:xfrm>
              <a:off x="336" y="228"/>
              <a:ext cx="2784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00FF00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4  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队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(Queue)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的基本概念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61988" y="2057400"/>
            <a:ext cx="8329612" cy="2286000"/>
            <a:chOff x="417" y="1152"/>
            <a:chExt cx="5247" cy="1440"/>
          </a:xfrm>
        </p:grpSpPr>
        <p:sp>
          <p:nvSpPr>
            <p:cNvPr id="64551" name="Rectangle 9"/>
            <p:cNvSpPr>
              <a:spLocks noChangeArrowheads="1"/>
            </p:cNvSpPr>
            <p:nvPr/>
          </p:nvSpPr>
          <p:spPr bwMode="auto">
            <a:xfrm>
              <a:off x="417" y="1152"/>
              <a:ext cx="4944" cy="144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Text Box 10"/>
            <p:cNvSpPr txBox="1">
              <a:spLocks noChangeArrowheads="1"/>
            </p:cNvSpPr>
            <p:nvPr/>
          </p:nvSpPr>
          <p:spPr bwMode="auto">
            <a:xfrm>
              <a:off x="624" y="1248"/>
              <a:ext cx="5040" cy="12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     简称   。是一种只允许在表的一端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进行插入操作，而在表的另一端进行删除操作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的线性表。允许插入的一端称为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队尾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，队尾元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指出； 允许删除的一端称为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头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, 队头元素的位置由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指出。</a:t>
              </a:r>
            </a:p>
          </p:txBody>
        </p:sp>
        <p:sp>
          <p:nvSpPr>
            <p:cNvPr id="64553" name="Rectangle 11"/>
            <p:cNvSpPr>
              <a:spLocks noChangeArrowheads="1"/>
            </p:cNvSpPr>
            <p:nvPr/>
          </p:nvSpPr>
          <p:spPr bwMode="auto">
            <a:xfrm>
              <a:off x="2064" y="1245"/>
              <a:ext cx="31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</a:t>
              </a:r>
            </a:p>
          </p:txBody>
        </p:sp>
        <p:sp>
          <p:nvSpPr>
            <p:cNvPr id="64554" name="Rectangle 12"/>
            <p:cNvSpPr>
              <a:spLocks noChangeArrowheads="1"/>
            </p:cNvSpPr>
            <p:nvPr/>
          </p:nvSpPr>
          <p:spPr bwMode="auto">
            <a:xfrm>
              <a:off x="1066" y="1245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队列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90663" y="5276850"/>
            <a:ext cx="4953000" cy="457200"/>
            <a:chOff x="816" y="3264"/>
            <a:chExt cx="3120" cy="288"/>
          </a:xfrm>
        </p:grpSpPr>
        <p:sp>
          <p:nvSpPr>
            <p:cNvPr id="64542" name="Rectangle 14"/>
            <p:cNvSpPr>
              <a:spLocks noChangeArrowheads="1"/>
            </p:cNvSpPr>
            <p:nvPr/>
          </p:nvSpPr>
          <p:spPr bwMode="auto">
            <a:xfrm>
              <a:off x="81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15"/>
            <p:cNvSpPr>
              <a:spLocks noChangeArrowheads="1"/>
            </p:cNvSpPr>
            <p:nvPr/>
          </p:nvSpPr>
          <p:spPr bwMode="auto">
            <a:xfrm>
              <a:off x="115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Rectangle 16"/>
            <p:cNvSpPr>
              <a:spLocks noChangeArrowheads="1"/>
            </p:cNvSpPr>
            <p:nvPr/>
          </p:nvSpPr>
          <p:spPr bwMode="auto">
            <a:xfrm>
              <a:off x="1488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Rectangle 17"/>
            <p:cNvSpPr>
              <a:spLocks noChangeArrowheads="1"/>
            </p:cNvSpPr>
            <p:nvPr/>
          </p:nvSpPr>
          <p:spPr bwMode="auto">
            <a:xfrm>
              <a:off x="1824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Rectangle 18"/>
            <p:cNvSpPr>
              <a:spLocks noChangeArrowheads="1"/>
            </p:cNvSpPr>
            <p:nvPr/>
          </p:nvSpPr>
          <p:spPr bwMode="auto">
            <a:xfrm>
              <a:off x="2160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Rectangle 19"/>
            <p:cNvSpPr>
              <a:spLocks noChangeArrowheads="1"/>
            </p:cNvSpPr>
            <p:nvPr/>
          </p:nvSpPr>
          <p:spPr bwMode="auto">
            <a:xfrm>
              <a:off x="249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Rectangle 20"/>
            <p:cNvSpPr>
              <a:spLocks noChangeArrowheads="1"/>
            </p:cNvSpPr>
            <p:nvPr/>
          </p:nvSpPr>
          <p:spPr bwMode="auto">
            <a:xfrm>
              <a:off x="283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21"/>
            <p:cNvSpPr>
              <a:spLocks noChangeShapeType="1"/>
            </p:cNvSpPr>
            <p:nvPr/>
          </p:nvSpPr>
          <p:spPr bwMode="auto">
            <a:xfrm>
              <a:off x="3168" y="3264"/>
              <a:ext cx="57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Line 22"/>
            <p:cNvSpPr>
              <a:spLocks noChangeShapeType="1"/>
            </p:cNvSpPr>
            <p:nvPr/>
          </p:nvSpPr>
          <p:spPr bwMode="auto">
            <a:xfrm>
              <a:off x="3180" y="3552"/>
              <a:ext cx="75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633663" y="521493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31670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185863" y="5691188"/>
            <a:ext cx="1704975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队头元素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3681413" y="519588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3254375" y="5710238"/>
            <a:ext cx="14859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队尾元素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1604963" y="53340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4233863" y="5233988"/>
            <a:ext cx="3032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172200" y="990600"/>
            <a:ext cx="2438400" cy="762000"/>
            <a:chOff x="3888" y="624"/>
            <a:chExt cx="1536" cy="480"/>
          </a:xfrm>
        </p:grpSpPr>
        <p:sp>
          <p:nvSpPr>
            <p:cNvPr id="64540" name="AutoShape 53"/>
            <p:cNvSpPr>
              <a:spLocks noChangeArrowheads="1"/>
            </p:cNvSpPr>
            <p:nvPr/>
          </p:nvSpPr>
          <p:spPr bwMode="auto">
            <a:xfrm>
              <a:off x="3888" y="624"/>
              <a:ext cx="1536" cy="480"/>
            </a:xfrm>
            <a:prstGeom prst="cloudCallout">
              <a:avLst>
                <a:gd name="adj1" fmla="val -44403"/>
                <a:gd name="adj2" fmla="val 93125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64541" name="Text Box 54"/>
            <p:cNvSpPr txBox="1">
              <a:spLocks noChangeArrowheads="1"/>
            </p:cNvSpPr>
            <p:nvPr/>
          </p:nvSpPr>
          <p:spPr bwMode="auto">
            <a:xfrm>
              <a:off x="4080" y="682"/>
              <a:ext cx="124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先进先出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85800" y="1208088"/>
            <a:ext cx="3352800" cy="609600"/>
            <a:chOff x="432" y="672"/>
            <a:chExt cx="2112" cy="384"/>
          </a:xfrm>
        </p:grpSpPr>
        <p:sp>
          <p:nvSpPr>
            <p:cNvPr id="64538" name="Rectangle 56"/>
            <p:cNvSpPr>
              <a:spLocks noChangeArrowheads="1"/>
            </p:cNvSpPr>
            <p:nvPr/>
          </p:nvSpPr>
          <p:spPr bwMode="auto">
            <a:xfrm>
              <a:off x="432" y="672"/>
              <a:ext cx="2064" cy="384"/>
            </a:xfrm>
            <a:prstGeom prst="rect">
              <a:avLst/>
            </a:prstGeom>
            <a:solidFill>
              <a:srgbClr val="E6E6E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57"/>
            <p:cNvSpPr txBox="1">
              <a:spLocks noChangeArrowheads="1"/>
            </p:cNvSpPr>
            <p:nvPr/>
          </p:nvSpPr>
          <p:spPr bwMode="auto">
            <a:xfrm>
              <a:off x="528" y="698"/>
              <a:ext cx="20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solidFill>
                    <a:srgbClr val="003399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一</a:t>
              </a:r>
              <a:r>
                <a:rPr kumimoji="1" lang="en-US" altLang="zh-CN" sz="2400" b="1" dirty="0">
                  <a:solidFill>
                    <a:srgbClr val="003399"/>
                  </a:solidFill>
                </a:rPr>
                <a:t>)</a:t>
              </a:r>
              <a:r>
                <a:rPr kumimoji="1" lang="zh-CN" altLang="en-US" sz="2400" dirty="0">
                  <a:solidFill>
                    <a:srgbClr val="003399"/>
                  </a:solidFill>
                  <a:ea typeface="宋体" charset="-122"/>
                </a:rPr>
                <a:t>  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队的定义</a:t>
              </a:r>
              <a:endParaRPr kumimoji="1" lang="zh-CN" altLang="en-US" sz="2400" dirty="0">
                <a:solidFill>
                  <a:srgbClr val="003399"/>
                </a:solidFill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217613" y="5695950"/>
            <a:ext cx="2154237" cy="461963"/>
            <a:chOff x="644" y="3588"/>
            <a:chExt cx="1357" cy="291"/>
          </a:xfrm>
        </p:grpSpPr>
        <p:sp>
          <p:nvSpPr>
            <p:cNvPr id="64536" name="Rectangle 65"/>
            <p:cNvSpPr>
              <a:spLocks noChangeArrowheads="1"/>
            </p:cNvSpPr>
            <p:nvPr/>
          </p:nvSpPr>
          <p:spPr bwMode="auto">
            <a:xfrm>
              <a:off x="644" y="3628"/>
              <a:ext cx="756" cy="251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66"/>
            <p:cNvSpPr txBox="1">
              <a:spLocks noChangeArrowheads="1"/>
            </p:cNvSpPr>
            <p:nvPr/>
          </p:nvSpPr>
          <p:spPr bwMode="auto">
            <a:xfrm>
              <a:off x="927" y="3588"/>
              <a:ext cx="107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队头元素</a:t>
              </a: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182938" y="5703888"/>
            <a:ext cx="2066925" cy="452437"/>
            <a:chOff x="1882" y="3593"/>
            <a:chExt cx="1302" cy="285"/>
          </a:xfrm>
        </p:grpSpPr>
        <p:sp>
          <p:nvSpPr>
            <p:cNvPr id="64534" name="Rectangle 69"/>
            <p:cNvSpPr>
              <a:spLocks noChangeArrowheads="1"/>
            </p:cNvSpPr>
            <p:nvPr/>
          </p:nvSpPr>
          <p:spPr bwMode="auto">
            <a:xfrm>
              <a:off x="1882" y="3638"/>
              <a:ext cx="907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Text Box 70"/>
            <p:cNvSpPr txBox="1">
              <a:spLocks noChangeArrowheads="1"/>
            </p:cNvSpPr>
            <p:nvPr/>
          </p:nvSpPr>
          <p:spPr bwMode="auto">
            <a:xfrm>
              <a:off x="2248" y="3593"/>
              <a:ext cx="936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队尾元素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7" grpId="0" autoUpdateAnimBg="0"/>
      <p:bldP spid="221208" grpId="0" autoUpdateAnimBg="0"/>
      <p:bldP spid="221209" grpId="0" autoUpdateAnimBg="0"/>
      <p:bldP spid="221210" grpId="0" autoUpdateAnimBg="0"/>
      <p:bldP spid="221211" grpId="0" autoUpdateAnimBg="0"/>
      <p:bldP spid="221212" grpId="0" autoUpdateAnimBg="0"/>
      <p:bldP spid="221213" grpId="0" autoUpdateAnimBg="0"/>
      <p:bldP spid="221214" grpId="0" autoUpdateAnimBg="0"/>
      <p:bldP spid="221215" grpId="0" autoUpdateAnimBg="0"/>
      <p:bldP spid="221216" grpId="0" autoUpdateAnimBg="0"/>
      <p:bldP spid="221217" grpId="0" autoUpdateAnimBg="0"/>
      <p:bldP spid="221218" grpId="0" animBg="1"/>
      <p:bldP spid="22121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68338" y="1557338"/>
            <a:ext cx="8224837" cy="990600"/>
            <a:chOff x="421" y="1200"/>
            <a:chExt cx="5181" cy="624"/>
          </a:xfrm>
        </p:grpSpPr>
        <p:sp>
          <p:nvSpPr>
            <p:cNvPr id="65551" name="Line 3"/>
            <p:cNvSpPr>
              <a:spLocks noChangeShapeType="1"/>
            </p:cNvSpPr>
            <p:nvPr/>
          </p:nvSpPr>
          <p:spPr bwMode="auto">
            <a:xfrm>
              <a:off x="1348" y="1200"/>
              <a:ext cx="3072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4"/>
            <p:cNvSpPr>
              <a:spLocks noChangeShapeType="1"/>
            </p:cNvSpPr>
            <p:nvPr/>
          </p:nvSpPr>
          <p:spPr bwMode="auto">
            <a:xfrm>
              <a:off x="1322" y="1824"/>
              <a:ext cx="3146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5"/>
            <p:cNvSpPr>
              <a:spLocks noChangeShapeType="1"/>
            </p:cNvSpPr>
            <p:nvPr/>
          </p:nvSpPr>
          <p:spPr bwMode="auto">
            <a:xfrm>
              <a:off x="158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6"/>
            <p:cNvSpPr>
              <a:spLocks noChangeShapeType="1"/>
            </p:cNvSpPr>
            <p:nvPr/>
          </p:nvSpPr>
          <p:spPr bwMode="auto">
            <a:xfrm>
              <a:off x="191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7"/>
            <p:cNvSpPr>
              <a:spLocks noChangeShapeType="1"/>
            </p:cNvSpPr>
            <p:nvPr/>
          </p:nvSpPr>
          <p:spPr bwMode="auto">
            <a:xfrm>
              <a:off x="223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8"/>
            <p:cNvSpPr>
              <a:spLocks noChangeShapeType="1"/>
            </p:cNvSpPr>
            <p:nvPr/>
          </p:nvSpPr>
          <p:spPr bwMode="auto">
            <a:xfrm>
              <a:off x="256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9"/>
            <p:cNvSpPr>
              <a:spLocks noChangeShapeType="1"/>
            </p:cNvSpPr>
            <p:nvPr/>
          </p:nvSpPr>
          <p:spPr bwMode="auto">
            <a:xfrm>
              <a:off x="2884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10"/>
            <p:cNvSpPr>
              <a:spLocks noChangeShapeType="1"/>
            </p:cNvSpPr>
            <p:nvPr/>
          </p:nvSpPr>
          <p:spPr bwMode="auto">
            <a:xfrm>
              <a:off x="3552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11"/>
            <p:cNvSpPr>
              <a:spLocks noChangeShapeType="1"/>
            </p:cNvSpPr>
            <p:nvPr/>
          </p:nvSpPr>
          <p:spPr bwMode="auto">
            <a:xfrm>
              <a:off x="3855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12"/>
            <p:cNvSpPr>
              <a:spLocks noChangeShapeType="1"/>
            </p:cNvSpPr>
            <p:nvPr/>
          </p:nvSpPr>
          <p:spPr bwMode="auto">
            <a:xfrm>
              <a:off x="4169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Text Box 13"/>
            <p:cNvSpPr txBox="1">
              <a:spLocks noChangeArrowheads="1"/>
            </p:cNvSpPr>
            <p:nvPr/>
          </p:nvSpPr>
          <p:spPr bwMode="auto">
            <a:xfrm>
              <a:off x="3870" y="1337"/>
              <a:ext cx="3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65562" name="Text Box 14"/>
            <p:cNvSpPr txBox="1">
              <a:spLocks noChangeArrowheads="1"/>
            </p:cNvSpPr>
            <p:nvPr/>
          </p:nvSpPr>
          <p:spPr bwMode="auto">
            <a:xfrm>
              <a:off x="3503" y="1344"/>
              <a:ext cx="44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n-1</a:t>
              </a:r>
            </a:p>
          </p:txBody>
        </p:sp>
        <p:sp>
          <p:nvSpPr>
            <p:cNvPr id="65563" name="Text Box 15"/>
            <p:cNvSpPr txBox="1">
              <a:spLocks noChangeArrowheads="1"/>
            </p:cNvSpPr>
            <p:nvPr/>
          </p:nvSpPr>
          <p:spPr bwMode="auto">
            <a:xfrm>
              <a:off x="2260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65564" name="Text Box 16"/>
            <p:cNvSpPr txBox="1">
              <a:spLocks noChangeArrowheads="1"/>
            </p:cNvSpPr>
            <p:nvPr/>
          </p:nvSpPr>
          <p:spPr bwMode="auto">
            <a:xfrm>
              <a:off x="2548" y="1353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4</a:t>
              </a:r>
            </a:p>
          </p:txBody>
        </p:sp>
        <p:sp>
          <p:nvSpPr>
            <p:cNvPr id="65565" name="Text Box 17"/>
            <p:cNvSpPr txBox="1">
              <a:spLocks noChangeArrowheads="1"/>
            </p:cNvSpPr>
            <p:nvPr/>
          </p:nvSpPr>
          <p:spPr bwMode="auto">
            <a:xfrm>
              <a:off x="1917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65566" name="Text Box 18"/>
            <p:cNvSpPr txBox="1">
              <a:spLocks noChangeArrowheads="1"/>
            </p:cNvSpPr>
            <p:nvPr/>
          </p:nvSpPr>
          <p:spPr bwMode="auto">
            <a:xfrm>
              <a:off x="1636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5567" name="Text Box 19"/>
            <p:cNvSpPr txBox="1">
              <a:spLocks noChangeArrowheads="1"/>
            </p:cNvSpPr>
            <p:nvPr/>
          </p:nvSpPr>
          <p:spPr bwMode="auto">
            <a:xfrm>
              <a:off x="3040" y="1285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2228" name="AutoShape 20"/>
            <p:cNvSpPr>
              <a:spLocks noChangeArrowheads="1"/>
            </p:cNvSpPr>
            <p:nvPr/>
          </p:nvSpPr>
          <p:spPr bwMode="auto">
            <a:xfrm flipH="1">
              <a:off x="916" y="1440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69" name="Text Box 21"/>
            <p:cNvSpPr txBox="1">
              <a:spLocks noChangeArrowheads="1"/>
            </p:cNvSpPr>
            <p:nvPr/>
          </p:nvSpPr>
          <p:spPr bwMode="auto">
            <a:xfrm>
              <a:off x="4863" y="1315"/>
              <a:ext cx="73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222230" name="AutoShape 22"/>
            <p:cNvSpPr>
              <a:spLocks noChangeArrowheads="1"/>
            </p:cNvSpPr>
            <p:nvPr/>
          </p:nvSpPr>
          <p:spPr bwMode="auto">
            <a:xfrm flipH="1">
              <a:off x="4372" y="1392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1" name="Text Box 23"/>
            <p:cNvSpPr txBox="1">
              <a:spLocks noChangeArrowheads="1"/>
            </p:cNvSpPr>
            <p:nvPr/>
          </p:nvSpPr>
          <p:spPr bwMode="auto">
            <a:xfrm>
              <a:off x="421" y="1359"/>
              <a:ext cx="78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76450" y="1773238"/>
            <a:ext cx="1676400" cy="1268412"/>
            <a:chOff x="1314" y="1344"/>
            <a:chExt cx="1056" cy="799"/>
          </a:xfrm>
        </p:grpSpPr>
        <p:sp>
          <p:nvSpPr>
            <p:cNvPr id="65549" name="Text Box 25"/>
            <p:cNvSpPr txBox="1">
              <a:spLocks noChangeArrowheads="1"/>
            </p:cNvSpPr>
            <p:nvPr/>
          </p:nvSpPr>
          <p:spPr bwMode="auto">
            <a:xfrm>
              <a:off x="1314" y="188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队头元素</a:t>
              </a:r>
            </a:p>
          </p:txBody>
        </p:sp>
        <p:sp>
          <p:nvSpPr>
            <p:cNvPr id="65550" name="Oval 26"/>
            <p:cNvSpPr>
              <a:spLocks noChangeArrowheads="1"/>
            </p:cNvSpPr>
            <p:nvPr/>
          </p:nvSpPr>
          <p:spPr bwMode="auto">
            <a:xfrm>
              <a:off x="1617" y="134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51500" y="1768475"/>
            <a:ext cx="1676400" cy="1268413"/>
            <a:chOff x="3560" y="1314"/>
            <a:chExt cx="1056" cy="799"/>
          </a:xfrm>
        </p:grpSpPr>
        <p:sp>
          <p:nvSpPr>
            <p:cNvPr id="65547" name="Text Box 28"/>
            <p:cNvSpPr txBox="1">
              <a:spLocks noChangeArrowheads="1"/>
            </p:cNvSpPr>
            <p:nvPr/>
          </p:nvSpPr>
          <p:spPr bwMode="auto">
            <a:xfrm>
              <a:off x="3560" y="185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65548" name="Oval 29"/>
            <p:cNvSpPr>
              <a:spLocks noChangeArrowheads="1"/>
            </p:cNvSpPr>
            <p:nvPr/>
          </p:nvSpPr>
          <p:spPr bwMode="auto">
            <a:xfrm>
              <a:off x="3863" y="131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39750" y="3614738"/>
            <a:ext cx="8399463" cy="1447800"/>
            <a:chOff x="1344" y="2496"/>
            <a:chExt cx="2896" cy="912"/>
          </a:xfrm>
        </p:grpSpPr>
        <p:sp>
          <p:nvSpPr>
            <p:cNvPr id="65545" name="AutoShape 31"/>
            <p:cNvSpPr>
              <a:spLocks noChangeArrowheads="1"/>
            </p:cNvSpPr>
            <p:nvPr/>
          </p:nvSpPr>
          <p:spPr bwMode="auto">
            <a:xfrm rot="300143">
              <a:off x="1344" y="2496"/>
              <a:ext cx="2880" cy="912"/>
            </a:xfrm>
            <a:prstGeom prst="irregularSeal2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05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1602" y="2712"/>
              <a:ext cx="26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defRPr/>
              </a:pPr>
              <a:r>
                <a:rPr lang="en-US" altLang="zh-CN" sz="4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FIFO(First-In-First-Out )</a:t>
              </a:r>
              <a:endParaRPr lang="zh-CN" altLang="en-US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419475" y="5805488"/>
            <a:ext cx="3240088" cy="508000"/>
            <a:chOff x="2064" y="3657"/>
            <a:chExt cx="2041" cy="320"/>
          </a:xfrm>
        </p:grpSpPr>
        <p:sp>
          <p:nvSpPr>
            <p:cNvPr id="65543" name="Rectangle 50"/>
            <p:cNvSpPr>
              <a:spLocks noChangeArrowheads="1"/>
            </p:cNvSpPr>
            <p:nvPr/>
          </p:nvSpPr>
          <p:spPr bwMode="auto">
            <a:xfrm>
              <a:off x="2064" y="3660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Text Box 51"/>
            <p:cNvSpPr txBox="1">
              <a:spLocks noChangeArrowheads="1"/>
            </p:cNvSpPr>
            <p:nvPr/>
          </p:nvSpPr>
          <p:spPr bwMode="auto">
            <a:xfrm>
              <a:off x="2106" y="3657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队的示意图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457200"/>
            <a:ext cx="7799387" cy="6140450"/>
            <a:chOff x="432" y="288"/>
            <a:chExt cx="4913" cy="3537"/>
          </a:xfrm>
        </p:grpSpPr>
        <p:sp>
          <p:nvSpPr>
            <p:cNvPr id="29715" name="Freeform 3"/>
            <p:cNvSpPr>
              <a:spLocks/>
            </p:cNvSpPr>
            <p:nvPr/>
          </p:nvSpPr>
          <p:spPr bwMode="auto">
            <a:xfrm>
              <a:off x="503" y="288"/>
              <a:ext cx="4842" cy="3537"/>
            </a:xfrm>
            <a:custGeom>
              <a:avLst/>
              <a:gdLst>
                <a:gd name="T0" fmla="*/ 15 w 4842"/>
                <a:gd name="T1" fmla="*/ 58 h 3537"/>
                <a:gd name="T2" fmla="*/ 27 w 4842"/>
                <a:gd name="T3" fmla="*/ 542 h 3537"/>
                <a:gd name="T4" fmla="*/ 38 w 4842"/>
                <a:gd name="T5" fmla="*/ 576 h 3537"/>
                <a:gd name="T6" fmla="*/ 85 w 4842"/>
                <a:gd name="T7" fmla="*/ 1429 h 3537"/>
                <a:gd name="T8" fmla="*/ 108 w 4842"/>
                <a:gd name="T9" fmla="*/ 1820 h 3537"/>
                <a:gd name="T10" fmla="*/ 142 w 4842"/>
                <a:gd name="T11" fmla="*/ 3111 h 3537"/>
                <a:gd name="T12" fmla="*/ 119 w 4842"/>
                <a:gd name="T13" fmla="*/ 3387 h 3537"/>
                <a:gd name="T14" fmla="*/ 73 w 4842"/>
                <a:gd name="T15" fmla="*/ 3410 h 3537"/>
                <a:gd name="T16" fmla="*/ 61 w 4842"/>
                <a:gd name="T17" fmla="*/ 3445 h 3537"/>
                <a:gd name="T18" fmla="*/ 1144 w 4842"/>
                <a:gd name="T19" fmla="*/ 3479 h 3537"/>
                <a:gd name="T20" fmla="*/ 1582 w 4842"/>
                <a:gd name="T21" fmla="*/ 3468 h 3537"/>
                <a:gd name="T22" fmla="*/ 1594 w 4842"/>
                <a:gd name="T23" fmla="*/ 3410 h 3537"/>
                <a:gd name="T24" fmla="*/ 1951 w 4842"/>
                <a:gd name="T25" fmla="*/ 3456 h 3537"/>
                <a:gd name="T26" fmla="*/ 2354 w 4842"/>
                <a:gd name="T27" fmla="*/ 3525 h 3537"/>
                <a:gd name="T28" fmla="*/ 3817 w 4842"/>
                <a:gd name="T29" fmla="*/ 3537 h 3537"/>
                <a:gd name="T30" fmla="*/ 4405 w 4842"/>
                <a:gd name="T31" fmla="*/ 3502 h 3537"/>
                <a:gd name="T32" fmla="*/ 4842 w 4842"/>
                <a:gd name="T33" fmla="*/ 3433 h 3537"/>
                <a:gd name="T34" fmla="*/ 4727 w 4842"/>
                <a:gd name="T35" fmla="*/ 3330 h 3537"/>
                <a:gd name="T36" fmla="*/ 4635 w 4842"/>
                <a:gd name="T37" fmla="*/ 1233 h 3537"/>
                <a:gd name="T38" fmla="*/ 4646 w 4842"/>
                <a:gd name="T39" fmla="*/ 1106 h 3537"/>
                <a:gd name="T40" fmla="*/ 4681 w 4842"/>
                <a:gd name="T41" fmla="*/ 1118 h 3537"/>
                <a:gd name="T42" fmla="*/ 4693 w 4842"/>
                <a:gd name="T43" fmla="*/ 1083 h 3537"/>
                <a:gd name="T44" fmla="*/ 4531 w 4842"/>
                <a:gd name="T45" fmla="*/ 438 h 3537"/>
                <a:gd name="T46" fmla="*/ 4520 w 4842"/>
                <a:gd name="T47" fmla="*/ 185 h 3537"/>
                <a:gd name="T48" fmla="*/ 4554 w 4842"/>
                <a:gd name="T49" fmla="*/ 150 h 3537"/>
                <a:gd name="T50" fmla="*/ 4497 w 4842"/>
                <a:gd name="T51" fmla="*/ 162 h 3537"/>
                <a:gd name="T52" fmla="*/ 4393 w 4842"/>
                <a:gd name="T53" fmla="*/ 173 h 3537"/>
                <a:gd name="T54" fmla="*/ 2527 w 4842"/>
                <a:gd name="T55" fmla="*/ 162 h 3537"/>
                <a:gd name="T56" fmla="*/ 868 w 4842"/>
                <a:gd name="T57" fmla="*/ 139 h 3537"/>
                <a:gd name="T58" fmla="*/ 511 w 4842"/>
                <a:gd name="T59" fmla="*/ 23 h 3537"/>
                <a:gd name="T60" fmla="*/ 396 w 4842"/>
                <a:gd name="T61" fmla="*/ 0 h 3537"/>
                <a:gd name="T62" fmla="*/ 200 w 4842"/>
                <a:gd name="T63" fmla="*/ 12 h 3537"/>
                <a:gd name="T64" fmla="*/ 131 w 4842"/>
                <a:gd name="T65" fmla="*/ 46 h 3537"/>
                <a:gd name="T66" fmla="*/ 15 w 4842"/>
                <a:gd name="T67" fmla="*/ 58 h 35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842" h="3537">
                  <a:moveTo>
                    <a:pt x="15" y="58"/>
                  </a:moveTo>
                  <a:cubicBezTo>
                    <a:pt x="19" y="219"/>
                    <a:pt x="20" y="381"/>
                    <a:pt x="27" y="542"/>
                  </a:cubicBezTo>
                  <a:cubicBezTo>
                    <a:pt x="28" y="554"/>
                    <a:pt x="38" y="564"/>
                    <a:pt x="38" y="576"/>
                  </a:cubicBezTo>
                  <a:cubicBezTo>
                    <a:pt x="49" y="836"/>
                    <a:pt x="30" y="1161"/>
                    <a:pt x="85" y="1429"/>
                  </a:cubicBezTo>
                  <a:cubicBezTo>
                    <a:pt x="89" y="1559"/>
                    <a:pt x="106" y="1689"/>
                    <a:pt x="108" y="1820"/>
                  </a:cubicBezTo>
                  <a:cubicBezTo>
                    <a:pt x="130" y="3047"/>
                    <a:pt x="0" y="2659"/>
                    <a:pt x="142" y="3111"/>
                  </a:cubicBezTo>
                  <a:cubicBezTo>
                    <a:pt x="134" y="3203"/>
                    <a:pt x="140" y="3297"/>
                    <a:pt x="119" y="3387"/>
                  </a:cubicBezTo>
                  <a:cubicBezTo>
                    <a:pt x="115" y="3404"/>
                    <a:pt x="85" y="3398"/>
                    <a:pt x="73" y="3410"/>
                  </a:cubicBezTo>
                  <a:cubicBezTo>
                    <a:pt x="64" y="3419"/>
                    <a:pt x="65" y="3433"/>
                    <a:pt x="61" y="3445"/>
                  </a:cubicBezTo>
                  <a:cubicBezTo>
                    <a:pt x="502" y="3525"/>
                    <a:pt x="145" y="3468"/>
                    <a:pt x="1144" y="3479"/>
                  </a:cubicBezTo>
                  <a:cubicBezTo>
                    <a:pt x="1290" y="3490"/>
                    <a:pt x="1436" y="3509"/>
                    <a:pt x="1582" y="3468"/>
                  </a:cubicBezTo>
                  <a:cubicBezTo>
                    <a:pt x="1601" y="3463"/>
                    <a:pt x="1590" y="3429"/>
                    <a:pt x="1594" y="3410"/>
                  </a:cubicBezTo>
                  <a:cubicBezTo>
                    <a:pt x="1715" y="3421"/>
                    <a:pt x="1831" y="3442"/>
                    <a:pt x="1951" y="3456"/>
                  </a:cubicBezTo>
                  <a:cubicBezTo>
                    <a:pt x="2090" y="3491"/>
                    <a:pt x="2212" y="3502"/>
                    <a:pt x="2354" y="3525"/>
                  </a:cubicBezTo>
                  <a:cubicBezTo>
                    <a:pt x="2731" y="3520"/>
                    <a:pt x="3407" y="3466"/>
                    <a:pt x="3817" y="3537"/>
                  </a:cubicBezTo>
                  <a:cubicBezTo>
                    <a:pt x="4031" y="3525"/>
                    <a:pt x="4182" y="3510"/>
                    <a:pt x="4405" y="3502"/>
                  </a:cubicBezTo>
                  <a:cubicBezTo>
                    <a:pt x="4588" y="3443"/>
                    <a:pt x="4574" y="3454"/>
                    <a:pt x="4842" y="3433"/>
                  </a:cubicBezTo>
                  <a:cubicBezTo>
                    <a:pt x="4737" y="3419"/>
                    <a:pt x="4748" y="3429"/>
                    <a:pt x="4727" y="3330"/>
                  </a:cubicBezTo>
                  <a:cubicBezTo>
                    <a:pt x="4717" y="2637"/>
                    <a:pt x="4708" y="1924"/>
                    <a:pt x="4635" y="1233"/>
                  </a:cubicBezTo>
                  <a:cubicBezTo>
                    <a:pt x="4639" y="1191"/>
                    <a:pt x="4630" y="1145"/>
                    <a:pt x="4646" y="1106"/>
                  </a:cubicBezTo>
                  <a:cubicBezTo>
                    <a:pt x="4651" y="1095"/>
                    <a:pt x="4670" y="1123"/>
                    <a:pt x="4681" y="1118"/>
                  </a:cubicBezTo>
                  <a:cubicBezTo>
                    <a:pt x="4692" y="1113"/>
                    <a:pt x="4689" y="1095"/>
                    <a:pt x="4693" y="1083"/>
                  </a:cubicBezTo>
                  <a:cubicBezTo>
                    <a:pt x="4660" y="865"/>
                    <a:pt x="4631" y="638"/>
                    <a:pt x="4531" y="438"/>
                  </a:cubicBezTo>
                  <a:cubicBezTo>
                    <a:pt x="4513" y="343"/>
                    <a:pt x="4493" y="293"/>
                    <a:pt x="4520" y="185"/>
                  </a:cubicBezTo>
                  <a:cubicBezTo>
                    <a:pt x="4524" y="169"/>
                    <a:pt x="4566" y="162"/>
                    <a:pt x="4554" y="150"/>
                  </a:cubicBezTo>
                  <a:cubicBezTo>
                    <a:pt x="4540" y="136"/>
                    <a:pt x="4516" y="159"/>
                    <a:pt x="4497" y="162"/>
                  </a:cubicBezTo>
                  <a:cubicBezTo>
                    <a:pt x="4462" y="167"/>
                    <a:pt x="4428" y="169"/>
                    <a:pt x="4393" y="173"/>
                  </a:cubicBezTo>
                  <a:cubicBezTo>
                    <a:pt x="3622" y="166"/>
                    <a:pt x="3216" y="147"/>
                    <a:pt x="2527" y="162"/>
                  </a:cubicBezTo>
                  <a:cubicBezTo>
                    <a:pt x="2036" y="229"/>
                    <a:pt x="1390" y="149"/>
                    <a:pt x="868" y="139"/>
                  </a:cubicBezTo>
                  <a:cubicBezTo>
                    <a:pt x="746" y="107"/>
                    <a:pt x="631" y="63"/>
                    <a:pt x="511" y="23"/>
                  </a:cubicBezTo>
                  <a:cubicBezTo>
                    <a:pt x="474" y="11"/>
                    <a:pt x="434" y="10"/>
                    <a:pt x="396" y="0"/>
                  </a:cubicBezTo>
                  <a:cubicBezTo>
                    <a:pt x="331" y="4"/>
                    <a:pt x="265" y="2"/>
                    <a:pt x="200" y="12"/>
                  </a:cubicBezTo>
                  <a:cubicBezTo>
                    <a:pt x="175" y="16"/>
                    <a:pt x="156" y="42"/>
                    <a:pt x="131" y="46"/>
                  </a:cubicBezTo>
                  <a:cubicBezTo>
                    <a:pt x="93" y="52"/>
                    <a:pt x="54" y="54"/>
                    <a:pt x="15" y="58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271792" dir="2244321" algn="ctr" rotWithShape="0">
                <a:srgbClr val="777777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389169">
              <a:off x="432" y="336"/>
              <a:ext cx="2112" cy="528"/>
              <a:chOff x="2880" y="336"/>
              <a:chExt cx="2112" cy="528"/>
            </a:xfrm>
          </p:grpSpPr>
          <p:sp>
            <p:nvSpPr>
              <p:cNvPr id="29717" name="Oval 5"/>
              <p:cNvSpPr>
                <a:spLocks noChangeArrowheads="1"/>
              </p:cNvSpPr>
              <p:nvPr/>
            </p:nvSpPr>
            <p:spPr bwMode="auto">
              <a:xfrm>
                <a:off x="2880" y="336"/>
                <a:ext cx="2112" cy="528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760076"/>
                  </a:gs>
                  <a:gs pos="100000">
                    <a:srgbClr val="FF00FF"/>
                  </a:gs>
                </a:gsLst>
                <a:lin ang="5400000" scaled="1"/>
              </a:gradFill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025" y="370"/>
                <a:ext cx="1749" cy="399"/>
                <a:chOff x="1201" y="1342"/>
                <a:chExt cx="1749" cy="399"/>
              </a:xfrm>
            </p:grpSpPr>
            <p:sp>
              <p:nvSpPr>
                <p:cNvPr id="297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98" y="1340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在</a:t>
                  </a:r>
                </a:p>
              </p:txBody>
            </p:sp>
            <p:sp>
              <p:nvSpPr>
                <p:cNvPr id="29720" name="Rectangle 8"/>
                <p:cNvSpPr>
                  <a:spLocks noChangeArrowheads="1"/>
                </p:cNvSpPr>
                <p:nvPr/>
              </p:nvSpPr>
              <p:spPr bwMode="auto">
                <a:xfrm>
                  <a:off x="1459" y="1337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计</a:t>
                  </a:r>
                </a:p>
              </p:txBody>
            </p:sp>
            <p:sp>
              <p:nvSpPr>
                <p:cNvPr id="29721" name="Rectangle 9"/>
                <p:cNvSpPr>
                  <a:spLocks noChangeArrowheads="1"/>
                </p:cNvSpPr>
                <p:nvPr/>
              </p:nvSpPr>
              <p:spPr bwMode="auto">
                <a:xfrm>
                  <a:off x="1713" y="1339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算</a:t>
                  </a:r>
                </a:p>
              </p:txBody>
            </p:sp>
            <p:sp>
              <p:nvSpPr>
                <p:cNvPr id="29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7" y="1352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机</a:t>
                  </a:r>
                </a:p>
              </p:txBody>
            </p:sp>
            <p:sp>
              <p:nvSpPr>
                <p:cNvPr id="29723" name="Rectangle 11"/>
                <p:cNvSpPr>
                  <a:spLocks noChangeArrowheads="1"/>
                </p:cNvSpPr>
                <p:nvPr/>
              </p:nvSpPr>
              <p:spPr bwMode="auto">
                <a:xfrm>
                  <a:off x="2263" y="1338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领</a:t>
                  </a:r>
                </a:p>
              </p:txBody>
            </p:sp>
            <p:sp>
              <p:nvSpPr>
                <p:cNvPr id="29724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7" y="1339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域</a:t>
                  </a: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636713" y="1390650"/>
            <a:ext cx="4476750" cy="1308100"/>
            <a:chOff x="1636713" y="1390650"/>
            <a:chExt cx="4476750" cy="1308100"/>
          </a:xfrm>
        </p:grpSpPr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>
              <a:off x="1636713" y="1390650"/>
              <a:ext cx="18288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程序设计</a:t>
              </a:r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2516188" y="1828800"/>
              <a:ext cx="29876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回溯法</a:t>
              </a:r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2516188" y="2209800"/>
              <a:ext cx="35972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递归程序的执行过程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36713" y="2705100"/>
            <a:ext cx="5524500" cy="1270000"/>
            <a:chOff x="1636713" y="2705100"/>
            <a:chExt cx="5524500" cy="1270000"/>
          </a:xfrm>
        </p:grpSpPr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1636713" y="27051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编译程序</a:t>
              </a:r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2513013" y="312420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变量的存储空间的分配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2513013" y="34861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表达式的翻译与求值计算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36713" y="4000500"/>
            <a:ext cx="5143500" cy="908050"/>
            <a:chOff x="1636713" y="4000500"/>
            <a:chExt cx="5143500" cy="908050"/>
          </a:xfrm>
        </p:grpSpPr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1636713" y="40005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accent2"/>
                  </a:solidFill>
                  <a:ea typeface="黑体" pitchFamily="2" charset="-122"/>
                </a:rPr>
                <a:t>操作系统</a:t>
              </a:r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2493963" y="4419600"/>
              <a:ext cx="428625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作业调度、进程调度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551613" y="1581150"/>
            <a:ext cx="1047750" cy="2228850"/>
            <a:chOff x="4128" y="1236"/>
            <a:chExt cx="660" cy="1404"/>
          </a:xfrm>
        </p:grpSpPr>
        <p:sp>
          <p:nvSpPr>
            <p:cNvPr id="29713" name="AutoShape 24"/>
            <p:cNvSpPr>
              <a:spLocks/>
            </p:cNvSpPr>
            <p:nvPr/>
          </p:nvSpPr>
          <p:spPr bwMode="auto">
            <a:xfrm>
              <a:off x="4128" y="1236"/>
              <a:ext cx="192" cy="1404"/>
            </a:xfrm>
            <a:prstGeom prst="rightBrace">
              <a:avLst>
                <a:gd name="adj1" fmla="val 60937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5"/>
            <p:cNvSpPr>
              <a:spLocks noChangeArrowheads="1"/>
            </p:cNvSpPr>
            <p:nvPr/>
          </p:nvSpPr>
          <p:spPr bwMode="auto">
            <a:xfrm>
              <a:off x="4368" y="1632"/>
              <a:ext cx="420" cy="60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endParaRPr lang="zh-CN" altLang="en-US" sz="3800" b="1" dirty="0">
                <a:solidFill>
                  <a:schemeClr val="bg1">
                    <a:lumMod val="50000"/>
                    <a:lumOff val="50000"/>
                  </a:schemeClr>
                </a:solidFill>
                <a:ea typeface="华文新魏" pitchFamily="2" charset="-122"/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栈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551613" y="4191000"/>
            <a:ext cx="1066800" cy="1830388"/>
            <a:chOff x="4127" y="2640"/>
            <a:chExt cx="672" cy="1153"/>
          </a:xfrm>
        </p:grpSpPr>
        <p:sp>
          <p:nvSpPr>
            <p:cNvPr id="29711" name="AutoShape 27"/>
            <p:cNvSpPr>
              <a:spLocks/>
            </p:cNvSpPr>
            <p:nvPr/>
          </p:nvSpPr>
          <p:spPr bwMode="auto">
            <a:xfrm>
              <a:off x="4127" y="2640"/>
              <a:ext cx="204" cy="1153"/>
            </a:xfrm>
            <a:prstGeom prst="rightBrace">
              <a:avLst>
                <a:gd name="adj1" fmla="val 47100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28"/>
            <p:cNvSpPr>
              <a:spLocks noChangeArrowheads="1"/>
            </p:cNvSpPr>
            <p:nvPr/>
          </p:nvSpPr>
          <p:spPr bwMode="auto">
            <a:xfrm>
              <a:off x="4379" y="2868"/>
              <a:ext cx="420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队</a:t>
              </a:r>
            </a:p>
            <a:p>
              <a:pPr>
                <a:lnSpc>
                  <a:spcPct val="75000"/>
                </a:lnSpc>
              </a:pPr>
              <a:endParaRPr lang="zh-CN" altLang="en-US" sz="3800" b="1" dirty="0">
                <a:solidFill>
                  <a:srgbClr val="FF3300"/>
                </a:solidFill>
                <a:ea typeface="华文新魏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92275" y="4941888"/>
            <a:ext cx="5484813" cy="963612"/>
            <a:chOff x="1692275" y="4941888"/>
            <a:chExt cx="5484813" cy="963612"/>
          </a:xfrm>
        </p:grpSpPr>
        <p:sp>
          <p:nvSpPr>
            <p:cNvPr id="303133" name="Text Box 29"/>
            <p:cNvSpPr txBox="1">
              <a:spLocks noChangeArrowheads="1"/>
            </p:cNvSpPr>
            <p:nvPr/>
          </p:nvSpPr>
          <p:spPr bwMode="auto">
            <a:xfrm>
              <a:off x="1692275" y="4941888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后续章节</a:t>
              </a:r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2528888" y="54165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二叉树的层次遍历</a:t>
              </a:r>
              <a:r>
                <a:rPr lang="en-US" altLang="zh-CN" sz="2600" b="1">
                  <a:solidFill>
                    <a:srgbClr val="003399"/>
                  </a:solidFill>
                  <a:ea typeface="幼圆" pitchFamily="49" charset="-122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9600" y="304800"/>
            <a:ext cx="6153150" cy="2933700"/>
            <a:chOff x="492" y="384"/>
            <a:chExt cx="3876" cy="1848"/>
          </a:xfrm>
        </p:grpSpPr>
        <p:sp>
          <p:nvSpPr>
            <p:cNvPr id="66580" name="Rectangle 3"/>
            <p:cNvSpPr>
              <a:spLocks noChangeArrowheads="1"/>
            </p:cNvSpPr>
            <p:nvPr/>
          </p:nvSpPr>
          <p:spPr bwMode="auto">
            <a:xfrm>
              <a:off x="492" y="552"/>
              <a:ext cx="3876" cy="168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32"/>
            <p:cNvSpPr>
              <a:spLocks noChangeArrowheads="1"/>
            </p:cNvSpPr>
            <p:nvPr/>
          </p:nvSpPr>
          <p:spPr bwMode="auto">
            <a:xfrm>
              <a:off x="576" y="384"/>
              <a:ext cx="2448" cy="432"/>
            </a:xfrm>
            <a:prstGeom prst="ellipse">
              <a:avLst/>
            </a:prstGeom>
            <a:solidFill>
              <a:srgbClr val="9CE8E6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Text Box 33"/>
            <p:cNvSpPr txBox="1">
              <a:spLocks noChangeArrowheads="1"/>
            </p:cNvSpPr>
            <p:nvPr/>
          </p:nvSpPr>
          <p:spPr bwMode="auto">
            <a:xfrm>
              <a:off x="613" y="425"/>
              <a:ext cx="244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 队的基本操作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47750" y="973138"/>
            <a:ext cx="4629150" cy="533400"/>
            <a:chOff x="1047750" y="973138"/>
            <a:chExt cx="4629150" cy="533400"/>
          </a:xfrm>
        </p:grpSpPr>
        <p:sp>
          <p:nvSpPr>
            <p:cNvPr id="223267" name="Text Box 35"/>
            <p:cNvSpPr txBox="1">
              <a:spLocks noChangeArrowheads="1"/>
            </p:cNvSpPr>
            <p:nvPr/>
          </p:nvSpPr>
          <p:spPr bwMode="auto">
            <a:xfrm>
              <a:off x="1047750" y="973138"/>
              <a:ext cx="28194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900" b="1" dirty="0">
                  <a:ea typeface="幼圆" pitchFamily="49" charset="-122"/>
                </a:rPr>
                <a:t>1.</a:t>
              </a:r>
              <a:r>
                <a:rPr kumimoji="1" lang="zh-CN" altLang="en-US" sz="2900" b="1" dirty="0">
                  <a:ea typeface="幼圆" pitchFamily="49" charset="-122"/>
                </a:rPr>
                <a:t>  </a:t>
              </a:r>
              <a:r>
                <a:rPr kumimoji="1" lang="zh-CN" altLang="zh-CN" sz="2900" b="1" dirty="0">
                  <a:latin typeface="幼圆" pitchFamily="49" charset="-122"/>
                  <a:ea typeface="幼圆" pitchFamily="49" charset="-122"/>
                </a:rPr>
                <a:t>队的插入</a:t>
              </a:r>
              <a:endParaRPr kumimoji="1" lang="en-US" altLang="zh-CN" sz="2900" b="1" dirty="0">
                <a:ea typeface="幼圆" pitchFamily="49" charset="-122"/>
              </a:endParaRPr>
            </a:p>
          </p:txBody>
        </p:sp>
        <p:sp>
          <p:nvSpPr>
            <p:cNvPr id="223268" name="Text Box 36"/>
            <p:cNvSpPr txBox="1">
              <a:spLocks noChangeArrowheads="1"/>
            </p:cNvSpPr>
            <p:nvPr/>
          </p:nvSpPr>
          <p:spPr bwMode="auto">
            <a:xfrm>
              <a:off x="3238500" y="973138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 dirty="0">
                  <a:solidFill>
                    <a:srgbClr val="FF3300"/>
                  </a:solidFill>
                  <a:ea typeface="幼圆" pitchFamily="49" charset="-122"/>
                </a:rPr>
                <a:t>（进队、入队）</a:t>
              </a:r>
              <a:endParaRPr kumimoji="1" lang="en-US" altLang="zh-CN" sz="2500" b="1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sp>
        <p:nvSpPr>
          <p:cNvPr id="223269" name="Text Box 37"/>
          <p:cNvSpPr txBox="1">
            <a:spLocks noChangeArrowheads="1"/>
          </p:cNvSpPr>
          <p:nvPr/>
        </p:nvSpPr>
        <p:spPr bwMode="auto">
          <a:xfrm>
            <a:off x="1047750" y="1793875"/>
            <a:ext cx="56197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/>
              <a:t>3.  </a:t>
            </a:r>
            <a:r>
              <a:rPr kumimoji="1" lang="zh-CN" altLang="en-US" sz="2900" b="1" dirty="0">
                <a:ea typeface="幼圆" pitchFamily="49" charset="-122"/>
              </a:rPr>
              <a:t>测试队是否为空</a:t>
            </a:r>
            <a:endParaRPr kumimoji="1" lang="en-US" altLang="zh-CN" sz="29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047750" y="1371600"/>
            <a:ext cx="4648200" cy="533400"/>
            <a:chOff x="1047750" y="1371600"/>
            <a:chExt cx="4648200" cy="533400"/>
          </a:xfrm>
        </p:grpSpPr>
        <p:sp>
          <p:nvSpPr>
            <p:cNvPr id="223270" name="Text Box 38"/>
            <p:cNvSpPr txBox="1">
              <a:spLocks noChangeArrowheads="1"/>
            </p:cNvSpPr>
            <p:nvPr/>
          </p:nvSpPr>
          <p:spPr bwMode="auto">
            <a:xfrm>
              <a:off x="1047750" y="1371600"/>
              <a:ext cx="29718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/>
                <a:t>2.  </a:t>
              </a:r>
              <a:r>
                <a:rPr kumimoji="1" lang="zh-CN" altLang="en-US" sz="2900" b="1" dirty="0">
                  <a:ea typeface="幼圆" pitchFamily="49" charset="-122"/>
                </a:rPr>
                <a:t>队的删除</a:t>
              </a:r>
              <a:endParaRPr kumimoji="1" lang="en-US" altLang="zh-CN" sz="2900" b="1" dirty="0"/>
            </a:p>
          </p:txBody>
        </p: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3257550" y="1371600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>
                  <a:solidFill>
                    <a:srgbClr val="FF3300"/>
                  </a:solidFill>
                  <a:ea typeface="幼圆" pitchFamily="49" charset="-122"/>
                </a:rPr>
                <a:t>（出队、退队）</a:t>
              </a:r>
              <a:endParaRPr kumimoji="1" lang="en-US" altLang="zh-CN" sz="2500" b="1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28700" y="2209800"/>
            <a:ext cx="5486400" cy="927100"/>
            <a:chOff x="1028700" y="2209800"/>
            <a:chExt cx="5486400" cy="927100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1028700" y="2209800"/>
              <a:ext cx="43624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rgbClr val="002C84"/>
                  </a:solidFill>
                </a:rPr>
                <a:t>4.  </a:t>
              </a:r>
              <a:r>
                <a:rPr kumimoji="1" lang="zh-CN" altLang="en-US" sz="2900" b="1" dirty="0">
                  <a:solidFill>
                    <a:srgbClr val="002C84"/>
                  </a:solidFill>
                  <a:ea typeface="幼圆" pitchFamily="49" charset="-122"/>
                </a:rPr>
                <a:t>检索当前队头元素</a:t>
              </a:r>
              <a:endParaRPr kumimoji="1" lang="en-US" altLang="zh-CN" sz="2900" b="1" dirty="0">
                <a:solidFill>
                  <a:srgbClr val="002C84"/>
                </a:solidFill>
              </a:endParaRPr>
            </a:p>
          </p:txBody>
        </p:sp>
        <p:sp>
          <p:nvSpPr>
            <p:cNvPr id="223273" name="Text Box 41"/>
            <p:cNvSpPr txBox="1">
              <a:spLocks noChangeArrowheads="1"/>
            </p:cNvSpPr>
            <p:nvPr/>
          </p:nvSpPr>
          <p:spPr bwMode="auto">
            <a:xfrm>
              <a:off x="1047750" y="2603500"/>
              <a:ext cx="54673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rgbClr val="002C84"/>
                  </a:solidFill>
                </a:rPr>
                <a:t>5.  </a:t>
              </a:r>
              <a:r>
                <a:rPr kumimoji="1" lang="zh-CN" altLang="en-US" sz="2900" b="1">
                  <a:solidFill>
                    <a:srgbClr val="002C84"/>
                  </a:solidFill>
                  <a:ea typeface="幼圆" pitchFamily="49" charset="-122"/>
                </a:rPr>
                <a:t>创建一个空队</a:t>
              </a:r>
              <a:endParaRPr kumimoji="1" lang="en-US" altLang="zh-CN" sz="2900" b="1">
                <a:solidFill>
                  <a:srgbClr val="002C84"/>
                </a:solidFill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619750" y="885825"/>
            <a:ext cx="644525" cy="1447800"/>
            <a:chOff x="3648" y="750"/>
            <a:chExt cx="406" cy="912"/>
          </a:xfrm>
        </p:grpSpPr>
        <p:sp>
          <p:nvSpPr>
            <p:cNvPr id="66577" name="Text Box 43"/>
            <p:cNvSpPr txBox="1">
              <a:spLocks noChangeArrowheads="1"/>
            </p:cNvSpPr>
            <p:nvPr/>
          </p:nvSpPr>
          <p:spPr bwMode="auto">
            <a:xfrm rot="545442">
              <a:off x="3648" y="750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8" name="Text Box 44"/>
            <p:cNvSpPr txBox="1">
              <a:spLocks noChangeArrowheads="1"/>
            </p:cNvSpPr>
            <p:nvPr/>
          </p:nvSpPr>
          <p:spPr bwMode="auto">
            <a:xfrm rot="545442">
              <a:off x="3660" y="100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9" name="Text Box 45"/>
            <p:cNvSpPr txBox="1">
              <a:spLocks noChangeArrowheads="1"/>
            </p:cNvSpPr>
            <p:nvPr/>
          </p:nvSpPr>
          <p:spPr bwMode="auto">
            <a:xfrm rot="545442">
              <a:off x="3660" y="1297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6000" y="3581400"/>
            <a:ext cx="6246813" cy="2133600"/>
            <a:chOff x="2286000" y="3581400"/>
            <a:chExt cx="6246813" cy="2133600"/>
          </a:xfrm>
        </p:grpSpPr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286000" y="3581400"/>
              <a:ext cx="6019800" cy="2133600"/>
              <a:chOff x="1584" y="2352"/>
              <a:chExt cx="3792" cy="1344"/>
            </a:xfrm>
          </p:grpSpPr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3792" cy="134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562563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Oval 47"/>
              <p:cNvSpPr>
                <a:spLocks noChangeArrowheads="1"/>
              </p:cNvSpPr>
              <p:nvPr/>
            </p:nvSpPr>
            <p:spPr bwMode="auto">
              <a:xfrm>
                <a:off x="1776" y="2645"/>
                <a:ext cx="432" cy="816"/>
              </a:xfrm>
              <a:prstGeom prst="ellipse">
                <a:avLst/>
              </a:prstGeom>
              <a:solidFill>
                <a:srgbClr val="CDE6FF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Rectangle 48"/>
              <p:cNvSpPr>
                <a:spLocks noChangeArrowheads="1"/>
              </p:cNvSpPr>
              <p:nvPr/>
            </p:nvSpPr>
            <p:spPr bwMode="auto">
              <a:xfrm>
                <a:off x="1805" y="2640"/>
                <a:ext cx="365" cy="81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特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殊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性</a:t>
                </a:r>
                <a:endParaRPr lang="zh-CN" altLang="en-US" sz="31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223282" name="Text Box 50"/>
            <p:cNvSpPr txBox="1">
              <a:spLocks noChangeArrowheads="1"/>
            </p:cNvSpPr>
            <p:nvPr/>
          </p:nvSpPr>
          <p:spPr bwMode="auto">
            <a:xfrm>
              <a:off x="3581400" y="3886200"/>
              <a:ext cx="4951413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1.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其操作仅是一般线性表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的操作的一个子集。</a:t>
              </a:r>
            </a:p>
          </p:txBody>
        </p:sp>
        <p:sp>
          <p:nvSpPr>
            <p:cNvPr id="223283" name="Text Box 51"/>
            <p:cNvSpPr txBox="1">
              <a:spLocks noChangeArrowheads="1"/>
            </p:cNvSpPr>
            <p:nvPr/>
          </p:nvSpPr>
          <p:spPr bwMode="auto">
            <a:xfrm>
              <a:off x="3579813" y="4689475"/>
              <a:ext cx="4649787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2.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插入和删除操作的位置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受到限制。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队列的基本操作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66700" indent="-266700"/>
            <a:r>
              <a:rPr lang="en-US" altLang="zh-CN" sz="2000" b="0" dirty="0"/>
              <a:t>void </a:t>
            </a:r>
            <a:r>
              <a:rPr lang="en-US" altLang="zh-CN" sz="2000" b="0" dirty="0" err="1"/>
              <a:t>enQueue</a:t>
            </a:r>
            <a:r>
              <a:rPr lang="en-US" altLang="zh-CN" sz="2000" b="0" dirty="0"/>
              <a:t>(Queue q, </a:t>
            </a:r>
            <a:r>
              <a:rPr lang="en-US" altLang="zh-CN" sz="2000" b="0" dirty="0" err="1"/>
              <a:t>ElemType</a:t>
            </a:r>
            <a:r>
              <a:rPr lang="en-US" altLang="zh-CN" sz="2000" b="0" dirty="0"/>
              <a:t> ); //</a:t>
            </a:r>
            <a:r>
              <a:rPr lang="zh-CN" altLang="en-US" sz="2000" b="0" dirty="0"/>
              <a:t>元素进队，即在队尾插入一  个元素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deQueue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元素出队，即队头删除一个元素</a:t>
            </a:r>
            <a:endParaRPr lang="en-US" altLang="zh-CN" sz="2000" b="0" dirty="0"/>
          </a:p>
          <a:p>
            <a:r>
              <a:rPr lang="en-US" altLang="zh-CN" sz="2000" b="0" dirty="0" err="1"/>
              <a:t>isFull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测试队列是否已满</a:t>
            </a:r>
            <a:endParaRPr lang="en-US" altLang="zh-CN" sz="2000" b="0" dirty="0"/>
          </a:p>
          <a:p>
            <a:r>
              <a:rPr lang="en-US" altLang="zh-CN" sz="2000" b="0" dirty="0" err="1"/>
              <a:t>isEmpty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测试队列是否为空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5562600" cy="762000"/>
            <a:chOff x="288" y="192"/>
            <a:chExt cx="3504" cy="480"/>
          </a:xfrm>
        </p:grpSpPr>
        <p:sp>
          <p:nvSpPr>
            <p:cNvPr id="67618" name="Rectangle 3"/>
            <p:cNvSpPr>
              <a:spLocks noChangeArrowheads="1"/>
            </p:cNvSpPr>
            <p:nvPr/>
          </p:nvSpPr>
          <p:spPr bwMode="auto">
            <a:xfrm>
              <a:off x="288" y="192"/>
              <a:ext cx="3504" cy="480"/>
            </a:xfrm>
            <a:prstGeom prst="rect">
              <a:avLst/>
            </a:prstGeom>
            <a:solidFill>
              <a:srgbClr val="EBFFEB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2639" dir="2319588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9" name="Rectangle 4"/>
            <p:cNvSpPr>
              <a:spLocks noChangeArrowheads="1"/>
            </p:cNvSpPr>
            <p:nvPr/>
          </p:nvSpPr>
          <p:spPr bwMode="auto">
            <a:xfrm>
              <a:off x="360" y="240"/>
              <a:ext cx="333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5  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队的顺序存储结构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700213"/>
            <a:ext cx="8167688" cy="3124200"/>
            <a:chOff x="419" y="1008"/>
            <a:chExt cx="5145" cy="1968"/>
          </a:xfrm>
        </p:grpSpPr>
        <p:sp>
          <p:nvSpPr>
            <p:cNvPr id="67616" name="Freeform 6"/>
            <p:cNvSpPr>
              <a:spLocks/>
            </p:cNvSpPr>
            <p:nvPr/>
          </p:nvSpPr>
          <p:spPr bwMode="auto">
            <a:xfrm>
              <a:off x="419" y="1008"/>
              <a:ext cx="5145" cy="1968"/>
            </a:xfrm>
            <a:custGeom>
              <a:avLst/>
              <a:gdLst>
                <a:gd name="T0" fmla="*/ 189 w 5150"/>
                <a:gd name="T1" fmla="*/ 285 h 1770"/>
                <a:gd name="T2" fmla="*/ 4205 w 5150"/>
                <a:gd name="T3" fmla="*/ 302 h 1770"/>
                <a:gd name="T4" fmla="*/ 4918 w 5150"/>
                <a:gd name="T5" fmla="*/ 662 h 1770"/>
                <a:gd name="T6" fmla="*/ 4871 w 5150"/>
                <a:gd name="T7" fmla="*/ 1290 h 1770"/>
                <a:gd name="T8" fmla="*/ 4882 w 5150"/>
                <a:gd name="T9" fmla="*/ 1703 h 1770"/>
                <a:gd name="T10" fmla="*/ 4918 w 5150"/>
                <a:gd name="T11" fmla="*/ 1882 h 1770"/>
                <a:gd name="T12" fmla="*/ 3374 w 5150"/>
                <a:gd name="T13" fmla="*/ 2117 h 1770"/>
                <a:gd name="T14" fmla="*/ 2343 w 5150"/>
                <a:gd name="T15" fmla="*/ 2135 h 1770"/>
                <a:gd name="T16" fmla="*/ 1767 w 5150"/>
                <a:gd name="T17" fmla="*/ 2026 h 1770"/>
                <a:gd name="T18" fmla="*/ 47 w 5150"/>
                <a:gd name="T19" fmla="*/ 2008 h 1770"/>
                <a:gd name="T20" fmla="*/ 59 w 5150"/>
                <a:gd name="T21" fmla="*/ 1308 h 1770"/>
                <a:gd name="T22" fmla="*/ 94 w 5150"/>
                <a:gd name="T23" fmla="*/ 1271 h 1770"/>
                <a:gd name="T24" fmla="*/ 130 w 5150"/>
                <a:gd name="T25" fmla="*/ 1129 h 1770"/>
                <a:gd name="T26" fmla="*/ 141 w 5150"/>
                <a:gd name="T27" fmla="*/ 1056 h 1770"/>
                <a:gd name="T28" fmla="*/ 153 w 5150"/>
                <a:gd name="T29" fmla="*/ 1003 h 1770"/>
                <a:gd name="T30" fmla="*/ 106 w 5150"/>
                <a:gd name="T31" fmla="*/ 894 h 1770"/>
                <a:gd name="T32" fmla="*/ 47 w 5150"/>
                <a:gd name="T33" fmla="*/ 678 h 1770"/>
                <a:gd name="T34" fmla="*/ 59 w 5150"/>
                <a:gd name="T35" fmla="*/ 231 h 1770"/>
                <a:gd name="T36" fmla="*/ 259 w 5150"/>
                <a:gd name="T37" fmla="*/ 247 h 1770"/>
                <a:gd name="T38" fmla="*/ 294 w 5150"/>
                <a:gd name="T39" fmla="*/ 285 h 1770"/>
                <a:gd name="T40" fmla="*/ 261 w 5150"/>
                <a:gd name="T41" fmla="*/ 490 h 17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50" h="1770">
                  <a:moveTo>
                    <a:pt x="189" y="186"/>
                  </a:moveTo>
                  <a:cubicBezTo>
                    <a:pt x="1533" y="190"/>
                    <a:pt x="2877" y="188"/>
                    <a:pt x="4221" y="198"/>
                  </a:cubicBezTo>
                  <a:cubicBezTo>
                    <a:pt x="4571" y="201"/>
                    <a:pt x="5150" y="0"/>
                    <a:pt x="4938" y="433"/>
                  </a:cubicBezTo>
                  <a:cubicBezTo>
                    <a:pt x="4910" y="569"/>
                    <a:pt x="4916" y="708"/>
                    <a:pt x="4891" y="844"/>
                  </a:cubicBezTo>
                  <a:cubicBezTo>
                    <a:pt x="4895" y="934"/>
                    <a:pt x="4895" y="1024"/>
                    <a:pt x="4902" y="1114"/>
                  </a:cubicBezTo>
                  <a:cubicBezTo>
                    <a:pt x="4905" y="1155"/>
                    <a:pt x="4938" y="1232"/>
                    <a:pt x="4938" y="1232"/>
                  </a:cubicBezTo>
                  <a:cubicBezTo>
                    <a:pt x="4755" y="1770"/>
                    <a:pt x="3724" y="1382"/>
                    <a:pt x="3386" y="1385"/>
                  </a:cubicBezTo>
                  <a:cubicBezTo>
                    <a:pt x="3019" y="1412"/>
                    <a:pt x="2778" y="1403"/>
                    <a:pt x="2351" y="1397"/>
                  </a:cubicBezTo>
                  <a:cubicBezTo>
                    <a:pt x="2160" y="1382"/>
                    <a:pt x="1966" y="1330"/>
                    <a:pt x="1775" y="1326"/>
                  </a:cubicBezTo>
                  <a:cubicBezTo>
                    <a:pt x="1199" y="1315"/>
                    <a:pt x="623" y="1318"/>
                    <a:pt x="47" y="1314"/>
                  </a:cubicBezTo>
                  <a:cubicBezTo>
                    <a:pt x="51" y="1161"/>
                    <a:pt x="44" y="1008"/>
                    <a:pt x="59" y="856"/>
                  </a:cubicBezTo>
                  <a:cubicBezTo>
                    <a:pt x="60" y="842"/>
                    <a:pt x="86" y="844"/>
                    <a:pt x="94" y="832"/>
                  </a:cubicBezTo>
                  <a:cubicBezTo>
                    <a:pt x="113" y="804"/>
                    <a:pt x="115" y="768"/>
                    <a:pt x="130" y="738"/>
                  </a:cubicBezTo>
                  <a:cubicBezTo>
                    <a:pt x="134" y="722"/>
                    <a:pt x="137" y="706"/>
                    <a:pt x="141" y="691"/>
                  </a:cubicBezTo>
                  <a:cubicBezTo>
                    <a:pt x="144" y="679"/>
                    <a:pt x="157" y="668"/>
                    <a:pt x="153" y="656"/>
                  </a:cubicBezTo>
                  <a:cubicBezTo>
                    <a:pt x="144" y="629"/>
                    <a:pt x="120" y="609"/>
                    <a:pt x="106" y="585"/>
                  </a:cubicBezTo>
                  <a:cubicBezTo>
                    <a:pt x="79" y="540"/>
                    <a:pt x="71" y="491"/>
                    <a:pt x="47" y="444"/>
                  </a:cubicBezTo>
                  <a:cubicBezTo>
                    <a:pt x="51" y="346"/>
                    <a:pt x="0" y="229"/>
                    <a:pt x="59" y="151"/>
                  </a:cubicBezTo>
                  <a:cubicBezTo>
                    <a:pt x="99" y="98"/>
                    <a:pt x="193" y="155"/>
                    <a:pt x="259" y="162"/>
                  </a:cubicBezTo>
                  <a:cubicBezTo>
                    <a:pt x="298" y="166"/>
                    <a:pt x="294" y="165"/>
                    <a:pt x="294" y="186"/>
                  </a:cubicBezTo>
                  <a:lnTo>
                    <a:pt x="261" y="321"/>
                  </a:lnTo>
                </a:path>
              </a:pathLst>
            </a:custGeom>
            <a:solidFill>
              <a:srgbClr val="E1F0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62639" dir="2319588" algn="ctr" rotWithShape="0">
                <a:srgbClr val="D1D1D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Text Box 7"/>
            <p:cNvSpPr txBox="1">
              <a:spLocks noChangeArrowheads="1"/>
            </p:cNvSpPr>
            <p:nvPr/>
          </p:nvSpPr>
          <p:spPr bwMode="auto">
            <a:xfrm>
              <a:off x="734" y="1390"/>
              <a:ext cx="4435" cy="10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在实际程序设计过程中，通常借助一个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一维数组</a:t>
              </a:r>
              <a:r>
                <a:rPr kumimoji="1" lang="en-US" altLang="en-US" sz="2700" b="1" dirty="0">
                  <a:solidFill>
                    <a:srgbClr val="FF3300"/>
                  </a:solidFill>
                  <a:ea typeface="幼圆" pitchFamily="49" charset="-122"/>
                </a:rPr>
                <a:t>QUEUE[0..M</a:t>
              </a:r>
              <a:r>
                <a:rPr lang="en-US" altLang="zh-CN" sz="2400" b="1" dirty="0">
                  <a:solidFill>
                    <a:srgbClr val="FF3300"/>
                  </a:solidFill>
                </a:rPr>
                <a:t>–</a:t>
              </a:r>
              <a:r>
                <a:rPr kumimoji="1" lang="en-US" altLang="en-US" sz="2700" b="1" dirty="0">
                  <a:solidFill>
                    <a:srgbClr val="FF3300"/>
                  </a:solidFill>
                  <a:ea typeface="幼圆" pitchFamily="49" charset="-122"/>
                </a:rPr>
                <a:t>1]</a:t>
              </a: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来描述队的顺序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存储结构，同时，设置两个变量</a:t>
              </a:r>
              <a:r>
                <a:rPr kumimoji="1" lang="zh-CN" altLang="en-US" sz="2700" b="1" dirty="0">
                  <a:solidFill>
                    <a:srgbClr val="002C84"/>
                  </a:solidFill>
                  <a:ea typeface="幼圆" pitchFamily="49" charset="-122"/>
                </a:rPr>
                <a:t> 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分别指出当前队头元素与队尾元素的位置。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90600" y="4437063"/>
            <a:ext cx="6534150" cy="1079500"/>
            <a:chOff x="624" y="2795"/>
            <a:chExt cx="4116" cy="680"/>
          </a:xfrm>
        </p:grpSpPr>
        <p:sp>
          <p:nvSpPr>
            <p:cNvPr id="67605" name="Rectangle 9"/>
            <p:cNvSpPr>
              <a:spLocks noChangeArrowheads="1"/>
            </p:cNvSpPr>
            <p:nvPr/>
          </p:nvSpPr>
          <p:spPr bwMode="auto">
            <a:xfrm>
              <a:off x="100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Rectangle 10"/>
            <p:cNvSpPr>
              <a:spLocks noChangeArrowheads="1"/>
            </p:cNvSpPr>
            <p:nvPr/>
          </p:nvSpPr>
          <p:spPr bwMode="auto">
            <a:xfrm>
              <a:off x="129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Rectangle 11"/>
            <p:cNvSpPr>
              <a:spLocks noChangeArrowheads="1"/>
            </p:cNvSpPr>
            <p:nvPr/>
          </p:nvSpPr>
          <p:spPr bwMode="auto">
            <a:xfrm>
              <a:off x="1584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Rectangle 12"/>
            <p:cNvSpPr>
              <a:spLocks noChangeArrowheads="1"/>
            </p:cNvSpPr>
            <p:nvPr/>
          </p:nvSpPr>
          <p:spPr bwMode="auto">
            <a:xfrm>
              <a:off x="187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Rectangle 13"/>
            <p:cNvSpPr>
              <a:spLocks noChangeArrowheads="1"/>
            </p:cNvSpPr>
            <p:nvPr/>
          </p:nvSpPr>
          <p:spPr bwMode="auto">
            <a:xfrm>
              <a:off x="2160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Rectangle 14"/>
            <p:cNvSpPr>
              <a:spLocks noChangeArrowheads="1"/>
            </p:cNvSpPr>
            <p:nvPr/>
          </p:nvSpPr>
          <p:spPr bwMode="auto">
            <a:xfrm>
              <a:off x="403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Rectangle 15"/>
            <p:cNvSpPr>
              <a:spLocks noChangeArrowheads="1"/>
            </p:cNvSpPr>
            <p:nvPr/>
          </p:nvSpPr>
          <p:spPr bwMode="auto">
            <a:xfrm>
              <a:off x="273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Rectangle 16"/>
            <p:cNvSpPr>
              <a:spLocks noChangeArrowheads="1"/>
            </p:cNvSpPr>
            <p:nvPr/>
          </p:nvSpPr>
          <p:spPr bwMode="auto">
            <a:xfrm>
              <a:off x="244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Line 17"/>
            <p:cNvSpPr>
              <a:spLocks noChangeShapeType="1"/>
            </p:cNvSpPr>
            <p:nvPr/>
          </p:nvSpPr>
          <p:spPr bwMode="auto">
            <a:xfrm>
              <a:off x="2976" y="323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8"/>
            <p:cNvSpPr>
              <a:spLocks noChangeShapeType="1"/>
            </p:cNvSpPr>
            <p:nvPr/>
          </p:nvSpPr>
          <p:spPr bwMode="auto">
            <a:xfrm>
              <a:off x="2976" y="347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Text Box 19"/>
            <p:cNvSpPr txBox="1">
              <a:spLocks noChangeArrowheads="1"/>
            </p:cNvSpPr>
            <p:nvPr/>
          </p:nvSpPr>
          <p:spPr bwMode="auto">
            <a:xfrm>
              <a:off x="624" y="2795"/>
              <a:ext cx="411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QUEUE[0..MAXSIZE-1]</a:t>
              </a:r>
            </a:p>
            <a:p>
              <a:r>
                <a:rPr lang="en-US" altLang="zh-CN" sz="1600" b="1" dirty="0"/>
                <a:t>             0       1        2       3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</p:grp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1676400" y="50180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2133600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b</a:t>
            </a:r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25908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c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3046413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d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35052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e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691680" y="5013176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3491880" y="5013176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e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09600" y="1219200"/>
            <a:ext cx="2667000" cy="609600"/>
            <a:chOff x="384" y="720"/>
            <a:chExt cx="1680" cy="384"/>
          </a:xfrm>
        </p:grpSpPr>
        <p:sp>
          <p:nvSpPr>
            <p:cNvPr id="67603" name="Rectangle 38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Rectangle 39"/>
            <p:cNvSpPr>
              <a:spLocks noChangeArrowheads="1"/>
            </p:cNvSpPr>
            <p:nvPr/>
          </p:nvSpPr>
          <p:spPr bwMode="auto">
            <a:xfrm>
              <a:off x="436" y="742"/>
              <a:ext cx="1580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042988" y="5573713"/>
            <a:ext cx="1514475" cy="852487"/>
            <a:chOff x="657" y="3517"/>
            <a:chExt cx="954" cy="537"/>
          </a:xfrm>
        </p:grpSpPr>
        <p:sp>
          <p:nvSpPr>
            <p:cNvPr id="67601" name="Text Box 41"/>
            <p:cNvSpPr txBox="1">
              <a:spLocks noChangeArrowheads="1"/>
            </p:cNvSpPr>
            <p:nvPr/>
          </p:nvSpPr>
          <p:spPr bwMode="auto">
            <a:xfrm>
              <a:off x="657" y="3672"/>
              <a:ext cx="954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front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队头位置</a:t>
              </a:r>
            </a:p>
          </p:txBody>
        </p:sp>
        <p:sp>
          <p:nvSpPr>
            <p:cNvPr id="67602" name="AutoShape 42"/>
            <p:cNvSpPr>
              <a:spLocks noChangeArrowheads="1"/>
            </p:cNvSpPr>
            <p:nvPr/>
          </p:nvSpPr>
          <p:spPr bwMode="auto">
            <a:xfrm>
              <a:off x="1065" y="3517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916238" y="5567363"/>
            <a:ext cx="1555750" cy="847725"/>
            <a:chOff x="1837" y="3513"/>
            <a:chExt cx="980" cy="534"/>
          </a:xfrm>
        </p:grpSpPr>
        <p:sp>
          <p:nvSpPr>
            <p:cNvPr id="67599" name="Text Box 44"/>
            <p:cNvSpPr txBox="1">
              <a:spLocks noChangeArrowheads="1"/>
            </p:cNvSpPr>
            <p:nvPr/>
          </p:nvSpPr>
          <p:spPr bwMode="auto">
            <a:xfrm>
              <a:off x="1837" y="3665"/>
              <a:ext cx="980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rear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队尾位置</a:t>
              </a:r>
            </a:p>
          </p:txBody>
        </p:sp>
        <p:sp>
          <p:nvSpPr>
            <p:cNvPr id="67600" name="AutoShape 45"/>
            <p:cNvSpPr>
              <a:spLocks noChangeArrowheads="1"/>
            </p:cNvSpPr>
            <p:nvPr/>
          </p:nvSpPr>
          <p:spPr bwMode="auto">
            <a:xfrm>
              <a:off x="2245" y="3513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4" grpId="0" autoUpdateAnimBg="0"/>
      <p:bldP spid="292885" grpId="0" autoUpdateAnimBg="0"/>
      <p:bldP spid="292886" grpId="0" autoUpdateAnimBg="0"/>
      <p:bldP spid="292887" grpId="0" autoUpdateAnimBg="0"/>
      <p:bldP spid="292888" grpId="0" autoUpdateAnimBg="0"/>
      <p:bldP spid="292889" grpId="0" autoUpdateAnimBg="0"/>
      <p:bldP spid="29289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2420939"/>
            <a:ext cx="5867400" cy="1106488"/>
            <a:chOff x="768" y="1709"/>
            <a:chExt cx="3696" cy="697"/>
          </a:xfrm>
        </p:grpSpPr>
        <p:sp>
          <p:nvSpPr>
            <p:cNvPr id="68627" name="Rectangle 9"/>
            <p:cNvSpPr>
              <a:spLocks noChangeArrowheads="1"/>
            </p:cNvSpPr>
            <p:nvPr/>
          </p:nvSpPr>
          <p:spPr bwMode="auto">
            <a:xfrm>
              <a:off x="115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Rectangle 10"/>
            <p:cNvSpPr>
              <a:spLocks noChangeArrowheads="1"/>
            </p:cNvSpPr>
            <p:nvPr/>
          </p:nvSpPr>
          <p:spPr bwMode="auto">
            <a:xfrm>
              <a:off x="144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Rectangle 11"/>
            <p:cNvSpPr>
              <a:spLocks noChangeArrowheads="1"/>
            </p:cNvSpPr>
            <p:nvPr/>
          </p:nvSpPr>
          <p:spPr bwMode="auto">
            <a:xfrm>
              <a:off x="1728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Rectangle 12"/>
            <p:cNvSpPr>
              <a:spLocks noChangeArrowheads="1"/>
            </p:cNvSpPr>
            <p:nvPr/>
          </p:nvSpPr>
          <p:spPr bwMode="auto">
            <a:xfrm>
              <a:off x="201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Rectangle 13"/>
            <p:cNvSpPr>
              <a:spLocks noChangeArrowheads="1"/>
            </p:cNvSpPr>
            <p:nvPr/>
          </p:nvSpPr>
          <p:spPr bwMode="auto">
            <a:xfrm>
              <a:off x="417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14"/>
            <p:cNvSpPr>
              <a:spLocks noChangeArrowheads="1"/>
            </p:cNvSpPr>
            <p:nvPr/>
          </p:nvSpPr>
          <p:spPr bwMode="auto">
            <a:xfrm>
              <a:off x="288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Rectangle 15"/>
            <p:cNvSpPr>
              <a:spLocks noChangeArrowheads="1"/>
            </p:cNvSpPr>
            <p:nvPr/>
          </p:nvSpPr>
          <p:spPr bwMode="auto">
            <a:xfrm>
              <a:off x="259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Line 16"/>
            <p:cNvSpPr>
              <a:spLocks noChangeShapeType="1"/>
            </p:cNvSpPr>
            <p:nvPr/>
          </p:nvSpPr>
          <p:spPr bwMode="auto">
            <a:xfrm>
              <a:off x="3120" y="212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17"/>
            <p:cNvSpPr>
              <a:spLocks noChangeShapeType="1"/>
            </p:cNvSpPr>
            <p:nvPr/>
          </p:nvSpPr>
          <p:spPr bwMode="auto">
            <a:xfrm>
              <a:off x="3120" y="236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Text Box 18"/>
            <p:cNvSpPr txBox="1">
              <a:spLocks noChangeArrowheads="1"/>
            </p:cNvSpPr>
            <p:nvPr/>
          </p:nvSpPr>
          <p:spPr bwMode="auto">
            <a:xfrm>
              <a:off x="768" y="1709"/>
              <a:ext cx="3410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QUEUE[0..MAXSIZE–1]</a:t>
              </a:r>
            </a:p>
            <a:p>
              <a:r>
                <a:rPr lang="en-US" altLang="zh-CN" sz="1600" b="1" dirty="0"/>
                <a:t>             0       1        2      3        4       5                                              </a:t>
              </a:r>
              <a:r>
                <a:rPr lang="en-US" altLang="zh-CN" sz="1400" b="1" dirty="0"/>
                <a:t>M-1</a:t>
              </a:r>
            </a:p>
          </p:txBody>
        </p:sp>
        <p:sp>
          <p:nvSpPr>
            <p:cNvPr id="68637" name="Text Box 19"/>
            <p:cNvSpPr txBox="1">
              <a:spLocks noChangeArrowheads="1"/>
            </p:cNvSpPr>
            <p:nvPr/>
          </p:nvSpPr>
          <p:spPr bwMode="auto">
            <a:xfrm>
              <a:off x="1740" y="2052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</a:t>
              </a:r>
            </a:p>
          </p:txBody>
        </p:sp>
        <p:sp>
          <p:nvSpPr>
            <p:cNvPr id="68638" name="Text Box 20"/>
            <p:cNvSpPr txBox="1">
              <a:spLocks noChangeArrowheads="1"/>
            </p:cNvSpPr>
            <p:nvPr/>
          </p:nvSpPr>
          <p:spPr bwMode="auto">
            <a:xfrm>
              <a:off x="2064" y="2076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b</a:t>
              </a:r>
            </a:p>
          </p:txBody>
        </p:sp>
        <p:sp>
          <p:nvSpPr>
            <p:cNvPr id="68639" name="Text Box 21"/>
            <p:cNvSpPr txBox="1">
              <a:spLocks noChangeArrowheads="1"/>
            </p:cNvSpPr>
            <p:nvPr/>
          </p:nvSpPr>
          <p:spPr bwMode="auto">
            <a:xfrm>
              <a:off x="2327" y="2064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c</a:t>
              </a:r>
            </a:p>
          </p:txBody>
        </p:sp>
        <p:sp>
          <p:nvSpPr>
            <p:cNvPr id="68640" name="Text Box 22"/>
            <p:cNvSpPr txBox="1">
              <a:spLocks noChangeArrowheads="1"/>
            </p:cNvSpPr>
            <p:nvPr/>
          </p:nvSpPr>
          <p:spPr bwMode="auto">
            <a:xfrm>
              <a:off x="2639" y="2073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d</a:t>
              </a:r>
            </a:p>
          </p:txBody>
        </p:sp>
        <p:sp>
          <p:nvSpPr>
            <p:cNvPr id="68641" name="Rectangle 23"/>
            <p:cNvSpPr>
              <a:spLocks noChangeArrowheads="1"/>
            </p:cNvSpPr>
            <p:nvPr/>
          </p:nvSpPr>
          <p:spPr bwMode="auto">
            <a:xfrm>
              <a:off x="2304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2771800" y="2996952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4211960" y="2996952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d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279578" name="Text Box 26"/>
          <p:cNvSpPr txBox="1">
            <a:spLocks noChangeArrowheads="1"/>
          </p:cNvSpPr>
          <p:nvPr/>
        </p:nvSpPr>
        <p:spPr bwMode="auto">
          <a:xfrm>
            <a:off x="971600" y="4365104"/>
            <a:ext cx="6705600" cy="84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初始时, 队为空, 有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        </a:t>
            </a:r>
            <a:r>
              <a:rPr kumimoji="1" lang="zh-CN" altLang="zh-CN" sz="2700" b="1" dirty="0">
                <a:solidFill>
                  <a:schemeClr val="bg1"/>
                </a:solidFill>
              </a:rPr>
              <a:t>                               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</a:rPr>
              <a:t>                    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front= </a:t>
            </a:r>
            <a:r>
              <a:rPr lang="en-US" altLang="en-US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0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     rear= </a:t>
            </a:r>
            <a:r>
              <a:rPr lang="en-US" altLang="zh-CN" sz="2600" b="1" dirty="0">
                <a:solidFill>
                  <a:srgbClr val="FF3300"/>
                </a:solidFill>
                <a:ea typeface="宋体" charset="-122"/>
              </a:rPr>
              <a:t>–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1   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count=0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971600" y="5373216"/>
            <a:ext cx="5473700" cy="8756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>
                <a:solidFill>
                  <a:srgbClr val="003399"/>
                </a:solidFill>
                <a:ea typeface="幼圆" pitchFamily="49" charset="-122"/>
              </a:rPr>
              <a:t>测试队为空的条件是</a:t>
            </a:r>
            <a:r>
              <a:rPr kumimoji="1" lang="zh-CN" altLang="en-US" sz="2700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/>
              <a:t>                               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count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==0</a:t>
            </a:r>
            <a:endParaRPr kumimoji="1" lang="en-US" altLang="zh-CN" sz="2800" b="1" dirty="0">
              <a:solidFill>
                <a:srgbClr val="FF3300"/>
              </a:solidFill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09600" y="404813"/>
            <a:ext cx="7994650" cy="1676400"/>
            <a:chOff x="384" y="288"/>
            <a:chExt cx="5036" cy="1056"/>
          </a:xfrm>
        </p:grpSpPr>
        <p:sp>
          <p:nvSpPr>
            <p:cNvPr id="68624" name="Rectangle 39"/>
            <p:cNvSpPr>
              <a:spLocks noChangeArrowheads="1"/>
            </p:cNvSpPr>
            <p:nvPr/>
          </p:nvSpPr>
          <p:spPr bwMode="auto">
            <a:xfrm>
              <a:off x="384" y="288"/>
              <a:ext cx="5036" cy="105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0861" dir="251923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Oval 41"/>
            <p:cNvSpPr>
              <a:spLocks noChangeArrowheads="1"/>
            </p:cNvSpPr>
            <p:nvPr/>
          </p:nvSpPr>
          <p:spPr bwMode="auto">
            <a:xfrm>
              <a:off x="587" y="321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508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Rectangle 42"/>
            <p:cNvSpPr>
              <a:spLocks noChangeArrowheads="1"/>
            </p:cNvSpPr>
            <p:nvPr/>
          </p:nvSpPr>
          <p:spPr bwMode="auto">
            <a:xfrm>
              <a:off x="588" y="288"/>
              <a:ext cx="70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约定 </a:t>
              </a:r>
            </a:p>
          </p:txBody>
        </p:sp>
      </p:grp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1042988" y="136048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en-US" sz="2000" b="1" dirty="0">
                <a:solidFill>
                  <a:srgbClr val="003399"/>
                </a:solidFill>
              </a:rPr>
              <a:t>front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指出实际队头元素所在位置，</a:t>
            </a:r>
          </a:p>
        </p:txBody>
      </p:sp>
      <p:sp>
        <p:nvSpPr>
          <p:cNvPr id="279597" name="Rectangle 45"/>
          <p:cNvSpPr>
            <a:spLocks noChangeArrowheads="1"/>
          </p:cNvSpPr>
          <p:nvPr/>
        </p:nvSpPr>
        <p:spPr bwMode="auto">
          <a:xfrm>
            <a:off x="1042988" y="941388"/>
            <a:ext cx="61722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000" b="1" dirty="0">
                <a:solidFill>
                  <a:srgbClr val="003399"/>
                </a:solidFill>
                <a:ea typeface="幼圆" pitchFamily="49" charset="-122"/>
              </a:rPr>
              <a:t>rear</a:t>
            </a:r>
            <a:r>
              <a:rPr kumimoji="1" lang="en-US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指出实际队尾元素所在的位置,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038600" y="3525838"/>
            <a:ext cx="965200" cy="650875"/>
            <a:chOff x="2544" y="2280"/>
            <a:chExt cx="608" cy="410"/>
          </a:xfrm>
        </p:grpSpPr>
        <p:sp>
          <p:nvSpPr>
            <p:cNvPr id="68622" name="Text Box 6"/>
            <p:cNvSpPr txBox="1">
              <a:spLocks noChangeArrowheads="1"/>
            </p:cNvSpPr>
            <p:nvPr/>
          </p:nvSpPr>
          <p:spPr bwMode="auto">
            <a:xfrm>
              <a:off x="2544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68623" name="AutoShape 47"/>
            <p:cNvSpPr>
              <a:spLocks noChangeArrowheads="1"/>
            </p:cNvSpPr>
            <p:nvPr/>
          </p:nvSpPr>
          <p:spPr bwMode="auto">
            <a:xfrm>
              <a:off x="2693" y="2280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187575" y="3517900"/>
            <a:ext cx="965200" cy="658813"/>
            <a:chOff x="1378" y="2275"/>
            <a:chExt cx="608" cy="415"/>
          </a:xfrm>
        </p:grpSpPr>
        <p:sp>
          <p:nvSpPr>
            <p:cNvPr id="68620" name="Text Box 3"/>
            <p:cNvSpPr txBox="1">
              <a:spLocks noChangeArrowheads="1"/>
            </p:cNvSpPr>
            <p:nvPr/>
          </p:nvSpPr>
          <p:spPr bwMode="auto">
            <a:xfrm>
              <a:off x="1378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68621" name="AutoShape 48"/>
            <p:cNvSpPr>
              <a:spLocks noChangeArrowheads="1"/>
            </p:cNvSpPr>
            <p:nvPr/>
          </p:nvSpPr>
          <p:spPr bwMode="auto">
            <a:xfrm>
              <a:off x="1565" y="2275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1043608" y="170080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003399"/>
                </a:solidFill>
              </a:rPr>
              <a:t>count</a:t>
            </a:r>
            <a:r>
              <a:rPr kumimoji="1" lang="en-US" altLang="en-US" sz="2000" b="1" dirty="0">
                <a:solidFill>
                  <a:srgbClr val="003399"/>
                </a:solidFill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指出实际队中元素个数。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6" grpId="0" autoUpdateAnimBg="0"/>
      <p:bldP spid="279577" grpId="0" autoUpdateAnimBg="0"/>
      <p:bldP spid="279578" grpId="0" autoUpdateAnimBg="0"/>
      <p:bldP spid="27957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3214688"/>
            <a:ext cx="2590800" cy="2805112"/>
            <a:chOff x="3744" y="2025"/>
            <a:chExt cx="1632" cy="1767"/>
          </a:xfrm>
        </p:grpSpPr>
        <p:sp>
          <p:nvSpPr>
            <p:cNvPr id="74780" name="Oval 3"/>
            <p:cNvSpPr>
              <a:spLocks noChangeArrowheads="1"/>
            </p:cNvSpPr>
            <p:nvPr/>
          </p:nvSpPr>
          <p:spPr bwMode="auto">
            <a:xfrm>
              <a:off x="3744" y="2208"/>
              <a:ext cx="1440" cy="1344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Oval 4"/>
            <p:cNvSpPr>
              <a:spLocks noChangeArrowheads="1"/>
            </p:cNvSpPr>
            <p:nvPr/>
          </p:nvSpPr>
          <p:spPr bwMode="auto">
            <a:xfrm>
              <a:off x="4032" y="2457"/>
              <a:ext cx="864" cy="864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Line 5"/>
            <p:cNvSpPr>
              <a:spLocks noChangeShapeType="1"/>
            </p:cNvSpPr>
            <p:nvPr/>
          </p:nvSpPr>
          <p:spPr bwMode="auto">
            <a:xfrm>
              <a:off x="4464" y="2217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3" name="Line 6"/>
            <p:cNvSpPr>
              <a:spLocks noChangeShapeType="1"/>
            </p:cNvSpPr>
            <p:nvPr/>
          </p:nvSpPr>
          <p:spPr bwMode="auto">
            <a:xfrm flipH="1">
              <a:off x="4696" y="2329"/>
              <a:ext cx="144" cy="19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Line 7"/>
            <p:cNvSpPr>
              <a:spLocks noChangeShapeType="1"/>
            </p:cNvSpPr>
            <p:nvPr/>
          </p:nvSpPr>
          <p:spPr bwMode="auto">
            <a:xfrm flipH="1">
              <a:off x="4848" y="2601"/>
              <a:ext cx="240" cy="96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Line 8"/>
            <p:cNvSpPr>
              <a:spLocks noChangeShapeType="1"/>
            </p:cNvSpPr>
            <p:nvPr/>
          </p:nvSpPr>
          <p:spPr bwMode="auto">
            <a:xfrm flipH="1" flipV="1">
              <a:off x="4848" y="3093"/>
              <a:ext cx="192" cy="14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Line 9"/>
            <p:cNvSpPr>
              <a:spLocks noChangeShapeType="1"/>
            </p:cNvSpPr>
            <p:nvPr/>
          </p:nvSpPr>
          <p:spPr bwMode="auto">
            <a:xfrm flipH="1" flipV="1">
              <a:off x="4896" y="2889"/>
              <a:ext cx="288" cy="48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7" name="Line 10"/>
            <p:cNvSpPr>
              <a:spLocks noChangeShapeType="1"/>
            </p:cNvSpPr>
            <p:nvPr/>
          </p:nvSpPr>
          <p:spPr bwMode="auto">
            <a:xfrm>
              <a:off x="4128" y="231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Line 11"/>
            <p:cNvSpPr>
              <a:spLocks noChangeShapeType="1"/>
            </p:cNvSpPr>
            <p:nvPr/>
          </p:nvSpPr>
          <p:spPr bwMode="auto">
            <a:xfrm rot="-695531">
              <a:off x="4704" y="327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9" name="Text Box 12"/>
            <p:cNvSpPr txBox="1">
              <a:spLocks noChangeArrowheads="1"/>
            </p:cNvSpPr>
            <p:nvPr/>
          </p:nvSpPr>
          <p:spPr bwMode="auto">
            <a:xfrm>
              <a:off x="4944" y="2217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74790" name="Text Box 13"/>
            <p:cNvSpPr txBox="1">
              <a:spLocks noChangeArrowheads="1"/>
            </p:cNvSpPr>
            <p:nvPr/>
          </p:nvSpPr>
          <p:spPr bwMode="auto">
            <a:xfrm>
              <a:off x="5188" y="260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1" name="Text Box 14"/>
            <p:cNvSpPr txBox="1">
              <a:spLocks noChangeArrowheads="1"/>
            </p:cNvSpPr>
            <p:nvPr/>
          </p:nvSpPr>
          <p:spPr bwMode="auto">
            <a:xfrm>
              <a:off x="5188" y="2985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2" name="Text Box 15"/>
            <p:cNvSpPr txBox="1">
              <a:spLocks noChangeArrowheads="1"/>
            </p:cNvSpPr>
            <p:nvPr/>
          </p:nvSpPr>
          <p:spPr bwMode="auto">
            <a:xfrm>
              <a:off x="4996" y="3330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4793" name="Text Box 16"/>
            <p:cNvSpPr txBox="1">
              <a:spLocks noChangeArrowheads="1"/>
            </p:cNvSpPr>
            <p:nvPr/>
          </p:nvSpPr>
          <p:spPr bwMode="auto">
            <a:xfrm>
              <a:off x="4560" y="356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4794" name="Line 17"/>
            <p:cNvSpPr>
              <a:spLocks noChangeShapeType="1"/>
            </p:cNvSpPr>
            <p:nvPr/>
          </p:nvSpPr>
          <p:spPr bwMode="auto">
            <a:xfrm>
              <a:off x="4512" y="3321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5" name="Text Box 18"/>
            <p:cNvSpPr txBox="1">
              <a:spLocks noChangeArrowheads="1"/>
            </p:cNvSpPr>
            <p:nvPr/>
          </p:nvSpPr>
          <p:spPr bwMode="auto">
            <a:xfrm>
              <a:off x="4512" y="2025"/>
              <a:ext cx="727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6" name="Text Box 19"/>
            <p:cNvSpPr txBox="1">
              <a:spLocks noChangeArrowheads="1"/>
            </p:cNvSpPr>
            <p:nvPr/>
          </p:nvSpPr>
          <p:spPr bwMode="auto">
            <a:xfrm>
              <a:off x="3878" y="2025"/>
              <a:ext cx="816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7" name="Text Box 20"/>
            <p:cNvSpPr txBox="1">
              <a:spLocks noChangeArrowheads="1"/>
            </p:cNvSpPr>
            <p:nvPr/>
          </p:nvSpPr>
          <p:spPr bwMode="auto">
            <a:xfrm>
              <a:off x="3840" y="2745"/>
              <a:ext cx="144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4798" name="Text Box 21"/>
            <p:cNvSpPr txBox="1">
              <a:spLocks noChangeArrowheads="1"/>
            </p:cNvSpPr>
            <p:nvPr/>
          </p:nvSpPr>
          <p:spPr bwMode="auto">
            <a:xfrm>
              <a:off x="3840" y="2889"/>
              <a:ext cx="180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3400" y="304800"/>
            <a:ext cx="3030538" cy="609600"/>
            <a:chOff x="384" y="336"/>
            <a:chExt cx="1632" cy="384"/>
          </a:xfrm>
        </p:grpSpPr>
        <p:sp>
          <p:nvSpPr>
            <p:cNvPr id="74778" name="Rectangle 33"/>
            <p:cNvSpPr>
              <a:spLocks noChangeArrowheads="1"/>
            </p:cNvSpPr>
            <p:nvPr/>
          </p:nvSpPr>
          <p:spPr bwMode="auto">
            <a:xfrm>
              <a:off x="384" y="336"/>
              <a:ext cx="1632" cy="384"/>
            </a:xfrm>
            <a:prstGeom prst="rect">
              <a:avLst/>
            </a:prstGeom>
            <a:solidFill>
              <a:srgbClr val="CFCFC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34"/>
            <p:cNvSpPr>
              <a:spLocks noChangeArrowheads="1"/>
            </p:cNvSpPr>
            <p:nvPr/>
          </p:nvSpPr>
          <p:spPr bwMode="auto">
            <a:xfrm>
              <a:off x="436" y="369"/>
              <a:ext cx="1484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9552" y="1412776"/>
            <a:ext cx="8229601" cy="1600200"/>
            <a:chOff x="384" y="768"/>
            <a:chExt cx="5184" cy="1008"/>
          </a:xfrm>
        </p:grpSpPr>
        <p:sp>
          <p:nvSpPr>
            <p:cNvPr id="74775" name="Rectangle 36"/>
            <p:cNvSpPr>
              <a:spLocks noChangeArrowheads="1"/>
            </p:cNvSpPr>
            <p:nvPr/>
          </p:nvSpPr>
          <p:spPr bwMode="auto">
            <a:xfrm>
              <a:off x="384" y="768"/>
              <a:ext cx="5040" cy="1008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Text Box 37"/>
            <p:cNvSpPr txBox="1">
              <a:spLocks noChangeArrowheads="1"/>
            </p:cNvSpPr>
            <p:nvPr/>
          </p:nvSpPr>
          <p:spPr bwMode="auto">
            <a:xfrm>
              <a:off x="528" y="860"/>
              <a:ext cx="5040" cy="7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把队列(数组)设想成头尾相连的循环表，使得数组前部由于删除操作而导致的无用空间尽可能得到重复利用，这样的队列称为           。</a:t>
              </a:r>
            </a:p>
          </p:txBody>
        </p:sp>
        <p:sp>
          <p:nvSpPr>
            <p:cNvPr id="74777" name="Rectangle 38"/>
            <p:cNvSpPr>
              <a:spLocks noChangeArrowheads="1"/>
            </p:cNvSpPr>
            <p:nvPr/>
          </p:nvSpPr>
          <p:spPr bwMode="auto">
            <a:xfrm>
              <a:off x="1609" y="1358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71550" y="3429000"/>
            <a:ext cx="5113338" cy="1446213"/>
            <a:chOff x="971550" y="3429000"/>
            <a:chExt cx="5113338" cy="1446213"/>
          </a:xfrm>
        </p:grpSpPr>
        <p:sp>
          <p:nvSpPr>
            <p:cNvPr id="285735" name="Text Box 39"/>
            <p:cNvSpPr txBox="1">
              <a:spLocks noChangeArrowheads="1"/>
            </p:cNvSpPr>
            <p:nvPr/>
          </p:nvSpPr>
          <p:spPr bwMode="auto">
            <a:xfrm>
              <a:off x="971550" y="3429000"/>
              <a:ext cx="3888482" cy="6001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300" b="1" dirty="0">
                  <a:solidFill>
                    <a:srgbClr val="FF0000"/>
                  </a:solidFill>
                </a:rPr>
                <a:t>QUEUE[0..MAXSIZE</a:t>
              </a:r>
              <a:r>
                <a:rPr lang="en-US" altLang="zh-CN" sz="3300" b="1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300" b="1" dirty="0">
                  <a:solidFill>
                    <a:srgbClr val="FF0000"/>
                  </a:solidFill>
                </a:rPr>
                <a:t>1]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011238" y="4076700"/>
              <a:ext cx="5073650" cy="798513"/>
              <a:chOff x="727" y="3162"/>
              <a:chExt cx="3196" cy="503"/>
            </a:xfrm>
          </p:grpSpPr>
          <p:sp>
            <p:nvSpPr>
              <p:cNvPr id="74762" name="Rectangle 41"/>
              <p:cNvSpPr>
                <a:spLocks noChangeArrowheads="1"/>
              </p:cNvSpPr>
              <p:nvPr/>
            </p:nvSpPr>
            <p:spPr bwMode="auto">
              <a:xfrm>
                <a:off x="1887" y="3385"/>
                <a:ext cx="1152" cy="19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>
                    <a:solidFill>
                      <a:srgbClr val="000099"/>
                    </a:solidFill>
                    <a:ea typeface="宋体" charset="-122"/>
                    <a:cs typeface="Times New Roman" pitchFamily="18" charset="0"/>
                  </a:rPr>
                  <a:t>……</a:t>
                </a:r>
              </a:p>
            </p:txBody>
          </p:sp>
          <p:sp>
            <p:nvSpPr>
              <p:cNvPr id="74763" name="Text Box 42"/>
              <p:cNvSpPr txBox="1">
                <a:spLocks noChangeArrowheads="1"/>
              </p:cNvSpPr>
              <p:nvPr/>
            </p:nvSpPr>
            <p:spPr bwMode="auto">
              <a:xfrm>
                <a:off x="764" y="3162"/>
                <a:ext cx="3159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3399"/>
                    </a:solidFill>
                  </a:rPr>
                  <a:t>0    1     2      3    4          </a:t>
                </a:r>
                <a:r>
                  <a:rPr lang="zh-CN" altLang="en-US" sz="1800" b="1" dirty="0">
                    <a:solidFill>
                      <a:srgbClr val="003399"/>
                    </a:solidFill>
                    <a:ea typeface="宋体" charset="-122"/>
                    <a:cs typeface="Times New Roman" pitchFamily="18" charset="0"/>
                  </a:rPr>
                  <a:t>… …</a:t>
                </a:r>
                <a:r>
                  <a:rPr lang="zh-CN" altLang="en-US" sz="1800" b="1" dirty="0">
                    <a:solidFill>
                      <a:srgbClr val="003399"/>
                    </a:solidFill>
                  </a:rPr>
                  <a:t>                    </a:t>
                </a:r>
                <a:r>
                  <a:rPr lang="en-US" altLang="zh-CN" sz="1600" b="1" dirty="0">
                    <a:solidFill>
                      <a:srgbClr val="003399"/>
                    </a:solidFill>
                  </a:rPr>
                  <a:t>MAXSIZE</a:t>
                </a:r>
                <a:r>
                  <a:rPr lang="en-US" altLang="zh-CN" sz="18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800" b="1" dirty="0">
                    <a:solidFill>
                      <a:srgbClr val="003399"/>
                    </a:solidFill>
                  </a:rPr>
                  <a:t>1</a:t>
                </a:r>
              </a:p>
            </p:txBody>
          </p:sp>
          <p:sp>
            <p:nvSpPr>
              <p:cNvPr id="74764" name="Line 43"/>
              <p:cNvSpPr>
                <a:spLocks noChangeShapeType="1"/>
              </p:cNvSpPr>
              <p:nvPr/>
            </p:nvSpPr>
            <p:spPr bwMode="auto">
              <a:xfrm>
                <a:off x="740" y="338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5" name="Line 44"/>
              <p:cNvSpPr>
                <a:spLocks noChangeShapeType="1"/>
              </p:cNvSpPr>
              <p:nvPr/>
            </p:nvSpPr>
            <p:spPr bwMode="auto">
              <a:xfrm>
                <a:off x="732" y="366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6" name="Line 45"/>
              <p:cNvSpPr>
                <a:spLocks noChangeShapeType="1"/>
              </p:cNvSpPr>
              <p:nvPr/>
            </p:nvSpPr>
            <p:spPr bwMode="auto">
              <a:xfrm>
                <a:off x="727" y="3385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7" name="Line 46"/>
              <p:cNvSpPr>
                <a:spLocks noChangeShapeType="1"/>
              </p:cNvSpPr>
              <p:nvPr/>
            </p:nvSpPr>
            <p:spPr bwMode="auto">
              <a:xfrm>
                <a:off x="970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8" name="Line 47"/>
              <p:cNvSpPr>
                <a:spLocks noChangeShapeType="1"/>
              </p:cNvSpPr>
              <p:nvPr/>
            </p:nvSpPr>
            <p:spPr bwMode="auto">
              <a:xfrm>
                <a:off x="1226" y="3390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9" name="Line 48"/>
              <p:cNvSpPr>
                <a:spLocks noChangeShapeType="1"/>
              </p:cNvSpPr>
              <p:nvPr/>
            </p:nvSpPr>
            <p:spPr bwMode="auto">
              <a:xfrm>
                <a:off x="1477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0" name="Line 49"/>
              <p:cNvSpPr>
                <a:spLocks noChangeShapeType="1"/>
              </p:cNvSpPr>
              <p:nvPr/>
            </p:nvSpPr>
            <p:spPr bwMode="auto">
              <a:xfrm>
                <a:off x="1725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1" name="Line 50"/>
              <p:cNvSpPr>
                <a:spLocks noChangeShapeType="1"/>
              </p:cNvSpPr>
              <p:nvPr/>
            </p:nvSpPr>
            <p:spPr bwMode="auto">
              <a:xfrm>
                <a:off x="1967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2" name="Line 51"/>
              <p:cNvSpPr>
                <a:spLocks noChangeShapeType="1"/>
              </p:cNvSpPr>
              <p:nvPr/>
            </p:nvSpPr>
            <p:spPr bwMode="auto">
              <a:xfrm>
                <a:off x="3371" y="3393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3" name="Line 52"/>
              <p:cNvSpPr>
                <a:spLocks noChangeShapeType="1"/>
              </p:cNvSpPr>
              <p:nvPr/>
            </p:nvSpPr>
            <p:spPr bwMode="auto">
              <a:xfrm>
                <a:off x="3128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4" name="Line 53"/>
              <p:cNvSpPr>
                <a:spLocks noChangeShapeType="1"/>
              </p:cNvSpPr>
              <p:nvPr/>
            </p:nvSpPr>
            <p:spPr bwMode="auto">
              <a:xfrm>
                <a:off x="2888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4211960" y="116632"/>
            <a:ext cx="4932040" cy="1440159"/>
            <a:chOff x="3312" y="1510"/>
            <a:chExt cx="2064" cy="946"/>
          </a:xfrm>
        </p:grpSpPr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946"/>
            </a:xfrm>
            <a:prstGeom prst="cloudCallout">
              <a:avLst>
                <a:gd name="adj1" fmla="val -57985"/>
                <a:gd name="adj2" fmla="val 1278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8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FF3300"/>
                  </a:solidFill>
                  <a:ea typeface="幼圆" pitchFamily="49" charset="-122"/>
                </a:rPr>
                <a:t>在实际应用中，由于队元素需要频繁的进出，上述结构很容易造成溢出，即</a:t>
              </a:r>
              <a:r>
                <a:rPr lang="en-US" altLang="zh-CN" sz="1600" b="1" dirty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lang="zh-CN" altLang="en-US" sz="1600" b="1" dirty="0">
                  <a:solidFill>
                    <a:srgbClr val="FF3300"/>
                  </a:solidFill>
                  <a:ea typeface="幼圆" pitchFamily="49" charset="-122"/>
                </a:rPr>
                <a:t>到达数组尾，而实际队中元素并没有超出数组大小。因此，在实际应用中通常将队设计成一个循环队列，从而提高空间利用率。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403350" y="1328738"/>
            <a:ext cx="6005513" cy="2605087"/>
            <a:chOff x="975" y="709"/>
            <a:chExt cx="3783" cy="1641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392" y="1150"/>
              <a:ext cx="3366" cy="1200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/>
              <a:tailEnd/>
            </a:ln>
            <a:effectLst>
              <a:outerShdw dist="206741" dir="2550627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1770" y="1355"/>
              <a:ext cx="2694" cy="7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B2B2B2"/>
                  </a:solidFill>
                </a:rPr>
                <a:t>#define MAXSIZE     1000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QElemType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QUEUE[MAXSIZE];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Front, </a:t>
              </a: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Rear,Count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;</a:t>
              </a:r>
            </a:p>
          </p:txBody>
        </p:sp>
        <p:sp>
          <p:nvSpPr>
            <p:cNvPr id="69637" name="Oval 124"/>
            <p:cNvSpPr>
              <a:spLocks noChangeArrowheads="1"/>
            </p:cNvSpPr>
            <p:nvPr/>
          </p:nvSpPr>
          <p:spPr bwMode="auto">
            <a:xfrm rot="-383283">
              <a:off x="975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Text Box 125"/>
            <p:cNvSpPr txBox="1">
              <a:spLocks noChangeArrowheads="1"/>
            </p:cNvSpPr>
            <p:nvPr/>
          </p:nvSpPr>
          <p:spPr bwMode="auto">
            <a:xfrm rot="-448457">
              <a:off x="1098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8" name="AutoShape 133"/>
          <p:cNvSpPr>
            <a:spLocks noChangeArrowheads="1"/>
          </p:cNvSpPr>
          <p:nvPr/>
        </p:nvSpPr>
        <p:spPr bwMode="auto">
          <a:xfrm>
            <a:off x="1619672" y="4869160"/>
            <a:ext cx="2736304" cy="1224136"/>
          </a:xfrm>
          <a:prstGeom prst="wedgeRectCallout">
            <a:avLst>
              <a:gd name="adj1" fmla="val 22969"/>
              <a:gd name="adj2" fmla="val -14092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由于变量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和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需要在多个操作（函数）间共享，为了方便操作，在此将其设为</a:t>
            </a:r>
            <a:r>
              <a:rPr lang="zh-CN" altLang="en-US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全局变量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。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为队列中元素个数。</a:t>
            </a:r>
          </a:p>
        </p:txBody>
      </p:sp>
      <p:sp>
        <p:nvSpPr>
          <p:cNvPr id="9" name="AutoShape 133"/>
          <p:cNvSpPr>
            <a:spLocks noChangeArrowheads="1"/>
          </p:cNvSpPr>
          <p:nvPr/>
        </p:nvSpPr>
        <p:spPr bwMode="auto">
          <a:xfrm>
            <a:off x="4860032" y="4941168"/>
            <a:ext cx="2736304" cy="1224136"/>
          </a:xfrm>
          <a:prstGeom prst="wedgeRectCallout">
            <a:avLst>
              <a:gd name="adj1" fmla="val -30846"/>
              <a:gd name="adj2" fmla="val -14286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初始时，三个变量为：</a:t>
            </a:r>
            <a:endParaRPr lang="en-US" altLang="zh-CN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 = 0;</a:t>
            </a: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 = MAXSIZE – 1;</a:t>
            </a: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 = 0; </a:t>
            </a:r>
            <a:endParaRPr lang="zh-CN" altLang="en-US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06488" y="1752600"/>
            <a:ext cx="6705600" cy="1978025"/>
            <a:chOff x="480" y="1104"/>
            <a:chExt cx="4224" cy="1246"/>
          </a:xfrm>
        </p:grpSpPr>
        <p:sp>
          <p:nvSpPr>
            <p:cNvPr id="70674" name="Rectangle 3"/>
            <p:cNvSpPr>
              <a:spLocks noChangeArrowheads="1"/>
            </p:cNvSpPr>
            <p:nvPr/>
          </p:nvSpPr>
          <p:spPr bwMode="auto">
            <a:xfrm>
              <a:off x="480" y="1104"/>
              <a:ext cx="4224" cy="1152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4"/>
            <p:cNvSpPr txBox="1">
              <a:spLocks noChangeArrowheads="1"/>
            </p:cNvSpPr>
            <p:nvPr/>
          </p:nvSpPr>
          <p:spPr bwMode="auto">
            <a:xfrm>
              <a:off x="852" y="1260"/>
              <a:ext cx="3770" cy="10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3399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(  ) 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Front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  <a:cs typeface="Times New Roman" pitchFamily="18" charset="0"/>
                </a:rPr>
                <a:t>0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Rear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</a:rPr>
                <a:t>MAXSIZE-1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Count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" y="3886202"/>
            <a:ext cx="5262736" cy="1096963"/>
            <a:chOff x="336" y="2448"/>
            <a:chExt cx="3120" cy="691"/>
          </a:xfrm>
        </p:grpSpPr>
        <p:sp>
          <p:nvSpPr>
            <p:cNvPr id="70672" name="AutoShape 6"/>
            <p:cNvSpPr>
              <a:spLocks noChangeArrowheads="1"/>
            </p:cNvSpPr>
            <p:nvPr/>
          </p:nvSpPr>
          <p:spPr bwMode="auto">
            <a:xfrm>
              <a:off x="336" y="2448"/>
              <a:ext cx="3048" cy="408"/>
            </a:xfrm>
            <a:prstGeom prst="cloudCallout">
              <a:avLst>
                <a:gd name="adj1" fmla="val -7875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73" name="Text Box 7"/>
            <p:cNvSpPr txBox="1">
              <a:spLocks noChangeArrowheads="1"/>
            </p:cNvSpPr>
            <p:nvPr/>
          </p:nvSpPr>
          <p:spPr bwMode="auto">
            <a:xfrm>
              <a:off x="516" y="2480"/>
              <a:ext cx="2940" cy="6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FFFF00"/>
                  </a:solidFill>
                </a:rPr>
                <a:t>2、测试队列是否为空或满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103313" y="4648200"/>
            <a:ext cx="3036505" cy="1676400"/>
            <a:chOff x="480" y="2832"/>
            <a:chExt cx="3453" cy="1056"/>
          </a:xfrm>
        </p:grpSpPr>
        <p:sp>
          <p:nvSpPr>
            <p:cNvPr id="70670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823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Count == 0;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012160" y="3428308"/>
            <a:ext cx="2624535" cy="995363"/>
            <a:chOff x="4032" y="2677"/>
            <a:chExt cx="1465" cy="627"/>
          </a:xfrm>
        </p:grpSpPr>
        <p:sp>
          <p:nvSpPr>
            <p:cNvPr id="70668" name="AutoShape 12"/>
            <p:cNvSpPr>
              <a:spLocks noChangeArrowheads="1"/>
            </p:cNvSpPr>
            <p:nvPr/>
          </p:nvSpPr>
          <p:spPr bwMode="auto">
            <a:xfrm>
              <a:off x="4032" y="2677"/>
              <a:ext cx="1392" cy="480"/>
            </a:xfrm>
            <a:prstGeom prst="wedgeRectCallout">
              <a:avLst>
                <a:gd name="adj1" fmla="val -56313"/>
                <a:gd name="adj2" fmla="val 90049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153" y="2677"/>
              <a:ext cx="1344" cy="6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队空或满，返回1,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否则，返回0。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0" y="304800"/>
            <a:ext cx="5343128" cy="1050925"/>
            <a:chOff x="384" y="720"/>
            <a:chExt cx="1680" cy="662"/>
          </a:xfrm>
        </p:grpSpPr>
        <p:sp>
          <p:nvSpPr>
            <p:cNvPr id="70666" name="Rectangle 15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6"/>
            <p:cNvSpPr>
              <a:spLocks noChangeArrowheads="1"/>
            </p:cNvSpPr>
            <p:nvPr/>
          </p:nvSpPr>
          <p:spPr bwMode="auto">
            <a:xfrm>
              <a:off x="436" y="742"/>
              <a:ext cx="158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三</a:t>
              </a:r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（循环队列）基本算法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09588" y="1104900"/>
            <a:ext cx="3833812" cy="647700"/>
            <a:chOff x="321" y="696"/>
            <a:chExt cx="2415" cy="408"/>
          </a:xfrm>
        </p:grpSpPr>
        <p:sp>
          <p:nvSpPr>
            <p:cNvPr id="70664" name="AutoShape 28"/>
            <p:cNvSpPr>
              <a:spLocks noChangeArrowheads="1"/>
            </p:cNvSpPr>
            <p:nvPr/>
          </p:nvSpPr>
          <p:spPr bwMode="auto">
            <a:xfrm>
              <a:off x="321" y="696"/>
              <a:ext cx="2256" cy="408"/>
            </a:xfrm>
            <a:prstGeom prst="cloudCallout">
              <a:avLst>
                <a:gd name="adj1" fmla="val 6917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65" name="Text Box 29"/>
            <p:cNvSpPr txBox="1">
              <a:spLocks noChangeArrowheads="1"/>
            </p:cNvSpPr>
            <p:nvPr/>
          </p:nvSpPr>
          <p:spPr bwMode="auto">
            <a:xfrm>
              <a:off x="564" y="720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1. 初始化队列</a:t>
              </a:r>
            </a:p>
          </p:txBody>
        </p:sp>
      </p:grp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4427984" y="4653136"/>
            <a:ext cx="3816424" cy="1676400"/>
            <a:chOff x="480" y="2832"/>
            <a:chExt cx="3453" cy="1056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939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3399"/>
                  </a:solidFill>
                </a:rPr>
                <a:t>isFull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Count == MAXSIZE;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4114800" cy="647700"/>
            <a:chOff x="240" y="144"/>
            <a:chExt cx="2592" cy="408"/>
          </a:xfrm>
        </p:grpSpPr>
        <p:sp>
          <p:nvSpPr>
            <p:cNvPr id="71721" name="AutoShape 3"/>
            <p:cNvSpPr>
              <a:spLocks noChangeArrowheads="1"/>
            </p:cNvSpPr>
            <p:nvPr/>
          </p:nvSpPr>
          <p:spPr bwMode="auto">
            <a:xfrm>
              <a:off x="240" y="144"/>
              <a:ext cx="2592" cy="408"/>
            </a:xfrm>
            <a:prstGeom prst="cloudCallout">
              <a:avLst>
                <a:gd name="adj1" fmla="val -463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1722" name="Text Box 4"/>
            <p:cNvSpPr txBox="1">
              <a:spLocks noChangeArrowheads="1"/>
            </p:cNvSpPr>
            <p:nvPr/>
          </p:nvSpPr>
          <p:spPr bwMode="auto">
            <a:xfrm>
              <a:off x="440" y="168"/>
              <a:ext cx="229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3. 插入(进队)算法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763688" y="1772816"/>
            <a:ext cx="990600" cy="708025"/>
            <a:chOff x="912" y="1296"/>
            <a:chExt cx="624" cy="446"/>
          </a:xfrm>
        </p:grpSpPr>
        <p:sp>
          <p:nvSpPr>
            <p:cNvPr id="71719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1720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352800" y="1847850"/>
            <a:ext cx="649288" cy="622300"/>
            <a:chOff x="2112" y="1440"/>
            <a:chExt cx="409" cy="392"/>
          </a:xfrm>
        </p:grpSpPr>
        <p:sp>
          <p:nvSpPr>
            <p:cNvPr id="71717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1718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295650" y="1847850"/>
            <a:ext cx="666750" cy="323850"/>
            <a:chOff x="2076" y="1440"/>
            <a:chExt cx="420" cy="204"/>
          </a:xfrm>
        </p:grpSpPr>
        <p:sp>
          <p:nvSpPr>
            <p:cNvPr id="71715" name="Rectangle 12"/>
            <p:cNvSpPr>
              <a:spLocks noChangeArrowheads="1"/>
            </p:cNvSpPr>
            <p:nvPr/>
          </p:nvSpPr>
          <p:spPr bwMode="auto">
            <a:xfrm>
              <a:off x="2076" y="1452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Line 13"/>
            <p:cNvSpPr>
              <a:spLocks noChangeShapeType="1"/>
            </p:cNvSpPr>
            <p:nvPr/>
          </p:nvSpPr>
          <p:spPr bwMode="auto">
            <a:xfrm flipV="1">
              <a:off x="2412" y="1440"/>
              <a:ext cx="84" cy="16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3679825" y="1368425"/>
            <a:ext cx="7921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0000CC"/>
                </a:solidFill>
              </a:rPr>
              <a:t>item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9388" y="2516188"/>
            <a:ext cx="8583612" cy="3887787"/>
            <a:chOff x="179388" y="2516188"/>
            <a:chExt cx="8583612" cy="3887787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609600" y="3119438"/>
              <a:ext cx="8153400" cy="3284537"/>
              <a:chOff x="384" y="1920"/>
              <a:chExt cx="5136" cy="2069"/>
            </a:xfrm>
          </p:grpSpPr>
          <p:sp>
            <p:nvSpPr>
              <p:cNvPr id="71713" name="Rectangle 1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5088" cy="2009"/>
              </a:xfrm>
              <a:prstGeom prst="rect">
                <a:avLst/>
              </a:prstGeom>
              <a:solidFill>
                <a:srgbClr val="E1F0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15526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4" name="Text Box 17"/>
              <p:cNvSpPr txBox="1">
                <a:spLocks noChangeArrowheads="1"/>
              </p:cNvSpPr>
              <p:nvPr/>
            </p:nvSpPr>
            <p:spPr bwMode="auto">
              <a:xfrm>
                <a:off x="540" y="2139"/>
                <a:ext cx="4980" cy="18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void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enQueue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queue[ ],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item)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  <a:latin typeface="楷体_GB2312" pitchFamily="49" charset="-122"/>
                  </a:rPr>
                  <a:t>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isFull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)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满，插入失败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Error(“Full queue!”)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Rear = (Rear+1) % MAXSIZE;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queue[Rear]=item;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Count++;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         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未满，插入成功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</a:t>
                </a:r>
                <a:endParaRPr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}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9388" y="2516188"/>
              <a:ext cx="2132012" cy="912812"/>
              <a:chOff x="113" y="1559"/>
              <a:chExt cx="1343" cy="575"/>
            </a:xfrm>
          </p:grpSpPr>
          <p:sp>
            <p:nvSpPr>
              <p:cNvPr id="71711" name="AutoShape 19"/>
              <p:cNvSpPr>
                <a:spLocks noChangeArrowheads="1"/>
              </p:cNvSpPr>
              <p:nvPr/>
            </p:nvSpPr>
            <p:spPr bwMode="auto">
              <a:xfrm rot="12536">
                <a:off x="113" y="1570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2" name="Text Box 20"/>
              <p:cNvSpPr txBox="1">
                <a:spLocks noChangeArrowheads="1"/>
              </p:cNvSpPr>
              <p:nvPr/>
            </p:nvSpPr>
            <p:spPr bwMode="auto">
              <a:xfrm rot="-670982">
                <a:off x="128" y="1559"/>
                <a:ext cx="1328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895475" y="981076"/>
            <a:ext cx="5130800" cy="796926"/>
            <a:chOff x="1236" y="1207"/>
            <a:chExt cx="3232" cy="502"/>
          </a:xfrm>
        </p:grpSpPr>
        <p:sp>
          <p:nvSpPr>
            <p:cNvPr id="71692" name="Text Box 27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/>
                <a:t>0       </a:t>
              </a:r>
              <a:r>
                <a:rPr lang="en-US" altLang="zh-CN" sz="1600" b="1"/>
                <a:t>1                                                                        M</a:t>
              </a:r>
              <a:r>
                <a:rPr lang="en-US" altLang="zh-CN" sz="1600" b="1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71693" name="Text Box 28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1694" name="Text Box 29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1695" name="Text Box 30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1696" name="Text Box 31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1697" name="Line 32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33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34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35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36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Line 37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Line 38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39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40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41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42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34938"/>
            <a:ext cx="4114800" cy="669925"/>
            <a:chOff x="192" y="85"/>
            <a:chExt cx="2592" cy="422"/>
          </a:xfrm>
        </p:grpSpPr>
        <p:sp>
          <p:nvSpPr>
            <p:cNvPr id="72743" name="AutoShape 3"/>
            <p:cNvSpPr>
              <a:spLocks noChangeArrowheads="1"/>
            </p:cNvSpPr>
            <p:nvPr/>
          </p:nvSpPr>
          <p:spPr bwMode="auto">
            <a:xfrm>
              <a:off x="192" y="85"/>
              <a:ext cx="2592" cy="422"/>
            </a:xfrm>
            <a:prstGeom prst="cloudCallout">
              <a:avLst>
                <a:gd name="adj1" fmla="val -463"/>
                <a:gd name="adj2" fmla="val 40523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9250" dir="2132261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2744" name="Text Box 4"/>
            <p:cNvSpPr txBox="1">
              <a:spLocks noChangeArrowheads="1"/>
            </p:cNvSpPr>
            <p:nvPr/>
          </p:nvSpPr>
          <p:spPr bwMode="auto">
            <a:xfrm>
              <a:off x="396" y="123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4. 删除(出队)算法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47800" y="1730375"/>
            <a:ext cx="990600" cy="708025"/>
            <a:chOff x="912" y="1296"/>
            <a:chExt cx="624" cy="446"/>
          </a:xfrm>
        </p:grpSpPr>
        <p:sp>
          <p:nvSpPr>
            <p:cNvPr id="72741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2742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915816" y="1772816"/>
            <a:ext cx="649288" cy="622300"/>
            <a:chOff x="2112" y="1440"/>
            <a:chExt cx="409" cy="392"/>
          </a:xfrm>
        </p:grpSpPr>
        <p:sp>
          <p:nvSpPr>
            <p:cNvPr id="72739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2740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00200" y="1673225"/>
            <a:ext cx="609600" cy="457200"/>
            <a:chOff x="1008" y="1248"/>
            <a:chExt cx="384" cy="288"/>
          </a:xfrm>
        </p:grpSpPr>
        <p:sp>
          <p:nvSpPr>
            <p:cNvPr id="72737" name="Rectangle 12"/>
            <p:cNvSpPr>
              <a:spLocks noChangeArrowheads="1"/>
            </p:cNvSpPr>
            <p:nvPr/>
          </p:nvSpPr>
          <p:spPr bwMode="auto">
            <a:xfrm>
              <a:off x="1008" y="1248"/>
              <a:ext cx="192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8" name="Line 13"/>
            <p:cNvSpPr>
              <a:spLocks noChangeShapeType="1"/>
            </p:cNvSpPr>
            <p:nvPr/>
          </p:nvSpPr>
          <p:spPr bwMode="auto">
            <a:xfrm flipV="1">
              <a:off x="1248" y="1344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547664" y="980728"/>
            <a:ext cx="5130800" cy="796926"/>
            <a:chOff x="1236" y="1207"/>
            <a:chExt cx="3232" cy="502"/>
          </a:xfrm>
        </p:grpSpPr>
        <p:sp>
          <p:nvSpPr>
            <p:cNvPr id="72717" name="Text Box 21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    </a:t>
              </a:r>
              <a:r>
                <a:rPr lang="en-US" altLang="zh-CN" sz="1600" b="1" dirty="0"/>
                <a:t>1          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72718" name="Text Box 22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2719" name="Text Box 23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2720" name="Text Box 24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2721" name="Text Box 25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2722" name="Line 26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28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Line 29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30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Line 31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Line 32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Line 33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34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35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36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9045" name="Rectangle 37"/>
          <p:cNvSpPr>
            <a:spLocks noChangeArrowheads="1"/>
          </p:cNvSpPr>
          <p:nvPr/>
        </p:nvSpPr>
        <p:spPr bwMode="auto">
          <a:xfrm>
            <a:off x="1619672" y="134076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28600" y="2422525"/>
            <a:ext cx="8550275" cy="4221163"/>
            <a:chOff x="228600" y="2422525"/>
            <a:chExt cx="8550275" cy="422116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33400" y="2971800"/>
              <a:ext cx="8245475" cy="3671888"/>
              <a:chOff x="336" y="1920"/>
              <a:chExt cx="5194" cy="2313"/>
            </a:xfrm>
          </p:grpSpPr>
          <p:sp>
            <p:nvSpPr>
              <p:cNvPr id="72735" name="Rectangle 15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5088" cy="2112"/>
              </a:xfrm>
              <a:prstGeom prst="rect">
                <a:avLst/>
              </a:prstGeom>
              <a:solidFill>
                <a:srgbClr val="DDFFDD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837437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6" name="Text Box 16"/>
              <p:cNvSpPr txBox="1">
                <a:spLocks noChangeArrowheads="1"/>
              </p:cNvSpPr>
              <p:nvPr/>
            </p:nvSpPr>
            <p:spPr bwMode="auto">
              <a:xfrm>
                <a:off x="538" y="2160"/>
                <a:ext cx="4992" cy="20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deQueue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queue[ ])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</a:t>
                </a:r>
                <a:r>
                  <a:rPr lang="zh-CN" altLang="zh-CN" sz="2500" b="1" dirty="0">
                    <a:solidFill>
                      <a:srgbClr val="003399"/>
                    </a:solidFill>
                    <a:sym typeface="Symbol" pitchFamily="18" charset="2"/>
                  </a:rPr>
                  <a:t> </a:t>
                </a:r>
                <a:endParaRPr lang="en-US" altLang="zh-CN" sz="2500" b="1" dirty="0">
                  <a:solidFill>
                    <a:srgbClr val="003399"/>
                  </a:solidFill>
                  <a:sym typeface="Symbol" pitchFamily="18" charset="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e;</a:t>
                </a:r>
                <a:endParaRPr kumimoji="1" lang="zh-CN" altLang="en-US" sz="2500" b="1" dirty="0">
                  <a:solidFill>
                    <a:srgbClr val="003399"/>
                  </a:solidFill>
                  <a:latin typeface="楷体_GB2312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())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      Error(“Empty queue!”);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空，删除失败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e=queue[Front];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Count--;                        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非空，删除成功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Front = (Front+1)%MAXSIZE;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return e;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28600" y="2422525"/>
              <a:ext cx="2155825" cy="930275"/>
              <a:chOff x="144" y="1526"/>
              <a:chExt cx="1358" cy="586"/>
            </a:xfrm>
          </p:grpSpPr>
          <p:sp>
            <p:nvSpPr>
              <p:cNvPr id="72733" name="AutoShape 18"/>
              <p:cNvSpPr>
                <a:spLocks noChangeArrowheads="1"/>
              </p:cNvSpPr>
              <p:nvPr/>
            </p:nvSpPr>
            <p:spPr bwMode="auto">
              <a:xfrm rot="81652">
                <a:off x="144" y="154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4" name="Text Box 19"/>
              <p:cNvSpPr txBox="1">
                <a:spLocks noChangeArrowheads="1"/>
              </p:cNvSpPr>
              <p:nvPr/>
            </p:nvSpPr>
            <p:spPr bwMode="auto">
              <a:xfrm rot="-601866">
                <a:off x="177" y="1526"/>
                <a:ext cx="1325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72715" name="Line 49"/>
            <p:cNvSpPr>
              <a:spLocks noChangeShapeType="1"/>
            </p:cNvSpPr>
            <p:nvPr/>
          </p:nvSpPr>
          <p:spPr bwMode="auto">
            <a:xfrm>
              <a:off x="5580063" y="4005263"/>
              <a:ext cx="2447925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1557338"/>
            <a:ext cx="7796213" cy="2016125"/>
            <a:chOff x="657" y="1071"/>
            <a:chExt cx="4911" cy="1270"/>
          </a:xfrm>
        </p:grpSpPr>
        <p:sp>
          <p:nvSpPr>
            <p:cNvPr id="75799" name="Freeform 3"/>
            <p:cNvSpPr>
              <a:spLocks/>
            </p:cNvSpPr>
            <p:nvPr/>
          </p:nvSpPr>
          <p:spPr bwMode="auto">
            <a:xfrm>
              <a:off x="657" y="1071"/>
              <a:ext cx="4911" cy="1270"/>
            </a:xfrm>
            <a:custGeom>
              <a:avLst/>
              <a:gdLst>
                <a:gd name="T0" fmla="*/ 78 w 5139"/>
                <a:gd name="T1" fmla="*/ 153 h 1558"/>
                <a:gd name="T2" fmla="*/ 3990 w 5139"/>
                <a:gd name="T3" fmla="*/ 159 h 1558"/>
                <a:gd name="T4" fmla="*/ 3980 w 5139"/>
                <a:gd name="T5" fmla="*/ 642 h 1558"/>
                <a:gd name="T6" fmla="*/ 3853 w 5139"/>
                <a:gd name="T7" fmla="*/ 667 h 1558"/>
                <a:gd name="T8" fmla="*/ 3236 w 5139"/>
                <a:gd name="T9" fmla="*/ 672 h 1558"/>
                <a:gd name="T10" fmla="*/ 2716 w 5139"/>
                <a:gd name="T11" fmla="*/ 688 h 1558"/>
                <a:gd name="T12" fmla="*/ 932 w 5139"/>
                <a:gd name="T13" fmla="*/ 672 h 1558"/>
                <a:gd name="T14" fmla="*/ 147 w 5139"/>
                <a:gd name="T15" fmla="*/ 672 h 1558"/>
                <a:gd name="T16" fmla="*/ 118 w 5139"/>
                <a:gd name="T17" fmla="*/ 682 h 1558"/>
                <a:gd name="T18" fmla="*/ 0 w 5139"/>
                <a:gd name="T19" fmla="*/ 688 h 1558"/>
                <a:gd name="T20" fmla="*/ 11 w 5139"/>
                <a:gd name="T21" fmla="*/ 210 h 1558"/>
                <a:gd name="T22" fmla="*/ 78 w 5139"/>
                <a:gd name="T23" fmla="*/ 153 h 15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39" h="1558">
                  <a:moveTo>
                    <a:pt x="94" y="347"/>
                  </a:moveTo>
                  <a:cubicBezTo>
                    <a:pt x="1657" y="351"/>
                    <a:pt x="3263" y="0"/>
                    <a:pt x="4784" y="359"/>
                  </a:cubicBezTo>
                  <a:cubicBezTo>
                    <a:pt x="5139" y="443"/>
                    <a:pt x="4795" y="1088"/>
                    <a:pt x="4772" y="1452"/>
                  </a:cubicBezTo>
                  <a:cubicBezTo>
                    <a:pt x="4769" y="1506"/>
                    <a:pt x="4674" y="1510"/>
                    <a:pt x="4620" y="1511"/>
                  </a:cubicBezTo>
                  <a:cubicBezTo>
                    <a:pt x="4373" y="1515"/>
                    <a:pt x="4126" y="1519"/>
                    <a:pt x="3879" y="1523"/>
                  </a:cubicBezTo>
                  <a:cubicBezTo>
                    <a:pt x="3655" y="1546"/>
                    <a:pt x="3521" y="1551"/>
                    <a:pt x="3256" y="1558"/>
                  </a:cubicBezTo>
                  <a:cubicBezTo>
                    <a:pt x="2543" y="1551"/>
                    <a:pt x="1830" y="1551"/>
                    <a:pt x="1117" y="1523"/>
                  </a:cubicBezTo>
                  <a:cubicBezTo>
                    <a:pt x="745" y="1489"/>
                    <a:pt x="861" y="1495"/>
                    <a:pt x="176" y="1523"/>
                  </a:cubicBezTo>
                  <a:cubicBezTo>
                    <a:pt x="162" y="1524"/>
                    <a:pt x="155" y="1543"/>
                    <a:pt x="141" y="1546"/>
                  </a:cubicBezTo>
                  <a:cubicBezTo>
                    <a:pt x="95" y="1555"/>
                    <a:pt x="47" y="1554"/>
                    <a:pt x="0" y="1558"/>
                  </a:cubicBezTo>
                  <a:cubicBezTo>
                    <a:pt x="4" y="1197"/>
                    <a:pt x="5" y="837"/>
                    <a:pt x="12" y="476"/>
                  </a:cubicBezTo>
                  <a:cubicBezTo>
                    <a:pt x="14" y="392"/>
                    <a:pt x="94" y="414"/>
                    <a:pt x="94" y="347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901988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Rectangle 4"/>
            <p:cNvSpPr>
              <a:spLocks noChangeArrowheads="1"/>
            </p:cNvSpPr>
            <p:nvPr/>
          </p:nvSpPr>
          <p:spPr bwMode="auto">
            <a:xfrm>
              <a:off x="903" y="1517"/>
              <a:ext cx="4381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队列的链式存储结构是用一个线性链表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表示一个队列，指针</a:t>
              </a:r>
              <a:r>
                <a:rPr kumimoji="1" lang="en-US" altLang="en-US" sz="2500" b="1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500" b="1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分别指向实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际队头元素与实际队尾元素所在的链结点。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3388" y="366713"/>
            <a:ext cx="5867400" cy="685800"/>
            <a:chOff x="273" y="192"/>
            <a:chExt cx="3696" cy="432"/>
          </a:xfrm>
        </p:grpSpPr>
        <p:sp>
          <p:nvSpPr>
            <p:cNvPr id="75797" name="Rectangle 6"/>
            <p:cNvSpPr>
              <a:spLocks noChangeArrowheads="1"/>
            </p:cNvSpPr>
            <p:nvPr/>
          </p:nvSpPr>
          <p:spPr bwMode="auto">
            <a:xfrm>
              <a:off x="273" y="192"/>
              <a:ext cx="3456" cy="432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7"/>
            <p:cNvSpPr>
              <a:spLocks noChangeArrowheads="1"/>
            </p:cNvSpPr>
            <p:nvPr/>
          </p:nvSpPr>
          <p:spPr bwMode="auto">
            <a:xfrm>
              <a:off x="307" y="218"/>
              <a:ext cx="366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6  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队列的链式存储结构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0850" y="1295400"/>
            <a:ext cx="3113088" cy="1016000"/>
            <a:chOff x="284" y="828"/>
            <a:chExt cx="1728" cy="640"/>
          </a:xfrm>
        </p:grpSpPr>
        <p:sp>
          <p:nvSpPr>
            <p:cNvPr id="75795" name="Oval 9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Rectangle 10"/>
            <p:cNvSpPr>
              <a:spLocks noChangeArrowheads="1"/>
            </p:cNvSpPr>
            <p:nvPr/>
          </p:nvSpPr>
          <p:spPr bwMode="auto">
            <a:xfrm>
              <a:off x="360" y="828"/>
              <a:ext cx="156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55650" y="3756025"/>
            <a:ext cx="7486650" cy="1778000"/>
            <a:chOff x="612" y="2366"/>
            <a:chExt cx="4716" cy="1120"/>
          </a:xfrm>
        </p:grpSpPr>
        <p:sp>
          <p:nvSpPr>
            <p:cNvPr id="75790" name="Rectangle 12"/>
            <p:cNvSpPr>
              <a:spLocks noChangeArrowheads="1"/>
            </p:cNvSpPr>
            <p:nvPr/>
          </p:nvSpPr>
          <p:spPr bwMode="auto">
            <a:xfrm>
              <a:off x="612" y="2552"/>
              <a:ext cx="4716" cy="93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Rectangle 13"/>
            <p:cNvSpPr>
              <a:spLocks noChangeArrowheads="1"/>
            </p:cNvSpPr>
            <p:nvPr/>
          </p:nvSpPr>
          <p:spPr bwMode="auto">
            <a:xfrm>
              <a:off x="961" y="2784"/>
              <a:ext cx="3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en-US" sz="2400" b="1">
                  <a:solidFill>
                    <a:srgbClr val="002B8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指出实际队尾元素所在的位置</a:t>
              </a:r>
              <a:r>
                <a:rPr kumimoji="1" lang="en-US" altLang="zh-CN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;</a:t>
              </a:r>
            </a:p>
          </p:txBody>
        </p:sp>
        <p:sp>
          <p:nvSpPr>
            <p:cNvPr id="75792" name="Rectangle 14"/>
            <p:cNvSpPr>
              <a:spLocks noChangeArrowheads="1"/>
            </p:cNvSpPr>
            <p:nvPr/>
          </p:nvSpPr>
          <p:spPr bwMode="auto">
            <a:xfrm>
              <a:off x="852" y="3030"/>
              <a:ext cx="310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en-US" sz="2400" b="1" dirty="0">
                  <a:solidFill>
                    <a:srgbClr val="002B8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指出实际队头元素所在位置。</a:t>
              </a:r>
              <a:endParaRPr kumimoji="1" lang="en-US" altLang="zh-CN" sz="2400" b="1" dirty="0">
                <a:solidFill>
                  <a:srgbClr val="002B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5793" name="Oval 15"/>
            <p:cNvSpPr>
              <a:spLocks noChangeArrowheads="1"/>
            </p:cNvSpPr>
            <p:nvPr/>
          </p:nvSpPr>
          <p:spPr bwMode="auto">
            <a:xfrm>
              <a:off x="864" y="2410"/>
              <a:ext cx="746" cy="304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923" y="2366"/>
              <a:ext cx="7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FF3300"/>
                  </a:solidFill>
                  <a:ea typeface="黑体" pitchFamily="2" charset="-122"/>
                </a:rPr>
                <a:t>约定</a:t>
              </a: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 rot="-446384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156325" y="404813"/>
            <a:ext cx="2728913" cy="1296987"/>
            <a:chOff x="3878" y="404"/>
            <a:chExt cx="1719" cy="817"/>
          </a:xfrm>
        </p:grpSpPr>
        <p:sp>
          <p:nvSpPr>
            <p:cNvPr id="75788" name="Freeform 19"/>
            <p:cNvSpPr>
              <a:spLocks/>
            </p:cNvSpPr>
            <p:nvPr/>
          </p:nvSpPr>
          <p:spPr bwMode="auto">
            <a:xfrm>
              <a:off x="3878" y="404"/>
              <a:ext cx="1719" cy="817"/>
            </a:xfrm>
            <a:custGeom>
              <a:avLst/>
              <a:gdLst>
                <a:gd name="T0" fmla="*/ 460 w 1137"/>
                <a:gd name="T1" fmla="*/ 80 h 1082"/>
                <a:gd name="T2" fmla="*/ 277 w 1137"/>
                <a:gd name="T3" fmla="*/ 185 h 1082"/>
                <a:gd name="T4" fmla="*/ 519 w 1137"/>
                <a:gd name="T5" fmla="*/ 227 h 1082"/>
                <a:gd name="T6" fmla="*/ 581 w 1137"/>
                <a:gd name="T7" fmla="*/ 313 h 1082"/>
                <a:gd name="T8" fmla="*/ 878 w 1137"/>
                <a:gd name="T9" fmla="*/ 335 h 1082"/>
                <a:gd name="T10" fmla="*/ 2868 w 1137"/>
                <a:gd name="T11" fmla="*/ 339 h 1082"/>
                <a:gd name="T12" fmla="*/ 3591 w 1137"/>
                <a:gd name="T13" fmla="*/ 335 h 1082"/>
                <a:gd name="T14" fmla="*/ 4126 w 1137"/>
                <a:gd name="T15" fmla="*/ 331 h 1082"/>
                <a:gd name="T16" fmla="*/ 5335 w 1137"/>
                <a:gd name="T17" fmla="*/ 328 h 1082"/>
                <a:gd name="T18" fmla="*/ 5757 w 1137"/>
                <a:gd name="T19" fmla="*/ 350 h 1082"/>
                <a:gd name="T20" fmla="*/ 5697 w 1137"/>
                <a:gd name="T21" fmla="*/ 339 h 1082"/>
                <a:gd name="T22" fmla="*/ 5574 w 1137"/>
                <a:gd name="T23" fmla="*/ 328 h 1082"/>
                <a:gd name="T24" fmla="*/ 5815 w 1137"/>
                <a:gd name="T25" fmla="*/ 80 h 1082"/>
                <a:gd name="T26" fmla="*/ 3889 w 1137"/>
                <a:gd name="T27" fmla="*/ 36 h 1082"/>
                <a:gd name="T28" fmla="*/ 3529 w 1137"/>
                <a:gd name="T29" fmla="*/ 24 h 1082"/>
                <a:gd name="T30" fmla="*/ 3045 w 1137"/>
                <a:gd name="T31" fmla="*/ 17 h 1082"/>
                <a:gd name="T32" fmla="*/ 1844 w 1137"/>
                <a:gd name="T33" fmla="*/ 20 h 1082"/>
                <a:gd name="T34" fmla="*/ 1604 w 1137"/>
                <a:gd name="T35" fmla="*/ 36 h 1082"/>
                <a:gd name="T36" fmla="*/ 999 w 1137"/>
                <a:gd name="T37" fmla="*/ 54 h 1082"/>
                <a:gd name="T38" fmla="*/ 277 w 1137"/>
                <a:gd name="T39" fmla="*/ 51 h 1082"/>
                <a:gd name="T40" fmla="*/ 39 w 1137"/>
                <a:gd name="T41" fmla="*/ 47 h 1082"/>
                <a:gd name="T42" fmla="*/ 218 w 1137"/>
                <a:gd name="T43" fmla="*/ 58 h 1082"/>
                <a:gd name="T44" fmla="*/ 339 w 1137"/>
                <a:gd name="T45" fmla="*/ 85 h 1082"/>
                <a:gd name="T46" fmla="*/ 581 w 1137"/>
                <a:gd name="T47" fmla="*/ 88 h 1082"/>
                <a:gd name="T48" fmla="*/ 460 w 1137"/>
                <a:gd name="T49" fmla="*/ 80 h 10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37" h="1082">
                  <a:moveTo>
                    <a:pt x="88" y="248"/>
                  </a:moveTo>
                  <a:cubicBezTo>
                    <a:pt x="114" y="357"/>
                    <a:pt x="115" y="477"/>
                    <a:pt x="53" y="571"/>
                  </a:cubicBezTo>
                  <a:cubicBezTo>
                    <a:pt x="64" y="621"/>
                    <a:pt x="84" y="651"/>
                    <a:pt x="99" y="698"/>
                  </a:cubicBezTo>
                  <a:cubicBezTo>
                    <a:pt x="103" y="786"/>
                    <a:pt x="101" y="874"/>
                    <a:pt x="111" y="962"/>
                  </a:cubicBezTo>
                  <a:cubicBezTo>
                    <a:pt x="115" y="1002"/>
                    <a:pt x="128" y="1030"/>
                    <a:pt x="168" y="1032"/>
                  </a:cubicBezTo>
                  <a:cubicBezTo>
                    <a:pt x="295" y="1039"/>
                    <a:pt x="422" y="1039"/>
                    <a:pt x="549" y="1043"/>
                  </a:cubicBezTo>
                  <a:cubicBezTo>
                    <a:pt x="595" y="1039"/>
                    <a:pt x="642" y="1041"/>
                    <a:pt x="687" y="1032"/>
                  </a:cubicBezTo>
                  <a:cubicBezTo>
                    <a:pt x="812" y="1007"/>
                    <a:pt x="586" y="987"/>
                    <a:pt x="790" y="1020"/>
                  </a:cubicBezTo>
                  <a:cubicBezTo>
                    <a:pt x="854" y="1082"/>
                    <a:pt x="949" y="1038"/>
                    <a:pt x="1021" y="1009"/>
                  </a:cubicBezTo>
                  <a:cubicBezTo>
                    <a:pt x="1032" y="1020"/>
                    <a:pt x="1087" y="1078"/>
                    <a:pt x="1102" y="1078"/>
                  </a:cubicBezTo>
                  <a:cubicBezTo>
                    <a:pt x="1114" y="1078"/>
                    <a:pt x="1096" y="1054"/>
                    <a:pt x="1090" y="1043"/>
                  </a:cubicBezTo>
                  <a:cubicBezTo>
                    <a:pt x="1084" y="1031"/>
                    <a:pt x="1075" y="1020"/>
                    <a:pt x="1067" y="1009"/>
                  </a:cubicBezTo>
                  <a:cubicBezTo>
                    <a:pt x="1075" y="569"/>
                    <a:pt x="1028" y="519"/>
                    <a:pt x="1113" y="248"/>
                  </a:cubicBezTo>
                  <a:cubicBezTo>
                    <a:pt x="1068" y="0"/>
                    <a:pt x="1137" y="146"/>
                    <a:pt x="744" y="110"/>
                  </a:cubicBezTo>
                  <a:cubicBezTo>
                    <a:pt x="718" y="108"/>
                    <a:pt x="700" y="82"/>
                    <a:pt x="675" y="75"/>
                  </a:cubicBezTo>
                  <a:cubicBezTo>
                    <a:pt x="645" y="67"/>
                    <a:pt x="583" y="52"/>
                    <a:pt x="583" y="52"/>
                  </a:cubicBezTo>
                  <a:cubicBezTo>
                    <a:pt x="506" y="56"/>
                    <a:pt x="428" y="48"/>
                    <a:pt x="353" y="64"/>
                  </a:cubicBezTo>
                  <a:cubicBezTo>
                    <a:pt x="332" y="68"/>
                    <a:pt x="324" y="97"/>
                    <a:pt x="307" y="110"/>
                  </a:cubicBezTo>
                  <a:cubicBezTo>
                    <a:pt x="272" y="136"/>
                    <a:pt x="227" y="144"/>
                    <a:pt x="191" y="168"/>
                  </a:cubicBezTo>
                  <a:cubicBezTo>
                    <a:pt x="145" y="164"/>
                    <a:pt x="99" y="162"/>
                    <a:pt x="53" y="156"/>
                  </a:cubicBezTo>
                  <a:cubicBezTo>
                    <a:pt x="37" y="154"/>
                    <a:pt x="14" y="131"/>
                    <a:pt x="7" y="145"/>
                  </a:cubicBezTo>
                  <a:cubicBezTo>
                    <a:pt x="0" y="160"/>
                    <a:pt x="30" y="168"/>
                    <a:pt x="42" y="179"/>
                  </a:cubicBezTo>
                  <a:cubicBezTo>
                    <a:pt x="50" y="206"/>
                    <a:pt x="45" y="240"/>
                    <a:pt x="65" y="260"/>
                  </a:cubicBezTo>
                  <a:cubicBezTo>
                    <a:pt x="76" y="271"/>
                    <a:pt x="97" y="278"/>
                    <a:pt x="111" y="271"/>
                  </a:cubicBezTo>
                  <a:cubicBezTo>
                    <a:pt x="121" y="266"/>
                    <a:pt x="96" y="256"/>
                    <a:pt x="88" y="248"/>
                  </a:cubicBezTo>
                  <a:close/>
                </a:path>
              </a:pathLst>
            </a:custGeom>
            <a:noFill/>
            <a:ln w="76200" cap="sq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20"/>
            <p:cNvSpPr txBox="1">
              <a:spLocks noChangeArrowheads="1"/>
            </p:cNvSpPr>
            <p:nvPr/>
          </p:nvSpPr>
          <p:spPr bwMode="auto">
            <a:xfrm>
              <a:off x="4027" y="524"/>
              <a:ext cx="1553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链接队列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链队</a:t>
              </a:r>
            </a:p>
          </p:txBody>
        </p:sp>
      </p:grpSp>
      <p:sp>
        <p:nvSpPr>
          <p:cNvPr id="300053" name="Line 21"/>
          <p:cNvSpPr>
            <a:spLocks noChangeShapeType="1"/>
          </p:cNvSpPr>
          <p:nvPr/>
        </p:nvSpPr>
        <p:spPr bwMode="auto">
          <a:xfrm rot="446384" flipH="1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27088" y="5876925"/>
            <a:ext cx="7129462" cy="576263"/>
            <a:chOff x="793" y="3793"/>
            <a:chExt cx="4491" cy="363"/>
          </a:xfrm>
        </p:grpSpPr>
        <p:sp>
          <p:nvSpPr>
            <p:cNvPr id="75786" name="Rectangle 23"/>
            <p:cNvSpPr>
              <a:spLocks noChangeArrowheads="1"/>
            </p:cNvSpPr>
            <p:nvPr/>
          </p:nvSpPr>
          <p:spPr bwMode="auto">
            <a:xfrm>
              <a:off x="793" y="3793"/>
              <a:ext cx="4399" cy="363"/>
            </a:xfrm>
            <a:prstGeom prst="rect">
              <a:avLst/>
            </a:prstGeom>
            <a:solidFill>
              <a:srgbClr val="0085A4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Text Box 24"/>
            <p:cNvSpPr txBox="1">
              <a:spLocks noChangeArrowheads="1"/>
            </p:cNvSpPr>
            <p:nvPr/>
          </p:nvSpPr>
          <p:spPr bwMode="auto">
            <a:xfrm>
              <a:off x="884" y="3800"/>
              <a:ext cx="44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front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rear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分别指向实际队头和队尾元素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9" grpId="0" animBg="1"/>
      <p:bldP spid="300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9"/>
          <p:cNvSpPr txBox="1">
            <a:spLocks noChangeArrowheads="1"/>
          </p:cNvSpPr>
          <p:nvPr/>
        </p:nvSpPr>
        <p:spPr bwMode="auto">
          <a:xfrm>
            <a:off x="2362200" y="190500"/>
            <a:ext cx="4288353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99"/>
                </a:solidFill>
                <a:ea typeface="微软雅黑" pitchFamily="34" charset="-122"/>
              </a:rPr>
              <a:t>栈和队的整体印象</a:t>
            </a:r>
          </a:p>
        </p:txBody>
      </p:sp>
      <p:sp>
        <p:nvSpPr>
          <p:cNvPr id="307309" name="Text Box 109"/>
          <p:cNvSpPr txBox="1">
            <a:spLocks noChangeArrowheads="1"/>
          </p:cNvSpPr>
          <p:nvPr/>
        </p:nvSpPr>
        <p:spPr bwMode="auto">
          <a:xfrm>
            <a:off x="3419475" y="5588000"/>
            <a:ext cx="5392738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逻辑结构：</a:t>
            </a:r>
            <a:r>
              <a:rPr lang="zh-CN" altLang="en-US" sz="2400" b="1" dirty="0">
                <a:ea typeface="微软雅黑" pitchFamily="34" charset="-122"/>
              </a:rPr>
              <a:t>线性结构</a:t>
            </a:r>
          </a:p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特　　点：</a:t>
            </a:r>
            <a:r>
              <a:rPr lang="zh-CN" altLang="en-US" sz="2400" b="1" dirty="0">
                <a:ea typeface="微软雅黑" pitchFamily="34" charset="-122"/>
              </a:rPr>
              <a:t>操作仅允许在线性表一端或两端进行，是一般线性表操作的子集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33350" y="1196976"/>
            <a:ext cx="3716338" cy="5567363"/>
            <a:chOff x="84" y="754"/>
            <a:chExt cx="2341" cy="3507"/>
          </a:xfrm>
        </p:grpSpPr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1018" y="1214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1517" y="1207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>
              <a:off x="1011" y="3326"/>
              <a:ext cx="506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1011" y="3038"/>
              <a:ext cx="506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1011" y="2750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1011" y="2462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1011" y="2137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1011" y="1838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1011" y="1553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0" name="AutoShape 40"/>
            <p:cNvSpPr>
              <a:spLocks noChangeArrowheads="1"/>
            </p:cNvSpPr>
            <p:nvPr/>
          </p:nvSpPr>
          <p:spPr bwMode="auto">
            <a:xfrm flipH="1">
              <a:off x="1252" y="935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41" name="AutoShape 41"/>
            <p:cNvSpPr>
              <a:spLocks noChangeArrowheads="1"/>
            </p:cNvSpPr>
            <p:nvPr/>
          </p:nvSpPr>
          <p:spPr bwMode="auto">
            <a:xfrm rot="1528362" flipH="1">
              <a:off x="424" y="968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6" name="Text Box 42"/>
            <p:cNvSpPr txBox="1">
              <a:spLocks noChangeArrowheads="1"/>
            </p:cNvSpPr>
            <p:nvPr/>
          </p:nvSpPr>
          <p:spPr bwMode="auto">
            <a:xfrm>
              <a:off x="1041" y="2975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67" name="Text Box 43"/>
            <p:cNvSpPr txBox="1">
              <a:spLocks noChangeArrowheads="1"/>
            </p:cNvSpPr>
            <p:nvPr/>
          </p:nvSpPr>
          <p:spPr bwMode="auto">
            <a:xfrm>
              <a:off x="1031" y="2687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0768" name="Text Box 44"/>
            <p:cNvSpPr txBox="1">
              <a:spLocks noChangeArrowheads="1"/>
            </p:cNvSpPr>
            <p:nvPr/>
          </p:nvSpPr>
          <p:spPr bwMode="auto">
            <a:xfrm>
              <a:off x="1031" y="2399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0769" name="Text Box 45"/>
            <p:cNvSpPr txBox="1">
              <a:spLocks noChangeArrowheads="1"/>
            </p:cNvSpPr>
            <p:nvPr/>
          </p:nvSpPr>
          <p:spPr bwMode="auto">
            <a:xfrm>
              <a:off x="1031" y="1775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70" name="Text Box 46"/>
            <p:cNvSpPr txBox="1">
              <a:spLocks noChangeArrowheads="1"/>
            </p:cNvSpPr>
            <p:nvPr/>
          </p:nvSpPr>
          <p:spPr bwMode="auto">
            <a:xfrm>
              <a:off x="1031" y="1502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0771" name="Text Box 47"/>
            <p:cNvSpPr txBox="1">
              <a:spLocks noChangeArrowheads="1"/>
            </p:cNvSpPr>
            <p:nvPr/>
          </p:nvSpPr>
          <p:spPr bwMode="auto">
            <a:xfrm>
              <a:off x="1051" y="2076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0772" name="Text Box 48"/>
            <p:cNvSpPr txBox="1">
              <a:spLocks noChangeArrowheads="1"/>
            </p:cNvSpPr>
            <p:nvPr/>
          </p:nvSpPr>
          <p:spPr bwMode="auto">
            <a:xfrm>
              <a:off x="2038" y="799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3" name="Text Box 49"/>
            <p:cNvSpPr txBox="1">
              <a:spLocks noChangeArrowheads="1"/>
            </p:cNvSpPr>
            <p:nvPr/>
          </p:nvSpPr>
          <p:spPr bwMode="auto">
            <a:xfrm>
              <a:off x="84" y="81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4" name="AutoShape 50"/>
            <p:cNvSpPr>
              <a:spLocks noChangeArrowheads="1"/>
            </p:cNvSpPr>
            <p:nvPr/>
          </p:nvSpPr>
          <p:spPr bwMode="auto">
            <a:xfrm>
              <a:off x="634" y="1646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Text Box 51"/>
            <p:cNvSpPr txBox="1">
              <a:spLocks noChangeArrowheads="1"/>
            </p:cNvSpPr>
            <p:nvPr/>
          </p:nvSpPr>
          <p:spPr bwMode="auto">
            <a:xfrm>
              <a:off x="229" y="1427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0776" name="Text Box 52"/>
            <p:cNvSpPr txBox="1">
              <a:spLocks noChangeArrowheads="1"/>
            </p:cNvSpPr>
            <p:nvPr/>
          </p:nvSpPr>
          <p:spPr bwMode="auto">
            <a:xfrm>
              <a:off x="158" y="1665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0777" name="Text Box 53"/>
            <p:cNvSpPr txBox="1">
              <a:spLocks noChangeArrowheads="1"/>
            </p:cNvSpPr>
            <p:nvPr/>
          </p:nvSpPr>
          <p:spPr bwMode="auto">
            <a:xfrm>
              <a:off x="184" y="3053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0778" name="AutoShape 54"/>
            <p:cNvSpPr>
              <a:spLocks noChangeArrowheads="1"/>
            </p:cNvSpPr>
            <p:nvPr/>
          </p:nvSpPr>
          <p:spPr bwMode="auto">
            <a:xfrm>
              <a:off x="634" y="3143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Text Box 57"/>
            <p:cNvSpPr txBox="1">
              <a:spLocks noChangeArrowheads="1"/>
            </p:cNvSpPr>
            <p:nvPr/>
          </p:nvSpPr>
          <p:spPr bwMode="auto">
            <a:xfrm>
              <a:off x="1066" y="754"/>
              <a:ext cx="2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ea typeface="微软雅黑" pitchFamily="34" charset="-122"/>
                </a:rPr>
                <a:t>栈</a:t>
              </a:r>
            </a:p>
          </p:txBody>
        </p:sp>
        <p:sp>
          <p:nvSpPr>
            <p:cNvPr id="30780" name="Text Box 110"/>
            <p:cNvSpPr txBox="1">
              <a:spLocks noChangeArrowheads="1"/>
            </p:cNvSpPr>
            <p:nvPr/>
          </p:nvSpPr>
          <p:spPr bwMode="auto">
            <a:xfrm>
              <a:off x="612" y="3385"/>
              <a:ext cx="1344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后进先出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(Last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LIFO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sz="2000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81" name="Text Box 112"/>
            <p:cNvSpPr txBox="1">
              <a:spLocks noChangeArrowheads="1"/>
            </p:cNvSpPr>
            <p:nvPr/>
          </p:nvSpPr>
          <p:spPr bwMode="auto">
            <a:xfrm>
              <a:off x="567" y="3819"/>
              <a:ext cx="123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适于处理具有递归结构的数据</a:t>
              </a: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843808" y="1556792"/>
            <a:ext cx="6121400" cy="4040187"/>
            <a:chOff x="1791" y="979"/>
            <a:chExt cx="3856" cy="2545"/>
          </a:xfrm>
        </p:grpSpPr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1791" y="1428"/>
              <a:ext cx="3696" cy="697"/>
              <a:chOff x="768" y="1709"/>
              <a:chExt cx="3696" cy="697"/>
            </a:xfrm>
          </p:grpSpPr>
          <p:sp>
            <p:nvSpPr>
              <p:cNvPr id="30740" name="Rectangle 83"/>
              <p:cNvSpPr>
                <a:spLocks noChangeArrowheads="1"/>
              </p:cNvSpPr>
              <p:nvPr/>
            </p:nvSpPr>
            <p:spPr bwMode="auto">
              <a:xfrm>
                <a:off x="115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Rectangle 84"/>
              <p:cNvSpPr>
                <a:spLocks noChangeArrowheads="1"/>
              </p:cNvSpPr>
              <p:nvPr/>
            </p:nvSpPr>
            <p:spPr bwMode="auto">
              <a:xfrm>
                <a:off x="144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Rectangle 85"/>
              <p:cNvSpPr>
                <a:spLocks noChangeArrowheads="1"/>
              </p:cNvSpPr>
              <p:nvPr/>
            </p:nvSpPr>
            <p:spPr bwMode="auto">
              <a:xfrm>
                <a:off x="1728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3" name="Rectangle 86"/>
              <p:cNvSpPr>
                <a:spLocks noChangeArrowheads="1"/>
              </p:cNvSpPr>
              <p:nvPr/>
            </p:nvSpPr>
            <p:spPr bwMode="auto">
              <a:xfrm>
                <a:off x="201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4" name="Rectangle 87"/>
              <p:cNvSpPr>
                <a:spLocks noChangeArrowheads="1"/>
              </p:cNvSpPr>
              <p:nvPr/>
            </p:nvSpPr>
            <p:spPr bwMode="auto">
              <a:xfrm>
                <a:off x="417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5" name="Rectangle 88"/>
              <p:cNvSpPr>
                <a:spLocks noChangeArrowheads="1"/>
              </p:cNvSpPr>
              <p:nvPr/>
            </p:nvSpPr>
            <p:spPr bwMode="auto">
              <a:xfrm>
                <a:off x="288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6" name="Rectangle 89"/>
              <p:cNvSpPr>
                <a:spLocks noChangeArrowheads="1"/>
              </p:cNvSpPr>
              <p:nvPr/>
            </p:nvSpPr>
            <p:spPr bwMode="auto">
              <a:xfrm>
                <a:off x="259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7" name="Line 90"/>
              <p:cNvSpPr>
                <a:spLocks noChangeShapeType="1"/>
              </p:cNvSpPr>
              <p:nvPr/>
            </p:nvSpPr>
            <p:spPr bwMode="auto">
              <a:xfrm>
                <a:off x="3120" y="212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Line 91"/>
              <p:cNvSpPr>
                <a:spLocks noChangeShapeType="1"/>
              </p:cNvSpPr>
              <p:nvPr/>
            </p:nvSpPr>
            <p:spPr bwMode="auto">
              <a:xfrm>
                <a:off x="3120" y="236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9" name="Text Box 92"/>
              <p:cNvSpPr txBox="1">
                <a:spLocks noChangeArrowheads="1"/>
              </p:cNvSpPr>
              <p:nvPr/>
            </p:nvSpPr>
            <p:spPr bwMode="auto">
              <a:xfrm>
                <a:off x="768" y="1709"/>
                <a:ext cx="3410" cy="4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QUEUE[0..M–1]</a:t>
                </a:r>
              </a:p>
              <a:p>
                <a:r>
                  <a:rPr lang="en-US" altLang="zh-CN" sz="1600" b="1" dirty="0"/>
                  <a:t>             0       1        2      3        4       5                                              </a:t>
                </a:r>
                <a:r>
                  <a:rPr lang="en-US" altLang="zh-CN" sz="1400" b="1" dirty="0"/>
                  <a:t>M-1</a:t>
                </a:r>
              </a:p>
            </p:txBody>
          </p:sp>
          <p:sp>
            <p:nvSpPr>
              <p:cNvPr id="30750" name="Text Box 93"/>
              <p:cNvSpPr txBox="1">
                <a:spLocks noChangeArrowheads="1"/>
              </p:cNvSpPr>
              <p:nvPr/>
            </p:nvSpPr>
            <p:spPr bwMode="auto">
              <a:xfrm>
                <a:off x="1740" y="2052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0751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076"/>
                <a:ext cx="22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b</a:t>
                </a:r>
              </a:p>
            </p:txBody>
          </p:sp>
          <p:sp>
            <p:nvSpPr>
              <p:cNvPr id="30752" name="Text Box 95"/>
              <p:cNvSpPr txBox="1">
                <a:spLocks noChangeArrowheads="1"/>
              </p:cNvSpPr>
              <p:nvPr/>
            </p:nvSpPr>
            <p:spPr bwMode="auto">
              <a:xfrm>
                <a:off x="2327" y="2064"/>
                <a:ext cx="21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c</a:t>
                </a:r>
              </a:p>
            </p:txBody>
          </p:sp>
          <p:sp>
            <p:nvSpPr>
              <p:cNvPr id="30753" name="Text Box 96"/>
              <p:cNvSpPr txBox="1">
                <a:spLocks noChangeArrowheads="1"/>
              </p:cNvSpPr>
              <p:nvPr/>
            </p:nvSpPr>
            <p:spPr bwMode="auto">
              <a:xfrm>
                <a:off x="2639" y="2073"/>
                <a:ext cx="24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30754" name="Rectangle 97"/>
              <p:cNvSpPr>
                <a:spLocks noChangeArrowheads="1"/>
              </p:cNvSpPr>
              <p:nvPr/>
            </p:nvSpPr>
            <p:spPr bwMode="auto">
              <a:xfrm>
                <a:off x="2304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30727" name="Text Box 98"/>
            <p:cNvSpPr txBox="1">
              <a:spLocks noChangeArrowheads="1"/>
            </p:cNvSpPr>
            <p:nvPr/>
          </p:nvSpPr>
          <p:spPr bwMode="auto">
            <a:xfrm>
              <a:off x="2763" y="1771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30728" name="Rectangle 99"/>
            <p:cNvSpPr>
              <a:spLocks noChangeArrowheads="1"/>
            </p:cNvSpPr>
            <p:nvPr/>
          </p:nvSpPr>
          <p:spPr bwMode="auto">
            <a:xfrm>
              <a:off x="3663" y="1795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FF"/>
                  </a:solidFill>
                </a:rPr>
                <a:t>d</a:t>
              </a:r>
              <a:endParaRPr lang="zh-CN" altLang="en-US" sz="2800" b="1">
                <a:solidFill>
                  <a:srgbClr val="FF00FF"/>
                </a:solidFill>
              </a:endParaRPr>
            </a:p>
          </p:txBody>
        </p:sp>
        <p:grpSp>
          <p:nvGrpSpPr>
            <p:cNvPr id="5" name="Group 100"/>
            <p:cNvGrpSpPr>
              <a:grpSpLocks/>
            </p:cNvGrpSpPr>
            <p:nvPr/>
          </p:nvGrpSpPr>
          <p:grpSpPr bwMode="auto">
            <a:xfrm>
              <a:off x="3567" y="2124"/>
              <a:ext cx="608" cy="410"/>
              <a:chOff x="2544" y="2280"/>
              <a:chExt cx="608" cy="410"/>
            </a:xfrm>
          </p:grpSpPr>
          <p:sp>
            <p:nvSpPr>
              <p:cNvPr id="3073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rear</a:t>
                </a:r>
              </a:p>
            </p:txBody>
          </p:sp>
          <p:sp>
            <p:nvSpPr>
              <p:cNvPr id="30739" name="AutoShape 102"/>
              <p:cNvSpPr>
                <a:spLocks noChangeArrowheads="1"/>
              </p:cNvSpPr>
              <p:nvPr/>
            </p:nvSpPr>
            <p:spPr bwMode="auto">
              <a:xfrm>
                <a:off x="2693" y="2280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2401" y="2119"/>
              <a:ext cx="608" cy="415"/>
              <a:chOff x="1378" y="2275"/>
              <a:chExt cx="608" cy="415"/>
            </a:xfrm>
          </p:grpSpPr>
          <p:sp>
            <p:nvSpPr>
              <p:cNvPr id="30736" name="Text Box 104"/>
              <p:cNvSpPr txBox="1">
                <a:spLocks noChangeArrowheads="1"/>
              </p:cNvSpPr>
              <p:nvPr/>
            </p:nvSpPr>
            <p:spPr bwMode="auto">
              <a:xfrm>
                <a:off x="1378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Front</a:t>
                </a:r>
                <a:endParaRPr lang="zh-CN" altLang="en-US" sz="2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737" name="AutoShape 105"/>
              <p:cNvSpPr>
                <a:spLocks noChangeArrowheads="1"/>
              </p:cNvSpPr>
              <p:nvPr/>
            </p:nvSpPr>
            <p:spPr bwMode="auto">
              <a:xfrm>
                <a:off x="1565" y="2275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1" name="Text Box 106"/>
            <p:cNvSpPr txBox="1">
              <a:spLocks noChangeArrowheads="1"/>
            </p:cNvSpPr>
            <p:nvPr/>
          </p:nvSpPr>
          <p:spPr bwMode="auto">
            <a:xfrm>
              <a:off x="2376" y="2518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  <p:sp>
          <p:nvSpPr>
            <p:cNvPr id="30732" name="Text Box 107"/>
            <p:cNvSpPr txBox="1">
              <a:spLocks noChangeArrowheads="1"/>
            </p:cNvSpPr>
            <p:nvPr/>
          </p:nvSpPr>
          <p:spPr bwMode="auto">
            <a:xfrm>
              <a:off x="3482" y="2530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30733" name="Text Box 108"/>
            <p:cNvSpPr txBox="1">
              <a:spLocks noChangeArrowheads="1"/>
            </p:cNvSpPr>
            <p:nvPr/>
          </p:nvSpPr>
          <p:spPr bwMode="auto">
            <a:xfrm>
              <a:off x="3341" y="979"/>
              <a:ext cx="6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微软雅黑" pitchFamily="34" charset="-122"/>
                </a:rPr>
                <a:t>队列</a:t>
              </a:r>
            </a:p>
          </p:txBody>
        </p:sp>
        <p:sp>
          <p:nvSpPr>
            <p:cNvPr id="30734" name="Text Box 111"/>
            <p:cNvSpPr txBox="1">
              <a:spLocks noChangeArrowheads="1"/>
            </p:cNvSpPr>
            <p:nvPr/>
          </p:nvSpPr>
          <p:spPr bwMode="auto">
            <a:xfrm>
              <a:off x="2471" y="2975"/>
              <a:ext cx="1355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先进先出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(First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FIFO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35" name="Text Box 113"/>
            <p:cNvSpPr txBox="1">
              <a:spLocks noChangeArrowheads="1"/>
            </p:cNvSpPr>
            <p:nvPr/>
          </p:nvSpPr>
          <p:spPr bwMode="auto">
            <a:xfrm>
              <a:off x="3810" y="2890"/>
              <a:ext cx="1837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适于存放需要按一定次序依次处理但尚未处理的数据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7250" y="4891088"/>
            <a:ext cx="7315200" cy="1274762"/>
            <a:chOff x="624" y="2989"/>
            <a:chExt cx="4608" cy="803"/>
          </a:xfrm>
        </p:grpSpPr>
        <p:sp>
          <p:nvSpPr>
            <p:cNvPr id="76836" name="Text Box 29"/>
            <p:cNvSpPr txBox="1">
              <a:spLocks noChangeArrowheads="1"/>
            </p:cNvSpPr>
            <p:nvPr/>
          </p:nvSpPr>
          <p:spPr bwMode="auto">
            <a:xfrm>
              <a:off x="624" y="2989"/>
              <a:ext cx="46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空队对应的链表为空链表，空队的标志是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920" y="3408"/>
              <a:ext cx="1824" cy="384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8" name="Rectangle 31"/>
            <p:cNvSpPr>
              <a:spLocks noChangeArrowheads="1"/>
            </p:cNvSpPr>
            <p:nvPr/>
          </p:nvSpPr>
          <p:spPr bwMode="auto">
            <a:xfrm>
              <a:off x="2034" y="3445"/>
              <a:ext cx="151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45000"/>
                </a:spcBef>
              </a:pPr>
              <a:r>
                <a:rPr lang="zh-CN" altLang="en-US" sz="27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a typeface="黑体" pitchFamily="2" charset="-122"/>
                </a:rPr>
                <a:t>front = NULL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39750" y="209550"/>
            <a:ext cx="7929563" cy="2108200"/>
            <a:chOff x="340" y="132"/>
            <a:chExt cx="4995" cy="1328"/>
          </a:xfrm>
        </p:grpSpPr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492" y="450"/>
              <a:ext cx="4843" cy="10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    在一个初始为空的链接队列中依次插入 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数据元素 </a:t>
              </a: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</a:pPr>
              <a:r>
                <a:rPr kumimoji="1" lang="zh-CN" altLang="en-US" sz="2700" b="1" dirty="0">
                  <a:solidFill>
                    <a:srgbClr val="000099"/>
                  </a:solidFill>
                  <a:ea typeface="幼圆" pitchFamily="49" charset="-122"/>
                </a:rPr>
                <a:t>                                  </a:t>
              </a:r>
              <a:r>
                <a:rPr kumimoji="1" lang="en-US" altLang="en-US" sz="29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以后, 队列的状态为</a:t>
              </a:r>
            </a:p>
          </p:txBody>
        </p:sp>
        <p:sp>
          <p:nvSpPr>
            <p:cNvPr id="76834" name="Oval 34"/>
            <p:cNvSpPr>
              <a:spLocks noChangeArrowheads="1"/>
            </p:cNvSpPr>
            <p:nvPr/>
          </p:nvSpPr>
          <p:spPr bwMode="auto">
            <a:xfrm>
              <a:off x="340" y="195"/>
              <a:ext cx="576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44" y="132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017588" y="2349500"/>
            <a:ext cx="7802562" cy="2214563"/>
            <a:chOff x="641" y="1672"/>
            <a:chExt cx="4915" cy="139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248" y="2142"/>
              <a:ext cx="635" cy="272"/>
              <a:chOff x="1565" y="1933"/>
              <a:chExt cx="635" cy="272"/>
            </a:xfrm>
          </p:grpSpPr>
          <p:sp>
            <p:nvSpPr>
              <p:cNvPr id="76831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2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201" y="2142"/>
              <a:ext cx="635" cy="272"/>
              <a:chOff x="1565" y="1933"/>
              <a:chExt cx="635" cy="272"/>
            </a:xfrm>
          </p:grpSpPr>
          <p:sp>
            <p:nvSpPr>
              <p:cNvPr id="76829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0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156" y="2142"/>
              <a:ext cx="635" cy="272"/>
              <a:chOff x="1565" y="1933"/>
              <a:chExt cx="635" cy="272"/>
            </a:xfrm>
          </p:grpSpPr>
          <p:sp>
            <p:nvSpPr>
              <p:cNvPr id="76827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8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103" y="2142"/>
              <a:ext cx="635" cy="272"/>
              <a:chOff x="1565" y="1933"/>
              <a:chExt cx="635" cy="272"/>
            </a:xfrm>
          </p:grpSpPr>
          <p:sp>
            <p:nvSpPr>
              <p:cNvPr id="76825" name="Rectangle 47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6" name="Rectangle 48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9" name="Line 49"/>
            <p:cNvSpPr>
              <a:spLocks noChangeShapeType="1"/>
            </p:cNvSpPr>
            <p:nvPr/>
          </p:nvSpPr>
          <p:spPr bwMode="auto">
            <a:xfrm>
              <a:off x="1784" y="2273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50"/>
            <p:cNvSpPr>
              <a:spLocks noChangeShapeType="1"/>
            </p:cNvSpPr>
            <p:nvPr/>
          </p:nvSpPr>
          <p:spPr bwMode="auto">
            <a:xfrm>
              <a:off x="2720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51"/>
            <p:cNvSpPr>
              <a:spLocks noChangeShapeType="1"/>
            </p:cNvSpPr>
            <p:nvPr/>
          </p:nvSpPr>
          <p:spPr bwMode="auto">
            <a:xfrm>
              <a:off x="3675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Text Box 52"/>
            <p:cNvSpPr txBox="1">
              <a:spLocks noChangeArrowheads="1"/>
            </p:cNvSpPr>
            <p:nvPr/>
          </p:nvSpPr>
          <p:spPr bwMode="auto">
            <a:xfrm>
              <a:off x="4493" y="2121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76813" name="Rectangle 53"/>
            <p:cNvSpPr>
              <a:spLocks noChangeArrowheads="1"/>
            </p:cNvSpPr>
            <p:nvPr/>
          </p:nvSpPr>
          <p:spPr bwMode="auto">
            <a:xfrm>
              <a:off x="4178" y="211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4" name="Rectangle 54"/>
            <p:cNvSpPr>
              <a:spLocks noChangeArrowheads="1"/>
            </p:cNvSpPr>
            <p:nvPr/>
          </p:nvSpPr>
          <p:spPr bwMode="auto">
            <a:xfrm>
              <a:off x="3225" y="212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5" name="Rectangle 55"/>
            <p:cNvSpPr>
              <a:spLocks noChangeArrowheads="1"/>
            </p:cNvSpPr>
            <p:nvPr/>
          </p:nvSpPr>
          <p:spPr bwMode="auto">
            <a:xfrm>
              <a:off x="2267" y="2113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6" name="Rectangle 56"/>
            <p:cNvSpPr>
              <a:spLocks noChangeArrowheads="1"/>
            </p:cNvSpPr>
            <p:nvPr/>
          </p:nvSpPr>
          <p:spPr bwMode="auto">
            <a:xfrm>
              <a:off x="1315" y="2110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7" name="Rectangle 57"/>
            <p:cNvSpPr>
              <a:spLocks noChangeArrowheads="1"/>
            </p:cNvSpPr>
            <p:nvPr/>
          </p:nvSpPr>
          <p:spPr bwMode="auto">
            <a:xfrm>
              <a:off x="641" y="173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front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18" name="Line 58"/>
            <p:cNvSpPr>
              <a:spLocks noChangeShapeType="1"/>
            </p:cNvSpPr>
            <p:nvPr/>
          </p:nvSpPr>
          <p:spPr bwMode="auto">
            <a:xfrm>
              <a:off x="1037" y="1993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Rectangle 59"/>
            <p:cNvSpPr>
              <a:spLocks noChangeArrowheads="1"/>
            </p:cNvSpPr>
            <p:nvPr/>
          </p:nvSpPr>
          <p:spPr bwMode="auto">
            <a:xfrm>
              <a:off x="4740" y="167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rear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20" name="Line 60"/>
            <p:cNvSpPr>
              <a:spLocks noChangeShapeType="1"/>
            </p:cNvSpPr>
            <p:nvPr/>
          </p:nvSpPr>
          <p:spPr bwMode="auto">
            <a:xfrm rot="6151208">
              <a:off x="4671" y="1956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AutoShape 64"/>
            <p:cNvSpPr>
              <a:spLocks noChangeArrowheads="1"/>
            </p:cNvSpPr>
            <p:nvPr/>
          </p:nvSpPr>
          <p:spPr bwMode="auto">
            <a:xfrm>
              <a:off x="4059" y="2704"/>
              <a:ext cx="1180" cy="363"/>
            </a:xfrm>
            <a:prstGeom prst="cloudCallout">
              <a:avLst>
                <a:gd name="adj1" fmla="val -30676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2363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2" name="Text Box 65"/>
            <p:cNvSpPr txBox="1">
              <a:spLocks noChangeArrowheads="1"/>
            </p:cNvSpPr>
            <p:nvPr/>
          </p:nvSpPr>
          <p:spPr bwMode="auto">
            <a:xfrm>
              <a:off x="4175" y="2720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76823" name="AutoShape 66"/>
            <p:cNvSpPr>
              <a:spLocks noChangeArrowheads="1"/>
            </p:cNvSpPr>
            <p:nvPr/>
          </p:nvSpPr>
          <p:spPr bwMode="auto">
            <a:xfrm>
              <a:off x="748" y="2696"/>
              <a:ext cx="1180" cy="363"/>
            </a:xfrm>
            <a:prstGeom prst="cloudCallout">
              <a:avLst>
                <a:gd name="adj1" fmla="val 17458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40161" dir="11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4" name="Text Box 67"/>
            <p:cNvSpPr txBox="1">
              <a:spLocks noChangeArrowheads="1"/>
            </p:cNvSpPr>
            <p:nvPr/>
          </p:nvSpPr>
          <p:spPr bwMode="auto">
            <a:xfrm>
              <a:off x="856" y="2704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队头元素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15616" y="1484784"/>
            <a:ext cx="6216650" cy="3579300"/>
            <a:chOff x="884" y="709"/>
            <a:chExt cx="3916" cy="1691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200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1770" y="1222"/>
              <a:ext cx="2803" cy="117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{ 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ElmeType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data;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  *link;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}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</a:t>
              </a:r>
              <a:r>
                <a:rPr lang="en-US" altLang="zh-CN" sz="40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QNode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*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Q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</a:t>
              </a:r>
            </a:p>
          </p:txBody>
        </p:sp>
        <p:sp>
          <p:nvSpPr>
            <p:cNvPr id="77829" name="Oval 124"/>
            <p:cNvSpPr>
              <a:spLocks noChangeArrowheads="1"/>
            </p:cNvSpPr>
            <p:nvPr/>
          </p:nvSpPr>
          <p:spPr bwMode="auto">
            <a:xfrm rot="-383283">
              <a:off x="884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Text Box 125"/>
            <p:cNvSpPr txBox="1">
              <a:spLocks noChangeArrowheads="1"/>
            </p:cNvSpPr>
            <p:nvPr/>
          </p:nvSpPr>
          <p:spPr bwMode="auto">
            <a:xfrm rot="-448457">
              <a:off x="1007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229200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队头及队尾指针</a:t>
            </a:r>
            <a:r>
              <a:rPr lang="en-US" altLang="zh-CN" sz="2000" b="1" dirty="0"/>
              <a:t>front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rear</a:t>
            </a:r>
            <a:r>
              <a:rPr lang="zh-CN" altLang="en-US" sz="2000" b="1" dirty="0"/>
              <a:t>定义如下：</a:t>
            </a:r>
            <a:endParaRPr lang="en-US" altLang="zh-CN" sz="2000" b="1" dirty="0"/>
          </a:p>
          <a:p>
            <a:r>
              <a:rPr lang="en-US" altLang="zh-CN" sz="2000" b="1" dirty="0" err="1">
                <a:solidFill>
                  <a:srgbClr val="7030A0"/>
                </a:solidFill>
              </a:rPr>
              <a:t>QNodeptr</a:t>
            </a:r>
            <a:r>
              <a:rPr lang="en-US" altLang="zh-CN" sz="2000" b="1" dirty="0">
                <a:solidFill>
                  <a:srgbClr val="7030A0"/>
                </a:solidFill>
              </a:rPr>
              <a:t> Front, Rear;  </a:t>
            </a:r>
          </a:p>
          <a:p>
            <a:r>
              <a:rPr lang="zh-CN" altLang="en-US" sz="2000" b="1" dirty="0"/>
              <a:t>为了操作方便，通常将它们定义为</a:t>
            </a:r>
            <a:r>
              <a:rPr lang="zh-CN" altLang="en-US" sz="2000" b="1" dirty="0">
                <a:solidFill>
                  <a:srgbClr val="7030A0"/>
                </a:solidFill>
              </a:rPr>
              <a:t>全局变量</a:t>
            </a:r>
            <a:r>
              <a:rPr lang="en-US" altLang="zh-CN" sz="2000" b="1" dirty="0"/>
              <a:t>  </a:t>
            </a:r>
            <a:endParaRPr lang="zh-CN" altLang="en-US" sz="20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875" y="1606550"/>
            <a:ext cx="7391400" cy="2057400"/>
            <a:chOff x="624" y="960"/>
            <a:chExt cx="4656" cy="1296"/>
          </a:xfrm>
        </p:grpSpPr>
        <p:sp>
          <p:nvSpPr>
            <p:cNvPr id="78866" name="Rectangle 3"/>
            <p:cNvSpPr>
              <a:spLocks noChangeArrowheads="1"/>
            </p:cNvSpPr>
            <p:nvPr/>
          </p:nvSpPr>
          <p:spPr bwMode="auto">
            <a:xfrm>
              <a:off x="624" y="960"/>
              <a:ext cx="4656" cy="1296"/>
            </a:xfrm>
            <a:prstGeom prst="rect">
              <a:avLst/>
            </a:prstGeom>
            <a:solidFill>
              <a:srgbClr val="CCFFFF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562563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Text Box 4"/>
            <p:cNvSpPr txBox="1">
              <a:spLocks noChangeArrowheads="1"/>
            </p:cNvSpPr>
            <p:nvPr/>
          </p:nvSpPr>
          <p:spPr bwMode="auto">
            <a:xfrm>
              <a:off x="864" y="1120"/>
              <a:ext cx="4272" cy="10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Front=NULL;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Rear=NULL；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875" y="4495800"/>
            <a:ext cx="7391400" cy="1828800"/>
            <a:chOff x="624" y="2832"/>
            <a:chExt cx="4656" cy="1152"/>
          </a:xfrm>
        </p:grpSpPr>
        <p:sp>
          <p:nvSpPr>
            <p:cNvPr id="78864" name="Rectangle 6"/>
            <p:cNvSpPr>
              <a:spLocks noChangeArrowheads="1"/>
            </p:cNvSpPr>
            <p:nvPr/>
          </p:nvSpPr>
          <p:spPr bwMode="auto">
            <a:xfrm>
              <a:off x="624" y="2832"/>
              <a:ext cx="4656" cy="1152"/>
            </a:xfrm>
            <a:prstGeom prst="rect">
              <a:avLst/>
            </a:prstGeom>
            <a:solidFill>
              <a:srgbClr val="FFEAD5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897" y="2995"/>
              <a:ext cx="3072" cy="8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500" b="1" dirty="0" err="1">
                  <a:solidFill>
                    <a:srgbClr val="002B80"/>
                  </a:solidFill>
                </a:rPr>
                <a:t>int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isEmpty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return Front==NULL;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308725" y="4641850"/>
            <a:ext cx="2378075" cy="838200"/>
            <a:chOff x="3948" y="2928"/>
            <a:chExt cx="1498" cy="528"/>
          </a:xfrm>
        </p:grpSpPr>
        <p:sp>
          <p:nvSpPr>
            <p:cNvPr id="78862" name="AutoShape 9"/>
            <p:cNvSpPr>
              <a:spLocks noChangeArrowheads="1"/>
            </p:cNvSpPr>
            <p:nvPr/>
          </p:nvSpPr>
          <p:spPr bwMode="auto">
            <a:xfrm>
              <a:off x="3948" y="2928"/>
              <a:ext cx="1236" cy="528"/>
            </a:xfrm>
            <a:prstGeom prst="wedgeRectCallout">
              <a:avLst>
                <a:gd name="adj1" fmla="val -96602"/>
                <a:gd name="adj2" fmla="val 47727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8863" name="Text Box 10"/>
            <p:cNvSpPr txBox="1">
              <a:spLocks noChangeArrowheads="1"/>
            </p:cNvSpPr>
            <p:nvPr/>
          </p:nvSpPr>
          <p:spPr bwMode="auto">
            <a:xfrm>
              <a:off x="4054" y="2958"/>
              <a:ext cx="1392" cy="4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队空,返回1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否则,返回0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46075" y="304800"/>
            <a:ext cx="3433763" cy="549275"/>
            <a:chOff x="284" y="828"/>
            <a:chExt cx="1728" cy="346"/>
          </a:xfrm>
        </p:grpSpPr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60" y="828"/>
              <a:ext cx="156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基本算法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74675" y="966788"/>
            <a:ext cx="3505200" cy="647700"/>
            <a:chOff x="1584" y="480"/>
            <a:chExt cx="2208" cy="408"/>
          </a:xfrm>
        </p:grpSpPr>
        <p:sp>
          <p:nvSpPr>
            <p:cNvPr id="78858" name="AutoShape 15"/>
            <p:cNvSpPr>
              <a:spLocks noChangeArrowheads="1"/>
            </p:cNvSpPr>
            <p:nvPr/>
          </p:nvSpPr>
          <p:spPr bwMode="auto">
            <a:xfrm>
              <a:off x="1584" y="480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9" name="Text Box 16"/>
            <p:cNvSpPr txBox="1">
              <a:spLocks noChangeArrowheads="1"/>
            </p:cNvSpPr>
            <p:nvPr/>
          </p:nvSpPr>
          <p:spPr bwMode="auto">
            <a:xfrm>
              <a:off x="1827" y="504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1. 初始化队列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33413" y="3821113"/>
            <a:ext cx="4419600" cy="647700"/>
            <a:chOff x="2448" y="218"/>
            <a:chExt cx="2784" cy="408"/>
          </a:xfrm>
        </p:grpSpPr>
        <p:sp>
          <p:nvSpPr>
            <p:cNvPr id="78856" name="AutoShape 18"/>
            <p:cNvSpPr>
              <a:spLocks noChangeArrowheads="1"/>
            </p:cNvSpPr>
            <p:nvPr/>
          </p:nvSpPr>
          <p:spPr bwMode="auto">
            <a:xfrm>
              <a:off x="2448" y="218"/>
              <a:ext cx="2784" cy="408"/>
            </a:xfrm>
            <a:prstGeom prst="cloudCallout">
              <a:avLst>
                <a:gd name="adj1" fmla="val 13361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7" name="Text Box 19"/>
            <p:cNvSpPr txBox="1">
              <a:spLocks noChangeArrowheads="1"/>
            </p:cNvSpPr>
            <p:nvPr/>
          </p:nvSpPr>
          <p:spPr bwMode="auto">
            <a:xfrm>
              <a:off x="2640" y="240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2. 测试队列是否为空</a:t>
              </a:r>
              <a:endParaRPr kumimoji="1" lang="zh-CN" altLang="en-US" sz="31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436688" y="2713038"/>
            <a:ext cx="871892" cy="685800"/>
            <a:chOff x="1436688" y="2713038"/>
            <a:chExt cx="871892" cy="6858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1462088" y="2713038"/>
              <a:ext cx="838200" cy="685800"/>
              <a:chOff x="816" y="1920"/>
              <a:chExt cx="528" cy="432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528" cy="240"/>
                <a:chOff x="1248" y="2208"/>
                <a:chExt cx="528" cy="240"/>
              </a:xfrm>
            </p:grpSpPr>
            <p:sp>
              <p:nvSpPr>
                <p:cNvPr id="79940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41" name="Rectangle 8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39" name="Text Box 9"/>
              <p:cNvSpPr txBox="1">
                <a:spLocks noChangeArrowheads="1"/>
              </p:cNvSpPr>
              <p:nvPr/>
            </p:nvSpPr>
            <p:spPr bwMode="auto">
              <a:xfrm>
                <a:off x="864" y="21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436688" y="271303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291" name="Text Box 11"/>
            <p:cNvSpPr txBox="1">
              <a:spLocks noChangeArrowheads="1"/>
            </p:cNvSpPr>
            <p:nvPr/>
          </p:nvSpPr>
          <p:spPr bwMode="auto">
            <a:xfrm>
              <a:off x="1976438" y="2713038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1081088" y="1989138"/>
            <a:ext cx="2338387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chemeClr val="accent2"/>
                </a:solidFill>
              </a:rPr>
              <a:t>front</a:t>
            </a:r>
            <a:r>
              <a:rPr lang="en-US" altLang="zh-CN" sz="2200" b="1">
                <a:solidFill>
                  <a:srgbClr val="FFFFFF"/>
                </a:solidFill>
              </a:rPr>
              <a:t>      </a:t>
            </a:r>
            <a:r>
              <a:rPr lang="en-US" altLang="zh-CN" sz="2200" b="1">
                <a:solidFill>
                  <a:srgbClr val="B20059"/>
                </a:solidFill>
              </a:rPr>
              <a:t>rear</a:t>
            </a:r>
            <a:endParaRPr lang="zh-CN" altLang="en-US" sz="2200" b="1">
              <a:solidFill>
                <a:srgbClr val="B20059"/>
              </a:solidFill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62088" y="2332038"/>
            <a:ext cx="76200" cy="3810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 flipH="1">
            <a:off x="1844675" y="2320925"/>
            <a:ext cx="357188" cy="363538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30275" y="4194177"/>
            <a:ext cx="6130925" cy="1144588"/>
            <a:chOff x="480" y="2642"/>
            <a:chExt cx="3862" cy="721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720" y="3120"/>
              <a:ext cx="528" cy="240"/>
              <a:chOff x="1248" y="2208"/>
              <a:chExt cx="528" cy="240"/>
            </a:xfrm>
          </p:grpSpPr>
          <p:sp>
            <p:nvSpPr>
              <p:cNvPr id="79936" name="Rectangle 1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Rectangle 1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40" y="3120"/>
              <a:ext cx="528" cy="240"/>
              <a:chOff x="1248" y="2208"/>
              <a:chExt cx="528" cy="240"/>
            </a:xfrm>
          </p:grpSpPr>
          <p:sp>
            <p:nvSpPr>
              <p:cNvPr id="79934" name="Rectangle 2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5" name="Rectangle 2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60" y="3120"/>
              <a:ext cx="528" cy="240"/>
              <a:chOff x="1248" y="2208"/>
              <a:chExt cx="528" cy="240"/>
            </a:xfrm>
          </p:grpSpPr>
          <p:sp>
            <p:nvSpPr>
              <p:cNvPr id="79932" name="Rectangle 2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Rectangle 2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552" y="3120"/>
              <a:ext cx="528" cy="240"/>
              <a:chOff x="1248" y="2208"/>
              <a:chExt cx="528" cy="240"/>
            </a:xfrm>
          </p:grpSpPr>
          <p:sp>
            <p:nvSpPr>
              <p:cNvPr id="79930" name="Rectangle 2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1" name="Rectangle 2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921" name="Line 28"/>
            <p:cNvSpPr>
              <a:spLocks noChangeShapeType="1"/>
            </p:cNvSpPr>
            <p:nvPr/>
          </p:nvSpPr>
          <p:spPr bwMode="auto">
            <a:xfrm>
              <a:off x="115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Line 29"/>
            <p:cNvSpPr>
              <a:spLocks noChangeShapeType="1"/>
            </p:cNvSpPr>
            <p:nvPr/>
          </p:nvSpPr>
          <p:spPr bwMode="auto">
            <a:xfrm>
              <a:off x="3264" y="3264"/>
              <a:ext cx="288" cy="0"/>
            </a:xfrm>
            <a:prstGeom prst="line">
              <a:avLst/>
            </a:prstGeom>
            <a:noFill/>
            <a:ln w="15875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Line 30"/>
            <p:cNvSpPr>
              <a:spLocks noChangeShapeType="1"/>
            </p:cNvSpPr>
            <p:nvPr/>
          </p:nvSpPr>
          <p:spPr bwMode="auto">
            <a:xfrm>
              <a:off x="259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Line 31"/>
            <p:cNvSpPr>
              <a:spLocks noChangeShapeType="1"/>
            </p:cNvSpPr>
            <p:nvPr/>
          </p:nvSpPr>
          <p:spPr bwMode="auto">
            <a:xfrm>
              <a:off x="187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Text Box 32"/>
            <p:cNvSpPr txBox="1">
              <a:spLocks noChangeArrowheads="1"/>
            </p:cNvSpPr>
            <p:nvPr/>
          </p:nvSpPr>
          <p:spPr bwMode="auto">
            <a:xfrm>
              <a:off x="2942" y="3072"/>
              <a:ext cx="275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9926" name="Text Box 33"/>
            <p:cNvSpPr txBox="1">
              <a:spLocks noChangeArrowheads="1"/>
            </p:cNvSpPr>
            <p:nvPr/>
          </p:nvSpPr>
          <p:spPr bwMode="auto">
            <a:xfrm>
              <a:off x="480" y="2666"/>
              <a:ext cx="49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accent2"/>
                  </a:solidFill>
                </a:rPr>
                <a:t>front</a:t>
              </a:r>
            </a:p>
          </p:txBody>
        </p:sp>
        <p:sp>
          <p:nvSpPr>
            <p:cNvPr id="79927" name="Line 34"/>
            <p:cNvSpPr>
              <a:spLocks noChangeShapeType="1"/>
            </p:cNvSpPr>
            <p:nvPr/>
          </p:nvSpPr>
          <p:spPr bwMode="auto">
            <a:xfrm>
              <a:off x="624" y="2880"/>
              <a:ext cx="144" cy="240"/>
            </a:xfrm>
            <a:prstGeom prst="line">
              <a:avLst/>
            </a:prstGeom>
            <a:noFill/>
            <a:ln w="1587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Text Box 35"/>
            <p:cNvSpPr txBox="1">
              <a:spLocks noChangeArrowheads="1"/>
            </p:cNvSpPr>
            <p:nvPr/>
          </p:nvSpPr>
          <p:spPr bwMode="auto">
            <a:xfrm>
              <a:off x="3904" y="2642"/>
              <a:ext cx="43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rgbClr val="B20059"/>
                  </a:solidFill>
                </a:rPr>
                <a:t>rear</a:t>
              </a:r>
            </a:p>
          </p:txBody>
        </p:sp>
        <p:sp>
          <p:nvSpPr>
            <p:cNvPr id="79929" name="Line 36"/>
            <p:cNvSpPr>
              <a:spLocks noChangeShapeType="1"/>
            </p:cNvSpPr>
            <p:nvPr/>
          </p:nvSpPr>
          <p:spPr bwMode="auto">
            <a:xfrm flipH="1">
              <a:off x="3648" y="2880"/>
              <a:ext cx="384" cy="192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931025" y="4953000"/>
            <a:ext cx="865542" cy="685800"/>
            <a:chOff x="6931025" y="4953000"/>
            <a:chExt cx="865542" cy="685800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950075" y="4953000"/>
              <a:ext cx="838200" cy="685800"/>
              <a:chOff x="4272" y="3120"/>
              <a:chExt cx="528" cy="432"/>
            </a:xfrm>
          </p:grpSpPr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4272" y="3120"/>
                <a:ext cx="528" cy="240"/>
                <a:chOff x="1248" y="2208"/>
                <a:chExt cx="528" cy="240"/>
              </a:xfrm>
            </p:grpSpPr>
            <p:sp>
              <p:nvSpPr>
                <p:cNvPr id="799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1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33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6931025" y="496728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7464425" y="4953000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324" name="Line 44"/>
          <p:cNvSpPr>
            <a:spLocks noChangeShapeType="1"/>
          </p:cNvSpPr>
          <p:nvPr/>
        </p:nvSpPr>
        <p:spPr bwMode="auto">
          <a:xfrm>
            <a:off x="6416675" y="5159375"/>
            <a:ext cx="5334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959475" y="4514850"/>
            <a:ext cx="1104900" cy="381000"/>
            <a:chOff x="3648" y="2844"/>
            <a:chExt cx="696" cy="240"/>
          </a:xfrm>
        </p:grpSpPr>
        <p:sp>
          <p:nvSpPr>
            <p:cNvPr id="79911" name="Rectangle 46"/>
            <p:cNvSpPr>
              <a:spLocks noChangeArrowheads="1"/>
            </p:cNvSpPr>
            <p:nvPr/>
          </p:nvSpPr>
          <p:spPr bwMode="auto">
            <a:xfrm>
              <a:off x="3648" y="2844"/>
              <a:ext cx="432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2" name="Line 47"/>
            <p:cNvSpPr>
              <a:spLocks noChangeShapeType="1"/>
            </p:cNvSpPr>
            <p:nvPr/>
          </p:nvSpPr>
          <p:spPr bwMode="auto">
            <a:xfrm>
              <a:off x="4200" y="2892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FF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4572000" y="6010275"/>
            <a:ext cx="2600325" cy="533400"/>
            <a:chOff x="2920" y="3865"/>
            <a:chExt cx="1638" cy="336"/>
          </a:xfrm>
        </p:grpSpPr>
        <p:sp>
          <p:nvSpPr>
            <p:cNvPr id="79909" name="AutoShape 49"/>
            <p:cNvSpPr>
              <a:spLocks noChangeArrowheads="1"/>
            </p:cNvSpPr>
            <p:nvPr/>
          </p:nvSpPr>
          <p:spPr bwMode="auto">
            <a:xfrm>
              <a:off x="2925" y="3865"/>
              <a:ext cx="1248" cy="336"/>
            </a:xfrm>
            <a:prstGeom prst="wedgeRectCallout">
              <a:avLst>
                <a:gd name="adj1" fmla="val 54329"/>
                <a:gd name="adj2" fmla="val -169046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Text Box 50"/>
            <p:cNvSpPr txBox="1">
              <a:spLocks noChangeArrowheads="1"/>
            </p:cNvSpPr>
            <p:nvPr/>
          </p:nvSpPr>
          <p:spPr bwMode="auto">
            <a:xfrm>
              <a:off x="2920" y="3868"/>
              <a:ext cx="163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B2005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>
                  <a:solidFill>
                    <a:srgbClr val="B20059"/>
                  </a:solidFill>
                </a:rPr>
                <a:t>&gt;link=</a:t>
              </a:r>
              <a:r>
                <a:rPr lang="en-US" altLang="zh-CN" sz="2400" b="1">
                  <a:solidFill>
                    <a:srgbClr val="B20059"/>
                  </a:solidFill>
                  <a:sym typeface="Symbol" pitchFamily="18" charset="2"/>
                </a:rPr>
                <a:t>p;</a:t>
              </a:r>
              <a:endParaRPr lang="en-US" altLang="zh-CN" sz="2400" b="1">
                <a:solidFill>
                  <a:srgbClr val="B20059"/>
                </a:solidFill>
              </a:endParaRPr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7715250" y="3716338"/>
            <a:ext cx="1355725" cy="533400"/>
            <a:chOff x="4656" y="2352"/>
            <a:chExt cx="854" cy="336"/>
          </a:xfrm>
        </p:grpSpPr>
        <p:sp>
          <p:nvSpPr>
            <p:cNvPr id="79907" name="AutoShape 52"/>
            <p:cNvSpPr>
              <a:spLocks noChangeArrowheads="1"/>
            </p:cNvSpPr>
            <p:nvPr/>
          </p:nvSpPr>
          <p:spPr bwMode="auto">
            <a:xfrm>
              <a:off x="4656" y="2352"/>
              <a:ext cx="816" cy="336"/>
            </a:xfrm>
            <a:prstGeom prst="wedgeRectCallout">
              <a:avLst>
                <a:gd name="adj1" fmla="val -90565"/>
                <a:gd name="adj2" fmla="val 117560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908" name="Rectangle 53"/>
            <p:cNvSpPr>
              <a:spLocks noChangeArrowheads="1"/>
            </p:cNvSpPr>
            <p:nvPr/>
          </p:nvSpPr>
          <p:spPr bwMode="auto">
            <a:xfrm>
              <a:off x="4694" y="2353"/>
              <a:ext cx="81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</a:rPr>
                <a:t>rear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=p;</a:t>
              </a:r>
              <a:endParaRPr lang="en-US" altLang="zh-CN" sz="25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18"/>
          <p:cNvGrpSpPr>
            <a:grpSpLocks/>
          </p:cNvGrpSpPr>
          <p:nvPr/>
        </p:nvGrpSpPr>
        <p:grpSpPr bwMode="auto">
          <a:xfrm rot="-265940">
            <a:off x="5857875" y="620713"/>
            <a:ext cx="2813050" cy="625475"/>
            <a:chOff x="3690" y="461"/>
            <a:chExt cx="1772" cy="394"/>
          </a:xfrm>
        </p:grpSpPr>
        <p:sp>
          <p:nvSpPr>
            <p:cNvPr id="79905" name="Oval 72"/>
            <p:cNvSpPr>
              <a:spLocks noChangeArrowheads="1"/>
            </p:cNvSpPr>
            <p:nvPr/>
          </p:nvSpPr>
          <p:spPr bwMode="auto">
            <a:xfrm rot="731040">
              <a:off x="3690" y="468"/>
              <a:ext cx="1687" cy="377"/>
            </a:xfrm>
            <a:prstGeom prst="ellipse">
              <a:avLst/>
            </a:prstGeom>
            <a:noFill/>
            <a:ln w="82550" cap="sq">
              <a:solidFill>
                <a:srgbClr val="00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6" name="Text Box 73"/>
            <p:cNvSpPr txBox="1">
              <a:spLocks noChangeArrowheads="1"/>
            </p:cNvSpPr>
            <p:nvPr/>
          </p:nvSpPr>
          <p:spPr bwMode="auto">
            <a:xfrm rot="731040">
              <a:off x="3735" y="461"/>
              <a:ext cx="1724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>
                  <a:solidFill>
                    <a:srgbClr val="FF3300"/>
                  </a:solidFill>
                  <a:ea typeface="华文新魏" pitchFamily="2" charset="-122"/>
                </a:rPr>
                <a:t>分两种情况</a:t>
              </a: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381000" y="381000"/>
            <a:ext cx="3400425" cy="647700"/>
            <a:chOff x="402" y="288"/>
            <a:chExt cx="2142" cy="408"/>
          </a:xfrm>
        </p:grpSpPr>
        <p:sp>
          <p:nvSpPr>
            <p:cNvPr id="79903" name="AutoShape 83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9904" name="Text Box 84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3. 插入(进队)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0213" y="1268413"/>
            <a:ext cx="6157912" cy="587375"/>
            <a:chOff x="430213" y="1268413"/>
            <a:chExt cx="6157912" cy="587375"/>
          </a:xfrm>
        </p:grpSpPr>
        <p:sp>
          <p:nvSpPr>
            <p:cNvPr id="225355" name="Text Box 75"/>
            <p:cNvSpPr txBox="1">
              <a:spLocks noChangeArrowheads="1"/>
            </p:cNvSpPr>
            <p:nvPr/>
          </p:nvSpPr>
          <p:spPr bwMode="auto">
            <a:xfrm>
              <a:off x="3817938" y="1411288"/>
              <a:ext cx="2770187" cy="403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chemeClr val="accent2"/>
                  </a:solidFill>
                </a:rPr>
                <a:t>front</a:t>
              </a:r>
              <a:r>
                <a:rPr lang="en-US" altLang="zh-CN" sz="2400" b="1">
                  <a:solidFill>
                    <a:srgbClr val="0000CC"/>
                  </a:solidFill>
                </a:rPr>
                <a:t>=</a:t>
              </a:r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0000CC"/>
                  </a:solidFill>
                </a:rPr>
                <a:t>=NULL</a:t>
              </a:r>
            </a:p>
          </p:txBody>
        </p: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>
              <a:off x="430213" y="1268413"/>
              <a:ext cx="3654425" cy="587375"/>
              <a:chOff x="271" y="845"/>
              <a:chExt cx="2302" cy="370"/>
            </a:xfrm>
          </p:grpSpPr>
          <p:grpSp>
            <p:nvGrpSpPr>
              <p:cNvPr id="17" name="Group 91"/>
              <p:cNvGrpSpPr>
                <a:grpSpLocks/>
              </p:cNvGrpSpPr>
              <p:nvPr/>
            </p:nvGrpSpPr>
            <p:grpSpPr bwMode="auto">
              <a:xfrm>
                <a:off x="271" y="845"/>
                <a:ext cx="432" cy="365"/>
                <a:chOff x="144" y="2404"/>
                <a:chExt cx="432" cy="365"/>
              </a:xfrm>
            </p:grpSpPr>
            <p:sp>
              <p:nvSpPr>
                <p:cNvPr id="79901" name="Oval 92"/>
                <p:cNvSpPr>
                  <a:spLocks noChangeArrowheads="1"/>
                </p:cNvSpPr>
                <p:nvPr/>
              </p:nvSpPr>
              <p:spPr bwMode="auto">
                <a:xfrm>
                  <a:off x="144" y="2448"/>
                  <a:ext cx="432" cy="321"/>
                </a:xfrm>
                <a:prstGeom prst="ellipse">
                  <a:avLst/>
                </a:prstGeom>
                <a:solidFill>
                  <a:srgbClr val="FFEAD5"/>
                </a:solidFill>
                <a:ln w="50800" cap="sq">
                  <a:noFill/>
                  <a:round/>
                  <a:headEnd type="none" w="sm" len="sm"/>
                  <a:tailEnd type="none" w="sm" len="sm"/>
                </a:ln>
                <a:effectLst>
                  <a:outerShdw dist="45791" dir="2021404" algn="ctr" rotWithShape="0">
                    <a:srgbClr val="D6D6D6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0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58" y="2404"/>
                  <a:ext cx="244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>
                      <a:solidFill>
                        <a:srgbClr val="FF33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9899" name="Rectangle 107"/>
              <p:cNvSpPr>
                <a:spLocks noChangeArrowheads="1"/>
              </p:cNvSpPr>
              <p:nvPr/>
            </p:nvSpPr>
            <p:spPr bwMode="auto">
              <a:xfrm>
                <a:off x="804" y="897"/>
                <a:ext cx="1452" cy="318"/>
              </a:xfrm>
              <a:prstGeom prst="rect">
                <a:avLst/>
              </a:prstGeom>
              <a:gradFill rotWithShape="1">
                <a:gsLst>
                  <a:gs pos="0">
                    <a:srgbClr val="0000FF"/>
                  </a:gs>
                  <a:gs pos="50000">
                    <a:srgbClr val="000076"/>
                  </a:gs>
                  <a:gs pos="100000">
                    <a:srgbClr val="0000FF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Text Box 108"/>
              <p:cNvSpPr txBox="1">
                <a:spLocks noChangeArrowheads="1"/>
              </p:cNvSpPr>
              <p:nvPr/>
            </p:nvSpPr>
            <p:spPr bwMode="auto">
              <a:xfrm>
                <a:off x="837" y="883"/>
                <a:ext cx="173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FFFFFF"/>
                    </a:solidFill>
                    <a:ea typeface="幼圆" pitchFamily="49" charset="-122"/>
                  </a:rPr>
                  <a:t>初始队列为空</a:t>
                </a:r>
              </a:p>
            </p:txBody>
          </p:sp>
        </p:grp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23850" y="3573463"/>
            <a:ext cx="3654425" cy="587375"/>
            <a:chOff x="204" y="2292"/>
            <a:chExt cx="2302" cy="370"/>
          </a:xfrm>
        </p:grpSpPr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204" y="2292"/>
              <a:ext cx="432" cy="365"/>
              <a:chOff x="144" y="2404"/>
              <a:chExt cx="432" cy="365"/>
            </a:xfrm>
          </p:grpSpPr>
          <p:sp>
            <p:nvSpPr>
              <p:cNvPr id="79896" name="Oval 113"/>
              <p:cNvSpPr>
                <a:spLocks noChangeArrowheads="1"/>
              </p:cNvSpPr>
              <p:nvPr/>
            </p:nvSpPr>
            <p:spPr bwMode="auto">
              <a:xfrm>
                <a:off x="144" y="2448"/>
                <a:ext cx="432" cy="321"/>
              </a:xfrm>
              <a:prstGeom prst="ellipse">
                <a:avLst/>
              </a:prstGeom>
              <a:solidFill>
                <a:srgbClr val="FFEAD5"/>
              </a:solidFill>
              <a:ln w="508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D6D6D6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Text Box 114"/>
              <p:cNvSpPr txBox="1">
                <a:spLocks noChangeArrowheads="1"/>
              </p:cNvSpPr>
              <p:nvPr/>
            </p:nvSpPr>
            <p:spPr bwMode="auto">
              <a:xfrm>
                <a:off x="258" y="2404"/>
                <a:ext cx="244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  <p:sp>
          <p:nvSpPr>
            <p:cNvPr id="79894" name="Rectangle 115"/>
            <p:cNvSpPr>
              <a:spLocks noChangeArrowheads="1"/>
            </p:cNvSpPr>
            <p:nvPr/>
          </p:nvSpPr>
          <p:spPr bwMode="auto">
            <a:xfrm>
              <a:off x="737" y="2344"/>
              <a:ext cx="1452" cy="31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Text Box 116"/>
            <p:cNvSpPr txBox="1">
              <a:spLocks noChangeArrowheads="1"/>
            </p:cNvSpPr>
            <p:nvPr/>
          </p:nvSpPr>
          <p:spPr bwMode="auto">
            <a:xfrm>
              <a:off x="770" y="2330"/>
              <a:ext cx="173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FFFF"/>
                  </a:solidFill>
                  <a:ea typeface="幼圆" pitchFamily="49" charset="-122"/>
                </a:rPr>
                <a:t>初始队列非空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2" grpId="0" autoUpdateAnimBg="0"/>
      <p:bldP spid="225293" grpId="0" animBg="1"/>
      <p:bldP spid="225294" grpId="0" animBg="1"/>
      <p:bldP spid="2253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8313" y="914400"/>
            <a:ext cx="8523287" cy="5105400"/>
            <a:chOff x="265" y="624"/>
            <a:chExt cx="5369" cy="3216"/>
          </a:xfrm>
        </p:grpSpPr>
        <p:sp>
          <p:nvSpPr>
            <p:cNvPr id="80902" name="Rectangle 3"/>
            <p:cNvSpPr>
              <a:spLocks noChangeArrowheads="1"/>
            </p:cNvSpPr>
            <p:nvPr/>
          </p:nvSpPr>
          <p:spPr bwMode="auto">
            <a:xfrm>
              <a:off x="303" y="624"/>
              <a:ext cx="5088" cy="321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CDCDCD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Text Box 4"/>
            <p:cNvSpPr txBox="1">
              <a:spLocks noChangeArrowheads="1"/>
            </p:cNvSpPr>
            <p:nvPr/>
          </p:nvSpPr>
          <p:spPr bwMode="auto">
            <a:xfrm>
              <a:off x="265" y="929"/>
              <a:ext cx="5369" cy="22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enLQueue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ElemType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  item )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{     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  p;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if((p=(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)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malloc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sizeof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))) ==NULL)  </a:t>
              </a:r>
              <a:r>
                <a:rPr kumimoji="1" lang="en-US" altLang="zh-CN" b="1" dirty="0">
                  <a:solidFill>
                    <a:srgbClr val="002B80"/>
                  </a:solidFill>
                </a:rPr>
                <a:t>/* </a:t>
              </a:r>
              <a:r>
                <a:rPr kumimoji="1" lang="zh-CN" altLang="en-US" b="1" dirty="0">
                  <a:solidFill>
                    <a:srgbClr val="002B80"/>
                  </a:solidFill>
                  <a:ea typeface="幼圆" pitchFamily="49" charset="-122"/>
                </a:rPr>
                <a:t>申请链结点</a:t>
              </a:r>
              <a:r>
                <a:rPr kumimoji="1" lang="zh-CN" altLang="en-US" b="1" dirty="0">
                  <a:solidFill>
                    <a:srgbClr val="002B80"/>
                  </a:solidFill>
                </a:rPr>
                <a:t> */</a:t>
              </a:r>
              <a:endParaRPr kumimoji="1" lang="zh-CN" altLang="en-US" sz="2200" b="1" dirty="0">
                <a:solidFill>
                  <a:srgbClr val="002B80"/>
                </a:solidFill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kumimoji="1" lang="zh-CN" altLang="en-US" sz="2200" b="1" dirty="0">
                  <a:solidFill>
                    <a:srgbClr val="002B80"/>
                  </a:solidFill>
                </a:rPr>
                <a:t>                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Error(“No memory! ”)</a:t>
              </a:r>
              <a:r>
                <a:rPr kumimoji="1" lang="en-US" altLang="zh-CN" sz="2200" b="1" dirty="0">
                  <a:solidFill>
                    <a:srgbClr val="002B80"/>
                  </a:solidFill>
                </a:rPr>
                <a:t>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&gt;data=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item;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&gt;link=NULL;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if(Front==NULL)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Front=p;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zh-CN" altLang="zh-CN" sz="2500" b="1" dirty="0">
                  <a:solidFill>
                    <a:srgbClr val="002B80"/>
                  </a:solidFill>
                </a:rPr>
                <a:t>    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 </a:t>
              </a:r>
              <a:r>
                <a:rPr lang="zh-CN" altLang="zh-CN" sz="25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else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Rear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&gt;link=p;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Rear=p;        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插入非空队的情况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233363"/>
            <a:ext cx="2209800" cy="944562"/>
            <a:chOff x="240" y="147"/>
            <a:chExt cx="1392" cy="595"/>
          </a:xfrm>
        </p:grpSpPr>
        <p:sp>
          <p:nvSpPr>
            <p:cNvPr id="80900" name="AutoShape 6"/>
            <p:cNvSpPr>
              <a:spLocks noChangeArrowheads="1"/>
            </p:cNvSpPr>
            <p:nvPr/>
          </p:nvSpPr>
          <p:spPr bwMode="auto">
            <a:xfrm rot="-1091790">
              <a:off x="240" y="178"/>
              <a:ext cx="1392" cy="564"/>
            </a:xfrm>
            <a:prstGeom prst="irregularSeal2">
              <a:avLst/>
            </a:prstGeom>
            <a:solidFill>
              <a:srgbClr val="00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1" name="Text Box 7"/>
            <p:cNvSpPr txBox="1">
              <a:spLocks noChangeArrowheads="1"/>
            </p:cNvSpPr>
            <p:nvPr/>
          </p:nvSpPr>
          <p:spPr bwMode="auto">
            <a:xfrm rot="119199">
              <a:off x="366" y="147"/>
              <a:ext cx="1198" cy="5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5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62000" y="1136651"/>
            <a:ext cx="7285038" cy="1195388"/>
            <a:chOff x="480" y="786"/>
            <a:chExt cx="4589" cy="7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0" y="1248"/>
              <a:ext cx="528" cy="240"/>
              <a:chOff x="1248" y="2208"/>
              <a:chExt cx="528" cy="240"/>
            </a:xfrm>
          </p:grpSpPr>
          <p:sp>
            <p:nvSpPr>
              <p:cNvPr id="81966" name="Rectangle 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7" name="Rectangle 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60" y="1248"/>
              <a:ext cx="528" cy="240"/>
              <a:chOff x="1248" y="2208"/>
              <a:chExt cx="528" cy="240"/>
            </a:xfrm>
          </p:grpSpPr>
          <p:sp>
            <p:nvSpPr>
              <p:cNvPr id="81964" name="Rectangle 1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5" name="Rectangle 1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880" y="1248"/>
              <a:ext cx="528" cy="240"/>
              <a:chOff x="1248" y="2208"/>
              <a:chExt cx="528" cy="240"/>
            </a:xfrm>
          </p:grpSpPr>
          <p:sp>
            <p:nvSpPr>
              <p:cNvPr id="81962" name="Rectangle 1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3" name="Rectangle 1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272" y="1248"/>
              <a:ext cx="528" cy="240"/>
              <a:chOff x="1248" y="2208"/>
              <a:chExt cx="528" cy="240"/>
            </a:xfrm>
          </p:grpSpPr>
          <p:sp>
            <p:nvSpPr>
              <p:cNvPr id="81960" name="Rectangle 1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1" name="Rectangle 1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6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288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Line 19"/>
            <p:cNvSpPr>
              <a:spLocks noChangeShapeType="1"/>
            </p:cNvSpPr>
            <p:nvPr/>
          </p:nvSpPr>
          <p:spPr bwMode="auto">
            <a:xfrm>
              <a:off x="3984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Line 20"/>
            <p:cNvSpPr>
              <a:spLocks noChangeShapeType="1"/>
            </p:cNvSpPr>
            <p:nvPr/>
          </p:nvSpPr>
          <p:spPr bwMode="auto">
            <a:xfrm>
              <a:off x="331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Line 21"/>
            <p:cNvSpPr>
              <a:spLocks noChangeShapeType="1"/>
            </p:cNvSpPr>
            <p:nvPr/>
          </p:nvSpPr>
          <p:spPr bwMode="auto">
            <a:xfrm>
              <a:off x="259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33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Text Box 22"/>
            <p:cNvSpPr txBox="1">
              <a:spLocks noChangeArrowheads="1"/>
            </p:cNvSpPr>
            <p:nvPr/>
          </p:nvSpPr>
          <p:spPr bwMode="auto">
            <a:xfrm>
              <a:off x="3686" y="1200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1951" name="Text Box 23"/>
            <p:cNvSpPr txBox="1">
              <a:spLocks noChangeArrowheads="1"/>
            </p:cNvSpPr>
            <p:nvPr/>
          </p:nvSpPr>
          <p:spPr bwMode="auto">
            <a:xfrm>
              <a:off x="480" y="78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1952" name="Line 24"/>
            <p:cNvSpPr>
              <a:spLocks noChangeShapeType="1"/>
            </p:cNvSpPr>
            <p:nvPr/>
          </p:nvSpPr>
          <p:spPr bwMode="auto">
            <a:xfrm>
              <a:off x="768" y="1032"/>
              <a:ext cx="96" cy="18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Text Box 25"/>
            <p:cNvSpPr txBox="1">
              <a:spLocks noChangeArrowheads="1"/>
            </p:cNvSpPr>
            <p:nvPr/>
          </p:nvSpPr>
          <p:spPr bwMode="auto">
            <a:xfrm>
              <a:off x="4660" y="786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1954" name="Line 26"/>
            <p:cNvSpPr>
              <a:spLocks noChangeShapeType="1"/>
            </p:cNvSpPr>
            <p:nvPr/>
          </p:nvSpPr>
          <p:spPr bwMode="auto">
            <a:xfrm flipH="1">
              <a:off x="4368" y="1008"/>
              <a:ext cx="38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720" y="1248"/>
              <a:ext cx="528" cy="240"/>
              <a:chOff x="1248" y="2208"/>
              <a:chExt cx="528" cy="240"/>
            </a:xfrm>
          </p:grpSpPr>
          <p:sp>
            <p:nvSpPr>
              <p:cNvPr id="81958" name="Rectangle 28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9" name="Rectangle 29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56" name="Line 30"/>
            <p:cNvSpPr>
              <a:spLocks noChangeShapeType="1"/>
            </p:cNvSpPr>
            <p:nvPr/>
          </p:nvSpPr>
          <p:spPr bwMode="auto">
            <a:xfrm>
              <a:off x="1152" y="1392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Text Box 31"/>
            <p:cNvSpPr txBox="1">
              <a:spLocks noChangeArrowheads="1"/>
            </p:cNvSpPr>
            <p:nvPr/>
          </p:nvSpPr>
          <p:spPr bwMode="auto">
            <a:xfrm>
              <a:off x="4608" y="1248"/>
              <a:ext cx="209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085850" y="1412875"/>
            <a:ext cx="1200150" cy="457200"/>
            <a:chOff x="684" y="960"/>
            <a:chExt cx="756" cy="288"/>
          </a:xfrm>
        </p:grpSpPr>
        <p:sp>
          <p:nvSpPr>
            <p:cNvPr id="81940" name="Rectangle 36"/>
            <p:cNvSpPr>
              <a:spLocks noChangeArrowheads="1"/>
            </p:cNvSpPr>
            <p:nvPr/>
          </p:nvSpPr>
          <p:spPr bwMode="auto">
            <a:xfrm>
              <a:off x="684" y="996"/>
              <a:ext cx="288" cy="22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37"/>
            <p:cNvSpPr>
              <a:spLocks noChangeShapeType="1"/>
            </p:cNvSpPr>
            <p:nvPr/>
          </p:nvSpPr>
          <p:spPr bwMode="auto">
            <a:xfrm>
              <a:off x="960" y="960"/>
              <a:ext cx="480" cy="28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4800" y="1851025"/>
            <a:ext cx="8153400" cy="4659313"/>
            <a:chOff x="304800" y="1851025"/>
            <a:chExt cx="8153400" cy="4659313"/>
          </a:xfrm>
        </p:grpSpPr>
        <p:sp>
          <p:nvSpPr>
            <p:cNvPr id="122918" name="Rectangle 38"/>
            <p:cNvSpPr>
              <a:spLocks noChangeArrowheads="1"/>
            </p:cNvSpPr>
            <p:nvPr/>
          </p:nvSpPr>
          <p:spPr bwMode="auto">
            <a:xfrm>
              <a:off x="1123950" y="1851025"/>
              <a:ext cx="1143000" cy="53340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33400" y="2667000"/>
              <a:ext cx="7924800" cy="3843338"/>
              <a:chOff x="336" y="1776"/>
              <a:chExt cx="4992" cy="2421"/>
            </a:xfrm>
          </p:grpSpPr>
          <p:sp>
            <p:nvSpPr>
              <p:cNvPr id="81938" name="Rectangle 43"/>
              <p:cNvSpPr>
                <a:spLocks noChangeArrowheads="1"/>
              </p:cNvSpPr>
              <p:nvPr/>
            </p:nvSpPr>
            <p:spPr bwMode="auto">
              <a:xfrm>
                <a:off x="336" y="1776"/>
                <a:ext cx="4992" cy="2400"/>
              </a:xfrm>
              <a:prstGeom prst="rect">
                <a:avLst/>
              </a:prstGeom>
              <a:solidFill>
                <a:srgbClr val="E1FFE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88799" dir="2536421" algn="ctr" rotWithShape="0">
                  <a:srgbClr val="C5C5C5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Text Box 44"/>
              <p:cNvSpPr txBox="1">
                <a:spLocks noChangeArrowheads="1"/>
              </p:cNvSpPr>
              <p:nvPr/>
            </p:nvSpPr>
            <p:spPr bwMode="auto">
              <a:xfrm>
                <a:off x="576" y="1958"/>
                <a:ext cx="4752" cy="223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deLQueue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(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{   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QNodeptr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   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item;</a:t>
                </a:r>
                <a:endParaRPr kumimoji="1" lang="zh-CN" altLang="en-US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002D88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if(</a:t>
                </a:r>
                <a:r>
                  <a:rPr lang="en-US" altLang="zh-CN" sz="2500" b="1" dirty="0" err="1">
                    <a:solidFill>
                      <a:srgbClr val="002D88"/>
                    </a:solidFill>
                  </a:rPr>
                  <a:t>isEmpty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() )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Error(“Empty queue!”);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队为空，删除失败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p=Front;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           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Front=Front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&gt;link;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item=p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&gt;data;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free(p);  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return  item;           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队非空，删除成功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  <a:endParaRPr lang="en-US" altLang="zh-CN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93"/>
            <p:cNvGrpSpPr>
              <a:grpSpLocks/>
            </p:cNvGrpSpPr>
            <p:nvPr/>
          </p:nvGrpSpPr>
          <p:grpSpPr bwMode="auto">
            <a:xfrm>
              <a:off x="304800" y="2022475"/>
              <a:ext cx="1676400" cy="895350"/>
              <a:chOff x="192" y="1596"/>
              <a:chExt cx="1056" cy="564"/>
            </a:xfrm>
          </p:grpSpPr>
          <p:sp>
            <p:nvSpPr>
              <p:cNvPr id="81936" name="AutoShape 46"/>
              <p:cNvSpPr>
                <a:spLocks noChangeArrowheads="1"/>
              </p:cNvSpPr>
              <p:nvPr/>
            </p:nvSpPr>
            <p:spPr bwMode="auto">
              <a:xfrm rot="137302">
                <a:off x="192" y="1596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777777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Text Box 47"/>
              <p:cNvSpPr txBox="1">
                <a:spLocks noChangeArrowheads="1"/>
              </p:cNvSpPr>
              <p:nvPr/>
            </p:nvSpPr>
            <p:spPr bwMode="auto">
              <a:xfrm rot="-546216">
                <a:off x="195" y="1635"/>
                <a:ext cx="1050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3563938" y="908050"/>
            <a:ext cx="2970212" cy="533400"/>
            <a:chOff x="2220" y="672"/>
            <a:chExt cx="1871" cy="336"/>
          </a:xfrm>
        </p:grpSpPr>
        <p:sp>
          <p:nvSpPr>
            <p:cNvPr id="81934" name="AutoShape 58"/>
            <p:cNvSpPr>
              <a:spLocks noChangeArrowheads="1"/>
            </p:cNvSpPr>
            <p:nvPr/>
          </p:nvSpPr>
          <p:spPr bwMode="auto">
            <a:xfrm>
              <a:off x="2220" y="672"/>
              <a:ext cx="1764" cy="336"/>
            </a:xfrm>
            <a:prstGeom prst="wedgeRectCallout">
              <a:avLst>
                <a:gd name="adj1" fmla="val -97167"/>
                <a:gd name="adj2" fmla="val 90181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1935" name="Rectangle 59"/>
            <p:cNvSpPr>
              <a:spLocks noChangeArrowheads="1"/>
            </p:cNvSpPr>
            <p:nvPr/>
          </p:nvSpPr>
          <p:spPr bwMode="auto">
            <a:xfrm>
              <a:off x="2253" y="678"/>
              <a:ext cx="1838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front=front</a:t>
              </a:r>
              <a:r>
                <a:rPr lang="en-US" altLang="zh-CN" sz="2500" b="1">
                  <a:solidFill>
                    <a:schemeClr val="accent2"/>
                  </a:solidFill>
                  <a:latin typeface="宋体" charset="-122"/>
                  <a:ea typeface="宋体" charset="-122"/>
                  <a:sym typeface="Symbol" pitchFamily="18" charset="2"/>
                </a:rPr>
                <a:t>-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&gt;</a:t>
              </a:r>
              <a:r>
                <a:rPr lang="en-US" altLang="zh-CN" sz="2500" b="1">
                  <a:solidFill>
                    <a:schemeClr val="accent2"/>
                  </a:solidFill>
                </a:rPr>
                <a:t>link;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81000" y="152400"/>
            <a:ext cx="3400425" cy="647700"/>
            <a:chOff x="402" y="288"/>
            <a:chExt cx="2142" cy="408"/>
          </a:xfrm>
        </p:grpSpPr>
        <p:sp>
          <p:nvSpPr>
            <p:cNvPr id="81932" name="AutoShape 75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1933" name="Text Box 76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4. 删除(出队)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62000" y="1143000"/>
            <a:ext cx="7696200" cy="1828800"/>
            <a:chOff x="480" y="720"/>
            <a:chExt cx="4848" cy="1152"/>
          </a:xfrm>
        </p:grpSpPr>
        <p:sp>
          <p:nvSpPr>
            <p:cNvPr id="82982" name="Rectangle 6"/>
            <p:cNvSpPr>
              <a:spLocks noChangeArrowheads="1"/>
            </p:cNvSpPr>
            <p:nvPr/>
          </p:nvSpPr>
          <p:spPr bwMode="auto">
            <a:xfrm>
              <a:off x="480" y="720"/>
              <a:ext cx="4848" cy="115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Text Box 7"/>
            <p:cNvSpPr txBox="1">
              <a:spLocks noChangeArrowheads="1"/>
            </p:cNvSpPr>
            <p:nvPr/>
          </p:nvSpPr>
          <p:spPr bwMode="auto">
            <a:xfrm>
              <a:off x="672" y="912"/>
              <a:ext cx="4512" cy="7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2D88"/>
                  </a:solidFill>
                  <a:ea typeface="幼圆" pitchFamily="49" charset="-122"/>
                </a:rPr>
                <a:t>        所谓销毁一个队是指将队列所对应的链表中所有结点都删除，并且释放其存储空间，使队成为一个空队(空链表)。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031875" y="3581400"/>
            <a:ext cx="6973888" cy="1111250"/>
            <a:chOff x="650" y="2544"/>
            <a:chExt cx="4393" cy="700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060" y="3004"/>
              <a:ext cx="384" cy="240"/>
              <a:chOff x="1344" y="1296"/>
              <a:chExt cx="384" cy="240"/>
            </a:xfrm>
          </p:grpSpPr>
          <p:sp>
            <p:nvSpPr>
              <p:cNvPr id="82980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1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732" y="3004"/>
              <a:ext cx="384" cy="240"/>
              <a:chOff x="1344" y="1296"/>
              <a:chExt cx="384" cy="240"/>
            </a:xfrm>
          </p:grpSpPr>
          <p:sp>
            <p:nvSpPr>
              <p:cNvPr id="82978" name="Rectangle 36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9" name="Rectangle 37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404" y="3004"/>
              <a:ext cx="384" cy="240"/>
              <a:chOff x="1344" y="1296"/>
              <a:chExt cx="384" cy="240"/>
            </a:xfrm>
          </p:grpSpPr>
          <p:sp>
            <p:nvSpPr>
              <p:cNvPr id="82976" name="Rectangle 39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7" name="Rectangle 40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039" y="3004"/>
              <a:ext cx="384" cy="240"/>
              <a:chOff x="1344" y="1296"/>
              <a:chExt cx="384" cy="240"/>
            </a:xfrm>
          </p:grpSpPr>
          <p:sp>
            <p:nvSpPr>
              <p:cNvPr id="82974" name="Rectangle 42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5" name="Rectangle 43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4324" y="3004"/>
              <a:ext cx="384" cy="240"/>
              <a:chOff x="1344" y="1296"/>
              <a:chExt cx="384" cy="240"/>
            </a:xfrm>
          </p:grpSpPr>
          <p:sp>
            <p:nvSpPr>
              <p:cNvPr id="82972" name="Rectangle 45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3" name="Rectangle 46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61" name="Line 47"/>
            <p:cNvSpPr>
              <a:spLocks noChangeShapeType="1"/>
            </p:cNvSpPr>
            <p:nvPr/>
          </p:nvSpPr>
          <p:spPr bwMode="auto">
            <a:xfrm flipV="1">
              <a:off x="1396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48"/>
            <p:cNvSpPr>
              <a:spLocks noChangeShapeType="1"/>
            </p:cNvSpPr>
            <p:nvPr/>
          </p:nvSpPr>
          <p:spPr bwMode="auto">
            <a:xfrm flipV="1">
              <a:off x="2057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49"/>
            <p:cNvSpPr>
              <a:spLocks noChangeShapeType="1"/>
            </p:cNvSpPr>
            <p:nvPr/>
          </p:nvSpPr>
          <p:spPr bwMode="auto">
            <a:xfrm flipV="1">
              <a:off x="2703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50"/>
            <p:cNvSpPr>
              <a:spLocks noChangeShapeType="1"/>
            </p:cNvSpPr>
            <p:nvPr/>
          </p:nvSpPr>
          <p:spPr bwMode="auto">
            <a:xfrm flipV="1">
              <a:off x="3364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51"/>
            <p:cNvSpPr>
              <a:spLocks noChangeShapeType="1"/>
            </p:cNvSpPr>
            <p:nvPr/>
          </p:nvSpPr>
          <p:spPr bwMode="auto">
            <a:xfrm flipV="1">
              <a:off x="3988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Text Box 52"/>
            <p:cNvSpPr txBox="1">
              <a:spLocks noChangeArrowheads="1"/>
            </p:cNvSpPr>
            <p:nvPr/>
          </p:nvSpPr>
          <p:spPr bwMode="auto">
            <a:xfrm>
              <a:off x="3721" y="2960"/>
              <a:ext cx="231" cy="22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ea typeface="宋体" charset="-122"/>
                </a:rPr>
                <a:t>…</a:t>
              </a:r>
              <a:endParaRPr lang="zh-CN" altLang="en-US" sz="2600" b="1" baseline="-10000"/>
            </a:p>
          </p:txBody>
        </p:sp>
        <p:sp>
          <p:nvSpPr>
            <p:cNvPr id="82967" name="Text Box 53"/>
            <p:cNvSpPr txBox="1">
              <a:spLocks noChangeArrowheads="1"/>
            </p:cNvSpPr>
            <p:nvPr/>
          </p:nvSpPr>
          <p:spPr bwMode="auto">
            <a:xfrm>
              <a:off x="4568" y="3004"/>
              <a:ext cx="154" cy="17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/>
                <a:t>^</a:t>
              </a:r>
            </a:p>
          </p:txBody>
        </p:sp>
        <p:sp>
          <p:nvSpPr>
            <p:cNvPr id="82968" name="Text Box 54"/>
            <p:cNvSpPr txBox="1">
              <a:spLocks noChangeArrowheads="1"/>
            </p:cNvSpPr>
            <p:nvPr/>
          </p:nvSpPr>
          <p:spPr bwMode="auto">
            <a:xfrm>
              <a:off x="650" y="2544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2969" name="Line 55"/>
            <p:cNvSpPr>
              <a:spLocks noChangeShapeType="1"/>
            </p:cNvSpPr>
            <p:nvPr/>
          </p:nvSpPr>
          <p:spPr bwMode="auto">
            <a:xfrm rot="904659">
              <a:off x="879" y="2834"/>
              <a:ext cx="192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Text Box 56"/>
            <p:cNvSpPr txBox="1">
              <a:spLocks noChangeArrowheads="1"/>
            </p:cNvSpPr>
            <p:nvPr/>
          </p:nvSpPr>
          <p:spPr bwMode="auto">
            <a:xfrm>
              <a:off x="4634" y="2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2971" name="Line 57"/>
            <p:cNvSpPr>
              <a:spLocks noChangeShapeType="1"/>
            </p:cNvSpPr>
            <p:nvPr/>
          </p:nvSpPr>
          <p:spPr bwMode="auto">
            <a:xfrm flipH="1">
              <a:off x="4560" y="2784"/>
              <a:ext cx="192" cy="19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914400" y="5334000"/>
            <a:ext cx="6069013" cy="838200"/>
            <a:chOff x="576" y="3360"/>
            <a:chExt cx="3823" cy="528"/>
          </a:xfrm>
        </p:grpSpPr>
        <p:sp>
          <p:nvSpPr>
            <p:cNvPr id="82952" name="Text Box 59"/>
            <p:cNvSpPr txBox="1">
              <a:spLocks noChangeArrowheads="1"/>
            </p:cNvSpPr>
            <p:nvPr/>
          </p:nvSpPr>
          <p:spPr bwMode="auto">
            <a:xfrm>
              <a:off x="576" y="3384"/>
              <a:ext cx="3696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 i="1">
                  <a:solidFill>
                    <a:srgbClr val="FF3300"/>
                  </a:solidFill>
                  <a:ea typeface="黑体" pitchFamily="2" charset="-122"/>
                </a:rPr>
                <a:t>归结为一个线性链表的删除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 rot="876263">
              <a:off x="4159" y="3360"/>
              <a:ext cx="240" cy="528"/>
              <a:chOff x="3984" y="2976"/>
              <a:chExt cx="291" cy="657"/>
            </a:xfrm>
          </p:grpSpPr>
          <p:sp>
            <p:nvSpPr>
              <p:cNvPr id="82954" name="Freeform 61"/>
              <p:cNvSpPr>
                <a:spLocks/>
              </p:cNvSpPr>
              <p:nvPr/>
            </p:nvSpPr>
            <p:spPr bwMode="auto">
              <a:xfrm>
                <a:off x="3981" y="2973"/>
                <a:ext cx="291" cy="449"/>
              </a:xfrm>
              <a:custGeom>
                <a:avLst/>
                <a:gdLst>
                  <a:gd name="T0" fmla="*/ 68 w 291"/>
                  <a:gd name="T1" fmla="*/ 34 h 562"/>
                  <a:gd name="T2" fmla="*/ 274 w 291"/>
                  <a:gd name="T3" fmla="*/ 22 h 562"/>
                  <a:gd name="T4" fmla="*/ 264 w 291"/>
                  <a:gd name="T5" fmla="*/ 87 h 562"/>
                  <a:gd name="T6" fmla="*/ 242 w 291"/>
                  <a:gd name="T7" fmla="*/ 114 h 562"/>
                  <a:gd name="T8" fmla="*/ 231 w 291"/>
                  <a:gd name="T9" fmla="*/ 149 h 562"/>
                  <a:gd name="T10" fmla="*/ 209 w 291"/>
                  <a:gd name="T11" fmla="*/ 177 h 562"/>
                  <a:gd name="T12" fmla="*/ 198 w 291"/>
                  <a:gd name="T13" fmla="*/ 216 h 562"/>
                  <a:gd name="T14" fmla="*/ 68 w 291"/>
                  <a:gd name="T15" fmla="*/ 216 h 562"/>
                  <a:gd name="T16" fmla="*/ 35 w 291"/>
                  <a:gd name="T17" fmla="*/ 105 h 562"/>
                  <a:gd name="T18" fmla="*/ 68 w 291"/>
                  <a:gd name="T19" fmla="*/ 34 h 5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302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5" name="Freeform 62"/>
              <p:cNvSpPr>
                <a:spLocks/>
              </p:cNvSpPr>
              <p:nvPr/>
            </p:nvSpPr>
            <p:spPr bwMode="auto">
              <a:xfrm>
                <a:off x="4001" y="3486"/>
                <a:ext cx="200" cy="147"/>
              </a:xfrm>
              <a:custGeom>
                <a:avLst/>
                <a:gdLst>
                  <a:gd name="T0" fmla="*/ 84 w 200"/>
                  <a:gd name="T1" fmla="*/ 0 h 184"/>
                  <a:gd name="T2" fmla="*/ 30 w 200"/>
                  <a:gd name="T3" fmla="*/ 53 h 184"/>
                  <a:gd name="T4" fmla="*/ 41 w 200"/>
                  <a:gd name="T5" fmla="*/ 66 h 184"/>
                  <a:gd name="T6" fmla="*/ 106 w 200"/>
                  <a:gd name="T7" fmla="*/ 74 h 184"/>
                  <a:gd name="T8" fmla="*/ 182 w 200"/>
                  <a:gd name="T9" fmla="*/ 70 h 184"/>
                  <a:gd name="T10" fmla="*/ 193 w 200"/>
                  <a:gd name="T11" fmla="*/ 58 h 184"/>
                  <a:gd name="T12" fmla="*/ 171 w 200"/>
                  <a:gd name="T13" fmla="*/ 9 h 184"/>
                  <a:gd name="T14" fmla="*/ 84 w 200"/>
                  <a:gd name="T15" fmla="*/ 0 h 1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200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381000" y="260350"/>
            <a:ext cx="3903663" cy="647700"/>
            <a:chOff x="240" y="96"/>
            <a:chExt cx="2459" cy="408"/>
          </a:xfrm>
        </p:grpSpPr>
        <p:sp>
          <p:nvSpPr>
            <p:cNvPr id="82950" name="AutoShape 65"/>
            <p:cNvSpPr>
              <a:spLocks noChangeArrowheads="1"/>
            </p:cNvSpPr>
            <p:nvPr/>
          </p:nvSpPr>
          <p:spPr bwMode="auto">
            <a:xfrm>
              <a:off x="240" y="96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2951" name="Text Box 67"/>
            <p:cNvSpPr txBox="1">
              <a:spLocks noChangeArrowheads="1"/>
            </p:cNvSpPr>
            <p:nvPr/>
          </p:nvSpPr>
          <p:spPr bwMode="auto">
            <a:xfrm>
              <a:off x="419" y="129"/>
              <a:ext cx="2280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B20059"/>
                  </a:solidFill>
                </a:rPr>
                <a:t>5. 销毁一个队</a:t>
              </a:r>
              <a:endParaRPr kumimoji="1" lang="zh-CN" altLang="en-US" sz="3100" dirty="0">
                <a:solidFill>
                  <a:srgbClr val="B20059"/>
                </a:solidFill>
              </a:endParaRP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5800" y="1066800"/>
            <a:ext cx="7772400" cy="3581400"/>
            <a:chOff x="432" y="768"/>
            <a:chExt cx="4896" cy="2256"/>
          </a:xfrm>
        </p:grpSpPr>
        <p:sp>
          <p:nvSpPr>
            <p:cNvPr id="84001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560" cy="1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void </a:t>
              </a:r>
              <a:r>
                <a:rPr lang="en-US" altLang="zh-CN" sz="2600" b="1" dirty="0" err="1">
                  <a:solidFill>
                    <a:srgbClr val="002D88"/>
                  </a:solidFill>
                </a:rPr>
                <a:t>destroyLQueue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while(Front != NULL){   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队非空时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Rear=Front</a:t>
              </a:r>
              <a:r>
                <a:rPr lang="en-US" altLang="zh-CN" sz="2600" b="1" dirty="0">
                  <a:solidFill>
                    <a:srgbClr val="002D88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&gt;link;   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free(Front);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释放一个结点空间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  <a:endParaRPr lang="en-US" altLang="zh-CN" sz="2200" b="1" dirty="0">
                <a:solidFill>
                  <a:srgbClr val="002D88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Front=Rear;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}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}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36575" y="379413"/>
            <a:ext cx="2378075" cy="960437"/>
            <a:chOff x="338" y="239"/>
            <a:chExt cx="1498" cy="605"/>
          </a:xfrm>
        </p:grpSpPr>
        <p:sp>
          <p:nvSpPr>
            <p:cNvPr id="8399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64155" y="5051425"/>
            <a:ext cx="7186613" cy="1143000"/>
            <a:chOff x="612" y="528"/>
            <a:chExt cx="4527" cy="720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022" y="988"/>
              <a:ext cx="384" cy="240"/>
              <a:chOff x="1344" y="1296"/>
              <a:chExt cx="384" cy="240"/>
            </a:xfrm>
          </p:grpSpPr>
          <p:sp>
            <p:nvSpPr>
              <p:cNvPr id="83997" name="Rectangle 21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8" name="Rectangle 22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694" y="988"/>
              <a:ext cx="384" cy="240"/>
              <a:chOff x="1344" y="1296"/>
              <a:chExt cx="384" cy="240"/>
            </a:xfrm>
          </p:grpSpPr>
          <p:sp>
            <p:nvSpPr>
              <p:cNvPr id="83995" name="Rectangle 24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6" name="Rectangle 25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366" y="988"/>
              <a:ext cx="384" cy="240"/>
              <a:chOff x="1344" y="1296"/>
              <a:chExt cx="384" cy="240"/>
            </a:xfrm>
          </p:grpSpPr>
          <p:sp>
            <p:nvSpPr>
              <p:cNvPr id="83993" name="Rectangle 27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4" name="Rectangle 28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01" y="988"/>
              <a:ext cx="384" cy="240"/>
              <a:chOff x="1344" y="1296"/>
              <a:chExt cx="384" cy="240"/>
            </a:xfrm>
          </p:grpSpPr>
          <p:sp>
            <p:nvSpPr>
              <p:cNvPr id="83991" name="Rectangle 30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2" name="Rectangle 31"/>
              <p:cNvSpPr>
                <a:spLocks noChangeArrowheads="1"/>
              </p:cNvSpPr>
              <p:nvPr/>
            </p:nvSpPr>
            <p:spPr bwMode="auto">
              <a:xfrm>
                <a:off x="1567" y="1305"/>
                <a:ext cx="161" cy="231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286" y="988"/>
              <a:ext cx="384" cy="240"/>
              <a:chOff x="1344" y="1296"/>
              <a:chExt cx="384" cy="240"/>
            </a:xfrm>
          </p:grpSpPr>
          <p:sp>
            <p:nvSpPr>
              <p:cNvPr id="83989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0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978" name="Line 35"/>
            <p:cNvSpPr>
              <a:spLocks noChangeShapeType="1"/>
            </p:cNvSpPr>
            <p:nvPr/>
          </p:nvSpPr>
          <p:spPr bwMode="auto">
            <a:xfrm flipV="1">
              <a:off x="1358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9" name="Line 36"/>
            <p:cNvSpPr>
              <a:spLocks noChangeShapeType="1"/>
            </p:cNvSpPr>
            <p:nvPr/>
          </p:nvSpPr>
          <p:spPr bwMode="auto">
            <a:xfrm flipV="1">
              <a:off x="2019" y="1106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Line 37"/>
            <p:cNvSpPr>
              <a:spLocks noChangeShapeType="1"/>
            </p:cNvSpPr>
            <p:nvPr/>
          </p:nvSpPr>
          <p:spPr bwMode="auto">
            <a:xfrm flipV="1">
              <a:off x="2665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Line 38"/>
            <p:cNvSpPr>
              <a:spLocks noChangeShapeType="1"/>
            </p:cNvSpPr>
            <p:nvPr/>
          </p:nvSpPr>
          <p:spPr bwMode="auto">
            <a:xfrm flipV="1">
              <a:off x="3326" y="1106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Line 39"/>
            <p:cNvSpPr>
              <a:spLocks noChangeShapeType="1"/>
            </p:cNvSpPr>
            <p:nvPr/>
          </p:nvSpPr>
          <p:spPr bwMode="auto">
            <a:xfrm flipV="1">
              <a:off x="3950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3" name="Text Box 40"/>
            <p:cNvSpPr txBox="1">
              <a:spLocks noChangeArrowheads="1"/>
            </p:cNvSpPr>
            <p:nvPr/>
          </p:nvSpPr>
          <p:spPr bwMode="auto">
            <a:xfrm>
              <a:off x="3673" y="944"/>
              <a:ext cx="252" cy="22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solidFill>
                    <a:schemeClr val="bg1"/>
                  </a:solidFill>
                  <a:ea typeface="宋体" charset="-122"/>
                </a:rPr>
                <a:t>…</a:t>
              </a:r>
              <a:endParaRPr lang="zh-CN" altLang="en-US" sz="2600" b="1" baseline="-10000">
                <a:solidFill>
                  <a:schemeClr val="bg1"/>
                </a:solidFill>
              </a:endParaRPr>
            </a:p>
          </p:txBody>
        </p:sp>
        <p:sp>
          <p:nvSpPr>
            <p:cNvPr id="83984" name="Text Box 41"/>
            <p:cNvSpPr txBox="1">
              <a:spLocks noChangeArrowheads="1"/>
            </p:cNvSpPr>
            <p:nvPr/>
          </p:nvSpPr>
          <p:spPr bwMode="auto">
            <a:xfrm>
              <a:off x="4509" y="988"/>
              <a:ext cx="195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>
                  <a:solidFill>
                    <a:schemeClr val="bg1"/>
                  </a:solidFill>
                </a:rPr>
                <a:t>^</a:t>
              </a:r>
            </a:p>
          </p:txBody>
        </p:sp>
        <p:sp>
          <p:nvSpPr>
            <p:cNvPr id="83985" name="Text Box 42"/>
            <p:cNvSpPr txBox="1">
              <a:spLocks noChangeArrowheads="1"/>
            </p:cNvSpPr>
            <p:nvPr/>
          </p:nvSpPr>
          <p:spPr bwMode="auto">
            <a:xfrm>
              <a:off x="612" y="56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3986" name="Line 43"/>
            <p:cNvSpPr>
              <a:spLocks noChangeShapeType="1"/>
            </p:cNvSpPr>
            <p:nvPr/>
          </p:nvSpPr>
          <p:spPr bwMode="auto">
            <a:xfrm rot="904659">
              <a:off x="841" y="818"/>
              <a:ext cx="192" cy="144"/>
            </a:xfrm>
            <a:prstGeom prst="line">
              <a:avLst/>
            </a:prstGeom>
            <a:noFill/>
            <a:ln w="19050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Rectangle 44"/>
            <p:cNvSpPr>
              <a:spLocks noChangeArrowheads="1"/>
            </p:cNvSpPr>
            <p:nvPr/>
          </p:nvSpPr>
          <p:spPr bwMode="auto">
            <a:xfrm>
              <a:off x="4656" y="528"/>
              <a:ext cx="483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rear</a:t>
              </a:r>
              <a:endParaRPr lang="zh-CN" altLang="en-US" sz="2500" b="1">
                <a:solidFill>
                  <a:srgbClr val="FF3300"/>
                </a:solidFill>
              </a:endParaRPr>
            </a:p>
          </p:txBody>
        </p:sp>
        <p:sp>
          <p:nvSpPr>
            <p:cNvPr id="83988" name="Line 45"/>
            <p:cNvSpPr>
              <a:spLocks noChangeShapeType="1"/>
            </p:cNvSpPr>
            <p:nvPr/>
          </p:nvSpPr>
          <p:spPr bwMode="auto">
            <a:xfrm flipH="1">
              <a:off x="4608" y="768"/>
              <a:ext cx="144" cy="192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9913" cy="84137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：银行排队模拟</a:t>
            </a:r>
            <a:r>
              <a:rPr lang="en-US" altLang="zh-CN" dirty="0"/>
              <a:t>(Simulation)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0"/>
            <a:ext cx="1371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2850" y="0"/>
            <a:ext cx="15811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51520" y="1052858"/>
            <a:ext cx="8712968" cy="2087988"/>
            <a:chOff x="289" y="965"/>
            <a:chExt cx="5136" cy="341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965"/>
              <a:ext cx="5136" cy="3410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3" y="1318"/>
              <a:ext cx="4823" cy="2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一个系统模仿另一个系统行为的技术称为</a:t>
              </a:r>
              <a:r>
                <a:rPr lang="zh-CN" altLang="en-US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模拟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，如飞行模拟器。模拟可以用来进行方案认证、人员培训和改进服务。计算机技术常用于模拟系统中。</a:t>
              </a:r>
              <a:endParaRPr lang="en-US" altLang="zh-CN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生产者</a:t>
              </a:r>
              <a:r>
                <a:rPr lang="en-US" altLang="zh-CN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</a:t>
              </a:r>
              <a:r>
                <a:rPr lang="zh-CN" altLang="en-US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消费者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</a:t>
              </a:r>
              <a:r>
                <a:rPr lang="en-US" altLang="zh-CN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Server-Custom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）是常见的应用模式，见于银行、食堂、打印机、医院、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超市</a:t>
              </a:r>
              <a:r>
                <a:rPr lang="en-US" altLang="zh-CN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提供服务和使用服务的应用中。这类应用的主要问题是消费者如果等待（排队）时间过长，会引发用户抱怨，影响服务质量；如果提供服务者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（服务窗口）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过多，将提高运管商成本。（排队论</a:t>
              </a:r>
              <a:r>
                <a:rPr lang="en-US" altLang="zh-CN" baseline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-queuing</a:t>
              </a:r>
              <a:r>
                <a:rPr lang="en-US" altLang="zh-CN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theory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179512" y="3140968"/>
            <a:ext cx="8712968" cy="3528392"/>
          </a:xfrm>
          <a:custGeom>
            <a:avLst/>
            <a:gdLst>
              <a:gd name="T0" fmla="*/ 517 w 4969"/>
              <a:gd name="T1" fmla="*/ 63 h 2578"/>
              <a:gd name="T2" fmla="*/ 1684 w 4969"/>
              <a:gd name="T3" fmla="*/ 68 h 2578"/>
              <a:gd name="T4" fmla="*/ 2638 w 4969"/>
              <a:gd name="T5" fmla="*/ 39 h 2578"/>
              <a:gd name="T6" fmla="*/ 3377 w 4969"/>
              <a:gd name="T7" fmla="*/ 63 h 2578"/>
              <a:gd name="T8" fmla="*/ 4047 w 4969"/>
              <a:gd name="T9" fmla="*/ 99 h 2578"/>
              <a:gd name="T10" fmla="*/ 5455 w 4969"/>
              <a:gd name="T11" fmla="*/ 93 h 2578"/>
              <a:gd name="T12" fmla="*/ 6011 w 4969"/>
              <a:gd name="T13" fmla="*/ 63 h 2578"/>
              <a:gd name="T14" fmla="*/ 6211 w 4969"/>
              <a:gd name="T15" fmla="*/ 111 h 2578"/>
              <a:gd name="T16" fmla="*/ 6181 w 4969"/>
              <a:gd name="T17" fmla="*/ 129 h 2578"/>
              <a:gd name="T18" fmla="*/ 6154 w 4969"/>
              <a:gd name="T19" fmla="*/ 349 h 2578"/>
              <a:gd name="T20" fmla="*/ 6124 w 4969"/>
              <a:gd name="T21" fmla="*/ 539 h 2578"/>
              <a:gd name="T22" fmla="*/ 6099 w 4969"/>
              <a:gd name="T23" fmla="*/ 884 h 2578"/>
              <a:gd name="T24" fmla="*/ 6111 w 4969"/>
              <a:gd name="T25" fmla="*/ 826 h 2578"/>
              <a:gd name="T26" fmla="*/ 6124 w 4969"/>
              <a:gd name="T27" fmla="*/ 794 h 2578"/>
              <a:gd name="T28" fmla="*/ 6140 w 4969"/>
              <a:gd name="T29" fmla="*/ 826 h 2578"/>
              <a:gd name="T30" fmla="*/ 6169 w 4969"/>
              <a:gd name="T31" fmla="*/ 842 h 2578"/>
              <a:gd name="T32" fmla="*/ 6140 w 4969"/>
              <a:gd name="T33" fmla="*/ 1336 h 2578"/>
              <a:gd name="T34" fmla="*/ 4789 w 4969"/>
              <a:gd name="T35" fmla="*/ 1329 h 2578"/>
              <a:gd name="T36" fmla="*/ 4871 w 4969"/>
              <a:gd name="T37" fmla="*/ 1324 h 2578"/>
              <a:gd name="T38" fmla="*/ 3535 w 4969"/>
              <a:gd name="T39" fmla="*/ 1316 h 2578"/>
              <a:gd name="T40" fmla="*/ 2083 w 4969"/>
              <a:gd name="T41" fmla="*/ 1299 h 2578"/>
              <a:gd name="T42" fmla="*/ 1242 w 4969"/>
              <a:gd name="T43" fmla="*/ 1299 h 2578"/>
              <a:gd name="T44" fmla="*/ 161 w 4969"/>
              <a:gd name="T45" fmla="*/ 1353 h 2578"/>
              <a:gd name="T46" fmla="*/ 90 w 4969"/>
              <a:gd name="T47" fmla="*/ 663 h 2578"/>
              <a:gd name="T48" fmla="*/ 133 w 4969"/>
              <a:gd name="T49" fmla="*/ 82 h 2578"/>
              <a:gd name="T50" fmla="*/ 190 w 4969"/>
              <a:gd name="T51" fmla="*/ 88 h 2578"/>
              <a:gd name="T52" fmla="*/ 275 w 4969"/>
              <a:gd name="T53" fmla="*/ 99 h 2578"/>
              <a:gd name="T54" fmla="*/ 389 w 4969"/>
              <a:gd name="T55" fmla="*/ 52 h 2578"/>
              <a:gd name="T56" fmla="*/ 517 w 4969"/>
              <a:gd name="T57" fmla="*/ 63 h 2578"/>
              <a:gd name="T58" fmla="*/ 517 w 4969"/>
              <a:gd name="T59" fmla="*/ 63 h 25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69" h="2578">
                <a:moveTo>
                  <a:pt x="410" y="121"/>
                </a:moveTo>
                <a:cubicBezTo>
                  <a:pt x="749" y="132"/>
                  <a:pt x="984" y="140"/>
                  <a:pt x="1336" y="132"/>
                </a:cubicBezTo>
                <a:cubicBezTo>
                  <a:pt x="1588" y="105"/>
                  <a:pt x="1841" y="98"/>
                  <a:pt x="2093" y="76"/>
                </a:cubicBezTo>
                <a:cubicBezTo>
                  <a:pt x="1871" y="226"/>
                  <a:pt x="2499" y="91"/>
                  <a:pt x="2680" y="121"/>
                </a:cubicBezTo>
                <a:cubicBezTo>
                  <a:pt x="3241" y="111"/>
                  <a:pt x="3496" y="0"/>
                  <a:pt x="3211" y="189"/>
                </a:cubicBezTo>
                <a:cubicBezTo>
                  <a:pt x="2900" y="395"/>
                  <a:pt x="3956" y="182"/>
                  <a:pt x="4329" y="178"/>
                </a:cubicBezTo>
                <a:cubicBezTo>
                  <a:pt x="4474" y="140"/>
                  <a:pt x="4621" y="130"/>
                  <a:pt x="4770" y="121"/>
                </a:cubicBezTo>
                <a:cubicBezTo>
                  <a:pt x="4910" y="140"/>
                  <a:pt x="4969" y="91"/>
                  <a:pt x="4928" y="212"/>
                </a:cubicBezTo>
                <a:cubicBezTo>
                  <a:pt x="4924" y="225"/>
                  <a:pt x="4913" y="234"/>
                  <a:pt x="4905" y="245"/>
                </a:cubicBezTo>
                <a:cubicBezTo>
                  <a:pt x="4854" y="402"/>
                  <a:pt x="4898" y="255"/>
                  <a:pt x="4883" y="663"/>
                </a:cubicBezTo>
                <a:cubicBezTo>
                  <a:pt x="4875" y="867"/>
                  <a:pt x="4874" y="861"/>
                  <a:pt x="4860" y="1025"/>
                </a:cubicBezTo>
                <a:cubicBezTo>
                  <a:pt x="4855" y="1243"/>
                  <a:pt x="4838" y="1462"/>
                  <a:pt x="4838" y="1680"/>
                </a:cubicBezTo>
                <a:cubicBezTo>
                  <a:pt x="4838" y="1718"/>
                  <a:pt x="4844" y="1605"/>
                  <a:pt x="4849" y="1567"/>
                </a:cubicBezTo>
                <a:cubicBezTo>
                  <a:pt x="4851" y="1548"/>
                  <a:pt x="4856" y="1529"/>
                  <a:pt x="4860" y="1510"/>
                </a:cubicBezTo>
                <a:cubicBezTo>
                  <a:pt x="4864" y="1529"/>
                  <a:pt x="4864" y="1549"/>
                  <a:pt x="4871" y="1567"/>
                </a:cubicBezTo>
                <a:cubicBezTo>
                  <a:pt x="4876" y="1580"/>
                  <a:pt x="4894" y="1587"/>
                  <a:pt x="4894" y="1601"/>
                </a:cubicBezTo>
                <a:cubicBezTo>
                  <a:pt x="4894" y="1913"/>
                  <a:pt x="4879" y="2226"/>
                  <a:pt x="4871" y="2538"/>
                </a:cubicBezTo>
                <a:cubicBezTo>
                  <a:pt x="4514" y="2534"/>
                  <a:pt x="4156" y="2535"/>
                  <a:pt x="3799" y="2527"/>
                </a:cubicBezTo>
                <a:cubicBezTo>
                  <a:pt x="3776" y="2527"/>
                  <a:pt x="3889" y="2517"/>
                  <a:pt x="3866" y="2516"/>
                </a:cubicBezTo>
                <a:cubicBezTo>
                  <a:pt x="3512" y="2508"/>
                  <a:pt x="3159" y="2508"/>
                  <a:pt x="2805" y="2504"/>
                </a:cubicBezTo>
                <a:cubicBezTo>
                  <a:pt x="2734" y="2506"/>
                  <a:pt x="1040" y="2578"/>
                  <a:pt x="1653" y="2470"/>
                </a:cubicBezTo>
                <a:cubicBezTo>
                  <a:pt x="1450" y="2572"/>
                  <a:pt x="1204" y="2516"/>
                  <a:pt x="986" y="2470"/>
                </a:cubicBezTo>
                <a:cubicBezTo>
                  <a:pt x="872" y="2472"/>
                  <a:pt x="318" y="2382"/>
                  <a:pt x="128" y="2572"/>
                </a:cubicBezTo>
                <a:cubicBezTo>
                  <a:pt x="0" y="2261"/>
                  <a:pt x="85" y="1659"/>
                  <a:pt x="71" y="1262"/>
                </a:cubicBezTo>
                <a:cubicBezTo>
                  <a:pt x="81" y="466"/>
                  <a:pt x="28" y="556"/>
                  <a:pt x="105" y="155"/>
                </a:cubicBezTo>
                <a:cubicBezTo>
                  <a:pt x="120" y="159"/>
                  <a:pt x="138" y="157"/>
                  <a:pt x="151" y="166"/>
                </a:cubicBezTo>
                <a:cubicBezTo>
                  <a:pt x="211" y="206"/>
                  <a:pt x="126" y="211"/>
                  <a:pt x="218" y="189"/>
                </a:cubicBezTo>
                <a:cubicBezTo>
                  <a:pt x="244" y="150"/>
                  <a:pt x="269" y="125"/>
                  <a:pt x="309" y="99"/>
                </a:cubicBezTo>
                <a:cubicBezTo>
                  <a:pt x="348" y="107"/>
                  <a:pt x="373" y="111"/>
                  <a:pt x="410" y="121"/>
                </a:cubicBezTo>
                <a:cubicBezTo>
                  <a:pt x="410" y="121"/>
                  <a:pt x="501" y="150"/>
                  <a:pt x="410" y="121"/>
                </a:cubicBezTo>
                <a:close/>
              </a:path>
            </a:pathLst>
          </a:custGeom>
          <a:solidFill>
            <a:schemeClr val="bg2"/>
          </a:solidFill>
          <a:ln w="31750" cap="sq" cmpd="sng">
            <a:noFill/>
            <a:prstDash val="solid"/>
            <a:round/>
            <a:headEnd/>
            <a:tailEnd/>
          </a:ln>
          <a:effectLst>
            <a:outerShdw dist="224686" dir="2837437" algn="ctr" rotWithShape="0">
              <a:srgbClr val="B9B9B9"/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164681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某银行网点有五个服务窗口，分别为三个对私、一个对公和一个外币窗口。通常对私业务人很多，其它窗口人则较少，可临时改为对私服务。假设当对私窗口客户平均排队人数超过</a:t>
            </a:r>
            <a:r>
              <a:rPr lang="en-US" altLang="zh-CN" dirty="0"/>
              <a:t>7</a:t>
            </a:r>
            <a:r>
              <a:rPr lang="zh-CN" altLang="en-US" dirty="0"/>
              <a:t>人时，客户将有抱怨，此时银行可临时将其它窗口中一个或两个改为对私服务，当客户少于</a:t>
            </a:r>
            <a:r>
              <a:rPr lang="en-US" altLang="zh-CN" dirty="0"/>
              <a:t>7</a:t>
            </a:r>
            <a:r>
              <a:rPr lang="zh-CN" altLang="en-US" dirty="0"/>
              <a:t>人时，将恢复原有业务。设计一个程序用来模拟银行服务。</a:t>
            </a:r>
          </a:p>
          <a:p>
            <a:r>
              <a:rPr lang="zh-CN" altLang="en-US" b="1" dirty="0"/>
              <a:t>输入</a:t>
            </a:r>
            <a:r>
              <a:rPr lang="zh-CN" altLang="en-US" dirty="0"/>
              <a:t>：首先输入一个整数表示时间周期数，然后再依次输入每个时间周期中因私业务的到达 客户数。注：一个时间周期指的是银行处理一笔业务的平均处理时间，可以是一分钟、三分钟或其它。例如：</a:t>
            </a:r>
            <a:endParaRPr lang="en-US" altLang="zh-CN" dirty="0"/>
          </a:p>
          <a:p>
            <a:r>
              <a:rPr lang="en-US" altLang="zh-CN" dirty="0"/>
              <a:t>6</a:t>
            </a:r>
          </a:p>
          <a:p>
            <a:pPr marL="342900" indent="-342900"/>
            <a:r>
              <a:rPr lang="en-US" altLang="zh-CN" dirty="0"/>
              <a:t>2  5  13  11  15   9  </a:t>
            </a:r>
          </a:p>
          <a:p>
            <a:pPr marL="342900" indent="-342900"/>
            <a:r>
              <a:rPr lang="zh-CN" altLang="en-US" dirty="0"/>
              <a:t>说明：表明在</a:t>
            </a:r>
            <a:r>
              <a:rPr lang="en-US" altLang="zh-CN" dirty="0"/>
              <a:t>6</a:t>
            </a:r>
            <a:r>
              <a:rPr lang="zh-CN" altLang="en-US" dirty="0"/>
              <a:t>个时间周期内，第</a:t>
            </a:r>
            <a:r>
              <a:rPr lang="en-US" altLang="zh-CN" dirty="0"/>
              <a:t>1</a:t>
            </a:r>
            <a:r>
              <a:rPr lang="zh-CN" altLang="en-US" dirty="0"/>
              <a:t>个周期来了</a:t>
            </a:r>
            <a:r>
              <a:rPr lang="en-US" altLang="zh-CN" dirty="0"/>
              <a:t>2</a:t>
            </a:r>
            <a:r>
              <a:rPr lang="zh-CN" altLang="en-US" dirty="0"/>
              <a:t>个（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1,2</a:t>
            </a:r>
            <a:r>
              <a:rPr lang="zh-CN" altLang="en-US" dirty="0"/>
              <a:t>），第</a:t>
            </a:r>
            <a:r>
              <a:rPr lang="en-US" altLang="zh-CN" dirty="0"/>
              <a:t>2</a:t>
            </a:r>
            <a:r>
              <a:rPr lang="zh-CN" altLang="en-US" dirty="0"/>
              <a:t>个来了</a:t>
            </a:r>
            <a:r>
              <a:rPr lang="en-US" altLang="zh-CN" dirty="0"/>
              <a:t>5</a:t>
            </a:r>
            <a:r>
              <a:rPr lang="zh-CN" altLang="en-US" dirty="0"/>
              <a:t>人（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3,4,5,6,7</a:t>
            </a:r>
            <a:r>
              <a:rPr lang="zh-CN" altLang="en-US" dirty="0"/>
              <a:t>），以此类推。</a:t>
            </a:r>
            <a:endParaRPr lang="en-US" altLang="zh-CN" dirty="0"/>
          </a:p>
          <a:p>
            <a:r>
              <a:rPr lang="zh-CN" altLang="en-US" b="1" dirty="0"/>
              <a:t>输出</a:t>
            </a:r>
            <a:r>
              <a:rPr lang="zh-CN" altLang="en-US" dirty="0"/>
              <a:t>：每个客户等待服务的时间周期数。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/>
              <a:t>生产者</a:t>
            </a:r>
            <a:r>
              <a:rPr lang="en-US" altLang="zh-CN" b="1" dirty="0"/>
              <a:t>-</a:t>
            </a:r>
            <a:r>
              <a:rPr lang="zh-CN" altLang="en-US" b="1" dirty="0"/>
              <a:t>消费者</a:t>
            </a:r>
            <a:r>
              <a:rPr lang="zh-CN" altLang="en-US" dirty="0"/>
              <a:t>应用中消费者显然是先来先得到服务。在此，显然可用一个</a:t>
            </a:r>
            <a:r>
              <a:rPr lang="zh-CN" altLang="en-US" b="1" dirty="0"/>
              <a:t>队列</a:t>
            </a:r>
            <a:r>
              <a:rPr lang="zh-CN" altLang="en-US" dirty="0"/>
              <a:t>来存放等待服务的</a:t>
            </a:r>
            <a:r>
              <a:rPr lang="zh-CN" altLang="en-US" b="1" dirty="0"/>
              <a:t>客户</a:t>
            </a:r>
            <a:r>
              <a:rPr lang="zh-CN" altLang="en-US" dirty="0"/>
              <a:t>队列。每个客户有二个基本属性：排队序号和等待时间（时间周期数）：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cust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id;	//</a:t>
            </a:r>
            <a:r>
              <a:rPr lang="zh-CN" altLang="en-US" dirty="0"/>
              <a:t>客户排队序号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wtime</a:t>
            </a:r>
            <a:r>
              <a:rPr lang="en-US" altLang="zh-CN" dirty="0"/>
              <a:t>;  //</a:t>
            </a:r>
            <a:r>
              <a:rPr lang="zh-CN" altLang="en-US" dirty="0"/>
              <a:t>客户等待服务的时间（时间周期数）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cust</a:t>
            </a:r>
            <a:r>
              <a:rPr lang="en-US" altLang="zh-CN" dirty="0"/>
              <a:t> </a:t>
            </a:r>
            <a:r>
              <a:rPr lang="en-US" altLang="zh-CN" dirty="0" err="1"/>
              <a:t>Cqueue</a:t>
            </a:r>
            <a:r>
              <a:rPr lang="en-US" altLang="zh-CN" dirty="0"/>
              <a:t>[MAXSIZE]; //</a:t>
            </a:r>
            <a:r>
              <a:rPr lang="zh-CN" altLang="en-US" dirty="0"/>
              <a:t>等待服务的客户队列，一个循环队列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为了简化问题，可用一个变量来表示银行当前提供服务的</a:t>
            </a:r>
            <a:r>
              <a:rPr lang="zh-CN" altLang="en-US" b="1" dirty="0"/>
              <a:t>窗口数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snum</a:t>
            </a:r>
            <a:r>
              <a:rPr lang="en-US" altLang="zh-CN" dirty="0"/>
              <a:t>; </a:t>
            </a:r>
          </a:p>
          <a:p>
            <a:r>
              <a:rPr lang="zh-CN" altLang="en-US" dirty="0"/>
              <a:t>在本问题中，该变量的取值范围为</a:t>
            </a:r>
            <a:r>
              <a:rPr lang="en-US" altLang="zh-CN" dirty="0"/>
              <a:t>3&lt;= </a:t>
            </a:r>
            <a:r>
              <a:rPr lang="en-US" altLang="zh-CN" dirty="0" err="1"/>
              <a:t>snum</a:t>
            </a:r>
            <a:r>
              <a:rPr lang="en-US" altLang="zh-CN" dirty="0"/>
              <a:t> &lt;= 5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55576" y="692696"/>
            <a:ext cx="7391400" cy="4953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r="100000" b="10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278533" dir="2810857" algn="ctr" rotWithShape="0">
              <a:srgbClr val="B2B2B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524000" y="153035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.1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524000" y="1946275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.2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7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0" y="2433638"/>
            <a:ext cx="5029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.3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9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3400425"/>
            <a:ext cx="4191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0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24000" y="3892550"/>
            <a:ext cx="571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5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1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524000" y="4384675"/>
            <a:ext cx="541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6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5961063" y="803275"/>
            <a:ext cx="2819400" cy="838200"/>
          </a:xfrm>
          <a:prstGeom prst="cloudCallout">
            <a:avLst>
              <a:gd name="adj1" fmla="val -48144"/>
              <a:gd name="adj2" fmla="val 82764"/>
            </a:avLst>
          </a:prstGeom>
          <a:solidFill>
            <a:srgbClr val="FFFF97"/>
          </a:solidFill>
          <a:ln w="12700" cap="sq">
            <a:solidFill>
              <a:srgbClr val="969696"/>
            </a:solidFill>
            <a:round/>
            <a:headEnd type="none" w="sm" len="sm"/>
            <a:tailEnd type="none" w="sm" len="sm"/>
          </a:ln>
          <a:effectLst>
            <a:outerShdw dist="109250" dir="2132261" algn="ctr" rotWithShape="0">
              <a:srgbClr val="B2B2B2"/>
            </a:outerShdw>
          </a:effectLst>
        </p:spPr>
        <p:txBody>
          <a:bodyPr/>
          <a:lstStyle/>
          <a:p>
            <a:pPr algn="ctr"/>
            <a:endParaRPr lang="zh-CN" altLang="en-US" sz="2400" b="1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6289675" y="850900"/>
            <a:ext cx="2514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zh-CN" altLang="en-US" sz="3600" b="1" i="1">
                <a:solidFill>
                  <a:srgbClr val="FF3300"/>
                </a:solidFill>
                <a:ea typeface="黑体" pitchFamily="2" charset="-122"/>
              </a:rPr>
              <a:t>本章内容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04025" y="1704975"/>
            <a:ext cx="1293813" cy="1076325"/>
            <a:chOff x="3756" y="3310"/>
            <a:chExt cx="815" cy="678"/>
          </a:xfrm>
        </p:grpSpPr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3855" y="3440"/>
              <a:ext cx="635" cy="408"/>
            </a:xfrm>
            <a:prstGeom prst="rect">
              <a:avLst/>
            </a:prstGeom>
            <a:solidFill>
              <a:srgbClr val="D9D9D9"/>
            </a:solidFill>
            <a:ln w="1143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 rot="-4617144">
              <a:off x="3760" y="3753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 rot="3000623">
              <a:off x="4413" y="3375"/>
              <a:ext cx="141" cy="59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auto">
            <a:xfrm rot="18599377" flipH="1">
              <a:off x="4453" y="3813"/>
              <a:ext cx="141" cy="77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 rot="18599377" flipH="1">
              <a:off x="3965" y="3357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 rot="7962202">
              <a:off x="4451" y="3465"/>
              <a:ext cx="113" cy="43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 rot="7513901">
              <a:off x="3779" y="3403"/>
              <a:ext cx="141" cy="36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 rot="-5160831">
              <a:off x="4060" y="3850"/>
              <a:ext cx="100" cy="59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 rot="-2250248">
              <a:off x="3851" y="3566"/>
              <a:ext cx="84" cy="3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 rot="558124">
              <a:off x="4243" y="3859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409" y="3673"/>
              <a:ext cx="63" cy="73"/>
            </a:xfrm>
            <a:custGeom>
              <a:avLst/>
              <a:gdLst>
                <a:gd name="T0" fmla="*/ 0 w 157"/>
                <a:gd name="T1" fmla="*/ 0 h 172"/>
                <a:gd name="T2" fmla="*/ 0 w 157"/>
                <a:gd name="T3" fmla="*/ 0 h 172"/>
                <a:gd name="T4" fmla="*/ 0 w 157"/>
                <a:gd name="T5" fmla="*/ 0 h 172"/>
                <a:gd name="T6" fmla="*/ 0 w 157"/>
                <a:gd name="T7" fmla="*/ 0 h 172"/>
                <a:gd name="T8" fmla="*/ 0 w 157"/>
                <a:gd name="T9" fmla="*/ 0 h 172"/>
                <a:gd name="T10" fmla="*/ 0 w 157"/>
                <a:gd name="T11" fmla="*/ 0 h 172"/>
                <a:gd name="T12" fmla="*/ 0 w 157"/>
                <a:gd name="T13" fmla="*/ 0 h 172"/>
                <a:gd name="T14" fmla="*/ 0 w 157"/>
                <a:gd name="T15" fmla="*/ 0 h 172"/>
                <a:gd name="T16" fmla="*/ 0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>
              <a:off x="3926" y="3780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Freeform 25"/>
            <p:cNvSpPr>
              <a:spLocks/>
            </p:cNvSpPr>
            <p:nvPr/>
          </p:nvSpPr>
          <p:spPr bwMode="auto">
            <a:xfrm rot="6855375">
              <a:off x="4466" y="3558"/>
              <a:ext cx="141" cy="6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Freeform 26"/>
            <p:cNvSpPr>
              <a:spLocks/>
            </p:cNvSpPr>
            <p:nvPr/>
          </p:nvSpPr>
          <p:spPr bwMode="auto">
            <a:xfrm rot="6442629">
              <a:off x="3819" y="3833"/>
              <a:ext cx="84" cy="48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Freeform 27"/>
            <p:cNvSpPr>
              <a:spLocks/>
            </p:cNvSpPr>
            <p:nvPr/>
          </p:nvSpPr>
          <p:spPr bwMode="auto">
            <a:xfrm rot="558124">
              <a:off x="4195" y="3768"/>
              <a:ext cx="109" cy="8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Freeform 28"/>
            <p:cNvSpPr>
              <a:spLocks/>
            </p:cNvSpPr>
            <p:nvPr/>
          </p:nvSpPr>
          <p:spPr bwMode="auto">
            <a:xfrm rot="558124">
              <a:off x="4152" y="344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Freeform 29"/>
            <p:cNvSpPr>
              <a:spLocks/>
            </p:cNvSpPr>
            <p:nvPr/>
          </p:nvSpPr>
          <p:spPr bwMode="auto">
            <a:xfrm flipH="1">
              <a:off x="3766" y="3528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Freeform 30"/>
            <p:cNvSpPr>
              <a:spLocks/>
            </p:cNvSpPr>
            <p:nvPr/>
          </p:nvSpPr>
          <p:spPr bwMode="auto">
            <a:xfrm rot="558124">
              <a:off x="3876" y="3655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Freeform 31"/>
            <p:cNvSpPr>
              <a:spLocks/>
            </p:cNvSpPr>
            <p:nvPr/>
          </p:nvSpPr>
          <p:spPr bwMode="auto">
            <a:xfrm rot="558124">
              <a:off x="4422" y="3786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 rot="558124">
              <a:off x="3878" y="3457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auto">
            <a:xfrm>
              <a:off x="4218" y="3383"/>
              <a:ext cx="113" cy="48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Freeform 34"/>
            <p:cNvSpPr>
              <a:spLocks/>
            </p:cNvSpPr>
            <p:nvPr/>
          </p:nvSpPr>
          <p:spPr bwMode="auto">
            <a:xfrm rot="-4012660">
              <a:off x="3872" y="3880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Freeform 35"/>
            <p:cNvSpPr>
              <a:spLocks/>
            </p:cNvSpPr>
            <p:nvPr/>
          </p:nvSpPr>
          <p:spPr bwMode="auto">
            <a:xfrm rot="18599377" flipH="1">
              <a:off x="4009" y="3404"/>
              <a:ext cx="158" cy="27"/>
            </a:xfrm>
            <a:custGeom>
              <a:avLst/>
              <a:gdLst>
                <a:gd name="T0" fmla="*/ 8 w 248"/>
                <a:gd name="T1" fmla="*/ 0 h 191"/>
                <a:gd name="T2" fmla="*/ 4 w 248"/>
                <a:gd name="T3" fmla="*/ 0 h 191"/>
                <a:gd name="T4" fmla="*/ 4 w 248"/>
                <a:gd name="T5" fmla="*/ 0 h 191"/>
                <a:gd name="T6" fmla="*/ 3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2 w 248"/>
                <a:gd name="T15" fmla="*/ 0 h 191"/>
                <a:gd name="T16" fmla="*/ 2 w 248"/>
                <a:gd name="T17" fmla="*/ 0 h 191"/>
                <a:gd name="T18" fmla="*/ 3 w 248"/>
                <a:gd name="T19" fmla="*/ 0 h 191"/>
                <a:gd name="T20" fmla="*/ 4 w 248"/>
                <a:gd name="T21" fmla="*/ 0 h 191"/>
                <a:gd name="T22" fmla="*/ 4 w 248"/>
                <a:gd name="T23" fmla="*/ 0 h 191"/>
                <a:gd name="T24" fmla="*/ 7 w 248"/>
                <a:gd name="T25" fmla="*/ 0 h 191"/>
                <a:gd name="T26" fmla="*/ 7 w 248"/>
                <a:gd name="T27" fmla="*/ 0 h 191"/>
                <a:gd name="T28" fmla="*/ 8 w 248"/>
                <a:gd name="T29" fmla="*/ 0 h 191"/>
                <a:gd name="T30" fmla="*/ 11 w 248"/>
                <a:gd name="T31" fmla="*/ 0 h 191"/>
                <a:gd name="T32" fmla="*/ 8 w 248"/>
                <a:gd name="T33" fmla="*/ 0 h 191"/>
                <a:gd name="T34" fmla="*/ 7 w 248"/>
                <a:gd name="T35" fmla="*/ 0 h 191"/>
                <a:gd name="T36" fmla="*/ 6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Freeform 36"/>
            <p:cNvSpPr>
              <a:spLocks/>
            </p:cNvSpPr>
            <p:nvPr/>
          </p:nvSpPr>
          <p:spPr bwMode="auto">
            <a:xfrm rot="18599377" flipH="1">
              <a:off x="4077" y="3871"/>
              <a:ext cx="188" cy="45"/>
            </a:xfrm>
            <a:custGeom>
              <a:avLst/>
              <a:gdLst>
                <a:gd name="T0" fmla="*/ 27 w 248"/>
                <a:gd name="T1" fmla="*/ 0 h 191"/>
                <a:gd name="T2" fmla="*/ 16 w 248"/>
                <a:gd name="T3" fmla="*/ 0 h 191"/>
                <a:gd name="T4" fmla="*/ 13 w 248"/>
                <a:gd name="T5" fmla="*/ 0 h 191"/>
                <a:gd name="T6" fmla="*/ 8 w 248"/>
                <a:gd name="T7" fmla="*/ 0 h 191"/>
                <a:gd name="T8" fmla="*/ 4 w 248"/>
                <a:gd name="T9" fmla="*/ 0 h 191"/>
                <a:gd name="T10" fmla="*/ 0 w 248"/>
                <a:gd name="T11" fmla="*/ 0 h 191"/>
                <a:gd name="T12" fmla="*/ 4 w 248"/>
                <a:gd name="T13" fmla="*/ 0 h 191"/>
                <a:gd name="T14" fmla="*/ 6 w 248"/>
                <a:gd name="T15" fmla="*/ 0 h 191"/>
                <a:gd name="T16" fmla="*/ 6 w 248"/>
                <a:gd name="T17" fmla="*/ 0 h 191"/>
                <a:gd name="T18" fmla="*/ 11 w 248"/>
                <a:gd name="T19" fmla="*/ 0 h 191"/>
                <a:gd name="T20" fmla="*/ 14 w 248"/>
                <a:gd name="T21" fmla="*/ 0 h 191"/>
                <a:gd name="T22" fmla="*/ 16 w 248"/>
                <a:gd name="T23" fmla="*/ 0 h 191"/>
                <a:gd name="T24" fmla="*/ 24 w 248"/>
                <a:gd name="T25" fmla="*/ 0 h 191"/>
                <a:gd name="T26" fmla="*/ 25 w 248"/>
                <a:gd name="T27" fmla="*/ 0 h 191"/>
                <a:gd name="T28" fmla="*/ 29 w 248"/>
                <a:gd name="T29" fmla="*/ 0 h 191"/>
                <a:gd name="T30" fmla="*/ 36 w 248"/>
                <a:gd name="T31" fmla="*/ 0 h 191"/>
                <a:gd name="T32" fmla="*/ 27 w 248"/>
                <a:gd name="T33" fmla="*/ 0 h 191"/>
                <a:gd name="T34" fmla="*/ 25 w 248"/>
                <a:gd name="T35" fmla="*/ 0 h 191"/>
                <a:gd name="T36" fmla="*/ 2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Freeform 37"/>
            <p:cNvSpPr>
              <a:spLocks/>
            </p:cNvSpPr>
            <p:nvPr/>
          </p:nvSpPr>
          <p:spPr bwMode="auto">
            <a:xfrm rot="558124">
              <a:off x="3756" y="3657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Freeform 38"/>
            <p:cNvSpPr>
              <a:spLocks/>
            </p:cNvSpPr>
            <p:nvPr/>
          </p:nvSpPr>
          <p:spPr bwMode="auto">
            <a:xfrm rot="558124">
              <a:off x="4379" y="3871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Freeform 39"/>
            <p:cNvSpPr>
              <a:spLocks/>
            </p:cNvSpPr>
            <p:nvPr/>
          </p:nvSpPr>
          <p:spPr bwMode="auto">
            <a:xfrm rot="558124">
              <a:off x="4345" y="3463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Freeform 40"/>
            <p:cNvSpPr>
              <a:spLocks/>
            </p:cNvSpPr>
            <p:nvPr/>
          </p:nvSpPr>
          <p:spPr bwMode="auto">
            <a:xfrm rot="-237609">
              <a:off x="4404" y="357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Freeform 41"/>
            <p:cNvSpPr>
              <a:spLocks/>
            </p:cNvSpPr>
            <p:nvPr/>
          </p:nvSpPr>
          <p:spPr bwMode="auto">
            <a:xfrm rot="558124">
              <a:off x="4014" y="387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Freeform 42"/>
            <p:cNvSpPr>
              <a:spLocks/>
            </p:cNvSpPr>
            <p:nvPr/>
          </p:nvSpPr>
          <p:spPr bwMode="auto">
            <a:xfrm rot="-4841876">
              <a:off x="4482" y="370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Freeform 43"/>
            <p:cNvSpPr>
              <a:spLocks/>
            </p:cNvSpPr>
            <p:nvPr/>
          </p:nvSpPr>
          <p:spPr bwMode="auto">
            <a:xfrm rot="-4617144">
              <a:off x="3843" y="3491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3893" y="3477"/>
              <a:ext cx="553" cy="336"/>
            </a:xfrm>
            <a:prstGeom prst="rect">
              <a:avLst/>
            </a:prstGeom>
            <a:solidFill>
              <a:srgbClr val="D9D9D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3913" y="3445"/>
              <a:ext cx="50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 dirty="0">
                  <a:solidFill>
                    <a:srgbClr val="FF0000"/>
                  </a:solidFill>
                  <a:ea typeface="华文彩云" pitchFamily="2" charset="-122"/>
                </a:rPr>
                <a:t>重点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/>
      <p:bldP spid="305157" grpId="0"/>
      <p:bldP spid="305159" grpId="0"/>
      <p:bldP spid="30516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主要算法：</a:t>
            </a:r>
            <a:endParaRPr lang="en-US" altLang="zh-CN" dirty="0"/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for(clock=1; ; clock++) //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在每个时间周期内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1. If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 indent="803275"/>
            <a:r>
              <a:rPr lang="zh-CN" altLang="en-US" dirty="0">
                <a:latin typeface="楷体" pitchFamily="49" charset="-122"/>
                <a:ea typeface="楷体" pitchFamily="49" charset="-122"/>
              </a:rPr>
              <a:t>将每个客户的等待时间增加一个时间单元；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2. If(clock &lt;=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simulationtime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1260475"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2.1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如果有新客户到来（从输入中读入本周期内新来客户数），将其入队；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2.2 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根据等待服务客户数重新计算服务窗口数；</a:t>
            </a:r>
            <a:endParaRPr lang="en-US" altLang="zh-CN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3. If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3.1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从客户队列中取（出队）相应数目（按实际服务窗口数）客户获得服务；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3.2 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然后根据等待服务客户数重新计算服务窗口数；</a:t>
            </a:r>
            <a:endParaRPr lang="en-US" altLang="zh-CN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marL="1260475" lvl="1" indent="-457200"/>
            <a:r>
              <a:rPr lang="en-US" altLang="zh-CN" dirty="0">
                <a:latin typeface="楷体" pitchFamily="49" charset="-122"/>
                <a:ea typeface="楷体" pitchFamily="49" charset="-122"/>
              </a:rPr>
              <a:t>Else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结束模拟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084168" y="260648"/>
            <a:ext cx="2851150" cy="1033463"/>
            <a:chOff x="404" y="73"/>
            <a:chExt cx="1161" cy="651"/>
          </a:xfrm>
        </p:grpSpPr>
        <p:sp>
          <p:nvSpPr>
            <p:cNvPr id="5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827584" y="1340768"/>
            <a:ext cx="7200800" cy="4092537"/>
            <a:chOff x="289" y="1200"/>
            <a:chExt cx="5136" cy="2352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2" y="1522"/>
              <a:ext cx="4804" cy="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在本问题中，当前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服务窗口平均排队等待服务的客户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人员数小于某个阈值时，临时窗口将不再提供服务，一来该策略不是最优，二来也不符合实际情况。现增加如下规则：</a:t>
              </a:r>
              <a:endParaRPr lang="en-US" altLang="zh-CN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外币和对公窗口应优先处理本业务，即当有对应业务（有客户等待时）时应优先处理，只有当本业务没有排队客户时，才能处理对私业务；</a:t>
              </a:r>
              <a:endParaRPr lang="en-US" altLang="zh-CN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当外币和对公窗口没有等待客户同时对私窗口有等待客户排队时，将处理对私业务（资源利用最大化）。</a:t>
              </a:r>
              <a:endParaRPr lang="zh-CN" altLang="en-US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优先队列（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Priority queue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95536" y="1196752"/>
            <a:ext cx="8137353" cy="4905122"/>
            <a:chOff x="-19" y="993"/>
            <a:chExt cx="5804" cy="2313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-19" y="993"/>
              <a:ext cx="5804" cy="2235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35" y="1197"/>
              <a:ext cx="5061" cy="2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lnSpc>
                  <a:spcPts val="3100"/>
                </a:lnSpc>
                <a:spcBef>
                  <a:spcPct val="0"/>
                </a:spcBef>
              </a:pP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在实际应用时，前述简单队列结构是不够的，先入先出机制需要使用某些优先规则来完善。如：</a:t>
              </a:r>
              <a:endParaRPr lang="en-US" altLang="zh-CN" sz="24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lvl="1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在服务行业，通常有残疾人、老人优先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在公路上某些特殊车辆（如救护车、消防车）优先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在操作系统进程调度中，具有高优先级的进程优先执行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lnSpc>
                  <a:spcPts val="3100"/>
                </a:lnSpc>
                <a:spcBef>
                  <a:spcPct val="0"/>
                </a:spcBef>
              </a:pPr>
              <a:r>
                <a:rPr lang="zh-CN" altLang="en-US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优先队列（</a:t>
              </a:r>
              <a:r>
                <a:rPr lang="en-US" altLang="zh-CN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Priority Queue</a:t>
              </a:r>
              <a:r>
                <a:rPr lang="zh-CN" altLang="en-US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：根据元素的优先级及在队列中的当前位置决定出队的顺序。</a:t>
              </a:r>
              <a:endParaRPr lang="zh-CN" altLang="en-US" sz="2400" b="1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优先队列的实现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755576" y="1124744"/>
            <a:ext cx="7560840" cy="5402746"/>
            <a:chOff x="672" y="1008"/>
            <a:chExt cx="3504" cy="107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079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772" y="1048"/>
              <a:ext cx="3371" cy="9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方法一：使用两种变种链表实现。一种链表是所有元素都按进入顺序排列（队），取元素效率为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O(n) </a:t>
              </a:r>
              <a:r>
                <a:rPr lang="zh-CN" altLang="en-US" sz="2400" dirty="0">
                  <a:solidFill>
                    <a:srgbClr val="000099"/>
                  </a:solidFill>
                </a:rPr>
                <a:t>；另一种链表是根据元素的优先级决定新增位置（按优先级排序），新增元素效率为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O(n)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。实现简单。</a:t>
              </a:r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方法二：使用一个链表和一个指针数组，链表用于存放元素，一个指向链表的指针数组用于确定新加入的元素应该在哪个范围中（按优先级），算法的时间复杂度为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O(      )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。（</a:t>
              </a:r>
              <a:r>
                <a:rPr lang="en-US" altLang="zh-CN" sz="2400" dirty="0" err="1">
                  <a:solidFill>
                    <a:srgbClr val="000099"/>
                  </a:solidFill>
                </a:rPr>
                <a:t>J.O.Hendriksen</a:t>
              </a:r>
              <a:r>
                <a:rPr lang="zh-CN" altLang="en-US" sz="2400" dirty="0">
                  <a:solidFill>
                    <a:srgbClr val="000099"/>
                  </a:solidFill>
                </a:rPr>
                <a:t>提出）。</a:t>
              </a:r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方法三：</a:t>
              </a:r>
              <a:r>
                <a:rPr lang="zh-CN" altLang="en-US" sz="2400" b="1" dirty="0">
                  <a:solidFill>
                    <a:srgbClr val="000099"/>
                  </a:solidFill>
                </a:rPr>
                <a:t>用一个堆（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Heap</a:t>
              </a:r>
              <a:r>
                <a:rPr lang="zh-CN" altLang="en-US" sz="2400" b="1" dirty="0">
                  <a:solidFill>
                    <a:srgbClr val="000099"/>
                  </a:solidFill>
                </a:rPr>
                <a:t>）结构实现。这是常用的一种高效实现优先队列的方法</a:t>
              </a:r>
              <a:r>
                <a:rPr lang="zh-CN" altLang="en-US" sz="2400" dirty="0">
                  <a:solidFill>
                    <a:srgbClr val="000099"/>
                  </a:solidFill>
                </a:rPr>
                <a:t>（原理将在树中讲解），算法的时间复杂度为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</a:t>
              </a:r>
              <a:r>
                <a:rPr lang="en-US" altLang="zh-CN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(log</a:t>
              </a:r>
              <a:r>
                <a:rPr lang="en-US" altLang="zh-CN" sz="2400" baseline="-250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 N)</a:t>
              </a:r>
              <a:r>
                <a:rPr lang="zh-CN" altLang="en-US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</a:t>
              </a:r>
              <a:endParaRPr lang="en-US" altLang="zh-CN" sz="2400" dirty="0">
                <a:solidFill>
                  <a:srgbClr val="000099"/>
                </a:solidFill>
              </a:endParaRP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91880" y="4293096"/>
          <a:ext cx="424684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公式" r:id="rId3" imgW="241200" imgH="228600" progId="Equation.3">
                  <p:embed/>
                </p:oleObj>
              </mc:Choice>
              <mc:Fallback>
                <p:oleObj name="公式" r:id="rId3" imgW="241200" imgH="228600" progId="Equation.3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293096"/>
                        <a:ext cx="424684" cy="4023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 rot="-821294">
            <a:off x="1944688" y="2466975"/>
            <a:ext cx="477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FF"/>
                </a:solidFill>
                <a:ea typeface="黑体" pitchFamily="2" charset="-122"/>
              </a:rPr>
              <a:t>本章内容小结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 rot="-821294">
            <a:off x="2438400" y="1600200"/>
            <a:ext cx="5607050" cy="1798638"/>
          </a:xfrm>
          <a:custGeom>
            <a:avLst/>
            <a:gdLst>
              <a:gd name="T0" fmla="*/ 2147483647 w 3784"/>
              <a:gd name="T1" fmla="*/ 2147483647 h 1277"/>
              <a:gd name="T2" fmla="*/ 2147483647 w 3784"/>
              <a:gd name="T3" fmla="*/ 2147483647 h 1277"/>
              <a:gd name="T4" fmla="*/ 2147483647 w 3784"/>
              <a:gd name="T5" fmla="*/ 2147483647 h 1277"/>
              <a:gd name="T6" fmla="*/ 2147483647 w 3784"/>
              <a:gd name="T7" fmla="*/ 0 h 1277"/>
              <a:gd name="T8" fmla="*/ 2147483647 w 3784"/>
              <a:gd name="T9" fmla="*/ 2147483647 h 1277"/>
              <a:gd name="T10" fmla="*/ 2147483647 w 3784"/>
              <a:gd name="T11" fmla="*/ 2147483647 h 1277"/>
              <a:gd name="T12" fmla="*/ 2147483647 w 3784"/>
              <a:gd name="T13" fmla="*/ 2147483647 h 1277"/>
              <a:gd name="T14" fmla="*/ 2147483647 w 3784"/>
              <a:gd name="T15" fmla="*/ 2147483647 h 1277"/>
              <a:gd name="T16" fmla="*/ 2147483647 w 3784"/>
              <a:gd name="T17" fmla="*/ 2147483647 h 1277"/>
              <a:gd name="T18" fmla="*/ 2147483647 w 3784"/>
              <a:gd name="T19" fmla="*/ 2147483647 h 1277"/>
              <a:gd name="T20" fmla="*/ 2147483647 w 3784"/>
              <a:gd name="T21" fmla="*/ 2147483647 h 1277"/>
              <a:gd name="T22" fmla="*/ 2147483647 w 3784"/>
              <a:gd name="T23" fmla="*/ 2147483647 h 1277"/>
              <a:gd name="T24" fmla="*/ 2147483647 w 3784"/>
              <a:gd name="T25" fmla="*/ 2147483647 h 1277"/>
              <a:gd name="T26" fmla="*/ 2147483647 w 3784"/>
              <a:gd name="T27" fmla="*/ 2147483647 h 1277"/>
              <a:gd name="T28" fmla="*/ 2147483647 w 3784"/>
              <a:gd name="T29" fmla="*/ 2147483647 h 1277"/>
              <a:gd name="T30" fmla="*/ 2147483647 w 3784"/>
              <a:gd name="T31" fmla="*/ 2147483647 h 1277"/>
              <a:gd name="T32" fmla="*/ 2147483647 w 3784"/>
              <a:gd name="T33" fmla="*/ 2147483647 h 1277"/>
              <a:gd name="T34" fmla="*/ 2147483647 w 3784"/>
              <a:gd name="T35" fmla="*/ 2147483647 h 1277"/>
              <a:gd name="T36" fmla="*/ 2147483647 w 3784"/>
              <a:gd name="T37" fmla="*/ 2147483647 h 1277"/>
              <a:gd name="T38" fmla="*/ 2147483647 w 3784"/>
              <a:gd name="T39" fmla="*/ 2147483647 h 1277"/>
              <a:gd name="T40" fmla="*/ 2147483647 w 3784"/>
              <a:gd name="T41" fmla="*/ 2147483647 h 1277"/>
              <a:gd name="T42" fmla="*/ 2147483647 w 3784"/>
              <a:gd name="T43" fmla="*/ 2147483647 h 1277"/>
              <a:gd name="T44" fmla="*/ 2147483647 w 3784"/>
              <a:gd name="T45" fmla="*/ 2147483647 h 1277"/>
              <a:gd name="T46" fmla="*/ 2147483647 w 3784"/>
              <a:gd name="T47" fmla="*/ 2147483647 h 1277"/>
              <a:gd name="T48" fmla="*/ 2147483647 w 3784"/>
              <a:gd name="T49" fmla="*/ 2147483647 h 1277"/>
              <a:gd name="T50" fmla="*/ 2147483647 w 3784"/>
              <a:gd name="T51" fmla="*/ 2147483647 h 1277"/>
              <a:gd name="T52" fmla="*/ 2147483647 w 3784"/>
              <a:gd name="T53" fmla="*/ 2147483647 h 1277"/>
              <a:gd name="T54" fmla="*/ 2147483647 w 3784"/>
              <a:gd name="T55" fmla="*/ 2147483647 h 1277"/>
              <a:gd name="T56" fmla="*/ 2147483647 w 3784"/>
              <a:gd name="T57" fmla="*/ 2147483647 h 1277"/>
              <a:gd name="T58" fmla="*/ 2147483647 w 3784"/>
              <a:gd name="T59" fmla="*/ 2147483647 h 1277"/>
              <a:gd name="T60" fmla="*/ 2147483647 w 3784"/>
              <a:gd name="T61" fmla="*/ 2147483647 h 1277"/>
              <a:gd name="T62" fmla="*/ 2147483647 w 3784"/>
              <a:gd name="T63" fmla="*/ 2147483647 h 1277"/>
              <a:gd name="T64" fmla="*/ 2147483647 w 3784"/>
              <a:gd name="T65" fmla="*/ 2147483647 h 1277"/>
              <a:gd name="T66" fmla="*/ 2147483647 w 3784"/>
              <a:gd name="T67" fmla="*/ 2147483647 h 1277"/>
              <a:gd name="T68" fmla="*/ 2147483647 w 3784"/>
              <a:gd name="T69" fmla="*/ 2147483647 h 1277"/>
              <a:gd name="T70" fmla="*/ 2147483647 w 3784"/>
              <a:gd name="T71" fmla="*/ 2147483647 h 1277"/>
              <a:gd name="T72" fmla="*/ 2147483647 w 3784"/>
              <a:gd name="T73" fmla="*/ 2147483647 h 1277"/>
              <a:gd name="T74" fmla="*/ 2147483647 w 3784"/>
              <a:gd name="T75" fmla="*/ 2147483647 h 1277"/>
              <a:gd name="T76" fmla="*/ 2147483647 w 3784"/>
              <a:gd name="T77" fmla="*/ 2147483647 h 1277"/>
              <a:gd name="T78" fmla="*/ 2147483647 w 3784"/>
              <a:gd name="T79" fmla="*/ 2147483647 h 12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84" h="1277">
                <a:moveTo>
                  <a:pt x="103" y="68"/>
                </a:moveTo>
                <a:cubicBezTo>
                  <a:pt x="243" y="78"/>
                  <a:pt x="381" y="93"/>
                  <a:pt x="521" y="102"/>
                </a:cubicBezTo>
                <a:cubicBezTo>
                  <a:pt x="1201" y="86"/>
                  <a:pt x="1871" y="53"/>
                  <a:pt x="2554" y="45"/>
                </a:cubicBezTo>
                <a:cubicBezTo>
                  <a:pt x="2942" y="26"/>
                  <a:pt x="3328" y="8"/>
                  <a:pt x="3717" y="0"/>
                </a:cubicBezTo>
                <a:cubicBezTo>
                  <a:pt x="3710" y="11"/>
                  <a:pt x="3705" y="25"/>
                  <a:pt x="3695" y="34"/>
                </a:cubicBezTo>
                <a:cubicBezTo>
                  <a:pt x="3675" y="52"/>
                  <a:pt x="3627" y="79"/>
                  <a:pt x="3627" y="79"/>
                </a:cubicBezTo>
                <a:cubicBezTo>
                  <a:pt x="3630" y="126"/>
                  <a:pt x="3630" y="309"/>
                  <a:pt x="3672" y="373"/>
                </a:cubicBezTo>
                <a:cubicBezTo>
                  <a:pt x="3681" y="387"/>
                  <a:pt x="3702" y="388"/>
                  <a:pt x="3717" y="396"/>
                </a:cubicBezTo>
                <a:cubicBezTo>
                  <a:pt x="3688" y="514"/>
                  <a:pt x="3687" y="626"/>
                  <a:pt x="3729" y="746"/>
                </a:cubicBezTo>
                <a:cubicBezTo>
                  <a:pt x="3725" y="772"/>
                  <a:pt x="3729" y="801"/>
                  <a:pt x="3717" y="825"/>
                </a:cubicBezTo>
                <a:cubicBezTo>
                  <a:pt x="3712" y="835"/>
                  <a:pt x="3685" y="824"/>
                  <a:pt x="3684" y="836"/>
                </a:cubicBezTo>
                <a:cubicBezTo>
                  <a:pt x="3666" y="986"/>
                  <a:pt x="3690" y="991"/>
                  <a:pt x="3751" y="1085"/>
                </a:cubicBezTo>
                <a:cubicBezTo>
                  <a:pt x="3755" y="1107"/>
                  <a:pt x="3758" y="1130"/>
                  <a:pt x="3763" y="1152"/>
                </a:cubicBezTo>
                <a:cubicBezTo>
                  <a:pt x="3766" y="1164"/>
                  <a:pt x="3784" y="1179"/>
                  <a:pt x="3774" y="1186"/>
                </a:cubicBezTo>
                <a:cubicBezTo>
                  <a:pt x="3752" y="1201"/>
                  <a:pt x="3721" y="1193"/>
                  <a:pt x="3695" y="1197"/>
                </a:cubicBezTo>
                <a:cubicBezTo>
                  <a:pt x="3676" y="1200"/>
                  <a:pt x="3657" y="1208"/>
                  <a:pt x="3638" y="1209"/>
                </a:cubicBezTo>
                <a:cubicBezTo>
                  <a:pt x="3521" y="1216"/>
                  <a:pt x="3405" y="1216"/>
                  <a:pt x="3288" y="1220"/>
                </a:cubicBezTo>
                <a:cubicBezTo>
                  <a:pt x="3224" y="1233"/>
                  <a:pt x="3159" y="1239"/>
                  <a:pt x="3096" y="1254"/>
                </a:cubicBezTo>
                <a:cubicBezTo>
                  <a:pt x="2888" y="1220"/>
                  <a:pt x="2848" y="1235"/>
                  <a:pt x="2554" y="1243"/>
                </a:cubicBezTo>
                <a:cubicBezTo>
                  <a:pt x="2233" y="1263"/>
                  <a:pt x="1917" y="1270"/>
                  <a:pt x="1594" y="1277"/>
                </a:cubicBezTo>
                <a:cubicBezTo>
                  <a:pt x="1372" y="1273"/>
                  <a:pt x="1150" y="1273"/>
                  <a:pt x="928" y="1265"/>
                </a:cubicBezTo>
                <a:cubicBezTo>
                  <a:pt x="916" y="1265"/>
                  <a:pt x="974" y="1254"/>
                  <a:pt x="962" y="1254"/>
                </a:cubicBezTo>
                <a:cubicBezTo>
                  <a:pt x="664" y="1246"/>
                  <a:pt x="367" y="1247"/>
                  <a:pt x="69" y="1243"/>
                </a:cubicBezTo>
                <a:cubicBezTo>
                  <a:pt x="73" y="1220"/>
                  <a:pt x="69" y="1195"/>
                  <a:pt x="81" y="1175"/>
                </a:cubicBezTo>
                <a:cubicBezTo>
                  <a:pt x="87" y="1165"/>
                  <a:pt x="111" y="1175"/>
                  <a:pt x="115" y="1164"/>
                </a:cubicBezTo>
                <a:cubicBezTo>
                  <a:pt x="132" y="1117"/>
                  <a:pt x="122" y="1064"/>
                  <a:pt x="137" y="1017"/>
                </a:cubicBezTo>
                <a:cubicBezTo>
                  <a:pt x="121" y="950"/>
                  <a:pt x="116" y="896"/>
                  <a:pt x="103" y="825"/>
                </a:cubicBezTo>
                <a:cubicBezTo>
                  <a:pt x="99" y="802"/>
                  <a:pt x="81" y="757"/>
                  <a:pt x="81" y="757"/>
                </a:cubicBezTo>
                <a:cubicBezTo>
                  <a:pt x="60" y="615"/>
                  <a:pt x="46" y="600"/>
                  <a:pt x="69" y="463"/>
                </a:cubicBezTo>
                <a:cubicBezTo>
                  <a:pt x="73" y="440"/>
                  <a:pt x="84" y="418"/>
                  <a:pt x="92" y="396"/>
                </a:cubicBezTo>
                <a:cubicBezTo>
                  <a:pt x="96" y="385"/>
                  <a:pt x="103" y="362"/>
                  <a:pt x="103" y="362"/>
                </a:cubicBezTo>
                <a:cubicBezTo>
                  <a:pt x="93" y="342"/>
                  <a:pt x="74" y="307"/>
                  <a:pt x="69" y="283"/>
                </a:cubicBezTo>
                <a:cubicBezTo>
                  <a:pt x="64" y="257"/>
                  <a:pt x="69" y="228"/>
                  <a:pt x="58" y="204"/>
                </a:cubicBezTo>
                <a:cubicBezTo>
                  <a:pt x="52" y="191"/>
                  <a:pt x="35" y="189"/>
                  <a:pt x="24" y="181"/>
                </a:cubicBezTo>
                <a:cubicBezTo>
                  <a:pt x="17" y="170"/>
                  <a:pt x="4" y="160"/>
                  <a:pt x="2" y="147"/>
                </a:cubicBezTo>
                <a:cubicBezTo>
                  <a:pt x="0" y="132"/>
                  <a:pt x="10" y="117"/>
                  <a:pt x="13" y="102"/>
                </a:cubicBezTo>
                <a:cubicBezTo>
                  <a:pt x="18" y="76"/>
                  <a:pt x="20" y="49"/>
                  <a:pt x="24" y="23"/>
                </a:cubicBezTo>
                <a:cubicBezTo>
                  <a:pt x="39" y="27"/>
                  <a:pt x="54" y="31"/>
                  <a:pt x="69" y="34"/>
                </a:cubicBezTo>
                <a:cubicBezTo>
                  <a:pt x="92" y="38"/>
                  <a:pt x="115" y="40"/>
                  <a:pt x="137" y="45"/>
                </a:cubicBezTo>
                <a:cubicBezTo>
                  <a:pt x="149" y="48"/>
                  <a:pt x="171" y="57"/>
                  <a:pt x="171" y="57"/>
                </a:cubicBezTo>
              </a:path>
            </a:pathLst>
          </a:cu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239623" dir="1920323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 rot="-821294">
            <a:off x="2833688" y="1946275"/>
            <a:ext cx="54721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00"/>
                </a:solidFill>
                <a:ea typeface="黑体" pitchFamily="2" charset="-122"/>
              </a:rPr>
              <a:t>本章内容小结</a:t>
            </a:r>
          </a:p>
        </p:txBody>
      </p:sp>
      <p:graphicFrame>
        <p:nvGraphicFramePr>
          <p:cNvPr id="84997" name="Object 6"/>
          <p:cNvGraphicFramePr>
            <a:graphicFrameLocks noChangeAspect="1"/>
          </p:cNvGraphicFramePr>
          <p:nvPr/>
        </p:nvGraphicFramePr>
        <p:xfrm>
          <a:off x="533400" y="2514600"/>
          <a:ext cx="21336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hoto Editor 照片" r:id="rId3" imgW="533474" imgH="952633" progId="">
                  <p:embed/>
                </p:oleObj>
              </mc:Choice>
              <mc:Fallback>
                <p:oleObj name="Photo Editor 照片" r:id="rId3" imgW="533474" imgH="952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21336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1000" y="2413000"/>
            <a:ext cx="647934" cy="1295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栈</a:t>
            </a:r>
          </a:p>
          <a:p>
            <a:pPr>
              <a:lnSpc>
                <a:spcPct val="85000"/>
              </a:lnSpc>
            </a:pPr>
            <a:r>
              <a:rPr lang="zh-CN" altLang="en-US" sz="2000" b="1" dirty="0">
                <a:solidFill>
                  <a:srgbClr val="FF3300"/>
                </a:solidFill>
                <a:ea typeface="黑体" pitchFamily="2" charset="-122"/>
              </a:rPr>
              <a:t>   、</a:t>
            </a:r>
          </a:p>
          <a:p>
            <a:pPr>
              <a:lnSpc>
                <a:spcPct val="85000"/>
              </a:lnSpc>
            </a:pP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队</a:t>
            </a:r>
            <a:endParaRPr lang="zh-CN" altLang="en-US" sz="3600" b="1" dirty="0">
              <a:solidFill>
                <a:srgbClr val="FF3300"/>
              </a:solidFill>
              <a:ea typeface="黑体" pitchFamily="2" charset="-122"/>
            </a:endParaRP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600200" y="957263"/>
            <a:ext cx="43434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栈、队的基本概念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600200" y="26336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栈、队的顺序存储结构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00200" y="43481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栈、队的链式存储结构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600200" y="5605463"/>
            <a:ext cx="4495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ea typeface="黑体" pitchFamily="2" charset="-122"/>
              </a:rPr>
              <a:t>栈、队的应用举例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2743200" y="2192338"/>
            <a:ext cx="510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ea typeface="幼圆" pitchFamily="49" charset="-122"/>
              </a:rPr>
              <a:t>栈、队列是特殊线性表(特殊性)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667000" y="3868738"/>
            <a:ext cx="2057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i="1">
                <a:solidFill>
                  <a:srgbClr val="808080"/>
                </a:solidFill>
                <a:ea typeface="幼圆" pitchFamily="49" charset="-122"/>
              </a:rPr>
              <a:t>（循环队列）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57400" y="1384300"/>
            <a:ext cx="3962400" cy="503238"/>
            <a:chOff x="1344" y="816"/>
            <a:chExt cx="2496" cy="317"/>
          </a:xfrm>
        </p:grpSpPr>
        <p:sp>
          <p:nvSpPr>
            <p:cNvPr id="86090" name="Rectangle 10"/>
            <p:cNvSpPr>
              <a:spLocks noChangeArrowheads="1"/>
            </p:cNvSpPr>
            <p:nvPr/>
          </p:nvSpPr>
          <p:spPr bwMode="auto">
            <a:xfrm>
              <a:off x="1536" y="816"/>
              <a:ext cx="230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栈、队的定义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344" y="912"/>
              <a:ext cx="192" cy="169"/>
              <a:chOff x="4320" y="754"/>
              <a:chExt cx="240" cy="231"/>
            </a:xfrm>
          </p:grpSpPr>
          <p:sp>
            <p:nvSpPr>
              <p:cNvPr id="86092" name="Freeform 1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3" name="Freeform 1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4" name="Freeform 1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5" name="Freeform 1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6" name="Freeform 1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7" name="Freeform 1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8" name="Freeform 1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9" name="Freeform 1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0" name="Freeform 2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7400" y="1765300"/>
            <a:ext cx="5029200" cy="503238"/>
            <a:chOff x="1344" y="1056"/>
            <a:chExt cx="3168" cy="317"/>
          </a:xfrm>
        </p:grpSpPr>
        <p:sp>
          <p:nvSpPr>
            <p:cNvPr id="86079" name="Rectangle 22"/>
            <p:cNvSpPr>
              <a:spLocks noChangeArrowheads="1"/>
            </p:cNvSpPr>
            <p:nvPr/>
          </p:nvSpPr>
          <p:spPr bwMode="auto">
            <a:xfrm>
              <a:off x="1536" y="1056"/>
              <a:ext cx="2976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栈、队的基本操作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44" y="1140"/>
              <a:ext cx="192" cy="169"/>
              <a:chOff x="4320" y="754"/>
              <a:chExt cx="240" cy="231"/>
            </a:xfrm>
          </p:grpSpPr>
          <p:sp>
            <p:nvSpPr>
              <p:cNvPr id="86081" name="Freeform 24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2" name="Freeform 25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3" name="Freeform 26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4" name="Freeform 27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5" name="Freeform 28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6" name="Freeform 29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7" name="Freeform 30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8" name="Freeform 31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9" name="Freeform 32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057400" y="3060700"/>
            <a:ext cx="3829050" cy="503238"/>
            <a:chOff x="1296" y="2016"/>
            <a:chExt cx="2412" cy="317"/>
          </a:xfrm>
        </p:grpSpPr>
        <p:sp>
          <p:nvSpPr>
            <p:cNvPr id="86068" name="Rectangle 34"/>
            <p:cNvSpPr>
              <a:spLocks noChangeArrowheads="1"/>
            </p:cNvSpPr>
            <p:nvPr/>
          </p:nvSpPr>
          <p:spPr bwMode="auto">
            <a:xfrm>
              <a:off x="1500" y="2016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296" y="2112"/>
              <a:ext cx="192" cy="169"/>
              <a:chOff x="4320" y="754"/>
              <a:chExt cx="240" cy="231"/>
            </a:xfrm>
          </p:grpSpPr>
          <p:sp>
            <p:nvSpPr>
              <p:cNvPr id="86070" name="Freeform 36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1" name="Freeform 37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2" name="Freeform 38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3" name="Freeform 39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4" name="Freeform 40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5" name="Freeform 41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6" name="Freeform 42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7" name="Freeform 43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8" name="Freeform 44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057400" y="3441700"/>
            <a:ext cx="6248400" cy="503238"/>
            <a:chOff x="1296" y="2304"/>
            <a:chExt cx="3936" cy="317"/>
          </a:xfrm>
        </p:grpSpPr>
        <p:sp>
          <p:nvSpPr>
            <p:cNvPr id="86057" name="Rectangle 46"/>
            <p:cNvSpPr>
              <a:spLocks noChangeArrowheads="1"/>
            </p:cNvSpPr>
            <p:nvPr/>
          </p:nvSpPr>
          <p:spPr bwMode="auto">
            <a:xfrm>
              <a:off x="1488" y="2304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1296" y="2412"/>
              <a:ext cx="192" cy="169"/>
              <a:chOff x="4320" y="754"/>
              <a:chExt cx="240" cy="231"/>
            </a:xfrm>
          </p:grpSpPr>
          <p:sp>
            <p:nvSpPr>
              <p:cNvPr id="86059" name="Freeform 48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0" name="Freeform 49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1" name="Freeform 50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2" name="Freeform 51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3" name="Freeform 52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4" name="Freeform 53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5" name="Freeform 54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6" name="Freeform 55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7" name="Freeform 56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057400" y="4756150"/>
            <a:ext cx="3848100" cy="503238"/>
            <a:chOff x="1308" y="3081"/>
            <a:chExt cx="2424" cy="317"/>
          </a:xfrm>
        </p:grpSpPr>
        <p:sp>
          <p:nvSpPr>
            <p:cNvPr id="86046" name="Rectangle 58"/>
            <p:cNvSpPr>
              <a:spLocks noChangeArrowheads="1"/>
            </p:cNvSpPr>
            <p:nvPr/>
          </p:nvSpPr>
          <p:spPr bwMode="auto">
            <a:xfrm>
              <a:off x="1524" y="3081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1308" y="3180"/>
              <a:ext cx="192" cy="169"/>
              <a:chOff x="4320" y="754"/>
              <a:chExt cx="240" cy="231"/>
            </a:xfrm>
          </p:grpSpPr>
          <p:sp>
            <p:nvSpPr>
              <p:cNvPr id="86048" name="Freeform 60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Freeform 61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Freeform 62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Freeform 63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Freeform 64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Freeform 65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Freeform 66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Freeform 67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Freeform 68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2057400" y="5118100"/>
            <a:ext cx="6267450" cy="503238"/>
            <a:chOff x="1320" y="3321"/>
            <a:chExt cx="3948" cy="317"/>
          </a:xfrm>
        </p:grpSpPr>
        <p:sp>
          <p:nvSpPr>
            <p:cNvPr id="86035" name="Rectangle 70"/>
            <p:cNvSpPr>
              <a:spLocks noChangeArrowheads="1"/>
            </p:cNvSpPr>
            <p:nvPr/>
          </p:nvSpPr>
          <p:spPr bwMode="auto">
            <a:xfrm>
              <a:off x="1524" y="3321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1320" y="3431"/>
              <a:ext cx="192" cy="169"/>
              <a:chOff x="4320" y="754"/>
              <a:chExt cx="240" cy="231"/>
            </a:xfrm>
          </p:grpSpPr>
          <p:sp>
            <p:nvSpPr>
              <p:cNvPr id="86037" name="Freeform 7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8" name="Freeform 7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9" name="Freeform 7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0" name="Freeform 7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1" name="Freeform 7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2" name="Freeform 7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3" name="Freeform 7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4" name="Freeform 7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5" name="Freeform 8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2465" name="AutoShape 81"/>
          <p:cNvSpPr>
            <a:spLocks/>
          </p:cNvSpPr>
          <p:nvPr/>
        </p:nvSpPr>
        <p:spPr bwMode="auto">
          <a:xfrm>
            <a:off x="1143000" y="1201738"/>
            <a:ext cx="381000" cy="4724400"/>
          </a:xfrm>
          <a:prstGeom prst="leftBrace">
            <a:avLst>
              <a:gd name="adj1" fmla="val 103333"/>
              <a:gd name="adj2" fmla="val 50352"/>
            </a:avLst>
          </a:prstGeom>
          <a:noFill/>
          <a:ln w="4762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5245100" y="188913"/>
            <a:ext cx="3581400" cy="1828800"/>
            <a:chOff x="3304" y="119"/>
            <a:chExt cx="2256" cy="1152"/>
          </a:xfrm>
        </p:grpSpPr>
        <p:sp>
          <p:nvSpPr>
            <p:cNvPr id="86033" name="AutoShape 93"/>
            <p:cNvSpPr>
              <a:spLocks noChangeArrowheads="1"/>
            </p:cNvSpPr>
            <p:nvPr/>
          </p:nvSpPr>
          <p:spPr bwMode="auto">
            <a:xfrm rot="1540422">
              <a:off x="3304" y="119"/>
              <a:ext cx="2256" cy="1152"/>
            </a:xfrm>
            <a:prstGeom prst="irregularSeal2">
              <a:avLst/>
            </a:prstGeom>
            <a:solidFill>
              <a:srgbClr val="FF0000"/>
            </a:solidFill>
            <a:ln w="635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59131" dir="1716628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4" name="Text Box 94"/>
            <p:cNvSpPr txBox="1">
              <a:spLocks noChangeArrowheads="1"/>
            </p:cNvSpPr>
            <p:nvPr/>
          </p:nvSpPr>
          <p:spPr bwMode="auto">
            <a:xfrm rot="621735">
              <a:off x="3729" y="481"/>
              <a:ext cx="1552" cy="5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操作的时间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 都为</a:t>
              </a:r>
              <a:r>
                <a:rPr lang="en-US" altLang="zh-CN" sz="2800" b="1">
                  <a:solidFill>
                    <a:srgbClr val="FFFFFF"/>
                  </a:solidFill>
                </a:rPr>
                <a:t>O(1)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414338"/>
            <a:ext cx="7772400" cy="6311900"/>
            <a:chOff x="432" y="768"/>
            <a:chExt cx="4896" cy="2256"/>
          </a:xfrm>
        </p:grpSpPr>
        <p:sp>
          <p:nvSpPr>
            <p:cNvPr id="87067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391" cy="125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b="1">
                  <a:solidFill>
                    <a:srgbClr val="002D88"/>
                  </a:solidFill>
                </a:rPr>
                <a:t>设有一顺序栈</a:t>
              </a:r>
              <a:r>
                <a:rPr lang="en-US" altLang="zh-CN" sz="2600" b="1">
                  <a:solidFill>
                    <a:srgbClr val="002D88"/>
                  </a:solidFill>
                </a:rPr>
                <a:t>S</a:t>
              </a:r>
              <a:r>
                <a:rPr lang="zh-CN" altLang="en-US" sz="2600" b="1">
                  <a:solidFill>
                    <a:srgbClr val="002D88"/>
                  </a:solidFill>
                </a:rPr>
                <a:t>，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</a:t>
              </a:r>
              <a:r>
                <a:rPr lang="en-US" altLang="zh-CN" sz="2600" b="1">
                  <a:solidFill>
                    <a:srgbClr val="002D88"/>
                  </a:solidFill>
                </a:rPr>
                <a:t> </a:t>
              </a:r>
              <a:r>
                <a:rPr lang="zh-CN" altLang="en-US" sz="2600" b="1">
                  <a:solidFill>
                    <a:srgbClr val="002D88"/>
                  </a:solidFill>
                </a:rPr>
                <a:t>依次进栈，问这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个元素的任意排列都可以对应某一个可能的出栈顺序吗</a:t>
              </a:r>
              <a:r>
                <a:rPr lang="en-US" altLang="zh-CN" sz="2600" b="1">
                  <a:solidFill>
                    <a:srgbClr val="002D88"/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36575" y="115888"/>
            <a:ext cx="2378075" cy="960437"/>
            <a:chOff x="338" y="239"/>
            <a:chExt cx="1498" cy="605"/>
          </a:xfrm>
        </p:grpSpPr>
        <p:sp>
          <p:nvSpPr>
            <p:cNvPr id="87065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1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113" y="2701925"/>
            <a:ext cx="68405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</a:rPr>
              <a:t>反例：</a:t>
            </a:r>
            <a:r>
              <a:rPr lang="en-US" altLang="zh-CN" sz="2600" b="1">
                <a:solidFill>
                  <a:srgbClr val="FF0000"/>
                </a:solidFill>
              </a:rPr>
              <a:t>a,b,c</a:t>
            </a:r>
            <a:r>
              <a:rPr lang="zh-CN" altLang="en-US" sz="2600" b="1">
                <a:solidFill>
                  <a:srgbClr val="FF0000"/>
                </a:solidFill>
              </a:rPr>
              <a:t>依次入栈，</a:t>
            </a:r>
            <a:r>
              <a:rPr lang="en-US" altLang="zh-CN" sz="2600" b="1">
                <a:solidFill>
                  <a:srgbClr val="FF0000"/>
                </a:solidFill>
              </a:rPr>
              <a:t>c,a,b</a:t>
            </a:r>
            <a:r>
              <a:rPr lang="zh-CN" altLang="en-US" sz="2600" b="1">
                <a:solidFill>
                  <a:srgbClr val="FF0000"/>
                </a:solidFill>
              </a:rPr>
              <a:t>是否是一个可能的出栈顺序？</a:t>
            </a:r>
            <a:endParaRPr lang="en-US" altLang="zh-CN" sz="26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00113" y="3846513"/>
            <a:ext cx="70707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不同的出栈序列个数总共有多少？（与</a:t>
            </a:r>
            <a:r>
              <a:rPr lang="en-US" altLang="zh-CN" sz="2600" b="1">
                <a:solidFill>
                  <a:srgbClr val="002D88"/>
                </a:solidFill>
              </a:rPr>
              <a:t>n</a:t>
            </a:r>
            <a:r>
              <a:rPr lang="zh-CN" altLang="en-US" sz="2600" b="1">
                <a:solidFill>
                  <a:srgbClr val="002D88"/>
                </a:solidFill>
              </a:rPr>
              <a:t>相关）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00113" y="4430713"/>
            <a:ext cx="68405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卡特兰数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00113" y="5064125"/>
            <a:ext cx="3700462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>
                <a:solidFill>
                  <a:srgbClr val="002D88"/>
                </a:solidFill>
              </a:rPr>
              <a:t>2</a:t>
            </a:r>
            <a:r>
              <a:rPr lang="zh-CN" altLang="en-US" sz="2600" b="1">
                <a:solidFill>
                  <a:srgbClr val="002D88"/>
                </a:solidFill>
              </a:rPr>
              <a:t>个堆栈串联的情况呢？</a:t>
            </a:r>
            <a:br>
              <a:rPr lang="en-US" altLang="zh-CN" sz="2600" b="1">
                <a:solidFill>
                  <a:srgbClr val="002D88"/>
                </a:solidFill>
              </a:rPr>
            </a:br>
            <a:r>
              <a:rPr lang="zh-CN" altLang="en-US" sz="2600" b="1">
                <a:solidFill>
                  <a:srgbClr val="002D88"/>
                </a:solidFill>
              </a:rPr>
              <a:t>（元素不能反向运动）</a:t>
            </a:r>
            <a:endParaRPr lang="en-US" altLang="zh-CN" sz="2600" b="1">
              <a:solidFill>
                <a:srgbClr val="002D8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多个栈呢？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5126038" y="5389563"/>
            <a:ext cx="2535237" cy="893762"/>
            <a:chOff x="956915" y="2228054"/>
            <a:chExt cx="6162005" cy="2174085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318310" y="2228054"/>
              <a:ext cx="137362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组合 13"/>
            <p:cNvGrpSpPr>
              <a:grpSpLocks/>
            </p:cNvGrpSpPr>
            <p:nvPr/>
          </p:nvGrpSpPr>
          <p:grpSpPr bwMode="auto">
            <a:xfrm>
              <a:off x="1616075" y="2720974"/>
              <a:ext cx="4714205" cy="1681165"/>
              <a:chOff x="1616075" y="2720974"/>
              <a:chExt cx="4714205" cy="1681165"/>
            </a:xfrm>
          </p:grpSpPr>
          <p:sp>
            <p:nvSpPr>
              <p:cNvPr id="87053" name="Line 3"/>
              <p:cNvSpPr>
                <a:spLocks noChangeShapeType="1"/>
              </p:cNvSpPr>
              <p:nvPr/>
            </p:nvSpPr>
            <p:spPr bwMode="auto">
              <a:xfrm>
                <a:off x="1616075" y="2720976"/>
                <a:ext cx="0" cy="1676400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Line 4"/>
              <p:cNvSpPr>
                <a:spLocks noChangeShapeType="1"/>
              </p:cNvSpPr>
              <p:nvPr/>
            </p:nvSpPr>
            <p:spPr bwMode="auto">
              <a:xfrm>
                <a:off x="3902075" y="2720974"/>
                <a:ext cx="0" cy="1676401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Line 5"/>
              <p:cNvSpPr>
                <a:spLocks noChangeShapeType="1"/>
              </p:cNvSpPr>
              <p:nvPr/>
            </p:nvSpPr>
            <p:spPr bwMode="auto">
              <a:xfrm>
                <a:off x="1616075" y="4397376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Line 6"/>
              <p:cNvSpPr>
                <a:spLocks noChangeShapeType="1"/>
              </p:cNvSpPr>
              <p:nvPr/>
            </p:nvSpPr>
            <p:spPr bwMode="auto">
              <a:xfrm>
                <a:off x="1616075" y="39401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Line 7"/>
              <p:cNvSpPr>
                <a:spLocks noChangeShapeType="1"/>
              </p:cNvSpPr>
              <p:nvPr/>
            </p:nvSpPr>
            <p:spPr bwMode="auto">
              <a:xfrm>
                <a:off x="1616075" y="34829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8" name="Line 8"/>
              <p:cNvSpPr>
                <a:spLocks noChangeShapeType="1"/>
              </p:cNvSpPr>
              <p:nvPr/>
            </p:nvSpPr>
            <p:spPr bwMode="auto">
              <a:xfrm>
                <a:off x="1616075" y="30257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9" name="Line 3"/>
              <p:cNvSpPr>
                <a:spLocks noChangeShapeType="1"/>
              </p:cNvSpPr>
              <p:nvPr/>
            </p:nvSpPr>
            <p:spPr bwMode="auto">
              <a:xfrm>
                <a:off x="4044280" y="2720975"/>
                <a:ext cx="0" cy="1681164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0" name="Line 4"/>
              <p:cNvSpPr>
                <a:spLocks noChangeShapeType="1"/>
              </p:cNvSpPr>
              <p:nvPr/>
            </p:nvSpPr>
            <p:spPr bwMode="auto">
              <a:xfrm>
                <a:off x="6330280" y="2720975"/>
                <a:ext cx="0" cy="1681163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1" name="Line 5"/>
              <p:cNvSpPr>
                <a:spLocks noChangeShapeType="1"/>
              </p:cNvSpPr>
              <p:nvPr/>
            </p:nvSpPr>
            <p:spPr bwMode="auto">
              <a:xfrm>
                <a:off x="4044280" y="4402139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Line 6"/>
              <p:cNvSpPr>
                <a:spLocks noChangeShapeType="1"/>
              </p:cNvSpPr>
              <p:nvPr/>
            </p:nvSpPr>
            <p:spPr bwMode="auto">
              <a:xfrm>
                <a:off x="4044280" y="39449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3" name="Line 7"/>
              <p:cNvSpPr>
                <a:spLocks noChangeShapeType="1"/>
              </p:cNvSpPr>
              <p:nvPr/>
            </p:nvSpPr>
            <p:spPr bwMode="auto">
              <a:xfrm>
                <a:off x="4044280" y="34877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4" name="Line 8"/>
              <p:cNvSpPr>
                <a:spLocks noChangeShapeType="1"/>
              </p:cNvSpPr>
              <p:nvPr/>
            </p:nvSpPr>
            <p:spPr bwMode="auto">
              <a:xfrm>
                <a:off x="4044280" y="30305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5749158" y="2231914"/>
              <a:ext cx="1369762" cy="976988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56915" y="2228054"/>
              <a:ext cx="136976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1187450" y="1268413"/>
            <a:ext cx="7200900" cy="5256212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331913" y="1341438"/>
            <a:ext cx="70294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扩展：设有一顺序栈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个不同的元素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,…,a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依次进栈，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给出一个算法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，判断上述元素的一个排列是否是合法的出栈序列，如果是，给出其出栈过程中所需的栈容量最小值。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例如：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cba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cab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，输出：不合法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，出栈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49238" y="333375"/>
            <a:ext cx="2378075" cy="960438"/>
            <a:chOff x="338" y="239"/>
            <a:chExt cx="1498" cy="605"/>
          </a:xfrm>
        </p:grpSpPr>
        <p:sp>
          <p:nvSpPr>
            <p:cNvPr id="8806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2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51720" y="2348880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388" y="1780"/>
              <a:ext cx="3027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zh-CN" altLang="en-US" sz="60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结束！</a:t>
              </a:r>
              <a:endParaRPr lang="zh-CN" altLang="en-US" sz="6000" b="1" baseline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28600"/>
            <a:ext cx="4495800" cy="704850"/>
            <a:chOff x="336" y="384"/>
            <a:chExt cx="2832" cy="444"/>
          </a:xfrm>
        </p:grpSpPr>
        <p:sp>
          <p:nvSpPr>
            <p:cNvPr id="32833" name="Rectangle 3"/>
            <p:cNvSpPr>
              <a:spLocks noChangeArrowheads="1"/>
            </p:cNvSpPr>
            <p:nvPr/>
          </p:nvSpPr>
          <p:spPr bwMode="auto">
            <a:xfrm>
              <a:off x="336" y="384"/>
              <a:ext cx="2832" cy="432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Rectangle 4"/>
            <p:cNvSpPr>
              <a:spLocks noChangeArrowheads="1"/>
            </p:cNvSpPr>
            <p:nvPr/>
          </p:nvSpPr>
          <p:spPr bwMode="auto">
            <a:xfrm>
              <a:off x="444" y="424"/>
              <a:ext cx="267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3.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1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栈的基本概念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828800"/>
            <a:ext cx="8323263" cy="1847850"/>
            <a:chOff x="384" y="1152"/>
            <a:chExt cx="5243" cy="1164"/>
          </a:xfrm>
        </p:grpSpPr>
        <p:sp>
          <p:nvSpPr>
            <p:cNvPr id="32830" name="Rectangle 6"/>
            <p:cNvSpPr>
              <a:spLocks noChangeArrowheads="1"/>
            </p:cNvSpPr>
            <p:nvPr/>
          </p:nvSpPr>
          <p:spPr bwMode="auto">
            <a:xfrm>
              <a:off x="384" y="1152"/>
              <a:ext cx="5052" cy="1164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Text Box 7"/>
            <p:cNvSpPr txBox="1">
              <a:spLocks noChangeArrowheads="1"/>
            </p:cNvSpPr>
            <p:nvPr/>
          </p:nvSpPr>
          <p:spPr bwMode="auto">
            <a:xfrm>
              <a:off x="623" y="1238"/>
              <a:ext cx="5004" cy="9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          是一种只允许在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表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的一端进行插入操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作和删除操作的线性表。允许操作的一端称为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顶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，栈顶元素的位置由一个称为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栈顶位置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的变量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给出。当表中没有元素时，称之为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空栈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  <p:sp>
          <p:nvSpPr>
            <p:cNvPr id="32832" name="Rectangle 8"/>
            <p:cNvSpPr>
              <a:spLocks noChangeArrowheads="1"/>
            </p:cNvSpPr>
            <p:nvPr/>
          </p:nvSpPr>
          <p:spPr bwMode="auto">
            <a:xfrm>
              <a:off x="567" y="1165"/>
              <a:ext cx="1216" cy="3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kumimoji="1" lang="zh-CN" altLang="en-US" sz="3300" b="1" dirty="0">
                  <a:solidFill>
                    <a:srgbClr val="FFFF00"/>
                  </a:solidFill>
                  <a:ea typeface="黑体" pitchFamily="2" charset="-122"/>
                </a:rPr>
                <a:t>栈</a:t>
              </a:r>
              <a:r>
                <a:rPr kumimoji="1" lang="en-US" altLang="zh-CN" sz="3300" b="1" dirty="0">
                  <a:solidFill>
                    <a:srgbClr val="FFFF00"/>
                  </a:solidFill>
                  <a:ea typeface="黑体" pitchFamily="2" charset="-122"/>
                </a:rPr>
                <a:t>(Stack)</a:t>
              </a:r>
              <a:endParaRPr kumimoji="1" lang="zh-CN" altLang="en-US" sz="3300" b="1" dirty="0">
                <a:solidFill>
                  <a:srgbClr val="FFFF00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08688" y="908050"/>
            <a:ext cx="3135312" cy="762000"/>
            <a:chOff x="3888" y="672"/>
            <a:chExt cx="1975" cy="480"/>
          </a:xfrm>
        </p:grpSpPr>
        <p:sp>
          <p:nvSpPr>
            <p:cNvPr id="3282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829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i="1" dirty="0">
                  <a:solidFill>
                    <a:srgbClr val="FF0000"/>
                  </a:solidFill>
                  <a:ea typeface="黑体" pitchFamily="2" charset="-122"/>
                </a:rPr>
                <a:t>后进先出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12925" y="4297363"/>
            <a:ext cx="3810000" cy="381000"/>
            <a:chOff x="1200" y="3120"/>
            <a:chExt cx="2400" cy="240"/>
          </a:xfrm>
        </p:grpSpPr>
        <p:sp>
          <p:nvSpPr>
            <p:cNvPr id="32818" name="Rectangle 13"/>
            <p:cNvSpPr>
              <a:spLocks noChangeArrowheads="1"/>
            </p:cNvSpPr>
            <p:nvPr/>
          </p:nvSpPr>
          <p:spPr bwMode="auto">
            <a:xfrm>
              <a:off x="12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Rectangle 14"/>
            <p:cNvSpPr>
              <a:spLocks noChangeArrowheads="1"/>
            </p:cNvSpPr>
            <p:nvPr/>
          </p:nvSpPr>
          <p:spPr bwMode="auto">
            <a:xfrm>
              <a:off x="14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Rectangle 15"/>
            <p:cNvSpPr>
              <a:spLocks noChangeArrowheads="1"/>
            </p:cNvSpPr>
            <p:nvPr/>
          </p:nvSpPr>
          <p:spPr bwMode="auto">
            <a:xfrm>
              <a:off x="16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Rectangle 16"/>
            <p:cNvSpPr>
              <a:spLocks noChangeArrowheads="1"/>
            </p:cNvSpPr>
            <p:nvPr/>
          </p:nvSpPr>
          <p:spPr bwMode="auto">
            <a:xfrm>
              <a:off x="19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Rectangle 17"/>
            <p:cNvSpPr>
              <a:spLocks noChangeArrowheads="1"/>
            </p:cNvSpPr>
            <p:nvPr/>
          </p:nvSpPr>
          <p:spPr bwMode="auto">
            <a:xfrm>
              <a:off x="21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Rectangle 18"/>
            <p:cNvSpPr>
              <a:spLocks noChangeArrowheads="1"/>
            </p:cNvSpPr>
            <p:nvPr/>
          </p:nvSpPr>
          <p:spPr bwMode="auto">
            <a:xfrm>
              <a:off x="24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Rectangle 19"/>
            <p:cNvSpPr>
              <a:spLocks noChangeArrowheads="1"/>
            </p:cNvSpPr>
            <p:nvPr/>
          </p:nvSpPr>
          <p:spPr bwMode="auto">
            <a:xfrm>
              <a:off x="26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Rectangle 20"/>
            <p:cNvSpPr>
              <a:spLocks noChangeArrowheads="1"/>
            </p:cNvSpPr>
            <p:nvPr/>
          </p:nvSpPr>
          <p:spPr bwMode="auto">
            <a:xfrm>
              <a:off x="28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Rectangle 21"/>
            <p:cNvSpPr>
              <a:spLocks noChangeArrowheads="1"/>
            </p:cNvSpPr>
            <p:nvPr/>
          </p:nvSpPr>
          <p:spPr bwMode="auto">
            <a:xfrm>
              <a:off x="31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Rectangle 22"/>
            <p:cNvSpPr>
              <a:spLocks noChangeArrowheads="1"/>
            </p:cNvSpPr>
            <p:nvPr/>
          </p:nvSpPr>
          <p:spPr bwMode="auto">
            <a:xfrm>
              <a:off x="33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831975" y="4221163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219392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2574925" y="421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293687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73435" name="Text Box 27"/>
          <p:cNvSpPr txBox="1">
            <a:spLocks noChangeArrowheads="1"/>
          </p:cNvSpPr>
          <p:nvPr/>
        </p:nvSpPr>
        <p:spPr bwMode="auto">
          <a:xfrm>
            <a:off x="3336925" y="4214813"/>
            <a:ext cx="341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73436" name="Text Box 28"/>
          <p:cNvSpPr txBox="1">
            <a:spLocks noChangeArrowheads="1"/>
          </p:cNvSpPr>
          <p:nvPr/>
        </p:nvSpPr>
        <p:spPr bwMode="auto">
          <a:xfrm>
            <a:off x="3717925" y="4259263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x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184525" y="4699000"/>
            <a:ext cx="608013" cy="609600"/>
            <a:chOff x="2160" y="3120"/>
            <a:chExt cx="383" cy="384"/>
          </a:xfrm>
        </p:grpSpPr>
        <p:sp>
          <p:nvSpPr>
            <p:cNvPr id="32816" name="Line 30"/>
            <p:cNvSpPr>
              <a:spLocks noChangeShapeType="1"/>
            </p:cNvSpPr>
            <p:nvPr/>
          </p:nvSpPr>
          <p:spPr bwMode="auto">
            <a:xfrm flipV="1">
              <a:off x="2352" y="3120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Text Box 31"/>
            <p:cNvSpPr txBox="1">
              <a:spLocks noChangeArrowheads="1"/>
            </p:cNvSpPr>
            <p:nvPr/>
          </p:nvSpPr>
          <p:spPr bwMode="auto">
            <a:xfrm>
              <a:off x="2160" y="3216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3348038" y="4699000"/>
            <a:ext cx="515937" cy="266700"/>
            <a:chOff x="2109" y="2968"/>
            <a:chExt cx="325" cy="168"/>
          </a:xfrm>
        </p:grpSpPr>
        <p:sp>
          <p:nvSpPr>
            <p:cNvPr id="32814" name="Rectangle 33"/>
            <p:cNvSpPr>
              <a:spLocks noChangeArrowheads="1"/>
            </p:cNvSpPr>
            <p:nvPr/>
          </p:nvSpPr>
          <p:spPr bwMode="auto">
            <a:xfrm>
              <a:off x="2109" y="2968"/>
              <a:ext cx="209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34"/>
            <p:cNvSpPr>
              <a:spLocks noChangeShapeType="1"/>
            </p:cNvSpPr>
            <p:nvPr/>
          </p:nvSpPr>
          <p:spPr bwMode="auto">
            <a:xfrm flipV="1">
              <a:off x="2290" y="2976"/>
              <a:ext cx="144" cy="137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927725" y="4251325"/>
            <a:ext cx="1295400" cy="503238"/>
            <a:chOff x="3888" y="2755"/>
            <a:chExt cx="816" cy="317"/>
          </a:xfrm>
        </p:grpSpPr>
        <p:sp>
          <p:nvSpPr>
            <p:cNvPr id="32812" name="AutoShape 36"/>
            <p:cNvSpPr>
              <a:spLocks noChangeArrowheads="1"/>
            </p:cNvSpPr>
            <p:nvPr/>
          </p:nvSpPr>
          <p:spPr bwMode="auto">
            <a:xfrm>
              <a:off x="3888" y="2781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73" y="2755"/>
              <a:ext cx="73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进栈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812925" y="5440363"/>
            <a:ext cx="3810000" cy="1085850"/>
            <a:chOff x="1296" y="3504"/>
            <a:chExt cx="2400" cy="68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6" y="3552"/>
              <a:ext cx="2400" cy="240"/>
              <a:chOff x="1200" y="3120"/>
              <a:chExt cx="2400" cy="240"/>
            </a:xfrm>
          </p:grpSpPr>
          <p:sp>
            <p:nvSpPr>
              <p:cNvPr id="32802" name="Rectangle 40"/>
              <p:cNvSpPr>
                <a:spLocks noChangeArrowheads="1"/>
              </p:cNvSpPr>
              <p:nvPr/>
            </p:nvSpPr>
            <p:spPr bwMode="auto">
              <a:xfrm>
                <a:off x="12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Rectangle 41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Rectangle 42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Rectangle 43"/>
              <p:cNvSpPr>
                <a:spLocks noChangeArrowheads="1"/>
              </p:cNvSpPr>
              <p:nvPr/>
            </p:nvSpPr>
            <p:spPr bwMode="auto">
              <a:xfrm>
                <a:off x="19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Rectangle 44"/>
              <p:cNvSpPr>
                <a:spLocks noChangeArrowheads="1"/>
              </p:cNvSpPr>
              <p:nvPr/>
            </p:nvSpPr>
            <p:spPr bwMode="auto">
              <a:xfrm>
                <a:off x="21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Rectangle 45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Rectangle 46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9" name="Rectangle 47"/>
              <p:cNvSpPr>
                <a:spLocks noChangeArrowheads="1"/>
              </p:cNvSpPr>
              <p:nvPr/>
            </p:nvSpPr>
            <p:spPr bwMode="auto">
              <a:xfrm>
                <a:off x="28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0" name="Rectangle 4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1" name="Rectangle 4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1993" y="3504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177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c</a:t>
              </a:r>
            </a:p>
          </p:txBody>
        </p:sp>
        <p:sp>
          <p:nvSpPr>
            <p:cNvPr id="32797" name="Text Box 52"/>
            <p:cNvSpPr txBox="1">
              <a:spLocks noChangeArrowheads="1"/>
            </p:cNvSpPr>
            <p:nvPr/>
          </p:nvSpPr>
          <p:spPr bwMode="auto">
            <a:xfrm>
              <a:off x="1536" y="3513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32798" name="Text Box 53"/>
            <p:cNvSpPr txBox="1">
              <a:spLocks noChangeArrowheads="1"/>
            </p:cNvSpPr>
            <p:nvPr/>
          </p:nvSpPr>
          <p:spPr bwMode="auto">
            <a:xfrm>
              <a:off x="1296" y="350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32799" name="Text Box 54"/>
            <p:cNvSpPr txBox="1">
              <a:spLocks noChangeArrowheads="1"/>
            </p:cNvSpPr>
            <p:nvPr/>
          </p:nvSpPr>
          <p:spPr bwMode="auto">
            <a:xfrm>
              <a:off x="225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e</a:t>
              </a:r>
            </a:p>
          </p:txBody>
        </p:sp>
        <p:sp>
          <p:nvSpPr>
            <p:cNvPr id="32800" name="Line 55"/>
            <p:cNvSpPr>
              <a:spLocks noChangeShapeType="1"/>
            </p:cNvSpPr>
            <p:nvPr/>
          </p:nvSpPr>
          <p:spPr bwMode="auto">
            <a:xfrm flipV="1">
              <a:off x="2352" y="3816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Text Box 56"/>
            <p:cNvSpPr txBox="1">
              <a:spLocks noChangeArrowheads="1"/>
            </p:cNvSpPr>
            <p:nvPr/>
          </p:nvSpPr>
          <p:spPr bwMode="auto">
            <a:xfrm>
              <a:off x="2160" y="3900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sp>
        <p:nvSpPr>
          <p:cNvPr id="273465" name="Rectangle 57"/>
          <p:cNvSpPr>
            <a:spLocks noChangeArrowheads="1"/>
          </p:cNvSpPr>
          <p:nvPr/>
        </p:nvSpPr>
        <p:spPr bwMode="auto">
          <a:xfrm>
            <a:off x="3394075" y="5573713"/>
            <a:ext cx="2286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108325" y="5897563"/>
            <a:ext cx="628650" cy="285750"/>
            <a:chOff x="2112" y="3792"/>
            <a:chExt cx="396" cy="180"/>
          </a:xfrm>
        </p:grpSpPr>
        <p:sp>
          <p:nvSpPr>
            <p:cNvPr id="32792" name="Rectangle 59"/>
            <p:cNvSpPr>
              <a:spLocks noChangeArrowheads="1"/>
            </p:cNvSpPr>
            <p:nvPr/>
          </p:nvSpPr>
          <p:spPr bwMode="auto">
            <a:xfrm>
              <a:off x="2268" y="3804"/>
              <a:ext cx="240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60"/>
            <p:cNvSpPr>
              <a:spLocks noChangeShapeType="1"/>
            </p:cNvSpPr>
            <p:nvPr/>
          </p:nvSpPr>
          <p:spPr bwMode="auto">
            <a:xfrm flipH="1" flipV="1">
              <a:off x="2112" y="3792"/>
              <a:ext cx="96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609600" y="1108075"/>
            <a:ext cx="3341688" cy="592138"/>
            <a:chOff x="384" y="742"/>
            <a:chExt cx="2105" cy="373"/>
          </a:xfrm>
        </p:grpSpPr>
        <p:sp>
          <p:nvSpPr>
            <p:cNvPr id="32790" name="Rectangle 72"/>
            <p:cNvSpPr>
              <a:spLocks noChangeArrowheads="1"/>
            </p:cNvSpPr>
            <p:nvPr/>
          </p:nvSpPr>
          <p:spPr bwMode="auto">
            <a:xfrm>
              <a:off x="384" y="742"/>
              <a:ext cx="1968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Text Box 73"/>
            <p:cNvSpPr txBox="1">
              <a:spLocks noChangeArrowheads="1"/>
            </p:cNvSpPr>
            <p:nvPr/>
          </p:nvSpPr>
          <p:spPr bwMode="auto">
            <a:xfrm>
              <a:off x="473" y="754"/>
              <a:ext cx="2016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栈的定义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5934075" y="5411788"/>
            <a:ext cx="1552575" cy="503237"/>
            <a:chOff x="3892" y="3486"/>
            <a:chExt cx="978" cy="317"/>
          </a:xfrm>
        </p:grpSpPr>
        <p:sp>
          <p:nvSpPr>
            <p:cNvPr id="32788" name="AutoShape 75"/>
            <p:cNvSpPr>
              <a:spLocks noChangeArrowheads="1"/>
            </p:cNvSpPr>
            <p:nvPr/>
          </p:nvSpPr>
          <p:spPr bwMode="auto">
            <a:xfrm>
              <a:off x="3892" y="3512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789" name="Text Box 76"/>
            <p:cNvSpPr txBox="1">
              <a:spLocks noChangeArrowheads="1"/>
            </p:cNvSpPr>
            <p:nvPr/>
          </p:nvSpPr>
          <p:spPr bwMode="auto">
            <a:xfrm>
              <a:off x="3999" y="3486"/>
              <a:ext cx="87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出栈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1" grpId="0" autoUpdateAnimBg="0"/>
      <p:bldP spid="273432" grpId="0" autoUpdateAnimBg="0"/>
      <p:bldP spid="273433" grpId="0" autoUpdateAnimBg="0"/>
      <p:bldP spid="273434" grpId="0" autoUpdateAnimBg="0"/>
      <p:bldP spid="273435" grpId="0" autoUpdateAnimBg="0"/>
      <p:bldP spid="273436" grpId="0" autoUpdateAnimBg="0"/>
      <p:bldP spid="2734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825" y="476250"/>
            <a:ext cx="4994275" cy="3921125"/>
            <a:chOff x="868" y="767"/>
            <a:chExt cx="3146" cy="2470"/>
          </a:xfrm>
        </p:grpSpPr>
        <p:sp>
          <p:nvSpPr>
            <p:cNvPr id="33802" name="Line 3"/>
            <p:cNvSpPr>
              <a:spLocks noChangeShapeType="1"/>
            </p:cNvSpPr>
            <p:nvPr/>
          </p:nvSpPr>
          <p:spPr bwMode="auto">
            <a:xfrm>
              <a:off x="172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4"/>
            <p:cNvSpPr>
              <a:spLocks noChangeShapeType="1"/>
            </p:cNvSpPr>
            <p:nvPr/>
          </p:nvSpPr>
          <p:spPr bwMode="auto">
            <a:xfrm>
              <a:off x="316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5"/>
            <p:cNvSpPr>
              <a:spLocks noChangeShapeType="1"/>
            </p:cNvSpPr>
            <p:nvPr/>
          </p:nvSpPr>
          <p:spPr bwMode="auto">
            <a:xfrm>
              <a:off x="1728" y="3237"/>
              <a:ext cx="1440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6"/>
            <p:cNvSpPr>
              <a:spLocks noChangeShapeType="1"/>
            </p:cNvSpPr>
            <p:nvPr/>
          </p:nvSpPr>
          <p:spPr bwMode="auto">
            <a:xfrm>
              <a:off x="1728" y="2949"/>
              <a:ext cx="1440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728" y="2661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8"/>
            <p:cNvSpPr>
              <a:spLocks noChangeShapeType="1"/>
            </p:cNvSpPr>
            <p:nvPr/>
          </p:nvSpPr>
          <p:spPr bwMode="auto">
            <a:xfrm>
              <a:off x="1728" y="2373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9"/>
            <p:cNvSpPr>
              <a:spLocks noChangeShapeType="1"/>
            </p:cNvSpPr>
            <p:nvPr/>
          </p:nvSpPr>
          <p:spPr bwMode="auto">
            <a:xfrm>
              <a:off x="1728" y="2048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0"/>
            <p:cNvSpPr>
              <a:spLocks noChangeShapeType="1"/>
            </p:cNvSpPr>
            <p:nvPr/>
          </p:nvSpPr>
          <p:spPr bwMode="auto">
            <a:xfrm>
              <a:off x="1728" y="1749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1"/>
            <p:cNvSpPr>
              <a:spLocks noChangeShapeType="1"/>
            </p:cNvSpPr>
            <p:nvPr/>
          </p:nvSpPr>
          <p:spPr bwMode="auto">
            <a:xfrm>
              <a:off x="1728" y="1464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44" name="AutoShape 12"/>
            <p:cNvSpPr>
              <a:spLocks noChangeArrowheads="1"/>
            </p:cNvSpPr>
            <p:nvPr/>
          </p:nvSpPr>
          <p:spPr bwMode="auto">
            <a:xfrm flipH="1">
              <a:off x="2784" y="912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4445" name="AutoShape 13"/>
            <p:cNvSpPr>
              <a:spLocks noChangeArrowheads="1"/>
            </p:cNvSpPr>
            <p:nvPr/>
          </p:nvSpPr>
          <p:spPr bwMode="auto">
            <a:xfrm rot="1528362" flipH="1">
              <a:off x="1344" y="949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3" name="Text Box 14"/>
            <p:cNvSpPr txBox="1">
              <a:spLocks noChangeArrowheads="1"/>
            </p:cNvSpPr>
            <p:nvPr/>
          </p:nvSpPr>
          <p:spPr bwMode="auto">
            <a:xfrm>
              <a:off x="2252" y="2886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4" name="Text Box 15"/>
            <p:cNvSpPr txBox="1">
              <a:spLocks noChangeArrowheads="1"/>
            </p:cNvSpPr>
            <p:nvPr/>
          </p:nvSpPr>
          <p:spPr bwMode="auto">
            <a:xfrm>
              <a:off x="2242" y="2598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3815" name="Text Box 16"/>
            <p:cNvSpPr txBox="1">
              <a:spLocks noChangeArrowheads="1"/>
            </p:cNvSpPr>
            <p:nvPr/>
          </p:nvSpPr>
          <p:spPr bwMode="auto">
            <a:xfrm>
              <a:off x="2242" y="2310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3816" name="Text Box 17"/>
            <p:cNvSpPr txBox="1">
              <a:spLocks noChangeArrowheads="1"/>
            </p:cNvSpPr>
            <p:nvPr/>
          </p:nvSpPr>
          <p:spPr bwMode="auto">
            <a:xfrm>
              <a:off x="2242" y="1686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7" name="Text Box 18"/>
            <p:cNvSpPr txBox="1">
              <a:spLocks noChangeArrowheads="1"/>
            </p:cNvSpPr>
            <p:nvPr/>
          </p:nvSpPr>
          <p:spPr bwMode="auto">
            <a:xfrm>
              <a:off x="2242" y="1413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3818" name="Text Box 19"/>
            <p:cNvSpPr txBox="1">
              <a:spLocks noChangeArrowheads="1"/>
            </p:cNvSpPr>
            <p:nvPr/>
          </p:nvSpPr>
          <p:spPr bwMode="auto">
            <a:xfrm>
              <a:off x="2262" y="1987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819" name="Text Box 20"/>
            <p:cNvSpPr txBox="1">
              <a:spLocks noChangeArrowheads="1"/>
            </p:cNvSpPr>
            <p:nvPr/>
          </p:nvSpPr>
          <p:spPr bwMode="auto">
            <a:xfrm>
              <a:off x="3627" y="773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0" name="Text Box 21"/>
            <p:cNvSpPr txBox="1">
              <a:spLocks noChangeArrowheads="1"/>
            </p:cNvSpPr>
            <p:nvPr/>
          </p:nvSpPr>
          <p:spPr bwMode="auto">
            <a:xfrm>
              <a:off x="1008" y="76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1" name="AutoShape 22"/>
            <p:cNvSpPr>
              <a:spLocks noChangeArrowheads="1"/>
            </p:cNvSpPr>
            <p:nvPr/>
          </p:nvSpPr>
          <p:spPr bwMode="auto">
            <a:xfrm>
              <a:off x="1344" y="1557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Text Box 23"/>
            <p:cNvSpPr txBox="1">
              <a:spLocks noChangeArrowheads="1"/>
            </p:cNvSpPr>
            <p:nvPr/>
          </p:nvSpPr>
          <p:spPr bwMode="auto">
            <a:xfrm>
              <a:off x="939" y="1338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3823" name="Text Box 24"/>
            <p:cNvSpPr txBox="1">
              <a:spLocks noChangeArrowheads="1"/>
            </p:cNvSpPr>
            <p:nvPr/>
          </p:nvSpPr>
          <p:spPr bwMode="auto">
            <a:xfrm>
              <a:off x="868" y="1576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3824" name="Text Box 25"/>
            <p:cNvSpPr txBox="1">
              <a:spLocks noChangeArrowheads="1"/>
            </p:cNvSpPr>
            <p:nvPr/>
          </p:nvSpPr>
          <p:spPr bwMode="auto">
            <a:xfrm>
              <a:off x="894" y="2964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3825" name="AutoShape 26"/>
            <p:cNvSpPr>
              <a:spLocks noChangeArrowheads="1"/>
            </p:cNvSpPr>
            <p:nvPr/>
          </p:nvSpPr>
          <p:spPr bwMode="auto">
            <a:xfrm>
              <a:off x="1344" y="3054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132138" y="5767388"/>
            <a:ext cx="3240087" cy="508000"/>
            <a:chOff x="1837" y="3633"/>
            <a:chExt cx="2041" cy="320"/>
          </a:xfrm>
        </p:grpSpPr>
        <p:sp>
          <p:nvSpPr>
            <p:cNvPr id="33800" name="Rectangle 42"/>
            <p:cNvSpPr>
              <a:spLocks noChangeArrowheads="1"/>
            </p:cNvSpPr>
            <p:nvPr/>
          </p:nvSpPr>
          <p:spPr bwMode="auto">
            <a:xfrm>
              <a:off x="1837" y="3636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Text Box 43"/>
            <p:cNvSpPr txBox="1">
              <a:spLocks noChangeArrowheads="1"/>
            </p:cNvSpPr>
            <p:nvPr/>
          </p:nvSpPr>
          <p:spPr bwMode="auto">
            <a:xfrm>
              <a:off x="1879" y="3633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栈的示意图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23963" y="4759325"/>
            <a:ext cx="7235825" cy="762000"/>
            <a:chOff x="3888" y="672"/>
            <a:chExt cx="1975" cy="480"/>
          </a:xfrm>
        </p:grpSpPr>
        <p:sp>
          <p:nvSpPr>
            <p:cNvPr id="3379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365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LIFO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（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Last-In-First-Out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5207000" y="1557338"/>
            <a:ext cx="3433763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栈的特点：</a:t>
            </a:r>
            <a:endParaRPr lang="en-US" altLang="zh-CN" sz="28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）元素间呈线性关系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）插入删除在一端进行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）后进先出，先进后出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</Template>
  <TotalTime>6942</TotalTime>
  <Words>6484</Words>
  <Application>Microsoft Office PowerPoint</Application>
  <PresentationFormat>全屏显示(4:3)</PresentationFormat>
  <Paragraphs>1140</Paragraphs>
  <Slides>78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4" baseType="lpstr">
      <vt:lpstr>方正舒体</vt:lpstr>
      <vt:lpstr>黑体</vt:lpstr>
      <vt:lpstr>楷体</vt:lpstr>
      <vt:lpstr>楷体_GB2312</vt:lpstr>
      <vt:lpstr>隶书</vt:lpstr>
      <vt:lpstr>宋体</vt:lpstr>
      <vt:lpstr>微软雅黑</vt:lpstr>
      <vt:lpstr>幼圆</vt:lpstr>
      <vt:lpstr>Arial</vt:lpstr>
      <vt:lpstr>Arial Narrow</vt:lpstr>
      <vt:lpstr>Calibri</vt:lpstr>
      <vt:lpstr>Times New Roman</vt:lpstr>
      <vt:lpstr>Wingdings</vt:lpstr>
      <vt:lpstr>BUAA2</vt:lpstr>
      <vt:lpstr>公式</vt:lpstr>
      <vt:lpstr>Photo Editor 照片</vt:lpstr>
      <vt:lpstr>数据结构与程序设计 (Data Structure and Programming)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问题3.1：计算器（表达式计算）</vt:lpstr>
      <vt:lpstr>问题3.1：问题分析</vt:lpstr>
      <vt:lpstr>中缀到后缀的转换规则</vt:lpstr>
      <vt:lpstr>后缀表达式计算</vt:lpstr>
      <vt:lpstr>PowerPoint 演示文稿</vt:lpstr>
      <vt:lpstr>问题3.1：算法分析</vt:lpstr>
      <vt:lpstr>问题3.1：算法分析</vt:lpstr>
      <vt:lpstr>枚举类型（enum）</vt:lpstr>
      <vt:lpstr>枚举类型（续）</vt:lpstr>
      <vt:lpstr>枚举类型（续）</vt:lpstr>
      <vt:lpstr>问题3.1：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问题3.2 ：银行排队模拟(Simulation)</vt:lpstr>
      <vt:lpstr>问题3.2 ：问题分析及算法设计</vt:lpstr>
      <vt:lpstr>问题3.2 ：问题分析及算法设计</vt:lpstr>
      <vt:lpstr>问题3.2 ：思考</vt:lpstr>
      <vt:lpstr>优先队列（Priority queue）*</vt:lpstr>
      <vt:lpstr>优先队列的实现*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YHH</dc:creator>
  <cp:lastModifiedBy>YHH</cp:lastModifiedBy>
  <cp:revision>87</cp:revision>
  <dcterms:created xsi:type="dcterms:W3CDTF">2015-06-18T09:40:41Z</dcterms:created>
  <dcterms:modified xsi:type="dcterms:W3CDTF">2018-12-10T09:14:49Z</dcterms:modified>
</cp:coreProperties>
</file>