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5.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8.xml" ContentType="application/vnd.openxmlformats-officedocument.presentationml.tags+xml"/>
  <Override PartName="/ppt/notesSlides/notesSlide30.xml" ContentType="application/vnd.openxmlformats-officedocument.presentationml.notesSlide+xml"/>
  <Override PartName="/ppt/tags/tag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35.xml" ContentType="application/vnd.openxmlformats-officedocument.presentationml.notesSlide+xml"/>
  <Override PartName="/ppt/tags/tag14.xml" ContentType="application/vnd.openxmlformats-officedocument.presentationml.tags+xml"/>
  <Override PartName="/ppt/notesSlides/notesSlide3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81" r:id="rId2"/>
    <p:sldMasterId id="2147483668" r:id="rId3"/>
  </p:sldMasterIdLst>
  <p:notesMasterIdLst>
    <p:notesMasterId r:id="rId67"/>
  </p:notesMasterIdLst>
  <p:handoutMasterIdLst>
    <p:handoutMasterId r:id="rId68"/>
  </p:handoutMasterIdLst>
  <p:sldIdLst>
    <p:sldId id="336" r:id="rId4"/>
    <p:sldId id="378" r:id="rId5"/>
    <p:sldId id="403" r:id="rId6"/>
    <p:sldId id="397" r:id="rId7"/>
    <p:sldId id="402" r:id="rId8"/>
    <p:sldId id="398" r:id="rId9"/>
    <p:sldId id="392" r:id="rId10"/>
    <p:sldId id="393" r:id="rId11"/>
    <p:sldId id="394" r:id="rId12"/>
    <p:sldId id="387" r:id="rId13"/>
    <p:sldId id="311" r:id="rId14"/>
    <p:sldId id="337" r:id="rId15"/>
    <p:sldId id="383" r:id="rId16"/>
    <p:sldId id="388" r:id="rId17"/>
    <p:sldId id="308" r:id="rId18"/>
    <p:sldId id="309" r:id="rId19"/>
    <p:sldId id="396" r:id="rId20"/>
    <p:sldId id="399" r:id="rId21"/>
    <p:sldId id="400" r:id="rId22"/>
    <p:sldId id="318" r:id="rId23"/>
    <p:sldId id="382" r:id="rId24"/>
    <p:sldId id="379" r:id="rId25"/>
    <p:sldId id="380" r:id="rId26"/>
    <p:sldId id="381" r:id="rId27"/>
    <p:sldId id="386" r:id="rId28"/>
    <p:sldId id="288" r:id="rId29"/>
    <p:sldId id="324" r:id="rId30"/>
    <p:sldId id="389" r:id="rId31"/>
    <p:sldId id="374" r:id="rId32"/>
    <p:sldId id="325" r:id="rId33"/>
    <p:sldId id="367" r:id="rId34"/>
    <p:sldId id="368" r:id="rId35"/>
    <p:sldId id="369" r:id="rId36"/>
    <p:sldId id="327" r:id="rId37"/>
    <p:sldId id="286" r:id="rId38"/>
    <p:sldId id="339" r:id="rId39"/>
    <p:sldId id="330" r:id="rId40"/>
    <p:sldId id="331" r:id="rId41"/>
    <p:sldId id="332" r:id="rId42"/>
    <p:sldId id="333" r:id="rId43"/>
    <p:sldId id="268" r:id="rId44"/>
    <p:sldId id="290" r:id="rId45"/>
    <p:sldId id="291" r:id="rId46"/>
    <p:sldId id="292" r:id="rId47"/>
    <p:sldId id="340" r:id="rId48"/>
    <p:sldId id="364" r:id="rId49"/>
    <p:sldId id="343" r:id="rId50"/>
    <p:sldId id="362" r:id="rId51"/>
    <p:sldId id="344" r:id="rId52"/>
    <p:sldId id="345" r:id="rId53"/>
    <p:sldId id="346" r:id="rId54"/>
    <p:sldId id="347" r:id="rId55"/>
    <p:sldId id="348" r:id="rId56"/>
    <p:sldId id="375" r:id="rId57"/>
    <p:sldId id="353" r:id="rId58"/>
    <p:sldId id="391" r:id="rId59"/>
    <p:sldId id="354" r:id="rId60"/>
    <p:sldId id="355" r:id="rId61"/>
    <p:sldId id="351" r:id="rId62"/>
    <p:sldId id="373" r:id="rId63"/>
    <p:sldId id="356" r:id="rId64"/>
    <p:sldId id="361" r:id="rId65"/>
    <p:sldId id="384" r:id="rId66"/>
  </p:sldIdLst>
  <p:sldSz cx="9144000" cy="6858000" type="screen4x3"/>
  <p:notesSz cx="6858000" cy="9144000"/>
  <p:defaultTextStyle>
    <a:defPPr>
      <a:defRPr lang="en-US"/>
    </a:defPPr>
    <a:lvl1pPr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9E2B6"/>
    <a:srgbClr val="E1A869"/>
    <a:srgbClr val="FFFFFF"/>
    <a:srgbClr val="FF9933"/>
    <a:srgbClr val="718FDB"/>
    <a:srgbClr val="FF3300"/>
    <a:srgbClr val="03EFEF"/>
    <a:srgbClr val="FF7C8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6" autoAdjust="0"/>
    <p:restoredTop sz="72772" autoAdjust="0"/>
  </p:normalViewPr>
  <p:slideViewPr>
    <p:cSldViewPr>
      <p:cViewPr varScale="1">
        <p:scale>
          <a:sx n="59" d="100"/>
          <a:sy n="59" d="100"/>
        </p:scale>
        <p:origin x="-1410" y="-51"/>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376" y="-91"/>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56.xml"/><Relationship Id="rId3" Type="http://schemas.openxmlformats.org/officeDocument/2006/relationships/slide" Target="slides/slide42.xml"/><Relationship Id="rId7" Type="http://schemas.openxmlformats.org/officeDocument/2006/relationships/slide" Target="slides/slide55.xml"/><Relationship Id="rId2" Type="http://schemas.openxmlformats.org/officeDocument/2006/relationships/slide" Target="slides/slide41.xml"/><Relationship Id="rId1" Type="http://schemas.openxmlformats.org/officeDocument/2006/relationships/slide" Target="slides/slide35.xml"/><Relationship Id="rId6" Type="http://schemas.openxmlformats.org/officeDocument/2006/relationships/slide" Target="slides/slide50.xml"/><Relationship Id="rId5" Type="http://schemas.openxmlformats.org/officeDocument/2006/relationships/slide" Target="slides/slide48.xml"/><Relationship Id="rId4" Type="http://schemas.openxmlformats.org/officeDocument/2006/relationships/slide" Target="slides/slide43.xml"/><Relationship Id="rId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zh-CN" altLang="en-US"/>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C76673C-F4D8-41F2-B8A7-84F15EFB1B8A}" type="slidenum">
              <a:rPr lang="zh-CN" altLang="en-US"/>
              <a:pPr>
                <a:defRPr/>
              </a:pPr>
              <a:t>‹#›</a:t>
            </a:fld>
            <a:endParaRPr lang="en-US" altLang="zh-CN"/>
          </a:p>
        </p:txBody>
      </p:sp>
    </p:spTree>
    <p:extLst>
      <p:ext uri="{BB962C8B-B14F-4D97-AF65-F5344CB8AC3E}">
        <p14:creationId xmlns:p14="http://schemas.microsoft.com/office/powerpoint/2010/main" val="1688967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zh-CN" altLang="en-US"/>
          </a:p>
        </p:txBody>
      </p:sp>
      <p:sp>
        <p:nvSpPr>
          <p:cNvPr id="194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94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2AC0B45-91BF-4619-8272-2FB05B4854C2}" type="slidenum">
              <a:rPr lang="zh-CN" altLang="en-US"/>
              <a:pPr>
                <a:defRPr/>
              </a:pPr>
              <a:t>‹#›</a:t>
            </a:fld>
            <a:endParaRPr lang="en-US" altLang="zh-CN"/>
          </a:p>
        </p:txBody>
      </p:sp>
    </p:spTree>
    <p:extLst>
      <p:ext uri="{BB962C8B-B14F-4D97-AF65-F5344CB8AC3E}">
        <p14:creationId xmlns:p14="http://schemas.microsoft.com/office/powerpoint/2010/main" val="620206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E335A84E-DBF6-4A7E-889E-2E7D02A57884}" type="slidenum">
              <a:rPr lang="zh-CN" altLang="en-US" sz="1200"/>
              <a:pPr eaLnBrk="1" hangingPunct="1"/>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16</a:t>
            </a:fld>
            <a:endParaRPr lang="en-US" altLang="zh-CN"/>
          </a:p>
        </p:txBody>
      </p:sp>
    </p:spTree>
    <p:extLst>
      <p:ext uri="{BB962C8B-B14F-4D97-AF65-F5344CB8AC3E}">
        <p14:creationId xmlns:p14="http://schemas.microsoft.com/office/powerpoint/2010/main" val="1268660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不是指所有学哲学的，是指罗素那样的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18</a:t>
            </a:fld>
            <a:endParaRPr lang="en-US" altLang="zh-CN"/>
          </a:p>
        </p:txBody>
      </p:sp>
    </p:spTree>
    <p:extLst>
      <p:ext uri="{BB962C8B-B14F-4D97-AF65-F5344CB8AC3E}">
        <p14:creationId xmlns:p14="http://schemas.microsoft.com/office/powerpoint/2010/main" val="3993877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0.5/11.5</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20</a:t>
            </a:fld>
            <a:endParaRPr lang="en-US" altLang="zh-CN"/>
          </a:p>
        </p:txBody>
      </p:sp>
    </p:spTree>
    <p:extLst>
      <p:ext uri="{BB962C8B-B14F-4D97-AF65-F5344CB8AC3E}">
        <p14:creationId xmlns:p14="http://schemas.microsoft.com/office/powerpoint/2010/main" val="2146858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 +1.5</a:t>
            </a:r>
            <a:r>
              <a:rPr lang="en-US" altLang="zh-CN" baseline="0" dirty="0" smtClean="0"/>
              <a:t> </a:t>
            </a:r>
            <a:endParaRPr lang="en-US" altLang="zh-CN" dirty="0" smtClean="0"/>
          </a:p>
          <a:p>
            <a:r>
              <a:rPr lang="zh-CN" altLang="en-US" dirty="0" smtClean="0"/>
              <a:t>计算机 考研课程</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21</a:t>
            </a:fld>
            <a:endParaRPr lang="en-US" altLang="zh-CN"/>
          </a:p>
        </p:txBody>
      </p:sp>
    </p:spTree>
    <p:extLst>
      <p:ext uri="{BB962C8B-B14F-4D97-AF65-F5344CB8AC3E}">
        <p14:creationId xmlns:p14="http://schemas.microsoft.com/office/powerpoint/2010/main" val="338658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0.5</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22</a:t>
            </a:fld>
            <a:endParaRPr lang="en-US" altLang="zh-CN"/>
          </a:p>
        </p:txBody>
      </p:sp>
    </p:spTree>
    <p:extLst>
      <p:ext uri="{BB962C8B-B14F-4D97-AF65-F5344CB8AC3E}">
        <p14:creationId xmlns:p14="http://schemas.microsoft.com/office/powerpoint/2010/main" val="722950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0.5</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23</a:t>
            </a:fld>
            <a:endParaRPr lang="en-US" altLang="zh-CN"/>
          </a:p>
        </p:txBody>
      </p:sp>
    </p:spTree>
    <p:extLst>
      <p:ext uri="{BB962C8B-B14F-4D97-AF65-F5344CB8AC3E}">
        <p14:creationId xmlns:p14="http://schemas.microsoft.com/office/powerpoint/2010/main" val="164218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0.25</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24</a:t>
            </a:fld>
            <a:endParaRPr lang="en-US" altLang="zh-CN"/>
          </a:p>
        </p:txBody>
      </p:sp>
    </p:spTree>
    <p:extLst>
      <p:ext uri="{BB962C8B-B14F-4D97-AF65-F5344CB8AC3E}">
        <p14:creationId xmlns:p14="http://schemas.microsoft.com/office/powerpoint/2010/main" val="4047328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0.25-</a:t>
            </a:r>
            <a:endParaRPr lang="zh-CN" altLang="en-US" dirty="0" smtClean="0"/>
          </a:p>
        </p:txBody>
      </p:sp>
      <p:sp>
        <p:nvSpPr>
          <p:cNvPr id="512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309922A4-0379-4625-BACD-4BE7D0C1F324}" type="slidenum">
              <a:rPr lang="zh-CN" altLang="en-US" sz="1200"/>
              <a:pPr eaLnBrk="1" hangingPunct="1"/>
              <a:t>26</a:t>
            </a:fld>
            <a:endParaRPr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27</a:t>
            </a:fld>
            <a:endParaRPr lang="en-US" altLang="zh-CN"/>
          </a:p>
        </p:txBody>
      </p:sp>
    </p:spTree>
    <p:extLst>
      <p:ext uri="{BB962C8B-B14F-4D97-AF65-F5344CB8AC3E}">
        <p14:creationId xmlns:p14="http://schemas.microsoft.com/office/powerpoint/2010/main" val="317446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smtClean="0">
                <a:solidFill>
                  <a:schemeClr val="tx1"/>
                </a:solidFill>
                <a:effectLst/>
                <a:latin typeface="Times New Roman" pitchFamily="18" charset="0"/>
                <a:ea typeface="宋体" pitchFamily="2" charset="-122"/>
                <a:cs typeface="+mn-cs"/>
              </a:rPr>
              <a:t>1.5</a:t>
            </a:r>
            <a:endParaRPr kumimoji="1" lang="zh-CN" altLang="zh-CN" sz="1200" kern="1200" dirty="0" smtClean="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29</a:t>
            </a:fld>
            <a:endParaRPr lang="en-US" altLang="zh-CN"/>
          </a:p>
        </p:txBody>
      </p:sp>
    </p:spTree>
    <p:extLst>
      <p:ext uri="{BB962C8B-B14F-4D97-AF65-F5344CB8AC3E}">
        <p14:creationId xmlns:p14="http://schemas.microsoft.com/office/powerpoint/2010/main" val="332557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2</a:t>
            </a:fld>
            <a:endParaRPr lang="en-US" altLang="zh-CN"/>
          </a:p>
        </p:txBody>
      </p:sp>
    </p:spTree>
    <p:extLst>
      <p:ext uri="{BB962C8B-B14F-4D97-AF65-F5344CB8AC3E}">
        <p14:creationId xmlns:p14="http://schemas.microsoft.com/office/powerpoint/2010/main" val="887065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smtClean="0">
                <a:solidFill>
                  <a:schemeClr val="tx1"/>
                </a:solidFill>
                <a:effectLst/>
                <a:latin typeface="Times New Roman" pitchFamily="18" charset="0"/>
                <a:ea typeface="宋体" pitchFamily="2" charset="-122"/>
                <a:cs typeface="+mn-cs"/>
              </a:rPr>
              <a:t>1.5</a:t>
            </a:r>
            <a:endParaRPr kumimoji="1" lang="zh-CN" altLang="zh-CN" sz="1200" kern="1200" dirty="0" smtClean="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30</a:t>
            </a:fld>
            <a:endParaRPr lang="en-US" altLang="zh-CN"/>
          </a:p>
        </p:txBody>
      </p:sp>
    </p:spTree>
    <p:extLst>
      <p:ext uri="{BB962C8B-B14F-4D97-AF65-F5344CB8AC3E}">
        <p14:creationId xmlns:p14="http://schemas.microsoft.com/office/powerpoint/2010/main" val="332557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B4FCDB-AD73-4C18-B18A-BBB11E757760}" type="slidenum">
              <a:rPr lang="zh-CN" altLang="en-US"/>
              <a:pPr/>
              <a:t>31</a:t>
            </a:fld>
            <a:endParaRPr lang="zh-CN" alt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ltLang="zh-CN" dirty="0" smtClean="0"/>
          </a:p>
          <a:p>
            <a:endParaRPr lang="en-US" altLang="zh-CN" dirty="0" smtClean="0"/>
          </a:p>
          <a:p>
            <a:endParaRPr lang="en-US" altLang="zh-CN" dirty="0" smtClean="0"/>
          </a:p>
          <a:p>
            <a:r>
              <a:rPr lang="zh-CN" altLang="en-US" dirty="0" smtClean="0"/>
              <a:t>0</a:t>
            </a:r>
            <a:r>
              <a:rPr lang="zh-CN" altLang="en-US" dirty="0"/>
              <a:t>-1</a:t>
            </a:r>
            <a:r>
              <a:rPr lang="zh-CN" altLang="en-US" dirty="0">
                <a:latin typeface="宋体" charset="-122"/>
              </a:rPr>
              <a:t>背包问题：给出</a:t>
            </a:r>
            <a:r>
              <a:rPr lang="en-US" altLang="zh-CN" dirty="0"/>
              <a:t>n</a:t>
            </a:r>
            <a:r>
              <a:rPr lang="zh-CN" altLang="en-US" dirty="0">
                <a:latin typeface="宋体" charset="-122"/>
              </a:rPr>
              <a:t>个物品和一个背包，该背包的容量</a:t>
            </a:r>
            <a:r>
              <a:rPr lang="en-US" altLang="zh-CN" dirty="0"/>
              <a:t>M</a:t>
            </a:r>
            <a:r>
              <a:rPr lang="en-US" altLang="zh-CN" dirty="0">
                <a:latin typeface="宋体" charset="-122"/>
              </a:rPr>
              <a:t>，</a:t>
            </a:r>
            <a:r>
              <a:rPr lang="zh-CN" altLang="en-US" dirty="0">
                <a:latin typeface="宋体" charset="-122"/>
              </a:rPr>
              <a:t>从</a:t>
            </a:r>
            <a:r>
              <a:rPr lang="en-US" altLang="zh-CN" dirty="0"/>
              <a:t>n </a:t>
            </a:r>
            <a:r>
              <a:rPr lang="zh-CN" altLang="en-US" dirty="0">
                <a:latin typeface="宋体" charset="-122"/>
              </a:rPr>
              <a:t>个每件物品</a:t>
            </a:r>
            <a:r>
              <a:rPr lang="en-US" altLang="zh-CN" dirty="0" err="1"/>
              <a:t>i</a:t>
            </a:r>
            <a:r>
              <a:rPr lang="en-US" altLang="zh-CN" dirty="0"/>
              <a:t> </a:t>
            </a:r>
            <a:r>
              <a:rPr lang="zh-CN" altLang="en-US" dirty="0">
                <a:latin typeface="宋体" charset="-122"/>
              </a:rPr>
              <a:t>的重量为</a:t>
            </a:r>
            <a:r>
              <a:rPr lang="en-US" altLang="zh-CN" dirty="0" err="1"/>
              <a:t>w</a:t>
            </a:r>
            <a:r>
              <a:rPr lang="en-US" altLang="zh-CN" baseline="-30000" dirty="0" err="1"/>
              <a:t>i</a:t>
            </a:r>
            <a:r>
              <a:rPr lang="en-US" altLang="zh-CN" dirty="0">
                <a:latin typeface="宋体" charset="-122"/>
              </a:rPr>
              <a:t>，</a:t>
            </a:r>
            <a:r>
              <a:rPr lang="zh-CN" altLang="en-US" dirty="0">
                <a:latin typeface="宋体" charset="-122"/>
              </a:rPr>
              <a:t>价值为</a:t>
            </a:r>
            <a:r>
              <a:rPr lang="en-US" altLang="zh-CN" dirty="0"/>
              <a:t>v</a:t>
            </a:r>
            <a:r>
              <a:rPr lang="en-US" altLang="zh-CN" baseline="-30000" dirty="0"/>
              <a:t>i</a:t>
            </a:r>
            <a:r>
              <a:rPr lang="en-US" altLang="zh-CN" dirty="0">
                <a:latin typeface="宋体" charset="-122"/>
              </a:rPr>
              <a:t>，</a:t>
            </a:r>
            <a:r>
              <a:rPr lang="zh-CN" altLang="en-US" dirty="0">
                <a:latin typeface="宋体" charset="-122"/>
              </a:rPr>
              <a:t>选取装入背包的物品，</a:t>
            </a:r>
            <a:endParaRPr lang="en-US" altLang="zh-CN" dirty="0">
              <a:latin typeface="宋体" charset="-122"/>
            </a:endParaRPr>
          </a:p>
          <a:p>
            <a:r>
              <a:rPr lang="zh-CN" altLang="en-US" dirty="0">
                <a:latin typeface="宋体" charset="-122"/>
              </a:rPr>
              <a:t>∑</a:t>
            </a:r>
            <a:r>
              <a:rPr lang="en-US" altLang="zh-CN" dirty="0" err="1"/>
              <a:t>w</a:t>
            </a:r>
            <a:r>
              <a:rPr lang="en-US" altLang="zh-CN" baseline="-30000" dirty="0" err="1"/>
              <a:t>i</a:t>
            </a:r>
            <a:r>
              <a:rPr lang="zh-CN" altLang="en-US" dirty="0">
                <a:latin typeface="宋体" charset="-122"/>
              </a:rPr>
              <a:t>不超过背包的容量，使得装入的物品价值最高</a:t>
            </a:r>
            <a:r>
              <a:rPr lang="en-US" altLang="zh-CN" dirty="0">
                <a:latin typeface="宋体" charset="-122"/>
              </a:rPr>
              <a:t>max </a:t>
            </a:r>
            <a:r>
              <a:rPr lang="zh-CN" altLang="en-US" dirty="0">
                <a:latin typeface="宋体" charset="-122"/>
              </a:rPr>
              <a:t>∑</a:t>
            </a:r>
            <a:r>
              <a:rPr lang="en-US" altLang="zh-CN" dirty="0"/>
              <a:t>v</a:t>
            </a:r>
            <a:r>
              <a:rPr lang="en-US" altLang="zh-CN" baseline="-30000" dirty="0"/>
              <a:t>i</a:t>
            </a:r>
            <a:r>
              <a:rPr lang="en-US" altLang="zh-CN" dirty="0">
                <a:latin typeface="宋体" charset="-122"/>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AE822C-F4F9-4FE8-A5CC-70EB7BCC9055}" type="slidenum">
              <a:rPr lang="zh-CN" altLang="en-US"/>
              <a:pPr/>
              <a:t>32</a:t>
            </a:fld>
            <a:endParaRPr lang="zh-CN" altLang="en-US"/>
          </a:p>
        </p:txBody>
      </p:sp>
      <p:sp>
        <p:nvSpPr>
          <p:cNvPr id="143362" name="Rectangle 2"/>
          <p:cNvSpPr>
            <a:spLocks noGrp="1" noRot="1" noChangeAspect="1" noChangeArrowheads="1" noTextEdit="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143363" name="Rectangle 3"/>
          <p:cNvSpPr>
            <a:spLocks noGrp="1" noChangeArrowheads="1"/>
          </p:cNvSpPr>
          <p:nvPr>
            <p:ph type="body" idx="1"/>
          </p:nvPr>
        </p:nvSpPr>
        <p:spPr bwMode="auto">
          <a:xfrm>
            <a:off x="914615" y="4343985"/>
            <a:ext cx="5028771" cy="4114508"/>
          </a:xfrm>
          <a:prstGeom prst="rect">
            <a:avLst/>
          </a:prstGeom>
          <a:solidFill>
            <a:srgbClr val="FFFFFF"/>
          </a:solidFill>
          <a:ln>
            <a:solidFill>
              <a:srgbClr val="000000"/>
            </a:solidFill>
            <a:miter lim="800000"/>
            <a:headEnd/>
            <a:tailEnd/>
          </a:ln>
        </p:spPr>
        <p:txBody>
          <a:bodyPr/>
          <a:lstStyle/>
          <a:p>
            <a:r>
              <a:rPr lang="zh-CN" altLang="en-US"/>
              <a:t>考虑删除</a:t>
            </a:r>
          </a:p>
          <a:p>
            <a:r>
              <a:rPr lang="zh-CN" altLang="en-US"/>
              <a:t>来自测试中的一个例子</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B2D969-DD35-41BA-88D0-76FEF1984B8A}" type="slidenum">
              <a:rPr lang="zh-CN" altLang="en-US"/>
              <a:pPr/>
              <a:t>33</a:t>
            </a:fld>
            <a:endParaRPr lang="zh-CN" altLang="en-US"/>
          </a:p>
        </p:txBody>
      </p:sp>
      <p:sp>
        <p:nvSpPr>
          <p:cNvPr id="147458" name="Rectangle 2"/>
          <p:cNvSpPr>
            <a:spLocks noGrp="1" noRot="1" noChangeAspect="1" noChangeArrowheads="1" noTextEdit="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147459" name="Rectangle 3"/>
          <p:cNvSpPr>
            <a:spLocks noGrp="1" noChangeArrowheads="1"/>
          </p:cNvSpPr>
          <p:nvPr>
            <p:ph type="body" idx="1"/>
          </p:nvPr>
        </p:nvSpPr>
        <p:spPr bwMode="auto">
          <a:xfrm>
            <a:off x="914615" y="4343985"/>
            <a:ext cx="5028771" cy="4114508"/>
          </a:xfrm>
          <a:prstGeom prst="rect">
            <a:avLst/>
          </a:prstGeom>
          <a:solidFill>
            <a:srgbClr val="FFFFFF"/>
          </a:solidFill>
          <a:ln>
            <a:solidFill>
              <a:srgbClr val="000000"/>
            </a:solidFill>
            <a:miter lim="800000"/>
            <a:headEnd/>
            <a:tailEnd/>
          </a:ln>
        </p:spPr>
        <p:txBody>
          <a:bodyPr/>
          <a:lstStyle/>
          <a:p>
            <a:r>
              <a:rPr lang="zh-CN" altLang="en-US"/>
              <a:t>考虑删除图</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smtClean="0">
                <a:solidFill>
                  <a:schemeClr val="tx1"/>
                </a:solidFill>
                <a:effectLst/>
                <a:latin typeface="Times New Roman" pitchFamily="18" charset="0"/>
                <a:ea typeface="宋体" pitchFamily="2" charset="-122"/>
                <a:cs typeface="+mn-cs"/>
              </a:rPr>
              <a:t>1.5/17</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34</a:t>
            </a:fld>
            <a:endParaRPr lang="en-US" altLang="zh-CN"/>
          </a:p>
        </p:txBody>
      </p:sp>
    </p:spTree>
    <p:extLst>
      <p:ext uri="{BB962C8B-B14F-4D97-AF65-F5344CB8AC3E}">
        <p14:creationId xmlns:p14="http://schemas.microsoft.com/office/powerpoint/2010/main" val="3843381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1.5</a:t>
            </a:r>
            <a:endParaRPr lang="zh-CN" altLang="en-US" dirty="0" smtClean="0"/>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6ED2FCF9-AA8B-4029-AF1A-22B68BE4B2C8}" type="slidenum">
              <a:rPr lang="zh-CN" altLang="en-US" sz="1200"/>
              <a:pPr eaLnBrk="1" hangingPunct="1"/>
              <a:t>35</a:t>
            </a:fld>
            <a:endParaRPr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36</a:t>
            </a:fld>
            <a:endParaRPr lang="en-US" altLang="zh-CN"/>
          </a:p>
        </p:txBody>
      </p:sp>
    </p:spTree>
    <p:extLst>
      <p:ext uri="{BB962C8B-B14F-4D97-AF65-F5344CB8AC3E}">
        <p14:creationId xmlns:p14="http://schemas.microsoft.com/office/powerpoint/2010/main" val="122854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38</a:t>
            </a:fld>
            <a:endParaRPr lang="en-US" altLang="zh-CN"/>
          </a:p>
        </p:txBody>
      </p:sp>
    </p:spTree>
    <p:extLst>
      <p:ext uri="{BB962C8B-B14F-4D97-AF65-F5344CB8AC3E}">
        <p14:creationId xmlns:p14="http://schemas.microsoft.com/office/powerpoint/2010/main" val="408022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39</a:t>
            </a:fld>
            <a:endParaRPr lang="en-US" altLang="zh-CN"/>
          </a:p>
        </p:txBody>
      </p:sp>
    </p:spTree>
    <p:extLst>
      <p:ext uri="{BB962C8B-B14F-4D97-AF65-F5344CB8AC3E}">
        <p14:creationId xmlns:p14="http://schemas.microsoft.com/office/powerpoint/2010/main" val="2051891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0.5</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40</a:t>
            </a:fld>
            <a:endParaRPr lang="en-US" altLang="zh-CN"/>
          </a:p>
        </p:txBody>
      </p:sp>
    </p:spTree>
    <p:extLst>
      <p:ext uri="{BB962C8B-B14F-4D97-AF65-F5344CB8AC3E}">
        <p14:creationId xmlns:p14="http://schemas.microsoft.com/office/powerpoint/2010/main" val="2674939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计算机 考研课程</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6</a:t>
            </a:fld>
            <a:endParaRPr lang="en-US" altLang="zh-CN"/>
          </a:p>
        </p:txBody>
      </p:sp>
    </p:spTree>
    <p:extLst>
      <p:ext uri="{BB962C8B-B14F-4D97-AF65-F5344CB8AC3E}">
        <p14:creationId xmlns:p14="http://schemas.microsoft.com/office/powerpoint/2010/main" val="3386587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1.5</a:t>
            </a:r>
            <a:endParaRPr lang="zh-CN" altLang="en-US" dirty="0" smtClean="0"/>
          </a:p>
        </p:txBody>
      </p:sp>
      <p:sp>
        <p:nvSpPr>
          <p:cNvPr id="614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0D8C3019-409D-4D3C-B0AF-4D2F387EB21A}" type="slidenum">
              <a:rPr lang="zh-CN" altLang="en-US" sz="1200"/>
              <a:pPr eaLnBrk="1" hangingPunct="1"/>
              <a:t>41</a:t>
            </a:fld>
            <a:endParaRPr lang="en-US" altLang="zh-C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3F347DB8-491D-4B57-94B5-DF65834A8A2D}" type="slidenum">
              <a:rPr lang="zh-CN" altLang="en-US" sz="1200"/>
              <a:pPr eaLnBrk="1" hangingPunct="1"/>
              <a:t>42</a:t>
            </a:fld>
            <a:endParaRPr lang="en-US" altLang="zh-CN"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33+5</a:t>
            </a:r>
            <a:endParaRPr lang="zh-CN" altLang="en-US" dirty="0" smtClean="0"/>
          </a:p>
        </p:txBody>
      </p:sp>
      <p:sp>
        <p:nvSpPr>
          <p:cNvPr id="63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677ECF9F-C18F-484E-A3A7-3D3D205AAB68}" type="slidenum">
              <a:rPr lang="zh-CN" altLang="en-US" sz="1200"/>
              <a:pPr eaLnBrk="1" hangingPunct="1"/>
              <a:t>43</a:t>
            </a:fld>
            <a:endParaRPr lang="en-US" altLang="zh-CN"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645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5207035F-CFB2-443F-88EB-3BCF8B3C4F6B}" type="slidenum">
              <a:rPr lang="zh-CN" altLang="en-US" sz="1200"/>
              <a:pPr eaLnBrk="1" hangingPunct="1"/>
              <a:t>44</a:t>
            </a:fld>
            <a:endParaRPr lang="en-US" altLang="zh-CN"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smtClean="0"/>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800">
                <a:solidFill>
                  <a:schemeClr val="tx1"/>
                </a:solidFill>
                <a:latin typeface="Times New Roman" pitchFamily="18" charset="0"/>
                <a:ea typeface="宋体" charset="-122"/>
              </a:defRPr>
            </a:lvl1pPr>
            <a:lvl2pPr marL="742950" indent="-285750" eaLnBrk="0" hangingPunct="0">
              <a:defRPr kumimoji="1" sz="2800">
                <a:solidFill>
                  <a:schemeClr val="tx1"/>
                </a:solidFill>
                <a:latin typeface="Times New Roman" pitchFamily="18" charset="0"/>
                <a:ea typeface="宋体" charset="-122"/>
              </a:defRPr>
            </a:lvl2pPr>
            <a:lvl3pPr marL="1143000" indent="-228600" eaLnBrk="0" hangingPunct="0">
              <a:defRPr kumimoji="1" sz="2800">
                <a:solidFill>
                  <a:schemeClr val="tx1"/>
                </a:solidFill>
                <a:latin typeface="Times New Roman" pitchFamily="18" charset="0"/>
                <a:ea typeface="宋体" charset="-122"/>
              </a:defRPr>
            </a:lvl3pPr>
            <a:lvl4pPr marL="1600200" indent="-228600" eaLnBrk="0" hangingPunct="0">
              <a:defRPr kumimoji="1" sz="2800">
                <a:solidFill>
                  <a:schemeClr val="tx1"/>
                </a:solidFill>
                <a:latin typeface="Times New Roman" pitchFamily="18" charset="0"/>
                <a:ea typeface="宋体" charset="-122"/>
              </a:defRPr>
            </a:lvl4pPr>
            <a:lvl5pPr marL="2057400" indent="-228600" eaLnBrk="0" hangingPunct="0">
              <a:defRPr kumimoji="1" sz="28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宋体" charset="-122"/>
              </a:defRPr>
            </a:lvl9pPr>
          </a:lstStyle>
          <a:p>
            <a:pPr eaLnBrk="1" hangingPunct="1"/>
            <a:fld id="{8CA649FF-E17D-41C3-BDB2-D02F8216EEC8}" type="slidenum">
              <a:rPr lang="zh-CN" altLang="en-US" sz="1200"/>
              <a:pPr eaLnBrk="1" hangingPunct="1"/>
              <a:t>48</a:t>
            </a:fld>
            <a:endParaRPr lang="zh-CN"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468D7C4A-B043-4E88-B55E-541AAC7B0131}" type="slidenum">
              <a:rPr lang="zh-CN" altLang="en-US" sz="1200"/>
              <a:pPr eaLnBrk="1" hangingPunct="1"/>
              <a:t>50</a:t>
            </a:fld>
            <a:endParaRPr lang="en-US" altLang="zh-CN"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7DFDDEFE-83C7-470A-AD08-72537DF36E12}" type="slidenum">
              <a:rPr lang="zh-CN" altLang="en-US" sz="1200"/>
              <a:pPr eaLnBrk="1" hangingPunct="1"/>
              <a:t>51</a:t>
            </a:fld>
            <a:endParaRPr lang="en-US"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3)</a:t>
            </a:r>
            <a:r>
              <a:rPr lang="zh-CN" altLang="en-US" dirty="0" smtClean="0"/>
              <a:t>等差数列的和</a:t>
            </a:r>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E3782990-676D-49F9-8F09-9DAC4403879F}" type="slidenum">
              <a:rPr lang="zh-CN" altLang="en-US" sz="1200"/>
              <a:pPr eaLnBrk="1" hangingPunct="1"/>
              <a:t>55</a:t>
            </a:fld>
            <a:endParaRPr lang="en-US" altLang="zh-CN"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3)</a:t>
            </a:r>
            <a:r>
              <a:rPr lang="zh-CN" altLang="en-US" dirty="0" smtClean="0"/>
              <a:t>等差数列的和</a:t>
            </a:r>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E3782990-676D-49F9-8F09-9DAC4403879F}" type="slidenum">
              <a:rPr lang="zh-CN" altLang="en-US" sz="1200"/>
              <a:pPr eaLnBrk="1" hangingPunct="1"/>
              <a:t>56</a:t>
            </a:fld>
            <a:endParaRPr lang="en-US" altLang="zh-CN"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737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E60863A8-F143-49E7-A5EC-75CE6B5A9A71}" type="slidenum">
              <a:rPr lang="zh-CN" altLang="en-US" sz="1200"/>
              <a:pPr eaLnBrk="1" hangingPunct="1"/>
              <a:t>57</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0.5</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7</a:t>
            </a:fld>
            <a:endParaRPr lang="en-US" altLang="zh-CN"/>
          </a:p>
        </p:txBody>
      </p:sp>
    </p:spTree>
    <p:extLst>
      <p:ext uri="{BB962C8B-B14F-4D97-AF65-F5344CB8AC3E}">
        <p14:creationId xmlns:p14="http://schemas.microsoft.com/office/powerpoint/2010/main" val="7229501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fld id="{D6BCF6B2-F85A-4C30-9F90-99B2C60E6B97}" type="slidenum">
              <a:rPr lang="zh-CN" altLang="en-US" sz="1200"/>
              <a:pPr eaLnBrk="1" hangingPunct="1"/>
              <a:t>58</a:t>
            </a:fld>
            <a:endParaRPr lang="en-US" altLang="zh-CN"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smtClean="0">
                <a:solidFill>
                  <a:schemeClr val="tx1"/>
                </a:solidFill>
                <a:effectLst/>
                <a:latin typeface="Times New Roman" pitchFamily="18" charset="0"/>
                <a:ea typeface="宋体" pitchFamily="2" charset="-122"/>
                <a:cs typeface="+mn-cs"/>
              </a:rPr>
              <a:t>1.5</a:t>
            </a:r>
            <a:endParaRPr kumimoji="1" lang="zh-CN" altLang="zh-CN" sz="1200" kern="1200" dirty="0" smtClean="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60</a:t>
            </a:fld>
            <a:endParaRPr lang="en-US" altLang="zh-CN"/>
          </a:p>
        </p:txBody>
      </p:sp>
    </p:spTree>
    <p:extLst>
      <p:ext uri="{BB962C8B-B14F-4D97-AF65-F5344CB8AC3E}">
        <p14:creationId xmlns:p14="http://schemas.microsoft.com/office/powerpoint/2010/main" val="332557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0.5</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8</a:t>
            </a:fld>
            <a:endParaRPr lang="en-US" altLang="zh-CN"/>
          </a:p>
        </p:txBody>
      </p:sp>
    </p:spTree>
    <p:extLst>
      <p:ext uri="{BB962C8B-B14F-4D97-AF65-F5344CB8AC3E}">
        <p14:creationId xmlns:p14="http://schemas.microsoft.com/office/powerpoint/2010/main" val="164218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0.25</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9</a:t>
            </a:fld>
            <a:endParaRPr lang="en-US" altLang="zh-CN"/>
          </a:p>
        </p:txBody>
      </p:sp>
    </p:spTree>
    <p:extLst>
      <p:ext uri="{BB962C8B-B14F-4D97-AF65-F5344CB8AC3E}">
        <p14:creationId xmlns:p14="http://schemas.microsoft.com/office/powerpoint/2010/main" val="4047328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11</a:t>
            </a:fld>
            <a:endParaRPr lang="en-US" altLang="zh-CN"/>
          </a:p>
        </p:txBody>
      </p:sp>
    </p:spTree>
    <p:extLst>
      <p:ext uri="{BB962C8B-B14F-4D97-AF65-F5344CB8AC3E}">
        <p14:creationId xmlns:p14="http://schemas.microsoft.com/office/powerpoint/2010/main" val="204503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12</a:t>
            </a:fld>
            <a:endParaRPr lang="en-US" altLang="zh-CN"/>
          </a:p>
        </p:txBody>
      </p:sp>
    </p:spTree>
    <p:extLst>
      <p:ext uri="{BB962C8B-B14F-4D97-AF65-F5344CB8AC3E}">
        <p14:creationId xmlns:p14="http://schemas.microsoft.com/office/powerpoint/2010/main" val="2045035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p>
          <a:p>
            <a:r>
              <a:rPr lang="zh-CN" altLang="en-US" dirty="0" smtClean="0"/>
              <a:t>为了更好的理解知识，</a:t>
            </a:r>
            <a:endParaRPr lang="zh-CN" altLang="en-US" dirty="0"/>
          </a:p>
        </p:txBody>
      </p:sp>
      <p:sp>
        <p:nvSpPr>
          <p:cNvPr id="4" name="灯片编号占位符 3"/>
          <p:cNvSpPr>
            <a:spLocks noGrp="1"/>
          </p:cNvSpPr>
          <p:nvPr>
            <p:ph type="sldNum" sz="quarter" idx="10"/>
          </p:nvPr>
        </p:nvSpPr>
        <p:spPr/>
        <p:txBody>
          <a:bodyPr/>
          <a:lstStyle/>
          <a:p>
            <a:pPr>
              <a:defRPr/>
            </a:pPr>
            <a:fld id="{F2AC0B45-91BF-4619-8272-2FB05B4854C2}" type="slidenum">
              <a:rPr lang="zh-CN" altLang="en-US" smtClean="0"/>
              <a:pPr>
                <a:defRPr/>
              </a:pPr>
              <a:t>15</a:t>
            </a:fld>
            <a:endParaRPr lang="en-US" altLang="zh-CN"/>
          </a:p>
        </p:txBody>
      </p:sp>
    </p:spTree>
    <p:extLst>
      <p:ext uri="{BB962C8B-B14F-4D97-AF65-F5344CB8AC3E}">
        <p14:creationId xmlns:p14="http://schemas.microsoft.com/office/powerpoint/2010/main" val="245545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413166229"/>
      </p:ext>
    </p:extLst>
  </p:cSld>
  <p:clrMapOvr>
    <a:masterClrMapping/>
  </p:clrMapOvr>
  <p:transition spd="med">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67213234"/>
      </p:ext>
    </p:extLst>
  </p:cSld>
  <p:clrMapOvr>
    <a:masterClrMapping/>
  </p:clrMapOvr>
  <p:transition spd="med">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8463" y="0"/>
            <a:ext cx="2189162" cy="6453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0"/>
            <a:ext cx="6416675" cy="6453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39172518"/>
      </p:ext>
    </p:extLst>
  </p:cSld>
  <p:clrMapOvr>
    <a:masterClrMapping/>
  </p:clrMapOvr>
  <p:transition spd="med">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682037" cy="7937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79388" y="1125538"/>
            <a:ext cx="4302125" cy="532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125538"/>
            <a:ext cx="4303712" cy="532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28256180"/>
      </p:ext>
    </p:extLst>
  </p:cSld>
  <p:clrMapOvr>
    <a:masterClrMapping/>
  </p:clrMapOvr>
  <p:transition spd="med">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67799427"/>
      </p:ext>
    </p:extLst>
  </p:cSld>
  <p:clrMapOvr>
    <a:masterClrMapping/>
  </p:clrMapOvr>
  <p:transition spd="med">
    <p:pull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3pPr>
              <a:buFont typeface="Wingdings" pitchFamily="2" charset="2"/>
              <a:buChar char="l"/>
              <a:defRPr/>
            </a:lvl3pPr>
            <a:lvl4pPr marL="2135188" indent="-342900">
              <a:buFont typeface="Wingdings" pitchFamily="2" charset="2"/>
              <a:buChar char="ü"/>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980600364"/>
      </p:ext>
    </p:extLst>
  </p:cSld>
  <p:clrMapOvr>
    <a:masterClrMapping/>
  </p:clrMapOvr>
  <p:transition spd="med">
    <p:pull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05083261"/>
      </p:ext>
    </p:extLst>
  </p:cSld>
  <p:clrMapOvr>
    <a:masterClrMapping/>
  </p:clrMapOvr>
  <p:transition spd="med">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125538"/>
            <a:ext cx="4302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125538"/>
            <a:ext cx="4303712"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08724932"/>
      </p:ext>
    </p:extLst>
  </p:cSld>
  <p:clrMapOvr>
    <a:masterClrMapping/>
  </p:clrMapOvr>
  <p:transition spd="med">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79943361"/>
      </p:ext>
    </p:extLst>
  </p:cSld>
  <p:clrMapOvr>
    <a:masterClrMapping/>
  </p:clrMapOvr>
  <p:transition spd="med">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52559984"/>
      </p:ext>
    </p:extLst>
  </p:cSld>
  <p:clrMapOvr>
    <a:masterClrMapping/>
  </p:clrMapOvr>
  <p:transition spd="med">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9624637"/>
      </p:ext>
    </p:extLst>
  </p:cSld>
  <p:clrMapOvr>
    <a:masterClrMapping/>
  </p:clrMapOvr>
  <p:transition spd="med">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3pPr>
              <a:buFont typeface="Wingdings" pitchFamily="2" charset="2"/>
              <a:buChar char="l"/>
              <a:defRPr/>
            </a:lvl3pPr>
            <a:lvl4pPr marL="2135188" indent="-342900">
              <a:buFont typeface="Wingdings" pitchFamily="2" charset="2"/>
              <a:buChar char="ü"/>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68864157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70470689"/>
      </p:ext>
    </p:extLst>
  </p:cSld>
  <p:clrMapOvr>
    <a:masterClrMapping/>
  </p:clrMapOvr>
  <p:transition spd="med">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96170163"/>
      </p:ext>
    </p:extLst>
  </p:cSld>
  <p:clrMapOvr>
    <a:masterClrMapping/>
  </p:clrMapOvr>
  <p:transition spd="med">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10044812"/>
      </p:ext>
    </p:extLst>
  </p:cSld>
  <p:clrMapOvr>
    <a:masterClrMapping/>
  </p:clrMapOvr>
  <p:transition spd="med">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8463" y="0"/>
            <a:ext cx="2189162" cy="6453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0"/>
            <a:ext cx="6416675" cy="6453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12722908"/>
      </p:ext>
    </p:extLst>
  </p:cSld>
  <p:clrMapOvr>
    <a:masterClrMapping/>
  </p:clrMapOvr>
  <p:transition spd="med">
    <p:pull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0"/>
            <a:ext cx="8682037" cy="7937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79388" y="1125538"/>
            <a:ext cx="4302125" cy="532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125538"/>
            <a:ext cx="4303712" cy="532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8904019"/>
      </p:ext>
    </p:extLst>
  </p:cSld>
  <p:clrMapOvr>
    <a:masterClrMapping/>
  </p:clrMapOvr>
  <p:transition spd="med">
    <p:pull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ctrTitle" sz="quarter"/>
          </p:nvPr>
        </p:nvSpPr>
        <p:spPr>
          <a:xfrm>
            <a:off x="3581400" y="685800"/>
            <a:ext cx="5561013" cy="3352800"/>
          </a:xfrm>
        </p:spPr>
        <p:txBody>
          <a:bodyPr/>
          <a:lstStyle>
            <a:lvl1pPr>
              <a:defRPr>
                <a:solidFill>
                  <a:schemeClr val="bg2"/>
                </a:solidFill>
                <a:effectLst>
                  <a:outerShdw blurRad="38100" dist="38100" dir="2700000" algn="tl">
                    <a:srgbClr val="000000"/>
                  </a:outerShdw>
                </a:effectLst>
              </a:defRPr>
            </a:lvl1pPr>
          </a:lstStyle>
          <a:p>
            <a:pPr lvl="0"/>
            <a:r>
              <a:rPr lang="zh-CN" altLang="en-US" noProof="0" smtClean="0"/>
              <a:t>单击此处编辑母版标题样式</a:t>
            </a:r>
          </a:p>
        </p:txBody>
      </p:sp>
      <p:sp>
        <p:nvSpPr>
          <p:cNvPr id="9219" name="Rectangle 3"/>
          <p:cNvSpPr>
            <a:spLocks noGrp="1" noChangeArrowheads="1"/>
          </p:cNvSpPr>
          <p:nvPr>
            <p:ph type="subTitle" sz="quarter" idx="1"/>
          </p:nvPr>
        </p:nvSpPr>
        <p:spPr>
          <a:xfrm>
            <a:off x="5181600" y="4038600"/>
            <a:ext cx="3960813" cy="17526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marL="0" indent="0" algn="ctr">
              <a:buFont typeface="Wingdings" pitchFamily="2" charset="2"/>
              <a:buNone/>
              <a:defRPr>
                <a:solidFill>
                  <a:schemeClr val="bg2"/>
                </a:solidFill>
              </a:defRPr>
            </a:lvl1pPr>
          </a:lstStyle>
          <a:p>
            <a:pPr lvl="0"/>
            <a:r>
              <a:rPr lang="zh-CN" altLang="en-US" noProof="0" smtClean="0"/>
              <a:t>单击此处编辑母版副标题样式</a:t>
            </a:r>
          </a:p>
        </p:txBody>
      </p:sp>
      <p:sp>
        <p:nvSpPr>
          <p:cNvPr id="9220" name="Rectangle 4"/>
          <p:cNvSpPr>
            <a:spLocks noGrp="1" noChangeArrowheads="1"/>
          </p:cNvSpPr>
          <p:nvPr>
            <p:ph type="dt" sz="quarter" idx="2"/>
          </p:nvPr>
        </p:nvSpPr>
        <p:spPr>
          <a:xfrm>
            <a:off x="685800" y="6248400"/>
            <a:ext cx="1905000" cy="457200"/>
          </a:xfrm>
        </p:spPr>
        <p:txBody>
          <a:bodyPr/>
          <a:lstStyle>
            <a:lvl1pPr>
              <a:defRPr>
                <a:solidFill>
                  <a:srgbClr val="EAEAEA"/>
                </a:solidFill>
              </a:defRPr>
            </a:lvl1pPr>
          </a:lstStyle>
          <a:p>
            <a:endParaRPr lang="en-US" altLang="zh-CN"/>
          </a:p>
        </p:txBody>
      </p:sp>
      <p:sp>
        <p:nvSpPr>
          <p:cNvPr id="9221" name="Rectangle 5"/>
          <p:cNvSpPr>
            <a:spLocks noGrp="1" noChangeArrowheads="1"/>
          </p:cNvSpPr>
          <p:nvPr>
            <p:ph type="ftr" sz="quarter" idx="3"/>
          </p:nvPr>
        </p:nvSpPr>
        <p:spPr>
          <a:xfrm>
            <a:off x="3124200" y="6248400"/>
            <a:ext cx="2895600" cy="457200"/>
          </a:xfrm>
        </p:spPr>
        <p:txBody>
          <a:bodyPr/>
          <a:lstStyle>
            <a:lvl1pPr>
              <a:defRPr>
                <a:solidFill>
                  <a:srgbClr val="EAEAEA"/>
                </a:solidFill>
              </a:defRPr>
            </a:lvl1pPr>
          </a:lstStyle>
          <a:p>
            <a:endParaRPr lang="en-US" altLang="zh-CN"/>
          </a:p>
        </p:txBody>
      </p:sp>
      <p:sp>
        <p:nvSpPr>
          <p:cNvPr id="9222" name="Rectangle 6"/>
          <p:cNvSpPr>
            <a:spLocks noGrp="1" noChangeArrowheads="1"/>
          </p:cNvSpPr>
          <p:nvPr>
            <p:ph type="sldNum" sz="quarter" idx="4"/>
          </p:nvPr>
        </p:nvSpPr>
        <p:spPr>
          <a:xfrm>
            <a:off x="6553200" y="6248400"/>
            <a:ext cx="1905000" cy="457200"/>
          </a:xfrm>
        </p:spPr>
        <p:txBody>
          <a:bodyPr/>
          <a:lstStyle>
            <a:lvl1pPr>
              <a:defRPr>
                <a:solidFill>
                  <a:srgbClr val="EAEAEA"/>
                </a:solidFill>
              </a:defRPr>
            </a:lvl1pPr>
          </a:lstStyle>
          <a:p>
            <a:fld id="{AFBE90D5-84FF-4853-B45C-E3AFAA40FFBC}" type="slidenum">
              <a:rPr lang="zh-CN" altLang="en-US"/>
              <a:pPr/>
              <a:t>‹#›</a:t>
            </a:fld>
            <a:endParaRPr lang="en-US" altLang="zh-CN"/>
          </a:p>
        </p:txBody>
      </p:sp>
    </p:spTree>
    <p:extLst>
      <p:ext uri="{BB962C8B-B14F-4D97-AF65-F5344CB8AC3E}">
        <p14:creationId xmlns:p14="http://schemas.microsoft.com/office/powerpoint/2010/main" val="192629709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218" name="Rectangle 2"/>
          <p:cNvSpPr>
            <a:spLocks noGrp="1" noChangeArrowheads="1"/>
          </p:cNvSpPr>
          <p:nvPr>
            <p:ph type="ctrTitle" sz="quarter"/>
          </p:nvPr>
        </p:nvSpPr>
        <p:spPr>
          <a:xfrm>
            <a:off x="3581400" y="685800"/>
            <a:ext cx="5561013" cy="3352800"/>
          </a:xfrm>
        </p:spPr>
        <p:txBody>
          <a:bodyPr/>
          <a:lstStyle>
            <a:lvl1pPr>
              <a:defRPr>
                <a:solidFill>
                  <a:schemeClr val="bg2"/>
                </a:solidFill>
                <a:effectLst>
                  <a:outerShdw blurRad="38100" dist="38100" dir="2700000" algn="tl">
                    <a:srgbClr val="000000"/>
                  </a:outerShdw>
                </a:effectLst>
              </a:defRPr>
            </a:lvl1pPr>
          </a:lstStyle>
          <a:p>
            <a:pPr lvl="0"/>
            <a:r>
              <a:rPr lang="zh-CN" altLang="en-US" noProof="0" smtClean="0"/>
              <a:t>单击此处编辑母版标题样式</a:t>
            </a:r>
          </a:p>
        </p:txBody>
      </p:sp>
      <p:sp>
        <p:nvSpPr>
          <p:cNvPr id="9219" name="Rectangle 3"/>
          <p:cNvSpPr>
            <a:spLocks noGrp="1" noChangeArrowheads="1"/>
          </p:cNvSpPr>
          <p:nvPr>
            <p:ph type="subTitle" sz="quarter" idx="1"/>
          </p:nvPr>
        </p:nvSpPr>
        <p:spPr>
          <a:xfrm>
            <a:off x="5181600" y="4038600"/>
            <a:ext cx="3960813" cy="17526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marL="0" indent="0" algn="ctr">
              <a:buFont typeface="Wingdings" pitchFamily="2" charset="2"/>
              <a:buNone/>
              <a:defRPr>
                <a:solidFill>
                  <a:schemeClr val="bg2"/>
                </a:solidFill>
              </a:defRPr>
            </a:lvl1pPr>
          </a:lstStyle>
          <a:p>
            <a:pPr lvl="0"/>
            <a:r>
              <a:rPr lang="zh-CN" altLang="en-US" noProof="0" smtClean="0"/>
              <a:t>单击此处编辑母版副标题样式</a:t>
            </a:r>
          </a:p>
        </p:txBody>
      </p:sp>
      <p:sp>
        <p:nvSpPr>
          <p:cNvPr id="9220" name="Rectangle 4"/>
          <p:cNvSpPr>
            <a:spLocks noGrp="1" noChangeArrowheads="1"/>
          </p:cNvSpPr>
          <p:nvPr>
            <p:ph type="dt" sz="quarter" idx="2"/>
          </p:nvPr>
        </p:nvSpPr>
        <p:spPr>
          <a:xfrm>
            <a:off x="685800" y="6248400"/>
            <a:ext cx="1905000" cy="457200"/>
          </a:xfrm>
        </p:spPr>
        <p:txBody>
          <a:bodyPr/>
          <a:lstStyle>
            <a:lvl1pPr>
              <a:defRPr>
                <a:solidFill>
                  <a:srgbClr val="EAEAEA"/>
                </a:solidFill>
              </a:defRPr>
            </a:lvl1pPr>
          </a:lstStyle>
          <a:p>
            <a:endParaRPr lang="en-US" altLang="zh-CN"/>
          </a:p>
        </p:txBody>
      </p:sp>
      <p:sp>
        <p:nvSpPr>
          <p:cNvPr id="9221" name="Rectangle 5"/>
          <p:cNvSpPr>
            <a:spLocks noGrp="1" noChangeArrowheads="1"/>
          </p:cNvSpPr>
          <p:nvPr>
            <p:ph type="ftr" sz="quarter" idx="3"/>
          </p:nvPr>
        </p:nvSpPr>
        <p:spPr>
          <a:xfrm>
            <a:off x="3124200" y="6248400"/>
            <a:ext cx="2895600" cy="457200"/>
          </a:xfrm>
        </p:spPr>
        <p:txBody>
          <a:bodyPr/>
          <a:lstStyle>
            <a:lvl1pPr>
              <a:defRPr>
                <a:solidFill>
                  <a:srgbClr val="EAEAEA"/>
                </a:solidFill>
              </a:defRPr>
            </a:lvl1pPr>
          </a:lstStyle>
          <a:p>
            <a:endParaRPr lang="en-US" altLang="zh-CN"/>
          </a:p>
        </p:txBody>
      </p:sp>
      <p:sp>
        <p:nvSpPr>
          <p:cNvPr id="9222" name="Rectangle 6"/>
          <p:cNvSpPr>
            <a:spLocks noGrp="1" noChangeArrowheads="1"/>
          </p:cNvSpPr>
          <p:nvPr>
            <p:ph type="sldNum" sz="quarter" idx="4"/>
          </p:nvPr>
        </p:nvSpPr>
        <p:spPr>
          <a:xfrm>
            <a:off x="6553200" y="6248400"/>
            <a:ext cx="1905000" cy="457200"/>
          </a:xfrm>
        </p:spPr>
        <p:txBody>
          <a:bodyPr/>
          <a:lstStyle>
            <a:lvl1pPr>
              <a:defRPr>
                <a:solidFill>
                  <a:srgbClr val="EAEAEA"/>
                </a:solidFill>
              </a:defRPr>
            </a:lvl1pPr>
          </a:lstStyle>
          <a:p>
            <a:fld id="{67259EF0-C5FC-4EBD-9ABC-3BD5825AEC07}" type="slidenum">
              <a:rPr lang="zh-CN" altLang="en-US"/>
              <a:pPr/>
              <a:t>‹#›</a:t>
            </a:fld>
            <a:endParaRPr lang="en-US" altLang="zh-CN"/>
          </a:p>
        </p:txBody>
      </p:sp>
    </p:spTree>
    <p:extLst>
      <p:ext uri="{BB962C8B-B14F-4D97-AF65-F5344CB8AC3E}">
        <p14:creationId xmlns:p14="http://schemas.microsoft.com/office/powerpoint/2010/main" val="283502784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4"/>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ACB28046-5534-4053-8F16-238A984F41FD}" type="slidenum">
              <a:rPr lang="zh-CN" altLang="en-US"/>
              <a:pPr/>
              <a:t>‹#›</a:t>
            </a:fld>
            <a:endParaRPr lang="en-US" altLang="zh-CN"/>
          </a:p>
        </p:txBody>
      </p:sp>
    </p:spTree>
    <p:extLst>
      <p:ext uri="{BB962C8B-B14F-4D97-AF65-F5344CB8AC3E}">
        <p14:creationId xmlns:p14="http://schemas.microsoft.com/office/powerpoint/2010/main" val="404067870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7FA3B28-8BC5-4C01-91D6-A90FC4E48B5A}" type="slidenum">
              <a:rPr lang="zh-CN" altLang="en-US"/>
              <a:pPr/>
              <a:t>‹#›</a:t>
            </a:fld>
            <a:endParaRPr lang="en-US" altLang="zh-CN"/>
          </a:p>
        </p:txBody>
      </p:sp>
    </p:spTree>
    <p:extLst>
      <p:ext uri="{BB962C8B-B14F-4D97-AF65-F5344CB8AC3E}">
        <p14:creationId xmlns:p14="http://schemas.microsoft.com/office/powerpoint/2010/main" val="10742688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71600" y="19812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257800" y="19812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B3026AF-0731-4242-8205-3C4213A77120}" type="slidenum">
              <a:rPr lang="zh-CN" altLang="en-US"/>
              <a:pPr/>
              <a:t>‹#›</a:t>
            </a:fld>
            <a:endParaRPr lang="en-US" altLang="zh-CN"/>
          </a:p>
        </p:txBody>
      </p:sp>
    </p:spTree>
    <p:extLst>
      <p:ext uri="{BB962C8B-B14F-4D97-AF65-F5344CB8AC3E}">
        <p14:creationId xmlns:p14="http://schemas.microsoft.com/office/powerpoint/2010/main" val="82706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442822759"/>
      </p:ext>
    </p:extLst>
  </p:cSld>
  <p:clrMapOvr>
    <a:masterClrMapping/>
  </p:clrMapOvr>
  <p:transition spd="med">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4248192-0075-4F25-A6F5-5897D0001235}" type="slidenum">
              <a:rPr lang="zh-CN" altLang="en-US"/>
              <a:pPr/>
              <a:t>‹#›</a:t>
            </a:fld>
            <a:endParaRPr lang="en-US" altLang="zh-CN"/>
          </a:p>
        </p:txBody>
      </p:sp>
    </p:spTree>
    <p:extLst>
      <p:ext uri="{BB962C8B-B14F-4D97-AF65-F5344CB8AC3E}">
        <p14:creationId xmlns:p14="http://schemas.microsoft.com/office/powerpoint/2010/main" val="20157770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tx1"/>
                </a:solidFil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A27AD1E-FF31-4BD2-874D-67BDBC9E2B4E}" type="slidenum">
              <a:rPr lang="zh-CN" altLang="en-US"/>
              <a:pPr/>
              <a:t>‹#›</a:t>
            </a:fld>
            <a:endParaRPr lang="en-US" altLang="zh-CN"/>
          </a:p>
        </p:txBody>
      </p:sp>
    </p:spTree>
    <p:extLst>
      <p:ext uri="{BB962C8B-B14F-4D97-AF65-F5344CB8AC3E}">
        <p14:creationId xmlns:p14="http://schemas.microsoft.com/office/powerpoint/2010/main" val="5072310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F091F0FE-CA0F-4FD9-9938-327BA354AF1F}" type="slidenum">
              <a:rPr lang="zh-CN" altLang="en-US"/>
              <a:pPr/>
              <a:t>‹#›</a:t>
            </a:fld>
            <a:endParaRPr lang="en-US" altLang="zh-CN"/>
          </a:p>
        </p:txBody>
      </p:sp>
    </p:spTree>
    <p:extLst>
      <p:ext uri="{BB962C8B-B14F-4D97-AF65-F5344CB8AC3E}">
        <p14:creationId xmlns:p14="http://schemas.microsoft.com/office/powerpoint/2010/main" val="278222053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8D32ECE-34C8-4C2A-8BF3-FC031B453056}" type="slidenum">
              <a:rPr lang="zh-CN" altLang="en-US"/>
              <a:pPr/>
              <a:t>‹#›</a:t>
            </a:fld>
            <a:endParaRPr lang="en-US" altLang="zh-CN"/>
          </a:p>
        </p:txBody>
      </p:sp>
    </p:spTree>
    <p:extLst>
      <p:ext uri="{BB962C8B-B14F-4D97-AF65-F5344CB8AC3E}">
        <p14:creationId xmlns:p14="http://schemas.microsoft.com/office/powerpoint/2010/main" val="23120638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D433081-F53B-47CB-8A47-72CEE663243E}" type="slidenum">
              <a:rPr lang="zh-CN" altLang="en-US"/>
              <a:pPr/>
              <a:t>‹#›</a:t>
            </a:fld>
            <a:endParaRPr lang="en-US" altLang="zh-CN"/>
          </a:p>
        </p:txBody>
      </p:sp>
    </p:spTree>
    <p:extLst>
      <p:ext uri="{BB962C8B-B14F-4D97-AF65-F5344CB8AC3E}">
        <p14:creationId xmlns:p14="http://schemas.microsoft.com/office/powerpoint/2010/main" val="1908864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tx1"/>
                </a:solidFill>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7B12EC2-AE05-4AA9-ACD7-8827E4FB389A}" type="slidenum">
              <a:rPr lang="zh-CN" altLang="en-US"/>
              <a:pPr/>
              <a:t>‹#›</a:t>
            </a:fld>
            <a:endParaRPr lang="en-US" altLang="zh-CN"/>
          </a:p>
        </p:txBody>
      </p:sp>
    </p:spTree>
    <p:extLst>
      <p:ext uri="{BB962C8B-B14F-4D97-AF65-F5344CB8AC3E}">
        <p14:creationId xmlns:p14="http://schemas.microsoft.com/office/powerpoint/2010/main" val="47394980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6600" y="533400"/>
            <a:ext cx="1905000"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71600" y="533400"/>
            <a:ext cx="5562600" cy="5562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660A5E-4068-493E-9446-EC8E860A77CD}" type="slidenum">
              <a:rPr lang="zh-CN" altLang="en-US"/>
              <a:pPr/>
              <a:t>‹#›</a:t>
            </a:fld>
            <a:endParaRPr lang="en-US" altLang="zh-CN"/>
          </a:p>
        </p:txBody>
      </p:sp>
    </p:spTree>
    <p:extLst>
      <p:ext uri="{BB962C8B-B14F-4D97-AF65-F5344CB8AC3E}">
        <p14:creationId xmlns:p14="http://schemas.microsoft.com/office/powerpoint/2010/main" val="1979348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125538"/>
            <a:ext cx="4302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125538"/>
            <a:ext cx="4303712"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10417218"/>
      </p:ext>
    </p:extLst>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66508829"/>
      </p:ext>
    </p:extLst>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19767917"/>
      </p:ext>
    </p:extLst>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8531542"/>
      </p:ext>
    </p:extLst>
  </p:cSld>
  <p:clrMapOvr>
    <a:masterClrMapping/>
  </p:clrMapOvr>
  <p:transition spd="med">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91784100"/>
      </p:ext>
    </p:extLst>
  </p:cSld>
  <p:clrMapOvr>
    <a:masterClrMapping/>
  </p:clrMapOvr>
  <p:transition spd="med">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40536846"/>
      </p:ext>
    </p:extLst>
  </p:cSld>
  <p:clrMapOvr>
    <a:masterClrMapping/>
  </p:clrMapOvr>
  <p:transition spd="med">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50"/>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79388" y="0"/>
            <a:ext cx="868203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第一级</a:t>
            </a:r>
          </a:p>
        </p:txBody>
      </p:sp>
      <p:sp>
        <p:nvSpPr>
          <p:cNvPr id="2051" name="Rectangle 3"/>
          <p:cNvSpPr>
            <a:spLocks noGrp="1" noChangeArrowheads="1"/>
          </p:cNvSpPr>
          <p:nvPr>
            <p:ph type="body" idx="1"/>
          </p:nvPr>
        </p:nvSpPr>
        <p:spPr bwMode="auto">
          <a:xfrm>
            <a:off x="179388" y="1125538"/>
            <a:ext cx="8758237"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第二级</a:t>
            </a:r>
          </a:p>
          <a:p>
            <a:pPr lvl="1"/>
            <a:r>
              <a:rPr lang="zh-CN" altLang="en-US" dirty="0" smtClean="0"/>
              <a:t>第三级</a:t>
            </a:r>
          </a:p>
          <a:p>
            <a:pPr lvl="2"/>
            <a:r>
              <a:rPr lang="zh-CN" altLang="en-US" dirty="0" smtClean="0"/>
              <a:t>第四级</a:t>
            </a:r>
          </a:p>
          <a:p>
            <a:pPr lvl="3"/>
            <a:r>
              <a:rPr lang="zh-CN" altLang="en-US" dirty="0" smtClean="0"/>
              <a:t>第五级</a:t>
            </a:r>
          </a:p>
          <a:p>
            <a:pPr lvl="4"/>
            <a:r>
              <a:rPr lang="zh-CN" altLang="en-US" dirty="0" smtClean="0"/>
              <a:t>第六级</a:t>
            </a:r>
          </a:p>
        </p:txBody>
      </p:sp>
      <p:sp>
        <p:nvSpPr>
          <p:cNvPr id="49156" name="Line 4"/>
          <p:cNvSpPr>
            <a:spLocks noChangeShapeType="1"/>
          </p:cNvSpPr>
          <p:nvPr/>
        </p:nvSpPr>
        <p:spPr bwMode="auto">
          <a:xfrm>
            <a:off x="0" y="836613"/>
            <a:ext cx="9129713" cy="0"/>
          </a:xfrm>
          <a:prstGeom prst="line">
            <a:avLst/>
          </a:prstGeom>
          <a:noFill/>
          <a:ln w="50800">
            <a:solidFill>
              <a:srgbClr val="FF0101"/>
            </a:solidFill>
            <a:round/>
            <a:headEnd type="none" w="sm" len="sm"/>
            <a:tailEnd type="none" w="sm" len="sm"/>
          </a:ln>
          <a:effectLst/>
        </p:spPr>
        <p:txBody>
          <a:bodyPr/>
          <a:lstStyle/>
          <a:p>
            <a:pPr>
              <a:defRPr/>
            </a:pPr>
            <a:endParaRPr lang="zh-CN" altLang="en-US"/>
          </a:p>
        </p:txBody>
      </p:sp>
      <p:sp>
        <p:nvSpPr>
          <p:cNvPr id="49157" name="Text Box 5"/>
          <p:cNvSpPr txBox="1">
            <a:spLocks noChangeArrowheads="1"/>
          </p:cNvSpPr>
          <p:nvPr/>
        </p:nvSpPr>
        <p:spPr bwMode="auto">
          <a:xfrm>
            <a:off x="3995738" y="6461125"/>
            <a:ext cx="1441450" cy="396875"/>
          </a:xfrm>
          <a:prstGeom prst="rect">
            <a:avLst/>
          </a:prstGeom>
          <a:noFill/>
          <a:ln w="9525">
            <a:noFill/>
            <a:miter lim="800000"/>
            <a:headEnd/>
            <a:tailEnd/>
          </a:ln>
          <a:effectLst/>
        </p:spPr>
        <p:txBody>
          <a:bodyPr>
            <a:spAutoFit/>
          </a:bodyPr>
          <a:lstStyle/>
          <a:p>
            <a:pPr>
              <a:spcBef>
                <a:spcPct val="50000"/>
              </a:spcBef>
              <a:defRPr/>
            </a:pPr>
            <a:r>
              <a:rPr lang="zh-CN" altLang="en-US" sz="2000" b="1" dirty="0" smtClean="0">
                <a:solidFill>
                  <a:schemeClr val="bg1"/>
                </a:solidFill>
              </a:rPr>
              <a:t> </a:t>
            </a:r>
            <a:fld id="{9226B6A3-140C-4174-8960-6A5BB7E40080}" type="slidenum">
              <a:rPr lang="zh-CN" altLang="en-US" sz="2000" b="1" smtClean="0">
                <a:solidFill>
                  <a:schemeClr val="bg1"/>
                </a:solidFill>
              </a:rPr>
              <a:pPr>
                <a:spcBef>
                  <a:spcPct val="50000"/>
                </a:spcBef>
                <a:defRPr/>
              </a:pPr>
              <a:t>‹#›</a:t>
            </a:fld>
            <a:r>
              <a:rPr lang="zh-CN" altLang="en-US" sz="2000" b="1" dirty="0" smtClean="0">
                <a:solidFill>
                  <a:schemeClr val="bg1"/>
                </a:solidFill>
              </a:rPr>
              <a:t> </a:t>
            </a:r>
            <a:endParaRPr lang="zh-CN" altLang="en-US" sz="2000" b="1" dirty="0">
              <a:solidFill>
                <a:schemeClr val="bg1"/>
              </a:solidFill>
            </a:endParaRPr>
          </a:p>
        </p:txBody>
      </p:sp>
      <p:sp>
        <p:nvSpPr>
          <p:cNvPr id="49158" name="Text Box 6"/>
          <p:cNvSpPr txBox="1">
            <a:spLocks noChangeArrowheads="1"/>
          </p:cNvSpPr>
          <p:nvPr/>
        </p:nvSpPr>
        <p:spPr bwMode="auto">
          <a:xfrm>
            <a:off x="7559675" y="6521450"/>
            <a:ext cx="1584325" cy="366713"/>
          </a:xfrm>
          <a:prstGeom prst="rect">
            <a:avLst/>
          </a:prstGeom>
          <a:noFill/>
          <a:ln w="9525">
            <a:noFill/>
            <a:miter lim="800000"/>
            <a:headEnd/>
            <a:tailEnd/>
          </a:ln>
          <a:effectLst/>
        </p:spPr>
        <p:txBody>
          <a:bodyPr>
            <a:spAutoFit/>
          </a:bodyPr>
          <a:lstStyle/>
          <a:p>
            <a:pPr>
              <a:spcBef>
                <a:spcPct val="50000"/>
              </a:spcBef>
              <a:defRPr/>
            </a:pPr>
            <a:fld id="{10ED8954-114A-46FC-BF91-F3EABDFFD263}" type="datetime10">
              <a:rPr lang="zh-CN" altLang="en-US" sz="1800" b="1">
                <a:solidFill>
                  <a:schemeClr val="bg1"/>
                </a:solidFill>
              </a:rPr>
              <a:pPr>
                <a:spcBef>
                  <a:spcPct val="50000"/>
                </a:spcBef>
                <a:defRPr/>
              </a:pPr>
              <a:t>06:31</a:t>
            </a:fld>
            <a:endParaRPr lang="en-US" altLang="zh-CN" sz="1800" b="1">
              <a:solidFill>
                <a:schemeClr val="bg1"/>
              </a:solidFill>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ransition spd="med">
    <p:pull dir="r"/>
  </p:transition>
  <p:timing>
    <p:tnLst>
      <p:par>
        <p:cTn id="1" dur="indefinite" restart="never" nodeType="tmRoot"/>
      </p:par>
    </p:tnLst>
  </p:timing>
  <p:txStyles>
    <p:titleStyle>
      <a:lvl1pPr algn="ctr" rtl="0" eaLnBrk="0" fontAlgn="base" hangingPunct="0">
        <a:spcBef>
          <a:spcPct val="0"/>
        </a:spcBef>
        <a:spcAft>
          <a:spcPct val="0"/>
        </a:spcAft>
        <a:defRPr kumimoji="1" sz="4400" b="1">
          <a:solidFill>
            <a:schemeClr val="bg1"/>
          </a:solidFill>
          <a:latin typeface="+mj-lt"/>
          <a:ea typeface="+mj-ea"/>
          <a:cs typeface="+mj-cs"/>
        </a:defRPr>
      </a:lvl1pPr>
      <a:lvl2pPr algn="ctr" rtl="0" eaLnBrk="0" fontAlgn="base" hangingPunct="0">
        <a:spcBef>
          <a:spcPct val="0"/>
        </a:spcBef>
        <a:spcAft>
          <a:spcPct val="0"/>
        </a:spcAft>
        <a:defRPr kumimoji="1" sz="4000" b="1">
          <a:solidFill>
            <a:schemeClr val="bg1"/>
          </a:solidFill>
          <a:latin typeface="Times New Roman" pitchFamily="18" charset="0"/>
          <a:ea typeface="华文新魏" pitchFamily="2" charset="-122"/>
        </a:defRPr>
      </a:lvl2pPr>
      <a:lvl3pPr algn="ctr" rtl="0" eaLnBrk="0" fontAlgn="base" hangingPunct="0">
        <a:spcBef>
          <a:spcPct val="0"/>
        </a:spcBef>
        <a:spcAft>
          <a:spcPct val="0"/>
        </a:spcAft>
        <a:defRPr kumimoji="1" sz="4000" b="1">
          <a:solidFill>
            <a:schemeClr val="bg1"/>
          </a:solidFill>
          <a:latin typeface="Times New Roman" pitchFamily="18" charset="0"/>
          <a:ea typeface="华文新魏" pitchFamily="2" charset="-122"/>
        </a:defRPr>
      </a:lvl3pPr>
      <a:lvl4pPr algn="ctr" rtl="0" eaLnBrk="0" fontAlgn="base" hangingPunct="0">
        <a:spcBef>
          <a:spcPct val="0"/>
        </a:spcBef>
        <a:spcAft>
          <a:spcPct val="0"/>
        </a:spcAft>
        <a:defRPr kumimoji="1" sz="4000" b="1">
          <a:solidFill>
            <a:schemeClr val="bg1"/>
          </a:solidFill>
          <a:latin typeface="Times New Roman" pitchFamily="18" charset="0"/>
          <a:ea typeface="华文新魏" pitchFamily="2" charset="-122"/>
        </a:defRPr>
      </a:lvl4pPr>
      <a:lvl5pPr algn="ctr" rtl="0" eaLnBrk="0" fontAlgn="base" hangingPunct="0">
        <a:spcBef>
          <a:spcPct val="0"/>
        </a:spcBef>
        <a:spcAft>
          <a:spcPct val="0"/>
        </a:spcAft>
        <a:defRPr kumimoji="1" sz="4000" b="1">
          <a:solidFill>
            <a:schemeClr val="bg1"/>
          </a:solidFill>
          <a:latin typeface="Times New Roman" pitchFamily="18" charset="0"/>
          <a:ea typeface="华文新魏" pitchFamily="2" charset="-122"/>
        </a:defRPr>
      </a:lvl5pPr>
      <a:lvl6pPr marL="457200" algn="ctr" rtl="0" fontAlgn="base">
        <a:spcBef>
          <a:spcPct val="0"/>
        </a:spcBef>
        <a:spcAft>
          <a:spcPct val="0"/>
        </a:spcAft>
        <a:defRPr kumimoji="1" sz="4000" b="1">
          <a:solidFill>
            <a:schemeClr val="bg1"/>
          </a:solidFill>
          <a:latin typeface="Times New Roman" pitchFamily="18" charset="0"/>
          <a:ea typeface="华文新魏" pitchFamily="2" charset="-122"/>
        </a:defRPr>
      </a:lvl6pPr>
      <a:lvl7pPr marL="914400" algn="ctr" rtl="0" fontAlgn="base">
        <a:spcBef>
          <a:spcPct val="0"/>
        </a:spcBef>
        <a:spcAft>
          <a:spcPct val="0"/>
        </a:spcAft>
        <a:defRPr kumimoji="1" sz="4000" b="1">
          <a:solidFill>
            <a:schemeClr val="bg1"/>
          </a:solidFill>
          <a:latin typeface="Times New Roman" pitchFamily="18" charset="0"/>
          <a:ea typeface="华文新魏" pitchFamily="2" charset="-122"/>
        </a:defRPr>
      </a:lvl7pPr>
      <a:lvl8pPr marL="1371600" algn="ctr" rtl="0" fontAlgn="base">
        <a:spcBef>
          <a:spcPct val="0"/>
        </a:spcBef>
        <a:spcAft>
          <a:spcPct val="0"/>
        </a:spcAft>
        <a:defRPr kumimoji="1" sz="4000" b="1">
          <a:solidFill>
            <a:schemeClr val="bg1"/>
          </a:solidFill>
          <a:latin typeface="Times New Roman" pitchFamily="18" charset="0"/>
          <a:ea typeface="华文新魏" pitchFamily="2" charset="-122"/>
        </a:defRPr>
      </a:lvl8pPr>
      <a:lvl9pPr marL="1828800" algn="ctr" rtl="0" fontAlgn="base">
        <a:spcBef>
          <a:spcPct val="0"/>
        </a:spcBef>
        <a:spcAft>
          <a:spcPct val="0"/>
        </a:spcAft>
        <a:defRPr kumimoji="1" sz="4000" b="1">
          <a:solidFill>
            <a:schemeClr val="bg1"/>
          </a:solidFill>
          <a:latin typeface="Times New Roman" pitchFamily="18" charset="0"/>
          <a:ea typeface="华文新魏" pitchFamily="2" charset="-122"/>
        </a:defRPr>
      </a:lvl9pPr>
    </p:titleStyle>
    <p:bodyStyle>
      <a:lvl1pPr marL="538163" indent="-442913" algn="l" rtl="0" eaLnBrk="0" fontAlgn="base" hangingPunct="0">
        <a:lnSpc>
          <a:spcPct val="110000"/>
        </a:lnSpc>
        <a:spcBef>
          <a:spcPct val="20000"/>
        </a:spcBef>
        <a:spcAft>
          <a:spcPct val="0"/>
        </a:spcAft>
        <a:buClr>
          <a:srgbClr val="FF7C80"/>
        </a:buClr>
        <a:buFont typeface="Wingdings" pitchFamily="2" charset="2"/>
        <a:buChar char="n"/>
        <a:defRPr kumimoji="1" sz="3000" b="1">
          <a:solidFill>
            <a:srgbClr val="F48C02"/>
          </a:solidFill>
          <a:latin typeface="+mn-lt"/>
          <a:ea typeface="+mn-ea"/>
          <a:cs typeface="+mn-cs"/>
        </a:defRPr>
      </a:lvl1pPr>
      <a:lvl2pPr marL="1076325" indent="-358775" algn="l" rtl="0" eaLnBrk="0" fontAlgn="base" hangingPunct="0">
        <a:lnSpc>
          <a:spcPct val="110000"/>
        </a:lnSpc>
        <a:spcBef>
          <a:spcPct val="20000"/>
        </a:spcBef>
        <a:spcAft>
          <a:spcPct val="0"/>
        </a:spcAft>
        <a:buClr>
          <a:srgbClr val="06E6FE"/>
        </a:buClr>
        <a:buFont typeface="Wingdings" pitchFamily="2" charset="2"/>
        <a:buChar char="v"/>
        <a:defRPr kumimoji="1" sz="2600" b="1">
          <a:solidFill>
            <a:schemeClr val="bg1"/>
          </a:solidFill>
          <a:latin typeface="+mn-lt"/>
          <a:ea typeface="+mn-ea"/>
        </a:defRPr>
      </a:lvl2pPr>
      <a:lvl3pPr marL="1612900" indent="-357188" algn="l" rtl="0" eaLnBrk="0" fontAlgn="base" hangingPunct="0">
        <a:lnSpc>
          <a:spcPct val="110000"/>
        </a:lnSpc>
        <a:spcBef>
          <a:spcPct val="20000"/>
        </a:spcBef>
        <a:spcAft>
          <a:spcPct val="0"/>
        </a:spcAft>
        <a:buAutoNum type="arabicParenR"/>
        <a:defRPr kumimoji="1" sz="2400" b="1">
          <a:solidFill>
            <a:schemeClr val="bg1"/>
          </a:solidFill>
          <a:latin typeface="+mn-lt"/>
          <a:ea typeface="+mn-ea"/>
        </a:defRPr>
      </a:lvl3pPr>
      <a:lvl4pPr marL="2078038" indent="-285750" algn="l" rtl="0" eaLnBrk="0" fontAlgn="base" hangingPunct="0">
        <a:lnSpc>
          <a:spcPct val="110000"/>
        </a:lnSpc>
        <a:spcBef>
          <a:spcPct val="20000"/>
        </a:spcBef>
        <a:spcAft>
          <a:spcPct val="0"/>
        </a:spcAft>
        <a:buAutoNum type="alphaLcParenR"/>
        <a:defRPr kumimoji="1" sz="2400" b="1">
          <a:solidFill>
            <a:schemeClr val="bg1"/>
          </a:solidFill>
          <a:latin typeface="+mn-lt"/>
          <a:ea typeface="+mn-ea"/>
        </a:defRPr>
      </a:lvl4pPr>
      <a:lvl5pPr marL="2543175" indent="-285750" algn="l" rtl="0" eaLnBrk="0" fontAlgn="base" hangingPunct="0">
        <a:lnSpc>
          <a:spcPct val="110000"/>
        </a:lnSpc>
        <a:spcBef>
          <a:spcPct val="20000"/>
        </a:spcBef>
        <a:spcAft>
          <a:spcPct val="0"/>
        </a:spcAft>
        <a:buFont typeface="Wingdings" pitchFamily="2" charset="2"/>
        <a:buChar char="v"/>
        <a:defRPr kumimoji="1" sz="2200" b="1">
          <a:solidFill>
            <a:schemeClr val="bg1"/>
          </a:solidFill>
          <a:latin typeface="+mn-lt"/>
          <a:ea typeface="+mn-ea"/>
        </a:defRPr>
      </a:lvl5pPr>
      <a:lvl6pPr marL="3000375" indent="-285750" algn="l" rtl="0" fontAlgn="base">
        <a:lnSpc>
          <a:spcPct val="120000"/>
        </a:lnSpc>
        <a:spcBef>
          <a:spcPct val="20000"/>
        </a:spcBef>
        <a:spcAft>
          <a:spcPct val="0"/>
        </a:spcAft>
        <a:buFont typeface="Wingdings" pitchFamily="2" charset="2"/>
        <a:buChar char="v"/>
        <a:defRPr kumimoji="1" sz="2000" b="1">
          <a:solidFill>
            <a:schemeClr val="bg1"/>
          </a:solidFill>
          <a:latin typeface="+mn-lt"/>
          <a:ea typeface="+mn-ea"/>
        </a:defRPr>
      </a:lvl6pPr>
      <a:lvl7pPr marL="3457575" indent="-285750" algn="l" rtl="0" fontAlgn="base">
        <a:lnSpc>
          <a:spcPct val="120000"/>
        </a:lnSpc>
        <a:spcBef>
          <a:spcPct val="20000"/>
        </a:spcBef>
        <a:spcAft>
          <a:spcPct val="0"/>
        </a:spcAft>
        <a:buFont typeface="Wingdings" pitchFamily="2" charset="2"/>
        <a:buChar char="v"/>
        <a:defRPr kumimoji="1" sz="2000" b="1">
          <a:solidFill>
            <a:schemeClr val="bg1"/>
          </a:solidFill>
          <a:latin typeface="+mn-lt"/>
          <a:ea typeface="+mn-ea"/>
        </a:defRPr>
      </a:lvl7pPr>
      <a:lvl8pPr marL="3914775" indent="-285750" algn="l" rtl="0" fontAlgn="base">
        <a:lnSpc>
          <a:spcPct val="120000"/>
        </a:lnSpc>
        <a:spcBef>
          <a:spcPct val="20000"/>
        </a:spcBef>
        <a:spcAft>
          <a:spcPct val="0"/>
        </a:spcAft>
        <a:buFont typeface="Wingdings" pitchFamily="2" charset="2"/>
        <a:buChar char="v"/>
        <a:defRPr kumimoji="1" sz="2000" b="1">
          <a:solidFill>
            <a:schemeClr val="bg1"/>
          </a:solidFill>
          <a:latin typeface="+mn-lt"/>
          <a:ea typeface="+mn-ea"/>
        </a:defRPr>
      </a:lvl8pPr>
      <a:lvl9pPr marL="4371975" indent="-285750" algn="l" rtl="0" fontAlgn="base">
        <a:lnSpc>
          <a:spcPct val="120000"/>
        </a:lnSpc>
        <a:spcBef>
          <a:spcPct val="20000"/>
        </a:spcBef>
        <a:spcAft>
          <a:spcPct val="0"/>
        </a:spcAft>
        <a:buFont typeface="Wingdings" pitchFamily="2" charset="2"/>
        <a:buChar char="v"/>
        <a:defRPr kumimoji="1" sz="2000" b="1">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9E2B6"/>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79388" y="0"/>
            <a:ext cx="868203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第一级</a:t>
            </a:r>
          </a:p>
        </p:txBody>
      </p:sp>
      <p:sp>
        <p:nvSpPr>
          <p:cNvPr id="2051" name="Rectangle 3"/>
          <p:cNvSpPr>
            <a:spLocks noGrp="1" noChangeArrowheads="1"/>
          </p:cNvSpPr>
          <p:nvPr>
            <p:ph type="body" idx="1"/>
          </p:nvPr>
        </p:nvSpPr>
        <p:spPr bwMode="auto">
          <a:xfrm>
            <a:off x="179388" y="1125538"/>
            <a:ext cx="8758237"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第二级</a:t>
            </a:r>
          </a:p>
          <a:p>
            <a:pPr lvl="1"/>
            <a:r>
              <a:rPr lang="zh-CN" altLang="en-US" dirty="0" smtClean="0"/>
              <a:t>第三级</a:t>
            </a:r>
          </a:p>
          <a:p>
            <a:pPr lvl="2"/>
            <a:r>
              <a:rPr lang="zh-CN" altLang="en-US" dirty="0" smtClean="0"/>
              <a:t>第四级</a:t>
            </a:r>
          </a:p>
          <a:p>
            <a:pPr lvl="3"/>
            <a:r>
              <a:rPr lang="zh-CN" altLang="en-US" dirty="0" smtClean="0"/>
              <a:t>第五级</a:t>
            </a:r>
          </a:p>
          <a:p>
            <a:pPr lvl="4"/>
            <a:r>
              <a:rPr lang="zh-CN" altLang="en-US" dirty="0" smtClean="0"/>
              <a:t>第六级</a:t>
            </a:r>
          </a:p>
        </p:txBody>
      </p:sp>
      <p:sp>
        <p:nvSpPr>
          <p:cNvPr id="49156" name="Line 4"/>
          <p:cNvSpPr>
            <a:spLocks noChangeShapeType="1"/>
          </p:cNvSpPr>
          <p:nvPr/>
        </p:nvSpPr>
        <p:spPr bwMode="auto">
          <a:xfrm>
            <a:off x="0" y="836613"/>
            <a:ext cx="9129713" cy="0"/>
          </a:xfrm>
          <a:prstGeom prst="line">
            <a:avLst/>
          </a:prstGeom>
          <a:noFill/>
          <a:ln w="50800">
            <a:solidFill>
              <a:srgbClr val="FF0101"/>
            </a:solidFill>
            <a:round/>
            <a:headEnd type="none" w="sm" len="sm"/>
            <a:tailEnd type="none" w="sm" len="sm"/>
          </a:ln>
          <a:effectLst/>
        </p:spPr>
        <p:txBody>
          <a:bodyPr/>
          <a:lstStyle/>
          <a:p>
            <a:pPr>
              <a:defRPr/>
            </a:pPr>
            <a:endParaRPr lang="zh-CN" altLang="en-US"/>
          </a:p>
        </p:txBody>
      </p:sp>
      <p:sp>
        <p:nvSpPr>
          <p:cNvPr id="49157" name="Text Box 5"/>
          <p:cNvSpPr txBox="1">
            <a:spLocks noChangeArrowheads="1"/>
          </p:cNvSpPr>
          <p:nvPr/>
        </p:nvSpPr>
        <p:spPr bwMode="auto">
          <a:xfrm>
            <a:off x="3995738" y="6461125"/>
            <a:ext cx="1441450" cy="396875"/>
          </a:xfrm>
          <a:prstGeom prst="rect">
            <a:avLst/>
          </a:prstGeom>
          <a:noFill/>
          <a:ln w="9525">
            <a:noFill/>
            <a:miter lim="800000"/>
            <a:headEnd/>
            <a:tailEnd/>
          </a:ln>
          <a:effectLst/>
        </p:spPr>
        <p:txBody>
          <a:bodyPr>
            <a:spAutoFit/>
          </a:bodyPr>
          <a:lstStyle/>
          <a:p>
            <a:pPr>
              <a:spcBef>
                <a:spcPct val="50000"/>
              </a:spcBef>
              <a:defRPr/>
            </a:pPr>
            <a:r>
              <a:rPr lang="zh-CN" altLang="en-US" sz="2000" b="1" baseline="0" dirty="0" smtClean="0">
                <a:solidFill>
                  <a:schemeClr val="tx1"/>
                </a:solidFill>
              </a:rPr>
              <a:t> </a:t>
            </a:r>
            <a:fld id="{9226B6A3-140C-4174-8960-6A5BB7E40080}" type="slidenum">
              <a:rPr lang="zh-CN" altLang="en-US" sz="2000" b="1" baseline="0" smtClean="0">
                <a:solidFill>
                  <a:schemeClr val="tx1"/>
                </a:solidFill>
              </a:rPr>
              <a:pPr>
                <a:spcBef>
                  <a:spcPct val="50000"/>
                </a:spcBef>
                <a:defRPr/>
              </a:pPr>
              <a:t>‹#›</a:t>
            </a:fld>
            <a:r>
              <a:rPr lang="zh-CN" altLang="en-US" sz="2000" b="1" baseline="0" dirty="0" smtClean="0">
                <a:solidFill>
                  <a:schemeClr val="tx1"/>
                </a:solidFill>
              </a:rPr>
              <a:t> </a:t>
            </a:r>
            <a:endParaRPr lang="zh-CN" altLang="en-US" sz="2000" b="1" baseline="0" dirty="0">
              <a:solidFill>
                <a:schemeClr val="tx1"/>
              </a:solidFill>
            </a:endParaRPr>
          </a:p>
        </p:txBody>
      </p:sp>
      <p:sp>
        <p:nvSpPr>
          <p:cNvPr id="49158" name="Text Box 6"/>
          <p:cNvSpPr txBox="1">
            <a:spLocks noChangeArrowheads="1"/>
          </p:cNvSpPr>
          <p:nvPr/>
        </p:nvSpPr>
        <p:spPr bwMode="auto">
          <a:xfrm>
            <a:off x="7559675" y="6521450"/>
            <a:ext cx="1584325" cy="366713"/>
          </a:xfrm>
          <a:prstGeom prst="rect">
            <a:avLst/>
          </a:prstGeom>
          <a:noFill/>
          <a:ln w="9525">
            <a:noFill/>
            <a:miter lim="800000"/>
            <a:headEnd/>
            <a:tailEnd/>
          </a:ln>
          <a:effectLst/>
        </p:spPr>
        <p:txBody>
          <a:bodyPr>
            <a:spAutoFit/>
          </a:bodyPr>
          <a:lstStyle/>
          <a:p>
            <a:pPr>
              <a:spcBef>
                <a:spcPct val="50000"/>
              </a:spcBef>
              <a:defRPr/>
            </a:pPr>
            <a:fld id="{10ED8954-114A-46FC-BF91-F3EABDFFD263}" type="datetime10">
              <a:rPr lang="zh-CN" altLang="en-US" sz="1800" b="1" baseline="0">
                <a:solidFill>
                  <a:schemeClr val="tx1"/>
                </a:solidFill>
              </a:rPr>
              <a:pPr>
                <a:spcBef>
                  <a:spcPct val="50000"/>
                </a:spcBef>
                <a:defRPr/>
              </a:pPr>
              <a:t>06:31</a:t>
            </a:fld>
            <a:endParaRPr lang="en-US" altLang="zh-CN" sz="1800" b="1" baseline="0" dirty="0">
              <a:solidFill>
                <a:schemeClr val="tx1"/>
              </a:solidFill>
            </a:endParaRPr>
          </a:p>
        </p:txBody>
      </p:sp>
    </p:spTree>
    <p:extLst>
      <p:ext uri="{BB962C8B-B14F-4D97-AF65-F5344CB8AC3E}">
        <p14:creationId xmlns:p14="http://schemas.microsoft.com/office/powerpoint/2010/main" val="227368518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ransition spd="med">
    <p:pull dir="r"/>
  </p:transition>
  <p:timing>
    <p:tnLst>
      <p:par>
        <p:cTn id="1" dur="indefinite" restart="never" nodeType="tmRoot"/>
      </p:par>
    </p:tnLst>
  </p:timing>
  <p:txStyles>
    <p:titleStyle>
      <a:lvl1pPr algn="ctr" rtl="0" eaLnBrk="0" fontAlgn="base" hangingPunct="0">
        <a:spcBef>
          <a:spcPct val="0"/>
        </a:spcBef>
        <a:spcAft>
          <a:spcPct val="0"/>
        </a:spcAft>
        <a:defRPr kumimoji="1" sz="4400" b="1" baseline="0">
          <a:solidFill>
            <a:schemeClr val="tx1"/>
          </a:solidFill>
          <a:latin typeface="+mj-lt"/>
          <a:ea typeface="+mj-ea"/>
          <a:cs typeface="+mj-cs"/>
        </a:defRPr>
      </a:lvl1pPr>
      <a:lvl2pPr algn="ctr" rtl="0" eaLnBrk="0" fontAlgn="base" hangingPunct="0">
        <a:spcBef>
          <a:spcPct val="0"/>
        </a:spcBef>
        <a:spcAft>
          <a:spcPct val="0"/>
        </a:spcAft>
        <a:defRPr kumimoji="1" sz="4000" b="1">
          <a:solidFill>
            <a:schemeClr val="bg1"/>
          </a:solidFill>
          <a:latin typeface="Times New Roman" pitchFamily="18" charset="0"/>
          <a:ea typeface="华文新魏" pitchFamily="2" charset="-122"/>
        </a:defRPr>
      </a:lvl2pPr>
      <a:lvl3pPr algn="ctr" rtl="0" eaLnBrk="0" fontAlgn="base" hangingPunct="0">
        <a:spcBef>
          <a:spcPct val="0"/>
        </a:spcBef>
        <a:spcAft>
          <a:spcPct val="0"/>
        </a:spcAft>
        <a:defRPr kumimoji="1" sz="4000" b="1">
          <a:solidFill>
            <a:schemeClr val="bg1"/>
          </a:solidFill>
          <a:latin typeface="Times New Roman" pitchFamily="18" charset="0"/>
          <a:ea typeface="华文新魏" pitchFamily="2" charset="-122"/>
        </a:defRPr>
      </a:lvl3pPr>
      <a:lvl4pPr algn="ctr" rtl="0" eaLnBrk="0" fontAlgn="base" hangingPunct="0">
        <a:spcBef>
          <a:spcPct val="0"/>
        </a:spcBef>
        <a:spcAft>
          <a:spcPct val="0"/>
        </a:spcAft>
        <a:defRPr kumimoji="1" sz="4000" b="1">
          <a:solidFill>
            <a:schemeClr val="bg1"/>
          </a:solidFill>
          <a:latin typeface="Times New Roman" pitchFamily="18" charset="0"/>
          <a:ea typeface="华文新魏" pitchFamily="2" charset="-122"/>
        </a:defRPr>
      </a:lvl4pPr>
      <a:lvl5pPr algn="ctr" rtl="0" eaLnBrk="0" fontAlgn="base" hangingPunct="0">
        <a:spcBef>
          <a:spcPct val="0"/>
        </a:spcBef>
        <a:spcAft>
          <a:spcPct val="0"/>
        </a:spcAft>
        <a:defRPr kumimoji="1" sz="4000" b="1">
          <a:solidFill>
            <a:schemeClr val="bg1"/>
          </a:solidFill>
          <a:latin typeface="Times New Roman" pitchFamily="18" charset="0"/>
          <a:ea typeface="华文新魏" pitchFamily="2" charset="-122"/>
        </a:defRPr>
      </a:lvl5pPr>
      <a:lvl6pPr marL="457200" algn="ctr" rtl="0" fontAlgn="base">
        <a:spcBef>
          <a:spcPct val="0"/>
        </a:spcBef>
        <a:spcAft>
          <a:spcPct val="0"/>
        </a:spcAft>
        <a:defRPr kumimoji="1" sz="4000" b="1">
          <a:solidFill>
            <a:schemeClr val="bg1"/>
          </a:solidFill>
          <a:latin typeface="Times New Roman" pitchFamily="18" charset="0"/>
          <a:ea typeface="华文新魏" pitchFamily="2" charset="-122"/>
        </a:defRPr>
      </a:lvl6pPr>
      <a:lvl7pPr marL="914400" algn="ctr" rtl="0" fontAlgn="base">
        <a:spcBef>
          <a:spcPct val="0"/>
        </a:spcBef>
        <a:spcAft>
          <a:spcPct val="0"/>
        </a:spcAft>
        <a:defRPr kumimoji="1" sz="4000" b="1">
          <a:solidFill>
            <a:schemeClr val="bg1"/>
          </a:solidFill>
          <a:latin typeface="Times New Roman" pitchFamily="18" charset="0"/>
          <a:ea typeface="华文新魏" pitchFamily="2" charset="-122"/>
        </a:defRPr>
      </a:lvl7pPr>
      <a:lvl8pPr marL="1371600" algn="ctr" rtl="0" fontAlgn="base">
        <a:spcBef>
          <a:spcPct val="0"/>
        </a:spcBef>
        <a:spcAft>
          <a:spcPct val="0"/>
        </a:spcAft>
        <a:defRPr kumimoji="1" sz="4000" b="1">
          <a:solidFill>
            <a:schemeClr val="bg1"/>
          </a:solidFill>
          <a:latin typeface="Times New Roman" pitchFamily="18" charset="0"/>
          <a:ea typeface="华文新魏" pitchFamily="2" charset="-122"/>
        </a:defRPr>
      </a:lvl8pPr>
      <a:lvl9pPr marL="1828800" algn="ctr" rtl="0" fontAlgn="base">
        <a:spcBef>
          <a:spcPct val="0"/>
        </a:spcBef>
        <a:spcAft>
          <a:spcPct val="0"/>
        </a:spcAft>
        <a:defRPr kumimoji="1" sz="4000" b="1">
          <a:solidFill>
            <a:schemeClr val="bg1"/>
          </a:solidFill>
          <a:latin typeface="Times New Roman" pitchFamily="18" charset="0"/>
          <a:ea typeface="华文新魏" pitchFamily="2" charset="-122"/>
        </a:defRPr>
      </a:lvl9pPr>
    </p:titleStyle>
    <p:bodyStyle>
      <a:lvl1pPr marL="538163" indent="-442913" algn="l" rtl="0" eaLnBrk="0" fontAlgn="base" hangingPunct="0">
        <a:lnSpc>
          <a:spcPct val="110000"/>
        </a:lnSpc>
        <a:spcBef>
          <a:spcPct val="20000"/>
        </a:spcBef>
        <a:spcAft>
          <a:spcPct val="0"/>
        </a:spcAft>
        <a:buClr>
          <a:srgbClr val="FF7C80"/>
        </a:buClr>
        <a:buFont typeface="Wingdings" pitchFamily="2" charset="2"/>
        <a:buChar char="n"/>
        <a:defRPr kumimoji="1" sz="3000" b="1">
          <a:solidFill>
            <a:srgbClr val="F48C02"/>
          </a:solidFill>
          <a:latin typeface="+mn-lt"/>
          <a:ea typeface="+mn-ea"/>
          <a:cs typeface="+mn-cs"/>
        </a:defRPr>
      </a:lvl1pPr>
      <a:lvl2pPr marL="1076325" indent="-358775" algn="l" rtl="0" eaLnBrk="0" fontAlgn="base" hangingPunct="0">
        <a:lnSpc>
          <a:spcPct val="110000"/>
        </a:lnSpc>
        <a:spcBef>
          <a:spcPct val="20000"/>
        </a:spcBef>
        <a:spcAft>
          <a:spcPct val="0"/>
        </a:spcAft>
        <a:buClr>
          <a:srgbClr val="06E6FE"/>
        </a:buClr>
        <a:buFont typeface="Wingdings" pitchFamily="2" charset="2"/>
        <a:buChar char="v"/>
        <a:defRPr kumimoji="1" sz="2600" b="1" baseline="0">
          <a:solidFill>
            <a:schemeClr val="tx1"/>
          </a:solidFill>
          <a:latin typeface="+mn-lt"/>
          <a:ea typeface="+mn-ea"/>
        </a:defRPr>
      </a:lvl2pPr>
      <a:lvl3pPr marL="1612900" indent="-357188" algn="l" rtl="0" eaLnBrk="0" fontAlgn="base" hangingPunct="0">
        <a:lnSpc>
          <a:spcPct val="110000"/>
        </a:lnSpc>
        <a:spcBef>
          <a:spcPct val="20000"/>
        </a:spcBef>
        <a:spcAft>
          <a:spcPct val="0"/>
        </a:spcAft>
        <a:buAutoNum type="arabicParenR"/>
        <a:defRPr kumimoji="1" sz="2400" b="1" baseline="0">
          <a:solidFill>
            <a:schemeClr val="tx1"/>
          </a:solidFill>
          <a:latin typeface="+mn-lt"/>
          <a:ea typeface="+mn-ea"/>
        </a:defRPr>
      </a:lvl3pPr>
      <a:lvl4pPr marL="2078038" indent="-285750" algn="l" rtl="0" eaLnBrk="0" fontAlgn="base" hangingPunct="0">
        <a:lnSpc>
          <a:spcPct val="110000"/>
        </a:lnSpc>
        <a:spcBef>
          <a:spcPct val="20000"/>
        </a:spcBef>
        <a:spcAft>
          <a:spcPct val="0"/>
        </a:spcAft>
        <a:buAutoNum type="alphaLcParenR"/>
        <a:defRPr kumimoji="1" sz="2400" b="1" baseline="0">
          <a:solidFill>
            <a:schemeClr val="tx1"/>
          </a:solidFill>
          <a:latin typeface="+mn-lt"/>
          <a:ea typeface="+mn-ea"/>
        </a:defRPr>
      </a:lvl4pPr>
      <a:lvl5pPr marL="2543175" indent="-285750" algn="l" rtl="0" eaLnBrk="0" fontAlgn="base" hangingPunct="0">
        <a:lnSpc>
          <a:spcPct val="110000"/>
        </a:lnSpc>
        <a:spcBef>
          <a:spcPct val="20000"/>
        </a:spcBef>
        <a:spcAft>
          <a:spcPct val="0"/>
        </a:spcAft>
        <a:buFont typeface="Wingdings" pitchFamily="2" charset="2"/>
        <a:buChar char="v"/>
        <a:defRPr kumimoji="1" sz="2200" b="1" baseline="0">
          <a:solidFill>
            <a:schemeClr val="tx1"/>
          </a:solidFill>
          <a:latin typeface="+mn-lt"/>
          <a:ea typeface="+mn-ea"/>
        </a:defRPr>
      </a:lvl5pPr>
      <a:lvl6pPr marL="3000375" indent="-285750" algn="l" rtl="0" fontAlgn="base">
        <a:lnSpc>
          <a:spcPct val="120000"/>
        </a:lnSpc>
        <a:spcBef>
          <a:spcPct val="20000"/>
        </a:spcBef>
        <a:spcAft>
          <a:spcPct val="0"/>
        </a:spcAft>
        <a:buFont typeface="Wingdings" pitchFamily="2" charset="2"/>
        <a:buChar char="v"/>
        <a:defRPr kumimoji="1" sz="2000" b="1">
          <a:solidFill>
            <a:schemeClr val="bg1"/>
          </a:solidFill>
          <a:latin typeface="+mn-lt"/>
          <a:ea typeface="+mn-ea"/>
        </a:defRPr>
      </a:lvl6pPr>
      <a:lvl7pPr marL="3457575" indent="-285750" algn="l" rtl="0" fontAlgn="base">
        <a:lnSpc>
          <a:spcPct val="120000"/>
        </a:lnSpc>
        <a:spcBef>
          <a:spcPct val="20000"/>
        </a:spcBef>
        <a:spcAft>
          <a:spcPct val="0"/>
        </a:spcAft>
        <a:buFont typeface="Wingdings" pitchFamily="2" charset="2"/>
        <a:buChar char="v"/>
        <a:defRPr kumimoji="1" sz="2000" b="1">
          <a:solidFill>
            <a:schemeClr val="bg1"/>
          </a:solidFill>
          <a:latin typeface="+mn-lt"/>
          <a:ea typeface="+mn-ea"/>
        </a:defRPr>
      </a:lvl7pPr>
      <a:lvl8pPr marL="3914775" indent="-285750" algn="l" rtl="0" fontAlgn="base">
        <a:lnSpc>
          <a:spcPct val="120000"/>
        </a:lnSpc>
        <a:spcBef>
          <a:spcPct val="20000"/>
        </a:spcBef>
        <a:spcAft>
          <a:spcPct val="0"/>
        </a:spcAft>
        <a:buFont typeface="Wingdings" pitchFamily="2" charset="2"/>
        <a:buChar char="v"/>
        <a:defRPr kumimoji="1" sz="2000" b="1">
          <a:solidFill>
            <a:schemeClr val="bg1"/>
          </a:solidFill>
          <a:latin typeface="+mn-lt"/>
          <a:ea typeface="+mn-ea"/>
        </a:defRPr>
      </a:lvl8pPr>
      <a:lvl9pPr marL="4371975" indent="-285750" algn="l" rtl="0" fontAlgn="base">
        <a:lnSpc>
          <a:spcPct val="120000"/>
        </a:lnSpc>
        <a:spcBef>
          <a:spcPct val="20000"/>
        </a:spcBef>
        <a:spcAft>
          <a:spcPct val="0"/>
        </a:spcAft>
        <a:buFont typeface="Wingdings" pitchFamily="2" charset="2"/>
        <a:buChar char="v"/>
        <a:defRPr kumimoji="1" sz="2000" b="1">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371600" y="533400"/>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8195" name="Rectangle 3"/>
          <p:cNvSpPr>
            <a:spLocks noGrp="1" noChangeArrowheads="1"/>
          </p:cNvSpPr>
          <p:nvPr>
            <p:ph type="dt" sz="half" idx="2"/>
          </p:nvPr>
        </p:nvSpPr>
        <p:spPr bwMode="auto">
          <a:xfrm>
            <a:off x="1371600" y="62484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spcBef>
                <a:spcPct val="50000"/>
              </a:spcBef>
              <a:defRPr kumimoji="0" sz="1400"/>
            </a:lvl1pPr>
          </a:lstStyle>
          <a:p>
            <a:endParaRPr lang="en-US" altLang="zh-CN"/>
          </a:p>
        </p:txBody>
      </p:sp>
      <p:sp>
        <p:nvSpPr>
          <p:cNvPr id="8196" name="Rectangle 4"/>
          <p:cNvSpPr>
            <a:spLocks noGrp="1" noChangeArrowheads="1"/>
          </p:cNvSpPr>
          <p:nvPr>
            <p:ph type="ftr" sz="quarter" idx="3"/>
          </p:nvPr>
        </p:nvSpPr>
        <p:spPr bwMode="auto">
          <a:xfrm>
            <a:off x="3429000" y="62484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ctr">
              <a:spcBef>
                <a:spcPct val="50000"/>
              </a:spcBef>
              <a:defRPr kumimoji="0" sz="1400"/>
            </a:lvl1pPr>
          </a:lstStyle>
          <a:p>
            <a:endParaRPr lang="en-US" altLang="zh-CN" dirty="0"/>
          </a:p>
        </p:txBody>
      </p:sp>
      <p:sp>
        <p:nvSpPr>
          <p:cNvPr id="8197" name="Rectangle 5"/>
          <p:cNvSpPr>
            <a:spLocks noGrp="1" noChangeArrowheads="1"/>
          </p:cNvSpPr>
          <p:nvPr>
            <p:ph type="sldNum" sz="quarter" idx="4"/>
          </p:nvPr>
        </p:nvSpPr>
        <p:spPr bwMode="auto">
          <a:xfrm>
            <a:off x="7239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spcBef>
                <a:spcPct val="50000"/>
              </a:spcBef>
              <a:defRPr kumimoji="0" sz="1400"/>
            </a:lvl1pPr>
          </a:lstStyle>
          <a:p>
            <a:fld id="{7F6626C8-D9ED-4588-B7E5-0E13C49EC32E}" type="slidenum">
              <a:rPr lang="zh-CN" altLang="en-US"/>
              <a:pPr/>
              <a:t>‹#›</a:t>
            </a:fld>
            <a:endParaRPr lang="en-US" altLang="zh-CN"/>
          </a:p>
        </p:txBody>
      </p:sp>
      <p:pic>
        <p:nvPicPr>
          <p:cNvPr id="8198" name="Picture 6" descr="strtegic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199" name="Rectangle 7"/>
          <p:cNvSpPr>
            <a:spLocks noGrp="1" noChangeArrowheads="1"/>
          </p:cNvSpPr>
          <p:nvPr>
            <p:ph type="body" idx="1"/>
          </p:nvPr>
        </p:nvSpPr>
        <p:spPr bwMode="auto">
          <a:xfrm>
            <a:off x="1371600" y="19812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 name="Text Box 5"/>
          <p:cNvSpPr txBox="1">
            <a:spLocks noChangeArrowheads="1"/>
          </p:cNvSpPr>
          <p:nvPr/>
        </p:nvSpPr>
        <p:spPr bwMode="auto">
          <a:xfrm>
            <a:off x="3995738" y="6461125"/>
            <a:ext cx="1441450" cy="396875"/>
          </a:xfrm>
          <a:prstGeom prst="rect">
            <a:avLst/>
          </a:prstGeom>
          <a:noFill/>
          <a:ln w="9525">
            <a:noFill/>
            <a:miter lim="800000"/>
            <a:headEnd/>
            <a:tailEnd/>
          </a:ln>
          <a:effectLst/>
        </p:spPr>
        <p:txBody>
          <a:bodyPr>
            <a:spAutoFit/>
          </a:bodyPr>
          <a:lstStyle/>
          <a:p>
            <a:pPr>
              <a:spcBef>
                <a:spcPct val="50000"/>
              </a:spcBef>
              <a:defRPr/>
            </a:pPr>
            <a:r>
              <a:rPr lang="zh-CN" altLang="en-US" sz="2000" b="1" dirty="0" smtClean="0">
                <a:solidFill>
                  <a:schemeClr val="bg1"/>
                </a:solidFill>
              </a:rPr>
              <a:t> </a:t>
            </a:r>
            <a:fld id="{9226B6A3-140C-4174-8960-6A5BB7E40080}" type="slidenum">
              <a:rPr lang="zh-CN" altLang="en-US" sz="2000" b="1" smtClean="0">
                <a:solidFill>
                  <a:schemeClr val="bg1"/>
                </a:solidFill>
              </a:rPr>
              <a:pPr>
                <a:spcBef>
                  <a:spcPct val="50000"/>
                </a:spcBef>
                <a:defRPr/>
              </a:pPr>
              <a:t>‹#›</a:t>
            </a:fld>
            <a:r>
              <a:rPr lang="zh-CN" altLang="en-US" sz="2000" b="1" dirty="0" smtClean="0">
                <a:solidFill>
                  <a:schemeClr val="bg1"/>
                </a:solidFill>
              </a:rPr>
              <a:t> </a:t>
            </a:r>
            <a:endParaRPr lang="zh-CN" altLang="en-US" sz="2000" b="1" dirty="0">
              <a:solidFill>
                <a:schemeClr val="bg1"/>
              </a:solidFill>
            </a:endParaRPr>
          </a:p>
        </p:txBody>
      </p:sp>
      <p:sp>
        <p:nvSpPr>
          <p:cNvPr id="9" name="Text Box 6"/>
          <p:cNvSpPr txBox="1">
            <a:spLocks noChangeArrowheads="1"/>
          </p:cNvSpPr>
          <p:nvPr/>
        </p:nvSpPr>
        <p:spPr bwMode="auto">
          <a:xfrm>
            <a:off x="7559675" y="6521450"/>
            <a:ext cx="1584325" cy="366713"/>
          </a:xfrm>
          <a:prstGeom prst="rect">
            <a:avLst/>
          </a:prstGeom>
          <a:noFill/>
          <a:ln w="9525">
            <a:noFill/>
            <a:miter lim="800000"/>
            <a:headEnd/>
            <a:tailEnd/>
          </a:ln>
          <a:effectLst/>
        </p:spPr>
        <p:txBody>
          <a:bodyPr>
            <a:spAutoFit/>
          </a:bodyPr>
          <a:lstStyle/>
          <a:p>
            <a:pPr>
              <a:spcBef>
                <a:spcPct val="50000"/>
              </a:spcBef>
              <a:defRPr/>
            </a:pPr>
            <a:fld id="{10ED8954-114A-46FC-BF91-F3EABDFFD263}" type="datetime10">
              <a:rPr lang="zh-CN" altLang="en-US" sz="1800" b="1">
                <a:solidFill>
                  <a:schemeClr val="bg1"/>
                </a:solidFill>
              </a:rPr>
              <a:pPr>
                <a:spcBef>
                  <a:spcPct val="50000"/>
                </a:spcBef>
                <a:defRPr/>
              </a:pPr>
              <a:t>06:31</a:t>
            </a:fld>
            <a:endParaRPr lang="en-US" altLang="zh-CN" sz="1800" b="1">
              <a:solidFill>
                <a:schemeClr val="bg1"/>
              </a:solidFill>
            </a:endParaRPr>
          </a:p>
        </p:txBody>
      </p:sp>
      <p:sp>
        <p:nvSpPr>
          <p:cNvPr id="10" name="Text Box 5"/>
          <p:cNvSpPr txBox="1">
            <a:spLocks noChangeArrowheads="1"/>
          </p:cNvSpPr>
          <p:nvPr/>
        </p:nvSpPr>
        <p:spPr bwMode="auto">
          <a:xfrm>
            <a:off x="4500302" y="6458346"/>
            <a:ext cx="1441450" cy="396875"/>
          </a:xfrm>
          <a:prstGeom prst="rect">
            <a:avLst/>
          </a:prstGeom>
          <a:noFill/>
          <a:ln w="9525">
            <a:noFill/>
            <a:miter lim="800000"/>
            <a:headEnd/>
            <a:tailEnd/>
          </a:ln>
          <a:effectLst/>
        </p:spPr>
        <p:txBody>
          <a:bodyPr>
            <a:spAutoFit/>
          </a:bodyPr>
          <a:lstStyle/>
          <a:p>
            <a:pPr>
              <a:spcBef>
                <a:spcPct val="50000"/>
              </a:spcBef>
              <a:defRPr/>
            </a:pPr>
            <a:r>
              <a:rPr lang="zh-CN" altLang="en-US" sz="2000" b="1" baseline="0" dirty="0" smtClean="0">
                <a:solidFill>
                  <a:schemeClr val="accent4"/>
                </a:solidFill>
              </a:rPr>
              <a:t> </a:t>
            </a:r>
            <a:fld id="{9226B6A3-140C-4174-8960-6A5BB7E40080}" type="slidenum">
              <a:rPr lang="zh-CN" altLang="en-US" sz="2000" b="1" baseline="0" smtClean="0">
                <a:solidFill>
                  <a:schemeClr val="accent4"/>
                </a:solidFill>
              </a:rPr>
              <a:pPr>
                <a:spcBef>
                  <a:spcPct val="50000"/>
                </a:spcBef>
                <a:defRPr/>
              </a:pPr>
              <a:t>‹#›</a:t>
            </a:fld>
            <a:r>
              <a:rPr lang="zh-CN" altLang="en-US" sz="2000" b="1" baseline="0" dirty="0" smtClean="0">
                <a:solidFill>
                  <a:schemeClr val="accent4"/>
                </a:solidFill>
              </a:rPr>
              <a:t> </a:t>
            </a:r>
            <a:endParaRPr lang="zh-CN" altLang="en-US" sz="2000" b="1" baseline="0" dirty="0">
              <a:solidFill>
                <a:schemeClr val="accent4"/>
              </a:solidFill>
            </a:endParaRPr>
          </a:p>
        </p:txBody>
      </p:sp>
      <p:sp>
        <p:nvSpPr>
          <p:cNvPr id="11" name="Text Box 6"/>
          <p:cNvSpPr txBox="1">
            <a:spLocks noChangeArrowheads="1"/>
          </p:cNvSpPr>
          <p:nvPr/>
        </p:nvSpPr>
        <p:spPr bwMode="auto">
          <a:xfrm>
            <a:off x="8064239" y="6518671"/>
            <a:ext cx="1584325" cy="366713"/>
          </a:xfrm>
          <a:prstGeom prst="rect">
            <a:avLst/>
          </a:prstGeom>
          <a:noFill/>
          <a:ln w="9525">
            <a:noFill/>
            <a:miter lim="800000"/>
            <a:headEnd/>
            <a:tailEnd/>
          </a:ln>
          <a:effectLst/>
        </p:spPr>
        <p:txBody>
          <a:bodyPr>
            <a:spAutoFit/>
          </a:bodyPr>
          <a:lstStyle/>
          <a:p>
            <a:pPr>
              <a:spcBef>
                <a:spcPct val="50000"/>
              </a:spcBef>
              <a:defRPr/>
            </a:pPr>
            <a:fld id="{10ED8954-114A-46FC-BF91-F3EABDFFD263}" type="datetime10">
              <a:rPr lang="zh-CN" altLang="en-US" sz="1800" b="1" baseline="0">
                <a:solidFill>
                  <a:schemeClr val="accent4"/>
                </a:solidFill>
              </a:rPr>
              <a:pPr>
                <a:spcBef>
                  <a:spcPct val="50000"/>
                </a:spcBef>
                <a:defRPr/>
              </a:pPr>
              <a:t>06:31</a:t>
            </a:fld>
            <a:endParaRPr lang="en-US" altLang="zh-CN" sz="1800" b="1" baseline="0" dirty="0">
              <a:solidFill>
                <a:schemeClr val="accent4"/>
              </a:solidFill>
            </a:endParaRPr>
          </a:p>
        </p:txBody>
      </p:sp>
    </p:spTree>
    <p:extLst>
      <p:ext uri="{BB962C8B-B14F-4D97-AF65-F5344CB8AC3E}">
        <p14:creationId xmlns:p14="http://schemas.microsoft.com/office/powerpoint/2010/main" val="853973346"/>
      </p:ext>
    </p:extLst>
  </p:cSld>
  <p:clrMap bg1="lt1" tx1="dk1" bg2="lt2" tx2="dk2" accent1="accent1" accent2="accent2" accent3="accent3" accent4="accent4" accent5="accent5" accent6="accent6" hlink="hlink" folHlink="folHlink"/>
  <p:sldLayoutIdLst>
    <p:sldLayoutId id="2147483680"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lnSpc>
          <a:spcPct val="110000"/>
        </a:lnSpc>
        <a:spcBef>
          <a:spcPct val="20000"/>
        </a:spcBef>
        <a:spcAft>
          <a:spcPct val="0"/>
        </a:spcAft>
        <a:buClr>
          <a:schemeClr val="tx2"/>
        </a:buClr>
        <a:buFont typeface="Wingdings" pitchFamily="2" charset="2"/>
        <a:buChar char="w"/>
        <a:defRPr kumimoji="1" sz="3200">
          <a:solidFill>
            <a:schemeClr val="tx1"/>
          </a:solidFill>
          <a:latin typeface="+mn-lt"/>
          <a:ea typeface="+mn-ea"/>
          <a:cs typeface="+mn-cs"/>
        </a:defRPr>
      </a:lvl1pPr>
      <a:lvl2pPr marL="742950" indent="-285750" algn="l" rtl="0" eaLnBrk="1" fontAlgn="base" hangingPunct="1">
        <a:lnSpc>
          <a:spcPct val="110000"/>
        </a:lnSpc>
        <a:spcBef>
          <a:spcPct val="20000"/>
        </a:spcBef>
        <a:spcAft>
          <a:spcPct val="0"/>
        </a:spcAft>
        <a:buSzPct val="95000"/>
        <a:buChar char="–"/>
        <a:defRPr kumimoji="1" sz="2800">
          <a:solidFill>
            <a:schemeClr val="tx1"/>
          </a:solidFill>
          <a:latin typeface="+mn-lt"/>
          <a:ea typeface="+mn-ea"/>
        </a:defRPr>
      </a:lvl2pPr>
      <a:lvl3pPr marL="1143000" indent="-228600" algn="l" rtl="0" eaLnBrk="1" fontAlgn="base" hangingPunct="1">
        <a:lnSpc>
          <a:spcPct val="110000"/>
        </a:lnSpc>
        <a:spcBef>
          <a:spcPct val="20000"/>
        </a:spcBef>
        <a:spcAft>
          <a:spcPct val="0"/>
        </a:spcAft>
        <a:buChar char="•"/>
        <a:defRPr kumimoji="1" sz="2400">
          <a:solidFill>
            <a:schemeClr val="tx1"/>
          </a:solidFill>
          <a:latin typeface="+mn-lt"/>
          <a:ea typeface="+mn-ea"/>
        </a:defRPr>
      </a:lvl3pPr>
      <a:lvl4pPr marL="16002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4pPr>
      <a:lvl5pPr marL="20574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5pPr>
      <a:lvl6pPr marL="25146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6pPr>
      <a:lvl7pPr marL="29718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7pPr>
      <a:lvl8pPr marL="34290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8pPr>
      <a:lvl9pPr marL="38862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hyperlink" Target="CS%20&#19987;&#19994;&#35838;&#31243;&#20307;&#31995;(&#27880;&#24847;&#20160;&#20040;&#35838;&#31243;&#26159;&#21487;&#20197;&#33258;&#23398;&#30340;).png" TargetMode="External"/><Relationship Id="rId2" Type="http://schemas.openxmlformats.org/officeDocument/2006/relationships/slideLayout" Target="../slideLayouts/slideLayout27.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hyperlink" Target="mailto:xiaochen@bupt.edu.cn" TargetMode="External"/><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7.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7.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7.xml"/><Relationship Id="rId1" Type="http://schemas.openxmlformats.org/officeDocument/2006/relationships/tags" Target="../tags/tag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7.xml"/><Relationship Id="rId1" Type="http://schemas.openxmlformats.org/officeDocument/2006/relationships/tags" Target="../tags/tag7.xml"/><Relationship Id="rId4" Type="http://schemas.openxmlformats.org/officeDocument/2006/relationships/hyperlink" Target="&#35838;&#20214;.l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1.xml"/><Relationship Id="rId1" Type="http://schemas.openxmlformats.org/officeDocument/2006/relationships/tags" Target="../tags/tag8.xml"/><Relationship Id="rId4" Type="http://schemas.openxmlformats.org/officeDocument/2006/relationships/hyperlink" Target="&#35838;&#20214;.lnk" TargetMode="Externa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9.xml"/><Relationship Id="rId1" Type="http://schemas.openxmlformats.org/officeDocument/2006/relationships/tags" Target="../tags/tag9.xml"/><Relationship Id="rId4" Type="http://schemas.openxmlformats.org/officeDocument/2006/relationships/hyperlink" Target="&#35838;&#20214;.lnk"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tags" Target="../tags/tag11.xml"/><Relationship Id="rId4" Type="http://schemas.openxmlformats.org/officeDocument/2006/relationships/hyperlink" Target="&#35838;&#20214;.lnk" TargetMode="Externa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4.xml"/><Relationship Id="rId1" Type="http://schemas.openxmlformats.org/officeDocument/2006/relationships/tags" Target="../tags/tag14.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6.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pPr eaLnBrk="1" hangingPunct="1"/>
            <a:r>
              <a:rPr lang="zh-CN" altLang="en-US" sz="8800" dirty="0" smtClean="0">
                <a:solidFill>
                  <a:srgbClr val="002060"/>
                </a:solidFill>
              </a:rPr>
              <a:t>数据结构</a:t>
            </a:r>
          </a:p>
        </p:txBody>
      </p:sp>
      <p:sp>
        <p:nvSpPr>
          <p:cNvPr id="3075" name="Rectangle 4"/>
          <p:cNvSpPr>
            <a:spLocks noGrp="1" noChangeArrowheads="1"/>
          </p:cNvSpPr>
          <p:nvPr>
            <p:ph type="subTitle" sz="quarter" idx="1"/>
          </p:nvPr>
        </p:nvSpPr>
        <p:spPr>
          <a:xfrm>
            <a:off x="4499508" y="2816932"/>
            <a:ext cx="3960813" cy="1752600"/>
          </a:xfrm>
        </p:spPr>
        <p:txBody>
          <a:bodyPr/>
          <a:lstStyle/>
          <a:p>
            <a:pPr indent="95250" eaLnBrk="1" hangingPunct="1"/>
            <a:endParaRPr lang="en-US" altLang="zh-CN" sz="3600" dirty="0" smtClean="0">
              <a:solidFill>
                <a:srgbClr val="002060"/>
              </a:solidFill>
            </a:endParaRPr>
          </a:p>
          <a:p>
            <a:pPr indent="95250" eaLnBrk="1" hangingPunct="1"/>
            <a:r>
              <a:rPr lang="zh-CN" altLang="en-US" sz="3600" dirty="0">
                <a:solidFill>
                  <a:srgbClr val="002060"/>
                </a:solidFill>
              </a:rPr>
              <a:t>主讲教师：肖晨</a:t>
            </a:r>
            <a:endParaRPr lang="en-US" altLang="zh-CN" sz="3600" dirty="0">
              <a:solidFill>
                <a:srgbClr val="002060"/>
              </a:solidFill>
            </a:endParaRPr>
          </a:p>
          <a:p>
            <a:pPr indent="95250" eaLnBrk="1" hangingPunct="1"/>
            <a:endParaRPr lang="zh-CN" altLang="en-US" sz="3600" dirty="0" smtClean="0">
              <a:solidFill>
                <a:srgbClr val="002060"/>
              </a:solidFill>
            </a:endParaRPr>
          </a:p>
        </p:txBody>
      </p:sp>
    </p:spTree>
    <p:extLst>
      <p:ext uri="{BB962C8B-B14F-4D97-AF65-F5344CB8AC3E}">
        <p14:creationId xmlns:p14="http://schemas.microsoft.com/office/powerpoint/2010/main" val="3052721872"/>
      </p:ext>
    </p:extLst>
  </p:cSld>
  <p:clrMapOvr>
    <a:masterClrMapping/>
  </p:clrMapOvr>
  <mc:AlternateContent xmlns:mc="http://schemas.openxmlformats.org/markup-compatibility/2006" xmlns:p14="http://schemas.microsoft.com/office/powerpoint/2010/main">
    <mc:Choice Requires="p14">
      <p:transition spd="slow" p14:dur="2000" advTm="1464"/>
    </mc:Choice>
    <mc:Fallback xmlns="">
      <p:transition spd="slow" advTm="14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关于数据结构学习的一点方法论</a:t>
            </a:r>
            <a:endParaRPr lang="zh-CN" altLang="en-US" sz="4000"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68259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03648" y="152636"/>
            <a:ext cx="7543800" cy="864096"/>
          </a:xfrm>
        </p:spPr>
        <p:txBody>
          <a:bodyPr/>
          <a:lstStyle/>
          <a:p>
            <a:r>
              <a:rPr lang="zh-CN" altLang="en-US" dirty="0" smtClean="0"/>
              <a:t>为什么学习，为什么学习思维</a:t>
            </a:r>
            <a:r>
              <a:rPr lang="en-US" altLang="zh-CN" dirty="0" smtClean="0"/>
              <a:t>?</a:t>
            </a:r>
            <a:endParaRPr lang="zh-CN" altLang="en-US" dirty="0"/>
          </a:p>
        </p:txBody>
      </p:sp>
      <p:sp>
        <p:nvSpPr>
          <p:cNvPr id="4" name="内容占位符 3"/>
          <p:cNvSpPr>
            <a:spLocks noGrp="1"/>
          </p:cNvSpPr>
          <p:nvPr>
            <p:ph idx="1"/>
          </p:nvPr>
        </p:nvSpPr>
        <p:spPr>
          <a:xfrm>
            <a:off x="1371600" y="1160748"/>
            <a:ext cx="7620000" cy="4935253"/>
          </a:xfrm>
        </p:spPr>
        <p:txBody>
          <a:bodyPr/>
          <a:lstStyle/>
          <a:p>
            <a:r>
              <a:rPr lang="zh-CN" altLang="en-US" sz="4800" dirty="0" smtClean="0"/>
              <a:t>知识</a:t>
            </a:r>
            <a:r>
              <a:rPr lang="en-US" altLang="zh-CN" sz="4800" dirty="0" smtClean="0"/>
              <a:t>+</a:t>
            </a:r>
            <a:r>
              <a:rPr lang="zh-CN" altLang="en-US" sz="4800" dirty="0" smtClean="0"/>
              <a:t>思维</a:t>
            </a:r>
            <a:r>
              <a:rPr lang="en-US" altLang="zh-CN" sz="4800" dirty="0" smtClean="0"/>
              <a:t>=&gt; </a:t>
            </a:r>
            <a:r>
              <a:rPr lang="zh-CN" altLang="en-US" sz="4800" dirty="0" smtClean="0"/>
              <a:t>行为</a:t>
            </a:r>
            <a:endParaRPr lang="en-US" altLang="zh-CN" sz="4800" dirty="0" smtClean="0"/>
          </a:p>
          <a:p>
            <a:r>
              <a:rPr lang="zh-CN" altLang="en-US" sz="4800" dirty="0" smtClean="0"/>
              <a:t>大学的学习</a:t>
            </a:r>
            <a:endParaRPr lang="zh-CN" altLang="en-US" sz="4800" dirty="0"/>
          </a:p>
        </p:txBody>
      </p:sp>
      <p:sp>
        <p:nvSpPr>
          <p:cNvPr id="5" name="Freeform 0"/>
          <p:cNvSpPr>
            <a:spLocks/>
          </p:cNvSpPr>
          <p:nvPr/>
        </p:nvSpPr>
        <p:spPr bwMode="auto">
          <a:xfrm>
            <a:off x="4337513" y="1555874"/>
            <a:ext cx="430213" cy="430213"/>
          </a:xfrm>
          <a:custGeom>
            <a:avLst/>
            <a:gdLst>
              <a:gd name="T0" fmla="*/ 189 w 1681"/>
              <a:gd name="T1" fmla="*/ 1081 h 2318"/>
              <a:gd name="T2" fmla="*/ 0 w 1681"/>
              <a:gd name="T3" fmla="*/ 1709 h 2318"/>
              <a:gd name="T4" fmla="*/ 649 w 1681"/>
              <a:gd name="T5" fmla="*/ 2318 h 2318"/>
              <a:gd name="T6" fmla="*/ 1681 w 1681"/>
              <a:gd name="T7" fmla="*/ 270 h 2318"/>
              <a:gd name="T8" fmla="*/ 1681 w 1681"/>
              <a:gd name="T9" fmla="*/ 0 h 2318"/>
              <a:gd name="T10" fmla="*/ 530 w 1681"/>
              <a:gd name="T11" fmla="*/ 1726 h 2318"/>
              <a:gd name="T12" fmla="*/ 189 w 1681"/>
              <a:gd name="T13" fmla="*/ 1081 h 2318"/>
            </a:gdLst>
            <a:ahLst/>
            <a:cxnLst>
              <a:cxn ang="0">
                <a:pos x="T0" y="T1"/>
              </a:cxn>
              <a:cxn ang="0">
                <a:pos x="T2" y="T3"/>
              </a:cxn>
              <a:cxn ang="0">
                <a:pos x="T4" y="T5"/>
              </a:cxn>
              <a:cxn ang="0">
                <a:pos x="T6" y="T7"/>
              </a:cxn>
              <a:cxn ang="0">
                <a:pos x="T8" y="T9"/>
              </a:cxn>
              <a:cxn ang="0">
                <a:pos x="T10" y="T11"/>
              </a:cxn>
              <a:cxn ang="0">
                <a:pos x="T12" y="T13"/>
              </a:cxn>
            </a:cxnLst>
            <a:rect l="0" t="0" r="r" b="b"/>
            <a:pathLst>
              <a:path w="1681" h="2318">
                <a:moveTo>
                  <a:pt x="189" y="1081"/>
                </a:moveTo>
                <a:lnTo>
                  <a:pt x="0" y="1709"/>
                </a:lnTo>
                <a:lnTo>
                  <a:pt x="649" y="2318"/>
                </a:lnTo>
                <a:lnTo>
                  <a:pt x="1681" y="270"/>
                </a:lnTo>
                <a:lnTo>
                  <a:pt x="1681" y="0"/>
                </a:lnTo>
                <a:lnTo>
                  <a:pt x="530" y="1726"/>
                </a:lnTo>
                <a:lnTo>
                  <a:pt x="189" y="108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Rectangle 2"/>
          <p:cNvSpPr>
            <a:spLocks noChangeArrowheads="1"/>
          </p:cNvSpPr>
          <p:nvPr/>
        </p:nvSpPr>
        <p:spPr bwMode="auto">
          <a:xfrm>
            <a:off x="968846" y="6313335"/>
            <a:ext cx="716754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gn="ctr">
              <a:spcBef>
                <a:spcPct val="20000"/>
              </a:spcBef>
              <a:buClr>
                <a:schemeClr val="tx1"/>
              </a:buClr>
              <a:buSzPct val="60000"/>
            </a:pPr>
            <a:r>
              <a:rPr lang="zh-CN" altLang="en-US" sz="3000" kern="100" spc="-100" dirty="0" smtClean="0">
                <a:solidFill>
                  <a:srgbClr val="002060"/>
                </a:solidFill>
                <a:latin typeface="+mj-ea"/>
                <a:ea typeface="+mj-ea"/>
              </a:rPr>
              <a:t>学而不思则罔，思而不学则殆</a:t>
            </a:r>
            <a:endParaRPr lang="zh-CN" altLang="en-US" sz="3000" kern="100" spc="-100" dirty="0">
              <a:solidFill>
                <a:srgbClr val="002060"/>
              </a:solidFill>
              <a:latin typeface="+mj-ea"/>
              <a:ea typeface="+mj-ea"/>
            </a:endParaRPr>
          </a:p>
        </p:txBody>
      </p:sp>
      <p:sp>
        <p:nvSpPr>
          <p:cNvPr id="7" name="Rectangle 2"/>
          <p:cNvSpPr>
            <a:spLocks noChangeArrowheads="1"/>
          </p:cNvSpPr>
          <p:nvPr/>
        </p:nvSpPr>
        <p:spPr bwMode="auto">
          <a:xfrm>
            <a:off x="1223628" y="3769066"/>
            <a:ext cx="9145934" cy="253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ts val="8000"/>
              </a:lnSpc>
              <a:spcBef>
                <a:spcPct val="20000"/>
              </a:spcBef>
              <a:buClr>
                <a:schemeClr val="tx1"/>
              </a:buClr>
              <a:buSzPct val="60000"/>
            </a:pPr>
            <a:r>
              <a:rPr lang="zh-CN" altLang="en-US" sz="8800" kern="100" spc="-100" dirty="0">
                <a:solidFill>
                  <a:srgbClr val="002060"/>
                </a:solidFill>
                <a:latin typeface="迷你繁曹隶" pitchFamily="2" charset="-122"/>
                <a:ea typeface="迷你繁曹隶" pitchFamily="2" charset="-122"/>
              </a:rPr>
              <a:t>学而不</a:t>
            </a:r>
            <a:r>
              <a:rPr lang="zh-CN" altLang="en-US" sz="7200" kern="100" spc="-100" dirty="0">
                <a:solidFill>
                  <a:srgbClr val="002060"/>
                </a:solidFill>
                <a:latin typeface="华文隶书" pitchFamily="2" charset="-122"/>
                <a:ea typeface="华文隶书" pitchFamily="2" charset="-122"/>
              </a:rPr>
              <a:t>思则罔</a:t>
            </a:r>
            <a:r>
              <a:rPr lang="zh-CN" altLang="en-US" sz="8800" kern="100" spc="-100" dirty="0" smtClean="0">
                <a:solidFill>
                  <a:srgbClr val="002060"/>
                </a:solidFill>
                <a:latin typeface="华文隶书" pitchFamily="2" charset="-122"/>
                <a:ea typeface="华文隶书" pitchFamily="2" charset="-122"/>
              </a:rPr>
              <a:t>，</a:t>
            </a:r>
            <a:endParaRPr lang="en-US" altLang="zh-CN" sz="8800" kern="100" spc="-100" dirty="0" smtClean="0">
              <a:solidFill>
                <a:srgbClr val="002060"/>
              </a:solidFill>
              <a:latin typeface="华文隶书" pitchFamily="2" charset="-122"/>
              <a:ea typeface="华文隶书" pitchFamily="2" charset="-122"/>
            </a:endParaRPr>
          </a:p>
          <a:p>
            <a:pPr lvl="1">
              <a:lnSpc>
                <a:spcPts val="8000"/>
              </a:lnSpc>
              <a:spcBef>
                <a:spcPct val="20000"/>
              </a:spcBef>
              <a:buClr>
                <a:schemeClr val="tx1"/>
              </a:buClr>
              <a:buSzPct val="60000"/>
              <a:buFont typeface="Wingdings" pitchFamily="2" charset="2"/>
              <a:buNone/>
            </a:pPr>
            <a:r>
              <a:rPr lang="zh-CN" altLang="en-US" sz="7200" kern="100" spc="-100" dirty="0" smtClean="0">
                <a:solidFill>
                  <a:srgbClr val="002060"/>
                </a:solidFill>
                <a:latin typeface="华文隶书" pitchFamily="2" charset="-122"/>
                <a:ea typeface="华文隶书" pitchFamily="2" charset="-122"/>
              </a:rPr>
              <a:t>思</a:t>
            </a:r>
            <a:r>
              <a:rPr lang="zh-CN" altLang="en-US" sz="8800" kern="100" spc="-100" dirty="0" smtClean="0">
                <a:solidFill>
                  <a:srgbClr val="002060"/>
                </a:solidFill>
                <a:latin typeface="迷你繁曹隶" pitchFamily="2" charset="-122"/>
                <a:ea typeface="迷你繁曹隶" pitchFamily="2" charset="-122"/>
              </a:rPr>
              <a:t>而不学</a:t>
            </a:r>
            <a:r>
              <a:rPr lang="zh-CN" altLang="en-US" sz="7200" kern="100" spc="-100" dirty="0">
                <a:solidFill>
                  <a:srgbClr val="002060"/>
                </a:solidFill>
                <a:latin typeface="华文隶书" pitchFamily="2" charset="-122"/>
                <a:ea typeface="华文隶书" pitchFamily="2" charset="-122"/>
              </a:rPr>
              <a:t>则殆</a:t>
            </a:r>
          </a:p>
        </p:txBody>
      </p:sp>
      <p:sp>
        <p:nvSpPr>
          <p:cNvPr id="8" name="AutoShape 74"/>
          <p:cNvSpPr>
            <a:spLocks noChangeArrowheads="1"/>
          </p:cNvSpPr>
          <p:nvPr/>
        </p:nvSpPr>
        <p:spPr bwMode="auto">
          <a:xfrm>
            <a:off x="5111601" y="1770980"/>
            <a:ext cx="4032399" cy="1552960"/>
          </a:xfrm>
          <a:prstGeom prst="cloudCallout">
            <a:avLst>
              <a:gd name="adj1" fmla="val -77476"/>
              <a:gd name="adj2" fmla="val -41307"/>
            </a:avLst>
          </a:prstGeom>
          <a:solidFill>
            <a:srgbClr val="CCFFCC"/>
          </a:solidFill>
          <a:ln w="9525">
            <a:solidFill>
              <a:schemeClr val="tx1"/>
            </a:solidFill>
            <a:miter lim="800000"/>
            <a:headEnd/>
            <a:tailEnd/>
          </a:ln>
        </p:spPr>
        <p:txBody>
          <a:bodyPr/>
          <a:lstStyle>
            <a:defPPr>
              <a:defRPr lang="en-US"/>
            </a:defPPr>
            <a:lvl1pPr algn="l"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a:lstStyle>
          <a:p>
            <a:r>
              <a:rPr lang="zh-CN" altLang="en-US" dirty="0" smtClean="0">
                <a:solidFill>
                  <a:srgbClr val="000000"/>
                </a:solidFill>
                <a:latin typeface="+mn-ea"/>
                <a:ea typeface="+mn-ea"/>
              </a:rPr>
              <a:t>倒背九阴真经没用，</a:t>
            </a:r>
            <a:endParaRPr lang="en-US" altLang="zh-CN" dirty="0" smtClean="0">
              <a:solidFill>
                <a:srgbClr val="000000"/>
              </a:solidFill>
              <a:latin typeface="+mn-ea"/>
              <a:ea typeface="+mn-ea"/>
            </a:endParaRPr>
          </a:p>
          <a:p>
            <a:r>
              <a:rPr lang="zh-CN" altLang="en-US" dirty="0" smtClean="0">
                <a:solidFill>
                  <a:srgbClr val="000000"/>
                </a:solidFill>
                <a:latin typeface="+mn-ea"/>
                <a:ea typeface="+mn-ea"/>
              </a:rPr>
              <a:t>张三丰要张</a:t>
            </a:r>
            <a:r>
              <a:rPr lang="zh-CN" altLang="en-US" dirty="0">
                <a:solidFill>
                  <a:srgbClr val="000000"/>
                </a:solidFill>
                <a:latin typeface="+mn-ea"/>
                <a:ea typeface="+mn-ea"/>
              </a:rPr>
              <a:t>无</a:t>
            </a:r>
            <a:r>
              <a:rPr lang="zh-CN" altLang="en-US" dirty="0" smtClean="0">
                <a:solidFill>
                  <a:srgbClr val="000000"/>
                </a:solidFill>
                <a:latin typeface="+mn-ea"/>
                <a:ea typeface="+mn-ea"/>
              </a:rPr>
              <a:t>忌忘记太极拳</a:t>
            </a:r>
            <a:endParaRPr lang="zh-CN" altLang="en-US" dirty="0">
              <a:solidFill>
                <a:srgbClr val="000000"/>
              </a:solidFill>
              <a:latin typeface="+mn-ea"/>
              <a:ea typeface="+mn-ea"/>
            </a:endParaRPr>
          </a:p>
        </p:txBody>
      </p:sp>
    </p:spTree>
    <p:custDataLst>
      <p:tags r:id="rId1"/>
    </p:custDataLst>
    <p:extLst>
      <p:ext uri="{BB962C8B-B14F-4D97-AF65-F5344CB8AC3E}">
        <p14:creationId xmlns:p14="http://schemas.microsoft.com/office/powerpoint/2010/main" val="3764806568"/>
      </p:ext>
    </p:extLst>
  </p:cSld>
  <p:clrMapOvr>
    <a:masterClrMapping/>
  </p:clrMapOvr>
  <mc:AlternateContent xmlns:mc="http://schemas.openxmlformats.org/markup-compatibility/2006" xmlns:p14="http://schemas.microsoft.com/office/powerpoint/2010/main">
    <mc:Choice Requires="p14">
      <p:transition spd="slow" p14:dur="2000" advTm="166104"/>
    </mc:Choice>
    <mc:Fallback xmlns="">
      <p:transition spd="slow" advTm="1661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03648" y="152636"/>
            <a:ext cx="7543800" cy="864096"/>
          </a:xfrm>
        </p:spPr>
        <p:txBody>
          <a:bodyPr/>
          <a:lstStyle/>
          <a:p>
            <a:r>
              <a:rPr lang="zh-CN" altLang="en-US" dirty="0"/>
              <a:t>为什么学习，为什么学习思维</a:t>
            </a:r>
            <a:r>
              <a:rPr lang="en-US" altLang="zh-CN" dirty="0"/>
              <a:t>?</a:t>
            </a:r>
            <a:endParaRPr lang="zh-CN" altLang="en-US" dirty="0"/>
          </a:p>
        </p:txBody>
      </p:sp>
      <p:sp>
        <p:nvSpPr>
          <p:cNvPr id="4" name="内容占位符 3"/>
          <p:cNvSpPr>
            <a:spLocks noGrp="1"/>
          </p:cNvSpPr>
          <p:nvPr>
            <p:ph idx="1"/>
          </p:nvPr>
        </p:nvSpPr>
        <p:spPr>
          <a:xfrm>
            <a:off x="1371600" y="1160748"/>
            <a:ext cx="7620000" cy="4935253"/>
          </a:xfrm>
        </p:spPr>
        <p:txBody>
          <a:bodyPr/>
          <a:lstStyle/>
          <a:p>
            <a:r>
              <a:rPr lang="zh-CN" altLang="en-US" sz="4800" dirty="0" smtClean="0"/>
              <a:t>知识</a:t>
            </a:r>
            <a:r>
              <a:rPr lang="en-US" altLang="zh-CN" sz="4800" dirty="0" smtClean="0"/>
              <a:t>+</a:t>
            </a:r>
            <a:r>
              <a:rPr lang="zh-CN" altLang="en-US" sz="4800" dirty="0" smtClean="0"/>
              <a:t>思维</a:t>
            </a:r>
            <a:r>
              <a:rPr lang="en-US" altLang="zh-CN" sz="4800" dirty="0" smtClean="0"/>
              <a:t>=&gt; </a:t>
            </a:r>
            <a:r>
              <a:rPr lang="zh-CN" altLang="en-US" sz="4800" dirty="0" smtClean="0"/>
              <a:t>行为</a:t>
            </a:r>
            <a:endParaRPr lang="en-US" altLang="zh-CN" sz="4800" dirty="0" smtClean="0"/>
          </a:p>
          <a:p>
            <a:r>
              <a:rPr lang="zh-CN" altLang="en-US" sz="4800" dirty="0" smtClean="0"/>
              <a:t>大学的学习</a:t>
            </a:r>
            <a:endParaRPr lang="zh-CN" altLang="en-US" sz="4800" dirty="0"/>
          </a:p>
        </p:txBody>
      </p:sp>
      <p:sp>
        <p:nvSpPr>
          <p:cNvPr id="5" name="Freeform 0"/>
          <p:cNvSpPr>
            <a:spLocks/>
          </p:cNvSpPr>
          <p:nvPr/>
        </p:nvSpPr>
        <p:spPr bwMode="auto">
          <a:xfrm>
            <a:off x="1439652" y="2528900"/>
            <a:ext cx="430213" cy="430213"/>
          </a:xfrm>
          <a:custGeom>
            <a:avLst/>
            <a:gdLst>
              <a:gd name="T0" fmla="*/ 189 w 1681"/>
              <a:gd name="T1" fmla="*/ 1081 h 2318"/>
              <a:gd name="T2" fmla="*/ 0 w 1681"/>
              <a:gd name="T3" fmla="*/ 1709 h 2318"/>
              <a:gd name="T4" fmla="*/ 649 w 1681"/>
              <a:gd name="T5" fmla="*/ 2318 h 2318"/>
              <a:gd name="T6" fmla="*/ 1681 w 1681"/>
              <a:gd name="T7" fmla="*/ 270 h 2318"/>
              <a:gd name="T8" fmla="*/ 1681 w 1681"/>
              <a:gd name="T9" fmla="*/ 0 h 2318"/>
              <a:gd name="T10" fmla="*/ 530 w 1681"/>
              <a:gd name="T11" fmla="*/ 1726 h 2318"/>
              <a:gd name="T12" fmla="*/ 189 w 1681"/>
              <a:gd name="T13" fmla="*/ 1081 h 2318"/>
            </a:gdLst>
            <a:ahLst/>
            <a:cxnLst>
              <a:cxn ang="0">
                <a:pos x="T0" y="T1"/>
              </a:cxn>
              <a:cxn ang="0">
                <a:pos x="T2" y="T3"/>
              </a:cxn>
              <a:cxn ang="0">
                <a:pos x="T4" y="T5"/>
              </a:cxn>
              <a:cxn ang="0">
                <a:pos x="T6" y="T7"/>
              </a:cxn>
              <a:cxn ang="0">
                <a:pos x="T8" y="T9"/>
              </a:cxn>
              <a:cxn ang="0">
                <a:pos x="T10" y="T11"/>
              </a:cxn>
              <a:cxn ang="0">
                <a:pos x="T12" y="T13"/>
              </a:cxn>
            </a:cxnLst>
            <a:rect l="0" t="0" r="r" b="b"/>
            <a:pathLst>
              <a:path w="1681" h="2318">
                <a:moveTo>
                  <a:pt x="189" y="1081"/>
                </a:moveTo>
                <a:lnTo>
                  <a:pt x="0" y="1709"/>
                </a:lnTo>
                <a:lnTo>
                  <a:pt x="649" y="2318"/>
                </a:lnTo>
                <a:lnTo>
                  <a:pt x="1681" y="270"/>
                </a:lnTo>
                <a:lnTo>
                  <a:pt x="1681" y="0"/>
                </a:lnTo>
                <a:lnTo>
                  <a:pt x="530" y="1726"/>
                </a:lnTo>
                <a:lnTo>
                  <a:pt x="189" y="108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Rectangle 2"/>
          <p:cNvSpPr>
            <a:spLocks noChangeArrowheads="1"/>
          </p:cNvSpPr>
          <p:nvPr/>
        </p:nvSpPr>
        <p:spPr bwMode="auto">
          <a:xfrm>
            <a:off x="968846" y="6237312"/>
            <a:ext cx="716754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gn="ctr">
              <a:spcBef>
                <a:spcPct val="20000"/>
              </a:spcBef>
              <a:buClr>
                <a:schemeClr val="tx1"/>
              </a:buClr>
              <a:buSzPct val="60000"/>
            </a:pPr>
            <a:r>
              <a:rPr lang="zh-CN" altLang="en-US" sz="3000" kern="100" spc="-100" dirty="0" smtClean="0">
                <a:solidFill>
                  <a:srgbClr val="002060"/>
                </a:solidFill>
                <a:latin typeface="+mj-ea"/>
                <a:ea typeface="+mj-ea"/>
              </a:rPr>
              <a:t>学</a:t>
            </a:r>
            <a:r>
              <a:rPr lang="zh-CN" altLang="en-US" sz="3000" kern="100" spc="-100" dirty="0">
                <a:solidFill>
                  <a:srgbClr val="002060"/>
                </a:solidFill>
                <a:latin typeface="+mj-ea"/>
                <a:ea typeface="+mj-ea"/>
              </a:rPr>
              <a:t>而优则仕，仕而优则</a:t>
            </a:r>
            <a:r>
              <a:rPr lang="zh-CN" altLang="en-US" sz="3000" kern="100" spc="-100" dirty="0" smtClean="0">
                <a:solidFill>
                  <a:srgbClr val="002060"/>
                </a:solidFill>
                <a:latin typeface="+mj-ea"/>
                <a:ea typeface="+mj-ea"/>
              </a:rPr>
              <a:t>学</a:t>
            </a:r>
            <a:endParaRPr lang="zh-CN" altLang="en-US" sz="3000" kern="100" spc="-100" dirty="0">
              <a:solidFill>
                <a:srgbClr val="002060"/>
              </a:solidFill>
              <a:latin typeface="+mj-ea"/>
              <a:ea typeface="+mj-ea"/>
            </a:endParaRPr>
          </a:p>
        </p:txBody>
      </p:sp>
      <p:sp>
        <p:nvSpPr>
          <p:cNvPr id="7" name="Rectangle 2"/>
          <p:cNvSpPr>
            <a:spLocks noChangeArrowheads="1"/>
          </p:cNvSpPr>
          <p:nvPr/>
        </p:nvSpPr>
        <p:spPr bwMode="auto">
          <a:xfrm>
            <a:off x="1402730" y="4185084"/>
            <a:ext cx="7309730" cy="2195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ts val="7000"/>
              </a:lnSpc>
              <a:spcBef>
                <a:spcPct val="20000"/>
              </a:spcBef>
              <a:buClr>
                <a:schemeClr val="tx1"/>
              </a:buClr>
              <a:buSzPct val="60000"/>
            </a:pPr>
            <a:r>
              <a:rPr lang="zh-CN" altLang="en-US" sz="10000" kern="100" spc="-100" dirty="0">
                <a:solidFill>
                  <a:srgbClr val="002060"/>
                </a:solidFill>
                <a:latin typeface="迷你繁曹隶" pitchFamily="2" charset="-122"/>
                <a:ea typeface="迷你繁曹隶" pitchFamily="2" charset="-122"/>
              </a:rPr>
              <a:t>学而优</a:t>
            </a:r>
            <a:r>
              <a:rPr lang="zh-CN" altLang="en-US" sz="8000" kern="100" spc="-100" dirty="0">
                <a:solidFill>
                  <a:srgbClr val="002060"/>
                </a:solidFill>
                <a:latin typeface="华文隶书" pitchFamily="2" charset="-122"/>
                <a:ea typeface="华文隶书" pitchFamily="2" charset="-122"/>
              </a:rPr>
              <a:t>则仕</a:t>
            </a:r>
            <a:r>
              <a:rPr lang="zh-CN" altLang="en-US" sz="10000" kern="100" spc="-100" dirty="0">
                <a:solidFill>
                  <a:srgbClr val="002060"/>
                </a:solidFill>
                <a:latin typeface="迷你繁曹隶" pitchFamily="2" charset="-122"/>
                <a:ea typeface="迷你繁曹隶" pitchFamily="2" charset="-122"/>
              </a:rPr>
              <a:t>，</a:t>
            </a:r>
            <a:endParaRPr lang="en-US" altLang="zh-CN" sz="10000" kern="100" spc="-100" dirty="0">
              <a:solidFill>
                <a:srgbClr val="002060"/>
              </a:solidFill>
              <a:latin typeface="迷你繁曹隶" pitchFamily="2" charset="-122"/>
              <a:ea typeface="迷你繁曹隶" pitchFamily="2" charset="-122"/>
            </a:endParaRPr>
          </a:p>
          <a:p>
            <a:pPr lvl="1">
              <a:lnSpc>
                <a:spcPts val="7000"/>
              </a:lnSpc>
              <a:spcBef>
                <a:spcPct val="20000"/>
              </a:spcBef>
              <a:buClr>
                <a:schemeClr val="tx1"/>
              </a:buClr>
              <a:buSzPct val="60000"/>
            </a:pPr>
            <a:r>
              <a:rPr lang="zh-CN" altLang="en-US" sz="8000" kern="100" spc="-100" dirty="0">
                <a:solidFill>
                  <a:srgbClr val="002060"/>
                </a:solidFill>
                <a:latin typeface="华文隶书" pitchFamily="2" charset="-122"/>
                <a:ea typeface="华文隶书" pitchFamily="2" charset="-122"/>
              </a:rPr>
              <a:t>仕</a:t>
            </a:r>
            <a:r>
              <a:rPr lang="zh-CN" altLang="en-US" sz="10000" kern="100" spc="-100" dirty="0">
                <a:solidFill>
                  <a:srgbClr val="002060"/>
                </a:solidFill>
                <a:latin typeface="迷你繁曹隶" pitchFamily="2" charset="-122"/>
                <a:ea typeface="迷你繁曹隶" pitchFamily="2" charset="-122"/>
              </a:rPr>
              <a:t>而优</a:t>
            </a:r>
            <a:r>
              <a:rPr lang="zh-CN" altLang="en-US" sz="8000" kern="100" spc="-100" dirty="0">
                <a:solidFill>
                  <a:srgbClr val="002060"/>
                </a:solidFill>
                <a:latin typeface="华文隶书" pitchFamily="2" charset="-122"/>
                <a:ea typeface="华文隶书" pitchFamily="2" charset="-122"/>
              </a:rPr>
              <a:t>则</a:t>
            </a:r>
            <a:r>
              <a:rPr lang="zh-CN" altLang="en-US" sz="10000" kern="100" spc="-100" dirty="0">
                <a:solidFill>
                  <a:srgbClr val="002060"/>
                </a:solidFill>
                <a:latin typeface="迷你繁曹隶" pitchFamily="2" charset="-122"/>
                <a:ea typeface="迷你繁曹隶" pitchFamily="2" charset="-122"/>
              </a:rPr>
              <a:t>学</a:t>
            </a:r>
          </a:p>
        </p:txBody>
      </p:sp>
      <p:grpSp>
        <p:nvGrpSpPr>
          <p:cNvPr id="11" name="组合 10"/>
          <p:cNvGrpSpPr/>
          <p:nvPr/>
        </p:nvGrpSpPr>
        <p:grpSpPr>
          <a:xfrm>
            <a:off x="5184068" y="1999175"/>
            <a:ext cx="4035652" cy="1363461"/>
            <a:chOff x="5327876" y="1999175"/>
            <a:chExt cx="4035652" cy="1363461"/>
          </a:xfrm>
        </p:grpSpPr>
        <p:graphicFrame>
          <p:nvGraphicFramePr>
            <p:cNvPr id="9" name="Object 0"/>
            <p:cNvGraphicFramePr>
              <a:graphicFrameLocks noChangeAspect="1"/>
            </p:cNvGraphicFramePr>
            <p:nvPr>
              <p:extLst>
                <p:ext uri="{D42A27DB-BD31-4B8C-83A1-F6EECF244321}">
                  <p14:modId xmlns:p14="http://schemas.microsoft.com/office/powerpoint/2010/main" val="2674480033"/>
                </p:ext>
              </p:extLst>
            </p:nvPr>
          </p:nvGraphicFramePr>
          <p:xfrm>
            <a:off x="5327876" y="1999175"/>
            <a:ext cx="681289" cy="1213801"/>
          </p:xfrm>
          <a:graphic>
            <a:graphicData uri="http://schemas.openxmlformats.org/presentationml/2006/ole">
              <mc:AlternateContent xmlns:mc="http://schemas.openxmlformats.org/markup-compatibility/2006">
                <mc:Choice xmlns:v="urn:schemas-microsoft-com:vml" Requires="v">
                  <p:oleObj spid="_x0000_s4227" name="Equation" r:id="rId5" imgW="203040" imgH="457200" progId="Equation.DSMT4">
                    <p:embed/>
                  </p:oleObj>
                </mc:Choice>
                <mc:Fallback>
                  <p:oleObj name="Equation" r:id="rId5" imgW="203040" imgH="457200" progId="Equation.DSMT4">
                    <p:embed/>
                    <p:pic>
                      <p:nvPicPr>
                        <p:cNvPr id="0" name=""/>
                        <p:cNvPicPr>
                          <a:picLocks noChangeAspect="1" noChangeArrowheads="1"/>
                        </p:cNvPicPr>
                        <p:nvPr/>
                      </p:nvPicPr>
                      <p:blipFill>
                        <a:blip r:embed="rId6"/>
                        <a:srcRect/>
                        <a:stretch>
                          <a:fillRect/>
                        </a:stretch>
                      </p:blipFill>
                      <p:spPr bwMode="auto">
                        <a:xfrm>
                          <a:off x="5327876" y="1999175"/>
                          <a:ext cx="681289" cy="1213801"/>
                        </a:xfrm>
                        <a:prstGeom prst="rect">
                          <a:avLst/>
                        </a:prstGeom>
                        <a:noFill/>
                      </p:spPr>
                    </p:pic>
                  </p:oleObj>
                </mc:Fallback>
              </mc:AlternateContent>
            </a:graphicData>
          </a:graphic>
        </p:graphicFrame>
        <p:sp>
          <p:nvSpPr>
            <p:cNvPr id="10" name="Text Box 0"/>
            <p:cNvSpPr txBox="1">
              <a:spLocks noChangeArrowheads="1"/>
            </p:cNvSpPr>
            <p:nvPr/>
          </p:nvSpPr>
          <p:spPr bwMode="auto">
            <a:xfrm>
              <a:off x="5832140" y="2028425"/>
              <a:ext cx="3531388" cy="1334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rgbClr val="008000"/>
                  </a:solidFill>
                  <a:prstDash val="dash"/>
                  <a:miter lim="800000"/>
                  <a:headEnd type="none" w="med"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a:spAutoFit/>
            </a:bodyPr>
            <a:lstStyle/>
            <a:p>
              <a:pPr>
                <a:lnSpc>
                  <a:spcPct val="90000"/>
                </a:lnSpc>
                <a:spcBef>
                  <a:spcPct val="50000"/>
                </a:spcBef>
              </a:pPr>
              <a:r>
                <a:rPr lang="en-US" altLang="zh-CN" sz="3600" b="0" dirty="0" smtClean="0">
                  <a:ea typeface="迷你简启体" pitchFamily="65" charset="-122"/>
                </a:rPr>
                <a:t>Max. </a:t>
              </a:r>
              <a:r>
                <a:rPr lang="zh-CN" altLang="en-US" sz="3600" b="0" dirty="0" smtClean="0">
                  <a:ea typeface="迷你简启体" pitchFamily="65" charset="-122"/>
                </a:rPr>
                <a:t>人生的幸福</a:t>
              </a:r>
              <a:endParaRPr lang="en-US" altLang="zh-CN" sz="3600" b="0" dirty="0" smtClean="0">
                <a:ea typeface="迷你简启体" pitchFamily="65" charset="-122"/>
              </a:endParaRPr>
            </a:p>
            <a:p>
              <a:pPr>
                <a:lnSpc>
                  <a:spcPct val="90000"/>
                </a:lnSpc>
                <a:spcBef>
                  <a:spcPct val="50000"/>
                </a:spcBef>
              </a:pPr>
              <a:r>
                <a:rPr lang="en-US" altLang="zh-CN" sz="3600" dirty="0" err="1" smtClean="0">
                  <a:ea typeface="迷你简启体" pitchFamily="65" charset="-122"/>
                </a:rPr>
                <a:t>S.t.</a:t>
              </a:r>
              <a:r>
                <a:rPr lang="en-US" altLang="zh-CN" sz="3600" dirty="0" smtClean="0">
                  <a:ea typeface="迷你简启体" pitchFamily="65" charset="-122"/>
                </a:rPr>
                <a:t>    </a:t>
              </a:r>
              <a:r>
                <a:rPr lang="zh-CN" altLang="en-US" sz="3600" dirty="0" smtClean="0">
                  <a:ea typeface="迷你简启体" pitchFamily="65" charset="-122"/>
                </a:rPr>
                <a:t>有限的时间</a:t>
              </a:r>
              <a:r>
                <a:rPr lang="en-US" altLang="zh-CN" sz="3600" dirty="0" smtClean="0">
                  <a:ea typeface="迷你简启体" pitchFamily="65" charset="-122"/>
                </a:rPr>
                <a:t> </a:t>
              </a:r>
              <a:endParaRPr lang="zh-CN" altLang="en-US" sz="3600" b="0" dirty="0">
                <a:ea typeface="迷你简启体" pitchFamily="65" charset="-122"/>
              </a:endParaRPr>
            </a:p>
          </p:txBody>
        </p:sp>
      </p:grpSp>
      <p:sp>
        <p:nvSpPr>
          <p:cNvPr id="12" name="Rectangle 2"/>
          <p:cNvSpPr>
            <a:spLocks noChangeArrowheads="1"/>
          </p:cNvSpPr>
          <p:nvPr/>
        </p:nvSpPr>
        <p:spPr bwMode="auto">
          <a:xfrm>
            <a:off x="1331640" y="3356992"/>
            <a:ext cx="716754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gn="ctr">
              <a:spcBef>
                <a:spcPct val="20000"/>
              </a:spcBef>
              <a:buClr>
                <a:schemeClr val="tx1"/>
              </a:buClr>
              <a:buSzPct val="60000"/>
            </a:pPr>
            <a:r>
              <a:rPr lang="zh-CN" altLang="en-US" sz="3000" kern="100" spc="-100" dirty="0" smtClean="0">
                <a:solidFill>
                  <a:srgbClr val="C00000"/>
                </a:solidFill>
                <a:latin typeface="+mj-ea"/>
                <a:ea typeface="+mj-ea"/>
              </a:rPr>
              <a:t>少走弯路：学习、生活</a:t>
            </a:r>
            <a:endParaRPr lang="zh-CN" altLang="en-US" sz="3000" kern="100" spc="-100" dirty="0">
              <a:solidFill>
                <a:srgbClr val="C00000"/>
              </a:solidFill>
              <a:latin typeface="+mj-ea"/>
              <a:ea typeface="+mj-ea"/>
            </a:endParaRPr>
          </a:p>
        </p:txBody>
      </p:sp>
    </p:spTree>
    <p:custDataLst>
      <p:tags r:id="rId2"/>
    </p:custDataLst>
    <p:extLst>
      <p:ext uri="{BB962C8B-B14F-4D97-AF65-F5344CB8AC3E}">
        <p14:creationId xmlns:p14="http://schemas.microsoft.com/office/powerpoint/2010/main" val="1651043730"/>
      </p:ext>
    </p:extLst>
  </p:cSld>
  <p:clrMapOvr>
    <a:masterClrMapping/>
  </p:clrMapOvr>
  <mc:AlternateContent xmlns:mc="http://schemas.openxmlformats.org/markup-compatibility/2006" xmlns:p14="http://schemas.microsoft.com/office/powerpoint/2010/main">
    <mc:Choice Requires="p14">
      <p:transition spd="slow" p14:dur="2000" advTm="97838"/>
    </mc:Choice>
    <mc:Fallback xmlns="">
      <p:transition spd="slow" advTm="97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116632"/>
            <a:ext cx="7543800" cy="900100"/>
          </a:xfrm>
        </p:spPr>
        <p:txBody>
          <a:bodyPr/>
          <a:lstStyle/>
          <a:p>
            <a:r>
              <a:rPr lang="zh-CN" altLang="en-US" dirty="0" smtClean="0"/>
              <a:t>关于大学的学习</a:t>
            </a:r>
            <a:endParaRPr lang="zh-CN" altLang="en-US" dirty="0"/>
          </a:p>
        </p:txBody>
      </p:sp>
      <p:sp>
        <p:nvSpPr>
          <p:cNvPr id="3" name="内容占位符 2"/>
          <p:cNvSpPr>
            <a:spLocks noGrp="1"/>
          </p:cNvSpPr>
          <p:nvPr>
            <p:ph idx="1"/>
          </p:nvPr>
        </p:nvSpPr>
        <p:spPr>
          <a:xfrm>
            <a:off x="1367644" y="1016732"/>
            <a:ext cx="7620000" cy="4114800"/>
          </a:xfrm>
        </p:spPr>
        <p:txBody>
          <a:bodyPr/>
          <a:lstStyle/>
          <a:p>
            <a:r>
              <a:rPr lang="zh-CN" altLang="en-US" dirty="0" smtClean="0"/>
              <a:t>培养了兴趣，思维方式</a:t>
            </a:r>
            <a:r>
              <a:rPr lang="en-US" altLang="zh-CN" dirty="0" smtClean="0"/>
              <a:t>……</a:t>
            </a:r>
            <a:r>
              <a:rPr lang="zh-CN" altLang="en-US" dirty="0" smtClean="0"/>
              <a:t>比得到知识本身更重要</a:t>
            </a:r>
            <a:endParaRPr lang="zh-CN" altLang="en-US" dirty="0">
              <a:solidFill>
                <a:schemeClr val="bg2">
                  <a:lumMod val="40000"/>
                  <a:lumOff val="60000"/>
                </a:schemeClr>
              </a:solidFill>
            </a:endParaRPr>
          </a:p>
        </p:txBody>
      </p:sp>
    </p:spTree>
    <p:extLst>
      <p:ext uri="{BB962C8B-B14F-4D97-AF65-F5344CB8AC3E}">
        <p14:creationId xmlns:p14="http://schemas.microsoft.com/office/powerpoint/2010/main" val="894345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关于知识体系</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504966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612" y="0"/>
            <a:ext cx="8388932" cy="1268760"/>
          </a:xfrm>
        </p:spPr>
        <p:txBody>
          <a:bodyPr/>
          <a:lstStyle/>
          <a:p>
            <a:r>
              <a:rPr lang="zh-CN" altLang="en-US" sz="4000" dirty="0" smtClean="0"/>
              <a:t>数据结构这门课在知识领域的位置</a:t>
            </a:r>
            <a:endParaRPr lang="zh-CN" altLang="en-US" sz="4000" dirty="0"/>
          </a:p>
        </p:txBody>
      </p:sp>
      <p:sp>
        <p:nvSpPr>
          <p:cNvPr id="3" name="内容占位符 2"/>
          <p:cNvSpPr>
            <a:spLocks noGrp="1"/>
          </p:cNvSpPr>
          <p:nvPr>
            <p:ph idx="1"/>
          </p:nvPr>
        </p:nvSpPr>
        <p:spPr>
          <a:xfrm>
            <a:off x="863588" y="944724"/>
            <a:ext cx="8280412" cy="4114800"/>
          </a:xfrm>
        </p:spPr>
        <p:txBody>
          <a:bodyPr/>
          <a:lstStyle/>
          <a:p>
            <a:pPr marL="538163" lvl="1" indent="-442913">
              <a:lnSpc>
                <a:spcPct val="90000"/>
              </a:lnSpc>
              <a:buClr>
                <a:srgbClr val="FF7C80"/>
              </a:buClr>
              <a:buFont typeface="Wingdings" pitchFamily="2" charset="2"/>
              <a:buChar char="n"/>
            </a:pPr>
            <a:r>
              <a:rPr lang="zh-CN" altLang="en-US" sz="2800" dirty="0" smtClean="0"/>
              <a:t>科学门类</a:t>
            </a:r>
          </a:p>
          <a:p>
            <a:pPr lvl="1">
              <a:lnSpc>
                <a:spcPct val="90000"/>
              </a:lnSpc>
            </a:pPr>
            <a:r>
              <a:rPr lang="en-US" altLang="zh-CN" sz="2400" dirty="0" smtClean="0"/>
              <a:t>01 </a:t>
            </a:r>
            <a:r>
              <a:rPr lang="zh-CN" altLang="en-US" sz="2400" dirty="0" smtClean="0"/>
              <a:t>哲学</a:t>
            </a:r>
            <a:r>
              <a:rPr lang="en-US" altLang="zh-CN" sz="2400" dirty="0" smtClean="0"/>
              <a:t> 02 </a:t>
            </a:r>
            <a:r>
              <a:rPr lang="zh-CN" altLang="en-US" sz="2400" dirty="0" smtClean="0"/>
              <a:t>经济学</a:t>
            </a:r>
            <a:r>
              <a:rPr lang="en-US" altLang="zh-CN" sz="2400" dirty="0" smtClean="0"/>
              <a:t>( </a:t>
            </a:r>
            <a:r>
              <a:rPr lang="zh-CN" altLang="en-US" sz="2400" dirty="0" smtClean="0"/>
              <a:t>理论</a:t>
            </a:r>
            <a:r>
              <a:rPr lang="en-US" altLang="zh-CN" sz="2400" dirty="0" smtClean="0"/>
              <a:t>/</a:t>
            </a:r>
            <a:r>
              <a:rPr lang="zh-CN" altLang="en-US" sz="2400" dirty="0" smtClean="0"/>
              <a:t>应用</a:t>
            </a:r>
            <a:r>
              <a:rPr lang="en-US" altLang="zh-CN" sz="2400" dirty="0" smtClean="0"/>
              <a:t>) 03 </a:t>
            </a:r>
            <a:r>
              <a:rPr lang="zh-CN" altLang="en-US" sz="2400" dirty="0" smtClean="0"/>
              <a:t>法学</a:t>
            </a:r>
            <a:r>
              <a:rPr lang="en-US" altLang="zh-CN" sz="2400" dirty="0" smtClean="0"/>
              <a:t> 04 </a:t>
            </a:r>
            <a:r>
              <a:rPr lang="zh-CN" altLang="en-US" sz="2400" dirty="0" smtClean="0"/>
              <a:t>教育学</a:t>
            </a:r>
          </a:p>
          <a:p>
            <a:pPr lvl="1">
              <a:lnSpc>
                <a:spcPct val="90000"/>
              </a:lnSpc>
            </a:pPr>
            <a:r>
              <a:rPr lang="en-US" altLang="zh-CN" sz="2400" dirty="0" smtClean="0"/>
              <a:t>05 </a:t>
            </a:r>
            <a:r>
              <a:rPr lang="zh-CN" altLang="en-US" sz="2400" dirty="0" smtClean="0"/>
              <a:t>文学</a:t>
            </a:r>
            <a:r>
              <a:rPr lang="en-US" altLang="zh-CN" sz="2400" dirty="0" smtClean="0"/>
              <a:t>(</a:t>
            </a:r>
            <a:r>
              <a:rPr lang="zh-CN" altLang="en-US" sz="2400" dirty="0" smtClean="0"/>
              <a:t>中国</a:t>
            </a:r>
            <a:r>
              <a:rPr lang="en-US" altLang="zh-CN" sz="2400" dirty="0" smtClean="0"/>
              <a:t>/</a:t>
            </a:r>
            <a:r>
              <a:rPr lang="zh-CN" altLang="en-US" sz="2400" dirty="0" smtClean="0"/>
              <a:t>外语文学</a:t>
            </a:r>
            <a:r>
              <a:rPr lang="en-US" altLang="zh-CN" sz="2400" dirty="0" smtClean="0"/>
              <a:t>/</a:t>
            </a:r>
            <a:r>
              <a:rPr lang="zh-CN" altLang="en-US" sz="2400" dirty="0" smtClean="0"/>
              <a:t>新闻传播</a:t>
            </a:r>
            <a:r>
              <a:rPr lang="en-US" altLang="zh-CN" sz="2400" dirty="0" smtClean="0"/>
              <a:t>/</a:t>
            </a:r>
            <a:r>
              <a:rPr lang="zh-CN" altLang="en-US" sz="2400" dirty="0" smtClean="0"/>
              <a:t>艺术</a:t>
            </a:r>
            <a:r>
              <a:rPr lang="en-US" altLang="zh-CN" sz="2400" dirty="0" smtClean="0"/>
              <a:t>)  06 </a:t>
            </a:r>
            <a:r>
              <a:rPr lang="zh-CN" altLang="en-US" sz="2400" dirty="0" smtClean="0"/>
              <a:t>历史学</a:t>
            </a:r>
          </a:p>
          <a:p>
            <a:pPr lvl="1">
              <a:lnSpc>
                <a:spcPct val="90000"/>
              </a:lnSpc>
            </a:pPr>
            <a:r>
              <a:rPr lang="en-US" altLang="zh-CN" sz="2400" dirty="0" smtClean="0"/>
              <a:t>07 </a:t>
            </a:r>
            <a:r>
              <a:rPr lang="zh-CN" altLang="en-US" sz="2400" dirty="0" smtClean="0"/>
              <a:t>理学</a:t>
            </a:r>
            <a:r>
              <a:rPr lang="en-US" altLang="zh-CN" sz="2400" dirty="0" smtClean="0"/>
              <a:t>(</a:t>
            </a:r>
            <a:r>
              <a:rPr lang="zh-CN" altLang="en-US" sz="2400" dirty="0" smtClean="0"/>
              <a:t>数</a:t>
            </a:r>
            <a:r>
              <a:rPr lang="en-US" altLang="zh-CN" sz="2400" dirty="0" smtClean="0"/>
              <a:t>/</a:t>
            </a:r>
            <a:r>
              <a:rPr lang="zh-CN" altLang="en-US" sz="2400" dirty="0" smtClean="0"/>
              <a:t>理</a:t>
            </a:r>
            <a:r>
              <a:rPr lang="en-US" altLang="zh-CN" sz="2400" dirty="0" smtClean="0"/>
              <a:t>/</a:t>
            </a:r>
            <a:r>
              <a:rPr lang="zh-CN" altLang="en-US" sz="2400" dirty="0" smtClean="0"/>
              <a:t>化</a:t>
            </a:r>
            <a:r>
              <a:rPr lang="en-US" altLang="zh-CN" sz="2400" dirty="0" smtClean="0"/>
              <a:t>) 09 </a:t>
            </a:r>
            <a:r>
              <a:rPr lang="zh-CN" altLang="en-US" sz="2400" dirty="0" smtClean="0"/>
              <a:t>农学</a:t>
            </a:r>
            <a:r>
              <a:rPr lang="en-US" altLang="zh-CN" sz="2400" dirty="0" smtClean="0"/>
              <a:t> 10 </a:t>
            </a:r>
            <a:r>
              <a:rPr lang="zh-CN" altLang="en-US" sz="2400" dirty="0" smtClean="0"/>
              <a:t>医学</a:t>
            </a:r>
            <a:r>
              <a:rPr lang="en-US" altLang="zh-CN" sz="2400" dirty="0" smtClean="0"/>
              <a:t>11 </a:t>
            </a:r>
            <a:r>
              <a:rPr lang="zh-CN" altLang="en-US" sz="2400" dirty="0" smtClean="0"/>
              <a:t>军事学</a:t>
            </a:r>
            <a:r>
              <a:rPr lang="en-US" altLang="zh-CN" sz="2400" dirty="0" smtClean="0"/>
              <a:t>12 </a:t>
            </a:r>
            <a:r>
              <a:rPr lang="zh-CN" altLang="en-US" sz="2400" dirty="0" smtClean="0"/>
              <a:t>管理学</a:t>
            </a:r>
          </a:p>
          <a:p>
            <a:pPr lvl="1">
              <a:lnSpc>
                <a:spcPct val="90000"/>
              </a:lnSpc>
            </a:pPr>
            <a:r>
              <a:rPr lang="en-US" altLang="zh-CN" sz="2400" dirty="0" smtClean="0"/>
              <a:t>08 </a:t>
            </a:r>
            <a:r>
              <a:rPr lang="zh-CN" altLang="en-US" sz="2400" dirty="0" smtClean="0"/>
              <a:t>工学</a:t>
            </a:r>
            <a:endParaRPr lang="en-US" altLang="zh-CN" sz="2400" dirty="0" smtClean="0"/>
          </a:p>
          <a:p>
            <a:pPr lvl="2">
              <a:lnSpc>
                <a:spcPct val="90000"/>
              </a:lnSpc>
            </a:pPr>
            <a:r>
              <a:rPr lang="zh-CN" altLang="en-US" sz="2200" dirty="0" smtClean="0"/>
              <a:t>力学，光学，仪器，材料，冶金，动力，电气，电子，信息通信，控制，建筑，土木，水利，</a:t>
            </a:r>
            <a:r>
              <a:rPr lang="en-US" altLang="zh-CN" sz="2200" dirty="0" smtClean="0"/>
              <a:t>……</a:t>
            </a:r>
          </a:p>
          <a:p>
            <a:pPr lvl="2">
              <a:lnSpc>
                <a:spcPct val="90000"/>
              </a:lnSpc>
            </a:pPr>
            <a:r>
              <a:rPr lang="en-US" altLang="zh-CN" sz="2200" dirty="0"/>
              <a:t>0802 </a:t>
            </a:r>
            <a:r>
              <a:rPr lang="zh-CN" altLang="en-US" sz="2200" dirty="0" smtClean="0"/>
              <a:t>机械工程</a:t>
            </a:r>
            <a:r>
              <a:rPr lang="en-US" altLang="zh-CN" sz="2200" dirty="0" smtClean="0"/>
              <a:t></a:t>
            </a:r>
            <a:r>
              <a:rPr lang="en-US" altLang="zh-CN" sz="2200" dirty="0"/>
              <a:t> </a:t>
            </a:r>
            <a:r>
              <a:rPr lang="en-US" altLang="zh-CN" sz="2200" dirty="0" smtClean="0"/>
              <a:t></a:t>
            </a:r>
            <a:r>
              <a:rPr lang="en-US" altLang="zh-CN" sz="2200" dirty="0"/>
              <a:t> </a:t>
            </a:r>
            <a:r>
              <a:rPr lang="zh-CN" altLang="en-US" sz="2200" dirty="0" smtClean="0"/>
              <a:t> </a:t>
            </a:r>
            <a:r>
              <a:rPr lang="en-US" altLang="zh-CN" sz="2000" dirty="0"/>
              <a:t>0811 </a:t>
            </a:r>
            <a:r>
              <a:rPr lang="zh-CN" altLang="zh-CN" sz="2000" dirty="0"/>
              <a:t>控制科学与工程</a:t>
            </a:r>
            <a:endParaRPr lang="zh-CN" altLang="en-US" sz="2200" dirty="0"/>
          </a:p>
          <a:p>
            <a:pPr lvl="2">
              <a:lnSpc>
                <a:spcPct val="90000"/>
              </a:lnSpc>
            </a:pPr>
            <a:r>
              <a:rPr lang="zh-CN" altLang="en-US" sz="2200" dirty="0"/>
              <a:t></a:t>
            </a:r>
            <a:r>
              <a:rPr lang="en-US" altLang="zh-CN" sz="2200" dirty="0"/>
              <a:t>0812 </a:t>
            </a:r>
            <a:r>
              <a:rPr lang="zh-CN" altLang="en-US" sz="2200" dirty="0"/>
              <a:t>计算机科学与技术</a:t>
            </a:r>
          </a:p>
          <a:p>
            <a:pPr lvl="3">
              <a:lnSpc>
                <a:spcPct val="90000"/>
              </a:lnSpc>
            </a:pPr>
            <a:r>
              <a:rPr lang="en-US" altLang="zh-CN" sz="2200" dirty="0" smtClean="0"/>
              <a:t>081201 </a:t>
            </a:r>
            <a:r>
              <a:rPr lang="zh-CN" altLang="en-US" sz="2200" dirty="0"/>
              <a:t>计算机系统结构</a:t>
            </a:r>
            <a:endParaRPr lang="en-US" altLang="zh-CN" sz="2200" dirty="0"/>
          </a:p>
          <a:p>
            <a:pPr lvl="3">
              <a:lnSpc>
                <a:spcPct val="90000"/>
              </a:lnSpc>
            </a:pPr>
            <a:r>
              <a:rPr lang="en-US" altLang="zh-CN" sz="2200" dirty="0"/>
              <a:t>081202 </a:t>
            </a:r>
            <a:r>
              <a:rPr lang="zh-CN" altLang="en-US" sz="2200" dirty="0"/>
              <a:t>计算机软件与理论</a:t>
            </a:r>
            <a:endParaRPr lang="en-US" altLang="zh-CN" sz="2200" dirty="0"/>
          </a:p>
          <a:p>
            <a:pPr lvl="4">
              <a:lnSpc>
                <a:spcPct val="90000"/>
              </a:lnSpc>
            </a:pPr>
            <a:r>
              <a:rPr lang="zh-CN" altLang="en-US" sz="3200" dirty="0">
                <a:solidFill>
                  <a:srgbClr val="FF0000"/>
                </a:solidFill>
              </a:rPr>
              <a:t>数据结构与算法</a:t>
            </a:r>
            <a:endParaRPr lang="en-US" altLang="zh-CN" sz="3200" dirty="0">
              <a:solidFill>
                <a:srgbClr val="FF0000"/>
              </a:solidFill>
            </a:endParaRPr>
          </a:p>
          <a:p>
            <a:pPr lvl="3">
              <a:lnSpc>
                <a:spcPct val="90000"/>
              </a:lnSpc>
            </a:pPr>
            <a:r>
              <a:rPr lang="en-US" altLang="zh-CN" sz="2200" dirty="0"/>
              <a:t>081203 </a:t>
            </a:r>
            <a:r>
              <a:rPr lang="zh-CN" altLang="en-US" sz="2200" dirty="0"/>
              <a:t>计算机应用技术</a:t>
            </a:r>
            <a:endParaRPr lang="en-US" altLang="zh-CN" sz="2200" dirty="0"/>
          </a:p>
          <a:p>
            <a:pPr lvl="2">
              <a:lnSpc>
                <a:spcPct val="100000"/>
              </a:lnSpc>
            </a:pPr>
            <a:endParaRPr lang="zh-CN" altLang="en-US" sz="2200" dirty="0"/>
          </a:p>
        </p:txBody>
      </p:sp>
      <p:sp>
        <p:nvSpPr>
          <p:cNvPr id="4" name="AutoShape 74"/>
          <p:cNvSpPr>
            <a:spLocks noChangeArrowheads="1"/>
          </p:cNvSpPr>
          <p:nvPr/>
        </p:nvSpPr>
        <p:spPr bwMode="auto">
          <a:xfrm>
            <a:off x="0" y="116632"/>
            <a:ext cx="1403648" cy="2232248"/>
          </a:xfrm>
          <a:prstGeom prst="cloudCallout">
            <a:avLst>
              <a:gd name="adj1" fmla="val 74970"/>
              <a:gd name="adj2" fmla="val -41657"/>
            </a:avLst>
          </a:prstGeom>
          <a:solidFill>
            <a:srgbClr val="CCFFCC">
              <a:alpha val="22000"/>
            </a:srgbClr>
          </a:solidFill>
          <a:ln w="9525">
            <a:solidFill>
              <a:schemeClr val="tx1">
                <a:alpha val="14000"/>
              </a:schemeClr>
            </a:solidFill>
            <a:miter lim="800000"/>
            <a:headEnd/>
            <a:tailEnd/>
          </a:ln>
        </p:spPr>
        <p:txBody>
          <a:bodyPr/>
          <a:lstStyle>
            <a:defPPr>
              <a:defRPr lang="en-US"/>
            </a:defPPr>
            <a:lvl1pPr algn="l"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a:lstStyle>
          <a:p>
            <a:r>
              <a:rPr lang="zh-CN" altLang="en-US" dirty="0" smtClean="0">
                <a:solidFill>
                  <a:schemeClr val="accent3">
                    <a:lumMod val="50000"/>
                  </a:schemeClr>
                </a:solidFill>
                <a:latin typeface="+mn-ea"/>
                <a:ea typeface="+mn-ea"/>
              </a:rPr>
              <a:t>为了更好的理解</a:t>
            </a:r>
            <a:endParaRPr lang="zh-CN" altLang="en-US" dirty="0">
              <a:solidFill>
                <a:schemeClr val="accent3">
                  <a:lumMod val="50000"/>
                </a:schemeClr>
              </a:solidFill>
              <a:latin typeface="+mn-ea"/>
              <a:ea typeface="+mn-ea"/>
            </a:endParaRPr>
          </a:p>
        </p:txBody>
      </p:sp>
      <p:sp>
        <p:nvSpPr>
          <p:cNvPr id="5" name="TextBox 1"/>
          <p:cNvSpPr txBox="1">
            <a:spLocks noChangeArrowheads="1"/>
          </p:cNvSpPr>
          <p:nvPr/>
        </p:nvSpPr>
        <p:spPr bwMode="auto">
          <a:xfrm>
            <a:off x="0" y="4473116"/>
            <a:ext cx="140364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0000"/>
              </a:lnSpc>
              <a:spcBef>
                <a:spcPct val="20000"/>
              </a:spcBef>
              <a:buClr>
                <a:schemeClr val="tx2"/>
              </a:buClr>
              <a:buFont typeface="Wingdings" pitchFamily="2" charset="2"/>
              <a:buChar char="w"/>
              <a:defRPr kumimoji="1" sz="3200">
                <a:solidFill>
                  <a:schemeClr val="tx1"/>
                </a:solidFill>
                <a:latin typeface="Times New Roman" pitchFamily="18" charset="0"/>
                <a:ea typeface="迷你简启体" pitchFamily="65" charset="-122"/>
              </a:defRPr>
            </a:lvl1pPr>
            <a:lvl2pPr marL="742950" indent="-285750" eaLnBrk="0" hangingPunct="0">
              <a:lnSpc>
                <a:spcPct val="110000"/>
              </a:lnSpc>
              <a:spcBef>
                <a:spcPct val="20000"/>
              </a:spcBef>
              <a:buSzPct val="95000"/>
              <a:buChar char="–"/>
              <a:defRPr kumimoji="1" sz="2800">
                <a:solidFill>
                  <a:schemeClr val="tx1"/>
                </a:solidFill>
                <a:latin typeface="Times New Roman" pitchFamily="18" charset="0"/>
                <a:ea typeface="迷你简启体" pitchFamily="65" charset="-122"/>
              </a:defRPr>
            </a:lvl2pPr>
            <a:lvl3pPr marL="1143000" indent="-228600" eaLnBrk="0" hangingPunct="0">
              <a:lnSpc>
                <a:spcPct val="110000"/>
              </a:lnSpc>
              <a:spcBef>
                <a:spcPct val="20000"/>
              </a:spcBef>
              <a:buChar char="•"/>
              <a:defRPr kumimoji="1" sz="2400">
                <a:solidFill>
                  <a:schemeClr val="tx1"/>
                </a:solidFill>
                <a:latin typeface="Times New Roman" pitchFamily="18" charset="0"/>
                <a:ea typeface="迷你简启体" pitchFamily="65" charset="-122"/>
              </a:defRPr>
            </a:lvl3pPr>
            <a:lvl4pPr marL="1600200" indent="-228600" eaLnBrk="0" hangingPunct="0">
              <a:lnSpc>
                <a:spcPct val="110000"/>
              </a:lnSpc>
              <a:spcBef>
                <a:spcPct val="20000"/>
              </a:spcBef>
              <a:buChar char="–"/>
              <a:defRPr kumimoji="1" sz="2000">
                <a:solidFill>
                  <a:schemeClr val="tx1"/>
                </a:solidFill>
                <a:latin typeface="Times New Roman" pitchFamily="18" charset="0"/>
                <a:ea typeface="迷你简启体" pitchFamily="65" charset="-122"/>
              </a:defRPr>
            </a:lvl4pPr>
            <a:lvl5pPr marL="2057400" indent="-228600" eaLnBrk="0" hangingPunct="0">
              <a:lnSpc>
                <a:spcPct val="110000"/>
              </a:lnSpc>
              <a:spcBef>
                <a:spcPct val="20000"/>
              </a:spcBef>
              <a:buChar char="•"/>
              <a:defRPr kumimoji="1" sz="2000">
                <a:solidFill>
                  <a:schemeClr val="tx1"/>
                </a:solidFill>
                <a:latin typeface="Times New Roman" pitchFamily="18" charset="0"/>
                <a:ea typeface="迷你简启体" pitchFamily="65" charset="-122"/>
              </a:defRPr>
            </a:lvl5pPr>
            <a:lvl6pPr marL="25146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6pPr>
            <a:lvl7pPr marL="29718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7pPr>
            <a:lvl8pPr marL="34290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8pPr>
            <a:lvl9pPr marL="38862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9pPr>
          </a:lstStyle>
          <a:p>
            <a:pPr eaLnBrk="1" hangingPunct="1">
              <a:lnSpc>
                <a:spcPct val="100000"/>
              </a:lnSpc>
              <a:spcBef>
                <a:spcPct val="0"/>
              </a:spcBef>
              <a:buClrTx/>
              <a:buFontTx/>
              <a:buNone/>
            </a:pPr>
            <a:r>
              <a:rPr lang="zh-CN" altLang="en-US" sz="2400" b="1" dirty="0">
                <a:solidFill>
                  <a:srgbClr val="FFFFFF"/>
                </a:solidFill>
                <a:latin typeface="迷你简启体" pitchFamily="65" charset="-122"/>
              </a:rPr>
              <a:t>请</a:t>
            </a:r>
            <a:r>
              <a:rPr lang="zh-CN" altLang="en-US" sz="2400" b="1" dirty="0" smtClean="0">
                <a:solidFill>
                  <a:srgbClr val="FFFFFF"/>
                </a:solidFill>
                <a:latin typeface="迷你简启体" pitchFamily="65" charset="-122"/>
              </a:rPr>
              <a:t>同学们思考</a:t>
            </a:r>
            <a:r>
              <a:rPr lang="en-US" altLang="zh-CN" sz="2400" b="1" dirty="0" smtClean="0">
                <a:solidFill>
                  <a:srgbClr val="FFFFFF"/>
                </a:solidFill>
                <a:latin typeface="迷你简启体" pitchFamily="65" charset="-122"/>
              </a:rPr>
              <a:t>:</a:t>
            </a:r>
            <a:r>
              <a:rPr lang="zh-CN" altLang="en-US" sz="2400" b="1" dirty="0" smtClean="0">
                <a:solidFill>
                  <a:srgbClr val="FFFFFF"/>
                </a:solidFill>
                <a:latin typeface="迷你简启体" pitchFamily="65" charset="-122"/>
              </a:rPr>
              <a:t>对自己专业的理解</a:t>
            </a:r>
            <a:endParaRPr lang="en-US" altLang="zh-CN" sz="2400" b="1" dirty="0">
              <a:solidFill>
                <a:srgbClr val="FFFFFF"/>
              </a:solidFill>
              <a:latin typeface="迷你简启体" pitchFamily="65" charset="-122"/>
            </a:endParaRPr>
          </a:p>
        </p:txBody>
      </p:sp>
    </p:spTree>
    <p:extLst>
      <p:ext uri="{BB962C8B-B14F-4D97-AF65-F5344CB8AC3E}">
        <p14:creationId xmlns:p14="http://schemas.microsoft.com/office/powerpoint/2010/main" val="2358952400"/>
      </p:ext>
    </p:extLst>
  </p:cSld>
  <p:clrMapOvr>
    <a:masterClrMapping/>
  </p:clrMapOvr>
  <mc:AlternateContent xmlns:mc="http://schemas.openxmlformats.org/markup-compatibility/2006" xmlns:p14="http://schemas.microsoft.com/office/powerpoint/2010/main">
    <mc:Choice Requires="p14">
      <p:transition spd="slow" p14:dur="2000" advTm="166946"/>
    </mc:Choice>
    <mc:Fallback xmlns="">
      <p:transition spd="slow" advTm="16694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Box 2"/>
          <p:cNvSpPr txBox="1">
            <a:spLocks noChangeArrowheads="1"/>
          </p:cNvSpPr>
          <p:nvPr/>
        </p:nvSpPr>
        <p:spPr bwMode="auto">
          <a:xfrm>
            <a:off x="468313" y="0"/>
            <a:ext cx="824414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4400" b="1" dirty="0" smtClean="0">
                <a:solidFill>
                  <a:schemeClr val="bg1"/>
                </a:solidFill>
                <a:latin typeface="+mj-ea"/>
                <a:ea typeface="+mj-ea"/>
              </a:rPr>
              <a:t>本</a:t>
            </a:r>
            <a:r>
              <a:rPr lang="zh-CN" altLang="en-US" sz="4400" b="1" dirty="0">
                <a:solidFill>
                  <a:schemeClr val="bg1"/>
                </a:solidFill>
                <a:latin typeface="+mj-ea"/>
                <a:ea typeface="+mj-ea"/>
              </a:rPr>
              <a:t>课程在计算机系统中的位置</a:t>
            </a:r>
          </a:p>
        </p:txBody>
      </p:sp>
      <p:grpSp>
        <p:nvGrpSpPr>
          <p:cNvPr id="5" name="组合 4"/>
          <p:cNvGrpSpPr/>
          <p:nvPr/>
        </p:nvGrpSpPr>
        <p:grpSpPr>
          <a:xfrm>
            <a:off x="97741" y="1771451"/>
            <a:ext cx="5444223" cy="4645881"/>
            <a:chOff x="97741" y="1771451"/>
            <a:chExt cx="5444223" cy="4645881"/>
          </a:xfrm>
        </p:grpSpPr>
        <p:sp>
          <p:nvSpPr>
            <p:cNvPr id="281620" name="Text Box 20"/>
            <p:cNvSpPr txBox="1">
              <a:spLocks noChangeArrowheads="1"/>
            </p:cNvSpPr>
            <p:nvPr/>
          </p:nvSpPr>
          <p:spPr bwMode="auto">
            <a:xfrm>
              <a:off x="468313" y="2292151"/>
              <a:ext cx="1295400" cy="330200"/>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lang="zh-CN" altLang="en-US" sz="2000" b="1" dirty="0" smtClean="0">
                  <a:solidFill>
                    <a:schemeClr val="bg1"/>
                  </a:solidFill>
                  <a:latin typeface="+mj-ea"/>
                  <a:ea typeface="+mj-ea"/>
                </a:rPr>
                <a:t>软件层面</a:t>
              </a:r>
              <a:endParaRPr lang="zh-CN" altLang="en-US" sz="2000" b="1" dirty="0">
                <a:solidFill>
                  <a:schemeClr val="bg1"/>
                </a:solidFill>
                <a:latin typeface="+mj-ea"/>
                <a:ea typeface="+mj-ea"/>
              </a:endParaRPr>
            </a:p>
          </p:txBody>
        </p:sp>
        <p:sp>
          <p:nvSpPr>
            <p:cNvPr id="281621" name="Rectangle 21"/>
            <p:cNvSpPr>
              <a:spLocks noChangeArrowheads="1"/>
            </p:cNvSpPr>
            <p:nvPr/>
          </p:nvSpPr>
          <p:spPr bwMode="auto">
            <a:xfrm>
              <a:off x="3079751" y="1771451"/>
              <a:ext cx="2462213" cy="2233613"/>
            </a:xfrm>
            <a:prstGeom prst="rect">
              <a:avLst/>
            </a:prstGeom>
            <a:noFill/>
            <a:ln w="158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bg1"/>
                </a:solidFill>
                <a:latin typeface="+mj-ea"/>
                <a:ea typeface="+mj-ea"/>
              </a:endParaRPr>
            </a:p>
          </p:txBody>
        </p:sp>
        <p:sp>
          <p:nvSpPr>
            <p:cNvPr id="281622" name="Text Box 22"/>
            <p:cNvSpPr txBox="1">
              <a:spLocks noChangeArrowheads="1"/>
            </p:cNvSpPr>
            <p:nvPr/>
          </p:nvSpPr>
          <p:spPr bwMode="auto">
            <a:xfrm>
              <a:off x="3348038" y="1852414"/>
              <a:ext cx="1944688" cy="330200"/>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p>
              <a:pPr algn="ctr"/>
              <a:r>
                <a:rPr lang="zh-CN" altLang="en-US" sz="2000" b="1">
                  <a:solidFill>
                    <a:schemeClr val="bg1"/>
                  </a:solidFill>
                  <a:latin typeface="+mj-ea"/>
                  <a:ea typeface="+mj-ea"/>
                </a:rPr>
                <a:t>应用语言级机器</a:t>
              </a:r>
            </a:p>
          </p:txBody>
        </p:sp>
        <p:sp>
          <p:nvSpPr>
            <p:cNvPr id="281623" name="Text Box 23"/>
            <p:cNvSpPr txBox="1">
              <a:spLocks noChangeArrowheads="1"/>
            </p:cNvSpPr>
            <p:nvPr/>
          </p:nvSpPr>
          <p:spPr bwMode="auto">
            <a:xfrm>
              <a:off x="3348038" y="2442964"/>
              <a:ext cx="1944688" cy="330200"/>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p>
              <a:pPr algn="ctr"/>
              <a:r>
                <a:rPr lang="zh-CN" altLang="en-US" sz="2000" b="1">
                  <a:solidFill>
                    <a:schemeClr val="bg1"/>
                  </a:solidFill>
                  <a:latin typeface="+mj-ea"/>
                  <a:ea typeface="+mj-ea"/>
                </a:rPr>
                <a:t>高级语言级机器</a:t>
              </a:r>
            </a:p>
          </p:txBody>
        </p:sp>
        <p:sp>
          <p:nvSpPr>
            <p:cNvPr id="281624" name="Text Box 24"/>
            <p:cNvSpPr txBox="1">
              <a:spLocks noChangeArrowheads="1"/>
            </p:cNvSpPr>
            <p:nvPr/>
          </p:nvSpPr>
          <p:spPr bwMode="auto">
            <a:xfrm>
              <a:off x="3348038" y="3012876"/>
              <a:ext cx="1944688" cy="330200"/>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p>
              <a:pPr algn="ctr"/>
              <a:r>
                <a:rPr lang="zh-CN" altLang="en-US" sz="2000" b="1">
                  <a:solidFill>
                    <a:schemeClr val="bg1"/>
                  </a:solidFill>
                  <a:latin typeface="+mj-ea"/>
                  <a:ea typeface="+mj-ea"/>
                </a:rPr>
                <a:t>汇编语言级机器</a:t>
              </a:r>
            </a:p>
          </p:txBody>
        </p:sp>
        <p:sp>
          <p:nvSpPr>
            <p:cNvPr id="281625" name="Text Box 25"/>
            <p:cNvSpPr txBox="1">
              <a:spLocks noChangeArrowheads="1"/>
            </p:cNvSpPr>
            <p:nvPr/>
          </p:nvSpPr>
          <p:spPr bwMode="auto">
            <a:xfrm>
              <a:off x="3348038" y="3585964"/>
              <a:ext cx="1944688" cy="330200"/>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p>
              <a:pPr algn="ctr"/>
              <a:r>
                <a:rPr lang="zh-CN" altLang="en-US" sz="2000" b="1">
                  <a:solidFill>
                    <a:schemeClr val="bg1"/>
                  </a:solidFill>
                  <a:latin typeface="+mj-ea"/>
                  <a:ea typeface="+mj-ea"/>
                </a:rPr>
                <a:t>操作系统级机器</a:t>
              </a:r>
            </a:p>
          </p:txBody>
        </p:sp>
        <p:sp>
          <p:nvSpPr>
            <p:cNvPr id="281626" name="Line 26"/>
            <p:cNvSpPr>
              <a:spLocks noChangeShapeType="1"/>
            </p:cNvSpPr>
            <p:nvPr/>
          </p:nvSpPr>
          <p:spPr bwMode="auto">
            <a:xfrm>
              <a:off x="4284663" y="2184201"/>
              <a:ext cx="0" cy="2365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281627" name="Line 27"/>
            <p:cNvSpPr>
              <a:spLocks noChangeShapeType="1"/>
            </p:cNvSpPr>
            <p:nvPr/>
          </p:nvSpPr>
          <p:spPr bwMode="auto">
            <a:xfrm>
              <a:off x="4284663" y="2779514"/>
              <a:ext cx="0"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281628" name="Line 28"/>
            <p:cNvSpPr>
              <a:spLocks noChangeShapeType="1"/>
            </p:cNvSpPr>
            <p:nvPr/>
          </p:nvSpPr>
          <p:spPr bwMode="auto">
            <a:xfrm>
              <a:off x="4284663" y="3355776"/>
              <a:ext cx="0"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chemeClr val="bg1"/>
                </a:solidFill>
                <a:latin typeface="+mj-ea"/>
                <a:ea typeface="+mj-ea"/>
              </a:endParaRPr>
            </a:p>
          </p:txBody>
        </p:sp>
        <p:sp>
          <p:nvSpPr>
            <p:cNvPr id="281629" name="Text Box 29"/>
            <p:cNvSpPr txBox="1">
              <a:spLocks noChangeArrowheads="1"/>
            </p:cNvSpPr>
            <p:nvPr/>
          </p:nvSpPr>
          <p:spPr bwMode="auto">
            <a:xfrm>
              <a:off x="3348038" y="4856819"/>
              <a:ext cx="1944688" cy="330200"/>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p>
              <a:pPr algn="ctr"/>
              <a:r>
                <a:rPr lang="zh-CN" altLang="en-US" sz="2000" b="1" dirty="0">
                  <a:solidFill>
                    <a:schemeClr val="bg1"/>
                  </a:solidFill>
                  <a:latin typeface="+mj-ea"/>
                  <a:ea typeface="+mj-ea"/>
                </a:rPr>
                <a:t>传统机器级机器</a:t>
              </a:r>
            </a:p>
          </p:txBody>
        </p:sp>
        <p:sp>
          <p:nvSpPr>
            <p:cNvPr id="281630" name="Text Box 30"/>
            <p:cNvSpPr txBox="1">
              <a:spLocks noChangeArrowheads="1"/>
            </p:cNvSpPr>
            <p:nvPr/>
          </p:nvSpPr>
          <p:spPr bwMode="auto">
            <a:xfrm>
              <a:off x="3203576" y="5433081"/>
              <a:ext cx="2149475" cy="330200"/>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p>
              <a:pPr algn="ctr"/>
              <a:r>
                <a:rPr lang="zh-CN" altLang="en-US" sz="2000" b="1" dirty="0">
                  <a:solidFill>
                    <a:schemeClr val="bg1"/>
                  </a:solidFill>
                  <a:latin typeface="+mj-ea"/>
                  <a:ea typeface="+mj-ea"/>
                </a:rPr>
                <a:t>微程序机器级机器</a:t>
              </a:r>
            </a:p>
          </p:txBody>
        </p:sp>
        <p:sp>
          <p:nvSpPr>
            <p:cNvPr id="281631" name="Text Box 31"/>
            <p:cNvSpPr txBox="1">
              <a:spLocks noChangeArrowheads="1"/>
            </p:cNvSpPr>
            <p:nvPr/>
          </p:nvSpPr>
          <p:spPr bwMode="auto">
            <a:xfrm>
              <a:off x="3348038" y="6009344"/>
              <a:ext cx="1944688" cy="330200"/>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spAutoFit/>
            </a:bodyPr>
            <a:lstStyle/>
            <a:p>
              <a:pPr algn="ctr"/>
              <a:r>
                <a:rPr lang="zh-CN" altLang="en-US" sz="2000" b="1" dirty="0">
                  <a:solidFill>
                    <a:schemeClr val="bg1"/>
                  </a:solidFill>
                  <a:latin typeface="+mj-ea"/>
                  <a:ea typeface="+mj-ea"/>
                </a:rPr>
                <a:t>电子线路级机器</a:t>
              </a:r>
            </a:p>
          </p:txBody>
        </p:sp>
        <p:sp>
          <p:nvSpPr>
            <p:cNvPr id="281632" name="Rectangle 32"/>
            <p:cNvSpPr>
              <a:spLocks noChangeArrowheads="1"/>
            </p:cNvSpPr>
            <p:nvPr/>
          </p:nvSpPr>
          <p:spPr bwMode="auto">
            <a:xfrm>
              <a:off x="3057526" y="4761569"/>
              <a:ext cx="2484438" cy="1655763"/>
            </a:xfrm>
            <a:prstGeom prst="rect">
              <a:avLst/>
            </a:prstGeom>
            <a:noFill/>
            <a:ln w="15875">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j-ea"/>
                <a:ea typeface="+mj-ea"/>
              </a:endParaRPr>
            </a:p>
          </p:txBody>
        </p:sp>
        <p:sp>
          <p:nvSpPr>
            <p:cNvPr id="281633" name="Line 33"/>
            <p:cNvSpPr>
              <a:spLocks noChangeShapeType="1"/>
            </p:cNvSpPr>
            <p:nvPr/>
          </p:nvSpPr>
          <p:spPr bwMode="auto">
            <a:xfrm flipH="1">
              <a:off x="4284663" y="3903831"/>
              <a:ext cx="0" cy="929176"/>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solidFill>
                  <a:schemeClr val="bg1"/>
                </a:solidFill>
                <a:latin typeface="+mj-ea"/>
                <a:ea typeface="+mj-ea"/>
              </a:endParaRPr>
            </a:p>
          </p:txBody>
        </p:sp>
        <p:sp>
          <p:nvSpPr>
            <p:cNvPr id="281634" name="Line 34"/>
            <p:cNvSpPr>
              <a:spLocks noChangeShapeType="1"/>
            </p:cNvSpPr>
            <p:nvPr/>
          </p:nvSpPr>
          <p:spPr bwMode="auto">
            <a:xfrm>
              <a:off x="4284663" y="5202894"/>
              <a:ext cx="0"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chemeClr val="bg1"/>
                </a:solidFill>
                <a:latin typeface="+mj-ea"/>
                <a:ea typeface="+mj-ea"/>
              </a:endParaRPr>
            </a:p>
          </p:txBody>
        </p:sp>
        <p:sp>
          <p:nvSpPr>
            <p:cNvPr id="281635" name="Line 35"/>
            <p:cNvSpPr>
              <a:spLocks noChangeShapeType="1"/>
            </p:cNvSpPr>
            <p:nvPr/>
          </p:nvSpPr>
          <p:spPr bwMode="auto">
            <a:xfrm>
              <a:off x="4284663" y="5779156"/>
              <a:ext cx="0"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chemeClr val="bg1"/>
                </a:solidFill>
                <a:latin typeface="+mj-ea"/>
                <a:ea typeface="+mj-ea"/>
              </a:endParaRPr>
            </a:p>
          </p:txBody>
        </p:sp>
        <p:sp>
          <p:nvSpPr>
            <p:cNvPr id="281636" name="Text Box 36"/>
            <p:cNvSpPr txBox="1">
              <a:spLocks noChangeArrowheads="1"/>
            </p:cNvSpPr>
            <p:nvPr/>
          </p:nvSpPr>
          <p:spPr bwMode="auto">
            <a:xfrm>
              <a:off x="97741" y="5282269"/>
              <a:ext cx="1592947" cy="330200"/>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p>
              <a:pPr algn="ctr"/>
              <a:r>
                <a:rPr lang="zh-CN" altLang="en-US" sz="2000" b="1" dirty="0" smtClean="0">
                  <a:solidFill>
                    <a:schemeClr val="bg1"/>
                  </a:solidFill>
                  <a:latin typeface="+mj-ea"/>
                  <a:ea typeface="+mj-ea"/>
                </a:rPr>
                <a:t>设备</a:t>
              </a:r>
              <a:r>
                <a:rPr lang="zh-CN" altLang="en-US" sz="2000" b="1" dirty="0">
                  <a:solidFill>
                    <a:schemeClr val="bg1"/>
                  </a:solidFill>
                  <a:latin typeface="+mj-ea"/>
                  <a:ea typeface="+mj-ea"/>
                </a:rPr>
                <a:t>层面</a:t>
              </a:r>
            </a:p>
          </p:txBody>
        </p:sp>
        <p:sp>
          <p:nvSpPr>
            <p:cNvPr id="281637" name="Line 37"/>
            <p:cNvSpPr>
              <a:spLocks noChangeShapeType="1"/>
            </p:cNvSpPr>
            <p:nvPr/>
          </p:nvSpPr>
          <p:spPr bwMode="auto">
            <a:xfrm flipV="1">
              <a:off x="1692276" y="5480706"/>
              <a:ext cx="1368425" cy="1588"/>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endParaRPr lang="zh-CN" altLang="en-US">
                <a:solidFill>
                  <a:schemeClr val="bg1"/>
                </a:solidFill>
                <a:latin typeface="+mj-ea"/>
                <a:ea typeface="+mj-ea"/>
              </a:endParaRPr>
            </a:p>
          </p:txBody>
        </p:sp>
        <p:sp>
          <p:nvSpPr>
            <p:cNvPr id="281638" name="Line 38"/>
            <p:cNvSpPr>
              <a:spLocks noChangeShapeType="1"/>
            </p:cNvSpPr>
            <p:nvPr/>
          </p:nvSpPr>
          <p:spPr bwMode="auto">
            <a:xfrm>
              <a:off x="1763713" y="2492176"/>
              <a:ext cx="1295400"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endParaRPr lang="zh-CN" altLang="en-US">
                <a:solidFill>
                  <a:schemeClr val="bg1"/>
                </a:solidFill>
                <a:latin typeface="+mj-ea"/>
                <a:ea typeface="+mj-ea"/>
              </a:endParaRPr>
            </a:p>
          </p:txBody>
        </p:sp>
      </p:grpSp>
      <p:grpSp>
        <p:nvGrpSpPr>
          <p:cNvPr id="4" name="组合 3"/>
          <p:cNvGrpSpPr/>
          <p:nvPr/>
        </p:nvGrpSpPr>
        <p:grpSpPr>
          <a:xfrm>
            <a:off x="85673" y="1270000"/>
            <a:ext cx="3082292" cy="1964393"/>
            <a:chOff x="143508" y="1500611"/>
            <a:chExt cx="3082292" cy="1964393"/>
          </a:xfrm>
        </p:grpSpPr>
        <p:sp>
          <p:nvSpPr>
            <p:cNvPr id="281656" name="Text Box 56"/>
            <p:cNvSpPr txBox="1">
              <a:spLocks noChangeArrowheads="1"/>
            </p:cNvSpPr>
            <p:nvPr/>
          </p:nvSpPr>
          <p:spPr bwMode="auto">
            <a:xfrm>
              <a:off x="155576" y="3135416"/>
              <a:ext cx="3070224" cy="32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p>
              <a:r>
                <a:rPr lang="zh-CN" altLang="en-US" sz="2000" b="1" dirty="0">
                  <a:solidFill>
                    <a:schemeClr val="bg1"/>
                  </a:solidFill>
                  <a:latin typeface="+mj-ea"/>
                  <a:ea typeface="+mj-ea"/>
                </a:rPr>
                <a:t>数据库原理、</a:t>
              </a:r>
              <a:r>
                <a:rPr lang="zh-CN" altLang="en-US" sz="2000" b="1" dirty="0" smtClean="0">
                  <a:solidFill>
                    <a:schemeClr val="bg1"/>
                  </a:solidFill>
                  <a:latin typeface="+mj-ea"/>
                  <a:ea typeface="+mj-ea"/>
                </a:rPr>
                <a:t>应用</a:t>
              </a:r>
              <a:endParaRPr lang="zh-CN" altLang="en-US" sz="2000" b="1" dirty="0">
                <a:solidFill>
                  <a:srgbClr val="FF0000"/>
                </a:solidFill>
                <a:latin typeface="+mj-ea"/>
                <a:ea typeface="+mj-ea"/>
              </a:endParaRPr>
            </a:p>
          </p:txBody>
        </p:sp>
        <p:sp>
          <p:nvSpPr>
            <p:cNvPr id="281657" name="Line 57"/>
            <p:cNvSpPr>
              <a:spLocks noChangeShapeType="1"/>
            </p:cNvSpPr>
            <p:nvPr/>
          </p:nvSpPr>
          <p:spPr bwMode="auto">
            <a:xfrm flipH="1" flipV="1">
              <a:off x="1296033" y="2917929"/>
              <a:ext cx="0" cy="217488"/>
            </a:xfrm>
            <a:prstGeom prst="line">
              <a:avLst/>
            </a:prstGeom>
            <a:noFill/>
            <a:ln w="22225">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endParaRPr lang="zh-CN" altLang="en-US">
                <a:solidFill>
                  <a:schemeClr val="bg1"/>
                </a:solidFill>
                <a:latin typeface="+mj-ea"/>
                <a:ea typeface="+mj-ea"/>
              </a:endParaRPr>
            </a:p>
          </p:txBody>
        </p:sp>
        <p:sp>
          <p:nvSpPr>
            <p:cNvPr id="281658" name="Rectangle 58"/>
            <p:cNvSpPr>
              <a:spLocks noChangeArrowheads="1"/>
            </p:cNvSpPr>
            <p:nvPr/>
          </p:nvSpPr>
          <p:spPr bwMode="auto">
            <a:xfrm>
              <a:off x="143508" y="1860974"/>
              <a:ext cx="1160462"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lang="zh-CN" altLang="en-US" sz="2000" b="1" dirty="0">
                  <a:solidFill>
                    <a:schemeClr val="bg1"/>
                  </a:solidFill>
                  <a:latin typeface="+mj-ea"/>
                  <a:ea typeface="+mj-ea"/>
                </a:rPr>
                <a:t>软件工程</a:t>
              </a:r>
            </a:p>
          </p:txBody>
        </p:sp>
        <p:sp>
          <p:nvSpPr>
            <p:cNvPr id="281659" name="Line 59"/>
            <p:cNvSpPr>
              <a:spLocks noChangeShapeType="1"/>
            </p:cNvSpPr>
            <p:nvPr/>
          </p:nvSpPr>
          <p:spPr bwMode="auto">
            <a:xfrm flipH="1" flipV="1">
              <a:off x="575308" y="2221337"/>
              <a:ext cx="215900" cy="215900"/>
            </a:xfrm>
            <a:prstGeom prst="line">
              <a:avLst/>
            </a:prstGeom>
            <a:noFill/>
            <a:ln w="22225">
              <a:solidFill>
                <a:srgbClr val="990000"/>
              </a:solidFill>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endParaRPr lang="zh-CN" altLang="en-US">
                <a:solidFill>
                  <a:schemeClr val="bg1"/>
                </a:solidFill>
                <a:latin typeface="+mj-ea"/>
                <a:ea typeface="+mj-ea"/>
              </a:endParaRPr>
            </a:p>
          </p:txBody>
        </p:sp>
        <p:sp>
          <p:nvSpPr>
            <p:cNvPr id="281660" name="Rectangle 60"/>
            <p:cNvSpPr>
              <a:spLocks noChangeArrowheads="1"/>
            </p:cNvSpPr>
            <p:nvPr/>
          </p:nvSpPr>
          <p:spPr bwMode="auto">
            <a:xfrm>
              <a:off x="1575433" y="1860974"/>
              <a:ext cx="1160462"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lang="zh-CN" altLang="en-US" sz="2000" b="1" dirty="0">
                  <a:solidFill>
                    <a:schemeClr val="bg1"/>
                  </a:solidFill>
                  <a:latin typeface="+mj-ea"/>
                  <a:ea typeface="+mj-ea"/>
                </a:rPr>
                <a:t>人工智能</a:t>
              </a:r>
            </a:p>
          </p:txBody>
        </p:sp>
        <p:sp>
          <p:nvSpPr>
            <p:cNvPr id="281661" name="Line 61"/>
            <p:cNvSpPr>
              <a:spLocks noChangeShapeType="1"/>
            </p:cNvSpPr>
            <p:nvPr/>
          </p:nvSpPr>
          <p:spPr bwMode="auto">
            <a:xfrm flipV="1">
              <a:off x="1583370" y="2221337"/>
              <a:ext cx="360362" cy="215900"/>
            </a:xfrm>
            <a:prstGeom prst="line">
              <a:avLst/>
            </a:prstGeom>
            <a:noFill/>
            <a:ln w="22225">
              <a:solidFill>
                <a:srgbClr val="990000"/>
              </a:solidFill>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endParaRPr lang="zh-CN" altLang="en-US">
                <a:solidFill>
                  <a:schemeClr val="bg1"/>
                </a:solidFill>
                <a:latin typeface="+mj-ea"/>
                <a:ea typeface="+mj-ea"/>
              </a:endParaRPr>
            </a:p>
          </p:txBody>
        </p:sp>
        <p:sp>
          <p:nvSpPr>
            <p:cNvPr id="281668" name="Rectangle 68"/>
            <p:cNvSpPr>
              <a:spLocks noChangeArrowheads="1"/>
            </p:cNvSpPr>
            <p:nvPr/>
          </p:nvSpPr>
          <p:spPr bwMode="auto">
            <a:xfrm>
              <a:off x="143508" y="1500611"/>
              <a:ext cx="2736849"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p>
              <a:r>
                <a:rPr lang="zh-CN" altLang="en-US" sz="2000" b="1" dirty="0">
                  <a:solidFill>
                    <a:schemeClr val="bg1"/>
                  </a:solidFill>
                  <a:latin typeface="+mj-ea"/>
                  <a:ea typeface="+mj-ea"/>
                </a:rPr>
                <a:t>数字信号</a:t>
              </a:r>
              <a:r>
                <a:rPr lang="zh-CN" altLang="en-US" sz="2000" b="1" dirty="0" smtClean="0">
                  <a:solidFill>
                    <a:schemeClr val="bg1"/>
                  </a:solidFill>
                  <a:latin typeface="+mj-ea"/>
                  <a:ea typeface="+mj-ea"/>
                </a:rPr>
                <a:t>、</a:t>
              </a:r>
              <a:r>
                <a:rPr lang="zh-CN" altLang="en-US" sz="2000" b="1" dirty="0">
                  <a:solidFill>
                    <a:schemeClr val="bg1"/>
                  </a:solidFill>
                  <a:latin typeface="+mj-ea"/>
                  <a:ea typeface="+mj-ea"/>
                </a:rPr>
                <a:t>多媒体</a:t>
              </a:r>
              <a:r>
                <a:rPr lang="zh-CN" altLang="en-US" sz="2000" b="1" dirty="0" smtClean="0">
                  <a:solidFill>
                    <a:schemeClr val="bg1"/>
                  </a:solidFill>
                  <a:latin typeface="+mj-ea"/>
                  <a:ea typeface="+mj-ea"/>
                </a:rPr>
                <a:t>处理</a:t>
              </a:r>
              <a:endParaRPr lang="zh-CN" altLang="en-US" sz="2000" b="1" dirty="0">
                <a:solidFill>
                  <a:schemeClr val="bg1"/>
                </a:solidFill>
                <a:latin typeface="+mj-ea"/>
                <a:ea typeface="+mj-ea"/>
              </a:endParaRPr>
            </a:p>
          </p:txBody>
        </p:sp>
        <p:sp>
          <p:nvSpPr>
            <p:cNvPr id="281669" name="Line 69"/>
            <p:cNvSpPr>
              <a:spLocks noChangeShapeType="1"/>
            </p:cNvSpPr>
            <p:nvPr/>
          </p:nvSpPr>
          <p:spPr bwMode="auto">
            <a:xfrm flipH="1" flipV="1">
              <a:off x="1303970" y="1933205"/>
              <a:ext cx="0" cy="576263"/>
            </a:xfrm>
            <a:prstGeom prst="line">
              <a:avLst/>
            </a:prstGeom>
            <a:noFill/>
            <a:ln w="22225">
              <a:solidFill>
                <a:srgbClr val="990000"/>
              </a:solidFill>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endParaRPr lang="zh-CN" altLang="en-US">
                <a:solidFill>
                  <a:schemeClr val="bg1"/>
                </a:solidFill>
                <a:latin typeface="+mj-ea"/>
                <a:ea typeface="+mj-ea"/>
              </a:endParaRPr>
            </a:p>
          </p:txBody>
        </p:sp>
      </p:grpSp>
      <p:grpSp>
        <p:nvGrpSpPr>
          <p:cNvPr id="12" name="组合 11"/>
          <p:cNvGrpSpPr/>
          <p:nvPr/>
        </p:nvGrpSpPr>
        <p:grpSpPr>
          <a:xfrm>
            <a:off x="4459604" y="1686068"/>
            <a:ext cx="4575175" cy="2168458"/>
            <a:chOff x="4459604" y="1686068"/>
            <a:chExt cx="4575175" cy="2168458"/>
          </a:xfrm>
        </p:grpSpPr>
        <p:sp>
          <p:nvSpPr>
            <p:cNvPr id="281605" name="Rectangle 5"/>
            <p:cNvSpPr>
              <a:spLocks noChangeArrowheads="1"/>
            </p:cNvSpPr>
            <p:nvPr/>
          </p:nvSpPr>
          <p:spPr bwMode="auto">
            <a:xfrm>
              <a:off x="6443979" y="2339076"/>
              <a:ext cx="2447925"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lang="zh-CN" altLang="en-US" sz="2000" b="1" dirty="0">
                  <a:solidFill>
                    <a:schemeClr val="bg1"/>
                  </a:solidFill>
                  <a:latin typeface="+mj-ea"/>
                  <a:ea typeface="+mj-ea"/>
                </a:rPr>
                <a:t>程序设计基础及语言</a:t>
              </a:r>
            </a:p>
          </p:txBody>
        </p:sp>
        <p:sp>
          <p:nvSpPr>
            <p:cNvPr id="281606" name="Rectangle 6"/>
            <p:cNvSpPr>
              <a:spLocks noChangeArrowheads="1"/>
            </p:cNvSpPr>
            <p:nvPr/>
          </p:nvSpPr>
          <p:spPr bwMode="auto">
            <a:xfrm>
              <a:off x="6445566" y="2699438"/>
              <a:ext cx="114935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lang="zh-CN" altLang="en-US" sz="2000" b="1">
                  <a:solidFill>
                    <a:schemeClr val="bg1"/>
                  </a:solidFill>
                  <a:latin typeface="+mj-ea"/>
                  <a:ea typeface="+mj-ea"/>
                </a:rPr>
                <a:t>编译原理</a:t>
              </a:r>
            </a:p>
          </p:txBody>
        </p:sp>
        <p:sp>
          <p:nvSpPr>
            <p:cNvPr id="281607" name="Text Box 7"/>
            <p:cNvSpPr txBox="1">
              <a:spLocks noChangeArrowheads="1"/>
            </p:cNvSpPr>
            <p:nvPr/>
          </p:nvSpPr>
          <p:spPr bwMode="auto">
            <a:xfrm>
              <a:off x="6418579" y="3091551"/>
              <a:ext cx="21844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lang="zh-CN" altLang="en-US" sz="2000" b="1" dirty="0">
                  <a:solidFill>
                    <a:schemeClr val="bg1"/>
                  </a:solidFill>
                  <a:latin typeface="+mj-ea"/>
                  <a:ea typeface="+mj-ea"/>
                </a:rPr>
                <a:t>汇编语言程序设计</a:t>
              </a:r>
            </a:p>
          </p:txBody>
        </p:sp>
        <p:sp>
          <p:nvSpPr>
            <p:cNvPr id="281608" name="Line 8"/>
            <p:cNvSpPr>
              <a:spLocks noChangeShapeType="1"/>
            </p:cNvSpPr>
            <p:nvPr/>
          </p:nvSpPr>
          <p:spPr bwMode="auto">
            <a:xfrm flipH="1">
              <a:off x="5448616" y="2554976"/>
              <a:ext cx="995363" cy="136525"/>
            </a:xfrm>
            <a:prstGeom prst="line">
              <a:avLst/>
            </a:prstGeom>
            <a:noFill/>
            <a:ln w="22225">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endParaRPr lang="zh-CN" altLang="en-US">
                <a:solidFill>
                  <a:schemeClr val="bg1"/>
                </a:solidFill>
                <a:latin typeface="+mj-ea"/>
                <a:ea typeface="+mj-ea"/>
              </a:endParaRPr>
            </a:p>
          </p:txBody>
        </p:sp>
        <p:sp>
          <p:nvSpPr>
            <p:cNvPr id="281609" name="Line 9"/>
            <p:cNvSpPr>
              <a:spLocks noChangeShapeType="1"/>
            </p:cNvSpPr>
            <p:nvPr/>
          </p:nvSpPr>
          <p:spPr bwMode="auto">
            <a:xfrm>
              <a:off x="4459604" y="2915338"/>
              <a:ext cx="1984375" cy="0"/>
            </a:xfrm>
            <a:prstGeom prst="line">
              <a:avLst/>
            </a:prstGeom>
            <a:noFill/>
            <a:ln w="22225">
              <a:solidFill>
                <a:srgbClr val="FF3399"/>
              </a:solidFill>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endParaRPr lang="zh-CN" altLang="en-US">
                <a:solidFill>
                  <a:schemeClr val="bg1"/>
                </a:solidFill>
                <a:latin typeface="+mj-ea"/>
                <a:ea typeface="+mj-ea"/>
              </a:endParaRPr>
            </a:p>
          </p:txBody>
        </p:sp>
        <p:sp>
          <p:nvSpPr>
            <p:cNvPr id="281610" name="Line 10"/>
            <p:cNvSpPr>
              <a:spLocks noChangeShapeType="1"/>
            </p:cNvSpPr>
            <p:nvPr/>
          </p:nvSpPr>
          <p:spPr bwMode="auto">
            <a:xfrm flipH="1" flipV="1">
              <a:off x="5435916" y="3202676"/>
              <a:ext cx="1008063" cy="73025"/>
            </a:xfrm>
            <a:prstGeom prst="line">
              <a:avLst/>
            </a:prstGeom>
            <a:noFill/>
            <a:ln w="22225">
              <a:solidFill>
                <a:srgbClr val="99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endParaRPr lang="zh-CN" altLang="en-US">
                <a:solidFill>
                  <a:schemeClr val="bg1"/>
                </a:solidFill>
                <a:latin typeface="+mj-ea"/>
                <a:ea typeface="+mj-ea"/>
              </a:endParaRPr>
            </a:p>
          </p:txBody>
        </p:sp>
        <p:sp>
          <p:nvSpPr>
            <p:cNvPr id="281611" name="Text Box 11"/>
            <p:cNvSpPr txBox="1">
              <a:spLocks noChangeArrowheads="1"/>
            </p:cNvSpPr>
            <p:nvPr/>
          </p:nvSpPr>
          <p:spPr bwMode="auto">
            <a:xfrm>
              <a:off x="6228079" y="3524938"/>
              <a:ext cx="2484381" cy="32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p>
              <a:r>
                <a:rPr lang="zh-CN" altLang="en-US" sz="2000" b="1" dirty="0">
                  <a:solidFill>
                    <a:schemeClr val="bg1"/>
                  </a:solidFill>
                  <a:latin typeface="+mj-ea"/>
                  <a:ea typeface="+mj-ea"/>
                </a:rPr>
                <a:t>软件</a:t>
              </a:r>
              <a:r>
                <a:rPr lang="zh-CN" altLang="en-US" sz="2000" b="1" dirty="0" smtClean="0">
                  <a:solidFill>
                    <a:schemeClr val="bg1"/>
                  </a:solidFill>
                  <a:latin typeface="+mj-ea"/>
                  <a:ea typeface="+mj-ea"/>
                </a:rPr>
                <a:t>体系结构</a:t>
              </a:r>
              <a:endParaRPr lang="zh-CN" altLang="en-US" sz="2000" b="1" dirty="0">
                <a:solidFill>
                  <a:schemeClr val="bg1"/>
                </a:solidFill>
                <a:latin typeface="+mj-ea"/>
                <a:ea typeface="+mj-ea"/>
              </a:endParaRPr>
            </a:p>
          </p:txBody>
        </p:sp>
        <p:sp>
          <p:nvSpPr>
            <p:cNvPr id="281612" name="Rectangle 12"/>
            <p:cNvSpPr>
              <a:spLocks noChangeArrowheads="1"/>
            </p:cNvSpPr>
            <p:nvPr/>
          </p:nvSpPr>
          <p:spPr bwMode="auto">
            <a:xfrm>
              <a:off x="6443979" y="1978713"/>
              <a:ext cx="25908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p>
              <a:r>
                <a:rPr lang="zh-CN" altLang="en-US" sz="2000" b="1" dirty="0" smtClean="0">
                  <a:solidFill>
                    <a:srgbClr val="FF0000"/>
                  </a:solidFill>
                  <a:latin typeface="+mj-ea"/>
                  <a:ea typeface="+mj-ea"/>
                </a:rPr>
                <a:t>算法与数据结构</a:t>
              </a:r>
              <a:endParaRPr lang="zh-CN" altLang="en-US" sz="2000" b="1" dirty="0">
                <a:solidFill>
                  <a:srgbClr val="FF0000"/>
                </a:solidFill>
                <a:latin typeface="+mj-ea"/>
                <a:ea typeface="+mj-ea"/>
              </a:endParaRPr>
            </a:p>
          </p:txBody>
        </p:sp>
        <p:sp>
          <p:nvSpPr>
            <p:cNvPr id="281613" name="Line 13"/>
            <p:cNvSpPr>
              <a:spLocks noChangeShapeType="1"/>
            </p:cNvSpPr>
            <p:nvPr/>
          </p:nvSpPr>
          <p:spPr bwMode="auto">
            <a:xfrm flipH="1">
              <a:off x="5451790" y="2191439"/>
              <a:ext cx="992188" cy="181768"/>
            </a:xfrm>
            <a:prstGeom prst="line">
              <a:avLst/>
            </a:prstGeom>
            <a:noFill/>
            <a:ln w="22225">
              <a:solidFill>
                <a:srgbClr val="FF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endParaRPr lang="zh-CN" altLang="en-US">
                <a:solidFill>
                  <a:schemeClr val="bg1"/>
                </a:solidFill>
                <a:latin typeface="+mj-ea"/>
                <a:ea typeface="+mj-ea"/>
              </a:endParaRPr>
            </a:p>
          </p:txBody>
        </p:sp>
        <p:sp>
          <p:nvSpPr>
            <p:cNvPr id="281618" name="Line 18"/>
            <p:cNvSpPr>
              <a:spLocks noChangeShapeType="1"/>
            </p:cNvSpPr>
            <p:nvPr/>
          </p:nvSpPr>
          <p:spPr bwMode="auto">
            <a:xfrm flipH="1" flipV="1">
              <a:off x="5434329" y="3707501"/>
              <a:ext cx="793750" cy="0"/>
            </a:xfrm>
            <a:prstGeom prst="line">
              <a:avLst/>
            </a:prstGeom>
            <a:noFill/>
            <a:ln w="22225">
              <a:solidFill>
                <a:srgbClr val="FF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endParaRPr lang="zh-CN" altLang="en-US">
                <a:solidFill>
                  <a:schemeClr val="bg1"/>
                </a:solidFill>
                <a:latin typeface="+mj-ea"/>
                <a:ea typeface="+mj-ea"/>
              </a:endParaRPr>
            </a:p>
          </p:txBody>
        </p:sp>
        <p:sp>
          <p:nvSpPr>
            <p:cNvPr id="71" name="Rectangle 14"/>
            <p:cNvSpPr>
              <a:spLocks noChangeArrowheads="1"/>
            </p:cNvSpPr>
            <p:nvPr/>
          </p:nvSpPr>
          <p:spPr bwMode="auto">
            <a:xfrm>
              <a:off x="6509066" y="1686068"/>
              <a:ext cx="2306638"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lang="zh-CN" altLang="en-US" sz="2000" b="1" dirty="0">
                  <a:solidFill>
                    <a:schemeClr val="bg1"/>
                  </a:solidFill>
                  <a:latin typeface="+mj-ea"/>
                  <a:ea typeface="+mj-ea"/>
                </a:rPr>
                <a:t>离散结构</a:t>
              </a:r>
            </a:p>
          </p:txBody>
        </p:sp>
        <p:sp>
          <p:nvSpPr>
            <p:cNvPr id="72" name="Line 15"/>
            <p:cNvSpPr>
              <a:spLocks noChangeShapeType="1"/>
            </p:cNvSpPr>
            <p:nvPr/>
          </p:nvSpPr>
          <p:spPr bwMode="auto">
            <a:xfrm flipH="1">
              <a:off x="5442266" y="1868630"/>
              <a:ext cx="1069975" cy="255587"/>
            </a:xfrm>
            <a:prstGeom prst="line">
              <a:avLst/>
            </a:prstGeom>
            <a:noFill/>
            <a:ln w="22225">
              <a:solidFill>
                <a:srgbClr val="FF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endParaRPr lang="zh-CN" altLang="en-US">
                <a:solidFill>
                  <a:schemeClr val="bg1"/>
                </a:solidFill>
                <a:latin typeface="+mj-ea"/>
                <a:ea typeface="+mj-ea"/>
              </a:endParaRPr>
            </a:p>
          </p:txBody>
        </p:sp>
      </p:grpSp>
      <p:grpSp>
        <p:nvGrpSpPr>
          <p:cNvPr id="14" name="组合 13"/>
          <p:cNvGrpSpPr/>
          <p:nvPr/>
        </p:nvGrpSpPr>
        <p:grpSpPr>
          <a:xfrm>
            <a:off x="179512" y="4080417"/>
            <a:ext cx="8890763" cy="2267474"/>
            <a:chOff x="179512" y="4080417"/>
            <a:chExt cx="8890763" cy="2267474"/>
          </a:xfrm>
        </p:grpSpPr>
        <p:sp>
          <p:nvSpPr>
            <p:cNvPr id="281640" name="Line 40"/>
            <p:cNvSpPr>
              <a:spLocks noChangeShapeType="1"/>
            </p:cNvSpPr>
            <p:nvPr/>
          </p:nvSpPr>
          <p:spPr bwMode="auto">
            <a:xfrm>
              <a:off x="7270050" y="4365104"/>
              <a:ext cx="381000" cy="233362"/>
            </a:xfrm>
            <a:prstGeom prst="line">
              <a:avLst/>
            </a:prstGeom>
            <a:noFill/>
            <a:ln w="15875">
              <a:solidFill>
                <a:srgbClr val="FF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281641" name="Text Box 41"/>
            <p:cNvSpPr txBox="1">
              <a:spLocks noChangeArrowheads="1"/>
            </p:cNvSpPr>
            <p:nvPr/>
          </p:nvSpPr>
          <p:spPr bwMode="auto">
            <a:xfrm>
              <a:off x="2374200" y="4652441"/>
              <a:ext cx="6477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lang="zh-CN" altLang="en-US" sz="2000" b="1">
                  <a:solidFill>
                    <a:schemeClr val="bg1"/>
                  </a:solidFill>
                  <a:latin typeface="+mj-ea"/>
                  <a:ea typeface="+mj-ea"/>
                </a:rPr>
                <a:t>接口</a:t>
              </a:r>
            </a:p>
            <a:p>
              <a:pPr algn="ctr"/>
              <a:r>
                <a:rPr lang="zh-CN" altLang="en-US" sz="2000" b="1">
                  <a:solidFill>
                    <a:schemeClr val="bg1"/>
                  </a:solidFill>
                  <a:latin typeface="+mj-ea"/>
                  <a:ea typeface="+mj-ea"/>
                </a:rPr>
                <a:t>技术</a:t>
              </a:r>
            </a:p>
          </p:txBody>
        </p:sp>
        <p:sp>
          <p:nvSpPr>
            <p:cNvPr id="281642" name="Line 42"/>
            <p:cNvSpPr>
              <a:spLocks noChangeShapeType="1"/>
            </p:cNvSpPr>
            <p:nvPr/>
          </p:nvSpPr>
          <p:spPr bwMode="auto">
            <a:xfrm>
              <a:off x="2661538" y="5300141"/>
              <a:ext cx="0" cy="217487"/>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281643" name="Line 43"/>
            <p:cNvSpPr>
              <a:spLocks noChangeShapeType="1"/>
            </p:cNvSpPr>
            <p:nvPr/>
          </p:nvSpPr>
          <p:spPr bwMode="auto">
            <a:xfrm>
              <a:off x="2950463" y="5012804"/>
              <a:ext cx="431800"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281644" name="Text Box 44"/>
            <p:cNvSpPr txBox="1">
              <a:spLocks noChangeArrowheads="1"/>
            </p:cNvSpPr>
            <p:nvPr/>
          </p:nvSpPr>
          <p:spPr bwMode="auto">
            <a:xfrm>
              <a:off x="6171500" y="5185841"/>
              <a:ext cx="109855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lang="zh-CN" altLang="en-US" sz="2000" b="1" dirty="0">
                  <a:solidFill>
                    <a:schemeClr val="bg1"/>
                  </a:solidFill>
                  <a:latin typeface="+mj-ea"/>
                  <a:ea typeface="+mj-ea"/>
                </a:rPr>
                <a:t>组成原理</a:t>
              </a:r>
            </a:p>
          </p:txBody>
        </p:sp>
        <p:sp>
          <p:nvSpPr>
            <p:cNvPr id="281645" name="Text Box 45"/>
            <p:cNvSpPr txBox="1">
              <a:spLocks noChangeArrowheads="1"/>
            </p:cNvSpPr>
            <p:nvPr/>
          </p:nvSpPr>
          <p:spPr bwMode="auto">
            <a:xfrm>
              <a:off x="6200075" y="6020866"/>
              <a:ext cx="24384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lang="zh-CN" altLang="en-US" sz="2000" b="1" dirty="0">
                  <a:solidFill>
                    <a:schemeClr val="bg1"/>
                  </a:solidFill>
                  <a:latin typeface="+mj-ea"/>
                  <a:ea typeface="+mj-ea"/>
                </a:rPr>
                <a:t>模拟与数字逻辑电路</a:t>
              </a:r>
            </a:p>
          </p:txBody>
        </p:sp>
        <p:sp>
          <p:nvSpPr>
            <p:cNvPr id="281646" name="Line 46"/>
            <p:cNvSpPr>
              <a:spLocks noChangeShapeType="1"/>
            </p:cNvSpPr>
            <p:nvPr/>
          </p:nvSpPr>
          <p:spPr bwMode="auto">
            <a:xfrm flipH="1" flipV="1">
              <a:off x="5469825" y="4725466"/>
              <a:ext cx="649288" cy="0"/>
            </a:xfrm>
            <a:prstGeom prst="line">
              <a:avLst/>
            </a:prstGeom>
            <a:noFill/>
            <a:ln w="158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281647" name="Text Box 47"/>
            <p:cNvSpPr txBox="1">
              <a:spLocks noChangeArrowheads="1"/>
            </p:cNvSpPr>
            <p:nvPr/>
          </p:nvSpPr>
          <p:spPr bwMode="auto">
            <a:xfrm>
              <a:off x="6119113" y="4576241"/>
              <a:ext cx="11430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lang="zh-CN" altLang="en-US" sz="2000" b="1" dirty="0">
                  <a:solidFill>
                    <a:schemeClr val="bg1"/>
                  </a:solidFill>
                  <a:latin typeface="+mj-ea"/>
                  <a:ea typeface="+mj-ea"/>
                </a:rPr>
                <a:t>系统结构</a:t>
              </a:r>
            </a:p>
          </p:txBody>
        </p:sp>
        <p:sp>
          <p:nvSpPr>
            <p:cNvPr id="281648" name="AutoShape 48"/>
            <p:cNvSpPr>
              <a:spLocks/>
            </p:cNvSpPr>
            <p:nvPr/>
          </p:nvSpPr>
          <p:spPr bwMode="auto">
            <a:xfrm>
              <a:off x="5393625" y="5055666"/>
              <a:ext cx="76200" cy="669925"/>
            </a:xfrm>
            <a:prstGeom prst="rightBrace">
              <a:avLst>
                <a:gd name="adj1" fmla="val 73264"/>
                <a:gd name="adj2" fmla="val 45736"/>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j-ea"/>
                <a:ea typeface="+mj-ea"/>
              </a:endParaRPr>
            </a:p>
          </p:txBody>
        </p:sp>
        <p:sp>
          <p:nvSpPr>
            <p:cNvPr id="281649" name="Line 49"/>
            <p:cNvSpPr>
              <a:spLocks noChangeShapeType="1"/>
            </p:cNvSpPr>
            <p:nvPr/>
          </p:nvSpPr>
          <p:spPr bwMode="auto">
            <a:xfrm flipH="1" flipV="1">
              <a:off x="5469825" y="5373166"/>
              <a:ext cx="720725" cy="0"/>
            </a:xfrm>
            <a:prstGeom prst="line">
              <a:avLst/>
            </a:prstGeom>
            <a:noFill/>
            <a:ln w="158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281650" name="Line 50"/>
            <p:cNvSpPr>
              <a:spLocks noChangeShapeType="1"/>
            </p:cNvSpPr>
            <p:nvPr/>
          </p:nvSpPr>
          <p:spPr bwMode="auto">
            <a:xfrm flipH="1">
              <a:off x="5331713" y="6236766"/>
              <a:ext cx="858838" cy="0"/>
            </a:xfrm>
            <a:prstGeom prst="line">
              <a:avLst/>
            </a:prstGeom>
            <a:noFill/>
            <a:ln w="1587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281651" name="AutoShape 51"/>
            <p:cNvSpPr>
              <a:spLocks/>
            </p:cNvSpPr>
            <p:nvPr/>
          </p:nvSpPr>
          <p:spPr bwMode="auto">
            <a:xfrm>
              <a:off x="5398388" y="4509566"/>
              <a:ext cx="71438" cy="525462"/>
            </a:xfrm>
            <a:prstGeom prst="rightBrace">
              <a:avLst>
                <a:gd name="adj1" fmla="val 61296"/>
                <a:gd name="adj2" fmla="val 45921"/>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latin typeface="+mj-ea"/>
                <a:ea typeface="+mj-ea"/>
              </a:endParaRPr>
            </a:p>
          </p:txBody>
        </p:sp>
        <p:sp>
          <p:nvSpPr>
            <p:cNvPr id="281652" name="Line 52"/>
            <p:cNvSpPr>
              <a:spLocks noChangeShapeType="1"/>
            </p:cNvSpPr>
            <p:nvPr/>
          </p:nvSpPr>
          <p:spPr bwMode="auto">
            <a:xfrm>
              <a:off x="7270050" y="4750866"/>
              <a:ext cx="381000" cy="0"/>
            </a:xfrm>
            <a:prstGeom prst="line">
              <a:avLst/>
            </a:prstGeom>
            <a:noFill/>
            <a:ln w="158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281653" name="Line 53"/>
            <p:cNvSpPr>
              <a:spLocks noChangeShapeType="1"/>
            </p:cNvSpPr>
            <p:nvPr/>
          </p:nvSpPr>
          <p:spPr bwMode="auto">
            <a:xfrm flipV="1">
              <a:off x="7270050" y="4903266"/>
              <a:ext cx="381000" cy="457200"/>
            </a:xfrm>
            <a:prstGeom prst="line">
              <a:avLst/>
            </a:prstGeom>
            <a:noFill/>
            <a:ln w="158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281654" name="Text Box 54"/>
            <p:cNvSpPr txBox="1">
              <a:spLocks noChangeArrowheads="1"/>
            </p:cNvSpPr>
            <p:nvPr/>
          </p:nvSpPr>
          <p:spPr bwMode="auto">
            <a:xfrm>
              <a:off x="7701850" y="4576241"/>
              <a:ext cx="1368425"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lang="zh-CN" altLang="en-US" sz="2000" b="1" dirty="0">
                  <a:solidFill>
                    <a:schemeClr val="bg1"/>
                  </a:solidFill>
                  <a:latin typeface="+mj-ea"/>
                  <a:ea typeface="+mj-ea"/>
                </a:rPr>
                <a:t>嵌入式系统</a:t>
              </a:r>
            </a:p>
          </p:txBody>
        </p:sp>
        <p:sp>
          <p:nvSpPr>
            <p:cNvPr id="281662" name="Text Box 62"/>
            <p:cNvSpPr txBox="1">
              <a:spLocks noChangeArrowheads="1"/>
            </p:cNvSpPr>
            <p:nvPr/>
          </p:nvSpPr>
          <p:spPr bwMode="auto">
            <a:xfrm>
              <a:off x="179512" y="6020866"/>
              <a:ext cx="2665412"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lang="zh-CN" altLang="en-US" sz="2000" b="1">
                  <a:solidFill>
                    <a:schemeClr val="bg1"/>
                  </a:solidFill>
                  <a:latin typeface="+mj-ea"/>
                  <a:ea typeface="+mj-ea"/>
                </a:rPr>
                <a:t>信号与系统、控制技术</a:t>
              </a:r>
            </a:p>
          </p:txBody>
        </p:sp>
        <p:sp>
          <p:nvSpPr>
            <p:cNvPr id="281663" name="Text Box 63"/>
            <p:cNvSpPr txBox="1">
              <a:spLocks noChangeArrowheads="1"/>
            </p:cNvSpPr>
            <p:nvPr/>
          </p:nvSpPr>
          <p:spPr bwMode="auto">
            <a:xfrm>
              <a:off x="1187574" y="4403201"/>
              <a:ext cx="1152525" cy="63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lang="zh-CN" altLang="en-US" sz="2000" b="1" dirty="0">
                  <a:solidFill>
                    <a:schemeClr val="bg1"/>
                  </a:solidFill>
                  <a:latin typeface="+mj-ea"/>
                  <a:ea typeface="+mj-ea"/>
                </a:rPr>
                <a:t>计算机网</a:t>
              </a:r>
            </a:p>
            <a:p>
              <a:r>
                <a:rPr lang="zh-CN" altLang="en-US" sz="2000" b="1" dirty="0">
                  <a:solidFill>
                    <a:schemeClr val="bg1"/>
                  </a:solidFill>
                  <a:latin typeface="+mj-ea"/>
                  <a:ea typeface="+mj-ea"/>
                </a:rPr>
                <a:t>络技术类</a:t>
              </a:r>
            </a:p>
          </p:txBody>
        </p:sp>
        <p:sp>
          <p:nvSpPr>
            <p:cNvPr id="281664" name="Line 64"/>
            <p:cNvSpPr>
              <a:spLocks noChangeShapeType="1"/>
            </p:cNvSpPr>
            <p:nvPr/>
          </p:nvSpPr>
          <p:spPr bwMode="auto">
            <a:xfrm flipV="1">
              <a:off x="1260599" y="5606528"/>
              <a:ext cx="0" cy="381000"/>
            </a:xfrm>
            <a:prstGeom prst="line">
              <a:avLst/>
            </a:prstGeom>
            <a:noFill/>
            <a:ln w="22225">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281665" name="Line 65"/>
            <p:cNvSpPr>
              <a:spLocks noChangeShapeType="1"/>
            </p:cNvSpPr>
            <p:nvPr/>
          </p:nvSpPr>
          <p:spPr bwMode="auto">
            <a:xfrm>
              <a:off x="1260599" y="5843065"/>
              <a:ext cx="936625" cy="0"/>
            </a:xfrm>
            <a:prstGeom prst="line">
              <a:avLst/>
            </a:prstGeom>
            <a:noFill/>
            <a:ln w="222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281666" name="Line 66"/>
            <p:cNvSpPr>
              <a:spLocks noChangeShapeType="1"/>
            </p:cNvSpPr>
            <p:nvPr/>
          </p:nvSpPr>
          <p:spPr bwMode="auto">
            <a:xfrm flipV="1">
              <a:off x="2197224" y="5484290"/>
              <a:ext cx="0" cy="358775"/>
            </a:xfrm>
            <a:prstGeom prst="line">
              <a:avLst/>
            </a:prstGeom>
            <a:noFill/>
            <a:ln w="222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281667" name="Line 67"/>
            <p:cNvSpPr>
              <a:spLocks noChangeShapeType="1"/>
            </p:cNvSpPr>
            <p:nvPr/>
          </p:nvSpPr>
          <p:spPr bwMode="auto">
            <a:xfrm>
              <a:off x="1836861" y="5050902"/>
              <a:ext cx="0" cy="434976"/>
            </a:xfrm>
            <a:prstGeom prst="line">
              <a:avLst/>
            </a:prstGeom>
            <a:noFill/>
            <a:ln w="22225">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solidFill>
                <a:latin typeface="+mj-ea"/>
                <a:ea typeface="+mj-ea"/>
              </a:endParaRPr>
            </a:p>
          </p:txBody>
        </p:sp>
        <p:sp>
          <p:nvSpPr>
            <p:cNvPr id="77" name="Text Box 11"/>
            <p:cNvSpPr txBox="1">
              <a:spLocks noChangeArrowheads="1"/>
            </p:cNvSpPr>
            <p:nvPr/>
          </p:nvSpPr>
          <p:spPr bwMode="auto">
            <a:xfrm>
              <a:off x="6085830" y="4080417"/>
              <a:ext cx="1165225"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lang="zh-CN" altLang="en-US" sz="2000" b="1" dirty="0">
                  <a:solidFill>
                    <a:schemeClr val="bg1"/>
                  </a:solidFill>
                  <a:latin typeface="+mj-ea"/>
                  <a:ea typeface="+mj-ea"/>
                </a:rPr>
                <a:t>操作系统</a:t>
              </a:r>
            </a:p>
          </p:txBody>
        </p:sp>
        <p:sp>
          <p:nvSpPr>
            <p:cNvPr id="78" name="Line 18"/>
            <p:cNvSpPr>
              <a:spLocks noChangeShapeType="1"/>
            </p:cNvSpPr>
            <p:nvPr/>
          </p:nvSpPr>
          <p:spPr bwMode="auto">
            <a:xfrm flipH="1" flipV="1">
              <a:off x="4392390" y="4262980"/>
              <a:ext cx="1693440" cy="0"/>
            </a:xfrm>
            <a:prstGeom prst="line">
              <a:avLst/>
            </a:prstGeom>
            <a:noFill/>
            <a:ln w="22225">
              <a:solidFill>
                <a:srgbClr val="FF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endParaRPr lang="zh-CN" altLang="en-US">
                <a:solidFill>
                  <a:schemeClr val="bg1"/>
                </a:solidFill>
                <a:latin typeface="+mj-ea"/>
                <a:ea typeface="+mj-ea"/>
              </a:endParaRPr>
            </a:p>
          </p:txBody>
        </p:sp>
      </p:grpSp>
    </p:spTree>
    <p:custDataLst>
      <p:tags r:id="rId1"/>
    </p:custDataLst>
    <p:extLst>
      <p:ext uri="{BB962C8B-B14F-4D97-AF65-F5344CB8AC3E}">
        <p14:creationId xmlns:p14="http://schemas.microsoft.com/office/powerpoint/2010/main" val="2009612542"/>
      </p:ext>
    </p:extLst>
  </p:cSld>
  <p:clrMapOvr>
    <a:masterClrMapping/>
  </p:clrMapOvr>
  <p:transition spd="med" advTm="218376">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mtClean="0"/>
              <a:t>                                                        </a:t>
            </a:r>
            <a:r>
              <a:rPr lang="zh-CN" altLang="en-US" smtClean="0">
                <a:hlinkClick r:id="rId3" action="ppaction://hlinkfile"/>
              </a:rPr>
              <a:t>原图</a:t>
            </a:r>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730117071"/>
              </p:ext>
            </p:extLst>
          </p:nvPr>
        </p:nvGraphicFramePr>
        <p:xfrm>
          <a:off x="107504" y="-1297386"/>
          <a:ext cx="6300700" cy="8805459"/>
        </p:xfrm>
        <a:graphic>
          <a:graphicData uri="http://schemas.openxmlformats.org/presentationml/2006/ole">
            <mc:AlternateContent xmlns:mc="http://schemas.openxmlformats.org/markup-compatibility/2006">
              <mc:Choice xmlns:v="urn:schemas-microsoft-com:vml" Requires="v">
                <p:oleObj spid="_x0000_s7199" r:id="rId4" imgW="7514194" imgH="10502394" progId="Visio.Drawing.11">
                  <p:embed/>
                </p:oleObj>
              </mc:Choice>
              <mc:Fallback>
                <p:oleObj r:id="rId4" imgW="7514194" imgH="1050239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97386"/>
                        <a:ext cx="6300700" cy="8805459"/>
                      </a:xfrm>
                      <a:prstGeom prst="rect">
                        <a:avLst/>
                      </a:prstGeom>
                      <a:noFill/>
                      <a:ln>
                        <a:solidFill>
                          <a:srgbClr val="0000FF"/>
                        </a:solidFill>
                      </a:ln>
                      <a:extLst/>
                    </p:spPr>
                  </p:pic>
                </p:oleObj>
              </mc:Fallback>
            </mc:AlternateContent>
          </a:graphicData>
        </a:graphic>
      </p:graphicFrame>
      <p:sp>
        <p:nvSpPr>
          <p:cNvPr id="5" name="椭圆 4"/>
          <p:cNvSpPr/>
          <p:nvPr/>
        </p:nvSpPr>
        <p:spPr bwMode="auto">
          <a:xfrm>
            <a:off x="1763688" y="5301208"/>
            <a:ext cx="1224136" cy="792088"/>
          </a:xfrm>
          <a:prstGeom prst="ellipse">
            <a:avLst/>
          </a:prstGeom>
          <a:noFill/>
          <a:ln w="38100" cap="sq" cmpd="sng"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椭圆 7"/>
          <p:cNvSpPr/>
          <p:nvPr/>
        </p:nvSpPr>
        <p:spPr bwMode="auto">
          <a:xfrm>
            <a:off x="3671900" y="4185084"/>
            <a:ext cx="1404156" cy="792088"/>
          </a:xfrm>
          <a:prstGeom prst="ellipse">
            <a:avLst/>
          </a:prstGeom>
          <a:noFill/>
          <a:ln w="38100" cap="sq" cmpd="sng" algn="ctr">
            <a:solidFill>
              <a:srgbClr val="0000FF"/>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椭圆 8"/>
          <p:cNvSpPr/>
          <p:nvPr/>
        </p:nvSpPr>
        <p:spPr bwMode="auto">
          <a:xfrm>
            <a:off x="5076056" y="5517232"/>
            <a:ext cx="1224136" cy="936104"/>
          </a:xfrm>
          <a:prstGeom prst="ellipse">
            <a:avLst/>
          </a:prstGeom>
          <a:noFill/>
          <a:ln w="38100" cap="sq" cmpd="dbl"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椭圆 9"/>
          <p:cNvSpPr/>
          <p:nvPr/>
        </p:nvSpPr>
        <p:spPr bwMode="auto">
          <a:xfrm>
            <a:off x="1678752" y="440668"/>
            <a:ext cx="1404156" cy="1620180"/>
          </a:xfrm>
          <a:prstGeom prst="ellipse">
            <a:avLst/>
          </a:prstGeom>
          <a:noFill/>
          <a:ln w="38100" cap="sq" cmpd="dbl"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椭圆 10"/>
          <p:cNvSpPr/>
          <p:nvPr/>
        </p:nvSpPr>
        <p:spPr bwMode="auto">
          <a:xfrm>
            <a:off x="3850616" y="5517232"/>
            <a:ext cx="1224136" cy="936104"/>
          </a:xfrm>
          <a:prstGeom prst="ellipse">
            <a:avLst/>
          </a:prstGeom>
          <a:noFill/>
          <a:ln w="38100" cap="sq" cmpd="dbl"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椭圆 12"/>
          <p:cNvSpPr/>
          <p:nvPr/>
        </p:nvSpPr>
        <p:spPr bwMode="auto">
          <a:xfrm>
            <a:off x="3959932" y="1556792"/>
            <a:ext cx="1116124" cy="792088"/>
          </a:xfrm>
          <a:prstGeom prst="ellipse">
            <a:avLst/>
          </a:prstGeom>
          <a:noFill/>
          <a:ln w="38100" cap="sq" cmpd="sng" algn="ctr">
            <a:solidFill>
              <a:srgbClr val="0000FF"/>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椭圆 13"/>
          <p:cNvSpPr/>
          <p:nvPr/>
        </p:nvSpPr>
        <p:spPr bwMode="auto">
          <a:xfrm>
            <a:off x="1768762" y="4005064"/>
            <a:ext cx="1224136" cy="792088"/>
          </a:xfrm>
          <a:prstGeom prst="ellipse">
            <a:avLst/>
          </a:prstGeom>
          <a:noFill/>
          <a:ln w="38100" cap="sq" cmpd="sng" algn="ctr">
            <a:solidFill>
              <a:schemeClr val="tx1"/>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椭圆 14"/>
          <p:cNvSpPr/>
          <p:nvPr/>
        </p:nvSpPr>
        <p:spPr bwMode="auto">
          <a:xfrm>
            <a:off x="5087177" y="1268760"/>
            <a:ext cx="1224136" cy="792088"/>
          </a:xfrm>
          <a:prstGeom prst="ellipse">
            <a:avLst/>
          </a:prstGeom>
          <a:noFill/>
          <a:ln w="38100" cap="sq" cmpd="sng" algn="ctr">
            <a:solidFill>
              <a:srgbClr val="C00000"/>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椭圆 15"/>
          <p:cNvSpPr/>
          <p:nvPr/>
        </p:nvSpPr>
        <p:spPr bwMode="auto">
          <a:xfrm>
            <a:off x="539552" y="4257091"/>
            <a:ext cx="1044116" cy="712961"/>
          </a:xfrm>
          <a:prstGeom prst="ellipse">
            <a:avLst/>
          </a:prstGeom>
          <a:noFill/>
          <a:ln w="38100" cap="sq" cmpd="sng" algn="ctr">
            <a:solidFill>
              <a:srgbClr val="C00000"/>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椭圆 16"/>
          <p:cNvSpPr/>
          <p:nvPr/>
        </p:nvSpPr>
        <p:spPr bwMode="auto">
          <a:xfrm>
            <a:off x="539552" y="5866281"/>
            <a:ext cx="1044116" cy="712961"/>
          </a:xfrm>
          <a:prstGeom prst="ellipse">
            <a:avLst/>
          </a:prstGeom>
          <a:noFill/>
          <a:ln w="38100" cap="sq" cmpd="sng" algn="ctr">
            <a:solidFill>
              <a:srgbClr val="C00000"/>
            </a:solidFill>
            <a:prstDash val="solid"/>
            <a:round/>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085504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367644" y="1268760"/>
            <a:ext cx="7620000" cy="4114800"/>
          </a:xfrm>
        </p:spPr>
        <p:txBody>
          <a:bodyPr/>
          <a:lstStyle/>
          <a:p>
            <a:r>
              <a:rPr lang="zh-CN" altLang="en-US" dirty="0" smtClean="0"/>
              <a:t>在知识体系中越核心</a:t>
            </a:r>
            <a:r>
              <a:rPr lang="en-US" altLang="zh-CN" dirty="0" smtClean="0"/>
              <a:t>/</a:t>
            </a:r>
            <a:r>
              <a:rPr lang="zh-CN" altLang="en-US" dirty="0" smtClean="0"/>
              <a:t>硬核</a:t>
            </a:r>
            <a:r>
              <a:rPr lang="en-US" altLang="zh-CN" dirty="0" smtClean="0"/>
              <a:t>/</a:t>
            </a:r>
            <a:r>
              <a:rPr lang="zh-CN" altLang="en-US" dirty="0" smtClean="0"/>
              <a:t>底层的知识持久性越强。</a:t>
            </a:r>
            <a:endParaRPr lang="en-US" altLang="zh-CN" dirty="0" smtClean="0"/>
          </a:p>
          <a:p>
            <a:pPr lvl="1"/>
            <a:r>
              <a:rPr lang="en-US" altLang="zh-CN" dirty="0" smtClean="0"/>
              <a:t>90</a:t>
            </a:r>
            <a:r>
              <a:rPr lang="en-US" altLang="zh-CN" dirty="0"/>
              <a:t>s</a:t>
            </a:r>
            <a:r>
              <a:rPr lang="zh-CN" altLang="en-US" dirty="0" smtClean="0"/>
              <a:t>中关村装机器的</a:t>
            </a:r>
            <a:endParaRPr lang="en-US" altLang="zh-CN" dirty="0" smtClean="0"/>
          </a:p>
          <a:p>
            <a:pPr lvl="1"/>
            <a:r>
              <a:rPr lang="en-US" altLang="zh-CN" dirty="0" smtClean="0"/>
              <a:t>00s</a:t>
            </a:r>
            <a:r>
              <a:rPr lang="zh-CN" altLang="en-US" dirty="0" smtClean="0"/>
              <a:t>做网页的</a:t>
            </a:r>
            <a:endParaRPr lang="en-US" altLang="zh-CN" dirty="0" smtClean="0"/>
          </a:p>
          <a:p>
            <a:pPr lvl="1"/>
            <a:r>
              <a:rPr lang="en-US" altLang="zh-CN" dirty="0" smtClean="0"/>
              <a:t>VB</a:t>
            </a:r>
          </a:p>
          <a:p>
            <a:pPr lvl="1"/>
            <a:r>
              <a:rPr lang="en-US" altLang="zh-CN" dirty="0" smtClean="0"/>
              <a:t>C/C++</a:t>
            </a:r>
          </a:p>
          <a:p>
            <a:pPr lvl="1"/>
            <a:r>
              <a:rPr lang="zh-CN" altLang="en-US" dirty="0" smtClean="0"/>
              <a:t>数学建模</a:t>
            </a:r>
            <a:endParaRPr lang="en-US" altLang="zh-CN" dirty="0" smtClean="0"/>
          </a:p>
          <a:p>
            <a:pPr lvl="1"/>
            <a:r>
              <a:rPr lang="zh-CN" altLang="en-US" dirty="0" smtClean="0"/>
              <a:t>哲学家</a:t>
            </a:r>
            <a:endParaRPr lang="zh-CN" altLang="en-US" dirty="0"/>
          </a:p>
        </p:txBody>
      </p:sp>
    </p:spTree>
    <p:extLst>
      <p:ext uri="{BB962C8B-B14F-4D97-AF65-F5344CB8AC3E}">
        <p14:creationId xmlns:p14="http://schemas.microsoft.com/office/powerpoint/2010/main" val="1538974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371600" y="1772816"/>
            <a:ext cx="7620000" cy="4114800"/>
          </a:xfrm>
        </p:spPr>
        <p:txBody>
          <a:bodyPr/>
          <a:lstStyle/>
          <a:p>
            <a:r>
              <a:rPr lang="zh-CN" altLang="en-US" dirty="0" smtClean="0"/>
              <a:t>计算机</a:t>
            </a:r>
            <a:r>
              <a:rPr lang="zh-CN" altLang="en-US" dirty="0"/>
              <a:t>、</a:t>
            </a:r>
            <a:r>
              <a:rPr lang="zh-CN" altLang="en-US" dirty="0" smtClean="0"/>
              <a:t>人工智能的时代诸多行业都在受</a:t>
            </a:r>
            <a:r>
              <a:rPr lang="en-US" altLang="zh-CN" dirty="0" smtClean="0"/>
              <a:t>IT</a:t>
            </a:r>
            <a:r>
              <a:rPr lang="zh-CN" altLang="en-US" dirty="0" smtClean="0"/>
              <a:t>剥削</a:t>
            </a:r>
            <a:endParaRPr lang="en-US" altLang="zh-CN" dirty="0" smtClean="0"/>
          </a:p>
          <a:p>
            <a:r>
              <a:rPr lang="zh-CN" altLang="en-US" dirty="0"/>
              <a:t>就好像蒸汽</a:t>
            </a:r>
            <a:r>
              <a:rPr lang="zh-CN" altLang="en-US" dirty="0" smtClean="0"/>
              <a:t>革命</a:t>
            </a:r>
            <a:r>
              <a:rPr lang="en-US" altLang="zh-CN" dirty="0" smtClean="0"/>
              <a:t>1860s</a:t>
            </a:r>
            <a:r>
              <a:rPr lang="zh-CN" altLang="en-US" dirty="0" smtClean="0"/>
              <a:t>英国 、电气革命</a:t>
            </a:r>
            <a:r>
              <a:rPr lang="en-US" altLang="zh-CN" dirty="0" smtClean="0"/>
              <a:t>(</a:t>
            </a:r>
            <a:r>
              <a:rPr lang="zh-CN" altLang="en-US" dirty="0" smtClean="0"/>
              <a:t>二次工业革命 </a:t>
            </a:r>
            <a:r>
              <a:rPr lang="en-US" altLang="zh-CN" dirty="0" smtClean="0"/>
              <a:t>1870s </a:t>
            </a:r>
            <a:r>
              <a:rPr lang="zh-CN" altLang="en-US" dirty="0" smtClean="0"/>
              <a:t>欧美</a:t>
            </a:r>
            <a:r>
              <a:rPr lang="en-US" altLang="zh-CN" dirty="0" smtClean="0"/>
              <a:t>)</a:t>
            </a:r>
            <a:r>
              <a:rPr lang="zh-CN" altLang="en-US" dirty="0" smtClean="0"/>
              <a:t>之后新的科技都在剥削其他行业。</a:t>
            </a:r>
            <a:endParaRPr lang="en-US" altLang="zh-CN" dirty="0" smtClean="0"/>
          </a:p>
          <a:p>
            <a:r>
              <a:rPr lang="zh-CN" altLang="en-US" dirty="0"/>
              <a:t>放</a:t>
            </a:r>
            <a:r>
              <a:rPr lang="zh-CN" altLang="en-US" dirty="0" smtClean="0"/>
              <a:t>到历史上看，两河、我国的农业，青铜，赫梯的铁</a:t>
            </a:r>
            <a:endParaRPr lang="zh-CN" altLang="en-US" dirty="0"/>
          </a:p>
        </p:txBody>
      </p:sp>
    </p:spTree>
    <p:extLst>
      <p:ext uri="{BB962C8B-B14F-4D97-AF65-F5344CB8AC3E}">
        <p14:creationId xmlns:p14="http://schemas.microsoft.com/office/powerpoint/2010/main" val="315660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a:t>
            </a:r>
            <a:endParaRPr lang="zh-CN" altLang="en-US" dirty="0"/>
          </a:p>
        </p:txBody>
      </p:sp>
      <p:sp>
        <p:nvSpPr>
          <p:cNvPr id="3" name="内容占位符 2"/>
          <p:cNvSpPr>
            <a:spLocks noGrp="1"/>
          </p:cNvSpPr>
          <p:nvPr>
            <p:ph idx="1"/>
          </p:nvPr>
        </p:nvSpPr>
        <p:spPr>
          <a:xfrm>
            <a:off x="1340024" y="1988840"/>
            <a:ext cx="7803976" cy="4114800"/>
          </a:xfrm>
        </p:spPr>
        <p:txBody>
          <a:bodyPr/>
          <a:lstStyle/>
          <a:p>
            <a:r>
              <a:rPr lang="zh-CN" altLang="en-US" dirty="0">
                <a:solidFill>
                  <a:srgbClr val="002060"/>
                </a:solidFill>
              </a:rPr>
              <a:t>主讲</a:t>
            </a:r>
            <a:r>
              <a:rPr lang="zh-CN" altLang="en-US" dirty="0" smtClean="0">
                <a:solidFill>
                  <a:srgbClr val="002060"/>
                </a:solidFill>
              </a:rPr>
              <a:t>教师</a:t>
            </a:r>
            <a:r>
              <a:rPr lang="en-US" altLang="zh-CN" dirty="0" smtClean="0">
                <a:solidFill>
                  <a:srgbClr val="002060"/>
                </a:solidFill>
              </a:rPr>
              <a:t>:  </a:t>
            </a:r>
            <a:r>
              <a:rPr lang="zh-CN" altLang="en-US" dirty="0" smtClean="0">
                <a:solidFill>
                  <a:srgbClr val="002060"/>
                </a:solidFill>
              </a:rPr>
              <a:t>肖晨，计算机学院，应用中心</a:t>
            </a:r>
            <a:r>
              <a:rPr lang="en-US" altLang="zh-CN" dirty="0" smtClean="0">
                <a:solidFill>
                  <a:srgbClr val="002060"/>
                </a:solidFill>
              </a:rPr>
              <a:t>/</a:t>
            </a:r>
            <a:r>
              <a:rPr lang="zh-CN" altLang="en-US" dirty="0" smtClean="0">
                <a:solidFill>
                  <a:srgbClr val="002060"/>
                </a:solidFill>
              </a:rPr>
              <a:t>数字文化中心</a:t>
            </a:r>
            <a:endParaRPr lang="en-US" altLang="zh-CN" dirty="0" smtClean="0">
              <a:solidFill>
                <a:srgbClr val="002060"/>
              </a:solidFill>
            </a:endParaRPr>
          </a:p>
          <a:p>
            <a:r>
              <a:rPr lang="zh-CN" altLang="en-US" dirty="0" smtClean="0">
                <a:solidFill>
                  <a:srgbClr val="002060"/>
                </a:solidFill>
              </a:rPr>
              <a:t>主要研究方向</a:t>
            </a:r>
            <a:r>
              <a:rPr lang="en-US" altLang="zh-CN" dirty="0" smtClean="0">
                <a:solidFill>
                  <a:srgbClr val="002060"/>
                </a:solidFill>
              </a:rPr>
              <a:t>: </a:t>
            </a:r>
            <a:r>
              <a:rPr lang="zh-CN" altLang="en-US" dirty="0" smtClean="0">
                <a:solidFill>
                  <a:srgbClr val="002060"/>
                </a:solidFill>
              </a:rPr>
              <a:t>文化计算、数据可视化</a:t>
            </a:r>
            <a:r>
              <a:rPr lang="en-US" altLang="zh-CN" dirty="0" smtClean="0">
                <a:hlinkClick r:id="rId3"/>
              </a:rPr>
              <a:t>xiaochen@bupt.edu.cn</a:t>
            </a:r>
            <a:endParaRPr lang="en-US" altLang="zh-CN" dirty="0" smtClean="0"/>
          </a:p>
          <a:p>
            <a:r>
              <a:rPr lang="zh-CN" altLang="en-US" dirty="0" smtClean="0"/>
              <a:t>教</a:t>
            </a:r>
            <a:r>
              <a:rPr lang="en-US" altLang="zh-CN" dirty="0" smtClean="0"/>
              <a:t>3 - 918</a:t>
            </a:r>
            <a:endParaRPr lang="zh-CN" altLang="en-US" dirty="0"/>
          </a:p>
        </p:txBody>
      </p:sp>
    </p:spTree>
    <p:extLst>
      <p:ext uri="{BB962C8B-B14F-4D97-AF65-F5344CB8AC3E}">
        <p14:creationId xmlns:p14="http://schemas.microsoft.com/office/powerpoint/2010/main" val="1923938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Text Box 3"/>
          <p:cNvSpPr txBox="1">
            <a:spLocks noChangeArrowheads="1"/>
          </p:cNvSpPr>
          <p:nvPr/>
        </p:nvSpPr>
        <p:spPr bwMode="auto">
          <a:xfrm>
            <a:off x="1146448" y="1872208"/>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dirty="0">
                <a:latin typeface="Times New Roman" pitchFamily="18" charset="0"/>
                <a:ea typeface="隶书" pitchFamily="49" charset="-122"/>
              </a:rPr>
              <a:t>系统分析</a:t>
            </a:r>
          </a:p>
        </p:txBody>
      </p:sp>
      <p:sp>
        <p:nvSpPr>
          <p:cNvPr id="252933" name="Rectangle 5"/>
          <p:cNvSpPr>
            <a:spLocks noChangeArrowheads="1"/>
          </p:cNvSpPr>
          <p:nvPr/>
        </p:nvSpPr>
        <p:spPr bwMode="auto">
          <a:xfrm>
            <a:off x="5194412" y="3701008"/>
            <a:ext cx="20377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C00000"/>
                </a:solidFill>
                <a:ea typeface="隶书" pitchFamily="49" charset="-122"/>
              </a:rPr>
              <a:t>系统实现</a:t>
            </a:r>
          </a:p>
        </p:txBody>
      </p:sp>
      <p:sp>
        <p:nvSpPr>
          <p:cNvPr id="252934" name="Rectangle 6"/>
          <p:cNvSpPr>
            <a:spLocks noChangeArrowheads="1"/>
          </p:cNvSpPr>
          <p:nvPr/>
        </p:nvSpPr>
        <p:spPr bwMode="auto">
          <a:xfrm>
            <a:off x="7164288" y="4659858"/>
            <a:ext cx="20313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dirty="0" smtClean="0">
                <a:latin typeface="Times New Roman" pitchFamily="18" charset="0"/>
                <a:ea typeface="隶书" pitchFamily="49" charset="-122"/>
              </a:rPr>
              <a:t>系统测试</a:t>
            </a:r>
            <a:endParaRPr kumimoji="1" lang="en-US" altLang="zh-CN" sz="3600" dirty="0" smtClean="0">
              <a:latin typeface="Times New Roman" pitchFamily="18" charset="0"/>
              <a:ea typeface="隶书" pitchFamily="49" charset="-122"/>
            </a:endParaRPr>
          </a:p>
          <a:p>
            <a:r>
              <a:rPr kumimoji="1" lang="zh-CN" altLang="en-US" sz="3600" dirty="0" smtClean="0">
                <a:latin typeface="Times New Roman" pitchFamily="18" charset="0"/>
                <a:ea typeface="隶书" pitchFamily="49" charset="-122"/>
              </a:rPr>
              <a:t>维护</a:t>
            </a:r>
            <a:endParaRPr kumimoji="1" lang="zh-CN" altLang="en-US" sz="3600" dirty="0">
              <a:latin typeface="Times New Roman" pitchFamily="18" charset="0"/>
              <a:ea typeface="隶书" pitchFamily="49" charset="-122"/>
            </a:endParaRPr>
          </a:p>
        </p:txBody>
      </p:sp>
      <p:sp>
        <p:nvSpPr>
          <p:cNvPr id="252935" name="AutoShape 7"/>
          <p:cNvSpPr>
            <a:spLocks noChangeArrowheads="1"/>
          </p:cNvSpPr>
          <p:nvPr/>
        </p:nvSpPr>
        <p:spPr bwMode="auto">
          <a:xfrm rot="5445121">
            <a:off x="3448162" y="1861096"/>
            <a:ext cx="763588" cy="138906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99E9C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36" name="AutoShape 8"/>
          <p:cNvSpPr>
            <a:spLocks noChangeArrowheads="1"/>
          </p:cNvSpPr>
          <p:nvPr/>
        </p:nvSpPr>
        <p:spPr bwMode="auto">
          <a:xfrm rot="5445121">
            <a:off x="5507150" y="2778670"/>
            <a:ext cx="763588" cy="138906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99E9C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37" name="AutoShape 9"/>
          <p:cNvSpPr>
            <a:spLocks noChangeArrowheads="1"/>
          </p:cNvSpPr>
          <p:nvPr/>
        </p:nvSpPr>
        <p:spPr bwMode="auto">
          <a:xfrm rot="5445121">
            <a:off x="7564550" y="3616870"/>
            <a:ext cx="763588" cy="138906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99E9C3"/>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38" name="Rectangle 10"/>
          <p:cNvSpPr>
            <a:spLocks noChangeArrowheads="1"/>
          </p:cNvSpPr>
          <p:nvPr/>
        </p:nvSpPr>
        <p:spPr bwMode="auto">
          <a:xfrm>
            <a:off x="3178287" y="2854871"/>
            <a:ext cx="20377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dirty="0">
                <a:solidFill>
                  <a:srgbClr val="C00000"/>
                </a:solidFill>
                <a:latin typeface="Times New Roman" pitchFamily="18" charset="0"/>
                <a:ea typeface="隶书" pitchFamily="49" charset="-122"/>
              </a:rPr>
              <a:t>系统设计</a:t>
            </a:r>
          </a:p>
        </p:txBody>
      </p:sp>
      <p:sp>
        <p:nvSpPr>
          <p:cNvPr id="2" name="标题 1"/>
          <p:cNvSpPr>
            <a:spLocks noGrp="1"/>
          </p:cNvSpPr>
          <p:nvPr>
            <p:ph type="title"/>
          </p:nvPr>
        </p:nvSpPr>
        <p:spPr>
          <a:xfrm>
            <a:off x="1539240" y="440668"/>
            <a:ext cx="7543800" cy="713802"/>
          </a:xfrm>
        </p:spPr>
        <p:txBody>
          <a:bodyPr/>
          <a:lstStyle/>
          <a:p>
            <a:r>
              <a:rPr lang="zh-CN" altLang="en-US" dirty="0">
                <a:solidFill>
                  <a:schemeClr val="tx1"/>
                </a:solidFill>
                <a:latin typeface="+mj-ea"/>
              </a:rPr>
              <a:t>数据结构在软件开发中</a:t>
            </a:r>
            <a:r>
              <a:rPr lang="zh-CN" altLang="en-US" dirty="0" smtClean="0">
                <a:solidFill>
                  <a:schemeClr val="tx1"/>
                </a:solidFill>
                <a:latin typeface="+mj-ea"/>
              </a:rPr>
              <a:t>的位置</a:t>
            </a:r>
            <a:endParaRPr lang="zh-CN" altLang="en-US" dirty="0">
              <a:solidFill>
                <a:schemeClr val="tx1"/>
              </a:solidFill>
            </a:endParaRPr>
          </a:p>
        </p:txBody>
      </p:sp>
      <p:sp>
        <p:nvSpPr>
          <p:cNvPr id="10" name="TextBox 1"/>
          <p:cNvSpPr txBox="1">
            <a:spLocks noChangeArrowheads="1"/>
          </p:cNvSpPr>
          <p:nvPr/>
        </p:nvSpPr>
        <p:spPr bwMode="auto">
          <a:xfrm>
            <a:off x="1329167" y="2663750"/>
            <a:ext cx="18561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0000"/>
              </a:lnSpc>
              <a:spcBef>
                <a:spcPct val="20000"/>
              </a:spcBef>
              <a:buClr>
                <a:schemeClr val="tx2"/>
              </a:buClr>
              <a:buFont typeface="Wingdings" pitchFamily="2" charset="2"/>
              <a:buChar char="w"/>
              <a:defRPr kumimoji="1" sz="3200">
                <a:solidFill>
                  <a:schemeClr val="tx1"/>
                </a:solidFill>
                <a:latin typeface="Times New Roman" pitchFamily="18" charset="0"/>
                <a:ea typeface="迷你简启体" pitchFamily="65" charset="-122"/>
              </a:defRPr>
            </a:lvl1pPr>
            <a:lvl2pPr marL="742950" indent="-285750" eaLnBrk="0" hangingPunct="0">
              <a:lnSpc>
                <a:spcPct val="110000"/>
              </a:lnSpc>
              <a:spcBef>
                <a:spcPct val="20000"/>
              </a:spcBef>
              <a:buSzPct val="95000"/>
              <a:buChar char="–"/>
              <a:defRPr kumimoji="1" sz="2800">
                <a:solidFill>
                  <a:schemeClr val="tx1"/>
                </a:solidFill>
                <a:latin typeface="Times New Roman" pitchFamily="18" charset="0"/>
                <a:ea typeface="迷你简启体" pitchFamily="65" charset="-122"/>
              </a:defRPr>
            </a:lvl2pPr>
            <a:lvl3pPr marL="1143000" indent="-228600" eaLnBrk="0" hangingPunct="0">
              <a:lnSpc>
                <a:spcPct val="110000"/>
              </a:lnSpc>
              <a:spcBef>
                <a:spcPct val="20000"/>
              </a:spcBef>
              <a:buChar char="•"/>
              <a:defRPr kumimoji="1" sz="2400">
                <a:solidFill>
                  <a:schemeClr val="tx1"/>
                </a:solidFill>
                <a:latin typeface="Times New Roman" pitchFamily="18" charset="0"/>
                <a:ea typeface="迷你简启体" pitchFamily="65" charset="-122"/>
              </a:defRPr>
            </a:lvl3pPr>
            <a:lvl4pPr marL="1600200" indent="-228600" eaLnBrk="0" hangingPunct="0">
              <a:lnSpc>
                <a:spcPct val="110000"/>
              </a:lnSpc>
              <a:spcBef>
                <a:spcPct val="20000"/>
              </a:spcBef>
              <a:buChar char="–"/>
              <a:defRPr kumimoji="1" sz="2000">
                <a:solidFill>
                  <a:schemeClr val="tx1"/>
                </a:solidFill>
                <a:latin typeface="Times New Roman" pitchFamily="18" charset="0"/>
                <a:ea typeface="迷你简启体" pitchFamily="65" charset="-122"/>
              </a:defRPr>
            </a:lvl4pPr>
            <a:lvl5pPr marL="2057400" indent="-228600" eaLnBrk="0" hangingPunct="0">
              <a:lnSpc>
                <a:spcPct val="110000"/>
              </a:lnSpc>
              <a:spcBef>
                <a:spcPct val="20000"/>
              </a:spcBef>
              <a:buChar char="•"/>
              <a:defRPr kumimoji="1" sz="2000">
                <a:solidFill>
                  <a:schemeClr val="tx1"/>
                </a:solidFill>
                <a:latin typeface="Times New Roman" pitchFamily="18" charset="0"/>
                <a:ea typeface="迷你简启体" pitchFamily="65" charset="-122"/>
              </a:defRPr>
            </a:lvl5pPr>
            <a:lvl6pPr marL="25146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6pPr>
            <a:lvl7pPr marL="29718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7pPr>
            <a:lvl8pPr marL="34290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8pPr>
            <a:lvl9pPr marL="38862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9pPr>
          </a:lstStyle>
          <a:p>
            <a:pPr eaLnBrk="1" hangingPunct="1">
              <a:lnSpc>
                <a:spcPct val="100000"/>
              </a:lnSpc>
              <a:spcBef>
                <a:spcPct val="0"/>
              </a:spcBef>
              <a:buClrTx/>
              <a:buFontTx/>
              <a:buNone/>
            </a:pPr>
            <a:r>
              <a:rPr lang="zh-CN" altLang="en-US" sz="2400" b="1" dirty="0" smtClean="0">
                <a:solidFill>
                  <a:srgbClr val="FFFFFF"/>
                </a:solidFill>
                <a:latin typeface="迷你简启体" pitchFamily="65" charset="-122"/>
              </a:rPr>
              <a:t>简单理解：</a:t>
            </a:r>
            <a:endParaRPr lang="en-US" altLang="zh-CN" sz="2400" b="1" dirty="0" smtClean="0">
              <a:solidFill>
                <a:srgbClr val="FFFFFF"/>
              </a:solidFill>
              <a:latin typeface="迷你简启体" pitchFamily="65" charset="-122"/>
            </a:endParaRPr>
          </a:p>
          <a:p>
            <a:pPr eaLnBrk="1" hangingPunct="1">
              <a:lnSpc>
                <a:spcPct val="100000"/>
              </a:lnSpc>
              <a:spcBef>
                <a:spcPct val="0"/>
              </a:spcBef>
              <a:buClrTx/>
              <a:buFontTx/>
              <a:buNone/>
            </a:pPr>
            <a:r>
              <a:rPr lang="zh-CN" altLang="en-US" sz="2400" b="1" dirty="0" smtClean="0">
                <a:solidFill>
                  <a:srgbClr val="FFFFFF"/>
                </a:solidFill>
                <a:latin typeface="迷你简启体" pitchFamily="65" charset="-122"/>
              </a:rPr>
              <a:t>数据结构</a:t>
            </a:r>
            <a:endParaRPr lang="en-US" altLang="zh-CN" sz="2400" b="1" dirty="0" smtClean="0">
              <a:solidFill>
                <a:srgbClr val="FFFFFF"/>
              </a:solidFill>
              <a:latin typeface="迷你简启体" pitchFamily="65" charset="-122"/>
            </a:endParaRPr>
          </a:p>
          <a:p>
            <a:pPr eaLnBrk="1" hangingPunct="1">
              <a:lnSpc>
                <a:spcPct val="100000"/>
              </a:lnSpc>
              <a:spcBef>
                <a:spcPct val="0"/>
              </a:spcBef>
              <a:buClrTx/>
              <a:buFontTx/>
              <a:buNone/>
            </a:pPr>
            <a:endParaRPr lang="en-US" altLang="zh-CN" sz="2400" b="1" dirty="0" smtClean="0">
              <a:solidFill>
                <a:srgbClr val="FFFFFF"/>
              </a:solidFill>
              <a:latin typeface="迷你简启体" pitchFamily="65" charset="-122"/>
            </a:endParaRPr>
          </a:p>
          <a:p>
            <a:pPr eaLnBrk="1" hangingPunct="1">
              <a:lnSpc>
                <a:spcPct val="100000"/>
              </a:lnSpc>
              <a:spcBef>
                <a:spcPct val="0"/>
              </a:spcBef>
              <a:buClrTx/>
              <a:buFontTx/>
              <a:buNone/>
            </a:pPr>
            <a:r>
              <a:rPr lang="en-US" altLang="zh-CN" sz="2400" b="1" dirty="0" smtClean="0">
                <a:solidFill>
                  <a:srgbClr val="FFFFFF"/>
                </a:solidFill>
                <a:latin typeface="+mj-lt"/>
              </a:rPr>
              <a:t>C</a:t>
            </a:r>
            <a:r>
              <a:rPr lang="zh-CN" altLang="en-US" sz="2400" b="1" dirty="0" smtClean="0">
                <a:solidFill>
                  <a:srgbClr val="FFFFFF"/>
                </a:solidFill>
                <a:latin typeface="迷你简启体" pitchFamily="65" charset="-122"/>
              </a:rPr>
              <a:t>语言</a:t>
            </a:r>
            <a:endParaRPr lang="en-US" altLang="zh-CN" sz="2400" b="1" dirty="0">
              <a:solidFill>
                <a:srgbClr val="FFFFFF"/>
              </a:solidFill>
              <a:latin typeface="迷你简启体" pitchFamily="65" charset="-122"/>
            </a:endParaRPr>
          </a:p>
        </p:txBody>
      </p:sp>
    </p:spTree>
    <p:custDataLst>
      <p:tags r:id="rId1"/>
    </p:custDataLst>
    <p:extLst>
      <p:ext uri="{BB962C8B-B14F-4D97-AF65-F5344CB8AC3E}">
        <p14:creationId xmlns:p14="http://schemas.microsoft.com/office/powerpoint/2010/main" val="980740122"/>
      </p:ext>
    </p:extLst>
  </p:cSld>
  <p:clrMapOvr>
    <a:masterClrMapping/>
  </p:clrMapOvr>
  <mc:AlternateContent xmlns:mc="http://schemas.openxmlformats.org/markup-compatibility/2006" xmlns:p14="http://schemas.microsoft.com/office/powerpoint/2010/main">
    <mc:Choice Requires="p14">
      <p:transition spd="slow" p14:dur="2000" advTm="43807"/>
    </mc:Choice>
    <mc:Fallback xmlns="">
      <p:transition spd="slow" advTm="43807"/>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931"/>
                                        </p:tgtEl>
                                        <p:attrNameLst>
                                          <p:attrName>style.visibility</p:attrName>
                                        </p:attrNameLst>
                                      </p:cBhvr>
                                      <p:to>
                                        <p:strVal val="visible"/>
                                      </p:to>
                                    </p:set>
                                    <p:animEffect transition="in" filter="wipe(left)">
                                      <p:cBhvr>
                                        <p:cTn id="7" dur="500"/>
                                        <p:tgtEl>
                                          <p:spTgt spid="252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935"/>
                                        </p:tgtEl>
                                        <p:attrNameLst>
                                          <p:attrName>style.visibility</p:attrName>
                                        </p:attrNameLst>
                                      </p:cBhvr>
                                      <p:to>
                                        <p:strVal val="visible"/>
                                      </p:to>
                                    </p:set>
                                    <p:animEffect transition="in" filter="wipe(left)">
                                      <p:cBhvr>
                                        <p:cTn id="12" dur="500"/>
                                        <p:tgtEl>
                                          <p:spTgt spid="2529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938"/>
                                        </p:tgtEl>
                                        <p:attrNameLst>
                                          <p:attrName>style.visibility</p:attrName>
                                        </p:attrNameLst>
                                      </p:cBhvr>
                                      <p:to>
                                        <p:strVal val="visible"/>
                                      </p:to>
                                    </p:set>
                                    <p:animEffect transition="in" filter="wipe(left)">
                                      <p:cBhvr>
                                        <p:cTn id="17" dur="500"/>
                                        <p:tgtEl>
                                          <p:spTgt spid="2529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2936"/>
                                        </p:tgtEl>
                                        <p:attrNameLst>
                                          <p:attrName>style.visibility</p:attrName>
                                        </p:attrNameLst>
                                      </p:cBhvr>
                                      <p:to>
                                        <p:strVal val="visible"/>
                                      </p:to>
                                    </p:set>
                                    <p:animEffect transition="in" filter="wipe(left)">
                                      <p:cBhvr>
                                        <p:cTn id="22" dur="500"/>
                                        <p:tgtEl>
                                          <p:spTgt spid="252936"/>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52933"/>
                                        </p:tgtEl>
                                        <p:attrNameLst>
                                          <p:attrName>style.visibility</p:attrName>
                                        </p:attrNameLst>
                                      </p:cBhvr>
                                      <p:to>
                                        <p:strVal val="visible"/>
                                      </p:to>
                                    </p:set>
                                    <p:animEffect transition="in" filter="wipe(left)">
                                      <p:cBhvr>
                                        <p:cTn id="26" dur="500"/>
                                        <p:tgtEl>
                                          <p:spTgt spid="25293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2937"/>
                                        </p:tgtEl>
                                        <p:attrNameLst>
                                          <p:attrName>style.visibility</p:attrName>
                                        </p:attrNameLst>
                                      </p:cBhvr>
                                      <p:to>
                                        <p:strVal val="visible"/>
                                      </p:to>
                                    </p:set>
                                    <p:animEffect transition="in" filter="wipe(left)">
                                      <p:cBhvr>
                                        <p:cTn id="31" dur="500"/>
                                        <p:tgtEl>
                                          <p:spTgt spid="252937"/>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52934"/>
                                        </p:tgtEl>
                                        <p:attrNameLst>
                                          <p:attrName>style.visibility</p:attrName>
                                        </p:attrNameLst>
                                      </p:cBhvr>
                                      <p:to>
                                        <p:strVal val="visible"/>
                                      </p:to>
                                    </p:set>
                                    <p:animEffect transition="in" filter="wipe(left)">
                                      <p:cBhvr>
                                        <p:cTn id="35" dur="500"/>
                                        <p:tgtEl>
                                          <p:spTgt spid="252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autoUpdateAnimBg="0"/>
      <p:bldP spid="252933" grpId="0" autoUpdateAnimBg="0"/>
      <p:bldP spid="252934" grpId="0" autoUpdateAnimBg="0"/>
      <p:bldP spid="252935" grpId="0" animBg="1"/>
      <p:bldP spid="252936" grpId="0" animBg="1"/>
      <p:bldP spid="252937" grpId="0" animBg="1"/>
      <p:bldP spid="25293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引子：数据结构带给我们什么</a:t>
            </a:r>
            <a:endParaRPr lang="zh-CN" altLang="en-US" dirty="0"/>
          </a:p>
        </p:txBody>
      </p:sp>
      <p:sp>
        <p:nvSpPr>
          <p:cNvPr id="3" name="内容占位符 2"/>
          <p:cNvSpPr>
            <a:spLocks noGrp="1"/>
          </p:cNvSpPr>
          <p:nvPr>
            <p:ph idx="1"/>
          </p:nvPr>
        </p:nvSpPr>
        <p:spPr>
          <a:xfrm>
            <a:off x="1371600" y="1700808"/>
            <a:ext cx="7620000" cy="4395192"/>
          </a:xfrm>
        </p:spPr>
        <p:txBody>
          <a:bodyPr/>
          <a:lstStyle/>
          <a:p>
            <a:pPr>
              <a:lnSpc>
                <a:spcPct val="125000"/>
              </a:lnSpc>
            </a:pPr>
            <a:r>
              <a:rPr lang="zh-CN" altLang="en-US" dirty="0" smtClean="0"/>
              <a:t>信息时代学科交叉离不开计算机</a:t>
            </a:r>
            <a:endParaRPr lang="en-US" altLang="zh-CN" dirty="0" smtClean="0"/>
          </a:p>
          <a:p>
            <a:pPr>
              <a:lnSpc>
                <a:spcPct val="125000"/>
              </a:lnSpc>
            </a:pPr>
            <a:r>
              <a:rPr lang="zh-CN" altLang="en-US" dirty="0" smtClean="0"/>
              <a:t>数据结构</a:t>
            </a:r>
            <a:r>
              <a:rPr lang="en-US" altLang="zh-CN" dirty="0"/>
              <a:t>+</a:t>
            </a:r>
            <a:r>
              <a:rPr lang="zh-CN" altLang="en-US" dirty="0"/>
              <a:t>算法</a:t>
            </a:r>
            <a:r>
              <a:rPr lang="en-US" altLang="zh-CN" dirty="0"/>
              <a:t>=</a:t>
            </a:r>
            <a:r>
              <a:rPr lang="zh-CN" altLang="en-US" dirty="0"/>
              <a:t>程序； </a:t>
            </a:r>
            <a:endParaRPr lang="en-US" altLang="zh-CN" dirty="0" smtClean="0"/>
          </a:p>
          <a:p>
            <a:pPr>
              <a:lnSpc>
                <a:spcPct val="125000"/>
              </a:lnSpc>
            </a:pPr>
            <a:r>
              <a:rPr lang="zh-CN" altLang="en-US" dirty="0" smtClean="0"/>
              <a:t>程序</a:t>
            </a:r>
            <a:r>
              <a:rPr lang="en-US" altLang="zh-CN" dirty="0"/>
              <a:t>+</a:t>
            </a:r>
            <a:r>
              <a:rPr lang="zh-CN" altLang="en-US" dirty="0"/>
              <a:t>数据</a:t>
            </a:r>
            <a:r>
              <a:rPr lang="en-US" altLang="zh-CN" dirty="0"/>
              <a:t> =</a:t>
            </a:r>
            <a:r>
              <a:rPr lang="zh-CN" altLang="en-US" dirty="0"/>
              <a:t>软件</a:t>
            </a:r>
            <a:endParaRPr lang="en-US" altLang="zh-CN" dirty="0"/>
          </a:p>
          <a:p>
            <a:pPr>
              <a:lnSpc>
                <a:spcPct val="125000"/>
              </a:lnSpc>
            </a:pPr>
            <a:r>
              <a:rPr lang="zh-CN" altLang="en-US" dirty="0" smtClean="0"/>
              <a:t>硬件</a:t>
            </a:r>
            <a:r>
              <a:rPr lang="en-US" altLang="zh-CN" dirty="0" smtClean="0"/>
              <a:t>+</a:t>
            </a:r>
            <a:r>
              <a:rPr lang="zh-CN" altLang="en-US" dirty="0" smtClean="0"/>
              <a:t>软件构成</a:t>
            </a:r>
            <a:r>
              <a:rPr lang="zh-CN" altLang="en-US" dirty="0"/>
              <a:t>了</a:t>
            </a:r>
            <a:r>
              <a:rPr lang="en-US" altLang="zh-CN" dirty="0"/>
              <a:t>21</a:t>
            </a:r>
            <a:r>
              <a:rPr lang="zh-CN" altLang="en-US" dirty="0"/>
              <a:t>世纪生活方式</a:t>
            </a:r>
            <a:endParaRPr lang="en-US" altLang="zh-CN" dirty="0"/>
          </a:p>
          <a:p>
            <a:pPr>
              <a:lnSpc>
                <a:spcPct val="125000"/>
              </a:lnSpc>
            </a:pPr>
            <a:endParaRPr lang="zh-CN" altLang="en-US" dirty="0"/>
          </a:p>
        </p:txBody>
      </p:sp>
      <p:sp>
        <p:nvSpPr>
          <p:cNvPr id="4" name="AutoShape 74"/>
          <p:cNvSpPr>
            <a:spLocks noChangeArrowheads="1"/>
          </p:cNvSpPr>
          <p:nvPr/>
        </p:nvSpPr>
        <p:spPr bwMode="auto">
          <a:xfrm>
            <a:off x="6444716" y="2204864"/>
            <a:ext cx="2915816" cy="1908212"/>
          </a:xfrm>
          <a:prstGeom prst="cloudCallout">
            <a:avLst>
              <a:gd name="adj1" fmla="val -66968"/>
              <a:gd name="adj2" fmla="val -17525"/>
            </a:avLst>
          </a:prstGeom>
          <a:solidFill>
            <a:srgbClr val="CCFFCC"/>
          </a:solidFill>
          <a:ln w="9525">
            <a:solidFill>
              <a:schemeClr val="tx1"/>
            </a:solidFill>
            <a:miter lim="800000"/>
            <a:headEnd/>
            <a:tailEnd/>
          </a:ln>
        </p:spPr>
        <p:txBody>
          <a:bodyPr/>
          <a:lstStyle>
            <a:defPPr>
              <a:defRPr lang="en-US"/>
            </a:defPPr>
            <a:lvl1pPr algn="l"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a:lstStyle>
          <a:p>
            <a:r>
              <a:rPr kumimoji="1" lang="zh-CN" altLang="en-US" sz="2200" dirty="0" smtClean="0">
                <a:solidFill>
                  <a:srgbClr val="000000"/>
                </a:solidFill>
                <a:latin typeface="+mn-ea"/>
                <a:ea typeface="+mn-ea"/>
              </a:rPr>
              <a:t>计算机科学的重要支柱。</a:t>
            </a:r>
            <a:endParaRPr kumimoji="1" lang="en-US" altLang="zh-CN" sz="2200" dirty="0" smtClean="0">
              <a:solidFill>
                <a:srgbClr val="000000"/>
              </a:solidFill>
              <a:latin typeface="+mn-ea"/>
              <a:ea typeface="+mn-ea"/>
            </a:endParaRPr>
          </a:p>
          <a:p>
            <a:r>
              <a:rPr lang="zh-CN" altLang="en-US" sz="2200" dirty="0" smtClean="0">
                <a:solidFill>
                  <a:srgbClr val="000000"/>
                </a:solidFill>
                <a:latin typeface="+mn-ea"/>
                <a:ea typeface="+mn-ea"/>
              </a:rPr>
              <a:t>构成了</a:t>
            </a:r>
            <a:r>
              <a:rPr lang="en-US" altLang="zh-CN" sz="2200" dirty="0" smtClean="0">
                <a:solidFill>
                  <a:srgbClr val="000000"/>
                </a:solidFill>
                <a:latin typeface="+mj-lt"/>
                <a:ea typeface="+mn-ea"/>
              </a:rPr>
              <a:t>IT</a:t>
            </a:r>
            <a:r>
              <a:rPr lang="zh-CN" altLang="en-US" sz="2200" dirty="0" smtClean="0">
                <a:solidFill>
                  <a:srgbClr val="000000"/>
                </a:solidFill>
                <a:latin typeface="+mn-ea"/>
                <a:ea typeface="+mn-ea"/>
              </a:rPr>
              <a:t>人才的思维方式</a:t>
            </a:r>
            <a:endParaRPr kumimoji="1" lang="zh-CN" altLang="en-US" sz="2200" dirty="0">
              <a:solidFill>
                <a:srgbClr val="000000"/>
              </a:solidFill>
              <a:latin typeface="+mn-ea"/>
              <a:ea typeface="+mn-ea"/>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4497721"/>
            <a:ext cx="3477986" cy="2173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74"/>
          <p:cNvSpPr>
            <a:spLocks noChangeArrowheads="1"/>
          </p:cNvSpPr>
          <p:nvPr/>
        </p:nvSpPr>
        <p:spPr bwMode="auto">
          <a:xfrm>
            <a:off x="8892480" y="5699354"/>
            <a:ext cx="3347850" cy="972108"/>
          </a:xfrm>
          <a:prstGeom prst="cloudCallout">
            <a:avLst>
              <a:gd name="adj1" fmla="val -86728"/>
              <a:gd name="adj2" fmla="val -45975"/>
            </a:avLst>
          </a:prstGeom>
          <a:solidFill>
            <a:srgbClr val="CCFFCC">
              <a:alpha val="22000"/>
            </a:srgbClr>
          </a:solidFill>
          <a:ln w="9525">
            <a:solidFill>
              <a:schemeClr val="tx1">
                <a:alpha val="14000"/>
              </a:schemeClr>
            </a:solidFill>
            <a:miter lim="800000"/>
            <a:headEnd/>
            <a:tailEnd/>
          </a:ln>
        </p:spPr>
        <p:txBody>
          <a:bodyPr/>
          <a:lstStyle>
            <a:defPPr>
              <a:defRPr lang="en-US"/>
            </a:defPPr>
            <a:lvl1pPr algn="l"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a:lstStyle>
          <a:p>
            <a:r>
              <a:rPr lang="zh-CN" altLang="en-US" dirty="0" smtClean="0">
                <a:solidFill>
                  <a:schemeClr val="accent3">
                    <a:lumMod val="50000"/>
                  </a:schemeClr>
                </a:solidFill>
                <a:latin typeface="+mn-ea"/>
                <a:ea typeface="+mn-ea"/>
              </a:rPr>
              <a:t>插一句买教材的思维方式</a:t>
            </a:r>
            <a:endParaRPr lang="zh-CN" altLang="en-US" dirty="0">
              <a:solidFill>
                <a:schemeClr val="accent3">
                  <a:lumMod val="50000"/>
                </a:schemeClr>
              </a:solidFill>
              <a:latin typeface="+mn-ea"/>
              <a:ea typeface="+mn-ea"/>
            </a:endParaRPr>
          </a:p>
        </p:txBody>
      </p:sp>
    </p:spTree>
    <p:extLst>
      <p:ext uri="{BB962C8B-B14F-4D97-AF65-F5344CB8AC3E}">
        <p14:creationId xmlns:p14="http://schemas.microsoft.com/office/powerpoint/2010/main" val="3597993665"/>
      </p:ext>
    </p:extLst>
  </p:cSld>
  <p:clrMapOvr>
    <a:masterClrMapping/>
  </p:clrMapOvr>
  <mc:AlternateContent xmlns:mc="http://schemas.openxmlformats.org/markup-compatibility/2006" xmlns:p14="http://schemas.microsoft.com/office/powerpoint/2010/main">
    <mc:Choice Requires="p14">
      <p:transition spd="slow" p14:dur="2000" advTm="106300"/>
    </mc:Choice>
    <mc:Fallback xmlns="">
      <p:transition spd="slow" advTm="1063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zh-CN" altLang="en-US" b="1">
                <a:latin typeface="Times New Roman" pitchFamily="18" charset="0"/>
                <a:ea typeface="楷体_GB2312" pitchFamily="49" charset="-122"/>
              </a:rPr>
              <a:t>数据结构</a:t>
            </a:r>
          </a:p>
        </p:txBody>
      </p:sp>
      <p:sp>
        <p:nvSpPr>
          <p:cNvPr id="263171" name="Rectangle 3" descr="Rectangle: Click to edit Master text styles&#10;Second level&#10;Third level&#10;Fourth level&#10;Fifth level"/>
          <p:cNvSpPr>
            <a:spLocks noGrp="1" noChangeArrowheads="1"/>
          </p:cNvSpPr>
          <p:nvPr>
            <p:ph idx="1"/>
          </p:nvPr>
        </p:nvSpPr>
        <p:spPr/>
        <p:txBody>
          <a:bodyPr/>
          <a:lstStyle/>
          <a:p>
            <a:r>
              <a:rPr lang="zh-CN" altLang="en-US" sz="3200" dirty="0"/>
              <a:t>数据结构是什么</a:t>
            </a:r>
            <a:r>
              <a:rPr lang="zh-CN" altLang="en-US" sz="3200" dirty="0" smtClean="0"/>
              <a:t>？（非定义）</a:t>
            </a:r>
            <a:endParaRPr lang="zh-CN" altLang="en-US" sz="3200" dirty="0"/>
          </a:p>
          <a:p>
            <a:pPr lvl="1"/>
            <a:r>
              <a:rPr lang="zh-CN" altLang="en-US" sz="2800" dirty="0"/>
              <a:t>数据结构是人们在长期写程序的过程中总结</a:t>
            </a:r>
            <a:r>
              <a:rPr lang="zh-CN" altLang="en-US" sz="2800" dirty="0" smtClean="0"/>
              <a:t>出来</a:t>
            </a:r>
            <a:r>
              <a:rPr lang="zh-CN" altLang="en-US" sz="2800" dirty="0"/>
              <a:t>的对</a:t>
            </a:r>
            <a:r>
              <a:rPr lang="zh-CN" altLang="en-US" sz="3600" b="1" dirty="0" smtClean="0">
                <a:solidFill>
                  <a:srgbClr val="C00000"/>
                </a:solidFill>
              </a:rPr>
              <a:t>数据组织</a:t>
            </a:r>
            <a:r>
              <a:rPr lang="en-US" altLang="zh-CN" dirty="0" smtClean="0"/>
              <a:t>(</a:t>
            </a:r>
            <a:r>
              <a:rPr lang="zh-CN" altLang="en-US" dirty="0" smtClean="0"/>
              <a:t>逻辑结构、物理结构</a:t>
            </a:r>
            <a:r>
              <a:rPr lang="en-US" altLang="zh-CN" dirty="0" smtClean="0"/>
              <a:t>),</a:t>
            </a:r>
            <a:r>
              <a:rPr lang="zh-CN" altLang="en-US" sz="3600" b="1" dirty="0">
                <a:solidFill>
                  <a:srgbClr val="C00000"/>
                </a:solidFill>
              </a:rPr>
              <a:t>数据操作</a:t>
            </a:r>
            <a:r>
              <a:rPr lang="zh-CN" altLang="en-US" sz="2800" dirty="0"/>
              <a:t>方面的精华</a:t>
            </a:r>
            <a:endParaRPr lang="zh-CN" altLang="en-US" dirty="0"/>
          </a:p>
        </p:txBody>
      </p:sp>
      <p:pic>
        <p:nvPicPr>
          <p:cNvPr id="263172" name="Picture 4" descr="j02991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288" y="3860800"/>
            <a:ext cx="1100137" cy="1804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691214"/>
      </p:ext>
    </p:extLst>
  </p:cSld>
  <p:clrMapOvr>
    <a:masterClrMapping/>
  </p:clrMapOvr>
  <mc:AlternateContent xmlns:mc="http://schemas.openxmlformats.org/markup-compatibility/2006" xmlns:p14="http://schemas.microsoft.com/office/powerpoint/2010/main">
    <mc:Choice Requires="p14">
      <p:transition spd="slow" p14:dur="2000" advTm="77929"/>
    </mc:Choice>
    <mc:Fallback xmlns="">
      <p:transition spd="slow" advTm="77929"/>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zh-CN" altLang="en-US" b="1">
                <a:latin typeface="Times New Roman" pitchFamily="18" charset="0"/>
                <a:ea typeface="楷体_GB2312" pitchFamily="49" charset="-122"/>
              </a:rPr>
              <a:t>数据结构</a:t>
            </a:r>
          </a:p>
        </p:txBody>
      </p:sp>
      <p:sp>
        <p:nvSpPr>
          <p:cNvPr id="264195" name="Rectangle 3" descr="Rectangle: Click to edit Master text styles&#10;Second level&#10;Third level&#10;Fourth level&#10;Fifth level"/>
          <p:cNvSpPr>
            <a:spLocks noGrp="1" noChangeArrowheads="1"/>
          </p:cNvSpPr>
          <p:nvPr>
            <p:ph idx="1"/>
          </p:nvPr>
        </p:nvSpPr>
        <p:spPr>
          <a:xfrm>
            <a:off x="2015716" y="1981200"/>
            <a:ext cx="6975884" cy="4114800"/>
          </a:xfrm>
        </p:spPr>
        <p:txBody>
          <a:bodyPr/>
          <a:lstStyle/>
          <a:p>
            <a:r>
              <a:rPr lang="zh-CN" altLang="en-US" sz="3200" dirty="0"/>
              <a:t>为什么要学习数据结构？</a:t>
            </a:r>
          </a:p>
          <a:p>
            <a:pPr lvl="1"/>
            <a:r>
              <a:rPr lang="zh-CN" altLang="en-US" sz="2800" dirty="0"/>
              <a:t>数据结构就是教你怎样用最精简的语言，</a:t>
            </a:r>
            <a:r>
              <a:rPr lang="zh-CN" altLang="en-US" sz="2800" b="1" dirty="0">
                <a:solidFill>
                  <a:srgbClr val="C00000"/>
                </a:solidFill>
              </a:rPr>
              <a:t>利用最少的资源（包括时间和空间）</a:t>
            </a:r>
            <a:r>
              <a:rPr lang="zh-CN" altLang="en-US" sz="2800" dirty="0"/>
              <a:t>编写出</a:t>
            </a:r>
            <a:r>
              <a:rPr lang="zh-CN" altLang="en-US" sz="2800" dirty="0">
                <a:solidFill>
                  <a:srgbClr val="0000FF"/>
                </a:solidFill>
              </a:rPr>
              <a:t>最优秀最合理的程序</a:t>
            </a:r>
            <a:r>
              <a:rPr lang="zh-CN" altLang="en-US" sz="2800" dirty="0"/>
              <a:t>。</a:t>
            </a:r>
          </a:p>
          <a:p>
            <a:pPr lvl="1"/>
            <a:r>
              <a:rPr lang="zh-CN" altLang="en-US" sz="2800" dirty="0"/>
              <a:t>换句话说数据结构存在的意义就是使</a:t>
            </a:r>
            <a:r>
              <a:rPr lang="zh-CN" altLang="en-US" sz="2800" dirty="0">
                <a:solidFill>
                  <a:srgbClr val="FF6600"/>
                </a:solidFill>
              </a:rPr>
              <a:t>程序最优化</a:t>
            </a:r>
            <a:r>
              <a:rPr lang="zh-CN" altLang="en-US" sz="3200" dirty="0"/>
              <a:t>。</a:t>
            </a:r>
          </a:p>
        </p:txBody>
      </p:sp>
      <p:pic>
        <p:nvPicPr>
          <p:cNvPr id="264196" name="Picture 4" descr="j02991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612" y="2352928"/>
            <a:ext cx="1100137" cy="180498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4"/>
          <p:cNvSpPr>
            <a:spLocks noChangeArrowheads="1"/>
          </p:cNvSpPr>
          <p:nvPr/>
        </p:nvSpPr>
        <p:spPr bwMode="auto">
          <a:xfrm>
            <a:off x="359532" y="440668"/>
            <a:ext cx="3096344" cy="1332148"/>
          </a:xfrm>
          <a:prstGeom prst="cloudCallout">
            <a:avLst>
              <a:gd name="adj1" fmla="val 66315"/>
              <a:gd name="adj2" fmla="val 74211"/>
            </a:avLst>
          </a:prstGeom>
          <a:solidFill>
            <a:srgbClr val="CCFFCC"/>
          </a:solidFill>
          <a:ln w="9525">
            <a:solidFill>
              <a:schemeClr val="tx1"/>
            </a:solidFill>
            <a:miter lim="800000"/>
            <a:headEnd/>
            <a:tailEnd/>
          </a:ln>
        </p:spPr>
        <p:txBody>
          <a:bodyPr/>
          <a:lstStyle>
            <a:defPPr>
              <a:defRPr lang="en-US"/>
            </a:defPPr>
            <a:lvl1pPr algn="l"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a:lstStyle>
          <a:p>
            <a:r>
              <a:rPr lang="zh-CN" altLang="en-US" dirty="0" smtClean="0">
                <a:solidFill>
                  <a:srgbClr val="000000"/>
                </a:solidFill>
                <a:latin typeface="+mn-ea"/>
                <a:ea typeface="+mn-ea"/>
              </a:rPr>
              <a:t>不同于程序设计语言的课程</a:t>
            </a:r>
            <a:endParaRPr lang="zh-CN" altLang="en-US" dirty="0">
              <a:solidFill>
                <a:srgbClr val="000000"/>
              </a:solidFill>
              <a:latin typeface="+mn-ea"/>
              <a:ea typeface="+mn-ea"/>
            </a:endParaRPr>
          </a:p>
        </p:txBody>
      </p:sp>
    </p:spTree>
    <p:extLst>
      <p:ext uri="{BB962C8B-B14F-4D97-AF65-F5344CB8AC3E}">
        <p14:creationId xmlns:p14="http://schemas.microsoft.com/office/powerpoint/2010/main" val="1727309361"/>
      </p:ext>
    </p:extLst>
  </p:cSld>
  <p:clrMapOvr>
    <a:masterClrMapping/>
  </p:clrMapOvr>
  <mc:AlternateContent xmlns:mc="http://schemas.openxmlformats.org/markup-compatibility/2006" xmlns:p14="http://schemas.microsoft.com/office/powerpoint/2010/main">
    <mc:Choice Requires="p14">
      <p:transition spd="slow" p14:dur="2000" advTm="24826"/>
    </mc:Choice>
    <mc:Fallback xmlns="">
      <p:transition spd="slow" advTm="24826"/>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219" name="Picture 3" descr="j02938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9932" y="4041068"/>
            <a:ext cx="1738313" cy="18272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5698245" y="3443940"/>
            <a:ext cx="2889920" cy="302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ts val="9600"/>
              </a:lnSpc>
              <a:spcBef>
                <a:spcPct val="20000"/>
              </a:spcBef>
              <a:buClr>
                <a:schemeClr val="tx1"/>
              </a:buClr>
              <a:buSzPct val="60000"/>
              <a:buFont typeface="Wingdings" pitchFamily="2" charset="2"/>
              <a:buNone/>
            </a:pPr>
            <a:r>
              <a:rPr lang="zh-CN" altLang="en-US" sz="12000" dirty="0" smtClean="0">
                <a:solidFill>
                  <a:srgbClr val="002060"/>
                </a:solidFill>
                <a:latin typeface="金文大篆体" pitchFamily="2" charset="-122"/>
                <a:ea typeface="金文大篆体" pitchFamily="2" charset="-122"/>
              </a:rPr>
              <a:t>思</a:t>
            </a:r>
            <a:endParaRPr lang="en-US" altLang="zh-CN" sz="12000" dirty="0" smtClean="0">
              <a:solidFill>
                <a:srgbClr val="002060"/>
              </a:solidFill>
              <a:latin typeface="金文大篆体" pitchFamily="2" charset="-122"/>
              <a:ea typeface="金文大篆体" pitchFamily="2" charset="-122"/>
            </a:endParaRPr>
          </a:p>
          <a:p>
            <a:pPr lvl="1">
              <a:lnSpc>
                <a:spcPts val="9600"/>
              </a:lnSpc>
              <a:spcBef>
                <a:spcPct val="20000"/>
              </a:spcBef>
              <a:buClr>
                <a:schemeClr val="tx1"/>
              </a:buClr>
              <a:buSzPct val="60000"/>
              <a:buFont typeface="Wingdings" pitchFamily="2" charset="2"/>
              <a:buNone/>
            </a:pPr>
            <a:r>
              <a:rPr lang="zh-CN" altLang="en-US" sz="12000" dirty="0" smtClean="0">
                <a:solidFill>
                  <a:srgbClr val="002060"/>
                </a:solidFill>
                <a:latin typeface="金文大篆体" pitchFamily="2" charset="-122"/>
                <a:ea typeface="金文大篆体" pitchFamily="2" charset="-122"/>
              </a:rPr>
              <a:t>维</a:t>
            </a:r>
            <a:endParaRPr lang="zh-CN" altLang="en-US" sz="12000" dirty="0">
              <a:solidFill>
                <a:srgbClr val="002060"/>
              </a:solidFill>
              <a:latin typeface="金文大篆体" pitchFamily="2" charset="-122"/>
              <a:ea typeface="金文大篆体" pitchFamily="2" charset="-122"/>
            </a:endParaRPr>
          </a:p>
        </p:txBody>
      </p:sp>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a:xfrm>
            <a:off x="1331640" y="1412776"/>
            <a:ext cx="7620000" cy="4114800"/>
          </a:xfrm>
        </p:spPr>
        <p:txBody>
          <a:bodyPr/>
          <a:lstStyle/>
          <a:p>
            <a:r>
              <a:rPr lang="zh-CN" altLang="en-US" sz="3600" dirty="0">
                <a:solidFill>
                  <a:srgbClr val="002060"/>
                </a:solidFill>
                <a:latin typeface="+mn-ea"/>
              </a:rPr>
              <a:t> 数据结构不是教你怎样才能编程，而是教你怎样才能编好程，</a:t>
            </a:r>
            <a:r>
              <a:rPr lang="zh-CN" altLang="en-US" sz="3600" b="1" dirty="0">
                <a:solidFill>
                  <a:srgbClr val="FF0000"/>
                </a:solidFill>
                <a:latin typeface="+mn-ea"/>
              </a:rPr>
              <a:t>一</a:t>
            </a:r>
            <a:r>
              <a:rPr lang="zh-CN" altLang="en-US" sz="3600" b="1" dirty="0" smtClean="0">
                <a:solidFill>
                  <a:srgbClr val="FF0000"/>
                </a:solidFill>
                <a:latin typeface="+mn-ea"/>
              </a:rPr>
              <a:t>种   </a:t>
            </a:r>
            <a:r>
              <a:rPr lang="zh-CN" altLang="en-US" sz="4000" b="1" dirty="0" smtClean="0">
                <a:solidFill>
                  <a:srgbClr val="00B050"/>
                </a:solidFill>
                <a:latin typeface="+mn-ea"/>
              </a:rPr>
              <a:t>思维</a:t>
            </a:r>
            <a:r>
              <a:rPr lang="zh-CN" altLang="en-US" sz="3600" b="1" dirty="0">
                <a:solidFill>
                  <a:srgbClr val="FF0000"/>
                </a:solidFill>
                <a:latin typeface="+mn-ea"/>
              </a:rPr>
              <a:t>方式的</a:t>
            </a:r>
            <a:r>
              <a:rPr lang="zh-CN" altLang="en-US" sz="3600" b="1" dirty="0" smtClean="0">
                <a:solidFill>
                  <a:srgbClr val="FF0000"/>
                </a:solidFill>
                <a:latin typeface="+mn-ea"/>
              </a:rPr>
              <a:t>学习</a:t>
            </a:r>
            <a:r>
              <a:rPr lang="en-US" altLang="zh-CN" sz="3600" dirty="0" smtClean="0">
                <a:solidFill>
                  <a:srgbClr val="002060"/>
                </a:solidFill>
                <a:latin typeface="+mj-lt"/>
              </a:rPr>
              <a:t>, </a:t>
            </a:r>
            <a:r>
              <a:rPr lang="zh-CN" altLang="en-US" sz="3600" dirty="0" smtClean="0">
                <a:solidFill>
                  <a:srgbClr val="002060"/>
                </a:solidFill>
                <a:latin typeface="+mn-ea"/>
              </a:rPr>
              <a:t>用机器的</a:t>
            </a:r>
            <a:r>
              <a:rPr lang="zh-CN" altLang="en-US" sz="3600" dirty="0" smtClean="0">
                <a:solidFill>
                  <a:srgbClr val="002060"/>
                </a:solidFill>
              </a:rPr>
              <a:t>“</a:t>
            </a:r>
            <a:r>
              <a:rPr lang="zh-CN" altLang="en-US" sz="3600" dirty="0" smtClean="0">
                <a:solidFill>
                  <a:srgbClr val="002060"/>
                </a:solidFill>
                <a:latin typeface="+mn-ea"/>
              </a:rPr>
              <a:t>语言”思维</a:t>
            </a:r>
            <a:r>
              <a:rPr lang="zh-CN" altLang="en-US" sz="3600" dirty="0" smtClean="0">
                <a:solidFill>
                  <a:schemeClr val="bg1"/>
                </a:solidFill>
                <a:latin typeface="+mn-ea"/>
              </a:rPr>
              <a:t>。</a:t>
            </a:r>
            <a:endParaRPr lang="zh-CN" altLang="en-US" sz="3600" dirty="0"/>
          </a:p>
        </p:txBody>
      </p:sp>
    </p:spTree>
    <p:extLst>
      <p:ext uri="{BB962C8B-B14F-4D97-AF65-F5344CB8AC3E}">
        <p14:creationId xmlns:p14="http://schemas.microsoft.com/office/powerpoint/2010/main" val="1353971825"/>
      </p:ext>
    </p:extLst>
  </p:cSld>
  <p:clrMapOvr>
    <a:masterClrMapping/>
  </p:clrMapOvr>
  <mc:AlternateContent xmlns:mc="http://schemas.openxmlformats.org/markup-compatibility/2006" xmlns:p14="http://schemas.microsoft.com/office/powerpoint/2010/main">
    <mc:Choice Requires="p14">
      <p:transition spd="slow" p14:dur="2000" advTm="39450"/>
    </mc:Choice>
    <mc:Fallback xmlns="">
      <p:transition spd="slow" advTm="3945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b="1" dirty="0" smtClean="0">
                <a:solidFill>
                  <a:srgbClr val="0000FF"/>
                </a:solidFill>
              </a:rPr>
              <a:t>参考教材</a:t>
            </a:r>
            <a:r>
              <a:rPr lang="zh-CN" altLang="en-US" sz="2400" b="1" dirty="0">
                <a:solidFill>
                  <a:schemeClr val="bg1"/>
                </a:solidFill>
              </a:rPr>
              <a:t>：</a:t>
            </a:r>
          </a:p>
          <a:p>
            <a:pPr lvl="1"/>
            <a:r>
              <a:rPr lang="en-US" altLang="zh-CN" dirty="0" smtClean="0">
                <a:solidFill>
                  <a:srgbClr val="C00000"/>
                </a:solidFill>
              </a:rPr>
              <a:t>《</a:t>
            </a:r>
            <a:r>
              <a:rPr lang="zh-CN" altLang="en-US" dirty="0">
                <a:solidFill>
                  <a:srgbClr val="C00000"/>
                </a:solidFill>
              </a:rPr>
              <a:t>数据结构与算法</a:t>
            </a:r>
            <a:r>
              <a:rPr lang="en-US" altLang="zh-CN" dirty="0">
                <a:solidFill>
                  <a:srgbClr val="C00000"/>
                </a:solidFill>
              </a:rPr>
              <a:t>》	</a:t>
            </a:r>
            <a:r>
              <a:rPr lang="zh-CN" altLang="en-US" dirty="0">
                <a:solidFill>
                  <a:srgbClr val="C00000"/>
                </a:solidFill>
              </a:rPr>
              <a:t>张晓莉，机械工业出版社 </a:t>
            </a:r>
          </a:p>
          <a:p>
            <a:pPr lvl="1"/>
            <a:r>
              <a:rPr lang="zh-CN" altLang="en-US" sz="2400" dirty="0"/>
              <a:t>数据结构（</a:t>
            </a:r>
            <a:r>
              <a:rPr lang="en-US" altLang="zh-CN" sz="2400" dirty="0"/>
              <a:t>C++</a:t>
            </a:r>
            <a:r>
              <a:rPr lang="zh-CN" altLang="en-US" sz="2400" dirty="0"/>
              <a:t>版</a:t>
            </a:r>
            <a:r>
              <a:rPr lang="zh-CN" altLang="en-US" sz="2400" dirty="0" smtClean="0"/>
              <a:t>）吴</a:t>
            </a:r>
            <a:r>
              <a:rPr lang="zh-CN" altLang="en-US" sz="2400" dirty="0"/>
              <a:t>小平 等，机械工业出版社 </a:t>
            </a:r>
          </a:p>
          <a:p>
            <a:pPr lvl="1"/>
            <a:endParaRPr lang="zh-CN" altLang="en-US" sz="2000" dirty="0" smtClean="0"/>
          </a:p>
          <a:p>
            <a:endParaRPr lang="zh-CN" altLang="en-US" dirty="0"/>
          </a:p>
        </p:txBody>
      </p:sp>
    </p:spTree>
    <p:extLst>
      <p:ext uri="{BB962C8B-B14F-4D97-AF65-F5344CB8AC3E}">
        <p14:creationId xmlns:p14="http://schemas.microsoft.com/office/powerpoint/2010/main" val="1625778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2060"/>
                </a:solidFill>
              </a:rPr>
              <a:t>课程成绩及考试</a:t>
            </a:r>
            <a:r>
              <a:rPr lang="zh-CN" altLang="en-US" dirty="0" smtClean="0">
                <a:solidFill>
                  <a:srgbClr val="002060"/>
                </a:solidFill>
              </a:rPr>
              <a:t>方式</a:t>
            </a:r>
            <a:endParaRPr lang="zh-CN" altLang="en-US" dirty="0"/>
          </a:p>
        </p:txBody>
      </p:sp>
      <p:sp>
        <p:nvSpPr>
          <p:cNvPr id="5123" name="Rectangle 3"/>
          <p:cNvSpPr>
            <a:spLocks noGrp="1" noChangeArrowheads="1"/>
          </p:cNvSpPr>
          <p:nvPr>
            <p:ph idx="1"/>
          </p:nvPr>
        </p:nvSpPr>
        <p:spPr/>
        <p:txBody>
          <a:bodyPr/>
          <a:lstStyle/>
          <a:p>
            <a:pPr marL="342900" lvl="1" indent="-342900">
              <a:buClr>
                <a:schemeClr val="tx2"/>
              </a:buClr>
              <a:buFont typeface="Wingdings" pitchFamily="2" charset="2"/>
              <a:buChar char="w"/>
            </a:pPr>
            <a:r>
              <a:rPr lang="zh-CN" altLang="en-US" sz="3200" dirty="0" smtClean="0">
                <a:solidFill>
                  <a:srgbClr val="002060"/>
                </a:solidFill>
              </a:rPr>
              <a:t>自动化</a:t>
            </a:r>
            <a:endParaRPr lang="en-US" altLang="zh-CN" sz="3200" dirty="0" smtClean="0">
              <a:solidFill>
                <a:srgbClr val="002060"/>
              </a:solidFill>
            </a:endParaRPr>
          </a:p>
          <a:p>
            <a:pPr marL="342900" lvl="1" indent="-342900">
              <a:buClr>
                <a:schemeClr val="tx2"/>
              </a:buClr>
              <a:buFont typeface="Wingdings" pitchFamily="2" charset="2"/>
              <a:buChar char="w"/>
            </a:pPr>
            <a:r>
              <a:rPr lang="zh-CN" altLang="en-US" sz="3200" dirty="0" smtClean="0">
                <a:solidFill>
                  <a:srgbClr val="002060"/>
                </a:solidFill>
              </a:rPr>
              <a:t>平时成绩</a:t>
            </a:r>
            <a:r>
              <a:rPr lang="en-US" altLang="zh-CN" sz="3200" dirty="0" smtClean="0">
                <a:solidFill>
                  <a:srgbClr val="002060"/>
                </a:solidFill>
              </a:rPr>
              <a:t>40-x% </a:t>
            </a:r>
            <a:r>
              <a:rPr lang="en-US" altLang="zh-CN" sz="3200" dirty="0">
                <a:solidFill>
                  <a:srgbClr val="002060"/>
                </a:solidFill>
              </a:rPr>
              <a:t>+</a:t>
            </a:r>
            <a:r>
              <a:rPr lang="zh-CN" altLang="en-US" sz="3200" dirty="0">
                <a:solidFill>
                  <a:srgbClr val="002060"/>
                </a:solidFill>
              </a:rPr>
              <a:t>期中</a:t>
            </a:r>
            <a:r>
              <a:rPr lang="en-US" altLang="zh-CN" sz="3200" dirty="0">
                <a:solidFill>
                  <a:srgbClr val="002060"/>
                </a:solidFill>
              </a:rPr>
              <a:t>x% +</a:t>
            </a:r>
            <a:r>
              <a:rPr lang="zh-CN" altLang="en-US" sz="3200" dirty="0">
                <a:solidFill>
                  <a:srgbClr val="002060"/>
                </a:solidFill>
              </a:rPr>
              <a:t>期末考试</a:t>
            </a:r>
            <a:r>
              <a:rPr lang="en-US" altLang="zh-CN" sz="3200" dirty="0" smtClean="0">
                <a:solidFill>
                  <a:srgbClr val="002060"/>
                </a:solidFill>
              </a:rPr>
              <a:t>60%</a:t>
            </a:r>
          </a:p>
          <a:p>
            <a:pPr marL="342900" lvl="1" indent="-342900">
              <a:buClr>
                <a:schemeClr val="tx2"/>
              </a:buClr>
              <a:buFont typeface="Wingdings" pitchFamily="2" charset="2"/>
              <a:buChar char="w"/>
            </a:pPr>
            <a:r>
              <a:rPr lang="zh-CN" altLang="en-US" sz="3200" dirty="0" smtClean="0">
                <a:solidFill>
                  <a:srgbClr val="002060"/>
                </a:solidFill>
              </a:rPr>
              <a:t>数媒</a:t>
            </a:r>
            <a:endParaRPr lang="en-US" altLang="zh-CN" sz="3200" dirty="0" smtClean="0">
              <a:solidFill>
                <a:srgbClr val="002060"/>
              </a:solidFill>
            </a:endParaRPr>
          </a:p>
          <a:p>
            <a:pPr marL="342900" lvl="1" indent="-342900">
              <a:buClr>
                <a:schemeClr val="tx2"/>
              </a:buClr>
              <a:buFont typeface="Wingdings" pitchFamily="2" charset="2"/>
              <a:buChar char="w"/>
            </a:pPr>
            <a:r>
              <a:rPr lang="zh-CN" altLang="en-US" sz="3200" dirty="0" smtClean="0">
                <a:solidFill>
                  <a:srgbClr val="002060"/>
                </a:solidFill>
              </a:rPr>
              <a:t>平时成绩</a:t>
            </a:r>
            <a:r>
              <a:rPr lang="en-US" altLang="zh-CN" sz="3200" dirty="0" smtClean="0">
                <a:solidFill>
                  <a:srgbClr val="002060"/>
                </a:solidFill>
              </a:rPr>
              <a:t>X% </a:t>
            </a:r>
            <a:r>
              <a:rPr lang="en-US" altLang="zh-CN" sz="3200" dirty="0">
                <a:solidFill>
                  <a:srgbClr val="002060"/>
                </a:solidFill>
              </a:rPr>
              <a:t>+</a:t>
            </a:r>
            <a:r>
              <a:rPr lang="zh-CN" altLang="en-US" sz="3200" dirty="0">
                <a:solidFill>
                  <a:srgbClr val="002060"/>
                </a:solidFill>
              </a:rPr>
              <a:t>期</a:t>
            </a:r>
            <a:r>
              <a:rPr lang="zh-CN" altLang="en-US" sz="3200" dirty="0" smtClean="0">
                <a:solidFill>
                  <a:srgbClr val="002060"/>
                </a:solidFill>
              </a:rPr>
              <a:t>中</a:t>
            </a:r>
            <a:r>
              <a:rPr lang="en-US" altLang="zh-CN" sz="3200" dirty="0" smtClean="0">
                <a:solidFill>
                  <a:srgbClr val="002060"/>
                </a:solidFill>
              </a:rPr>
              <a:t>Y% </a:t>
            </a:r>
            <a:r>
              <a:rPr lang="en-US" altLang="zh-CN" sz="3200" dirty="0">
                <a:solidFill>
                  <a:srgbClr val="002060"/>
                </a:solidFill>
              </a:rPr>
              <a:t>+</a:t>
            </a:r>
            <a:r>
              <a:rPr lang="zh-CN" altLang="en-US" sz="3200" dirty="0">
                <a:solidFill>
                  <a:srgbClr val="002060"/>
                </a:solidFill>
              </a:rPr>
              <a:t>期末</a:t>
            </a:r>
            <a:r>
              <a:rPr lang="zh-CN" altLang="en-US" sz="3200" dirty="0" smtClean="0">
                <a:solidFill>
                  <a:srgbClr val="002060"/>
                </a:solidFill>
              </a:rPr>
              <a:t>考试</a:t>
            </a:r>
            <a:r>
              <a:rPr lang="en-US" altLang="zh-CN" sz="3200" dirty="0">
                <a:solidFill>
                  <a:srgbClr val="002060"/>
                </a:solidFill>
              </a:rPr>
              <a:t>Z</a:t>
            </a:r>
            <a:r>
              <a:rPr lang="en-US" altLang="zh-CN" sz="3200" dirty="0" smtClean="0">
                <a:solidFill>
                  <a:srgbClr val="002060"/>
                </a:solidFill>
              </a:rPr>
              <a:t>%</a:t>
            </a:r>
            <a:endParaRPr lang="en-US" altLang="zh-CN" sz="3200" dirty="0">
              <a:solidFill>
                <a:srgbClr val="002060"/>
              </a:solidFill>
            </a:endParaRPr>
          </a:p>
          <a:p>
            <a:pPr marL="342900" lvl="1" indent="-342900">
              <a:buClr>
                <a:schemeClr val="tx2"/>
              </a:buClr>
              <a:buFont typeface="Wingdings" pitchFamily="2" charset="2"/>
              <a:buChar char="w"/>
            </a:pPr>
            <a:r>
              <a:rPr lang="zh-CN" altLang="en-US" sz="3200" dirty="0" smtClean="0">
                <a:solidFill>
                  <a:schemeClr val="bg1">
                    <a:lumMod val="90000"/>
                  </a:schemeClr>
                </a:solidFill>
              </a:rPr>
              <a:t>由于</a:t>
            </a:r>
            <a:r>
              <a:rPr lang="zh-CN" altLang="en-US" sz="3200" dirty="0">
                <a:solidFill>
                  <a:schemeClr val="bg1">
                    <a:lumMod val="90000"/>
                  </a:schemeClr>
                </a:solidFill>
              </a:rPr>
              <a:t>新版的大纲在修改中，稍晚公布</a:t>
            </a:r>
            <a:endParaRPr lang="en-US" altLang="zh-CN" sz="3200" dirty="0">
              <a:solidFill>
                <a:schemeClr val="bg1">
                  <a:lumMod val="90000"/>
                </a:schemeClr>
              </a:solidFill>
            </a:endParaRPr>
          </a:p>
          <a:p>
            <a:pPr marL="342900" lvl="1" indent="-342900">
              <a:buClr>
                <a:schemeClr val="tx2"/>
              </a:buClr>
              <a:buFont typeface="Wingdings" pitchFamily="2" charset="2"/>
              <a:buChar char="w"/>
            </a:pPr>
            <a:r>
              <a:rPr lang="en-US" altLang="zh-CN" sz="3200" dirty="0">
                <a:solidFill>
                  <a:schemeClr val="bg1">
                    <a:lumMod val="90000"/>
                  </a:schemeClr>
                </a:solidFill>
              </a:rPr>
              <a:t>12</a:t>
            </a:r>
            <a:r>
              <a:rPr lang="zh-CN" altLang="en-US" sz="3200" dirty="0">
                <a:solidFill>
                  <a:schemeClr val="bg1">
                    <a:lumMod val="90000"/>
                  </a:schemeClr>
                </a:solidFill>
              </a:rPr>
              <a:t>年期末考试：</a:t>
            </a:r>
            <a:r>
              <a:rPr lang="en-US" altLang="zh-CN" sz="3200" dirty="0">
                <a:solidFill>
                  <a:schemeClr val="bg1">
                    <a:lumMod val="90000"/>
                  </a:schemeClr>
                </a:solidFill>
              </a:rPr>
              <a:t>4</a:t>
            </a:r>
            <a:r>
              <a:rPr lang="zh-CN" altLang="en-US" sz="3200" dirty="0">
                <a:solidFill>
                  <a:schemeClr val="bg1">
                    <a:lumMod val="90000"/>
                  </a:schemeClr>
                </a:solidFill>
              </a:rPr>
              <a:t>个缺考</a:t>
            </a:r>
            <a:r>
              <a:rPr lang="en-US" altLang="zh-CN" sz="3200" dirty="0">
                <a:solidFill>
                  <a:schemeClr val="bg1">
                    <a:lumMod val="90000"/>
                  </a:schemeClr>
                </a:solidFill>
              </a:rPr>
              <a:t>+8</a:t>
            </a:r>
            <a:r>
              <a:rPr lang="zh-CN" altLang="en-US" sz="3200" dirty="0">
                <a:solidFill>
                  <a:schemeClr val="bg1">
                    <a:lumMod val="90000"/>
                  </a:schemeClr>
                </a:solidFill>
              </a:rPr>
              <a:t>个不过</a:t>
            </a:r>
            <a:endParaRPr lang="en-US" altLang="zh-CN" sz="3200" dirty="0">
              <a:solidFill>
                <a:schemeClr val="bg1">
                  <a:lumMod val="90000"/>
                </a:schemeClr>
              </a:solidFill>
            </a:endParaRPr>
          </a:p>
          <a:p>
            <a:pPr marL="342900" lvl="1" indent="-342900">
              <a:buClr>
                <a:schemeClr val="tx2"/>
              </a:buClr>
              <a:buFont typeface="Wingdings" pitchFamily="2" charset="2"/>
              <a:buChar char="w"/>
            </a:pPr>
            <a:r>
              <a:rPr lang="en-US" altLang="zh-CN" sz="3200" dirty="0">
                <a:solidFill>
                  <a:schemeClr val="bg1">
                    <a:lumMod val="90000"/>
                  </a:schemeClr>
                </a:solidFill>
              </a:rPr>
              <a:t>13</a:t>
            </a:r>
            <a:r>
              <a:rPr lang="zh-CN" altLang="en-US" sz="3200" dirty="0">
                <a:solidFill>
                  <a:schemeClr val="bg1">
                    <a:lumMod val="90000"/>
                  </a:schemeClr>
                </a:solidFill>
              </a:rPr>
              <a:t>年春 </a:t>
            </a:r>
            <a:r>
              <a:rPr lang="en-US" altLang="zh-CN" sz="3200" dirty="0">
                <a:solidFill>
                  <a:schemeClr val="bg1">
                    <a:lumMod val="90000"/>
                  </a:schemeClr>
                </a:solidFill>
              </a:rPr>
              <a:t>4</a:t>
            </a:r>
            <a:r>
              <a:rPr lang="zh-CN" altLang="en-US" sz="3200" dirty="0">
                <a:solidFill>
                  <a:schemeClr val="bg1">
                    <a:lumMod val="90000"/>
                  </a:schemeClr>
                </a:solidFill>
              </a:rPr>
              <a:t>个；秋</a:t>
            </a:r>
            <a:r>
              <a:rPr lang="en-US" altLang="zh-CN" sz="3200" dirty="0">
                <a:solidFill>
                  <a:schemeClr val="bg1">
                    <a:lumMod val="90000"/>
                  </a:schemeClr>
                </a:solidFill>
              </a:rPr>
              <a:t>13</a:t>
            </a:r>
            <a:r>
              <a:rPr lang="zh-CN" altLang="en-US" sz="3200" dirty="0">
                <a:solidFill>
                  <a:schemeClr val="bg1">
                    <a:lumMod val="90000"/>
                  </a:schemeClr>
                </a:solidFill>
              </a:rPr>
              <a:t>个</a:t>
            </a:r>
            <a:endParaRPr lang="en-US" altLang="zh-CN" sz="3200" dirty="0">
              <a:solidFill>
                <a:schemeClr val="bg1">
                  <a:lumMod val="90000"/>
                </a:schemeClr>
              </a:solidFill>
            </a:endParaRPr>
          </a:p>
          <a:p>
            <a:pPr marL="342900" lvl="1" indent="-342900">
              <a:buClr>
                <a:schemeClr val="tx2"/>
              </a:buClr>
              <a:buFont typeface="Wingdings" pitchFamily="2" charset="2"/>
              <a:buChar char="w"/>
            </a:pPr>
            <a:endParaRPr lang="zh-CN" altLang="en-US" sz="3200"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3515"/>
    </mc:Choice>
    <mc:Fallback xmlns="">
      <p:transition spd="slow" advTm="13515"/>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1755" y="-27384"/>
            <a:ext cx="7543800" cy="1143000"/>
          </a:xfrm>
        </p:spPr>
        <p:txBody>
          <a:bodyPr/>
          <a:lstStyle/>
          <a:p>
            <a:r>
              <a:rPr lang="zh-CN" altLang="en-US" dirty="0">
                <a:latin typeface="Times New Roman" pitchFamily="18" charset="0"/>
                <a:ea typeface="迷你简启体" pitchFamily="65" charset="-122"/>
              </a:rPr>
              <a:t>课程安排：</a:t>
            </a:r>
            <a:r>
              <a:rPr lang="zh-CN" altLang="en-US" dirty="0" smtClean="0">
                <a:latin typeface="Times New Roman" pitchFamily="18" charset="0"/>
                <a:ea typeface="迷你简启体" pitchFamily="65" charset="-122"/>
              </a:rPr>
              <a:t>共</a:t>
            </a:r>
            <a:r>
              <a:rPr lang="en-US" altLang="zh-CN" smtClean="0">
                <a:latin typeface="Times New Roman" pitchFamily="18" charset="0"/>
                <a:ea typeface="迷你简启体" pitchFamily="65" charset="-122"/>
              </a:rPr>
              <a:t>32</a:t>
            </a:r>
            <a:r>
              <a:rPr lang="zh-CN" altLang="en-US" smtClean="0">
                <a:latin typeface="Times New Roman" pitchFamily="18" charset="0"/>
                <a:ea typeface="迷你简启体" pitchFamily="65" charset="-122"/>
              </a:rPr>
              <a:t>课时</a:t>
            </a:r>
            <a:endParaRPr lang="zh-CN" altLang="en-US" dirty="0"/>
          </a:p>
        </p:txBody>
      </p:sp>
      <p:sp>
        <p:nvSpPr>
          <p:cNvPr id="3" name="内容占位符 2"/>
          <p:cNvSpPr>
            <a:spLocks noGrp="1"/>
          </p:cNvSpPr>
          <p:nvPr>
            <p:ph idx="1"/>
          </p:nvPr>
        </p:nvSpPr>
        <p:spPr>
          <a:xfrm>
            <a:off x="1371600" y="944724"/>
            <a:ext cx="7620000" cy="5151276"/>
          </a:xfrm>
        </p:spPr>
        <p:txBody>
          <a:bodyPr/>
          <a:lstStyle/>
          <a:p>
            <a:r>
              <a:rPr lang="zh-CN" altLang="en-US" sz="2400" dirty="0"/>
              <a:t>绪论，线性表，栈、队列、数组，树和二叉树，图，查找，排序</a:t>
            </a:r>
          </a:p>
        </p:txBody>
      </p:sp>
      <p:grpSp>
        <p:nvGrpSpPr>
          <p:cNvPr id="4" name="组合 3"/>
          <p:cNvGrpSpPr/>
          <p:nvPr/>
        </p:nvGrpSpPr>
        <p:grpSpPr>
          <a:xfrm>
            <a:off x="141981" y="1800944"/>
            <a:ext cx="8887721" cy="4724400"/>
            <a:chOff x="141981" y="1219200"/>
            <a:chExt cx="8887721" cy="4724400"/>
          </a:xfrm>
        </p:grpSpPr>
        <p:grpSp>
          <p:nvGrpSpPr>
            <p:cNvPr id="259075" name="Group 3"/>
            <p:cNvGrpSpPr>
              <a:grpSpLocks/>
            </p:cNvGrpSpPr>
            <p:nvPr/>
          </p:nvGrpSpPr>
          <p:grpSpPr bwMode="auto">
            <a:xfrm>
              <a:off x="141981" y="3213099"/>
              <a:ext cx="2378637" cy="762000"/>
              <a:chOff x="225" y="1680"/>
              <a:chExt cx="1357" cy="480"/>
            </a:xfrm>
          </p:grpSpPr>
          <p:sp>
            <p:nvSpPr>
              <p:cNvPr id="259076" name="AutoShape 4"/>
              <p:cNvSpPr>
                <a:spLocks noChangeArrowheads="1"/>
              </p:cNvSpPr>
              <p:nvPr/>
            </p:nvSpPr>
            <p:spPr bwMode="auto">
              <a:xfrm>
                <a:off x="225" y="1680"/>
                <a:ext cx="1357" cy="48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dirty="0">
                    <a:solidFill>
                      <a:srgbClr val="000000"/>
                    </a:solidFill>
                    <a:latin typeface="楷体_GB2312" pitchFamily="49" charset="-122"/>
                    <a:ea typeface="楷体_GB2312" pitchFamily="49" charset="-122"/>
                  </a:rPr>
                  <a:t>数据结构</a:t>
                </a:r>
              </a:p>
              <a:p>
                <a:pPr eaLnBrk="0" hangingPunct="0"/>
                <a:r>
                  <a:rPr lang="zh-CN" altLang="en-US" sz="2400" dirty="0">
                    <a:solidFill>
                      <a:srgbClr val="000000"/>
                    </a:solidFill>
                    <a:latin typeface="楷体_GB2312" pitchFamily="49" charset="-122"/>
                    <a:ea typeface="楷体_GB2312" pitchFamily="49" charset="-122"/>
                  </a:rPr>
                  <a:t>基本概念</a:t>
                </a:r>
              </a:p>
            </p:txBody>
          </p:sp>
          <p:sp>
            <p:nvSpPr>
              <p:cNvPr id="259077" name="Text Box 5"/>
              <p:cNvSpPr txBox="1">
                <a:spLocks noChangeArrowheads="1"/>
              </p:cNvSpPr>
              <p:nvPr/>
            </p:nvSpPr>
            <p:spPr bwMode="auto">
              <a:xfrm>
                <a:off x="1050" y="1688"/>
                <a:ext cx="480" cy="46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2400" dirty="0" smtClean="0">
                    <a:solidFill>
                      <a:srgbClr val="000000"/>
                    </a:solidFill>
                    <a:latin typeface="楷体_GB2312" pitchFamily="49" charset="-122"/>
                    <a:ea typeface="楷体_GB2312" pitchFamily="49" charset="-122"/>
                  </a:rPr>
                  <a:t>2~4</a:t>
                </a:r>
                <a:r>
                  <a:rPr lang="zh-CN" altLang="en-US" sz="2400" dirty="0" smtClean="0">
                    <a:solidFill>
                      <a:srgbClr val="000000"/>
                    </a:solidFill>
                    <a:latin typeface="楷体_GB2312" pitchFamily="49" charset="-122"/>
                    <a:ea typeface="楷体_GB2312" pitchFamily="49" charset="-122"/>
                  </a:rPr>
                  <a:t>学时</a:t>
                </a:r>
                <a:endParaRPr lang="zh-CN" altLang="en-US" sz="2400" dirty="0">
                  <a:solidFill>
                    <a:srgbClr val="000000"/>
                  </a:solidFill>
                  <a:latin typeface="楷体_GB2312" pitchFamily="49" charset="-122"/>
                  <a:ea typeface="楷体_GB2312" pitchFamily="49" charset="-122"/>
                </a:endParaRPr>
              </a:p>
            </p:txBody>
          </p:sp>
          <p:sp>
            <p:nvSpPr>
              <p:cNvPr id="259078" name="Line 6"/>
              <p:cNvSpPr>
                <a:spLocks noChangeShapeType="1"/>
              </p:cNvSpPr>
              <p:nvPr/>
            </p:nvSpPr>
            <p:spPr bwMode="auto">
              <a:xfrm>
                <a:off x="1027" y="1680"/>
                <a:ext cx="0" cy="48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259085" name="Line 13"/>
            <p:cNvSpPr>
              <a:spLocks noChangeShapeType="1"/>
            </p:cNvSpPr>
            <p:nvPr/>
          </p:nvSpPr>
          <p:spPr bwMode="auto">
            <a:xfrm>
              <a:off x="2525719" y="3599513"/>
              <a:ext cx="420154" cy="0"/>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nvGrpSpPr>
            <p:cNvPr id="259129" name="Group 57"/>
            <p:cNvGrpSpPr>
              <a:grpSpLocks/>
            </p:cNvGrpSpPr>
            <p:nvPr/>
          </p:nvGrpSpPr>
          <p:grpSpPr bwMode="auto">
            <a:xfrm>
              <a:off x="2987676" y="3213100"/>
              <a:ext cx="2020887" cy="762000"/>
              <a:chOff x="1882" y="2024"/>
              <a:chExt cx="1273" cy="480"/>
            </a:xfrm>
          </p:grpSpPr>
          <p:grpSp>
            <p:nvGrpSpPr>
              <p:cNvPr id="259128" name="Group 56"/>
              <p:cNvGrpSpPr>
                <a:grpSpLocks/>
              </p:cNvGrpSpPr>
              <p:nvPr/>
            </p:nvGrpSpPr>
            <p:grpSpPr bwMode="auto">
              <a:xfrm>
                <a:off x="1882" y="2024"/>
                <a:ext cx="1273" cy="480"/>
                <a:chOff x="1882" y="2024"/>
                <a:chExt cx="1273" cy="480"/>
              </a:xfrm>
            </p:grpSpPr>
            <p:sp>
              <p:nvSpPr>
                <p:cNvPr id="259087" name="AutoShape 15"/>
                <p:cNvSpPr>
                  <a:spLocks noChangeArrowheads="1"/>
                </p:cNvSpPr>
                <p:nvPr/>
              </p:nvSpPr>
              <p:spPr bwMode="auto">
                <a:xfrm>
                  <a:off x="1882" y="2024"/>
                  <a:ext cx="1273" cy="480"/>
                </a:xfrm>
                <a:prstGeom prst="roundRect">
                  <a:avLst>
                    <a:gd name="adj" fmla="val 16667"/>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a:solidFill>
                        <a:srgbClr val="000000"/>
                      </a:solidFill>
                      <a:latin typeface="楷体_GB2312" pitchFamily="49" charset="-122"/>
                      <a:ea typeface="楷体_GB2312" pitchFamily="49" charset="-122"/>
                    </a:rPr>
                    <a:t>线性表</a:t>
                  </a:r>
                </a:p>
              </p:txBody>
            </p:sp>
            <p:sp>
              <p:nvSpPr>
                <p:cNvPr id="259088" name="Text Box 16"/>
                <p:cNvSpPr txBox="1">
                  <a:spLocks noChangeArrowheads="1"/>
                </p:cNvSpPr>
                <p:nvPr/>
              </p:nvSpPr>
              <p:spPr bwMode="auto">
                <a:xfrm>
                  <a:off x="2622" y="2156"/>
                  <a:ext cx="530" cy="23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2400" dirty="0" smtClean="0">
                      <a:solidFill>
                        <a:srgbClr val="000000"/>
                      </a:solidFill>
                      <a:latin typeface="楷体_GB2312" pitchFamily="49" charset="-122"/>
                      <a:ea typeface="楷体_GB2312" pitchFamily="49" charset="-122"/>
                    </a:rPr>
                    <a:t>4</a:t>
                  </a:r>
                  <a:r>
                    <a:rPr lang="zh-CN" altLang="en-US" sz="2400" dirty="0" smtClean="0">
                      <a:solidFill>
                        <a:srgbClr val="000000"/>
                      </a:solidFill>
                      <a:latin typeface="楷体_GB2312" pitchFamily="49" charset="-122"/>
                      <a:ea typeface="楷体_GB2312" pitchFamily="49" charset="-122"/>
                    </a:rPr>
                    <a:t>学时</a:t>
                  </a:r>
                  <a:endParaRPr lang="zh-CN" altLang="en-US" sz="2400" dirty="0">
                    <a:solidFill>
                      <a:srgbClr val="000000"/>
                    </a:solidFill>
                    <a:latin typeface="楷体_GB2312" pitchFamily="49" charset="-122"/>
                    <a:ea typeface="楷体_GB2312" pitchFamily="49" charset="-122"/>
                  </a:endParaRPr>
                </a:p>
              </p:txBody>
            </p:sp>
          </p:grpSp>
          <p:sp>
            <p:nvSpPr>
              <p:cNvPr id="259089" name="Line 17"/>
              <p:cNvSpPr>
                <a:spLocks noChangeShapeType="1"/>
              </p:cNvSpPr>
              <p:nvPr/>
            </p:nvSpPr>
            <p:spPr bwMode="auto">
              <a:xfrm>
                <a:off x="2607" y="2024"/>
                <a:ext cx="0" cy="48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9090" name="Group 18"/>
            <p:cNvGrpSpPr>
              <a:grpSpLocks/>
            </p:cNvGrpSpPr>
            <p:nvPr/>
          </p:nvGrpSpPr>
          <p:grpSpPr bwMode="auto">
            <a:xfrm>
              <a:off x="4754213" y="3962400"/>
              <a:ext cx="3561707" cy="1981200"/>
              <a:chOff x="2945" y="2496"/>
              <a:chExt cx="2031" cy="1248"/>
            </a:xfrm>
          </p:grpSpPr>
          <p:grpSp>
            <p:nvGrpSpPr>
              <p:cNvPr id="259091" name="Group 19"/>
              <p:cNvGrpSpPr>
                <a:grpSpLocks/>
              </p:cNvGrpSpPr>
              <p:nvPr/>
            </p:nvGrpSpPr>
            <p:grpSpPr bwMode="auto">
              <a:xfrm>
                <a:off x="3648" y="3264"/>
                <a:ext cx="1328" cy="480"/>
                <a:chOff x="144" y="1680"/>
                <a:chExt cx="1328" cy="480"/>
              </a:xfrm>
            </p:grpSpPr>
            <p:sp>
              <p:nvSpPr>
                <p:cNvPr id="259092" name="AutoShape 20"/>
                <p:cNvSpPr>
                  <a:spLocks noChangeArrowheads="1"/>
                </p:cNvSpPr>
                <p:nvPr/>
              </p:nvSpPr>
              <p:spPr bwMode="auto">
                <a:xfrm>
                  <a:off x="144" y="1680"/>
                  <a:ext cx="1328" cy="48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a:solidFill>
                        <a:srgbClr val="000000"/>
                      </a:solidFill>
                      <a:latin typeface="Times New Roman" pitchFamily="18" charset="0"/>
                    </a:rPr>
                    <a:t>查找技术</a:t>
                  </a:r>
                </a:p>
              </p:txBody>
            </p:sp>
            <p:sp>
              <p:nvSpPr>
                <p:cNvPr id="259093" name="Text Box 21"/>
                <p:cNvSpPr txBox="1">
                  <a:spLocks noChangeArrowheads="1"/>
                </p:cNvSpPr>
                <p:nvPr/>
              </p:nvSpPr>
              <p:spPr bwMode="auto">
                <a:xfrm>
                  <a:off x="931" y="1695"/>
                  <a:ext cx="480" cy="46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2400" dirty="0" smtClean="0">
                      <a:solidFill>
                        <a:srgbClr val="000000"/>
                      </a:solidFill>
                      <a:latin typeface="Times New Roman" pitchFamily="18" charset="0"/>
                    </a:rPr>
                    <a:t>2~4</a:t>
                  </a:r>
                  <a:r>
                    <a:rPr lang="zh-CN" altLang="en-US" sz="2400" dirty="0">
                      <a:solidFill>
                        <a:srgbClr val="000000"/>
                      </a:solidFill>
                      <a:latin typeface="Times New Roman" pitchFamily="18" charset="0"/>
                    </a:rPr>
                    <a:t>学时</a:t>
                  </a:r>
                </a:p>
              </p:txBody>
            </p:sp>
            <p:sp>
              <p:nvSpPr>
                <p:cNvPr id="259094" name="Line 22"/>
                <p:cNvSpPr>
                  <a:spLocks noChangeShapeType="1"/>
                </p:cNvSpPr>
                <p:nvPr/>
              </p:nvSpPr>
              <p:spPr bwMode="auto">
                <a:xfrm>
                  <a:off x="894" y="1680"/>
                  <a:ext cx="0" cy="48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259095" name="Line 23"/>
              <p:cNvSpPr>
                <a:spLocks noChangeShapeType="1"/>
              </p:cNvSpPr>
              <p:nvPr/>
            </p:nvSpPr>
            <p:spPr bwMode="auto">
              <a:xfrm>
                <a:off x="2945" y="2523"/>
                <a:ext cx="895" cy="741"/>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59096" name="Line 24"/>
              <p:cNvSpPr>
                <a:spLocks noChangeShapeType="1"/>
              </p:cNvSpPr>
              <p:nvPr/>
            </p:nvSpPr>
            <p:spPr bwMode="auto">
              <a:xfrm>
                <a:off x="4080" y="2496"/>
                <a:ext cx="0" cy="768"/>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9098" name="Group 26"/>
            <p:cNvGrpSpPr>
              <a:grpSpLocks/>
            </p:cNvGrpSpPr>
            <p:nvPr/>
          </p:nvGrpSpPr>
          <p:grpSpPr bwMode="auto">
            <a:xfrm>
              <a:off x="3155950" y="1219200"/>
              <a:ext cx="2187575" cy="762000"/>
              <a:chOff x="144" y="1680"/>
              <a:chExt cx="1248" cy="480"/>
            </a:xfrm>
          </p:grpSpPr>
          <p:sp>
            <p:nvSpPr>
              <p:cNvPr id="259099" name="AutoShape 27"/>
              <p:cNvSpPr>
                <a:spLocks noChangeArrowheads="1"/>
              </p:cNvSpPr>
              <p:nvPr/>
            </p:nvSpPr>
            <p:spPr bwMode="auto">
              <a:xfrm>
                <a:off x="144" y="1680"/>
                <a:ext cx="1248" cy="480"/>
              </a:xfrm>
              <a:prstGeom prst="roundRect">
                <a:avLst>
                  <a:gd name="adj" fmla="val 16667"/>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a:latin typeface="楷体_GB2312" pitchFamily="49" charset="-122"/>
                    <a:ea typeface="楷体_GB2312" pitchFamily="49" charset="-122"/>
                  </a:rPr>
                  <a:t> </a:t>
                </a:r>
                <a:r>
                  <a:rPr lang="zh-CN" altLang="en-US" sz="2400">
                    <a:solidFill>
                      <a:srgbClr val="000000"/>
                    </a:solidFill>
                    <a:latin typeface="楷体_GB2312" pitchFamily="49" charset="-122"/>
                    <a:ea typeface="楷体_GB2312" pitchFamily="49" charset="-122"/>
                  </a:rPr>
                  <a:t>特殊</a:t>
                </a:r>
              </a:p>
              <a:p>
                <a:pPr eaLnBrk="0" hangingPunct="0"/>
                <a:r>
                  <a:rPr lang="zh-CN" altLang="en-US" sz="2400">
                    <a:solidFill>
                      <a:srgbClr val="000000"/>
                    </a:solidFill>
                    <a:latin typeface="楷体_GB2312" pitchFamily="49" charset="-122"/>
                    <a:ea typeface="楷体_GB2312" pitchFamily="49" charset="-122"/>
                  </a:rPr>
                  <a:t>线性表</a:t>
                </a:r>
              </a:p>
            </p:txBody>
          </p:sp>
          <p:sp>
            <p:nvSpPr>
              <p:cNvPr id="259100" name="Text Box 28"/>
              <p:cNvSpPr txBox="1">
                <a:spLocks noChangeArrowheads="1"/>
              </p:cNvSpPr>
              <p:nvPr/>
            </p:nvSpPr>
            <p:spPr bwMode="auto">
              <a:xfrm>
                <a:off x="912" y="1824"/>
                <a:ext cx="480" cy="23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2400" dirty="0" smtClean="0">
                    <a:solidFill>
                      <a:srgbClr val="000000"/>
                    </a:solidFill>
                    <a:latin typeface="楷体_GB2312" pitchFamily="49" charset="-122"/>
                    <a:ea typeface="楷体_GB2312" pitchFamily="49" charset="-122"/>
                  </a:rPr>
                  <a:t>4</a:t>
                </a:r>
                <a:r>
                  <a:rPr lang="zh-CN" altLang="en-US" sz="2400" dirty="0" smtClean="0">
                    <a:solidFill>
                      <a:srgbClr val="000000"/>
                    </a:solidFill>
                    <a:latin typeface="楷体_GB2312" pitchFamily="49" charset="-122"/>
                    <a:ea typeface="楷体_GB2312" pitchFamily="49" charset="-122"/>
                  </a:rPr>
                  <a:t>学时</a:t>
                </a:r>
                <a:endParaRPr lang="zh-CN" altLang="en-US" sz="2400" dirty="0">
                  <a:solidFill>
                    <a:srgbClr val="000000"/>
                  </a:solidFill>
                  <a:latin typeface="楷体_GB2312" pitchFamily="49" charset="-122"/>
                  <a:ea typeface="楷体_GB2312" pitchFamily="49" charset="-122"/>
                </a:endParaRPr>
              </a:p>
            </p:txBody>
          </p:sp>
          <p:sp>
            <p:nvSpPr>
              <p:cNvPr id="259101" name="Line 29"/>
              <p:cNvSpPr>
                <a:spLocks noChangeShapeType="1"/>
              </p:cNvSpPr>
              <p:nvPr/>
            </p:nvSpPr>
            <p:spPr bwMode="auto">
              <a:xfrm>
                <a:off x="894" y="1680"/>
                <a:ext cx="0" cy="48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259102" name="Line 30"/>
            <p:cNvSpPr>
              <a:spLocks noChangeShapeType="1"/>
            </p:cNvSpPr>
            <p:nvPr/>
          </p:nvSpPr>
          <p:spPr bwMode="auto">
            <a:xfrm flipV="1">
              <a:off x="3959932" y="1981200"/>
              <a:ext cx="0" cy="1219200"/>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nvGrpSpPr>
            <p:cNvPr id="259109" name="Group 37"/>
            <p:cNvGrpSpPr>
              <a:grpSpLocks/>
            </p:cNvGrpSpPr>
            <p:nvPr/>
          </p:nvGrpSpPr>
          <p:grpSpPr bwMode="auto">
            <a:xfrm>
              <a:off x="5000625" y="3200400"/>
              <a:ext cx="2019300" cy="762000"/>
              <a:chOff x="3216" y="2016"/>
              <a:chExt cx="1152" cy="480"/>
            </a:xfrm>
          </p:grpSpPr>
          <p:grpSp>
            <p:nvGrpSpPr>
              <p:cNvPr id="259110" name="Group 38"/>
              <p:cNvGrpSpPr>
                <a:grpSpLocks/>
              </p:cNvGrpSpPr>
              <p:nvPr/>
            </p:nvGrpSpPr>
            <p:grpSpPr bwMode="auto">
              <a:xfrm>
                <a:off x="3456" y="2016"/>
                <a:ext cx="912" cy="480"/>
                <a:chOff x="3588" y="1998"/>
                <a:chExt cx="912" cy="480"/>
              </a:xfrm>
            </p:grpSpPr>
            <p:sp>
              <p:nvSpPr>
                <p:cNvPr id="259111" name="AutoShape 39"/>
                <p:cNvSpPr>
                  <a:spLocks noChangeArrowheads="1"/>
                </p:cNvSpPr>
                <p:nvPr/>
              </p:nvSpPr>
              <p:spPr bwMode="auto">
                <a:xfrm>
                  <a:off x="3588" y="1998"/>
                  <a:ext cx="912" cy="480"/>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a:solidFill>
                        <a:srgbClr val="000000"/>
                      </a:solidFill>
                      <a:latin typeface="楷体_GB2312" pitchFamily="49" charset="-122"/>
                      <a:ea typeface="楷体_GB2312" pitchFamily="49" charset="-122"/>
                    </a:rPr>
                    <a:t>树</a:t>
                  </a:r>
                </a:p>
              </p:txBody>
            </p:sp>
            <p:sp>
              <p:nvSpPr>
                <p:cNvPr id="259112" name="Text Box 40"/>
                <p:cNvSpPr txBox="1">
                  <a:spLocks noChangeArrowheads="1"/>
                </p:cNvSpPr>
                <p:nvPr/>
              </p:nvSpPr>
              <p:spPr bwMode="auto">
                <a:xfrm>
                  <a:off x="3972" y="2121"/>
                  <a:ext cx="480" cy="23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2400" dirty="0" smtClean="0">
                      <a:solidFill>
                        <a:srgbClr val="000000"/>
                      </a:solidFill>
                      <a:latin typeface="楷体_GB2312" pitchFamily="49" charset="-122"/>
                      <a:ea typeface="楷体_GB2312" pitchFamily="49" charset="-122"/>
                    </a:rPr>
                    <a:t>6</a:t>
                  </a:r>
                  <a:r>
                    <a:rPr lang="zh-CN" altLang="en-US" sz="2400" dirty="0" smtClean="0">
                      <a:solidFill>
                        <a:srgbClr val="000000"/>
                      </a:solidFill>
                      <a:latin typeface="楷体_GB2312" pitchFamily="49" charset="-122"/>
                      <a:ea typeface="楷体_GB2312" pitchFamily="49" charset="-122"/>
                    </a:rPr>
                    <a:t>学时</a:t>
                  </a:r>
                  <a:endParaRPr lang="zh-CN" altLang="en-US" sz="2400" dirty="0">
                    <a:solidFill>
                      <a:srgbClr val="000000"/>
                    </a:solidFill>
                    <a:latin typeface="楷体_GB2312" pitchFamily="49" charset="-122"/>
                    <a:ea typeface="楷体_GB2312" pitchFamily="49" charset="-122"/>
                  </a:endParaRPr>
                </a:p>
              </p:txBody>
            </p:sp>
            <p:sp>
              <p:nvSpPr>
                <p:cNvPr id="259113" name="Line 41"/>
                <p:cNvSpPr>
                  <a:spLocks noChangeShapeType="1"/>
                </p:cNvSpPr>
                <p:nvPr/>
              </p:nvSpPr>
              <p:spPr bwMode="auto">
                <a:xfrm>
                  <a:off x="3924" y="1998"/>
                  <a:ext cx="0" cy="48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259114" name="Line 42"/>
              <p:cNvSpPr>
                <a:spLocks noChangeShapeType="1"/>
              </p:cNvSpPr>
              <p:nvPr/>
            </p:nvSpPr>
            <p:spPr bwMode="auto">
              <a:xfrm>
                <a:off x="3216" y="2256"/>
                <a:ext cx="240" cy="0"/>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9115" name="Group 43"/>
            <p:cNvGrpSpPr>
              <a:grpSpLocks/>
            </p:cNvGrpSpPr>
            <p:nvPr/>
          </p:nvGrpSpPr>
          <p:grpSpPr bwMode="auto">
            <a:xfrm>
              <a:off x="7027751" y="3190875"/>
              <a:ext cx="2001951" cy="762000"/>
              <a:chOff x="4492" y="2010"/>
              <a:chExt cx="1142" cy="480"/>
            </a:xfrm>
          </p:grpSpPr>
          <p:grpSp>
            <p:nvGrpSpPr>
              <p:cNvPr id="259116" name="Group 44"/>
              <p:cNvGrpSpPr>
                <a:grpSpLocks/>
              </p:cNvGrpSpPr>
              <p:nvPr/>
            </p:nvGrpSpPr>
            <p:grpSpPr bwMode="auto">
              <a:xfrm>
                <a:off x="4722" y="2010"/>
                <a:ext cx="912" cy="480"/>
                <a:chOff x="3588" y="1998"/>
                <a:chExt cx="912" cy="480"/>
              </a:xfrm>
            </p:grpSpPr>
            <p:sp>
              <p:nvSpPr>
                <p:cNvPr id="259117" name="AutoShape 45"/>
                <p:cNvSpPr>
                  <a:spLocks noChangeArrowheads="1"/>
                </p:cNvSpPr>
                <p:nvPr/>
              </p:nvSpPr>
              <p:spPr bwMode="auto">
                <a:xfrm>
                  <a:off x="3588" y="1998"/>
                  <a:ext cx="912" cy="48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a:solidFill>
                        <a:srgbClr val="000000"/>
                      </a:solidFill>
                      <a:latin typeface="楷体_GB2312" pitchFamily="49" charset="-122"/>
                      <a:ea typeface="楷体_GB2312" pitchFamily="49" charset="-122"/>
                    </a:rPr>
                    <a:t>图</a:t>
                  </a:r>
                </a:p>
              </p:txBody>
            </p:sp>
            <p:sp>
              <p:nvSpPr>
                <p:cNvPr id="259118" name="Text Box 46"/>
                <p:cNvSpPr txBox="1">
                  <a:spLocks noChangeArrowheads="1"/>
                </p:cNvSpPr>
                <p:nvPr/>
              </p:nvSpPr>
              <p:spPr bwMode="auto">
                <a:xfrm>
                  <a:off x="3972" y="2121"/>
                  <a:ext cx="480" cy="23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2400">
                      <a:solidFill>
                        <a:srgbClr val="000000"/>
                      </a:solidFill>
                      <a:latin typeface="楷体_GB2312" pitchFamily="49" charset="-122"/>
                      <a:ea typeface="楷体_GB2312" pitchFamily="49" charset="-122"/>
                    </a:rPr>
                    <a:t>6</a:t>
                  </a:r>
                  <a:r>
                    <a:rPr lang="zh-CN" altLang="en-US" sz="2400">
                      <a:solidFill>
                        <a:srgbClr val="000000"/>
                      </a:solidFill>
                      <a:latin typeface="楷体_GB2312" pitchFamily="49" charset="-122"/>
                      <a:ea typeface="楷体_GB2312" pitchFamily="49" charset="-122"/>
                    </a:rPr>
                    <a:t>学时</a:t>
                  </a:r>
                </a:p>
              </p:txBody>
            </p:sp>
            <p:sp>
              <p:nvSpPr>
                <p:cNvPr id="259119" name="Line 47"/>
                <p:cNvSpPr>
                  <a:spLocks noChangeShapeType="1"/>
                </p:cNvSpPr>
                <p:nvPr/>
              </p:nvSpPr>
              <p:spPr bwMode="auto">
                <a:xfrm>
                  <a:off x="3924" y="1998"/>
                  <a:ext cx="0" cy="48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259120" name="Line 48"/>
              <p:cNvSpPr>
                <a:spLocks noChangeShapeType="1"/>
              </p:cNvSpPr>
              <p:nvPr/>
            </p:nvSpPr>
            <p:spPr bwMode="auto">
              <a:xfrm>
                <a:off x="4492" y="2249"/>
                <a:ext cx="230" cy="0"/>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9123" name="Group 51"/>
            <p:cNvGrpSpPr>
              <a:grpSpLocks/>
            </p:cNvGrpSpPr>
            <p:nvPr/>
          </p:nvGrpSpPr>
          <p:grpSpPr bwMode="auto">
            <a:xfrm>
              <a:off x="2987675" y="4941888"/>
              <a:ext cx="2187575" cy="762000"/>
              <a:chOff x="144" y="1680"/>
              <a:chExt cx="1248" cy="480"/>
            </a:xfrm>
          </p:grpSpPr>
          <p:sp>
            <p:nvSpPr>
              <p:cNvPr id="259124" name="AutoShape 52"/>
              <p:cNvSpPr>
                <a:spLocks noChangeArrowheads="1"/>
              </p:cNvSpPr>
              <p:nvPr/>
            </p:nvSpPr>
            <p:spPr bwMode="auto">
              <a:xfrm>
                <a:off x="144" y="1680"/>
                <a:ext cx="1248" cy="480"/>
              </a:xfrm>
              <a:prstGeom prst="roundRect">
                <a:avLst>
                  <a:gd name="adj" fmla="val 16667"/>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400" dirty="0">
                    <a:solidFill>
                      <a:srgbClr val="000000"/>
                    </a:solidFill>
                    <a:latin typeface="Times New Roman" pitchFamily="18" charset="0"/>
                    <a:ea typeface="楷体_GB2312" pitchFamily="49" charset="-122"/>
                  </a:rPr>
                  <a:t>排序技术</a:t>
                </a:r>
              </a:p>
            </p:txBody>
          </p:sp>
          <p:sp>
            <p:nvSpPr>
              <p:cNvPr id="259125" name="Text Box 53"/>
              <p:cNvSpPr txBox="1">
                <a:spLocks noChangeArrowheads="1"/>
              </p:cNvSpPr>
              <p:nvPr/>
            </p:nvSpPr>
            <p:spPr bwMode="auto">
              <a:xfrm>
                <a:off x="938" y="1806"/>
                <a:ext cx="454" cy="23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spcBef>
                    <a:spcPct val="50000"/>
                  </a:spcBef>
                </a:pPr>
                <a:r>
                  <a:rPr lang="en-US" altLang="zh-CN" sz="2400" dirty="0">
                    <a:solidFill>
                      <a:srgbClr val="000000"/>
                    </a:solidFill>
                    <a:latin typeface="楷体_GB2312" pitchFamily="49" charset="-122"/>
                    <a:ea typeface="楷体_GB2312" pitchFamily="49" charset="-122"/>
                  </a:rPr>
                  <a:t>6</a:t>
                </a:r>
                <a:r>
                  <a:rPr lang="zh-CN" altLang="en-US" sz="2400" dirty="0">
                    <a:solidFill>
                      <a:srgbClr val="000000"/>
                    </a:solidFill>
                    <a:latin typeface="楷体_GB2312" pitchFamily="49" charset="-122"/>
                    <a:ea typeface="楷体_GB2312" pitchFamily="49" charset="-122"/>
                  </a:rPr>
                  <a:t>学时</a:t>
                </a:r>
              </a:p>
            </p:txBody>
          </p:sp>
          <p:sp>
            <p:nvSpPr>
              <p:cNvPr id="259126" name="Line 54"/>
              <p:cNvSpPr>
                <a:spLocks noChangeShapeType="1"/>
              </p:cNvSpPr>
              <p:nvPr/>
            </p:nvSpPr>
            <p:spPr bwMode="auto">
              <a:xfrm>
                <a:off x="894" y="1680"/>
                <a:ext cx="0" cy="48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259127" name="Line 55"/>
            <p:cNvSpPr>
              <a:spLocks noChangeShapeType="1"/>
            </p:cNvSpPr>
            <p:nvPr/>
          </p:nvSpPr>
          <p:spPr bwMode="auto">
            <a:xfrm>
              <a:off x="3973514" y="4005263"/>
              <a:ext cx="0" cy="936625"/>
            </a:xfrm>
            <a:prstGeom prst="line">
              <a:avLst/>
            </a:prstGeom>
            <a:no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Tree>
    <p:extLst>
      <p:ext uri="{BB962C8B-B14F-4D97-AF65-F5344CB8AC3E}">
        <p14:creationId xmlns:p14="http://schemas.microsoft.com/office/powerpoint/2010/main" val="513587047"/>
      </p:ext>
    </p:extLst>
  </p:cSld>
  <p:clrMapOvr>
    <a:masterClrMapping/>
  </p:clrMapOvr>
  <mc:AlternateContent xmlns:mc="http://schemas.openxmlformats.org/markup-compatibility/2006" xmlns:p14="http://schemas.microsoft.com/office/powerpoint/2010/main">
    <mc:Choice Requires="p14">
      <p:transition spd="slow" p14:dur="2000" advTm="45530"/>
    </mc:Choice>
    <mc:Fallback xmlns="">
      <p:transition spd="slow" advTm="4553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636"/>
            <a:ext cx="7543800" cy="1143000"/>
          </a:xfrm>
        </p:spPr>
        <p:txBody>
          <a:bodyPr/>
          <a:lstStyle/>
          <a:p>
            <a:r>
              <a:rPr lang="en-US" altLang="zh-CN" dirty="0" smtClean="0"/>
              <a:t>C</a:t>
            </a:r>
            <a:r>
              <a:rPr lang="zh-CN" altLang="en-US" dirty="0" smtClean="0"/>
              <a:t>语言</a:t>
            </a:r>
            <a:endParaRPr lang="zh-CN" altLang="en-US" dirty="0"/>
          </a:p>
        </p:txBody>
      </p:sp>
      <p:sp>
        <p:nvSpPr>
          <p:cNvPr id="3" name="内容占位符 2"/>
          <p:cNvSpPr>
            <a:spLocks noGrp="1"/>
          </p:cNvSpPr>
          <p:nvPr>
            <p:ph idx="1"/>
          </p:nvPr>
        </p:nvSpPr>
        <p:spPr>
          <a:xfrm>
            <a:off x="1295636" y="1726468"/>
            <a:ext cx="3816424" cy="5131532"/>
          </a:xfrm>
        </p:spPr>
        <p:txBody>
          <a:bodyPr/>
          <a:lstStyle/>
          <a:p>
            <a:r>
              <a:rPr lang="zh-CN" altLang="en-US" sz="2400" dirty="0"/>
              <a:t>第</a:t>
            </a:r>
            <a:r>
              <a:rPr lang="en-US" altLang="zh-CN" sz="2400" dirty="0"/>
              <a:t>1</a:t>
            </a:r>
            <a:r>
              <a:rPr lang="zh-CN" altLang="en-US" sz="2400" dirty="0"/>
              <a:t>章程序设计基本概念</a:t>
            </a:r>
          </a:p>
          <a:p>
            <a:r>
              <a:rPr lang="zh-CN" altLang="en-US" sz="2400" dirty="0"/>
              <a:t>第</a:t>
            </a:r>
            <a:r>
              <a:rPr lang="en-US" altLang="zh-CN" sz="2400" dirty="0"/>
              <a:t>2</a:t>
            </a:r>
            <a:r>
              <a:rPr lang="zh-CN" altLang="en-US" sz="2400" dirty="0"/>
              <a:t>章</a:t>
            </a:r>
            <a:r>
              <a:rPr lang="en-US" altLang="zh-CN" sz="2400" dirty="0"/>
              <a:t>C</a:t>
            </a:r>
            <a:r>
              <a:rPr lang="zh-CN" altLang="en-US" sz="2400" dirty="0"/>
              <a:t>程序设计的初步知识</a:t>
            </a:r>
          </a:p>
          <a:p>
            <a:r>
              <a:rPr lang="zh-CN" altLang="en-US" sz="2400" dirty="0"/>
              <a:t>第</a:t>
            </a:r>
            <a:r>
              <a:rPr lang="en-US" altLang="zh-CN" sz="2400" dirty="0"/>
              <a:t>3</a:t>
            </a:r>
            <a:r>
              <a:rPr lang="zh-CN" altLang="en-US" sz="2400" dirty="0"/>
              <a:t>章顺序结构</a:t>
            </a:r>
          </a:p>
          <a:p>
            <a:r>
              <a:rPr lang="zh-CN" altLang="en-US" sz="2400" dirty="0"/>
              <a:t>第</a:t>
            </a:r>
            <a:r>
              <a:rPr lang="en-US" altLang="zh-CN" sz="2400" dirty="0"/>
              <a:t>4</a:t>
            </a:r>
            <a:r>
              <a:rPr lang="zh-CN" altLang="en-US" sz="2400" dirty="0"/>
              <a:t>章选择结构</a:t>
            </a:r>
          </a:p>
          <a:p>
            <a:r>
              <a:rPr lang="zh-CN" altLang="en-US" sz="2400" dirty="0"/>
              <a:t>第</a:t>
            </a:r>
            <a:r>
              <a:rPr lang="en-US" altLang="zh-CN" sz="2400" dirty="0"/>
              <a:t>5</a:t>
            </a:r>
            <a:r>
              <a:rPr lang="zh-CN" altLang="en-US" sz="2400" dirty="0"/>
              <a:t>章循环结构</a:t>
            </a:r>
          </a:p>
          <a:p>
            <a:r>
              <a:rPr lang="zh-CN" altLang="en-US" sz="2400" dirty="0"/>
              <a:t>第</a:t>
            </a:r>
            <a:r>
              <a:rPr lang="en-US" altLang="zh-CN" sz="2400" dirty="0"/>
              <a:t>6</a:t>
            </a:r>
            <a:r>
              <a:rPr lang="zh-CN" altLang="en-US" sz="2400" dirty="0"/>
              <a:t>章字符型数据</a:t>
            </a:r>
          </a:p>
          <a:p>
            <a:r>
              <a:rPr lang="zh-CN" altLang="en-US" sz="2400" dirty="0"/>
              <a:t>第</a:t>
            </a:r>
            <a:r>
              <a:rPr lang="en-US" altLang="zh-CN" sz="2400" dirty="0"/>
              <a:t>7</a:t>
            </a:r>
            <a:r>
              <a:rPr lang="zh-CN" altLang="en-US" sz="2400" dirty="0"/>
              <a:t>章函数</a:t>
            </a:r>
          </a:p>
          <a:p>
            <a:r>
              <a:rPr lang="zh-CN" altLang="en-US" sz="2400" dirty="0"/>
              <a:t>第</a:t>
            </a:r>
            <a:r>
              <a:rPr lang="en-US" altLang="zh-CN" sz="2400" dirty="0"/>
              <a:t>8</a:t>
            </a:r>
            <a:r>
              <a:rPr lang="zh-CN" altLang="en-US" sz="2400" dirty="0"/>
              <a:t>章地址和指针</a:t>
            </a:r>
          </a:p>
          <a:p>
            <a:r>
              <a:rPr lang="zh-CN" altLang="en-US" sz="2400" dirty="0"/>
              <a:t>第</a:t>
            </a:r>
            <a:r>
              <a:rPr lang="en-US" altLang="zh-CN" sz="2400" dirty="0"/>
              <a:t>9</a:t>
            </a:r>
            <a:r>
              <a:rPr lang="zh-CN" altLang="en-US" sz="2400" dirty="0"/>
              <a:t>章</a:t>
            </a:r>
            <a:r>
              <a:rPr lang="zh-CN" altLang="en-US" sz="2400" dirty="0" smtClean="0"/>
              <a:t>数组</a:t>
            </a:r>
            <a:endParaRPr lang="en-US" altLang="zh-CN" sz="2400" dirty="0" smtClean="0"/>
          </a:p>
          <a:p>
            <a:pPr marL="0" indent="0">
              <a:buNone/>
            </a:pPr>
            <a:r>
              <a:rPr lang="zh-CN" altLang="en-US" sz="2000" dirty="0">
                <a:solidFill>
                  <a:srgbClr val="FF0000"/>
                </a:solidFill>
              </a:rPr>
              <a:t>数据结构</a:t>
            </a:r>
            <a:r>
              <a:rPr lang="en-US" altLang="zh-CN" sz="2000" dirty="0" smtClean="0">
                <a:solidFill>
                  <a:srgbClr val="FF0000"/>
                </a:solidFill>
              </a:rPr>
              <a:t>/ </a:t>
            </a:r>
            <a:r>
              <a:rPr lang="en-US" altLang="zh-CN" sz="2000" dirty="0">
                <a:solidFill>
                  <a:srgbClr val="FF0000"/>
                </a:solidFill>
              </a:rPr>
              <a:t>C</a:t>
            </a:r>
            <a:r>
              <a:rPr lang="zh-CN" altLang="en-US" sz="2000" dirty="0" smtClean="0">
                <a:solidFill>
                  <a:srgbClr val="FF0000"/>
                </a:solidFill>
              </a:rPr>
              <a:t>语言 </a:t>
            </a:r>
            <a:r>
              <a:rPr lang="en-US" altLang="zh-CN" sz="2000" dirty="0" err="1" smtClean="0">
                <a:solidFill>
                  <a:srgbClr val="FF0000"/>
                </a:solidFill>
              </a:rPr>
              <a:t>c.f</a:t>
            </a:r>
            <a:r>
              <a:rPr lang="en-US" altLang="zh-CN" sz="2000" dirty="0" smtClean="0">
                <a:solidFill>
                  <a:srgbClr val="FF0000"/>
                </a:solidFill>
              </a:rPr>
              <a:t> </a:t>
            </a:r>
            <a:r>
              <a:rPr lang="zh-CN" altLang="en-US" sz="2000" dirty="0" smtClean="0">
                <a:solidFill>
                  <a:srgbClr val="FF0000"/>
                </a:solidFill>
              </a:rPr>
              <a:t>数学</a:t>
            </a:r>
            <a:r>
              <a:rPr lang="en-US" altLang="zh-CN" sz="2000" dirty="0" smtClean="0">
                <a:solidFill>
                  <a:srgbClr val="FF0000"/>
                </a:solidFill>
              </a:rPr>
              <a:t>/</a:t>
            </a:r>
            <a:r>
              <a:rPr lang="zh-CN" altLang="en-US" sz="2000" dirty="0" smtClean="0">
                <a:solidFill>
                  <a:srgbClr val="FF0000"/>
                </a:solidFill>
              </a:rPr>
              <a:t>物理</a:t>
            </a:r>
            <a:endParaRPr lang="zh-CN" altLang="en-US" sz="2000" dirty="0">
              <a:solidFill>
                <a:srgbClr val="FF0000"/>
              </a:solidFill>
            </a:endParaRPr>
          </a:p>
        </p:txBody>
      </p:sp>
      <p:sp>
        <p:nvSpPr>
          <p:cNvPr id="4" name="内容占位符 2"/>
          <p:cNvSpPr txBox="1">
            <a:spLocks/>
          </p:cNvSpPr>
          <p:nvPr/>
        </p:nvSpPr>
        <p:spPr bwMode="auto">
          <a:xfrm>
            <a:off x="5292080" y="1726468"/>
            <a:ext cx="374441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ct val="20000"/>
              </a:spcBef>
              <a:spcAft>
                <a:spcPct val="0"/>
              </a:spcAft>
              <a:buClr>
                <a:schemeClr val="tx2"/>
              </a:buClr>
              <a:buFont typeface="Wingdings" pitchFamily="2" charset="2"/>
              <a:buChar char="w"/>
              <a:defRPr kumimoji="1" sz="3200">
                <a:solidFill>
                  <a:schemeClr val="tx1"/>
                </a:solidFill>
                <a:latin typeface="+mn-lt"/>
                <a:ea typeface="+mn-ea"/>
                <a:cs typeface="+mn-cs"/>
              </a:defRPr>
            </a:lvl1pPr>
            <a:lvl2pPr marL="742950" indent="-285750" algn="l" rtl="0" eaLnBrk="1" fontAlgn="base" hangingPunct="1">
              <a:lnSpc>
                <a:spcPct val="110000"/>
              </a:lnSpc>
              <a:spcBef>
                <a:spcPct val="20000"/>
              </a:spcBef>
              <a:spcAft>
                <a:spcPct val="0"/>
              </a:spcAft>
              <a:buSzPct val="95000"/>
              <a:buChar char="–"/>
              <a:defRPr kumimoji="1" sz="2800">
                <a:solidFill>
                  <a:schemeClr val="tx1"/>
                </a:solidFill>
                <a:latin typeface="+mn-lt"/>
                <a:ea typeface="+mn-ea"/>
              </a:defRPr>
            </a:lvl2pPr>
            <a:lvl3pPr marL="1143000" indent="-228600" algn="l" rtl="0" eaLnBrk="1" fontAlgn="base" hangingPunct="1">
              <a:lnSpc>
                <a:spcPct val="110000"/>
              </a:lnSpc>
              <a:spcBef>
                <a:spcPct val="20000"/>
              </a:spcBef>
              <a:spcAft>
                <a:spcPct val="0"/>
              </a:spcAft>
              <a:buChar char="•"/>
              <a:defRPr kumimoji="1" sz="2400">
                <a:solidFill>
                  <a:schemeClr val="tx1"/>
                </a:solidFill>
                <a:latin typeface="+mn-lt"/>
                <a:ea typeface="+mn-ea"/>
              </a:defRPr>
            </a:lvl3pPr>
            <a:lvl4pPr marL="16002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4pPr>
            <a:lvl5pPr marL="20574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5pPr>
            <a:lvl6pPr marL="25146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6pPr>
            <a:lvl7pPr marL="29718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7pPr>
            <a:lvl8pPr marL="34290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8pPr>
            <a:lvl9pPr marL="3886200" indent="-228600" algn="l" rtl="0" eaLnBrk="1" fontAlgn="base" hangingPunct="1">
              <a:lnSpc>
                <a:spcPct val="110000"/>
              </a:lnSpc>
              <a:spcBef>
                <a:spcPct val="20000"/>
              </a:spcBef>
              <a:spcAft>
                <a:spcPct val="0"/>
              </a:spcAft>
              <a:buChar char="•"/>
              <a:defRPr kumimoji="1" sz="2000">
                <a:solidFill>
                  <a:schemeClr val="tx1"/>
                </a:solidFill>
                <a:latin typeface="+mn-lt"/>
                <a:ea typeface="+mn-ea"/>
              </a:defRPr>
            </a:lvl9pPr>
          </a:lstStyle>
          <a:p>
            <a:r>
              <a:rPr lang="zh-CN" altLang="en-US" sz="2400" dirty="0"/>
              <a:t>第</a:t>
            </a:r>
            <a:r>
              <a:rPr lang="en-US" altLang="zh-CN" sz="2400" dirty="0"/>
              <a:t>10</a:t>
            </a:r>
            <a:r>
              <a:rPr lang="zh-CN" altLang="en-US" sz="2400" dirty="0"/>
              <a:t>章字符串</a:t>
            </a:r>
          </a:p>
          <a:p>
            <a:r>
              <a:rPr lang="zh-CN" altLang="en-US" sz="2400" kern="0" dirty="0" smtClean="0"/>
              <a:t>第</a:t>
            </a:r>
            <a:r>
              <a:rPr lang="en-US" altLang="zh-CN" sz="2400" kern="0" dirty="0" smtClean="0"/>
              <a:t>11</a:t>
            </a:r>
            <a:r>
              <a:rPr lang="zh-CN" altLang="en-US" sz="2400" kern="0" dirty="0" smtClean="0"/>
              <a:t>章对函数的进一步讨论</a:t>
            </a:r>
          </a:p>
          <a:p>
            <a:r>
              <a:rPr lang="zh-CN" altLang="en-US" sz="2400" kern="0" dirty="0" smtClean="0"/>
              <a:t>第</a:t>
            </a:r>
            <a:r>
              <a:rPr lang="en-US" altLang="zh-CN" sz="2400" kern="0" dirty="0" smtClean="0"/>
              <a:t>12</a:t>
            </a:r>
            <a:r>
              <a:rPr lang="zh-CN" altLang="en-US" sz="2400" kern="0" dirty="0" smtClean="0"/>
              <a:t>章</a:t>
            </a:r>
            <a:r>
              <a:rPr lang="en-US" altLang="zh-CN" sz="2400" kern="0" dirty="0" smtClean="0"/>
              <a:t>C</a:t>
            </a:r>
            <a:r>
              <a:rPr lang="zh-CN" altLang="en-US" sz="2400" kern="0" dirty="0" smtClean="0"/>
              <a:t>语言中用户标识符的作用域和存储类</a:t>
            </a:r>
          </a:p>
          <a:p>
            <a:r>
              <a:rPr lang="zh-CN" altLang="en-US" sz="2400" kern="0" dirty="0" smtClean="0"/>
              <a:t>第</a:t>
            </a:r>
            <a:r>
              <a:rPr lang="en-US" altLang="zh-CN" sz="2400" kern="0" dirty="0" smtClean="0"/>
              <a:t>13</a:t>
            </a:r>
            <a:r>
              <a:rPr lang="zh-CN" altLang="en-US" sz="2400" kern="0" dirty="0" smtClean="0"/>
              <a:t>章编译预处理和动态存储分配</a:t>
            </a:r>
          </a:p>
          <a:p>
            <a:r>
              <a:rPr lang="zh-CN" altLang="en-US" sz="2400" kern="0" dirty="0" smtClean="0"/>
              <a:t>第</a:t>
            </a:r>
            <a:r>
              <a:rPr lang="en-US" altLang="zh-CN" sz="2400" kern="0" dirty="0" smtClean="0"/>
              <a:t>14</a:t>
            </a:r>
            <a:r>
              <a:rPr lang="zh-CN" altLang="en-US" sz="2400" kern="0" dirty="0" smtClean="0"/>
              <a:t>章结构体、共用体和用户定义类型</a:t>
            </a:r>
          </a:p>
          <a:p>
            <a:r>
              <a:rPr lang="zh-CN" altLang="en-US" sz="2400" kern="0" dirty="0" smtClean="0"/>
              <a:t>第</a:t>
            </a:r>
            <a:r>
              <a:rPr lang="en-US" altLang="zh-CN" sz="2400" kern="0" dirty="0" smtClean="0"/>
              <a:t>15</a:t>
            </a:r>
            <a:r>
              <a:rPr lang="zh-CN" altLang="en-US" sz="2400" kern="0" dirty="0" smtClean="0"/>
              <a:t>章位运算</a:t>
            </a:r>
          </a:p>
          <a:p>
            <a:r>
              <a:rPr lang="zh-CN" altLang="en-US" sz="2400" kern="0" dirty="0" smtClean="0"/>
              <a:t>第</a:t>
            </a:r>
            <a:r>
              <a:rPr lang="en-US" altLang="zh-CN" sz="2400" kern="0" dirty="0" smtClean="0"/>
              <a:t>16</a:t>
            </a:r>
            <a:r>
              <a:rPr lang="zh-CN" altLang="en-US" sz="2400" kern="0" dirty="0" smtClean="0"/>
              <a:t>章文件</a:t>
            </a:r>
            <a:endParaRPr lang="zh-CN" altLang="en-US" sz="2400" kern="0" dirty="0"/>
          </a:p>
        </p:txBody>
      </p:sp>
    </p:spTree>
    <p:extLst>
      <p:ext uri="{BB962C8B-B14F-4D97-AF65-F5344CB8AC3E}">
        <p14:creationId xmlns:p14="http://schemas.microsoft.com/office/powerpoint/2010/main" val="1611837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371600" y="429344"/>
            <a:ext cx="7543800" cy="1016732"/>
          </a:xfrm>
        </p:spPr>
        <p:txBody>
          <a:bodyPr/>
          <a:lstStyle/>
          <a:p>
            <a:pPr algn="l"/>
            <a:r>
              <a:rPr lang="zh-CN" altLang="en-US" b="1" dirty="0">
                <a:latin typeface="Times New Roman" pitchFamily="18" charset="0"/>
                <a:ea typeface="迷你简启体" pitchFamily="65" charset="-122"/>
              </a:rPr>
              <a:t>第一章 </a:t>
            </a:r>
            <a:r>
              <a:rPr lang="zh-CN" altLang="en-US" b="1" dirty="0" smtClean="0">
                <a:latin typeface="Times New Roman" pitchFamily="18" charset="0"/>
                <a:ea typeface="迷你简启体" pitchFamily="65" charset="-122"/>
              </a:rPr>
              <a:t>绪论 </a:t>
            </a:r>
            <a:r>
              <a:rPr lang="en-US" altLang="zh-CN" sz="4000" dirty="0" smtClean="0">
                <a:latin typeface="Times New Roman" pitchFamily="18" charset="0"/>
                <a:ea typeface="迷你简启体" pitchFamily="65" charset="-122"/>
              </a:rPr>
              <a:t>---</a:t>
            </a:r>
            <a:r>
              <a:rPr lang="zh-CN" altLang="en-US" sz="4000" dirty="0" smtClean="0">
                <a:latin typeface="Times New Roman" pitchFamily="18" charset="0"/>
                <a:ea typeface="迷你简启体" pitchFamily="65" charset="-122"/>
              </a:rPr>
              <a:t>算法与数据结构 </a:t>
            </a:r>
            <a:r>
              <a:rPr lang="en-US" altLang="zh-CN" b="1" dirty="0" smtClean="0">
                <a:latin typeface="Times New Roman" pitchFamily="18" charset="0"/>
                <a:ea typeface="迷你简启体" pitchFamily="65" charset="-122"/>
              </a:rPr>
              <a:t/>
            </a:r>
            <a:br>
              <a:rPr lang="en-US" altLang="zh-CN" b="1" dirty="0" smtClean="0">
                <a:latin typeface="Times New Roman" pitchFamily="18" charset="0"/>
                <a:ea typeface="迷你简启体" pitchFamily="65" charset="-122"/>
              </a:rPr>
            </a:br>
            <a:r>
              <a:rPr lang="zh-CN" altLang="en-US" sz="1200" b="1" dirty="0" smtClean="0">
                <a:latin typeface="Times New Roman" pitchFamily="18" charset="0"/>
                <a:ea typeface="迷你简启体" pitchFamily="65" charset="-122"/>
              </a:rPr>
              <a:t>    </a:t>
            </a:r>
            <a:r>
              <a:rPr lang="en-US" altLang="zh-CN" b="1" dirty="0" smtClean="0">
                <a:latin typeface="Times New Roman" pitchFamily="18" charset="0"/>
                <a:ea typeface="迷你简启体" pitchFamily="65" charset="-122"/>
              </a:rPr>
              <a:t/>
            </a:r>
            <a:br>
              <a:rPr lang="en-US" altLang="zh-CN" b="1" dirty="0" smtClean="0">
                <a:latin typeface="Times New Roman" pitchFamily="18" charset="0"/>
                <a:ea typeface="迷你简启体" pitchFamily="65" charset="-122"/>
              </a:rPr>
            </a:br>
            <a:endParaRPr lang="zh-CN" altLang="en-US" sz="3600" b="1" dirty="0">
              <a:latin typeface="Times New Roman" pitchFamily="18" charset="0"/>
              <a:ea typeface="迷你简启体" pitchFamily="65" charset="-122"/>
            </a:endParaRPr>
          </a:p>
        </p:txBody>
      </p:sp>
      <p:sp>
        <p:nvSpPr>
          <p:cNvPr id="225283" name="Rectangle 3" descr="Rectangle: Click to edit Master text styles&#10;Second level&#10;Third level&#10;Fourth level&#10;Fifth level"/>
          <p:cNvSpPr>
            <a:spLocks noGrp="1" noChangeArrowheads="1"/>
          </p:cNvSpPr>
          <p:nvPr>
            <p:ph idx="1"/>
          </p:nvPr>
        </p:nvSpPr>
        <p:spPr>
          <a:xfrm>
            <a:off x="1223628" y="1050032"/>
            <a:ext cx="8028892" cy="5475312"/>
          </a:xfrm>
        </p:spPr>
        <p:txBody>
          <a:bodyPr/>
          <a:lstStyle/>
          <a:p>
            <a:r>
              <a:rPr lang="zh-CN" altLang="en-US" sz="3600" dirty="0" smtClean="0"/>
              <a:t>什么是</a:t>
            </a:r>
            <a:r>
              <a:rPr lang="zh-CN" altLang="en-US" sz="4000" b="1" dirty="0" smtClean="0">
                <a:solidFill>
                  <a:srgbClr val="C00000"/>
                </a:solidFill>
              </a:rPr>
              <a:t>数据结构</a:t>
            </a:r>
            <a:r>
              <a:rPr lang="en-US" altLang="zh-CN" sz="3600" dirty="0" smtClean="0"/>
              <a:t>,</a:t>
            </a:r>
            <a:r>
              <a:rPr lang="zh-CN" altLang="en-US" sz="3600" dirty="0" smtClean="0"/>
              <a:t>数据结构研究什么</a:t>
            </a:r>
            <a:endParaRPr lang="zh-CN" altLang="en-US" sz="3600" dirty="0"/>
          </a:p>
          <a:p>
            <a:pPr lvl="1"/>
            <a:r>
              <a:rPr lang="zh-CN" altLang="en-US" sz="3200" dirty="0" smtClean="0">
                <a:solidFill>
                  <a:srgbClr val="000000"/>
                </a:solidFill>
              </a:rPr>
              <a:t>数据结构</a:t>
            </a:r>
            <a:r>
              <a:rPr lang="zh-CN" altLang="en-US" sz="3200" b="1" dirty="0" smtClean="0">
                <a:solidFill>
                  <a:schemeClr val="accent5">
                    <a:lumMod val="50000"/>
                  </a:schemeClr>
                </a:solidFill>
              </a:rPr>
              <a:t>基本概念</a:t>
            </a:r>
            <a:endParaRPr lang="zh-CN" altLang="en-US" sz="3200" dirty="0">
              <a:solidFill>
                <a:srgbClr val="000000"/>
              </a:solidFill>
            </a:endParaRPr>
          </a:p>
          <a:p>
            <a:pPr lvl="1"/>
            <a:r>
              <a:rPr lang="zh-CN" altLang="en-US" sz="3200" dirty="0" smtClean="0"/>
              <a:t>数据的</a:t>
            </a:r>
            <a:r>
              <a:rPr lang="zh-CN" altLang="en-US" sz="3200" b="1" dirty="0" smtClean="0">
                <a:solidFill>
                  <a:schemeClr val="accent5">
                    <a:lumMod val="50000"/>
                  </a:schemeClr>
                </a:solidFill>
              </a:rPr>
              <a:t>逻辑结构</a:t>
            </a:r>
            <a:endParaRPr lang="en-US" altLang="zh-CN" sz="3200" dirty="0" smtClean="0">
              <a:solidFill>
                <a:srgbClr val="000000"/>
              </a:solidFill>
            </a:endParaRPr>
          </a:p>
          <a:p>
            <a:pPr lvl="1"/>
            <a:r>
              <a:rPr lang="zh-CN" altLang="en-US" sz="3200" dirty="0"/>
              <a:t>数据的</a:t>
            </a:r>
            <a:r>
              <a:rPr lang="zh-CN" altLang="en-US" sz="3200" b="1" dirty="0" smtClean="0">
                <a:solidFill>
                  <a:schemeClr val="accent5">
                    <a:lumMod val="50000"/>
                  </a:schemeClr>
                </a:solidFill>
              </a:rPr>
              <a:t>存储结构</a:t>
            </a:r>
            <a:r>
              <a:rPr lang="en-US" altLang="zh-CN" sz="3200" b="1" dirty="0" smtClean="0">
                <a:solidFill>
                  <a:schemeClr val="accent5">
                    <a:lumMod val="50000"/>
                  </a:schemeClr>
                </a:solidFill>
              </a:rPr>
              <a:t>/</a:t>
            </a:r>
            <a:r>
              <a:rPr lang="zh-CN" altLang="en-US" sz="3200" b="1" dirty="0" smtClean="0">
                <a:solidFill>
                  <a:schemeClr val="accent5">
                    <a:lumMod val="50000"/>
                  </a:schemeClr>
                </a:solidFill>
              </a:rPr>
              <a:t>物理结构</a:t>
            </a:r>
            <a:endParaRPr lang="en-US" altLang="zh-CN" sz="3200" dirty="0" smtClean="0">
              <a:solidFill>
                <a:srgbClr val="000000"/>
              </a:solidFill>
            </a:endParaRPr>
          </a:p>
          <a:p>
            <a:r>
              <a:rPr lang="zh-CN" altLang="en-US" sz="3600" dirty="0" smtClean="0"/>
              <a:t>什么是</a:t>
            </a:r>
            <a:r>
              <a:rPr lang="zh-CN" altLang="en-US" sz="4000" b="1" dirty="0">
                <a:solidFill>
                  <a:srgbClr val="C00000"/>
                </a:solidFill>
              </a:rPr>
              <a:t>算法</a:t>
            </a:r>
          </a:p>
          <a:p>
            <a:pPr lvl="1">
              <a:defRPr/>
            </a:pPr>
            <a:r>
              <a:rPr lang="zh-CN" altLang="en-US" sz="3200" dirty="0" smtClean="0">
                <a:solidFill>
                  <a:srgbClr val="000000"/>
                </a:solidFill>
              </a:rPr>
              <a:t>算法</a:t>
            </a:r>
            <a:r>
              <a:rPr lang="zh-CN" altLang="en-US" sz="3200" b="1" dirty="0" smtClean="0">
                <a:solidFill>
                  <a:schemeClr val="accent5">
                    <a:lumMod val="50000"/>
                  </a:schemeClr>
                </a:solidFill>
              </a:rPr>
              <a:t>基本概念</a:t>
            </a:r>
            <a:r>
              <a:rPr lang="zh-CN" altLang="en-US" sz="3200" dirty="0" smtClean="0">
                <a:latin typeface="Times New Roman" pitchFamily="18" charset="0"/>
                <a:ea typeface="迷你简启体" pitchFamily="65" charset="-122"/>
              </a:rPr>
              <a:t>求解问题的策略</a:t>
            </a:r>
            <a:r>
              <a:rPr lang="en-US" altLang="zh-CN" sz="3200" dirty="0" smtClean="0">
                <a:latin typeface="Times New Roman" pitchFamily="18" charset="0"/>
                <a:ea typeface="迷你简启体" pitchFamily="65" charset="-122"/>
              </a:rPr>
              <a:t>/</a:t>
            </a:r>
            <a:r>
              <a:rPr lang="zh-CN" altLang="en-US" sz="3200" dirty="0" smtClean="0">
                <a:latin typeface="Times New Roman" pitchFamily="18" charset="0"/>
                <a:ea typeface="迷你简启体" pitchFamily="65" charset="-122"/>
              </a:rPr>
              <a:t>步骤集</a:t>
            </a:r>
            <a:endParaRPr lang="en-US" altLang="zh-CN" sz="3200" b="1" dirty="0">
              <a:solidFill>
                <a:schemeClr val="accent5">
                  <a:lumMod val="50000"/>
                </a:schemeClr>
              </a:solidFill>
            </a:endParaRPr>
          </a:p>
          <a:p>
            <a:pPr lvl="1">
              <a:defRPr/>
            </a:pPr>
            <a:r>
              <a:rPr lang="zh-CN" altLang="en-US" sz="3200" dirty="0" smtClean="0">
                <a:solidFill>
                  <a:srgbClr val="000000"/>
                </a:solidFill>
              </a:rPr>
              <a:t>算法评估（</a:t>
            </a:r>
            <a:r>
              <a:rPr lang="zh-CN" altLang="en-US" sz="3200" b="1" dirty="0">
                <a:solidFill>
                  <a:schemeClr val="accent5">
                    <a:lumMod val="50000"/>
                  </a:schemeClr>
                </a:solidFill>
              </a:rPr>
              <a:t>复杂度分析</a:t>
            </a:r>
            <a:r>
              <a:rPr lang="zh-CN" altLang="en-US" sz="3200" dirty="0" smtClean="0">
                <a:solidFill>
                  <a:srgbClr val="000000"/>
                </a:solidFill>
              </a:rPr>
              <a:t>）</a:t>
            </a:r>
            <a:r>
              <a:rPr lang="en-US" altLang="zh-CN" sz="3200" b="1" dirty="0" smtClean="0">
                <a:solidFill>
                  <a:srgbClr val="FF0000"/>
                </a:solidFill>
              </a:rPr>
              <a:t>*</a:t>
            </a:r>
          </a:p>
        </p:txBody>
      </p:sp>
    </p:spTree>
    <p:extLst>
      <p:ext uri="{BB962C8B-B14F-4D97-AF65-F5344CB8AC3E}">
        <p14:creationId xmlns:p14="http://schemas.microsoft.com/office/powerpoint/2010/main" val="3747764452"/>
      </p:ext>
    </p:extLst>
  </p:cSld>
  <p:clrMapOvr>
    <a:masterClrMapping/>
  </p:clrMapOvr>
  <mc:AlternateContent xmlns:mc="http://schemas.openxmlformats.org/markup-compatibility/2006" xmlns:p14="http://schemas.microsoft.com/office/powerpoint/2010/main">
    <mc:Choice Requires="p14">
      <p:transition spd="slow" p14:dur="2000" advTm="164382"/>
    </mc:Choice>
    <mc:Fallback xmlns="">
      <p:transition spd="slow" advTm="16438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a:t>
            </a:r>
            <a:r>
              <a:rPr lang="zh-CN" altLang="en-US" dirty="0" smtClean="0"/>
              <a:t>个图的</a:t>
            </a:r>
            <a:r>
              <a:rPr lang="zh-CN" altLang="en-US" dirty="0"/>
              <a:t>例子，顺便做</a:t>
            </a:r>
            <a:r>
              <a:rPr lang="zh-CN" altLang="en-US" dirty="0" smtClean="0"/>
              <a:t>个安利</a:t>
            </a:r>
            <a:endParaRPr lang="zh-CN" altLang="en-US" dirty="0"/>
          </a:p>
        </p:txBody>
      </p:sp>
      <p:sp>
        <p:nvSpPr>
          <p:cNvPr id="3" name="内容占位符 2"/>
          <p:cNvSpPr>
            <a:spLocks noGrp="1"/>
          </p:cNvSpPr>
          <p:nvPr>
            <p:ph idx="1"/>
          </p:nvPr>
        </p:nvSpPr>
        <p:spPr>
          <a:xfrm>
            <a:off x="1367644" y="1952836"/>
            <a:ext cx="7620000" cy="4114800"/>
          </a:xfrm>
        </p:spPr>
        <p:txBody>
          <a:bodyPr/>
          <a:lstStyle/>
          <a:p>
            <a:r>
              <a:rPr lang="zh-CN" altLang="en-US" dirty="0" smtClean="0"/>
              <a:t>文化历史数据</a:t>
            </a:r>
            <a:endParaRPr lang="zh-CN" altLang="en-US" dirty="0"/>
          </a:p>
        </p:txBody>
      </p:sp>
    </p:spTree>
    <p:extLst>
      <p:ext uri="{BB962C8B-B14F-4D97-AF65-F5344CB8AC3E}">
        <p14:creationId xmlns:p14="http://schemas.microsoft.com/office/powerpoint/2010/main" val="4186141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371600" y="0"/>
            <a:ext cx="7543800" cy="1676400"/>
          </a:xfrm>
        </p:spPr>
        <p:txBody>
          <a:bodyPr/>
          <a:lstStyle/>
          <a:p>
            <a:pPr algn="l"/>
            <a:r>
              <a:rPr lang="zh-CN" altLang="en-US" b="1" dirty="0">
                <a:latin typeface="Times New Roman" pitchFamily="18" charset="0"/>
                <a:ea typeface="迷你简启体" pitchFamily="65" charset="-122"/>
              </a:rPr>
              <a:t>第一章 </a:t>
            </a:r>
            <a:r>
              <a:rPr lang="zh-CN" altLang="en-US" b="1" dirty="0" smtClean="0">
                <a:latin typeface="Times New Roman" pitchFamily="18" charset="0"/>
                <a:ea typeface="迷你简启体" pitchFamily="65" charset="-122"/>
              </a:rPr>
              <a:t>绪论</a:t>
            </a:r>
            <a:r>
              <a:rPr lang="en-US" altLang="zh-CN" b="1" dirty="0" smtClean="0">
                <a:latin typeface="Times New Roman" pitchFamily="18" charset="0"/>
                <a:ea typeface="迷你简启体" pitchFamily="65" charset="-122"/>
              </a:rPr>
              <a:t/>
            </a:r>
            <a:br>
              <a:rPr lang="en-US" altLang="zh-CN" b="1" dirty="0" smtClean="0">
                <a:latin typeface="Times New Roman" pitchFamily="18" charset="0"/>
                <a:ea typeface="迷你简启体" pitchFamily="65" charset="-122"/>
              </a:rPr>
            </a:br>
            <a:r>
              <a:rPr lang="zh-CN" altLang="en-US" sz="1200" b="1" dirty="0" smtClean="0">
                <a:latin typeface="Times New Roman" pitchFamily="18" charset="0"/>
                <a:ea typeface="迷你简启体" pitchFamily="65" charset="-122"/>
              </a:rPr>
              <a:t>    </a:t>
            </a:r>
            <a:r>
              <a:rPr lang="en-US" altLang="zh-CN" b="1" dirty="0" smtClean="0">
                <a:latin typeface="Times New Roman" pitchFamily="18" charset="0"/>
                <a:ea typeface="迷你简启体" pitchFamily="65" charset="-122"/>
              </a:rPr>
              <a:t/>
            </a:r>
            <a:br>
              <a:rPr lang="en-US" altLang="zh-CN" b="1" dirty="0" smtClean="0">
                <a:latin typeface="Times New Roman" pitchFamily="18" charset="0"/>
                <a:ea typeface="迷你简启体" pitchFamily="65" charset="-122"/>
              </a:rPr>
            </a:br>
            <a:r>
              <a:rPr lang="en-US" altLang="zh-CN" sz="3600" b="1" dirty="0" smtClean="0">
                <a:latin typeface="Times New Roman" pitchFamily="18" charset="0"/>
                <a:ea typeface="迷你简启体" pitchFamily="65" charset="-122"/>
              </a:rPr>
              <a:t>1.1</a:t>
            </a:r>
            <a:r>
              <a:rPr lang="zh-CN" altLang="en-US" sz="3600" b="1" dirty="0" smtClean="0">
                <a:latin typeface="Times New Roman" pitchFamily="18" charset="0"/>
                <a:ea typeface="迷你简启体" pitchFamily="65" charset="-122"/>
              </a:rPr>
              <a:t> 数据结构与算法的内容与背景</a:t>
            </a:r>
            <a:endParaRPr lang="zh-CN" altLang="en-US" sz="3600" b="1" dirty="0">
              <a:latin typeface="Times New Roman" pitchFamily="18" charset="0"/>
              <a:ea typeface="迷你简启体" pitchFamily="65" charset="-122"/>
            </a:endParaRPr>
          </a:p>
        </p:txBody>
      </p:sp>
      <p:sp>
        <p:nvSpPr>
          <p:cNvPr id="225283" name="Rectangle 3" descr="Rectangle: Click to edit Master text styles&#10;Second level&#10;Third level&#10;Fourth level&#10;Fifth level"/>
          <p:cNvSpPr>
            <a:spLocks noGrp="1" noChangeArrowheads="1"/>
          </p:cNvSpPr>
          <p:nvPr>
            <p:ph idx="1"/>
          </p:nvPr>
        </p:nvSpPr>
        <p:spPr>
          <a:xfrm>
            <a:off x="1371600" y="1664804"/>
            <a:ext cx="7880920" cy="4431196"/>
          </a:xfrm>
        </p:spPr>
        <p:txBody>
          <a:bodyPr/>
          <a:lstStyle/>
          <a:p>
            <a:r>
              <a:rPr lang="zh-CN" altLang="en-US" b="1" dirty="0" smtClean="0">
                <a:solidFill>
                  <a:srgbClr val="0000FF"/>
                </a:solidFill>
              </a:rPr>
              <a:t>算法</a:t>
            </a:r>
            <a:r>
              <a:rPr lang="zh-CN" altLang="en-US" dirty="0" smtClean="0"/>
              <a:t>：计算机领域先有算法后有数据结构</a:t>
            </a:r>
            <a:endParaRPr lang="en-US" altLang="zh-CN" dirty="0" smtClean="0"/>
          </a:p>
          <a:p>
            <a:r>
              <a:rPr lang="zh-CN" altLang="en-US" dirty="0" smtClean="0"/>
              <a:t>计算机</a:t>
            </a:r>
            <a:r>
              <a:rPr lang="zh-CN" altLang="en-US" dirty="0"/>
              <a:t>能够处理哪些问题？</a:t>
            </a:r>
          </a:p>
          <a:p>
            <a:pPr lvl="1"/>
            <a:r>
              <a:rPr lang="zh-CN" altLang="en-US" sz="2800" dirty="0" smtClean="0">
                <a:solidFill>
                  <a:srgbClr val="000000"/>
                </a:solidFill>
              </a:rPr>
              <a:t>数值计算：矩阵运算</a:t>
            </a:r>
            <a:endParaRPr lang="zh-CN" altLang="en-US" sz="2800" dirty="0">
              <a:solidFill>
                <a:srgbClr val="000000"/>
              </a:solidFill>
            </a:endParaRPr>
          </a:p>
          <a:p>
            <a:pPr lvl="1"/>
            <a:r>
              <a:rPr lang="zh-CN" altLang="en-US" sz="2800" dirty="0">
                <a:solidFill>
                  <a:srgbClr val="000000"/>
                </a:solidFill>
              </a:rPr>
              <a:t>非数值计算</a:t>
            </a:r>
            <a:r>
              <a:rPr lang="zh-CN" altLang="en-US" sz="2800" dirty="0" smtClean="0">
                <a:solidFill>
                  <a:srgbClr val="000000"/>
                </a:solidFill>
              </a:rPr>
              <a:t>：如图像处理，控制</a:t>
            </a:r>
            <a:r>
              <a:rPr lang="zh-CN" altLang="en-US" sz="2800" dirty="0">
                <a:solidFill>
                  <a:srgbClr val="000000"/>
                </a:solidFill>
              </a:rPr>
              <a:t>、</a:t>
            </a:r>
            <a:r>
              <a:rPr lang="zh-CN" altLang="en-US" sz="2800" dirty="0" smtClean="0">
                <a:solidFill>
                  <a:srgbClr val="000000"/>
                </a:solidFill>
              </a:rPr>
              <a:t>管理</a:t>
            </a:r>
            <a:endParaRPr lang="en-US" altLang="zh-CN" sz="2800" dirty="0" smtClean="0">
              <a:solidFill>
                <a:srgbClr val="000000"/>
              </a:solidFill>
            </a:endParaRPr>
          </a:p>
          <a:p>
            <a:r>
              <a:rPr lang="zh-CN" altLang="en-US" dirty="0" smtClean="0"/>
              <a:t>如何让计算机处理问题</a:t>
            </a:r>
            <a:r>
              <a:rPr lang="zh-CN" altLang="en-US" dirty="0"/>
              <a:t>？</a:t>
            </a:r>
          </a:p>
          <a:p>
            <a:pPr lvl="1">
              <a:defRPr/>
            </a:pPr>
            <a:r>
              <a:rPr lang="zh-CN" altLang="zh-CN" dirty="0" smtClean="0">
                <a:solidFill>
                  <a:srgbClr val="000000"/>
                </a:solidFill>
              </a:rPr>
              <a:t>从</a:t>
            </a:r>
            <a:r>
              <a:rPr lang="zh-CN" altLang="zh-CN" dirty="0">
                <a:solidFill>
                  <a:srgbClr val="000000"/>
                </a:solidFill>
              </a:rPr>
              <a:t>具体问题抽象出</a:t>
            </a:r>
            <a:r>
              <a:rPr lang="zh-CN" altLang="zh-CN" b="1" dirty="0">
                <a:solidFill>
                  <a:srgbClr val="C00000"/>
                </a:solidFill>
              </a:rPr>
              <a:t>数学模型</a:t>
            </a:r>
            <a:r>
              <a:rPr lang="zh-CN" altLang="zh-CN" dirty="0" smtClean="0">
                <a:solidFill>
                  <a:srgbClr val="000000"/>
                </a:solidFill>
              </a:rPr>
              <a:t>，</a:t>
            </a:r>
            <a:endParaRPr lang="en-US" altLang="zh-CN" dirty="0" smtClean="0">
              <a:solidFill>
                <a:srgbClr val="000000"/>
              </a:solidFill>
            </a:endParaRPr>
          </a:p>
          <a:p>
            <a:pPr lvl="2">
              <a:defRPr/>
            </a:pPr>
            <a:r>
              <a:rPr lang="zh-CN" altLang="zh-CN" dirty="0" smtClean="0">
                <a:solidFill>
                  <a:srgbClr val="000000"/>
                </a:solidFill>
              </a:rPr>
              <a:t>数学</a:t>
            </a:r>
            <a:r>
              <a:rPr lang="zh-CN" altLang="zh-CN" dirty="0">
                <a:solidFill>
                  <a:srgbClr val="000000"/>
                </a:solidFill>
              </a:rPr>
              <a:t>建模 是要找出操作对象(数据对象)，以及对象之间的关系，用数学语言</a:t>
            </a:r>
            <a:r>
              <a:rPr lang="zh-CN" altLang="zh-CN" dirty="0" smtClean="0">
                <a:solidFill>
                  <a:srgbClr val="000000"/>
                </a:solidFill>
              </a:rPr>
              <a:t>描述</a:t>
            </a:r>
            <a:endParaRPr lang="zh-CN" altLang="zh-CN" dirty="0">
              <a:solidFill>
                <a:srgbClr val="000000"/>
              </a:solidFill>
            </a:endParaRPr>
          </a:p>
          <a:p>
            <a:pPr lvl="1">
              <a:defRPr/>
            </a:pPr>
            <a:r>
              <a:rPr lang="zh-CN" altLang="zh-CN" dirty="0" smtClean="0">
                <a:solidFill>
                  <a:srgbClr val="000000"/>
                </a:solidFill>
              </a:rPr>
              <a:t>设计</a:t>
            </a:r>
            <a:r>
              <a:rPr lang="zh-CN" altLang="zh-CN" dirty="0">
                <a:solidFill>
                  <a:srgbClr val="000000"/>
                </a:solidFill>
              </a:rPr>
              <a:t>求解算法</a:t>
            </a:r>
            <a:r>
              <a:rPr lang="zh-CN" altLang="zh-CN" dirty="0" smtClean="0">
                <a:solidFill>
                  <a:srgbClr val="000000"/>
                </a:solidFill>
              </a:rPr>
              <a:t>，编程</a:t>
            </a:r>
            <a:r>
              <a:rPr lang="zh-CN" altLang="zh-CN" dirty="0">
                <a:solidFill>
                  <a:srgbClr val="000000"/>
                </a:solidFill>
              </a:rPr>
              <a:t>。 </a:t>
            </a:r>
            <a:endParaRPr lang="en-US" altLang="zh-CN" dirty="0" smtClean="0">
              <a:solidFill>
                <a:srgbClr val="000000"/>
              </a:solidFill>
            </a:endParaRPr>
          </a:p>
        </p:txBody>
      </p:sp>
    </p:spTree>
    <p:extLst>
      <p:ext uri="{BB962C8B-B14F-4D97-AF65-F5344CB8AC3E}">
        <p14:creationId xmlns:p14="http://schemas.microsoft.com/office/powerpoint/2010/main" val="264777443"/>
      </p:ext>
    </p:extLst>
  </p:cSld>
  <p:clrMapOvr>
    <a:masterClrMapping/>
  </p:clrMapOvr>
  <mc:AlternateContent xmlns:mc="http://schemas.openxmlformats.org/markup-compatibility/2006" xmlns:p14="http://schemas.microsoft.com/office/powerpoint/2010/main">
    <mc:Choice Requires="p14">
      <p:transition spd="slow" p14:dur="2000" advTm="164382"/>
    </mc:Choice>
    <mc:Fallback xmlns="">
      <p:transition spd="slow" advTm="164382"/>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371600" y="-27384"/>
            <a:ext cx="7543800" cy="1143000"/>
          </a:xfrm>
        </p:spPr>
        <p:txBody>
          <a:bodyPr/>
          <a:lstStyle/>
          <a:p>
            <a:r>
              <a:rPr lang="zh-CN" altLang="en-US" dirty="0" smtClean="0">
                <a:latin typeface="宋体" charset="-122"/>
              </a:rPr>
              <a:t>我研究中的一个数学建模</a:t>
            </a:r>
            <a:endParaRPr lang="en-US" altLang="zh-CN" dirty="0">
              <a:latin typeface="宋体" charset="-122"/>
            </a:endParaRPr>
          </a:p>
        </p:txBody>
      </p:sp>
      <p:sp>
        <p:nvSpPr>
          <p:cNvPr id="190467" name="Rectangle 3"/>
          <p:cNvSpPr>
            <a:spLocks noGrp="1" noChangeArrowheads="1"/>
          </p:cNvSpPr>
          <p:nvPr>
            <p:ph type="body" idx="1"/>
          </p:nvPr>
        </p:nvSpPr>
        <p:spPr>
          <a:xfrm>
            <a:off x="1371600" y="980728"/>
            <a:ext cx="7620000" cy="6012668"/>
          </a:xfrm>
        </p:spPr>
        <p:txBody>
          <a:bodyPr/>
          <a:lstStyle/>
          <a:p>
            <a:r>
              <a:rPr lang="zh-CN" altLang="en-US" sz="2800" dirty="0"/>
              <a:t>流选择加密控制问题</a:t>
            </a:r>
            <a:r>
              <a:rPr lang="zh-CN" altLang="en-US" sz="2800" dirty="0">
                <a:latin typeface="宋体" charset="-122"/>
              </a:rPr>
              <a:t>：</a:t>
            </a:r>
          </a:p>
          <a:p>
            <a:pPr lvl="1"/>
            <a:r>
              <a:rPr lang="zh-CN" altLang="en-US" sz="2400" dirty="0" smtClean="0"/>
              <a:t>视频会议中有</a:t>
            </a:r>
            <a:r>
              <a:rPr lang="en-US" altLang="zh-CN" sz="2400" dirty="0" smtClean="0"/>
              <a:t>n</a:t>
            </a:r>
            <a:r>
              <a:rPr lang="zh-CN" altLang="en-US" sz="2400" dirty="0">
                <a:latin typeface="宋体" charset="-122"/>
              </a:rPr>
              <a:t>个</a:t>
            </a:r>
            <a:r>
              <a:rPr lang="zh-CN" altLang="en-US" sz="2400" b="1" dirty="0" smtClean="0">
                <a:solidFill>
                  <a:srgbClr val="FF0000"/>
                </a:solidFill>
                <a:latin typeface="宋体" charset="-122"/>
              </a:rPr>
              <a:t>数据流</a:t>
            </a:r>
            <a:r>
              <a:rPr lang="en-US" altLang="zh-CN" sz="2400" dirty="0">
                <a:latin typeface="宋体" charset="-122"/>
              </a:rPr>
              <a:t>(</a:t>
            </a:r>
            <a:r>
              <a:rPr lang="zh-CN" altLang="en-US" sz="2400" dirty="0">
                <a:latin typeface="宋体" charset="-122"/>
              </a:rPr>
              <a:t>数据量</a:t>
            </a:r>
            <a:r>
              <a:rPr lang="en-US" altLang="zh-CN" sz="2400" dirty="0" err="1"/>
              <a:t>i</a:t>
            </a:r>
            <a:r>
              <a:rPr lang="en-US" altLang="zh-CN" sz="2400" dirty="0"/>
              <a:t> </a:t>
            </a:r>
            <a:r>
              <a:rPr lang="zh-CN" altLang="en-US" sz="2400" dirty="0">
                <a:latin typeface="宋体" charset="-122"/>
              </a:rPr>
              <a:t>的</a:t>
            </a:r>
            <a:r>
              <a:rPr lang="zh-CN" altLang="en-US" sz="2400" b="1" dirty="0">
                <a:solidFill>
                  <a:srgbClr val="FF0000"/>
                </a:solidFill>
                <a:latin typeface="宋体" charset="-122"/>
              </a:rPr>
              <a:t>带宽</a:t>
            </a:r>
            <a:r>
              <a:rPr lang="zh-CN" altLang="en-US" sz="2400" dirty="0">
                <a:latin typeface="宋体" charset="-122"/>
              </a:rPr>
              <a:t>为</a:t>
            </a:r>
            <a:r>
              <a:rPr lang="en-US" altLang="zh-CN" sz="2400" dirty="0" err="1"/>
              <a:t>w</a:t>
            </a:r>
            <a:r>
              <a:rPr lang="en-US" altLang="zh-CN" sz="2400" baseline="-30000" dirty="0" err="1"/>
              <a:t>i</a:t>
            </a:r>
            <a:r>
              <a:rPr lang="en-US" altLang="zh-CN" sz="2400" dirty="0" smtClean="0">
                <a:latin typeface="宋体" charset="-122"/>
              </a:rPr>
              <a:t>)</a:t>
            </a:r>
          </a:p>
          <a:p>
            <a:pPr lvl="1"/>
            <a:r>
              <a:rPr lang="zh-CN" altLang="en-US" sz="2400" dirty="0" smtClean="0">
                <a:latin typeface="宋体" charset="-122"/>
              </a:rPr>
              <a:t>一个</a:t>
            </a:r>
            <a:r>
              <a:rPr lang="zh-CN" altLang="en-US" sz="2400" b="1" dirty="0" smtClean="0">
                <a:solidFill>
                  <a:srgbClr val="FF0000"/>
                </a:solidFill>
                <a:latin typeface="宋体" charset="-122"/>
              </a:rPr>
              <a:t>加密资源</a:t>
            </a:r>
            <a:r>
              <a:rPr lang="zh-CN" altLang="en-US" sz="2400" dirty="0">
                <a:latin typeface="宋体" charset="-122"/>
              </a:rPr>
              <a:t>容量</a:t>
            </a:r>
            <a:r>
              <a:rPr lang="en-US" altLang="zh-CN" sz="2400" dirty="0"/>
              <a:t>M </a:t>
            </a:r>
            <a:r>
              <a:rPr lang="zh-CN" altLang="en-US" sz="2400" dirty="0" smtClean="0">
                <a:latin typeface="宋体" charset="-122"/>
              </a:rPr>
              <a:t>，选取加密的数据流，使∑</a:t>
            </a:r>
            <a:r>
              <a:rPr lang="en-US" altLang="zh-CN" sz="2400" dirty="0" err="1"/>
              <a:t>w</a:t>
            </a:r>
            <a:r>
              <a:rPr lang="en-US" altLang="zh-CN" sz="2400" baseline="-30000" dirty="0" err="1"/>
              <a:t>i</a:t>
            </a:r>
            <a:r>
              <a:rPr lang="zh-CN" altLang="en-US" sz="2400" dirty="0">
                <a:latin typeface="宋体" charset="-122"/>
              </a:rPr>
              <a:t>不超过加密资源的容量</a:t>
            </a:r>
            <a:r>
              <a:rPr lang="zh-CN" altLang="en-US" sz="2400" dirty="0" smtClean="0">
                <a:latin typeface="宋体" charset="-122"/>
              </a:rPr>
              <a:t>，而系统安全最优</a:t>
            </a:r>
            <a:endParaRPr lang="zh-CN" altLang="en-US" sz="2400" dirty="0">
              <a:latin typeface="宋体" charset="-122"/>
            </a:endParaRPr>
          </a:p>
          <a:p>
            <a:r>
              <a:rPr lang="zh-CN" altLang="en-US" sz="2800" dirty="0" smtClean="0"/>
              <a:t>0</a:t>
            </a:r>
            <a:r>
              <a:rPr lang="zh-CN" altLang="en-US" sz="2800" dirty="0"/>
              <a:t>-1</a:t>
            </a:r>
            <a:r>
              <a:rPr lang="zh-CN" altLang="en-US" sz="2800" dirty="0">
                <a:latin typeface="宋体" charset="-122"/>
              </a:rPr>
              <a:t>背包问题：</a:t>
            </a:r>
          </a:p>
          <a:p>
            <a:pPr lvl="1"/>
            <a:r>
              <a:rPr lang="en-US" altLang="zh-CN" sz="2400" dirty="0" smtClean="0"/>
              <a:t>n</a:t>
            </a:r>
            <a:r>
              <a:rPr lang="zh-CN" altLang="en-US" sz="2400" dirty="0">
                <a:latin typeface="宋体" charset="-122"/>
              </a:rPr>
              <a:t>个物品和一个容量</a:t>
            </a:r>
            <a:r>
              <a:rPr lang="en-US" altLang="zh-CN" sz="2400" dirty="0"/>
              <a:t>M</a:t>
            </a:r>
            <a:r>
              <a:rPr lang="zh-CN" altLang="en-US" sz="2400" dirty="0"/>
              <a:t>的</a:t>
            </a:r>
            <a:r>
              <a:rPr lang="zh-CN" altLang="en-US" sz="2400" dirty="0">
                <a:latin typeface="宋体" charset="-122"/>
              </a:rPr>
              <a:t>背包</a:t>
            </a:r>
            <a:r>
              <a:rPr lang="zh-CN" altLang="en-US" sz="2400" dirty="0" smtClean="0">
                <a:latin typeface="宋体" charset="-122"/>
              </a:rPr>
              <a:t>，物品</a:t>
            </a:r>
            <a:r>
              <a:rPr lang="en-US" altLang="zh-CN" sz="2400" dirty="0" err="1"/>
              <a:t>i</a:t>
            </a:r>
            <a:r>
              <a:rPr lang="en-US" altLang="zh-CN" sz="2400" dirty="0"/>
              <a:t> </a:t>
            </a:r>
            <a:r>
              <a:rPr lang="zh-CN" altLang="en-US" sz="2400" dirty="0">
                <a:latin typeface="宋体" charset="-122"/>
              </a:rPr>
              <a:t>的重量为</a:t>
            </a:r>
            <a:r>
              <a:rPr lang="en-US" altLang="zh-CN" sz="2400" dirty="0" err="1"/>
              <a:t>w</a:t>
            </a:r>
            <a:r>
              <a:rPr lang="en-US" altLang="zh-CN" sz="2400" baseline="-30000" dirty="0" err="1"/>
              <a:t>i</a:t>
            </a:r>
            <a:r>
              <a:rPr lang="en-US" altLang="zh-CN" sz="2400" dirty="0">
                <a:latin typeface="宋体" charset="-122"/>
              </a:rPr>
              <a:t>，</a:t>
            </a:r>
            <a:r>
              <a:rPr lang="zh-CN" altLang="en-US" sz="2400" dirty="0">
                <a:latin typeface="宋体" charset="-122"/>
              </a:rPr>
              <a:t>价值为</a:t>
            </a:r>
            <a:r>
              <a:rPr lang="en-US" altLang="zh-CN" sz="2400" dirty="0"/>
              <a:t>v</a:t>
            </a:r>
            <a:r>
              <a:rPr lang="en-US" altLang="zh-CN" sz="2400" baseline="-30000" dirty="0"/>
              <a:t>i</a:t>
            </a:r>
            <a:r>
              <a:rPr lang="en-US" altLang="zh-CN" sz="2400" dirty="0">
                <a:latin typeface="宋体" charset="-122"/>
              </a:rPr>
              <a:t>，</a:t>
            </a:r>
            <a:r>
              <a:rPr lang="zh-CN" altLang="en-US" sz="2400" dirty="0">
                <a:latin typeface="宋体" charset="-122"/>
              </a:rPr>
              <a:t>选取装入背包的物品，∑</a:t>
            </a:r>
            <a:r>
              <a:rPr lang="en-US" altLang="zh-CN" sz="2400" dirty="0" err="1"/>
              <a:t>w</a:t>
            </a:r>
            <a:r>
              <a:rPr lang="en-US" altLang="zh-CN" sz="2400" baseline="-30000" dirty="0" err="1"/>
              <a:t>i</a:t>
            </a:r>
            <a:r>
              <a:rPr lang="zh-CN" altLang="en-US" sz="2400" dirty="0">
                <a:latin typeface="宋体" charset="-122"/>
              </a:rPr>
              <a:t>不超过背包的容量，使得装入的物品价值最高</a:t>
            </a:r>
            <a:r>
              <a:rPr lang="en-US" altLang="zh-CN" sz="2400" dirty="0" smtClean="0">
                <a:latin typeface="+mj-lt"/>
              </a:rPr>
              <a:t>max</a:t>
            </a:r>
            <a:r>
              <a:rPr lang="zh-CN" altLang="en-US" sz="2400" dirty="0" smtClean="0">
                <a:latin typeface="+mj-lt"/>
              </a:rPr>
              <a:t>∑</a:t>
            </a:r>
            <a:r>
              <a:rPr lang="en-US" altLang="zh-CN" sz="2400" dirty="0">
                <a:latin typeface="+mj-lt"/>
              </a:rPr>
              <a:t>v</a:t>
            </a:r>
            <a:r>
              <a:rPr lang="en-US" altLang="zh-CN" sz="2400" baseline="-30000" dirty="0">
                <a:latin typeface="+mj-lt"/>
              </a:rPr>
              <a:t>i</a:t>
            </a:r>
            <a:r>
              <a:rPr lang="en-US" altLang="zh-CN" sz="2400" dirty="0">
                <a:latin typeface="+mj-lt"/>
              </a:rPr>
              <a:t> </a:t>
            </a:r>
            <a:r>
              <a:rPr lang="en-US" altLang="zh-CN" sz="2400" dirty="0">
                <a:latin typeface="宋体" charset="-122"/>
              </a:rPr>
              <a:t>。</a:t>
            </a:r>
          </a:p>
          <a:p>
            <a:r>
              <a:rPr lang="zh-CN" altLang="en-US" sz="2800" dirty="0" smtClean="0"/>
              <a:t>数学模型</a:t>
            </a:r>
            <a:r>
              <a:rPr lang="zh-CN" altLang="en-US" sz="2800" dirty="0" smtClean="0">
                <a:latin typeface="宋体" charset="-122"/>
              </a:rPr>
              <a:t>：</a:t>
            </a:r>
            <a:endParaRPr lang="zh-CN" altLang="en-US" sz="2800" dirty="0">
              <a:latin typeface="宋体" charset="-122"/>
            </a:endParaRPr>
          </a:p>
          <a:p>
            <a:pPr lvl="1"/>
            <a:r>
              <a:rPr lang="zh-CN" altLang="en-US" sz="2400" dirty="0" smtClean="0">
                <a:latin typeface="宋体" charset="-122"/>
              </a:rPr>
              <a:t>给出权重定义：物品</a:t>
            </a:r>
            <a:r>
              <a:rPr lang="en-US" altLang="zh-CN" sz="2400" dirty="0" err="1"/>
              <a:t>i</a:t>
            </a:r>
            <a:r>
              <a:rPr lang="en-US" altLang="zh-CN" sz="2400" dirty="0"/>
              <a:t> </a:t>
            </a:r>
            <a:r>
              <a:rPr lang="zh-CN" altLang="en-US" sz="2400" dirty="0" smtClean="0">
                <a:latin typeface="宋体" charset="-122"/>
              </a:rPr>
              <a:t>的</a:t>
            </a:r>
            <a:r>
              <a:rPr lang="zh-CN" altLang="en-US" sz="2400" b="1" dirty="0" smtClean="0">
                <a:solidFill>
                  <a:srgbClr val="FF0000"/>
                </a:solidFill>
                <a:latin typeface="宋体" charset="-122"/>
              </a:rPr>
              <a:t>重要</a:t>
            </a:r>
            <a:r>
              <a:rPr lang="zh-CN" altLang="en-US" sz="2400" b="1" dirty="0">
                <a:solidFill>
                  <a:srgbClr val="FF0000"/>
                </a:solidFill>
                <a:latin typeface="宋体" charset="-122"/>
              </a:rPr>
              <a:t>程度权值</a:t>
            </a:r>
            <a:r>
              <a:rPr lang="zh-CN" altLang="en-US" sz="2400" dirty="0">
                <a:latin typeface="宋体" charset="-122"/>
              </a:rPr>
              <a:t>为</a:t>
            </a:r>
            <a:r>
              <a:rPr lang="en-US" altLang="zh-CN" sz="2400" dirty="0"/>
              <a:t>v</a:t>
            </a:r>
            <a:r>
              <a:rPr lang="en-US" altLang="zh-CN" sz="2400" baseline="-30000" dirty="0"/>
              <a:t>i</a:t>
            </a:r>
            <a:r>
              <a:rPr lang="en-US" altLang="zh-CN" sz="2400" dirty="0" smtClean="0">
                <a:latin typeface="宋体" charset="-122"/>
              </a:rPr>
              <a:t>，</a:t>
            </a:r>
          </a:p>
          <a:p>
            <a:pPr lvl="1"/>
            <a:r>
              <a:rPr lang="zh-CN" altLang="en-US" sz="2400" dirty="0" smtClean="0">
                <a:latin typeface="宋体" charset="-122"/>
              </a:rPr>
              <a:t>选取数据流</a:t>
            </a:r>
            <a:endParaRPr lang="en-US" altLang="zh-CN" sz="2400" dirty="0" smtClean="0">
              <a:latin typeface="宋体" charset="-122"/>
            </a:endParaRPr>
          </a:p>
          <a:p>
            <a:pPr lvl="1"/>
            <a:r>
              <a:rPr lang="zh-CN" altLang="en-US" sz="2400" dirty="0" smtClean="0">
                <a:latin typeface="宋体" charset="-122"/>
              </a:rPr>
              <a:t>使</a:t>
            </a:r>
            <a:r>
              <a:rPr lang="zh-CN" altLang="en-US" sz="2400" dirty="0">
                <a:latin typeface="宋体" charset="-122"/>
              </a:rPr>
              <a:t>总</a:t>
            </a:r>
            <a:r>
              <a:rPr lang="zh-CN" altLang="en-US" sz="2400" dirty="0" smtClean="0">
                <a:latin typeface="宋体" charset="-122"/>
              </a:rPr>
              <a:t>权值最优</a:t>
            </a:r>
            <a:endParaRPr lang="zh-CN" altLang="en-US" sz="2400" dirty="0">
              <a:latin typeface="宋体" charset="-122"/>
            </a:endParaRPr>
          </a:p>
        </p:txBody>
      </p:sp>
      <p:grpSp>
        <p:nvGrpSpPr>
          <p:cNvPr id="5" name="组合 4"/>
          <p:cNvGrpSpPr/>
          <p:nvPr/>
        </p:nvGrpSpPr>
        <p:grpSpPr>
          <a:xfrm>
            <a:off x="5832140" y="5680202"/>
            <a:ext cx="3168352" cy="1177798"/>
            <a:chOff x="5327876" y="1999174"/>
            <a:chExt cx="3819420" cy="1521631"/>
          </a:xfrm>
        </p:grpSpPr>
        <p:graphicFrame>
          <p:nvGraphicFramePr>
            <p:cNvPr id="6" name="Object 0"/>
            <p:cNvGraphicFramePr>
              <a:graphicFrameLocks noChangeAspect="1"/>
            </p:cNvGraphicFramePr>
            <p:nvPr>
              <p:extLst>
                <p:ext uri="{D42A27DB-BD31-4B8C-83A1-F6EECF244321}">
                  <p14:modId xmlns:p14="http://schemas.microsoft.com/office/powerpoint/2010/main" val="4001844295"/>
                </p:ext>
              </p:extLst>
            </p:nvPr>
          </p:nvGraphicFramePr>
          <p:xfrm>
            <a:off x="5327876" y="1999174"/>
            <a:ext cx="681289" cy="1521631"/>
          </p:xfrm>
          <a:graphic>
            <a:graphicData uri="http://schemas.openxmlformats.org/presentationml/2006/ole">
              <mc:AlternateContent xmlns:mc="http://schemas.openxmlformats.org/markup-compatibility/2006">
                <mc:Choice xmlns:v="urn:schemas-microsoft-com:vml" Requires="v">
                  <p:oleObj spid="_x0000_s5241" name="Equation" r:id="rId4" imgW="203040" imgH="457200" progId="Equation.DSMT4">
                    <p:embed/>
                  </p:oleObj>
                </mc:Choice>
                <mc:Fallback>
                  <p:oleObj name="Equation" r:id="rId4" imgW="203040" imgH="457200" progId="Equation.DSMT4">
                    <p:embed/>
                    <p:pic>
                      <p:nvPicPr>
                        <p:cNvPr id="0" name=""/>
                        <p:cNvPicPr>
                          <a:picLocks noChangeAspect="1" noChangeArrowheads="1"/>
                        </p:cNvPicPr>
                        <p:nvPr/>
                      </p:nvPicPr>
                      <p:blipFill>
                        <a:blip r:embed="rId5"/>
                        <a:srcRect/>
                        <a:stretch>
                          <a:fillRect/>
                        </a:stretch>
                      </p:blipFill>
                      <p:spPr bwMode="auto">
                        <a:xfrm>
                          <a:off x="5327876" y="1999174"/>
                          <a:ext cx="681289" cy="1521631"/>
                        </a:xfrm>
                        <a:prstGeom prst="rect">
                          <a:avLst/>
                        </a:prstGeom>
                        <a:noFill/>
                      </p:spPr>
                    </p:pic>
                  </p:oleObj>
                </mc:Fallback>
              </mc:AlternateContent>
            </a:graphicData>
          </a:graphic>
        </p:graphicFrame>
        <p:sp>
          <p:nvSpPr>
            <p:cNvPr id="7" name="Text Box 0"/>
            <p:cNvSpPr txBox="1">
              <a:spLocks noChangeArrowheads="1"/>
            </p:cNvSpPr>
            <p:nvPr/>
          </p:nvSpPr>
          <p:spPr bwMode="auto">
            <a:xfrm>
              <a:off x="5615908" y="2045690"/>
              <a:ext cx="3531388" cy="145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rgbClr val="008000"/>
                  </a:solidFill>
                  <a:prstDash val="dash"/>
                  <a:miter lim="800000"/>
                  <a:headEnd type="none" w="med"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a:spAutoFit/>
            </a:bodyPr>
            <a:lstStyle/>
            <a:p>
              <a:pPr>
                <a:spcBef>
                  <a:spcPct val="50000"/>
                </a:spcBef>
              </a:pPr>
              <a:r>
                <a:rPr lang="en-US" altLang="zh-CN" sz="2800" b="0" dirty="0" smtClean="0">
                  <a:ea typeface="迷你简启体" pitchFamily="65" charset="-122"/>
                </a:rPr>
                <a:t>Max. </a:t>
              </a:r>
              <a:r>
                <a:rPr lang="zh-CN" altLang="en-US" sz="2800" dirty="0" smtClean="0"/>
                <a:t>∑</a:t>
              </a:r>
              <a:r>
                <a:rPr lang="en-US" altLang="zh-CN" sz="2800" dirty="0"/>
                <a:t>v</a:t>
              </a:r>
              <a:r>
                <a:rPr lang="en-US" altLang="zh-CN" sz="2800" baseline="-30000" dirty="0"/>
                <a:t>i</a:t>
              </a:r>
              <a:r>
                <a:rPr lang="en-US" altLang="zh-CN" sz="2800" dirty="0"/>
                <a:t> </a:t>
              </a:r>
              <a:endParaRPr lang="en-US" altLang="zh-CN" sz="2800" b="0" dirty="0" smtClean="0">
                <a:ea typeface="迷你简启体" pitchFamily="65" charset="-122"/>
              </a:endParaRPr>
            </a:p>
            <a:p>
              <a:pPr>
                <a:spcBef>
                  <a:spcPct val="50000"/>
                </a:spcBef>
              </a:pPr>
              <a:r>
                <a:rPr lang="en-US" altLang="zh-CN" sz="2800" dirty="0" err="1" smtClean="0">
                  <a:ea typeface="迷你简启体" pitchFamily="65" charset="-122"/>
                </a:rPr>
                <a:t>S.t.</a:t>
              </a:r>
              <a:r>
                <a:rPr lang="en-US" altLang="zh-CN" sz="2800" dirty="0" smtClean="0">
                  <a:ea typeface="迷你简启体" pitchFamily="65" charset="-122"/>
                </a:rPr>
                <a:t>    </a:t>
              </a:r>
              <a:r>
                <a:rPr lang="zh-CN" altLang="en-US" sz="2800" dirty="0" smtClean="0"/>
                <a:t>∑</a:t>
              </a:r>
              <a:r>
                <a:rPr lang="en-US" altLang="zh-CN" sz="2800" dirty="0" err="1" smtClean="0"/>
                <a:t>w</a:t>
              </a:r>
              <a:r>
                <a:rPr lang="en-US" altLang="zh-CN" sz="2800" baseline="-30000" dirty="0" err="1" smtClean="0"/>
                <a:t>i</a:t>
              </a:r>
              <a:r>
                <a:rPr lang="en-US" altLang="zh-CN" sz="2800" dirty="0"/>
                <a:t>&lt;=M</a:t>
              </a:r>
              <a:endParaRPr lang="zh-CN" altLang="en-US" sz="2800" dirty="0"/>
            </a:p>
          </p:txBody>
        </p:sp>
      </p:grpSp>
    </p:spTree>
    <p:extLst>
      <p:ext uri="{BB962C8B-B14F-4D97-AF65-F5344CB8AC3E}">
        <p14:creationId xmlns:p14="http://schemas.microsoft.com/office/powerpoint/2010/main" val="4092830374"/>
      </p:ext>
    </p:extLst>
  </p:cSld>
  <p:clrMapOvr>
    <a:masterClrMapping/>
  </p:clrMapOvr>
  <mc:AlternateContent xmlns:mc="http://schemas.openxmlformats.org/markup-compatibility/2006" xmlns:p14="http://schemas.microsoft.com/office/powerpoint/2010/main">
    <mc:Choice Requires="p14">
      <p:transition spd="slow" p14:dur="2000" advTm="166347"/>
    </mc:Choice>
    <mc:Fallback xmlns="">
      <p:transition spd="slow" advTm="166347"/>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292547" y="0"/>
            <a:ext cx="7543800" cy="1143000"/>
          </a:xfrm>
        </p:spPr>
        <p:txBody>
          <a:bodyPr/>
          <a:lstStyle/>
          <a:p>
            <a:r>
              <a:rPr lang="zh-CN" altLang="en-US" dirty="0">
                <a:latin typeface="Times New Roman" pitchFamily="18" charset="0"/>
                <a:ea typeface="迷你简启体" pitchFamily="65" charset="-122"/>
              </a:rPr>
              <a:t>背包问题举例</a:t>
            </a:r>
          </a:p>
        </p:txBody>
      </p:sp>
      <p:sp>
        <p:nvSpPr>
          <p:cNvPr id="142339" name="Rectangle 3"/>
          <p:cNvSpPr>
            <a:spLocks noGrp="1" noChangeArrowheads="1"/>
          </p:cNvSpPr>
          <p:nvPr>
            <p:ph type="body" idx="1"/>
          </p:nvPr>
        </p:nvSpPr>
        <p:spPr>
          <a:xfrm>
            <a:off x="1066800" y="4457700"/>
            <a:ext cx="7772400" cy="2400300"/>
          </a:xfrm>
        </p:spPr>
        <p:txBody>
          <a:bodyPr/>
          <a:lstStyle/>
          <a:p>
            <a:r>
              <a:rPr lang="zh-CN" altLang="en-US" sz="2400" dirty="0">
                <a:latin typeface="Times New Roman" pitchFamily="18" charset="0"/>
                <a:ea typeface="迷你简启体" pitchFamily="65" charset="-122"/>
              </a:rPr>
              <a:t>上述问题规模</a:t>
            </a:r>
            <a:r>
              <a:rPr lang="en-US" altLang="zh-CN" sz="2400" dirty="0">
                <a:latin typeface="Times New Roman" pitchFamily="18" charset="0"/>
                <a:ea typeface="迷你简启体" pitchFamily="65" charset="-122"/>
              </a:rPr>
              <a:t>n=4</a:t>
            </a:r>
            <a:r>
              <a:rPr lang="zh-CN" altLang="en-US" sz="2400" dirty="0">
                <a:latin typeface="Times New Roman" pitchFamily="18" charset="0"/>
                <a:ea typeface="迷你简启体" pitchFamily="65" charset="-122"/>
              </a:rPr>
              <a:t>种物品的背包问题，的解的空间2</a:t>
            </a:r>
            <a:r>
              <a:rPr lang="en-US" altLang="zh-CN" sz="2400" baseline="30000" dirty="0">
                <a:latin typeface="Times New Roman" pitchFamily="18" charset="0"/>
                <a:ea typeface="迷你简启体" pitchFamily="65" charset="-122"/>
              </a:rPr>
              <a:t>4</a:t>
            </a:r>
            <a:r>
              <a:rPr lang="en-US" altLang="zh-CN" sz="2400" dirty="0">
                <a:latin typeface="Times New Roman" pitchFamily="18" charset="0"/>
                <a:ea typeface="迷你简启体" pitchFamily="65" charset="-122"/>
              </a:rPr>
              <a:t>，</a:t>
            </a:r>
            <a:r>
              <a:rPr lang="zh-CN" altLang="en-US" sz="2400" dirty="0">
                <a:latin typeface="Times New Roman" pitchFamily="18" charset="0"/>
                <a:ea typeface="迷你简启体" pitchFamily="65" charset="-122"/>
              </a:rPr>
              <a:t>背包问题复杂度</a:t>
            </a:r>
            <a:r>
              <a:rPr lang="en-US" altLang="zh-CN" sz="2400" dirty="0">
                <a:latin typeface="Times New Roman" pitchFamily="18" charset="0"/>
                <a:ea typeface="迷你简启体" pitchFamily="65" charset="-122"/>
              </a:rPr>
              <a:t>O(</a:t>
            </a:r>
            <a:r>
              <a:rPr lang="zh-CN" altLang="en-US" sz="2400" dirty="0">
                <a:latin typeface="Times New Roman" pitchFamily="18" charset="0"/>
                <a:ea typeface="迷你简启体" pitchFamily="65" charset="-122"/>
              </a:rPr>
              <a:t>2</a:t>
            </a:r>
            <a:r>
              <a:rPr lang="en-US" altLang="zh-CN" sz="2400" baseline="30000" dirty="0">
                <a:latin typeface="Times New Roman" pitchFamily="18" charset="0"/>
                <a:ea typeface="迷你简启体" pitchFamily="65" charset="-122"/>
              </a:rPr>
              <a:t>n</a:t>
            </a:r>
            <a:r>
              <a:rPr lang="en-US" altLang="zh-CN" sz="2400" dirty="0">
                <a:latin typeface="Times New Roman" pitchFamily="18" charset="0"/>
                <a:ea typeface="迷你简启体" pitchFamily="65" charset="-122"/>
              </a:rPr>
              <a:t>)，</a:t>
            </a:r>
            <a:r>
              <a:rPr lang="zh-CN" altLang="en-US" sz="2400" dirty="0">
                <a:latin typeface="Times New Roman" pitchFamily="18" charset="0"/>
                <a:ea typeface="迷你简启体" pitchFamily="65" charset="-122"/>
              </a:rPr>
              <a:t>为</a:t>
            </a:r>
            <a:r>
              <a:rPr lang="en-US" altLang="zh-CN" sz="2400" dirty="0">
                <a:latin typeface="Times New Roman" pitchFamily="18" charset="0"/>
                <a:ea typeface="迷你简启体" pitchFamily="65" charset="-122"/>
              </a:rPr>
              <a:t>NP</a:t>
            </a:r>
            <a:r>
              <a:rPr lang="zh-CN" altLang="en-US" sz="2400" dirty="0">
                <a:latin typeface="Times New Roman" pitchFamily="18" charset="0"/>
                <a:ea typeface="迷你简启体" pitchFamily="65" charset="-122"/>
              </a:rPr>
              <a:t>难问题。</a:t>
            </a:r>
          </a:p>
        </p:txBody>
      </p:sp>
      <p:graphicFrame>
        <p:nvGraphicFramePr>
          <p:cNvPr id="142340" name="Group 4"/>
          <p:cNvGraphicFramePr>
            <a:graphicFrameLocks noGrp="1"/>
          </p:cNvGraphicFramePr>
          <p:nvPr>
            <p:extLst>
              <p:ext uri="{D42A27DB-BD31-4B8C-83A1-F6EECF244321}">
                <p14:modId xmlns:p14="http://schemas.microsoft.com/office/powerpoint/2010/main" val="3445553427"/>
              </p:ext>
            </p:extLst>
          </p:nvPr>
        </p:nvGraphicFramePr>
        <p:xfrm>
          <a:off x="1676400" y="1219200"/>
          <a:ext cx="6553200" cy="2633472"/>
        </p:xfrm>
        <a:graphic>
          <a:graphicData uri="http://schemas.openxmlformats.org/drawingml/2006/table">
            <a:tbl>
              <a:tblPr/>
              <a:tblGrid>
                <a:gridCol w="1828800"/>
                <a:gridCol w="838200"/>
                <a:gridCol w="801688"/>
                <a:gridCol w="738187"/>
                <a:gridCol w="920750"/>
                <a:gridCol w="1425575"/>
              </a:tblGrid>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dirty="0" smtClean="0">
                          <a:ln>
                            <a:noFill/>
                          </a:ln>
                          <a:solidFill>
                            <a:schemeClr val="tx1"/>
                          </a:solidFill>
                          <a:effectLst/>
                          <a:latin typeface="Times New Roman" pitchFamily="18" charset="0"/>
                          <a:ea typeface="迷你简启体" pitchFamily="65" charset="-122"/>
                        </a:rPr>
                        <a:t>物品</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dirty="0" smtClean="0">
                          <a:ln>
                            <a:noFill/>
                          </a:ln>
                          <a:solidFill>
                            <a:schemeClr val="tx1"/>
                          </a:solidFill>
                          <a:effectLst/>
                          <a:latin typeface="Times New Roman" pitchFamily="18" charset="0"/>
                          <a:ea typeface="迷你简启体" pitchFamily="65" charset="-122"/>
                        </a:rPr>
                        <a:t>水</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金块</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银块</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帐篷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背包容积3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rPr>
                        <a:t>重量/占用资源</a:t>
                      </a:r>
                      <a:endParaRPr kumimoji="1" lang="en-US" altLang="zh-CN" sz="2000" b="0" i="0" u="none" strike="noStrike" cap="none" normalizeH="0" baseline="0" dirty="0" smtClean="0">
                        <a:ln>
                          <a:noFill/>
                        </a:ln>
                        <a:solidFill>
                          <a:schemeClr val="tx1"/>
                        </a:solidFill>
                        <a:effectLst/>
                        <a:latin typeface="Times New Roman" pitchFamily="18" charset="0"/>
                        <a:ea typeface="迷你简启体" pitchFamily="65"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权值/价值</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11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价值密度</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dirty="0" smtClean="0">
                          <a:ln>
                            <a:noFill/>
                          </a:ln>
                          <a:solidFill>
                            <a:schemeClr val="tx1"/>
                          </a:solidFill>
                          <a:effectLst/>
                          <a:latin typeface="Times New Roman" pitchFamily="18" charset="0"/>
                          <a:ea typeface="迷你简启体" pitchFamily="65" charset="-122"/>
                        </a:rPr>
                        <a:t>3.7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dirty="0" smtClean="0">
                          <a:ln>
                            <a:noFill/>
                          </a:ln>
                          <a:solidFill>
                            <a:schemeClr val="tx1"/>
                          </a:solidFill>
                          <a:effectLst/>
                          <a:latin typeface="Times New Roman" pitchFamily="18" charset="0"/>
                          <a:ea typeface="迷你简启体" pitchFamily="65" charset="-122"/>
                        </a:rPr>
                        <a:t>∑</a:t>
                      </a:r>
                      <a:r>
                        <a:rPr kumimoji="1" lang="en-US" altLang="zh-CN" sz="2400" b="0" i="0" u="none" strike="noStrike" cap="none" normalizeH="0" baseline="0" dirty="0" smtClean="0">
                          <a:ln>
                            <a:noFill/>
                          </a:ln>
                          <a:solidFill>
                            <a:schemeClr val="tx1"/>
                          </a:solidFill>
                          <a:effectLst/>
                          <a:latin typeface="Times New Roman" pitchFamily="18" charset="0"/>
                          <a:ea typeface="迷你简启体" pitchFamily="65" charset="-122"/>
                        </a:rPr>
                        <a:t>Vi*Xi</a:t>
                      </a:r>
                      <a:endParaRPr kumimoji="1" lang="zh-CN" altLang="en-US" sz="2400" b="0" i="0" u="none" strike="noStrike" cap="none" normalizeH="0" baseline="0" dirty="0" smtClean="0">
                        <a:ln>
                          <a:noFill/>
                        </a:ln>
                        <a:solidFill>
                          <a:schemeClr val="tx1"/>
                        </a:solidFill>
                        <a:effectLst/>
                        <a:latin typeface="Times New Roman" pitchFamily="18" charset="0"/>
                        <a:ea typeface="迷你简启体" pitchFamily="65"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迷你简启体" pitchFamily="65" charset="-122"/>
                        </a:rPr>
                        <a:t>X</a:t>
                      </a: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最优</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1" i="0" u="none" strike="noStrike" cap="none" normalizeH="0" baseline="0" smtClean="0">
                          <a:ln>
                            <a:noFill/>
                          </a:ln>
                          <a:solidFill>
                            <a:srgbClr val="FF0000"/>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11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迷你简启体" pitchFamily="65" charset="-122"/>
                        </a:rPr>
                        <a:t>X</a:t>
                      </a:r>
                      <a:r>
                        <a:rPr kumimoji="1" lang="zh-CN" altLang="en-US" sz="2400" b="0" i="0" u="none" strike="noStrike" cap="none" normalizeH="0" baseline="0" smtClean="0">
                          <a:ln>
                            <a:noFill/>
                          </a:ln>
                          <a:solidFill>
                            <a:schemeClr val="tx1"/>
                          </a:solidFill>
                          <a:effectLst/>
                          <a:latin typeface="Times New Roman" pitchFamily="18" charset="0"/>
                          <a:ea typeface="迷你简启体" pitchFamily="65" charset="-122"/>
                        </a:rPr>
                        <a:t>近似</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1" i="0" u="none" strike="noStrike" cap="none" normalizeH="0" baseline="0" dirty="0" smtClean="0">
                          <a:ln>
                            <a:noFill/>
                          </a:ln>
                          <a:solidFill>
                            <a:srgbClr val="FF0000"/>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dirty="0" smtClean="0">
                          <a:ln>
                            <a:noFill/>
                          </a:ln>
                          <a:solidFill>
                            <a:schemeClr val="tx1"/>
                          </a:solidFill>
                          <a:effectLst/>
                          <a:latin typeface="Times New Roman" pitchFamily="18" charset="0"/>
                          <a:ea typeface="迷你简启体" pitchFamily="65"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1" i="0" u="none" strike="noStrike" cap="none" normalizeH="0" baseline="0" smtClean="0">
                          <a:ln>
                            <a:noFill/>
                          </a:ln>
                          <a:solidFill>
                            <a:srgbClr val="FF0000"/>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1" i="0" u="none" strike="noStrike" cap="none" normalizeH="0" baseline="0" smtClean="0">
                          <a:ln>
                            <a:noFill/>
                          </a:ln>
                          <a:solidFill>
                            <a:srgbClr val="FF0000"/>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dirty="0" smtClean="0">
                          <a:ln>
                            <a:noFill/>
                          </a:ln>
                          <a:solidFill>
                            <a:schemeClr val="tx1"/>
                          </a:solidFill>
                          <a:effectLst/>
                          <a:latin typeface="Times New Roman" pitchFamily="18" charset="0"/>
                          <a:ea typeface="迷你简启体" pitchFamily="65" charset="-122"/>
                        </a:rPr>
                        <a:t>10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392" name="Oval 56"/>
          <p:cNvSpPr>
            <a:spLocks noChangeArrowheads="1"/>
          </p:cNvSpPr>
          <p:nvPr/>
        </p:nvSpPr>
        <p:spPr bwMode="auto">
          <a:xfrm>
            <a:off x="1676400" y="1600200"/>
            <a:ext cx="7010400" cy="457200"/>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迷你简启体" pitchFamily="65" charset="-122"/>
            </a:endParaRPr>
          </a:p>
        </p:txBody>
      </p:sp>
      <p:sp>
        <p:nvSpPr>
          <p:cNvPr id="142393" name="AutoShape 57"/>
          <p:cNvSpPr>
            <a:spLocks noChangeArrowheads="1"/>
          </p:cNvSpPr>
          <p:nvPr/>
        </p:nvSpPr>
        <p:spPr bwMode="auto">
          <a:xfrm>
            <a:off x="5715000" y="440668"/>
            <a:ext cx="3276600" cy="1044116"/>
          </a:xfrm>
          <a:prstGeom prst="wedgeEllipseCallout">
            <a:avLst>
              <a:gd name="adj1" fmla="val -45690"/>
              <a:gd name="adj2" fmla="val 74118"/>
            </a:avLst>
          </a:prstGeom>
          <a:solidFill>
            <a:srgbClr val="66CCFF">
              <a:alpha val="40000"/>
            </a:srgbClr>
          </a:solidFill>
          <a:ln w="9525">
            <a:solidFill>
              <a:schemeClr val="tx1"/>
            </a:solidFill>
            <a:miter lim="800000"/>
            <a:headEnd/>
            <a:tailEnd/>
          </a:ln>
          <a:effectLst/>
        </p:spPr>
        <p:txBody>
          <a:bodyPr/>
          <a:lstStyle/>
          <a:p>
            <a:pPr algn="ctr">
              <a:lnSpc>
                <a:spcPct val="100000"/>
              </a:lnSpc>
              <a:spcBef>
                <a:spcPct val="0"/>
              </a:spcBef>
              <a:buClrTx/>
              <a:buSzTx/>
              <a:buFontTx/>
              <a:buNone/>
            </a:pPr>
            <a:r>
              <a:rPr kumimoji="0" lang="zh-CN" altLang="en-US" sz="2800" b="1" dirty="0">
                <a:solidFill>
                  <a:srgbClr val="FF3300"/>
                </a:solidFill>
                <a:ea typeface="迷你简启体" pitchFamily="65" charset="-122"/>
              </a:rPr>
              <a:t>占用的加密设备能力</a:t>
            </a:r>
            <a:endParaRPr kumimoji="0" lang="zh-CN" altLang="en-US" sz="2800" b="1" dirty="0">
              <a:solidFill>
                <a:schemeClr val="tx1"/>
              </a:solidFill>
              <a:ea typeface="迷你简启体" pitchFamily="65" charset="-122"/>
            </a:endParaRPr>
          </a:p>
        </p:txBody>
      </p:sp>
      <p:sp>
        <p:nvSpPr>
          <p:cNvPr id="142394" name="Oval 58"/>
          <p:cNvSpPr>
            <a:spLocks noChangeArrowheads="1"/>
          </p:cNvSpPr>
          <p:nvPr/>
        </p:nvSpPr>
        <p:spPr bwMode="auto">
          <a:xfrm>
            <a:off x="1676400" y="1981200"/>
            <a:ext cx="7010400" cy="457200"/>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迷你简启体" pitchFamily="65" charset="-122"/>
            </a:endParaRPr>
          </a:p>
        </p:txBody>
      </p:sp>
      <p:sp>
        <p:nvSpPr>
          <p:cNvPr id="142395" name="AutoShape 59"/>
          <p:cNvSpPr>
            <a:spLocks noChangeArrowheads="1"/>
          </p:cNvSpPr>
          <p:nvPr/>
        </p:nvSpPr>
        <p:spPr bwMode="auto">
          <a:xfrm>
            <a:off x="5638800" y="4191000"/>
            <a:ext cx="2971800" cy="533400"/>
          </a:xfrm>
          <a:prstGeom prst="wedgeEllipseCallout">
            <a:avLst>
              <a:gd name="adj1" fmla="val -37235"/>
              <a:gd name="adj2" fmla="val -356546"/>
            </a:avLst>
          </a:prstGeom>
          <a:solidFill>
            <a:srgbClr val="66CCFF">
              <a:alpha val="40000"/>
            </a:srgbClr>
          </a:solidFill>
          <a:ln w="9525">
            <a:solidFill>
              <a:schemeClr val="tx1"/>
            </a:solidFill>
            <a:miter lim="800000"/>
            <a:headEnd/>
            <a:tailEnd/>
          </a:ln>
          <a:effectLst/>
        </p:spPr>
        <p:txBody>
          <a:bodyPr/>
          <a:lstStyle/>
          <a:p>
            <a:pPr algn="ctr">
              <a:lnSpc>
                <a:spcPct val="100000"/>
              </a:lnSpc>
              <a:spcBef>
                <a:spcPct val="0"/>
              </a:spcBef>
              <a:buClrTx/>
              <a:buSzTx/>
              <a:buFontTx/>
              <a:buNone/>
            </a:pPr>
            <a:r>
              <a:rPr kumimoji="0" lang="zh-CN" altLang="en-US" b="1" dirty="0">
                <a:solidFill>
                  <a:srgbClr val="FF3300"/>
                </a:solidFill>
                <a:ea typeface="迷你简启体" pitchFamily="65" charset="-122"/>
              </a:rPr>
              <a:t>安全权值</a:t>
            </a:r>
            <a:r>
              <a:rPr kumimoji="0" lang="en-US" altLang="zh-CN" b="1" dirty="0">
                <a:solidFill>
                  <a:srgbClr val="FF3300"/>
                </a:solidFill>
                <a:ea typeface="迷你简启体" pitchFamily="65" charset="-122"/>
              </a:rPr>
              <a:t>v</a:t>
            </a:r>
            <a:endParaRPr kumimoji="0" lang="en-US" altLang="zh-CN" b="1" dirty="0">
              <a:solidFill>
                <a:schemeClr val="tx1"/>
              </a:solidFill>
              <a:ea typeface="迷你简启体" pitchFamily="65" charset="-122"/>
            </a:endParaRPr>
          </a:p>
        </p:txBody>
      </p:sp>
      <p:sp>
        <p:nvSpPr>
          <p:cNvPr id="142396" name="Rectangle 60"/>
          <p:cNvSpPr>
            <a:spLocks noChangeArrowheads="1"/>
          </p:cNvSpPr>
          <p:nvPr/>
        </p:nvSpPr>
        <p:spPr bwMode="auto">
          <a:xfrm>
            <a:off x="838200" y="5403850"/>
            <a:ext cx="8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en-US" sz="3600" b="1" dirty="0">
                <a:solidFill>
                  <a:srgbClr val="FF0000"/>
                </a:solidFill>
                <a:ea typeface="迷你简启体" pitchFamily="65" charset="-122"/>
              </a:rPr>
              <a:t>在资源有限的情况下，最有效的利用加密能力，建立最优化模型</a:t>
            </a:r>
          </a:p>
        </p:txBody>
      </p:sp>
      <p:sp>
        <p:nvSpPr>
          <p:cNvPr id="10" name="TextBox 1"/>
          <p:cNvSpPr txBox="1">
            <a:spLocks noChangeArrowheads="1"/>
          </p:cNvSpPr>
          <p:nvPr/>
        </p:nvSpPr>
        <p:spPr bwMode="auto">
          <a:xfrm>
            <a:off x="-72516" y="1240304"/>
            <a:ext cx="151166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0000"/>
              </a:lnSpc>
              <a:spcBef>
                <a:spcPct val="20000"/>
              </a:spcBef>
              <a:buClr>
                <a:schemeClr val="tx2"/>
              </a:buClr>
              <a:buFont typeface="Wingdings" pitchFamily="2" charset="2"/>
              <a:buChar char="w"/>
              <a:defRPr kumimoji="1" sz="3200">
                <a:solidFill>
                  <a:schemeClr val="tx1"/>
                </a:solidFill>
                <a:latin typeface="Times New Roman" pitchFamily="18" charset="0"/>
                <a:ea typeface="迷你简启体" pitchFamily="65" charset="-122"/>
              </a:defRPr>
            </a:lvl1pPr>
            <a:lvl2pPr marL="742950" indent="-285750" eaLnBrk="0" hangingPunct="0">
              <a:lnSpc>
                <a:spcPct val="110000"/>
              </a:lnSpc>
              <a:spcBef>
                <a:spcPct val="20000"/>
              </a:spcBef>
              <a:buSzPct val="95000"/>
              <a:buChar char="–"/>
              <a:defRPr kumimoji="1" sz="2800">
                <a:solidFill>
                  <a:schemeClr val="tx1"/>
                </a:solidFill>
                <a:latin typeface="Times New Roman" pitchFamily="18" charset="0"/>
                <a:ea typeface="迷你简启体" pitchFamily="65" charset="-122"/>
              </a:defRPr>
            </a:lvl2pPr>
            <a:lvl3pPr marL="1143000" indent="-228600" eaLnBrk="0" hangingPunct="0">
              <a:lnSpc>
                <a:spcPct val="110000"/>
              </a:lnSpc>
              <a:spcBef>
                <a:spcPct val="20000"/>
              </a:spcBef>
              <a:buChar char="•"/>
              <a:defRPr kumimoji="1" sz="2400">
                <a:solidFill>
                  <a:schemeClr val="tx1"/>
                </a:solidFill>
                <a:latin typeface="Times New Roman" pitchFamily="18" charset="0"/>
                <a:ea typeface="迷你简启体" pitchFamily="65" charset="-122"/>
              </a:defRPr>
            </a:lvl3pPr>
            <a:lvl4pPr marL="1600200" indent="-228600" eaLnBrk="0" hangingPunct="0">
              <a:lnSpc>
                <a:spcPct val="110000"/>
              </a:lnSpc>
              <a:spcBef>
                <a:spcPct val="20000"/>
              </a:spcBef>
              <a:buChar char="–"/>
              <a:defRPr kumimoji="1" sz="2000">
                <a:solidFill>
                  <a:schemeClr val="tx1"/>
                </a:solidFill>
                <a:latin typeface="Times New Roman" pitchFamily="18" charset="0"/>
                <a:ea typeface="迷你简启体" pitchFamily="65" charset="-122"/>
              </a:defRPr>
            </a:lvl4pPr>
            <a:lvl5pPr marL="2057400" indent="-228600" eaLnBrk="0" hangingPunct="0">
              <a:lnSpc>
                <a:spcPct val="110000"/>
              </a:lnSpc>
              <a:spcBef>
                <a:spcPct val="20000"/>
              </a:spcBef>
              <a:buChar char="•"/>
              <a:defRPr kumimoji="1" sz="2000">
                <a:solidFill>
                  <a:schemeClr val="tx1"/>
                </a:solidFill>
                <a:latin typeface="Times New Roman" pitchFamily="18" charset="0"/>
                <a:ea typeface="迷你简启体" pitchFamily="65" charset="-122"/>
              </a:defRPr>
            </a:lvl5pPr>
            <a:lvl6pPr marL="25146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6pPr>
            <a:lvl7pPr marL="29718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7pPr>
            <a:lvl8pPr marL="34290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8pPr>
            <a:lvl9pPr marL="38862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9pPr>
          </a:lstStyle>
          <a:p>
            <a:pPr eaLnBrk="1" hangingPunct="1">
              <a:lnSpc>
                <a:spcPct val="100000"/>
              </a:lnSpc>
              <a:spcBef>
                <a:spcPct val="0"/>
              </a:spcBef>
              <a:buClrTx/>
              <a:buFontTx/>
              <a:buNone/>
            </a:pPr>
            <a:r>
              <a:rPr lang="zh-CN" altLang="en-US" sz="2400" b="1" dirty="0" smtClean="0">
                <a:solidFill>
                  <a:srgbClr val="FFFFFF"/>
                </a:solidFill>
                <a:latin typeface="迷你简启体" pitchFamily="65" charset="-122"/>
              </a:rPr>
              <a:t>求解问题的方法</a:t>
            </a:r>
            <a:endParaRPr lang="en-US" altLang="zh-CN" sz="2400" b="1" dirty="0" smtClean="0">
              <a:solidFill>
                <a:srgbClr val="FFFFFF"/>
              </a:solidFill>
              <a:latin typeface="迷你简启体" pitchFamily="65" charset="-122"/>
            </a:endParaRPr>
          </a:p>
          <a:p>
            <a:pPr eaLnBrk="1" hangingPunct="1">
              <a:lnSpc>
                <a:spcPct val="100000"/>
              </a:lnSpc>
              <a:spcBef>
                <a:spcPct val="0"/>
              </a:spcBef>
              <a:buClrTx/>
              <a:buFontTx/>
              <a:buNone/>
            </a:pPr>
            <a:r>
              <a:rPr lang="zh-CN" altLang="en-US" sz="2400" b="1" dirty="0" smtClean="0">
                <a:solidFill>
                  <a:srgbClr val="FFFFFF"/>
                </a:solidFill>
                <a:latin typeface="迷你简启体" pitchFamily="65" charset="-122"/>
              </a:rPr>
              <a:t>这里忽略不讲了</a:t>
            </a:r>
            <a:endParaRPr lang="en-US" altLang="zh-CN" sz="2400" b="1" dirty="0" smtClean="0">
              <a:solidFill>
                <a:srgbClr val="FFFFFF"/>
              </a:solidFill>
              <a:latin typeface="迷你简启体" pitchFamily="65" charset="-122"/>
            </a:endParaRPr>
          </a:p>
        </p:txBody>
      </p:sp>
    </p:spTree>
    <p:extLst>
      <p:ext uri="{BB962C8B-B14F-4D97-AF65-F5344CB8AC3E}">
        <p14:creationId xmlns:p14="http://schemas.microsoft.com/office/powerpoint/2010/main" val="779068020"/>
      </p:ext>
    </p:extLst>
  </p:cSld>
  <p:clrMapOvr>
    <a:masterClrMapping/>
  </p:clrMapOvr>
  <p:transition advTm="9068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96"/>
                                        </p:tgtEl>
                                        <p:attrNameLst>
                                          <p:attrName>style.visibility</p:attrName>
                                        </p:attrNameLst>
                                      </p:cBhvr>
                                      <p:to>
                                        <p:strVal val="visible"/>
                                      </p:to>
                                    </p:set>
                                    <p:animEffect transition="in" filter="blinds(horizontal)">
                                      <p:cBhvr>
                                        <p:cTn id="7" dur="500"/>
                                        <p:tgtEl>
                                          <p:spTgt spid="142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2340"/>
                                        </p:tgtEl>
                                        <p:attrNameLst>
                                          <p:attrName>style.visibility</p:attrName>
                                        </p:attrNameLst>
                                      </p:cBhvr>
                                      <p:to>
                                        <p:strVal val="visible"/>
                                      </p:to>
                                    </p:set>
                                    <p:animEffect transition="in" filter="blinds(horizontal)">
                                      <p:cBhvr>
                                        <p:cTn id="12" dur="500"/>
                                        <p:tgtEl>
                                          <p:spTgt spid="142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2393"/>
                                        </p:tgtEl>
                                        <p:attrNameLst>
                                          <p:attrName>style.visibility</p:attrName>
                                        </p:attrNameLst>
                                      </p:cBhvr>
                                      <p:to>
                                        <p:strVal val="visible"/>
                                      </p:to>
                                    </p:set>
                                    <p:animEffect transition="in" filter="blinds(horizontal)">
                                      <p:cBhvr>
                                        <p:cTn id="17" dur="500"/>
                                        <p:tgtEl>
                                          <p:spTgt spid="1423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2395"/>
                                        </p:tgtEl>
                                        <p:attrNameLst>
                                          <p:attrName>style.visibility</p:attrName>
                                        </p:attrNameLst>
                                      </p:cBhvr>
                                      <p:to>
                                        <p:strVal val="visible"/>
                                      </p:to>
                                    </p:set>
                                    <p:animEffect transition="in" filter="blinds(horizontal)">
                                      <p:cBhvr>
                                        <p:cTn id="22" dur="500"/>
                                        <p:tgtEl>
                                          <p:spTgt spid="1423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2392"/>
                                        </p:tgtEl>
                                        <p:attrNameLst>
                                          <p:attrName>style.visibility</p:attrName>
                                        </p:attrNameLst>
                                      </p:cBhvr>
                                      <p:to>
                                        <p:strVal val="visible"/>
                                      </p:to>
                                    </p:set>
                                    <p:animEffect transition="in" filter="blinds(horizontal)">
                                      <p:cBhvr>
                                        <p:cTn id="27" dur="500"/>
                                        <p:tgtEl>
                                          <p:spTgt spid="1423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2394"/>
                                        </p:tgtEl>
                                        <p:attrNameLst>
                                          <p:attrName>style.visibility</p:attrName>
                                        </p:attrNameLst>
                                      </p:cBhvr>
                                      <p:to>
                                        <p:strVal val="visible"/>
                                      </p:to>
                                    </p:set>
                                    <p:animEffect transition="in" filter="blinds(horizontal)">
                                      <p:cBhvr>
                                        <p:cTn id="32" dur="500"/>
                                        <p:tgtEl>
                                          <p:spTgt spid="14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92" grpId="0" animBg="1"/>
      <p:bldP spid="142393" grpId="0" animBg="1" autoUpdateAnimBg="0"/>
      <p:bldP spid="142394" grpId="0" animBg="1"/>
      <p:bldP spid="142395" grpId="0" animBg="1" autoUpdateAnimBg="0"/>
      <p:bldP spid="14239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371600" y="-27384"/>
            <a:ext cx="7543800" cy="1143000"/>
          </a:xfrm>
        </p:spPr>
        <p:txBody>
          <a:bodyPr/>
          <a:lstStyle/>
          <a:p>
            <a:r>
              <a:rPr lang="zh-CN" altLang="en-US" sz="4000" dirty="0" smtClean="0"/>
              <a:t>不同的算法输入</a:t>
            </a:r>
            <a:endParaRPr lang="zh-CN" altLang="en-US" sz="4000" dirty="0"/>
          </a:p>
        </p:txBody>
      </p:sp>
      <p:sp>
        <p:nvSpPr>
          <p:cNvPr id="146435" name="Rectangle 3"/>
          <p:cNvSpPr>
            <a:spLocks noGrp="1" noChangeArrowheads="1"/>
          </p:cNvSpPr>
          <p:nvPr>
            <p:ph type="body" idx="1"/>
          </p:nvPr>
        </p:nvSpPr>
        <p:spPr>
          <a:xfrm>
            <a:off x="1371600" y="980728"/>
            <a:ext cx="7620000" cy="5115272"/>
          </a:xfrm>
        </p:spPr>
        <p:txBody>
          <a:bodyPr/>
          <a:lstStyle/>
          <a:p>
            <a:endParaRPr lang="zh-CN" altLang="en-US" sz="2800" dirty="0">
              <a:latin typeface="Times New Roman" pitchFamily="18" charset="0"/>
            </a:endParaRPr>
          </a:p>
        </p:txBody>
      </p:sp>
      <p:graphicFrame>
        <p:nvGraphicFramePr>
          <p:cNvPr id="146437" name="Group 5"/>
          <p:cNvGraphicFramePr>
            <a:graphicFrameLocks noGrp="1"/>
          </p:cNvGraphicFramePr>
          <p:nvPr>
            <p:extLst>
              <p:ext uri="{D42A27DB-BD31-4B8C-83A1-F6EECF244321}">
                <p14:modId xmlns:p14="http://schemas.microsoft.com/office/powerpoint/2010/main" val="1174953750"/>
              </p:ext>
            </p:extLst>
          </p:nvPr>
        </p:nvGraphicFramePr>
        <p:xfrm>
          <a:off x="1371600" y="2528900"/>
          <a:ext cx="7391400" cy="2438400"/>
        </p:xfrm>
        <a:graphic>
          <a:graphicData uri="http://schemas.openxmlformats.org/drawingml/2006/table">
            <a:tbl>
              <a:tblPr/>
              <a:tblGrid>
                <a:gridCol w="1828800"/>
                <a:gridCol w="838200"/>
                <a:gridCol w="838200"/>
                <a:gridCol w="801688"/>
                <a:gridCol w="738187"/>
                <a:gridCol w="920750"/>
                <a:gridCol w="1425575"/>
              </a:tblGrid>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rPr>
                        <a:t>物品</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endPar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水</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金块</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银块</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帐篷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rPr>
                        <a:t>背包容积3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r>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rPr>
                        <a:t>重量/占用资源</a:t>
                      </a:r>
                      <a:endParaRPr kumimoji="1" lang="en-US" altLang="zh-CN" sz="2000" b="0" i="0" u="none" strike="noStrike" cap="none" normalizeH="0" baseline="0" dirty="0" smtClean="0">
                        <a:ln>
                          <a:noFill/>
                        </a:ln>
                        <a:solidFill>
                          <a:schemeClr val="tx1"/>
                        </a:solidFill>
                        <a:effectLst/>
                        <a:latin typeface="Times New Roman" pitchFamily="18" charset="0"/>
                        <a:ea typeface="迷你简启体" pitchFamily="65"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endPar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r>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权值/价值</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endPar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rPr>
                        <a:t>11</a:t>
                      </a:r>
                      <a:r>
                        <a:rPr kumimoji="1" lang="en-US" altLang="zh-CN" sz="2000" b="0" i="0" u="none" strike="noStrike" cap="none" normalizeH="0" baseline="0" dirty="0" smtClean="0">
                          <a:ln>
                            <a:noFill/>
                          </a:ln>
                          <a:solidFill>
                            <a:schemeClr val="bg1">
                              <a:lumMod val="75000"/>
                            </a:schemeClr>
                          </a:solidFill>
                          <a:effectLst/>
                          <a:latin typeface="Times New Roman" pitchFamily="18" charset="0"/>
                          <a:ea typeface="迷你简启体" pitchFamily="65" charset="-122"/>
                        </a:rPr>
                        <a:t>/13</a:t>
                      </a:r>
                      <a:endParaRPr kumimoji="1" lang="zh-CN" altLang="en-US" sz="2000" b="0" i="0" u="none" strike="noStrike" cap="none" normalizeH="0" baseline="0" dirty="0" smtClean="0">
                        <a:ln>
                          <a:noFill/>
                        </a:ln>
                        <a:solidFill>
                          <a:schemeClr val="bg1">
                            <a:lumMod val="75000"/>
                          </a:schemeClr>
                        </a:solidFill>
                        <a:effectLst/>
                        <a:latin typeface="Times New Roman" pitchFamily="18" charset="0"/>
                        <a:ea typeface="迷你简启体" pitchFamily="65"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r>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价值密度</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endPar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rPr>
                        <a:t>3.7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rPr>
                        <a:t>∑</a:t>
                      </a:r>
                      <a:r>
                        <a:rPr kumimoji="1" lang="en-US" altLang="zh-CN" sz="2000" b="0" i="0" u="none" strike="noStrike" cap="none" normalizeH="0" baseline="0" dirty="0" smtClean="0">
                          <a:ln>
                            <a:noFill/>
                          </a:ln>
                          <a:solidFill>
                            <a:schemeClr val="tx1"/>
                          </a:solidFill>
                          <a:effectLst/>
                          <a:latin typeface="Times New Roman" pitchFamily="18" charset="0"/>
                          <a:ea typeface="迷你简启体" pitchFamily="65" charset="-122"/>
                        </a:rPr>
                        <a:t>Vi*Xi</a:t>
                      </a:r>
                      <a:endPar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r>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迷你简启体" pitchFamily="65" charset="-122"/>
                        </a:rPr>
                        <a:t>X</a:t>
                      </a: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最优</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endPar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11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r>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迷你简启体" pitchFamily="65" charset="-122"/>
                        </a:rPr>
                        <a:t>X</a:t>
                      </a:r>
                      <a:r>
                        <a:rPr kumimoji="1" lang="zh-CN" altLang="en-US" sz="2000" b="0" i="0" u="none" strike="noStrike" cap="none" normalizeH="0" baseline="0" smtClean="0">
                          <a:ln>
                            <a:noFill/>
                          </a:ln>
                          <a:solidFill>
                            <a:schemeClr val="tx1"/>
                          </a:solidFill>
                          <a:effectLst/>
                          <a:latin typeface="Times New Roman" pitchFamily="18" charset="0"/>
                          <a:ea typeface="迷你简启体" pitchFamily="65" charset="-122"/>
                        </a:rPr>
                        <a:t>近似</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迷你简启体" pitchFamily="65"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迷你简启体" pitchFamily="65"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迷你简启体" pitchFamily="65" charset="-122"/>
                        </a:rPr>
                        <a:t>10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r>
            </a:tbl>
          </a:graphicData>
        </a:graphic>
      </p:graphicFrame>
      <p:graphicFrame>
        <p:nvGraphicFramePr>
          <p:cNvPr id="146495" name="Group 63"/>
          <p:cNvGraphicFramePr>
            <a:graphicFrameLocks noGrp="1"/>
          </p:cNvGraphicFramePr>
          <p:nvPr>
            <p:extLst>
              <p:ext uri="{D42A27DB-BD31-4B8C-83A1-F6EECF244321}">
                <p14:modId xmlns:p14="http://schemas.microsoft.com/office/powerpoint/2010/main" val="3313638758"/>
              </p:ext>
            </p:extLst>
          </p:nvPr>
        </p:nvGraphicFramePr>
        <p:xfrm>
          <a:off x="3200400" y="2528900"/>
          <a:ext cx="838200" cy="2438400"/>
        </p:xfrm>
        <a:graphic>
          <a:graphicData uri="http://schemas.openxmlformats.org/drawingml/2006/table">
            <a:tbl>
              <a:tblPr/>
              <a:tblGrid>
                <a:gridCol w="838200"/>
              </a:tblGrid>
              <a:tr h="406400">
                <a:tc>
                  <a:txBody>
                    <a:bodyPr/>
                    <a:lstStyle/>
                    <a:p>
                      <a:pPr marL="0" marR="0" lvl="0" indent="0" algn="ctr" defTabSz="914400" rtl="0" eaLnBrk="1" fontAlgn="base" latinLnBrk="0" hangingPunct="1">
                        <a:lnSpc>
                          <a:spcPct val="100000"/>
                        </a:lnSpc>
                        <a:spcBef>
                          <a:spcPct val="0"/>
                        </a:spcBef>
                        <a:spcAft>
                          <a:spcPct val="0"/>
                        </a:spcAft>
                        <a:buClr>
                          <a:srgbClr val="FFFF00"/>
                        </a:buClr>
                        <a:buSzPct val="80000"/>
                        <a:buFont typeface="Wingdings" pitchFamily="2" charset="2"/>
                        <a:buNone/>
                        <a:tabLst/>
                      </a:pPr>
                      <a:r>
                        <a:rPr kumimoji="1" lang="zh-CN" altLang="en-US" sz="2000" b="1" i="0" u="none" strike="noStrike" cap="none" normalizeH="0" baseline="0" dirty="0" smtClean="0">
                          <a:ln>
                            <a:noFill/>
                          </a:ln>
                          <a:solidFill>
                            <a:srgbClr val="00B0F0"/>
                          </a:solidFill>
                          <a:effectLst/>
                          <a:latin typeface="Arial" charset="0"/>
                          <a:ea typeface="宋体" charset="-122"/>
                        </a:rPr>
                        <a:t>钻石</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r>
              <a:tr h="406400">
                <a:tc>
                  <a:txBody>
                    <a:bodyPr/>
                    <a:lstStyle/>
                    <a:p>
                      <a:pPr marL="0" marR="0" lvl="0" indent="0" algn="ctr" defTabSz="914400" rtl="0" eaLnBrk="1" fontAlgn="base" latinLnBrk="0" hangingPunct="1">
                        <a:lnSpc>
                          <a:spcPct val="100000"/>
                        </a:lnSpc>
                        <a:spcBef>
                          <a:spcPct val="0"/>
                        </a:spcBef>
                        <a:spcAft>
                          <a:spcPct val="0"/>
                        </a:spcAft>
                        <a:buClr>
                          <a:srgbClr val="FFFF00"/>
                        </a:buClr>
                        <a:buSzPct val="80000"/>
                        <a:buFont typeface="Wingdings" pitchFamily="2" charset="2"/>
                        <a:buNone/>
                        <a:tabLst/>
                      </a:pPr>
                      <a:r>
                        <a:rPr kumimoji="1" lang="zh-CN" altLang="en-US" sz="2000" b="1" i="0" u="none" strike="noStrike" cap="none" normalizeH="0" baseline="0" dirty="0" smtClean="0">
                          <a:ln>
                            <a:noFill/>
                          </a:ln>
                          <a:solidFill>
                            <a:srgbClr val="00B0F0"/>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r>
              <a:tr h="406400">
                <a:tc>
                  <a:txBody>
                    <a:bodyPr/>
                    <a:lstStyle/>
                    <a:p>
                      <a:pPr marL="0" marR="0" lvl="0" indent="0" algn="ctr" defTabSz="914400" rtl="0" eaLnBrk="1" fontAlgn="base" latinLnBrk="0" hangingPunct="1">
                        <a:lnSpc>
                          <a:spcPct val="100000"/>
                        </a:lnSpc>
                        <a:spcBef>
                          <a:spcPct val="0"/>
                        </a:spcBef>
                        <a:spcAft>
                          <a:spcPct val="0"/>
                        </a:spcAft>
                        <a:buClr>
                          <a:srgbClr val="FFFF00"/>
                        </a:buClr>
                        <a:buSzPct val="80000"/>
                        <a:buFont typeface="Wingdings" pitchFamily="2" charset="2"/>
                        <a:buNone/>
                        <a:tabLst/>
                      </a:pPr>
                      <a:r>
                        <a:rPr kumimoji="1" lang="zh-CN" altLang="en-US" sz="2000" b="1" i="0" u="none" strike="noStrike" cap="none" normalizeH="0" baseline="0" smtClean="0">
                          <a:ln>
                            <a:noFill/>
                          </a:ln>
                          <a:solidFill>
                            <a:srgbClr val="00B0F0"/>
                          </a:solidFill>
                          <a:effectLst/>
                          <a:latin typeface="Arial" charset="0"/>
                          <a:ea typeface="宋体" charset="-122"/>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r>
              <a:tr h="406400">
                <a:tc>
                  <a:txBody>
                    <a:bodyPr/>
                    <a:lstStyle/>
                    <a:p>
                      <a:pPr marL="0" marR="0" lvl="0" indent="0" algn="ctr" defTabSz="914400" rtl="0" eaLnBrk="1" fontAlgn="base" latinLnBrk="0" hangingPunct="1">
                        <a:lnSpc>
                          <a:spcPct val="100000"/>
                        </a:lnSpc>
                        <a:spcBef>
                          <a:spcPct val="0"/>
                        </a:spcBef>
                        <a:spcAft>
                          <a:spcPct val="0"/>
                        </a:spcAft>
                        <a:buClr>
                          <a:srgbClr val="FFFF00"/>
                        </a:buClr>
                        <a:buSzPct val="80000"/>
                        <a:buFont typeface="Wingdings" pitchFamily="2" charset="2"/>
                        <a:buNone/>
                        <a:tabLst/>
                      </a:pPr>
                      <a:r>
                        <a:rPr kumimoji="1" lang="zh-CN" altLang="en-US" sz="2000" b="1" i="0" u="none" strike="noStrike" cap="none" normalizeH="0" baseline="0" dirty="0" smtClean="0">
                          <a:ln>
                            <a:noFill/>
                          </a:ln>
                          <a:solidFill>
                            <a:srgbClr val="00B0F0"/>
                          </a:solidFill>
                          <a:effectLst/>
                          <a:latin typeface="Arial" charset="0"/>
                          <a:ea typeface="宋体" charset="-122"/>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r>
              <a:tr h="406400">
                <a:tc>
                  <a:txBody>
                    <a:bodyPr/>
                    <a:lstStyle/>
                    <a:p>
                      <a:pPr marL="0" marR="0" lvl="0" indent="0" algn="ctr" defTabSz="914400" rtl="0" eaLnBrk="1" fontAlgn="base" latinLnBrk="0" hangingPunct="1">
                        <a:lnSpc>
                          <a:spcPct val="100000"/>
                        </a:lnSpc>
                        <a:spcBef>
                          <a:spcPct val="0"/>
                        </a:spcBef>
                        <a:spcAft>
                          <a:spcPct val="0"/>
                        </a:spcAft>
                        <a:buClr>
                          <a:srgbClr val="FFFF00"/>
                        </a:buClr>
                        <a:buSzPct val="80000"/>
                        <a:buFont typeface="Wingdings" pitchFamily="2" charset="2"/>
                        <a:buNone/>
                        <a:tabLst/>
                      </a:pPr>
                      <a:endParaRPr kumimoji="1" lang="zh-CN" altLang="en-US" sz="2000" b="1" i="0" u="none" strike="noStrike" cap="none" normalizeH="0" baseline="0" smtClean="0">
                        <a:ln>
                          <a:noFill/>
                        </a:ln>
                        <a:solidFill>
                          <a:srgbClr val="00B0F0"/>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r>
              <a:tr h="406400">
                <a:tc>
                  <a:txBody>
                    <a:bodyPr/>
                    <a:lstStyle/>
                    <a:p>
                      <a:pPr marL="0" marR="0" lvl="0" indent="0" algn="ctr" defTabSz="914400" rtl="0" eaLnBrk="1" fontAlgn="base" latinLnBrk="0" hangingPunct="1">
                        <a:lnSpc>
                          <a:spcPct val="100000"/>
                        </a:lnSpc>
                        <a:spcBef>
                          <a:spcPct val="0"/>
                        </a:spcBef>
                        <a:spcAft>
                          <a:spcPct val="0"/>
                        </a:spcAft>
                        <a:buClr>
                          <a:srgbClr val="FFFF00"/>
                        </a:buClr>
                        <a:buSzPct val="80000"/>
                        <a:buFont typeface="Wingdings" pitchFamily="2" charset="2"/>
                        <a:buNone/>
                        <a:tabLst/>
                      </a:pPr>
                      <a:endParaRPr kumimoji="1" lang="zh-CN" altLang="en-US" sz="2000" b="1" i="0" u="none" strike="noStrike" cap="none" normalizeH="0" baseline="0" dirty="0" smtClean="0">
                        <a:ln>
                          <a:noFill/>
                        </a:ln>
                        <a:solidFill>
                          <a:srgbClr val="00B0F0"/>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r>
            </a:tbl>
          </a:graphicData>
        </a:graphic>
      </p:graphicFrame>
      <p:graphicFrame>
        <p:nvGraphicFramePr>
          <p:cNvPr id="146511" name="Group 79"/>
          <p:cNvGraphicFramePr>
            <a:graphicFrameLocks noGrp="1"/>
          </p:cNvGraphicFramePr>
          <p:nvPr>
            <p:extLst>
              <p:ext uri="{D42A27DB-BD31-4B8C-83A1-F6EECF244321}">
                <p14:modId xmlns:p14="http://schemas.microsoft.com/office/powerpoint/2010/main" val="126515548"/>
              </p:ext>
            </p:extLst>
          </p:nvPr>
        </p:nvGraphicFramePr>
        <p:xfrm>
          <a:off x="1371600" y="4129100"/>
          <a:ext cx="7391400" cy="1060704"/>
        </p:xfrm>
        <a:graphic>
          <a:graphicData uri="http://schemas.openxmlformats.org/drawingml/2006/table">
            <a:tbl>
              <a:tblPr/>
              <a:tblGrid>
                <a:gridCol w="1828800"/>
                <a:gridCol w="838200"/>
                <a:gridCol w="838200"/>
                <a:gridCol w="801688"/>
                <a:gridCol w="738187"/>
                <a:gridCol w="920750"/>
                <a:gridCol w="1425575"/>
              </a:tblGrid>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en-US" altLang="zh-CN" sz="2400" b="0" i="0" u="none" strike="noStrike" cap="none" normalizeH="0" baseline="0" dirty="0" smtClean="0">
                          <a:ln>
                            <a:noFill/>
                          </a:ln>
                          <a:solidFill>
                            <a:schemeClr val="bg2"/>
                          </a:solidFill>
                          <a:effectLst/>
                          <a:latin typeface="Times New Roman" pitchFamily="18" charset="0"/>
                          <a:ea typeface="迷你简启体" pitchFamily="65" charset="-122"/>
                        </a:rPr>
                        <a:t>X</a:t>
                      </a:r>
                      <a:r>
                        <a:rPr kumimoji="1" lang="zh-CN" altLang="en-US" sz="2400" b="0" i="0" u="none" strike="noStrike" cap="none" normalizeH="0" baseline="0" dirty="0" smtClean="0">
                          <a:ln>
                            <a:noFill/>
                          </a:ln>
                          <a:solidFill>
                            <a:schemeClr val="bg2"/>
                          </a:solidFill>
                          <a:effectLst/>
                          <a:latin typeface="Times New Roman" pitchFamily="18" charset="0"/>
                          <a:ea typeface="迷你简启体" pitchFamily="65" charset="-122"/>
                        </a:rPr>
                        <a:t>最优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1" i="0" u="none" strike="noStrike" cap="none" normalizeH="0" baseline="0" smtClean="0">
                          <a:ln>
                            <a:noFill/>
                          </a:ln>
                          <a:solidFill>
                            <a:srgbClr val="FF0000"/>
                          </a:solidFill>
                          <a:effectLst/>
                          <a:latin typeface="Times New Roman" pitchFamily="18" charset="0"/>
                          <a:ea typeface="迷你简启体" pitchFamily="65"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1" i="0" u="none" strike="noStrike" cap="none" normalizeH="0" baseline="0" smtClean="0">
                          <a:ln>
                            <a:noFill/>
                          </a:ln>
                          <a:solidFill>
                            <a:srgbClr val="FF0000"/>
                          </a:solidFill>
                          <a:effectLst/>
                          <a:latin typeface="Times New Roman" pitchFamily="18" charset="0"/>
                          <a:ea typeface="迷你简启体" pitchFamily="65"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bg2"/>
                          </a:solidFill>
                          <a:effectLst/>
                          <a:latin typeface="Times New Roman" pitchFamily="18" charset="0"/>
                          <a:ea typeface="迷你简启体" pitchFamily="65"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1" i="0" u="none" strike="noStrike" cap="none" normalizeH="0" baseline="0" smtClean="0">
                          <a:ln>
                            <a:noFill/>
                          </a:ln>
                          <a:solidFill>
                            <a:srgbClr val="FF0000"/>
                          </a:solidFill>
                          <a:effectLst/>
                          <a:latin typeface="Times New Roman" pitchFamily="18" charset="0"/>
                          <a:ea typeface="迷你简启体" pitchFamily="65"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bg2"/>
                          </a:solidFill>
                          <a:effectLst/>
                          <a:latin typeface="Times New Roman" pitchFamily="18" charset="0"/>
                          <a:ea typeface="迷你简启体" pitchFamily="65"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bg2"/>
                          </a:solidFill>
                          <a:effectLst/>
                          <a:latin typeface="Times New Roman" pitchFamily="18" charset="0"/>
                          <a:ea typeface="迷你简启体" pitchFamily="65"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F"/>
                    </a:solidFill>
                  </a:tcPr>
                </a:tc>
              </a:tr>
              <a:tr h="406400">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en-US" altLang="zh-CN" sz="2400" b="0" i="0" u="none" strike="noStrike" cap="none" normalizeH="0" baseline="0" smtClean="0">
                          <a:ln>
                            <a:noFill/>
                          </a:ln>
                          <a:solidFill>
                            <a:schemeClr val="bg2"/>
                          </a:solidFill>
                          <a:effectLst/>
                          <a:latin typeface="Times New Roman" pitchFamily="18" charset="0"/>
                          <a:ea typeface="迷你简启体" pitchFamily="65" charset="-122"/>
                        </a:rPr>
                        <a:t>X</a:t>
                      </a:r>
                      <a:r>
                        <a:rPr kumimoji="1" lang="zh-CN" altLang="en-US" sz="2400" b="0" i="0" u="none" strike="noStrike" cap="none" normalizeH="0" baseline="0" smtClean="0">
                          <a:ln>
                            <a:noFill/>
                          </a:ln>
                          <a:solidFill>
                            <a:schemeClr val="bg2"/>
                          </a:solidFill>
                          <a:effectLst/>
                          <a:latin typeface="Times New Roman" pitchFamily="18" charset="0"/>
                          <a:ea typeface="迷你简启体" pitchFamily="65" charset="-122"/>
                        </a:rPr>
                        <a:t>近似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1" i="0" u="none" strike="noStrike" cap="none" normalizeH="0" baseline="0" smtClean="0">
                          <a:ln>
                            <a:noFill/>
                          </a:ln>
                          <a:solidFill>
                            <a:srgbClr val="FF0000"/>
                          </a:solidFill>
                          <a:effectLst/>
                          <a:latin typeface="Times New Roman" pitchFamily="18" charset="0"/>
                          <a:ea typeface="迷你简启体" pitchFamily="65"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1" i="0" u="none" strike="noStrike" cap="none" normalizeH="0" baseline="0" smtClean="0">
                          <a:ln>
                            <a:noFill/>
                          </a:ln>
                          <a:solidFill>
                            <a:srgbClr val="FF0000"/>
                          </a:solidFill>
                          <a:effectLst/>
                          <a:latin typeface="Times New Roman" pitchFamily="18" charset="0"/>
                          <a:ea typeface="迷你简启体" pitchFamily="65"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bg2"/>
                          </a:solidFill>
                          <a:effectLst/>
                          <a:latin typeface="Times New Roman" pitchFamily="18" charset="0"/>
                          <a:ea typeface="迷你简启体" pitchFamily="65"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1" i="0" u="none" strike="noStrike" cap="none" normalizeH="0" baseline="0" smtClean="0">
                          <a:ln>
                            <a:noFill/>
                          </a:ln>
                          <a:solidFill>
                            <a:srgbClr val="FF0000"/>
                          </a:solidFill>
                          <a:effectLst/>
                          <a:latin typeface="Times New Roman" pitchFamily="18" charset="0"/>
                          <a:ea typeface="迷你简启体" pitchFamily="65"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smtClean="0">
                          <a:ln>
                            <a:noFill/>
                          </a:ln>
                          <a:solidFill>
                            <a:schemeClr val="bg2"/>
                          </a:solidFill>
                          <a:effectLst/>
                          <a:latin typeface="Times New Roman" pitchFamily="18" charset="0"/>
                          <a:ea typeface="迷你简启体" pitchFamily="65"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c>
                  <a:txBody>
                    <a:bodyPr/>
                    <a:lstStyle/>
                    <a:p>
                      <a:pPr marL="0" marR="0" lvl="0" indent="0" algn="ctr" defTabSz="914400" rtl="0" eaLnBrk="1" fontAlgn="base" latinLnBrk="0" hangingPunct="1">
                        <a:lnSpc>
                          <a:spcPct val="120000"/>
                        </a:lnSpc>
                        <a:spcBef>
                          <a:spcPct val="20000"/>
                        </a:spcBef>
                        <a:spcAft>
                          <a:spcPct val="0"/>
                        </a:spcAft>
                        <a:buClr>
                          <a:srgbClr val="FFFF00"/>
                        </a:buClr>
                        <a:buSzPct val="80000"/>
                        <a:buFont typeface="Wingdings" pitchFamily="2" charset="2"/>
                        <a:buNone/>
                        <a:tabLst/>
                      </a:pPr>
                      <a:r>
                        <a:rPr kumimoji="1" lang="zh-CN" altLang="en-US" sz="2400" b="0" i="0" u="none" strike="noStrike" cap="none" normalizeH="0" baseline="0" dirty="0" smtClean="0">
                          <a:ln>
                            <a:noFill/>
                          </a:ln>
                          <a:solidFill>
                            <a:schemeClr val="bg2"/>
                          </a:solidFill>
                          <a:effectLst/>
                          <a:latin typeface="Times New Roman" pitchFamily="18" charset="0"/>
                          <a:ea typeface="迷你简启体" pitchFamily="65"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7FF"/>
                    </a:solidFill>
                  </a:tcPr>
                </a:tc>
              </a:tr>
            </a:tbl>
          </a:graphicData>
        </a:graphic>
      </p:graphicFrame>
      <p:sp>
        <p:nvSpPr>
          <p:cNvPr id="146537" name="Oval 105"/>
          <p:cNvSpPr>
            <a:spLocks noChangeArrowheads="1"/>
          </p:cNvSpPr>
          <p:nvPr/>
        </p:nvSpPr>
        <p:spPr bwMode="auto">
          <a:xfrm>
            <a:off x="1447800" y="3748100"/>
            <a:ext cx="6324600" cy="457200"/>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Box 1"/>
          <p:cNvSpPr txBox="1">
            <a:spLocks noChangeArrowheads="1"/>
          </p:cNvSpPr>
          <p:nvPr/>
        </p:nvSpPr>
        <p:spPr bwMode="auto">
          <a:xfrm>
            <a:off x="-72516" y="1240304"/>
            <a:ext cx="151166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0000"/>
              </a:lnSpc>
              <a:spcBef>
                <a:spcPct val="20000"/>
              </a:spcBef>
              <a:buClr>
                <a:schemeClr val="tx2"/>
              </a:buClr>
              <a:buFont typeface="Wingdings" pitchFamily="2" charset="2"/>
              <a:buChar char="w"/>
              <a:defRPr kumimoji="1" sz="3200">
                <a:solidFill>
                  <a:schemeClr val="tx1"/>
                </a:solidFill>
                <a:latin typeface="Times New Roman" pitchFamily="18" charset="0"/>
                <a:ea typeface="迷你简启体" pitchFamily="65" charset="-122"/>
              </a:defRPr>
            </a:lvl1pPr>
            <a:lvl2pPr marL="742950" indent="-285750" eaLnBrk="0" hangingPunct="0">
              <a:lnSpc>
                <a:spcPct val="110000"/>
              </a:lnSpc>
              <a:spcBef>
                <a:spcPct val="20000"/>
              </a:spcBef>
              <a:buSzPct val="95000"/>
              <a:buChar char="–"/>
              <a:defRPr kumimoji="1" sz="2800">
                <a:solidFill>
                  <a:schemeClr val="tx1"/>
                </a:solidFill>
                <a:latin typeface="Times New Roman" pitchFamily="18" charset="0"/>
                <a:ea typeface="迷你简启体" pitchFamily="65" charset="-122"/>
              </a:defRPr>
            </a:lvl2pPr>
            <a:lvl3pPr marL="1143000" indent="-228600" eaLnBrk="0" hangingPunct="0">
              <a:lnSpc>
                <a:spcPct val="110000"/>
              </a:lnSpc>
              <a:spcBef>
                <a:spcPct val="20000"/>
              </a:spcBef>
              <a:buChar char="•"/>
              <a:defRPr kumimoji="1" sz="2400">
                <a:solidFill>
                  <a:schemeClr val="tx1"/>
                </a:solidFill>
                <a:latin typeface="Times New Roman" pitchFamily="18" charset="0"/>
                <a:ea typeface="迷你简启体" pitchFamily="65" charset="-122"/>
              </a:defRPr>
            </a:lvl3pPr>
            <a:lvl4pPr marL="1600200" indent="-228600" eaLnBrk="0" hangingPunct="0">
              <a:lnSpc>
                <a:spcPct val="110000"/>
              </a:lnSpc>
              <a:spcBef>
                <a:spcPct val="20000"/>
              </a:spcBef>
              <a:buChar char="–"/>
              <a:defRPr kumimoji="1" sz="2000">
                <a:solidFill>
                  <a:schemeClr val="tx1"/>
                </a:solidFill>
                <a:latin typeface="Times New Roman" pitchFamily="18" charset="0"/>
                <a:ea typeface="迷你简启体" pitchFamily="65" charset="-122"/>
              </a:defRPr>
            </a:lvl4pPr>
            <a:lvl5pPr marL="2057400" indent="-228600" eaLnBrk="0" hangingPunct="0">
              <a:lnSpc>
                <a:spcPct val="110000"/>
              </a:lnSpc>
              <a:spcBef>
                <a:spcPct val="20000"/>
              </a:spcBef>
              <a:buChar char="•"/>
              <a:defRPr kumimoji="1" sz="2000">
                <a:solidFill>
                  <a:schemeClr val="tx1"/>
                </a:solidFill>
                <a:latin typeface="Times New Roman" pitchFamily="18" charset="0"/>
                <a:ea typeface="迷你简启体" pitchFamily="65" charset="-122"/>
              </a:defRPr>
            </a:lvl5pPr>
            <a:lvl6pPr marL="25146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6pPr>
            <a:lvl7pPr marL="29718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7pPr>
            <a:lvl8pPr marL="34290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8pPr>
            <a:lvl9pPr marL="38862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9pPr>
          </a:lstStyle>
          <a:p>
            <a:pPr eaLnBrk="1" hangingPunct="1">
              <a:lnSpc>
                <a:spcPct val="100000"/>
              </a:lnSpc>
              <a:spcBef>
                <a:spcPct val="0"/>
              </a:spcBef>
              <a:buClrTx/>
              <a:buFontTx/>
              <a:buNone/>
            </a:pPr>
            <a:r>
              <a:rPr lang="zh-CN" altLang="en-US" sz="2400" b="1" dirty="0" smtClean="0">
                <a:solidFill>
                  <a:srgbClr val="FFFFFF"/>
                </a:solidFill>
                <a:latin typeface="迷你简启体" pitchFamily="65" charset="-122"/>
              </a:rPr>
              <a:t>求解问题的方法</a:t>
            </a:r>
            <a:endParaRPr lang="en-US" altLang="zh-CN" sz="2400" b="1" dirty="0" smtClean="0">
              <a:solidFill>
                <a:srgbClr val="FFFFFF"/>
              </a:solidFill>
              <a:latin typeface="迷你简启体" pitchFamily="65" charset="-122"/>
            </a:endParaRPr>
          </a:p>
          <a:p>
            <a:pPr eaLnBrk="1" hangingPunct="1">
              <a:lnSpc>
                <a:spcPct val="100000"/>
              </a:lnSpc>
              <a:spcBef>
                <a:spcPct val="0"/>
              </a:spcBef>
              <a:buClrTx/>
              <a:buFontTx/>
              <a:buNone/>
            </a:pPr>
            <a:r>
              <a:rPr lang="zh-CN" altLang="en-US" sz="2400" b="1" dirty="0" smtClean="0">
                <a:solidFill>
                  <a:srgbClr val="FFFFFF"/>
                </a:solidFill>
                <a:latin typeface="迷你简启体" pitchFamily="65" charset="-122"/>
              </a:rPr>
              <a:t>这里忽略不讲了</a:t>
            </a:r>
            <a:endParaRPr lang="en-US" altLang="zh-CN" sz="2400" b="1" dirty="0" smtClean="0">
              <a:solidFill>
                <a:srgbClr val="FFFFFF"/>
              </a:solidFill>
              <a:latin typeface="迷你简启体" pitchFamily="65" charset="-122"/>
            </a:endParaRPr>
          </a:p>
        </p:txBody>
      </p:sp>
    </p:spTree>
    <p:extLst>
      <p:ext uri="{BB962C8B-B14F-4D97-AF65-F5344CB8AC3E}">
        <p14:creationId xmlns:p14="http://schemas.microsoft.com/office/powerpoint/2010/main" val="1040820231"/>
      </p:ext>
    </p:extLst>
  </p:cSld>
  <p:clrMapOvr>
    <a:masterClrMapping/>
  </p:clrMapOvr>
  <p:transition advTm="3654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6437"/>
                                        </p:tgtEl>
                                        <p:attrNameLst>
                                          <p:attrName>style.visibility</p:attrName>
                                        </p:attrNameLst>
                                      </p:cBhvr>
                                      <p:to>
                                        <p:strVal val="visible"/>
                                      </p:to>
                                    </p:set>
                                    <p:animEffect transition="in" filter="blinds(horizontal)">
                                      <p:cBhvr>
                                        <p:cTn id="7" dur="500"/>
                                        <p:tgtEl>
                                          <p:spTgt spid="146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nodeType="clickEffect">
                                  <p:stCondLst>
                                    <p:cond delay="0"/>
                                  </p:stCondLst>
                                  <p:childTnLst>
                                    <p:set>
                                      <p:cBhvr>
                                        <p:cTn id="11" dur="1" fill="hold">
                                          <p:stCondLst>
                                            <p:cond delay="0"/>
                                          </p:stCondLst>
                                        </p:cTn>
                                        <p:tgtEl>
                                          <p:spTgt spid="146495"/>
                                        </p:tgtEl>
                                        <p:attrNameLst>
                                          <p:attrName>style.visibility</p:attrName>
                                        </p:attrNameLst>
                                      </p:cBhvr>
                                      <p:to>
                                        <p:strVal val="visible"/>
                                      </p:to>
                                    </p:set>
                                    <p:anim calcmode="lin" valueType="num">
                                      <p:cBhvr additive="base">
                                        <p:cTn id="12" dur="500" fill="hold"/>
                                        <p:tgtEl>
                                          <p:spTgt spid="146495"/>
                                        </p:tgtEl>
                                        <p:attrNameLst>
                                          <p:attrName>ppt_x</p:attrName>
                                        </p:attrNameLst>
                                      </p:cBhvr>
                                      <p:tavLst>
                                        <p:tav tm="0">
                                          <p:val>
                                            <p:strVal val="0-#ppt_w/2"/>
                                          </p:val>
                                        </p:tav>
                                        <p:tav tm="100000">
                                          <p:val>
                                            <p:strVal val="#ppt_x"/>
                                          </p:val>
                                        </p:tav>
                                      </p:tavLst>
                                    </p:anim>
                                    <p:anim calcmode="lin" valueType="num">
                                      <p:cBhvr additive="base">
                                        <p:cTn id="13" dur="500" fill="hold"/>
                                        <p:tgtEl>
                                          <p:spTgt spid="146495"/>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6537"/>
                                        </p:tgtEl>
                                        <p:attrNameLst>
                                          <p:attrName>style.visibility</p:attrName>
                                        </p:attrNameLst>
                                      </p:cBhvr>
                                      <p:to>
                                        <p:strVal val="visible"/>
                                      </p:to>
                                    </p:set>
                                    <p:animEffect transition="in" filter="blinds(horizontal)">
                                      <p:cBhvr>
                                        <p:cTn id="18" dur="500"/>
                                        <p:tgtEl>
                                          <p:spTgt spid="1465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46511"/>
                                        </p:tgtEl>
                                        <p:attrNameLst>
                                          <p:attrName>style.visibility</p:attrName>
                                        </p:attrNameLst>
                                      </p:cBhvr>
                                      <p:to>
                                        <p:strVal val="visible"/>
                                      </p:to>
                                    </p:set>
                                    <p:anim calcmode="lin" valueType="num">
                                      <p:cBhvr additive="base">
                                        <p:cTn id="23" dur="500" fill="hold"/>
                                        <p:tgtEl>
                                          <p:spTgt spid="146511"/>
                                        </p:tgtEl>
                                        <p:attrNameLst>
                                          <p:attrName>ppt_x</p:attrName>
                                        </p:attrNameLst>
                                      </p:cBhvr>
                                      <p:tavLst>
                                        <p:tav tm="0">
                                          <p:val>
                                            <p:strVal val="#ppt_x"/>
                                          </p:val>
                                        </p:tav>
                                        <p:tav tm="100000">
                                          <p:val>
                                            <p:strVal val="#ppt_x"/>
                                          </p:val>
                                        </p:tav>
                                      </p:tavLst>
                                    </p:anim>
                                    <p:anim calcmode="lin" valueType="num">
                                      <p:cBhvr additive="base">
                                        <p:cTn id="24" dur="500" fill="hold"/>
                                        <p:tgtEl>
                                          <p:spTgt spid="146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1371600" y="44624"/>
            <a:ext cx="7543800" cy="1143000"/>
          </a:xfrm>
        </p:spPr>
        <p:txBody>
          <a:bodyPr/>
          <a:lstStyle/>
          <a:p>
            <a:r>
              <a:rPr lang="en-US" altLang="zh-CN" b="1" dirty="0">
                <a:latin typeface="Times New Roman" pitchFamily="18" charset="0"/>
                <a:ea typeface="迷你简启体" pitchFamily="65" charset="-122"/>
              </a:rPr>
              <a:t>1.1</a:t>
            </a:r>
            <a:r>
              <a:rPr lang="zh-CN" altLang="en-US" b="1" dirty="0">
                <a:latin typeface="Times New Roman" pitchFamily="18" charset="0"/>
                <a:ea typeface="迷你简启体" pitchFamily="65" charset="-122"/>
              </a:rPr>
              <a:t> 数据结构内容与背景</a:t>
            </a:r>
            <a:endParaRPr lang="zh-CN" altLang="en-US" dirty="0">
              <a:ea typeface="楷体_GB2312" pitchFamily="49" charset="-122"/>
            </a:endParaRPr>
          </a:p>
        </p:txBody>
      </p:sp>
      <p:sp>
        <p:nvSpPr>
          <p:cNvPr id="253955" name="Rectangle 3" descr="Rectangle: Click to edit Master text styles&#10;Second level&#10;Third level&#10;Fourth level&#10;Fifth level"/>
          <p:cNvSpPr>
            <a:spLocks noGrp="1" noChangeArrowheads="1"/>
          </p:cNvSpPr>
          <p:nvPr>
            <p:ph idx="1"/>
          </p:nvPr>
        </p:nvSpPr>
        <p:spPr>
          <a:xfrm>
            <a:off x="1371600" y="1160748"/>
            <a:ext cx="7620000" cy="4114800"/>
          </a:xfrm>
        </p:spPr>
        <p:txBody>
          <a:bodyPr/>
          <a:lstStyle/>
          <a:p>
            <a:pPr>
              <a:lnSpc>
                <a:spcPct val="100000"/>
              </a:lnSpc>
            </a:pPr>
            <a:r>
              <a:rPr lang="zh-CN" altLang="en-US" dirty="0" smtClean="0"/>
              <a:t>数据结构的起源（晚于算法）</a:t>
            </a:r>
            <a:endParaRPr lang="zh-CN" altLang="en-US" dirty="0"/>
          </a:p>
          <a:p>
            <a:pPr lvl="1">
              <a:lnSpc>
                <a:spcPct val="100000"/>
              </a:lnSpc>
            </a:pPr>
            <a:r>
              <a:rPr lang="en-US" altLang="zh-CN" dirty="0">
                <a:solidFill>
                  <a:srgbClr val="000000"/>
                </a:solidFill>
              </a:rPr>
              <a:t>1968</a:t>
            </a:r>
            <a:r>
              <a:rPr lang="zh-CN" altLang="en-US" dirty="0" smtClean="0">
                <a:solidFill>
                  <a:srgbClr val="000000"/>
                </a:solidFill>
              </a:rPr>
              <a:t>年</a:t>
            </a:r>
            <a:r>
              <a:rPr lang="en-US" altLang="zh-CN" kern="1200" dirty="0" smtClean="0">
                <a:latin typeface="Times New Roman" pitchFamily="18" charset="0"/>
                <a:ea typeface="宋体" pitchFamily="2" charset="-122"/>
              </a:rPr>
              <a:t>Knuth</a:t>
            </a:r>
            <a:r>
              <a:rPr lang="zh-CN" altLang="en-US" dirty="0" smtClean="0">
                <a:solidFill>
                  <a:srgbClr val="000000"/>
                </a:solidFill>
              </a:rPr>
              <a:t>教授</a:t>
            </a:r>
            <a:r>
              <a:rPr lang="zh-CN" altLang="en-US" dirty="0">
                <a:solidFill>
                  <a:srgbClr val="000000"/>
                </a:solidFill>
              </a:rPr>
              <a:t>开创了数据结构的最初体系，著作</a:t>
            </a:r>
            <a:r>
              <a:rPr lang="en-US" altLang="zh-CN" dirty="0">
                <a:solidFill>
                  <a:srgbClr val="000000"/>
                </a:solidFill>
              </a:rPr>
              <a:t>《</a:t>
            </a:r>
            <a:r>
              <a:rPr lang="zh-CN" altLang="en-US" dirty="0">
                <a:solidFill>
                  <a:srgbClr val="000000"/>
                </a:solidFill>
              </a:rPr>
              <a:t>计算机程序设计艺术</a:t>
            </a:r>
            <a:r>
              <a:rPr lang="en-US" altLang="zh-CN" dirty="0">
                <a:solidFill>
                  <a:srgbClr val="000000"/>
                </a:solidFill>
              </a:rPr>
              <a:t>》</a:t>
            </a:r>
          </a:p>
          <a:p>
            <a:pPr>
              <a:lnSpc>
                <a:spcPct val="100000"/>
              </a:lnSpc>
            </a:pPr>
            <a:r>
              <a:rPr lang="zh-CN" altLang="en-US" dirty="0" smtClean="0"/>
              <a:t>发展：</a:t>
            </a:r>
            <a:r>
              <a:rPr lang="en-US" altLang="zh-CN" dirty="0" smtClean="0"/>
              <a:t>1970</a:t>
            </a:r>
            <a:r>
              <a:rPr lang="zh-CN" altLang="en-US" dirty="0" smtClean="0"/>
              <a:t>年代 数据结构</a:t>
            </a:r>
            <a:r>
              <a:rPr lang="zh-CN" altLang="en-US" dirty="0"/>
              <a:t>进入大学课堂</a:t>
            </a:r>
          </a:p>
          <a:p>
            <a:pPr lvl="1">
              <a:lnSpc>
                <a:spcPct val="100000"/>
              </a:lnSpc>
            </a:pPr>
            <a:r>
              <a:rPr lang="en-US" altLang="zh-CN" dirty="0" smtClean="0">
                <a:solidFill>
                  <a:srgbClr val="000000"/>
                </a:solidFill>
              </a:rPr>
              <a:t>1971</a:t>
            </a:r>
            <a:r>
              <a:rPr lang="zh-CN" altLang="en-US" dirty="0">
                <a:solidFill>
                  <a:srgbClr val="000000"/>
                </a:solidFill>
              </a:rPr>
              <a:t>年</a:t>
            </a:r>
            <a:r>
              <a:rPr kumimoji="1" lang="en-US" altLang="zh-CN" dirty="0" err="1">
                <a:solidFill>
                  <a:srgbClr val="000000"/>
                </a:solidFill>
                <a:latin typeface="Times New Roman" pitchFamily="18" charset="0"/>
              </a:rPr>
              <a:t>Niklaus</a:t>
            </a:r>
            <a:r>
              <a:rPr kumimoji="1" lang="en-US" altLang="zh-CN" dirty="0">
                <a:solidFill>
                  <a:srgbClr val="000000"/>
                </a:solidFill>
                <a:latin typeface="Times New Roman" pitchFamily="18" charset="0"/>
              </a:rPr>
              <a:t> Wirth</a:t>
            </a:r>
            <a:r>
              <a:rPr lang="zh-CN" altLang="en-US" dirty="0">
                <a:solidFill>
                  <a:srgbClr val="000000"/>
                </a:solidFill>
              </a:rPr>
              <a:t>提出结构化程序设计，并给出了一个</a:t>
            </a:r>
            <a:r>
              <a:rPr lang="zh-CN" altLang="en-US" dirty="0" smtClean="0">
                <a:solidFill>
                  <a:srgbClr val="000000"/>
                </a:solidFill>
              </a:rPr>
              <a:t>著名标书：</a:t>
            </a:r>
            <a:endParaRPr lang="zh-CN" altLang="en-US" dirty="0">
              <a:solidFill>
                <a:srgbClr val="000000"/>
              </a:solidFill>
            </a:endParaRPr>
          </a:p>
          <a:p>
            <a:pPr lvl="1">
              <a:lnSpc>
                <a:spcPct val="95000"/>
              </a:lnSpc>
              <a:buFont typeface="Wingdings" pitchFamily="2" charset="2"/>
              <a:buNone/>
            </a:pPr>
            <a:r>
              <a:rPr lang="zh-CN" altLang="en-US" sz="3200" dirty="0">
                <a:solidFill>
                  <a:srgbClr val="FF0000"/>
                </a:solidFill>
              </a:rPr>
              <a:t>     算法 </a:t>
            </a:r>
            <a:r>
              <a:rPr lang="en-US" altLang="zh-CN" sz="3200" dirty="0">
                <a:solidFill>
                  <a:srgbClr val="FF0000"/>
                </a:solidFill>
              </a:rPr>
              <a:t>+ </a:t>
            </a:r>
            <a:r>
              <a:rPr lang="zh-CN" altLang="en-US" sz="3200" dirty="0">
                <a:solidFill>
                  <a:srgbClr val="FF0000"/>
                </a:solidFill>
              </a:rPr>
              <a:t>数据结构  </a:t>
            </a:r>
            <a:r>
              <a:rPr lang="en-US" altLang="zh-CN" sz="3200" dirty="0">
                <a:solidFill>
                  <a:srgbClr val="FF0000"/>
                </a:solidFill>
              </a:rPr>
              <a:t>= </a:t>
            </a:r>
            <a:r>
              <a:rPr lang="zh-CN" altLang="en-US" sz="3200" dirty="0">
                <a:solidFill>
                  <a:srgbClr val="FF0000"/>
                </a:solidFill>
              </a:rPr>
              <a:t>程序</a:t>
            </a:r>
            <a:endParaRPr kumimoji="1" lang="en-US" altLang="zh-CN" sz="3200" dirty="0">
              <a:latin typeface="Times New Roman" pitchFamily="18" charset="0"/>
            </a:endParaRPr>
          </a:p>
          <a:p>
            <a:pPr>
              <a:lnSpc>
                <a:spcPct val="95000"/>
              </a:lnSpc>
              <a:spcBef>
                <a:spcPct val="0"/>
              </a:spcBef>
              <a:buFont typeface="Wingdings" pitchFamily="2" charset="2"/>
              <a:buNone/>
            </a:pPr>
            <a:r>
              <a:rPr kumimoji="1" lang="en-US" altLang="zh-CN" sz="3200" dirty="0">
                <a:latin typeface="Times New Roman" pitchFamily="18" charset="0"/>
              </a:rPr>
              <a:t>            </a:t>
            </a:r>
            <a:r>
              <a:rPr kumimoji="1" lang="en-US" altLang="zh-CN" sz="2400" b="0" dirty="0">
                <a:solidFill>
                  <a:srgbClr val="000000"/>
                </a:solidFill>
                <a:latin typeface="Times New Roman" pitchFamily="18" charset="0"/>
              </a:rPr>
              <a:t>Algorithm</a:t>
            </a:r>
            <a:r>
              <a:rPr kumimoji="1" lang="en-US" altLang="zh-CN" sz="2400" dirty="0">
                <a:solidFill>
                  <a:srgbClr val="000000"/>
                </a:solidFill>
                <a:latin typeface="Times New Roman" pitchFamily="18" charset="0"/>
              </a:rPr>
              <a:t>  </a:t>
            </a:r>
            <a:r>
              <a:rPr kumimoji="1" lang="en-US" altLang="zh-CN" sz="2400" b="0" dirty="0">
                <a:solidFill>
                  <a:srgbClr val="000000"/>
                </a:solidFill>
                <a:latin typeface="Times New Roman" pitchFamily="18" charset="0"/>
              </a:rPr>
              <a:t>+   Data Structures = Programs</a:t>
            </a:r>
          </a:p>
          <a:p>
            <a:pPr lvl="1">
              <a:lnSpc>
                <a:spcPct val="100000"/>
              </a:lnSpc>
              <a:buFont typeface="Wingdings" pitchFamily="2" charset="2"/>
              <a:buNone/>
            </a:pPr>
            <a:r>
              <a:rPr kumimoji="1" lang="zh-CN" altLang="en-US" sz="2600" dirty="0">
                <a:solidFill>
                  <a:srgbClr val="FF0000"/>
                </a:solidFill>
              </a:rPr>
              <a:t> 算法:   </a:t>
            </a:r>
            <a:r>
              <a:rPr kumimoji="1" lang="zh-CN" altLang="en-US" sz="2600" dirty="0">
                <a:solidFill>
                  <a:srgbClr val="000000"/>
                </a:solidFill>
              </a:rPr>
              <a:t>处理问题的策略</a:t>
            </a:r>
          </a:p>
          <a:p>
            <a:pPr lvl="1">
              <a:lnSpc>
                <a:spcPct val="100000"/>
              </a:lnSpc>
              <a:buNone/>
            </a:pPr>
            <a:r>
              <a:rPr kumimoji="1" lang="zh-CN" altLang="en-US" sz="2600" dirty="0">
                <a:solidFill>
                  <a:srgbClr val="FF0000"/>
                </a:solidFill>
              </a:rPr>
              <a:t> 数据结构:  </a:t>
            </a:r>
            <a:r>
              <a:rPr lang="zh-CN" altLang="zh-CN" sz="2600" dirty="0" smtClean="0">
                <a:solidFill>
                  <a:srgbClr val="000000"/>
                </a:solidFill>
              </a:rPr>
              <a:t>数据元素</a:t>
            </a:r>
            <a:r>
              <a:rPr lang="en-US" altLang="zh-CN" sz="2600" dirty="0" smtClean="0">
                <a:solidFill>
                  <a:srgbClr val="000000"/>
                </a:solidFill>
              </a:rPr>
              <a:t> </a:t>
            </a:r>
            <a:r>
              <a:rPr lang="zh-CN" altLang="zh-CN" sz="2600" dirty="0">
                <a:solidFill>
                  <a:srgbClr val="000000"/>
                </a:solidFill>
              </a:rPr>
              <a:t>及相互关系</a:t>
            </a:r>
            <a:r>
              <a:rPr lang="en-US" altLang="zh-CN" sz="2600" dirty="0">
                <a:solidFill>
                  <a:srgbClr val="000000"/>
                </a:solidFill>
              </a:rPr>
              <a:t>(</a:t>
            </a:r>
            <a:r>
              <a:rPr lang="zh-CN" altLang="zh-CN" sz="2600" dirty="0" smtClean="0">
                <a:solidFill>
                  <a:srgbClr val="000000"/>
                </a:solidFill>
              </a:rPr>
              <a:t>逻辑</a:t>
            </a:r>
            <a:r>
              <a:rPr lang="en-US" altLang="zh-CN" sz="2600" dirty="0" smtClean="0">
                <a:solidFill>
                  <a:srgbClr val="000000"/>
                </a:solidFill>
              </a:rPr>
              <a:t>+</a:t>
            </a:r>
            <a:r>
              <a:rPr lang="zh-CN" altLang="en-US" sz="2600" dirty="0" smtClean="0">
                <a:solidFill>
                  <a:srgbClr val="000000"/>
                </a:solidFill>
              </a:rPr>
              <a:t>存储</a:t>
            </a:r>
            <a:r>
              <a:rPr lang="en-US" altLang="zh-CN" sz="2600" dirty="0" smtClean="0">
                <a:solidFill>
                  <a:srgbClr val="000000"/>
                </a:solidFill>
              </a:rPr>
              <a:t>)</a:t>
            </a:r>
            <a:endParaRPr kumimoji="1" lang="zh-CN" altLang="en-US" sz="2600" dirty="0">
              <a:solidFill>
                <a:srgbClr val="000000"/>
              </a:solidFill>
            </a:endParaRPr>
          </a:p>
          <a:p>
            <a:pPr lvl="1">
              <a:lnSpc>
                <a:spcPct val="100000"/>
              </a:lnSpc>
              <a:buFont typeface="Wingdings" pitchFamily="2" charset="2"/>
              <a:buNone/>
            </a:pPr>
            <a:r>
              <a:rPr kumimoji="1" lang="zh-CN" altLang="en-US" sz="2600" dirty="0">
                <a:solidFill>
                  <a:srgbClr val="FF0000"/>
                </a:solidFill>
              </a:rPr>
              <a:t> 程序: </a:t>
            </a:r>
            <a:r>
              <a:rPr kumimoji="1" lang="zh-CN" altLang="en-US" sz="2600" dirty="0">
                <a:solidFill>
                  <a:srgbClr val="000000"/>
                </a:solidFill>
              </a:rPr>
              <a:t>为计算机处理问题编制一组指令集</a:t>
            </a:r>
          </a:p>
        </p:txBody>
      </p:sp>
      <p:sp>
        <p:nvSpPr>
          <p:cNvPr id="4" name="TextBox 1"/>
          <p:cNvSpPr txBox="1">
            <a:spLocks noChangeArrowheads="1"/>
          </p:cNvSpPr>
          <p:nvPr/>
        </p:nvSpPr>
        <p:spPr bwMode="auto">
          <a:xfrm>
            <a:off x="-72516" y="3750131"/>
            <a:ext cx="151166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0000"/>
              </a:lnSpc>
              <a:spcBef>
                <a:spcPct val="20000"/>
              </a:spcBef>
              <a:buClr>
                <a:schemeClr val="tx2"/>
              </a:buClr>
              <a:buFont typeface="Wingdings" pitchFamily="2" charset="2"/>
              <a:buChar char="w"/>
              <a:defRPr kumimoji="1" sz="3200">
                <a:solidFill>
                  <a:schemeClr val="tx1"/>
                </a:solidFill>
                <a:latin typeface="Times New Roman" pitchFamily="18" charset="0"/>
                <a:ea typeface="迷你简启体" pitchFamily="65" charset="-122"/>
              </a:defRPr>
            </a:lvl1pPr>
            <a:lvl2pPr marL="742950" indent="-285750" eaLnBrk="0" hangingPunct="0">
              <a:lnSpc>
                <a:spcPct val="110000"/>
              </a:lnSpc>
              <a:spcBef>
                <a:spcPct val="20000"/>
              </a:spcBef>
              <a:buSzPct val="95000"/>
              <a:buChar char="–"/>
              <a:defRPr kumimoji="1" sz="2800">
                <a:solidFill>
                  <a:schemeClr val="tx1"/>
                </a:solidFill>
                <a:latin typeface="Times New Roman" pitchFamily="18" charset="0"/>
                <a:ea typeface="迷你简启体" pitchFamily="65" charset="-122"/>
              </a:defRPr>
            </a:lvl2pPr>
            <a:lvl3pPr marL="1143000" indent="-228600" eaLnBrk="0" hangingPunct="0">
              <a:lnSpc>
                <a:spcPct val="110000"/>
              </a:lnSpc>
              <a:spcBef>
                <a:spcPct val="20000"/>
              </a:spcBef>
              <a:buChar char="•"/>
              <a:defRPr kumimoji="1" sz="2400">
                <a:solidFill>
                  <a:schemeClr val="tx1"/>
                </a:solidFill>
                <a:latin typeface="Times New Roman" pitchFamily="18" charset="0"/>
                <a:ea typeface="迷你简启体" pitchFamily="65" charset="-122"/>
              </a:defRPr>
            </a:lvl3pPr>
            <a:lvl4pPr marL="1600200" indent="-228600" eaLnBrk="0" hangingPunct="0">
              <a:lnSpc>
                <a:spcPct val="110000"/>
              </a:lnSpc>
              <a:spcBef>
                <a:spcPct val="20000"/>
              </a:spcBef>
              <a:buChar char="–"/>
              <a:defRPr kumimoji="1" sz="2000">
                <a:solidFill>
                  <a:schemeClr val="tx1"/>
                </a:solidFill>
                <a:latin typeface="Times New Roman" pitchFamily="18" charset="0"/>
                <a:ea typeface="迷你简启体" pitchFamily="65" charset="-122"/>
              </a:defRPr>
            </a:lvl4pPr>
            <a:lvl5pPr marL="2057400" indent="-228600" eaLnBrk="0" hangingPunct="0">
              <a:lnSpc>
                <a:spcPct val="110000"/>
              </a:lnSpc>
              <a:spcBef>
                <a:spcPct val="20000"/>
              </a:spcBef>
              <a:buChar char="•"/>
              <a:defRPr kumimoji="1" sz="2000">
                <a:solidFill>
                  <a:schemeClr val="tx1"/>
                </a:solidFill>
                <a:latin typeface="Times New Roman" pitchFamily="18" charset="0"/>
                <a:ea typeface="迷你简启体" pitchFamily="65" charset="-122"/>
              </a:defRPr>
            </a:lvl5pPr>
            <a:lvl6pPr marL="25146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6pPr>
            <a:lvl7pPr marL="29718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7pPr>
            <a:lvl8pPr marL="34290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8pPr>
            <a:lvl9pPr marL="38862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9pPr>
          </a:lstStyle>
          <a:p>
            <a:pPr eaLnBrk="1" hangingPunct="1">
              <a:lnSpc>
                <a:spcPct val="100000"/>
              </a:lnSpc>
              <a:spcBef>
                <a:spcPct val="0"/>
              </a:spcBef>
              <a:buClrTx/>
              <a:buFontTx/>
              <a:buNone/>
            </a:pPr>
            <a:r>
              <a:rPr lang="zh-CN" altLang="en-US" sz="2400" b="1" dirty="0" smtClean="0">
                <a:solidFill>
                  <a:srgbClr val="FFFFFF"/>
                </a:solidFill>
                <a:latin typeface="迷你简启体" pitchFamily="65" charset="-122"/>
              </a:rPr>
              <a:t>不再轻视数据结构</a:t>
            </a:r>
            <a:endParaRPr lang="en-US" altLang="zh-CN" sz="2400" b="1" dirty="0" smtClean="0">
              <a:solidFill>
                <a:srgbClr val="FFFFFF"/>
              </a:solidFill>
              <a:latin typeface="迷你简启体" pitchFamily="65" charset="-122"/>
            </a:endParaRPr>
          </a:p>
        </p:txBody>
      </p:sp>
    </p:spTree>
    <p:extLst>
      <p:ext uri="{BB962C8B-B14F-4D97-AF65-F5344CB8AC3E}">
        <p14:creationId xmlns:p14="http://schemas.microsoft.com/office/powerpoint/2010/main" val="2456143310"/>
      </p:ext>
    </p:extLst>
  </p:cSld>
  <p:clrMapOvr>
    <a:masterClrMapping/>
  </p:clrMapOvr>
  <mc:AlternateContent xmlns:mc="http://schemas.openxmlformats.org/markup-compatibility/2006" xmlns:p14="http://schemas.microsoft.com/office/powerpoint/2010/main">
    <mc:Choice Requires="p14">
      <p:transition spd="slow" p14:dur="2000" advTm="97714"/>
    </mc:Choice>
    <mc:Fallback xmlns="">
      <p:transition spd="slow" advTm="97714"/>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71600" y="368660"/>
            <a:ext cx="7628892" cy="1143000"/>
          </a:xfrm>
        </p:spPr>
        <p:txBody>
          <a:bodyPr/>
          <a:lstStyle/>
          <a:p>
            <a:r>
              <a:rPr lang="zh-CN" altLang="en-US" dirty="0" smtClean="0"/>
              <a:t>1.2 </a:t>
            </a:r>
            <a:r>
              <a:rPr lang="zh-CN" altLang="en-US" dirty="0" smtClean="0">
                <a:latin typeface="Times New Roman" pitchFamily="18" charset="0"/>
                <a:ea typeface="迷你简启体" pitchFamily="65" charset="-122"/>
              </a:rPr>
              <a:t>数据结构</a:t>
            </a:r>
            <a:r>
              <a:rPr lang="zh-CN" altLang="en-US" dirty="0">
                <a:latin typeface="Times New Roman" pitchFamily="18" charset="0"/>
                <a:ea typeface="迷你简启体" pitchFamily="65" charset="-122"/>
              </a:rPr>
              <a:t>的</a:t>
            </a:r>
            <a:r>
              <a:rPr lang="zh-CN" altLang="en-US" dirty="0" smtClean="0">
                <a:latin typeface="Times New Roman" pitchFamily="18" charset="0"/>
                <a:ea typeface="迷你简启体" pitchFamily="65" charset="-122"/>
              </a:rPr>
              <a:t>基本</a:t>
            </a:r>
            <a:r>
              <a:rPr lang="zh-CN" altLang="en-US" dirty="0" smtClean="0"/>
              <a:t>术语</a:t>
            </a:r>
            <a:r>
              <a:rPr lang="en-US" altLang="zh-CN" dirty="0" smtClean="0"/>
              <a:t>(</a:t>
            </a:r>
            <a:r>
              <a:rPr lang="zh-CN" altLang="en-US" dirty="0" smtClean="0"/>
              <a:t>了解</a:t>
            </a:r>
            <a:r>
              <a:rPr lang="en-US" altLang="zh-CN" dirty="0" smtClean="0"/>
              <a:t>)</a:t>
            </a:r>
            <a:endParaRPr lang="zh-CN" altLang="en-US" dirty="0" smtClean="0"/>
          </a:p>
        </p:txBody>
      </p:sp>
      <p:sp>
        <p:nvSpPr>
          <p:cNvPr id="54275" name="Rectangle 3"/>
          <p:cNvSpPr>
            <a:spLocks noGrp="1" noChangeArrowheads="1"/>
          </p:cNvSpPr>
          <p:nvPr>
            <p:ph idx="1"/>
          </p:nvPr>
        </p:nvSpPr>
        <p:spPr>
          <a:xfrm>
            <a:off x="1223628" y="1446076"/>
            <a:ext cx="7920372" cy="4683224"/>
          </a:xfrm>
        </p:spPr>
        <p:txBody>
          <a:bodyPr/>
          <a:lstStyle/>
          <a:p>
            <a:pPr marL="95250" indent="0">
              <a:lnSpc>
                <a:spcPct val="120000"/>
              </a:lnSpc>
              <a:buNone/>
            </a:pPr>
            <a:r>
              <a:rPr lang="en-US" altLang="zh-CN" sz="2800" dirty="0" smtClean="0">
                <a:solidFill>
                  <a:srgbClr val="FFC000"/>
                </a:solidFill>
                <a:latin typeface="Times New Roman" pitchFamily="18" charset="0"/>
                <a:ea typeface="迷你简启体" pitchFamily="65" charset="-122"/>
              </a:rPr>
              <a:t>1.2.1</a:t>
            </a:r>
            <a:r>
              <a:rPr lang="en-US" altLang="zh-CN" sz="2800" dirty="0" smtClean="0">
                <a:solidFill>
                  <a:schemeClr val="accent4"/>
                </a:solidFill>
                <a:latin typeface="Times New Roman" pitchFamily="18" charset="0"/>
                <a:ea typeface="迷你简启体" pitchFamily="65" charset="-122"/>
              </a:rPr>
              <a:t> </a:t>
            </a:r>
            <a:r>
              <a:rPr lang="zh-CN" altLang="en-US" sz="2800" b="1" dirty="0" smtClean="0">
                <a:solidFill>
                  <a:srgbClr val="00B0F0"/>
                </a:solidFill>
                <a:latin typeface="Times New Roman" pitchFamily="18" charset="0"/>
                <a:ea typeface="迷你简启体" pitchFamily="65" charset="-122"/>
              </a:rPr>
              <a:t>数据</a:t>
            </a:r>
            <a:r>
              <a:rPr lang="zh-CN" altLang="en-US" sz="2800" dirty="0" smtClean="0">
                <a:solidFill>
                  <a:schemeClr val="accent4"/>
                </a:solidFill>
                <a:latin typeface="Times New Roman" pitchFamily="18" charset="0"/>
                <a:ea typeface="迷你简启体" pitchFamily="65" charset="-122"/>
              </a:rPr>
              <a:t>：  计算机处理的符号总称</a:t>
            </a:r>
            <a:r>
              <a:rPr lang="zh-CN" altLang="en-US" sz="2800" dirty="0">
                <a:solidFill>
                  <a:schemeClr val="accent4"/>
                </a:solidFill>
                <a:latin typeface="Times New Roman" pitchFamily="18" charset="0"/>
                <a:ea typeface="迷你简启体" pitchFamily="65" charset="-122"/>
              </a:rPr>
              <a:t>，客观事物的符号</a:t>
            </a:r>
            <a:r>
              <a:rPr lang="zh-CN" altLang="en-US" sz="2800" dirty="0" smtClean="0">
                <a:solidFill>
                  <a:schemeClr val="accent4"/>
                </a:solidFill>
                <a:latin typeface="Times New Roman" pitchFamily="18" charset="0"/>
                <a:ea typeface="迷你简启体" pitchFamily="65" charset="-122"/>
              </a:rPr>
              <a:t>表示</a:t>
            </a:r>
            <a:r>
              <a:rPr lang="zh-CN" altLang="en-US" sz="2200" dirty="0" smtClean="0">
                <a:solidFill>
                  <a:schemeClr val="accent4"/>
                </a:solidFill>
                <a:latin typeface="Times New Roman" pitchFamily="18" charset="0"/>
                <a:ea typeface="迷你简启体" pitchFamily="65" charset="-122"/>
              </a:rPr>
              <a:t>，包括</a:t>
            </a:r>
            <a:r>
              <a:rPr lang="en-US" altLang="zh-CN" sz="2200" dirty="0" smtClean="0">
                <a:solidFill>
                  <a:schemeClr val="accent4"/>
                </a:solidFill>
                <a:latin typeface="Times New Roman" pitchFamily="18" charset="0"/>
                <a:ea typeface="迷你简启体" pitchFamily="65" charset="-122"/>
              </a:rPr>
              <a:t>:</a:t>
            </a:r>
            <a:r>
              <a:rPr lang="zh-CN" altLang="en-US" sz="2200" dirty="0" smtClean="0">
                <a:solidFill>
                  <a:schemeClr val="accent4"/>
                </a:solidFill>
                <a:latin typeface="Times New Roman" pitchFamily="18" charset="0"/>
                <a:ea typeface="迷你简启体" pitchFamily="65" charset="-122"/>
              </a:rPr>
              <a:t>数值数据</a:t>
            </a:r>
            <a:r>
              <a:rPr lang="en-US" altLang="zh-CN" sz="2200" dirty="0" smtClean="0">
                <a:solidFill>
                  <a:schemeClr val="accent4"/>
                </a:solidFill>
                <a:latin typeface="Times New Roman" pitchFamily="18" charset="0"/>
                <a:ea typeface="迷你简启体" pitchFamily="65" charset="-122"/>
              </a:rPr>
              <a:t>+</a:t>
            </a:r>
            <a:r>
              <a:rPr lang="zh-CN" altLang="en-US" sz="2200" dirty="0" smtClean="0">
                <a:solidFill>
                  <a:schemeClr val="accent4"/>
                </a:solidFill>
                <a:latin typeface="Times New Roman" pitchFamily="18" charset="0"/>
                <a:ea typeface="迷你简启体" pitchFamily="65" charset="-122"/>
              </a:rPr>
              <a:t>非</a:t>
            </a:r>
            <a:r>
              <a:rPr lang="zh-CN" altLang="en-US" sz="2200" dirty="0">
                <a:solidFill>
                  <a:schemeClr val="accent4"/>
                </a:solidFill>
                <a:latin typeface="Times New Roman" pitchFamily="18" charset="0"/>
                <a:ea typeface="迷你简启体" pitchFamily="65" charset="-122"/>
              </a:rPr>
              <a:t>数值数据</a:t>
            </a:r>
            <a:r>
              <a:rPr lang="en-US" altLang="zh-CN" sz="2200" dirty="0">
                <a:solidFill>
                  <a:schemeClr val="accent4"/>
                </a:solidFill>
                <a:latin typeface="Times New Roman" pitchFamily="18" charset="0"/>
                <a:ea typeface="迷你简启体" pitchFamily="65" charset="-122"/>
              </a:rPr>
              <a:t>(</a:t>
            </a:r>
            <a:r>
              <a:rPr lang="zh-CN" altLang="en-US" sz="2200" dirty="0">
                <a:solidFill>
                  <a:schemeClr val="accent4"/>
                </a:solidFill>
                <a:latin typeface="Times New Roman" pitchFamily="18" charset="0"/>
                <a:ea typeface="迷你简启体" pitchFamily="65" charset="-122"/>
              </a:rPr>
              <a:t>图像</a:t>
            </a:r>
            <a:r>
              <a:rPr lang="en-US" altLang="zh-CN" sz="2200" dirty="0" smtClean="0">
                <a:solidFill>
                  <a:schemeClr val="accent4"/>
                </a:solidFill>
                <a:latin typeface="Times New Roman" pitchFamily="18" charset="0"/>
                <a:ea typeface="迷你简启体" pitchFamily="65" charset="-122"/>
              </a:rPr>
              <a:t>,</a:t>
            </a:r>
            <a:r>
              <a:rPr lang="zh-CN" altLang="en-US" sz="2200" dirty="0" smtClean="0">
                <a:solidFill>
                  <a:schemeClr val="accent4"/>
                </a:solidFill>
                <a:latin typeface="Times New Roman" pitchFamily="18" charset="0"/>
                <a:ea typeface="迷你简启体" pitchFamily="65" charset="-122"/>
              </a:rPr>
              <a:t>语音</a:t>
            </a:r>
            <a:r>
              <a:rPr lang="en-US" altLang="zh-CN" sz="2200" dirty="0" smtClean="0">
                <a:solidFill>
                  <a:schemeClr val="accent4"/>
                </a:solidFill>
                <a:latin typeface="Times New Roman" pitchFamily="18" charset="0"/>
                <a:ea typeface="迷你简启体" pitchFamily="65" charset="-122"/>
              </a:rPr>
              <a:t>……)</a:t>
            </a:r>
            <a:endParaRPr lang="zh-CN" altLang="en-US" sz="2200" dirty="0" smtClean="0">
              <a:solidFill>
                <a:schemeClr val="accent4"/>
              </a:solidFill>
              <a:latin typeface="Times New Roman" pitchFamily="18" charset="0"/>
              <a:ea typeface="迷你简启体" pitchFamily="65" charset="-122"/>
            </a:endParaRPr>
          </a:p>
          <a:p>
            <a:pPr marL="95250" indent="0">
              <a:lnSpc>
                <a:spcPct val="120000"/>
              </a:lnSpc>
              <a:buNone/>
            </a:pPr>
            <a:r>
              <a:rPr lang="en-US" altLang="zh-CN" sz="2800" dirty="0">
                <a:solidFill>
                  <a:srgbClr val="FFC000"/>
                </a:solidFill>
                <a:latin typeface="Times New Roman" pitchFamily="18" charset="0"/>
                <a:ea typeface="迷你简启体" pitchFamily="65" charset="-122"/>
              </a:rPr>
              <a:t>1.2.2</a:t>
            </a:r>
            <a:r>
              <a:rPr lang="en-US" altLang="zh-CN" sz="2800" dirty="0" smtClean="0">
                <a:solidFill>
                  <a:schemeClr val="accent4"/>
                </a:solidFill>
                <a:latin typeface="Times New Roman" pitchFamily="18" charset="0"/>
                <a:ea typeface="迷你简启体" pitchFamily="65" charset="-122"/>
              </a:rPr>
              <a:t> </a:t>
            </a:r>
            <a:r>
              <a:rPr lang="zh-CN" altLang="en-US" sz="2800" b="1" dirty="0">
                <a:solidFill>
                  <a:srgbClr val="00B0F0"/>
                </a:solidFill>
                <a:latin typeface="Times New Roman" pitchFamily="18" charset="0"/>
                <a:ea typeface="迷你简启体" pitchFamily="65" charset="-122"/>
              </a:rPr>
              <a:t>数据元素</a:t>
            </a:r>
            <a:r>
              <a:rPr lang="zh-CN" altLang="en-US" sz="2800" dirty="0" smtClean="0">
                <a:solidFill>
                  <a:schemeClr val="accent4"/>
                </a:solidFill>
                <a:latin typeface="Times New Roman" pitchFamily="18" charset="0"/>
                <a:ea typeface="迷你简启体" pitchFamily="65" charset="-122"/>
              </a:rPr>
              <a:t>：</a:t>
            </a:r>
            <a:r>
              <a:rPr lang="zh-CN" altLang="en-US" sz="2800" dirty="0">
                <a:solidFill>
                  <a:srgbClr val="000000"/>
                </a:solidFill>
                <a:ea typeface="迷你简启体" pitchFamily="65" charset="-122"/>
              </a:rPr>
              <a:t>数据中相对独立的</a:t>
            </a:r>
            <a:r>
              <a:rPr lang="zh-CN" altLang="en-US" sz="2800" dirty="0" smtClean="0">
                <a:solidFill>
                  <a:srgbClr val="000000"/>
                </a:solidFill>
                <a:ea typeface="迷你简启体" pitchFamily="65" charset="-122"/>
              </a:rPr>
              <a:t>基本单位</a:t>
            </a:r>
            <a:r>
              <a:rPr lang="zh-CN" altLang="en-US" sz="2800" dirty="0" smtClean="0">
                <a:solidFill>
                  <a:schemeClr val="accent4"/>
                </a:solidFill>
                <a:latin typeface="Times New Roman" pitchFamily="18" charset="0"/>
                <a:ea typeface="迷你简启体" pitchFamily="65" charset="-122"/>
              </a:rPr>
              <a:t>，可由若干数据项构成</a:t>
            </a:r>
            <a:r>
              <a:rPr lang="en-US" altLang="zh-CN" sz="2400" dirty="0">
                <a:solidFill>
                  <a:schemeClr val="accent4"/>
                </a:solidFill>
                <a:latin typeface="Times New Roman" pitchFamily="18" charset="0"/>
                <a:ea typeface="迷你简启体" pitchFamily="65" charset="-122"/>
              </a:rPr>
              <a:t> </a:t>
            </a:r>
            <a:r>
              <a:rPr lang="en-US" altLang="zh-CN" sz="2400" dirty="0" smtClean="0">
                <a:solidFill>
                  <a:schemeClr val="accent4"/>
                </a:solidFill>
                <a:latin typeface="Times New Roman" pitchFamily="18" charset="0"/>
                <a:ea typeface="迷你简启体" pitchFamily="65" charset="-122"/>
              </a:rPr>
              <a:t> </a:t>
            </a:r>
            <a:r>
              <a:rPr lang="zh-CN" altLang="en-US" sz="2400" dirty="0" smtClean="0">
                <a:solidFill>
                  <a:schemeClr val="accent4"/>
                </a:solidFill>
                <a:latin typeface="Times New Roman" pitchFamily="18" charset="0"/>
                <a:ea typeface="迷你简启体" pitchFamily="65" charset="-122"/>
              </a:rPr>
              <a:t>如</a:t>
            </a:r>
            <a:r>
              <a:rPr lang="en-US" altLang="zh-CN" sz="2400" dirty="0" smtClean="0">
                <a:solidFill>
                  <a:schemeClr val="accent4"/>
                </a:solidFill>
                <a:latin typeface="Times New Roman" pitchFamily="18" charset="0"/>
                <a:ea typeface="迷你简启体" pitchFamily="65" charset="-122"/>
              </a:rPr>
              <a:t>:</a:t>
            </a:r>
            <a:r>
              <a:rPr lang="zh-CN" altLang="en-US" sz="2400" dirty="0" smtClean="0">
                <a:solidFill>
                  <a:schemeClr val="accent4"/>
                </a:solidFill>
                <a:latin typeface="Times New Roman" pitchFamily="18" charset="0"/>
                <a:ea typeface="迷你简启体" pitchFamily="65" charset="-122"/>
              </a:rPr>
              <a:t>体检数据</a:t>
            </a:r>
            <a:r>
              <a:rPr lang="en-US" altLang="zh-CN" sz="2400" dirty="0" smtClean="0">
                <a:solidFill>
                  <a:schemeClr val="accent4"/>
                </a:solidFill>
                <a:latin typeface="Times New Roman" pitchFamily="18" charset="0"/>
                <a:ea typeface="迷你简启体" pitchFamily="65" charset="-122"/>
              </a:rPr>
              <a:t>={</a:t>
            </a:r>
            <a:r>
              <a:rPr lang="zh-CN" altLang="en-US" sz="2400" dirty="0" smtClean="0">
                <a:solidFill>
                  <a:schemeClr val="accent4"/>
                </a:solidFill>
                <a:latin typeface="Times New Roman" pitchFamily="18" charset="0"/>
                <a:ea typeface="迷你简启体" pitchFamily="65" charset="-122"/>
              </a:rPr>
              <a:t>身高、体重</a:t>
            </a:r>
            <a:r>
              <a:rPr lang="en-US" altLang="zh-CN" sz="2400" dirty="0" smtClean="0">
                <a:solidFill>
                  <a:schemeClr val="accent4"/>
                </a:solidFill>
                <a:latin typeface="Times New Roman" pitchFamily="18" charset="0"/>
                <a:ea typeface="迷你简启体" pitchFamily="65" charset="-122"/>
              </a:rPr>
              <a:t>……}</a:t>
            </a:r>
            <a:endParaRPr lang="zh-CN" altLang="en-US" sz="2400" dirty="0" smtClean="0">
              <a:solidFill>
                <a:schemeClr val="accent4"/>
              </a:solidFill>
              <a:latin typeface="Times New Roman" pitchFamily="18" charset="0"/>
              <a:ea typeface="迷你简启体" pitchFamily="65" charset="-122"/>
            </a:endParaRPr>
          </a:p>
          <a:p>
            <a:pPr marL="95250" indent="0">
              <a:lnSpc>
                <a:spcPct val="120000"/>
              </a:lnSpc>
              <a:buNone/>
            </a:pPr>
            <a:r>
              <a:rPr lang="en-US" altLang="zh-CN" sz="2800" dirty="0">
                <a:solidFill>
                  <a:srgbClr val="FFC000"/>
                </a:solidFill>
                <a:latin typeface="Times New Roman" pitchFamily="18" charset="0"/>
                <a:ea typeface="迷你简启体" pitchFamily="65" charset="-122"/>
              </a:rPr>
              <a:t>1.2.3</a:t>
            </a:r>
            <a:r>
              <a:rPr lang="en-US" altLang="zh-CN" sz="2800" dirty="0" smtClean="0">
                <a:solidFill>
                  <a:schemeClr val="accent4"/>
                </a:solidFill>
                <a:latin typeface="Times New Roman" pitchFamily="18" charset="0"/>
                <a:ea typeface="迷你简启体" pitchFamily="65" charset="-122"/>
              </a:rPr>
              <a:t> </a:t>
            </a:r>
            <a:r>
              <a:rPr lang="zh-CN" altLang="en-US" sz="2800" b="1" dirty="0">
                <a:solidFill>
                  <a:srgbClr val="00B0F0"/>
                </a:solidFill>
                <a:latin typeface="Times New Roman" pitchFamily="18" charset="0"/>
                <a:ea typeface="迷你简启体" pitchFamily="65" charset="-122"/>
              </a:rPr>
              <a:t>数据对象</a:t>
            </a:r>
            <a:r>
              <a:rPr lang="zh-CN" altLang="en-US" sz="2800" dirty="0" smtClean="0">
                <a:solidFill>
                  <a:schemeClr val="accent4"/>
                </a:solidFill>
                <a:latin typeface="Times New Roman" pitchFamily="18" charset="0"/>
                <a:ea typeface="迷你简启体" pitchFamily="65" charset="-122"/>
              </a:rPr>
              <a:t>： 性质相同的数据元素的集合 </a:t>
            </a:r>
            <a:r>
              <a:rPr lang="zh-CN" altLang="en-US" sz="2400" dirty="0" smtClean="0">
                <a:solidFill>
                  <a:schemeClr val="accent4"/>
                </a:solidFill>
                <a:latin typeface="Times New Roman" pitchFamily="18" charset="0"/>
                <a:ea typeface="迷你简启体" pitchFamily="65" charset="-122"/>
              </a:rPr>
              <a:t>如</a:t>
            </a:r>
            <a:r>
              <a:rPr lang="en-US" altLang="zh-CN" sz="2400" dirty="0" smtClean="0">
                <a:solidFill>
                  <a:schemeClr val="accent4"/>
                </a:solidFill>
                <a:latin typeface="Times New Roman" pitchFamily="18" charset="0"/>
                <a:ea typeface="迷你简启体" pitchFamily="65" charset="-122"/>
              </a:rPr>
              <a:t>:</a:t>
            </a:r>
            <a:r>
              <a:rPr lang="zh-CN" altLang="en-US" sz="2400" dirty="0" smtClean="0">
                <a:solidFill>
                  <a:schemeClr val="accent4"/>
                </a:solidFill>
                <a:latin typeface="Times New Roman" pitchFamily="18" charset="0"/>
                <a:ea typeface="迷你简启体" pitchFamily="65" charset="-122"/>
              </a:rPr>
              <a:t>视力情况集合</a:t>
            </a:r>
            <a:r>
              <a:rPr lang="en-US" altLang="zh-CN" sz="2400" dirty="0" smtClean="0">
                <a:solidFill>
                  <a:schemeClr val="accent4"/>
                </a:solidFill>
                <a:latin typeface="Times New Roman" pitchFamily="18" charset="0"/>
                <a:ea typeface="迷你简启体" pitchFamily="65" charset="-122"/>
              </a:rPr>
              <a:t>{</a:t>
            </a:r>
            <a:r>
              <a:rPr lang="zh-CN" altLang="en-US" sz="2400" dirty="0" smtClean="0">
                <a:solidFill>
                  <a:schemeClr val="accent4"/>
                </a:solidFill>
                <a:latin typeface="Times New Roman" pitchFamily="18" charset="0"/>
                <a:ea typeface="迷你简启体" pitchFamily="65" charset="-122"/>
              </a:rPr>
              <a:t>正常</a:t>
            </a:r>
            <a:r>
              <a:rPr lang="en-US" altLang="zh-CN" sz="2400" dirty="0" smtClean="0">
                <a:solidFill>
                  <a:schemeClr val="accent4"/>
                </a:solidFill>
                <a:latin typeface="Times New Roman" pitchFamily="18" charset="0"/>
                <a:ea typeface="迷你简启体" pitchFamily="65" charset="-122"/>
              </a:rPr>
              <a:t>,</a:t>
            </a:r>
            <a:r>
              <a:rPr lang="zh-CN" altLang="en-US" sz="2400" dirty="0" smtClean="0">
                <a:solidFill>
                  <a:schemeClr val="accent4"/>
                </a:solidFill>
                <a:latin typeface="Times New Roman" pitchFamily="18" charset="0"/>
                <a:ea typeface="迷你简启体" pitchFamily="65" charset="-122"/>
              </a:rPr>
              <a:t>色弱</a:t>
            </a:r>
            <a:r>
              <a:rPr lang="en-US" altLang="zh-CN" sz="2400" dirty="0" smtClean="0">
                <a:solidFill>
                  <a:schemeClr val="accent4"/>
                </a:solidFill>
                <a:latin typeface="Times New Roman" pitchFamily="18" charset="0"/>
                <a:ea typeface="迷你简启体" pitchFamily="65" charset="-122"/>
              </a:rPr>
              <a:t>,…}, </a:t>
            </a:r>
            <a:r>
              <a:rPr lang="zh-CN" altLang="en-US" sz="2400" dirty="0" smtClean="0">
                <a:solidFill>
                  <a:schemeClr val="accent4"/>
                </a:solidFill>
                <a:latin typeface="Times New Roman" pitchFamily="18" charset="0"/>
                <a:ea typeface="迷你简启体" pitchFamily="65" charset="-122"/>
              </a:rPr>
              <a:t>字母集</a:t>
            </a:r>
            <a:r>
              <a:rPr lang="en-US" altLang="zh-CN" sz="2400" dirty="0" smtClean="0">
                <a:solidFill>
                  <a:schemeClr val="accent4"/>
                </a:solidFill>
                <a:latin typeface="Times New Roman" pitchFamily="18" charset="0"/>
                <a:ea typeface="迷你简启体" pitchFamily="65" charset="-122"/>
              </a:rPr>
              <a:t>{’A’,’B’,…}</a:t>
            </a:r>
            <a:endParaRPr lang="zh-CN" altLang="en-US" sz="2400" dirty="0" smtClean="0">
              <a:solidFill>
                <a:schemeClr val="accent4"/>
              </a:solidFill>
              <a:latin typeface="Times New Roman" pitchFamily="18" charset="0"/>
              <a:ea typeface="迷你简启体" pitchFamily="65" charset="-122"/>
            </a:endParaRPr>
          </a:p>
          <a:p>
            <a:pPr marL="95250" indent="0">
              <a:lnSpc>
                <a:spcPct val="120000"/>
              </a:lnSpc>
              <a:buNone/>
            </a:pPr>
            <a:r>
              <a:rPr lang="en-US" altLang="zh-CN" sz="2800" dirty="0">
                <a:solidFill>
                  <a:srgbClr val="FFC000"/>
                </a:solidFill>
                <a:latin typeface="Times New Roman" pitchFamily="18" charset="0"/>
                <a:ea typeface="迷你简启体" pitchFamily="65" charset="-122"/>
              </a:rPr>
              <a:t>1.2.4</a:t>
            </a:r>
            <a:r>
              <a:rPr lang="en-US" altLang="zh-CN" sz="2800" dirty="0" smtClean="0">
                <a:solidFill>
                  <a:schemeClr val="accent4"/>
                </a:solidFill>
                <a:latin typeface="Times New Roman" pitchFamily="18" charset="0"/>
                <a:ea typeface="迷你简启体" pitchFamily="65" charset="-122"/>
              </a:rPr>
              <a:t> </a:t>
            </a:r>
            <a:r>
              <a:rPr lang="zh-CN" altLang="en-US" sz="2800" b="1" dirty="0" smtClean="0">
                <a:solidFill>
                  <a:srgbClr val="FF0000"/>
                </a:solidFill>
                <a:latin typeface="Times New Roman" pitchFamily="18" charset="0"/>
                <a:ea typeface="迷你简启体" pitchFamily="65" charset="-122"/>
              </a:rPr>
              <a:t>数据结构</a:t>
            </a:r>
            <a:r>
              <a:rPr lang="zh-CN" altLang="en-US" sz="2800" dirty="0" smtClean="0">
                <a:solidFill>
                  <a:schemeClr val="accent4"/>
                </a:solidFill>
                <a:latin typeface="Times New Roman" pitchFamily="18" charset="0"/>
                <a:ea typeface="迷你简启体" pitchFamily="65" charset="-122"/>
              </a:rPr>
              <a:t>： </a:t>
            </a:r>
            <a:r>
              <a:rPr lang="zh-CN" altLang="en-US" b="1" dirty="0" smtClean="0">
                <a:solidFill>
                  <a:srgbClr val="00B050"/>
                </a:solidFill>
                <a:latin typeface="Times New Roman" pitchFamily="18" charset="0"/>
                <a:ea typeface="迷你简启体" pitchFamily="65" charset="-122"/>
              </a:rPr>
              <a:t>数据</a:t>
            </a:r>
            <a:r>
              <a:rPr lang="en-US" altLang="zh-CN" b="1" dirty="0" smtClean="0">
                <a:solidFill>
                  <a:srgbClr val="00B050"/>
                </a:solidFill>
                <a:latin typeface="Times New Roman" pitchFamily="18" charset="0"/>
                <a:ea typeface="迷你简启体" pitchFamily="65" charset="-122"/>
              </a:rPr>
              <a:t>D</a:t>
            </a:r>
            <a:r>
              <a:rPr lang="zh-CN" altLang="en-US" sz="2800" b="1" dirty="0" smtClean="0">
                <a:solidFill>
                  <a:srgbClr val="C00000"/>
                </a:solidFill>
                <a:latin typeface="Times New Roman" pitchFamily="18" charset="0"/>
                <a:ea typeface="迷你简启体" pitchFamily="65" charset="-122"/>
              </a:rPr>
              <a:t>及</a:t>
            </a:r>
            <a:r>
              <a:rPr lang="zh-CN" altLang="en-US" b="1" dirty="0" smtClean="0">
                <a:solidFill>
                  <a:srgbClr val="00B050"/>
                </a:solidFill>
                <a:latin typeface="Times New Roman" pitchFamily="18" charset="0"/>
                <a:ea typeface="迷你简启体" pitchFamily="65" charset="-122"/>
              </a:rPr>
              <a:t>相互关系</a:t>
            </a:r>
            <a:r>
              <a:rPr lang="en-US" altLang="zh-CN" b="1" dirty="0" smtClean="0">
                <a:solidFill>
                  <a:srgbClr val="00B050"/>
                </a:solidFill>
                <a:latin typeface="Times New Roman" pitchFamily="18" charset="0"/>
                <a:ea typeface="迷你简启体" pitchFamily="65" charset="-122"/>
              </a:rPr>
              <a:t>S</a:t>
            </a:r>
            <a:r>
              <a:rPr lang="zh-CN" altLang="en-US" sz="2800" b="1" dirty="0" smtClean="0">
                <a:solidFill>
                  <a:srgbClr val="002060"/>
                </a:solidFill>
                <a:latin typeface="Times New Roman" pitchFamily="18" charset="0"/>
                <a:ea typeface="迷你简启体" pitchFamily="65" charset="-122"/>
              </a:rPr>
              <a:t>，是计算机组织</a:t>
            </a:r>
            <a:r>
              <a:rPr lang="en-US" altLang="zh-CN" sz="2800" b="1" dirty="0">
                <a:solidFill>
                  <a:srgbClr val="002060"/>
                </a:solidFill>
                <a:latin typeface="Times New Roman" pitchFamily="18" charset="0"/>
                <a:ea typeface="迷你简启体" pitchFamily="65" charset="-122"/>
              </a:rPr>
              <a:t>(</a:t>
            </a:r>
            <a:r>
              <a:rPr lang="zh-CN" altLang="en-US" sz="2800" b="1" dirty="0">
                <a:solidFill>
                  <a:srgbClr val="002060"/>
                </a:solidFill>
                <a:latin typeface="Times New Roman" pitchFamily="18" charset="0"/>
                <a:ea typeface="迷你简启体" pitchFamily="65" charset="-122"/>
              </a:rPr>
              <a:t>逻辑结构</a:t>
            </a:r>
            <a:r>
              <a:rPr lang="en-US" altLang="zh-CN" sz="2800" b="1" dirty="0">
                <a:solidFill>
                  <a:srgbClr val="002060"/>
                </a:solidFill>
                <a:latin typeface="Times New Roman" pitchFamily="18" charset="0"/>
                <a:ea typeface="迷你简启体" pitchFamily="65" charset="-122"/>
              </a:rPr>
              <a:t>) </a:t>
            </a:r>
            <a:r>
              <a:rPr lang="zh-CN" altLang="en-US" sz="2800" b="1" dirty="0" smtClean="0">
                <a:solidFill>
                  <a:srgbClr val="002060"/>
                </a:solidFill>
                <a:latin typeface="Times New Roman" pitchFamily="18" charset="0"/>
                <a:ea typeface="迷你简启体" pitchFamily="65" charset="-122"/>
              </a:rPr>
              <a:t>、存储</a:t>
            </a:r>
            <a:r>
              <a:rPr lang="en-US" altLang="zh-CN" sz="2800" b="1" dirty="0" smtClean="0">
                <a:solidFill>
                  <a:srgbClr val="002060"/>
                </a:solidFill>
                <a:latin typeface="Times New Roman" pitchFamily="18" charset="0"/>
                <a:ea typeface="迷你简启体" pitchFamily="65" charset="-122"/>
              </a:rPr>
              <a:t>(</a:t>
            </a:r>
            <a:r>
              <a:rPr lang="zh-CN" altLang="en-US" sz="2800" b="1" dirty="0" smtClean="0">
                <a:solidFill>
                  <a:srgbClr val="002060"/>
                </a:solidFill>
                <a:latin typeface="Times New Roman" pitchFamily="18" charset="0"/>
                <a:ea typeface="迷你简启体" pitchFamily="65" charset="-122"/>
              </a:rPr>
              <a:t>物理结构</a:t>
            </a:r>
            <a:r>
              <a:rPr lang="en-US" altLang="zh-CN" sz="2800" b="1" dirty="0">
                <a:solidFill>
                  <a:srgbClr val="002060"/>
                </a:solidFill>
                <a:latin typeface="Times New Roman" pitchFamily="18" charset="0"/>
                <a:ea typeface="迷你简启体" pitchFamily="65" charset="-122"/>
              </a:rPr>
              <a:t>)</a:t>
            </a:r>
            <a:r>
              <a:rPr lang="zh-CN" altLang="en-US" sz="2800" b="1" dirty="0" smtClean="0">
                <a:solidFill>
                  <a:srgbClr val="002060"/>
                </a:solidFill>
                <a:latin typeface="Times New Roman" pitchFamily="18" charset="0"/>
                <a:ea typeface="迷你简启体" pitchFamily="65" charset="-122"/>
              </a:rPr>
              <a:t>数据</a:t>
            </a:r>
            <a:r>
              <a:rPr lang="zh-CN" altLang="en-US" sz="2800" b="1" dirty="0">
                <a:solidFill>
                  <a:srgbClr val="002060"/>
                </a:solidFill>
                <a:latin typeface="Times New Roman" pitchFamily="18" charset="0"/>
                <a:ea typeface="迷你简启体" pitchFamily="65" charset="-122"/>
              </a:rPr>
              <a:t>的</a:t>
            </a:r>
            <a:r>
              <a:rPr lang="zh-CN" altLang="en-US" sz="2800" b="1" dirty="0" smtClean="0">
                <a:solidFill>
                  <a:srgbClr val="002060"/>
                </a:solidFill>
                <a:latin typeface="Times New Roman" pitchFamily="18" charset="0"/>
                <a:ea typeface="迷你简启体" pitchFamily="65" charset="-122"/>
              </a:rPr>
              <a:t>方式</a:t>
            </a:r>
          </a:p>
          <a:p>
            <a:pPr marL="1174750" lvl="1" indent="-457200" eaLnBrk="1" hangingPunct="1">
              <a:lnSpc>
                <a:spcPct val="120000"/>
              </a:lnSpc>
            </a:pPr>
            <a:r>
              <a:rPr lang="zh-CN" altLang="en-US" sz="2400" dirty="0" smtClean="0">
                <a:solidFill>
                  <a:schemeClr val="accent4"/>
                </a:solidFill>
                <a:latin typeface="Times New Roman" pitchFamily="18" charset="0"/>
                <a:ea typeface="迷你简启体" pitchFamily="65" charset="-122"/>
              </a:rPr>
              <a:t>形式定义： </a:t>
            </a:r>
            <a:r>
              <a:rPr lang="en-US" altLang="zh-CN" sz="2400" dirty="0" err="1" smtClean="0">
                <a:solidFill>
                  <a:schemeClr val="accent4"/>
                </a:solidFill>
                <a:latin typeface="Times New Roman" pitchFamily="18" charset="0"/>
                <a:ea typeface="迷你简启体" pitchFamily="65" charset="-122"/>
              </a:rPr>
              <a:t>Data_Structure</a:t>
            </a:r>
            <a:r>
              <a:rPr lang="en-US" altLang="zh-CN" sz="2400" dirty="0" smtClean="0">
                <a:solidFill>
                  <a:schemeClr val="accent4"/>
                </a:solidFill>
                <a:latin typeface="Times New Roman" pitchFamily="18" charset="0"/>
                <a:ea typeface="迷你简启体" pitchFamily="65" charset="-122"/>
              </a:rPr>
              <a:t> = (D,S)    </a:t>
            </a:r>
          </a:p>
          <a:p>
            <a:pPr marL="1174750" lvl="1" indent="-457200" eaLnBrk="1" hangingPunct="1">
              <a:lnSpc>
                <a:spcPct val="120000"/>
              </a:lnSpc>
              <a:buFont typeface="Wingdings" pitchFamily="2" charset="2"/>
              <a:buNone/>
            </a:pPr>
            <a:r>
              <a:rPr lang="zh-CN" altLang="en-US" sz="1400" dirty="0" smtClean="0">
                <a:solidFill>
                  <a:schemeClr val="accent4"/>
                </a:solidFill>
                <a:latin typeface="Times New Roman" pitchFamily="18" charset="0"/>
                <a:ea typeface="迷你简启体" pitchFamily="65" charset="-122"/>
              </a:rPr>
              <a:t>		</a:t>
            </a:r>
            <a:endParaRPr lang="zh-CN" altLang="en-US" dirty="0" smtClean="0">
              <a:solidFill>
                <a:schemeClr val="accent4"/>
              </a:solidFill>
              <a:latin typeface="Times New Roman" pitchFamily="18" charset="0"/>
              <a:ea typeface="迷你简启体" pitchFamily="65"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81112"/>
    </mc:Choice>
    <mc:Fallback xmlns="">
      <p:transition spd="slow" advTm="18111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2" dur="500"/>
                                        <p:tgtEl>
                                          <p:spTgt spid="54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7" dur="500"/>
                                        <p:tgtEl>
                                          <p:spTgt spid="54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22" dur="500"/>
                                        <p:tgtEl>
                                          <p:spTgt spid="5427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25" dur="500"/>
                                        <p:tgtEl>
                                          <p:spTgt spid="5427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28"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273209" y="233772"/>
            <a:ext cx="8964488" cy="1143000"/>
          </a:xfrm>
        </p:spPr>
        <p:txBody>
          <a:bodyPr/>
          <a:lstStyle/>
          <a:p>
            <a:pPr marL="1174750" lvl="1" indent="-457200"/>
            <a:r>
              <a:rPr lang="en-US" altLang="zh-CN" sz="3600" dirty="0" smtClean="0">
                <a:solidFill>
                  <a:srgbClr val="0070C0"/>
                </a:solidFill>
                <a:latin typeface="+mj-lt"/>
                <a:ea typeface="+mj-ea"/>
              </a:rPr>
              <a:t>1.2.5</a:t>
            </a:r>
            <a:r>
              <a:rPr lang="zh-CN" altLang="en-US" sz="3600" dirty="0" smtClean="0">
                <a:solidFill>
                  <a:schemeClr val="accent4"/>
                </a:solidFill>
                <a:latin typeface="+mj-lt"/>
                <a:ea typeface="+mj-ea"/>
              </a:rPr>
              <a:t>数据逻辑结构：元素间逻辑关系 </a:t>
            </a:r>
            <a:r>
              <a:rPr lang="en-US" altLang="zh-CN" b="1" dirty="0" smtClean="0">
                <a:solidFill>
                  <a:srgbClr val="C00000"/>
                </a:solidFill>
                <a:latin typeface="+mj-lt"/>
                <a:ea typeface="+mj-ea"/>
              </a:rPr>
              <a:t>*</a:t>
            </a:r>
            <a:endParaRPr lang="zh-CN" altLang="en-US" sz="3600" b="1" dirty="0">
              <a:solidFill>
                <a:srgbClr val="C00000"/>
              </a:solidFill>
              <a:latin typeface="+mj-lt"/>
              <a:ea typeface="+mj-ea"/>
            </a:endParaRPr>
          </a:p>
        </p:txBody>
      </p:sp>
      <p:grpSp>
        <p:nvGrpSpPr>
          <p:cNvPr id="185348" name="Group 4"/>
          <p:cNvGrpSpPr>
            <a:grpSpLocks/>
          </p:cNvGrpSpPr>
          <p:nvPr/>
        </p:nvGrpSpPr>
        <p:grpSpPr bwMode="auto">
          <a:xfrm>
            <a:off x="3851126" y="1773238"/>
            <a:ext cx="1944688" cy="576262"/>
            <a:chOff x="720" y="1632"/>
            <a:chExt cx="1344" cy="624"/>
          </a:xfrm>
        </p:grpSpPr>
        <p:sp>
          <p:nvSpPr>
            <p:cNvPr id="185349" name="Oval 5"/>
            <p:cNvSpPr>
              <a:spLocks noChangeArrowheads="1"/>
            </p:cNvSpPr>
            <p:nvPr/>
          </p:nvSpPr>
          <p:spPr bwMode="auto">
            <a:xfrm>
              <a:off x="1440" y="163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50" name="Oval 6"/>
            <p:cNvSpPr>
              <a:spLocks noChangeArrowheads="1"/>
            </p:cNvSpPr>
            <p:nvPr/>
          </p:nvSpPr>
          <p:spPr bwMode="auto">
            <a:xfrm>
              <a:off x="1296" y="1824"/>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51" name="Oval 7"/>
            <p:cNvSpPr>
              <a:spLocks noChangeArrowheads="1"/>
            </p:cNvSpPr>
            <p:nvPr/>
          </p:nvSpPr>
          <p:spPr bwMode="auto">
            <a:xfrm>
              <a:off x="1008" y="1680"/>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52" name="Oval 8"/>
            <p:cNvSpPr>
              <a:spLocks noChangeArrowheads="1"/>
            </p:cNvSpPr>
            <p:nvPr/>
          </p:nvSpPr>
          <p:spPr bwMode="auto">
            <a:xfrm>
              <a:off x="1968" y="1824"/>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53" name="Oval 9"/>
            <p:cNvSpPr>
              <a:spLocks noChangeArrowheads="1"/>
            </p:cNvSpPr>
            <p:nvPr/>
          </p:nvSpPr>
          <p:spPr bwMode="auto">
            <a:xfrm>
              <a:off x="1680" y="1920"/>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54" name="Oval 10"/>
            <p:cNvSpPr>
              <a:spLocks noChangeArrowheads="1"/>
            </p:cNvSpPr>
            <p:nvPr/>
          </p:nvSpPr>
          <p:spPr bwMode="auto">
            <a:xfrm>
              <a:off x="720" y="187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55" name="Oval 11"/>
            <p:cNvSpPr>
              <a:spLocks noChangeArrowheads="1"/>
            </p:cNvSpPr>
            <p:nvPr/>
          </p:nvSpPr>
          <p:spPr bwMode="auto">
            <a:xfrm>
              <a:off x="1440" y="2064"/>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56" name="Oval 12"/>
            <p:cNvSpPr>
              <a:spLocks noChangeArrowheads="1"/>
            </p:cNvSpPr>
            <p:nvPr/>
          </p:nvSpPr>
          <p:spPr bwMode="auto">
            <a:xfrm>
              <a:off x="1632" y="2160"/>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57" name="Oval 13"/>
            <p:cNvSpPr>
              <a:spLocks noChangeArrowheads="1"/>
            </p:cNvSpPr>
            <p:nvPr/>
          </p:nvSpPr>
          <p:spPr bwMode="auto">
            <a:xfrm>
              <a:off x="1152" y="211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grpSp>
      <p:sp>
        <p:nvSpPr>
          <p:cNvPr id="185358" name="Text Box 14"/>
          <p:cNvSpPr txBox="1">
            <a:spLocks noChangeArrowheads="1"/>
          </p:cNvSpPr>
          <p:nvPr/>
        </p:nvSpPr>
        <p:spPr bwMode="auto">
          <a:xfrm>
            <a:off x="1547664" y="2060575"/>
            <a:ext cx="914400" cy="52322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集合</a:t>
            </a:r>
          </a:p>
        </p:txBody>
      </p:sp>
      <p:grpSp>
        <p:nvGrpSpPr>
          <p:cNvPr id="185359" name="Group 15"/>
          <p:cNvGrpSpPr>
            <a:grpSpLocks/>
          </p:cNvGrpSpPr>
          <p:nvPr/>
        </p:nvGrpSpPr>
        <p:grpSpPr bwMode="auto">
          <a:xfrm>
            <a:off x="3779689" y="2924175"/>
            <a:ext cx="1981200" cy="152400"/>
            <a:chOff x="3072" y="1872"/>
            <a:chExt cx="1248" cy="96"/>
          </a:xfrm>
        </p:grpSpPr>
        <p:sp>
          <p:nvSpPr>
            <p:cNvPr id="185360" name="Oval 16"/>
            <p:cNvSpPr>
              <a:spLocks noChangeArrowheads="1"/>
            </p:cNvSpPr>
            <p:nvPr/>
          </p:nvSpPr>
          <p:spPr bwMode="auto">
            <a:xfrm>
              <a:off x="3072" y="187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61" name="Oval 17"/>
            <p:cNvSpPr>
              <a:spLocks noChangeArrowheads="1"/>
            </p:cNvSpPr>
            <p:nvPr/>
          </p:nvSpPr>
          <p:spPr bwMode="auto">
            <a:xfrm>
              <a:off x="3360" y="187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62" name="Oval 18"/>
            <p:cNvSpPr>
              <a:spLocks noChangeArrowheads="1"/>
            </p:cNvSpPr>
            <p:nvPr/>
          </p:nvSpPr>
          <p:spPr bwMode="auto">
            <a:xfrm>
              <a:off x="3648" y="187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63" name="Oval 19"/>
            <p:cNvSpPr>
              <a:spLocks noChangeArrowheads="1"/>
            </p:cNvSpPr>
            <p:nvPr/>
          </p:nvSpPr>
          <p:spPr bwMode="auto">
            <a:xfrm>
              <a:off x="3936" y="187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64" name="Line 20"/>
            <p:cNvSpPr>
              <a:spLocks noChangeShapeType="1"/>
            </p:cNvSpPr>
            <p:nvPr/>
          </p:nvSpPr>
          <p:spPr bwMode="auto">
            <a:xfrm>
              <a:off x="3168" y="1920"/>
              <a:ext cx="1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65" name="Line 21"/>
            <p:cNvSpPr>
              <a:spLocks noChangeShapeType="1"/>
            </p:cNvSpPr>
            <p:nvPr/>
          </p:nvSpPr>
          <p:spPr bwMode="auto">
            <a:xfrm>
              <a:off x="3456" y="1920"/>
              <a:ext cx="1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66" name="Line 22"/>
            <p:cNvSpPr>
              <a:spLocks noChangeShapeType="1"/>
            </p:cNvSpPr>
            <p:nvPr/>
          </p:nvSpPr>
          <p:spPr bwMode="auto">
            <a:xfrm>
              <a:off x="3744" y="1920"/>
              <a:ext cx="1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67" name="Oval 23"/>
            <p:cNvSpPr>
              <a:spLocks noChangeArrowheads="1"/>
            </p:cNvSpPr>
            <p:nvPr/>
          </p:nvSpPr>
          <p:spPr bwMode="auto">
            <a:xfrm>
              <a:off x="4224" y="187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68" name="Line 24"/>
            <p:cNvSpPr>
              <a:spLocks noChangeShapeType="1"/>
            </p:cNvSpPr>
            <p:nvPr/>
          </p:nvSpPr>
          <p:spPr bwMode="auto">
            <a:xfrm>
              <a:off x="4032" y="1920"/>
              <a:ext cx="19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sp>
        <p:nvSpPr>
          <p:cNvPr id="185369" name="Text Box 25"/>
          <p:cNvSpPr txBox="1">
            <a:spLocks noChangeArrowheads="1"/>
          </p:cNvSpPr>
          <p:nvPr/>
        </p:nvSpPr>
        <p:spPr bwMode="auto">
          <a:xfrm>
            <a:off x="1547664" y="2924175"/>
            <a:ext cx="914400" cy="52322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线性</a:t>
            </a:r>
          </a:p>
        </p:txBody>
      </p:sp>
      <p:sp>
        <p:nvSpPr>
          <p:cNvPr id="185370" name="Text Box 26"/>
          <p:cNvSpPr txBox="1">
            <a:spLocks noChangeArrowheads="1"/>
          </p:cNvSpPr>
          <p:nvPr/>
        </p:nvSpPr>
        <p:spPr bwMode="auto">
          <a:xfrm>
            <a:off x="1547664" y="3933825"/>
            <a:ext cx="593725" cy="52322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树</a:t>
            </a:r>
          </a:p>
        </p:txBody>
      </p:sp>
      <p:grpSp>
        <p:nvGrpSpPr>
          <p:cNvPr id="185371" name="Group 27"/>
          <p:cNvGrpSpPr>
            <a:grpSpLocks/>
          </p:cNvGrpSpPr>
          <p:nvPr/>
        </p:nvGrpSpPr>
        <p:grpSpPr bwMode="auto">
          <a:xfrm>
            <a:off x="3492351" y="3284538"/>
            <a:ext cx="2376488" cy="1295400"/>
            <a:chOff x="624" y="1824"/>
            <a:chExt cx="1872" cy="1248"/>
          </a:xfrm>
        </p:grpSpPr>
        <p:sp>
          <p:nvSpPr>
            <p:cNvPr id="185372" name="Oval 28"/>
            <p:cNvSpPr>
              <a:spLocks noChangeArrowheads="1"/>
            </p:cNvSpPr>
            <p:nvPr/>
          </p:nvSpPr>
          <p:spPr bwMode="auto">
            <a:xfrm>
              <a:off x="1632" y="1824"/>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73" name="Line 29"/>
            <p:cNvSpPr>
              <a:spLocks noChangeShapeType="1"/>
            </p:cNvSpPr>
            <p:nvPr/>
          </p:nvSpPr>
          <p:spPr bwMode="auto">
            <a:xfrm flipH="1">
              <a:off x="1248" y="1920"/>
              <a:ext cx="384"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74" name="Line 30"/>
            <p:cNvSpPr>
              <a:spLocks noChangeShapeType="1"/>
            </p:cNvSpPr>
            <p:nvPr/>
          </p:nvSpPr>
          <p:spPr bwMode="auto">
            <a:xfrm>
              <a:off x="1728" y="1920"/>
              <a:ext cx="33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75" name="Oval 31"/>
            <p:cNvSpPr>
              <a:spLocks noChangeArrowheads="1"/>
            </p:cNvSpPr>
            <p:nvPr/>
          </p:nvSpPr>
          <p:spPr bwMode="auto">
            <a:xfrm>
              <a:off x="1200" y="2208"/>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76" name="Oval 32"/>
            <p:cNvSpPr>
              <a:spLocks noChangeArrowheads="1"/>
            </p:cNvSpPr>
            <p:nvPr/>
          </p:nvSpPr>
          <p:spPr bwMode="auto">
            <a:xfrm>
              <a:off x="2064" y="2208"/>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77" name="Line 33"/>
            <p:cNvSpPr>
              <a:spLocks noChangeShapeType="1"/>
            </p:cNvSpPr>
            <p:nvPr/>
          </p:nvSpPr>
          <p:spPr bwMode="auto">
            <a:xfrm flipH="1">
              <a:off x="960" y="2304"/>
              <a:ext cx="24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78" name="Line 34"/>
            <p:cNvSpPr>
              <a:spLocks noChangeShapeType="1"/>
            </p:cNvSpPr>
            <p:nvPr/>
          </p:nvSpPr>
          <p:spPr bwMode="auto">
            <a:xfrm flipH="1">
              <a:off x="1248" y="2304"/>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79" name="Line 35"/>
            <p:cNvSpPr>
              <a:spLocks noChangeShapeType="1"/>
            </p:cNvSpPr>
            <p:nvPr/>
          </p:nvSpPr>
          <p:spPr bwMode="auto">
            <a:xfrm>
              <a:off x="1296" y="2304"/>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80" name="Oval 36"/>
            <p:cNvSpPr>
              <a:spLocks noChangeArrowheads="1"/>
            </p:cNvSpPr>
            <p:nvPr/>
          </p:nvSpPr>
          <p:spPr bwMode="auto">
            <a:xfrm>
              <a:off x="912" y="259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81" name="Oval 37"/>
            <p:cNvSpPr>
              <a:spLocks noChangeArrowheads="1"/>
            </p:cNvSpPr>
            <p:nvPr/>
          </p:nvSpPr>
          <p:spPr bwMode="auto">
            <a:xfrm>
              <a:off x="1200" y="259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82" name="Oval 38"/>
            <p:cNvSpPr>
              <a:spLocks noChangeArrowheads="1"/>
            </p:cNvSpPr>
            <p:nvPr/>
          </p:nvSpPr>
          <p:spPr bwMode="auto">
            <a:xfrm>
              <a:off x="1536" y="259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83" name="Line 39"/>
            <p:cNvSpPr>
              <a:spLocks noChangeShapeType="1"/>
            </p:cNvSpPr>
            <p:nvPr/>
          </p:nvSpPr>
          <p:spPr bwMode="auto">
            <a:xfrm flipH="1">
              <a:off x="1824" y="2304"/>
              <a:ext cx="24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84" name="Line 40"/>
            <p:cNvSpPr>
              <a:spLocks noChangeShapeType="1"/>
            </p:cNvSpPr>
            <p:nvPr/>
          </p:nvSpPr>
          <p:spPr bwMode="auto">
            <a:xfrm flipH="1">
              <a:off x="2112" y="2304"/>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85" name="Line 41"/>
            <p:cNvSpPr>
              <a:spLocks noChangeShapeType="1"/>
            </p:cNvSpPr>
            <p:nvPr/>
          </p:nvSpPr>
          <p:spPr bwMode="auto">
            <a:xfrm>
              <a:off x="2160" y="2304"/>
              <a:ext cx="288"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86" name="Oval 42"/>
            <p:cNvSpPr>
              <a:spLocks noChangeArrowheads="1"/>
            </p:cNvSpPr>
            <p:nvPr/>
          </p:nvSpPr>
          <p:spPr bwMode="auto">
            <a:xfrm>
              <a:off x="1776" y="259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87" name="Oval 43"/>
            <p:cNvSpPr>
              <a:spLocks noChangeArrowheads="1"/>
            </p:cNvSpPr>
            <p:nvPr/>
          </p:nvSpPr>
          <p:spPr bwMode="auto">
            <a:xfrm>
              <a:off x="2064" y="259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88" name="Oval 44"/>
            <p:cNvSpPr>
              <a:spLocks noChangeArrowheads="1"/>
            </p:cNvSpPr>
            <p:nvPr/>
          </p:nvSpPr>
          <p:spPr bwMode="auto">
            <a:xfrm>
              <a:off x="2400" y="259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89" name="Line 45"/>
            <p:cNvSpPr>
              <a:spLocks noChangeShapeType="1"/>
            </p:cNvSpPr>
            <p:nvPr/>
          </p:nvSpPr>
          <p:spPr bwMode="auto">
            <a:xfrm flipH="1">
              <a:off x="672" y="2688"/>
              <a:ext cx="24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90" name="Line 46"/>
            <p:cNvSpPr>
              <a:spLocks noChangeShapeType="1"/>
            </p:cNvSpPr>
            <p:nvPr/>
          </p:nvSpPr>
          <p:spPr bwMode="auto">
            <a:xfrm flipH="1">
              <a:off x="960" y="2688"/>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91" name="Line 47"/>
            <p:cNvSpPr>
              <a:spLocks noChangeShapeType="1"/>
            </p:cNvSpPr>
            <p:nvPr/>
          </p:nvSpPr>
          <p:spPr bwMode="auto">
            <a:xfrm>
              <a:off x="1248" y="2688"/>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92" name="Oval 48"/>
            <p:cNvSpPr>
              <a:spLocks noChangeArrowheads="1"/>
            </p:cNvSpPr>
            <p:nvPr/>
          </p:nvSpPr>
          <p:spPr bwMode="auto">
            <a:xfrm>
              <a:off x="624" y="2976"/>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93" name="Oval 49"/>
            <p:cNvSpPr>
              <a:spLocks noChangeArrowheads="1"/>
            </p:cNvSpPr>
            <p:nvPr/>
          </p:nvSpPr>
          <p:spPr bwMode="auto">
            <a:xfrm>
              <a:off x="912" y="2976"/>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94" name="Oval 50"/>
            <p:cNvSpPr>
              <a:spLocks noChangeArrowheads="1"/>
            </p:cNvSpPr>
            <p:nvPr/>
          </p:nvSpPr>
          <p:spPr bwMode="auto">
            <a:xfrm>
              <a:off x="1200" y="2976"/>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95" name="Line 51"/>
            <p:cNvSpPr>
              <a:spLocks noChangeShapeType="1"/>
            </p:cNvSpPr>
            <p:nvPr/>
          </p:nvSpPr>
          <p:spPr bwMode="auto">
            <a:xfrm>
              <a:off x="2448" y="2688"/>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396" name="Oval 52"/>
            <p:cNvSpPr>
              <a:spLocks noChangeArrowheads="1"/>
            </p:cNvSpPr>
            <p:nvPr/>
          </p:nvSpPr>
          <p:spPr bwMode="auto">
            <a:xfrm>
              <a:off x="2400" y="2976"/>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grpSp>
      <p:grpSp>
        <p:nvGrpSpPr>
          <p:cNvPr id="185397" name="Group 53"/>
          <p:cNvGrpSpPr>
            <a:grpSpLocks/>
          </p:cNvGrpSpPr>
          <p:nvPr/>
        </p:nvGrpSpPr>
        <p:grpSpPr bwMode="auto">
          <a:xfrm>
            <a:off x="3851126" y="4868863"/>
            <a:ext cx="1873250" cy="1276350"/>
            <a:chOff x="4176" y="2544"/>
            <a:chExt cx="1392" cy="1104"/>
          </a:xfrm>
        </p:grpSpPr>
        <p:sp>
          <p:nvSpPr>
            <p:cNvPr id="185398" name="Oval 54"/>
            <p:cNvSpPr>
              <a:spLocks noChangeArrowheads="1"/>
            </p:cNvSpPr>
            <p:nvPr/>
          </p:nvSpPr>
          <p:spPr bwMode="auto">
            <a:xfrm>
              <a:off x="4560" y="2544"/>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399" name="Oval 55"/>
            <p:cNvSpPr>
              <a:spLocks noChangeArrowheads="1"/>
            </p:cNvSpPr>
            <p:nvPr/>
          </p:nvSpPr>
          <p:spPr bwMode="auto">
            <a:xfrm>
              <a:off x="4176" y="2880"/>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400" name="Oval 56"/>
            <p:cNvSpPr>
              <a:spLocks noChangeArrowheads="1"/>
            </p:cNvSpPr>
            <p:nvPr/>
          </p:nvSpPr>
          <p:spPr bwMode="auto">
            <a:xfrm>
              <a:off x="4512" y="307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401" name="Oval 57"/>
            <p:cNvSpPr>
              <a:spLocks noChangeArrowheads="1"/>
            </p:cNvSpPr>
            <p:nvPr/>
          </p:nvSpPr>
          <p:spPr bwMode="auto">
            <a:xfrm>
              <a:off x="5040" y="283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402" name="Oval 58"/>
            <p:cNvSpPr>
              <a:spLocks noChangeArrowheads="1"/>
            </p:cNvSpPr>
            <p:nvPr/>
          </p:nvSpPr>
          <p:spPr bwMode="auto">
            <a:xfrm>
              <a:off x="5088" y="3216"/>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403" name="Oval 59"/>
            <p:cNvSpPr>
              <a:spLocks noChangeArrowheads="1"/>
            </p:cNvSpPr>
            <p:nvPr/>
          </p:nvSpPr>
          <p:spPr bwMode="auto">
            <a:xfrm>
              <a:off x="4704" y="355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404" name="Oval 60"/>
            <p:cNvSpPr>
              <a:spLocks noChangeArrowheads="1"/>
            </p:cNvSpPr>
            <p:nvPr/>
          </p:nvSpPr>
          <p:spPr bwMode="auto">
            <a:xfrm>
              <a:off x="5472" y="2592"/>
              <a:ext cx="96"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185405" name="Line 61"/>
            <p:cNvSpPr>
              <a:spLocks noChangeShapeType="1"/>
            </p:cNvSpPr>
            <p:nvPr/>
          </p:nvSpPr>
          <p:spPr bwMode="auto">
            <a:xfrm flipV="1">
              <a:off x="4224" y="2592"/>
              <a:ext cx="33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406" name="Line 62"/>
            <p:cNvSpPr>
              <a:spLocks noChangeShapeType="1"/>
            </p:cNvSpPr>
            <p:nvPr/>
          </p:nvSpPr>
          <p:spPr bwMode="auto">
            <a:xfrm>
              <a:off x="4656" y="2592"/>
              <a:ext cx="81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407" name="Line 63"/>
            <p:cNvSpPr>
              <a:spLocks noChangeShapeType="1"/>
            </p:cNvSpPr>
            <p:nvPr/>
          </p:nvSpPr>
          <p:spPr bwMode="auto">
            <a:xfrm>
              <a:off x="4272" y="2976"/>
              <a:ext cx="24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408" name="Line 64"/>
            <p:cNvSpPr>
              <a:spLocks noChangeShapeType="1"/>
            </p:cNvSpPr>
            <p:nvPr/>
          </p:nvSpPr>
          <p:spPr bwMode="auto">
            <a:xfrm>
              <a:off x="4608" y="2640"/>
              <a:ext cx="432"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409" name="Line 65"/>
            <p:cNvSpPr>
              <a:spLocks noChangeShapeType="1"/>
            </p:cNvSpPr>
            <p:nvPr/>
          </p:nvSpPr>
          <p:spPr bwMode="auto">
            <a:xfrm>
              <a:off x="5088" y="2928"/>
              <a:ext cx="4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410" name="Line 66"/>
            <p:cNvSpPr>
              <a:spLocks noChangeShapeType="1"/>
            </p:cNvSpPr>
            <p:nvPr/>
          </p:nvSpPr>
          <p:spPr bwMode="auto">
            <a:xfrm flipH="1">
              <a:off x="5136" y="2688"/>
              <a:ext cx="384" cy="52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411" name="Line 67"/>
            <p:cNvSpPr>
              <a:spLocks noChangeShapeType="1"/>
            </p:cNvSpPr>
            <p:nvPr/>
          </p:nvSpPr>
          <p:spPr bwMode="auto">
            <a:xfrm>
              <a:off x="4272" y="2976"/>
              <a:ext cx="480" cy="62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412" name="Line 68"/>
            <p:cNvSpPr>
              <a:spLocks noChangeShapeType="1"/>
            </p:cNvSpPr>
            <p:nvPr/>
          </p:nvSpPr>
          <p:spPr bwMode="auto">
            <a:xfrm>
              <a:off x="4560" y="3120"/>
              <a:ext cx="528"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413" name="Line 69"/>
            <p:cNvSpPr>
              <a:spLocks noChangeShapeType="1"/>
            </p:cNvSpPr>
            <p:nvPr/>
          </p:nvSpPr>
          <p:spPr bwMode="auto">
            <a:xfrm flipV="1">
              <a:off x="4608" y="2880"/>
              <a:ext cx="48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414" name="Line 70"/>
            <p:cNvSpPr>
              <a:spLocks noChangeShapeType="1"/>
            </p:cNvSpPr>
            <p:nvPr/>
          </p:nvSpPr>
          <p:spPr bwMode="auto">
            <a:xfrm flipH="1">
              <a:off x="4800" y="3312"/>
              <a:ext cx="336"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415" name="Line 71"/>
            <p:cNvSpPr>
              <a:spLocks noChangeShapeType="1"/>
            </p:cNvSpPr>
            <p:nvPr/>
          </p:nvSpPr>
          <p:spPr bwMode="auto">
            <a:xfrm flipV="1">
              <a:off x="5136" y="2640"/>
              <a:ext cx="384"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sp>
          <p:nvSpPr>
            <p:cNvPr id="185416" name="Line 72"/>
            <p:cNvSpPr>
              <a:spLocks noChangeShapeType="1"/>
            </p:cNvSpPr>
            <p:nvPr/>
          </p:nvSpPr>
          <p:spPr bwMode="auto">
            <a:xfrm flipH="1">
              <a:off x="4560" y="2640"/>
              <a:ext cx="48"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lt"/>
                <a:ea typeface="+mj-ea"/>
              </a:endParaRPr>
            </a:p>
          </p:txBody>
        </p:sp>
      </p:grpSp>
      <p:sp>
        <p:nvSpPr>
          <p:cNvPr id="185417" name="Text Box 73"/>
          <p:cNvSpPr txBox="1">
            <a:spLocks noChangeArrowheads="1"/>
          </p:cNvSpPr>
          <p:nvPr/>
        </p:nvSpPr>
        <p:spPr bwMode="auto">
          <a:xfrm>
            <a:off x="1547664" y="4868863"/>
            <a:ext cx="528637" cy="52322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mj-lt"/>
                <a:ea typeface="+mj-ea"/>
              </a:rPr>
              <a:t>图</a:t>
            </a:r>
          </a:p>
        </p:txBody>
      </p:sp>
      <p:sp>
        <p:nvSpPr>
          <p:cNvPr id="185418" name="Oval 74"/>
          <p:cNvSpPr>
            <a:spLocks noChangeArrowheads="1"/>
          </p:cNvSpPr>
          <p:nvPr/>
        </p:nvSpPr>
        <p:spPr bwMode="auto">
          <a:xfrm>
            <a:off x="3563789" y="1628775"/>
            <a:ext cx="2447925" cy="792163"/>
          </a:xfrm>
          <a:prstGeom prst="ellips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j-lt"/>
              <a:ea typeface="+mj-ea"/>
            </a:endParaRPr>
          </a:p>
        </p:txBody>
      </p:sp>
      <p:sp>
        <p:nvSpPr>
          <p:cNvPr id="3" name="矩形 2"/>
          <p:cNvSpPr/>
          <p:nvPr/>
        </p:nvSpPr>
        <p:spPr>
          <a:xfrm>
            <a:off x="6228183" y="1376772"/>
            <a:ext cx="2771168" cy="1200329"/>
          </a:xfrm>
          <a:prstGeom prst="rect">
            <a:avLst/>
          </a:prstGeom>
        </p:spPr>
        <p:txBody>
          <a:bodyPr wrap="square">
            <a:spAutoFit/>
          </a:bodyPr>
          <a:lstStyle/>
          <a:p>
            <a:r>
              <a:rPr lang="zh-CN" altLang="en-US" sz="2400" dirty="0" smtClean="0">
                <a:solidFill>
                  <a:srgbClr val="000000"/>
                </a:solidFill>
                <a:latin typeface="+mj-lt"/>
                <a:ea typeface="+mj-ea"/>
              </a:rPr>
              <a:t>如</a:t>
            </a:r>
            <a:r>
              <a:rPr lang="en-US" altLang="zh-CN" sz="2400" dirty="0" smtClean="0">
                <a:solidFill>
                  <a:srgbClr val="000000"/>
                </a:solidFill>
                <a:latin typeface="+mj-lt"/>
                <a:ea typeface="+mj-ea"/>
              </a:rPr>
              <a:t>:</a:t>
            </a:r>
            <a:r>
              <a:rPr lang="zh-CN" altLang="en-US" sz="2400" dirty="0" smtClean="0">
                <a:solidFill>
                  <a:srgbClr val="000000"/>
                </a:solidFill>
                <a:latin typeface="+mj-lt"/>
                <a:ea typeface="+mj-ea"/>
              </a:rPr>
              <a:t>基本颜色的集合除同属于一个集合，无序关系</a:t>
            </a:r>
            <a:endParaRPr lang="en-US" altLang="zh-CN" sz="2400" dirty="0" smtClean="0">
              <a:solidFill>
                <a:srgbClr val="000000"/>
              </a:solidFill>
              <a:latin typeface="+mj-lt"/>
              <a:ea typeface="+mj-ea"/>
            </a:endParaRPr>
          </a:p>
        </p:txBody>
      </p:sp>
      <p:sp>
        <p:nvSpPr>
          <p:cNvPr id="75" name="矩形 74"/>
          <p:cNvSpPr/>
          <p:nvPr/>
        </p:nvSpPr>
        <p:spPr>
          <a:xfrm>
            <a:off x="6228184" y="3710642"/>
            <a:ext cx="2555143" cy="1446550"/>
          </a:xfrm>
          <a:prstGeom prst="rect">
            <a:avLst/>
          </a:prstGeom>
        </p:spPr>
        <p:txBody>
          <a:bodyPr wrap="square">
            <a:spAutoFit/>
          </a:bodyPr>
          <a:lstStyle/>
          <a:p>
            <a:r>
              <a:rPr lang="zh-CN" altLang="en-US" sz="2200" dirty="0" smtClean="0">
                <a:solidFill>
                  <a:srgbClr val="000000"/>
                </a:solidFill>
                <a:latin typeface="+mj-lt"/>
                <a:ea typeface="+mj-ea"/>
              </a:rPr>
              <a:t>棋盘状态的推演问题，一对多的层次关系，每一步多种发展</a:t>
            </a:r>
            <a:endParaRPr lang="zh-CN" altLang="en-US" sz="2200" dirty="0">
              <a:solidFill>
                <a:srgbClr val="000000"/>
              </a:solidFill>
              <a:latin typeface="+mj-lt"/>
              <a:ea typeface="+mj-ea"/>
            </a:endParaRPr>
          </a:p>
        </p:txBody>
      </p:sp>
      <p:sp>
        <p:nvSpPr>
          <p:cNvPr id="78" name="矩形 77"/>
          <p:cNvSpPr/>
          <p:nvPr/>
        </p:nvSpPr>
        <p:spPr>
          <a:xfrm>
            <a:off x="6233682" y="2744924"/>
            <a:ext cx="2555143" cy="830997"/>
          </a:xfrm>
          <a:prstGeom prst="rect">
            <a:avLst/>
          </a:prstGeom>
        </p:spPr>
        <p:txBody>
          <a:bodyPr wrap="square">
            <a:spAutoFit/>
          </a:bodyPr>
          <a:lstStyle/>
          <a:p>
            <a:r>
              <a:rPr lang="zh-CN" altLang="en-US" sz="2400" dirty="0">
                <a:solidFill>
                  <a:srgbClr val="000000"/>
                </a:solidFill>
                <a:latin typeface="+mj-lt"/>
                <a:ea typeface="+mj-ea"/>
              </a:rPr>
              <a:t>如</a:t>
            </a:r>
            <a:r>
              <a:rPr lang="en-US" altLang="zh-CN" sz="2400" dirty="0">
                <a:solidFill>
                  <a:srgbClr val="000000"/>
                </a:solidFill>
                <a:latin typeface="+mj-lt"/>
                <a:ea typeface="+mj-ea"/>
              </a:rPr>
              <a:t>:</a:t>
            </a:r>
            <a:r>
              <a:rPr lang="zh-CN" altLang="en-US" sz="2400" dirty="0" smtClean="0">
                <a:solidFill>
                  <a:srgbClr val="000000"/>
                </a:solidFill>
                <a:latin typeface="+mj-lt"/>
                <a:ea typeface="+mj-ea"/>
              </a:rPr>
              <a:t>学籍管理系统，学号的顺序关系</a:t>
            </a:r>
            <a:endParaRPr lang="en-US" altLang="zh-CN" sz="2400" dirty="0" smtClean="0">
              <a:solidFill>
                <a:srgbClr val="000000"/>
              </a:solidFill>
              <a:latin typeface="+mj-lt"/>
              <a:ea typeface="+mj-ea"/>
            </a:endParaRPr>
          </a:p>
        </p:txBody>
      </p:sp>
      <p:sp>
        <p:nvSpPr>
          <p:cNvPr id="80" name="矩形 79"/>
          <p:cNvSpPr/>
          <p:nvPr/>
        </p:nvSpPr>
        <p:spPr>
          <a:xfrm>
            <a:off x="6336195" y="5312810"/>
            <a:ext cx="2555143" cy="1200329"/>
          </a:xfrm>
          <a:prstGeom prst="rect">
            <a:avLst/>
          </a:prstGeom>
        </p:spPr>
        <p:txBody>
          <a:bodyPr wrap="square">
            <a:spAutoFit/>
          </a:bodyPr>
          <a:lstStyle/>
          <a:p>
            <a:r>
              <a:rPr lang="zh-CN" altLang="en-US" sz="2400" dirty="0" smtClean="0">
                <a:solidFill>
                  <a:srgbClr val="000000"/>
                </a:solidFill>
                <a:latin typeface="+mj-lt"/>
                <a:ea typeface="+mj-ea"/>
              </a:rPr>
              <a:t>地图</a:t>
            </a:r>
            <a:r>
              <a:rPr lang="zh-CN" altLang="en-US" sz="2400" dirty="0">
                <a:solidFill>
                  <a:srgbClr val="000000"/>
                </a:solidFill>
                <a:latin typeface="+mj-lt"/>
                <a:ea typeface="+mj-ea"/>
              </a:rPr>
              <a:t>染色</a:t>
            </a:r>
            <a:r>
              <a:rPr lang="zh-CN" altLang="en-US" sz="2400" dirty="0" smtClean="0">
                <a:solidFill>
                  <a:srgbClr val="000000"/>
                </a:solidFill>
                <a:latin typeface="+mj-lt"/>
                <a:ea typeface="+mj-ea"/>
              </a:rPr>
              <a:t>问题，多对多，区域和多个区域相关</a:t>
            </a:r>
            <a:endParaRPr lang="zh-CN" altLang="en-US" sz="2400" dirty="0">
              <a:solidFill>
                <a:srgbClr val="000000"/>
              </a:solidFill>
              <a:latin typeface="+mj-lt"/>
              <a:ea typeface="+mj-ea"/>
            </a:endParaRPr>
          </a:p>
        </p:txBody>
      </p:sp>
      <p:sp>
        <p:nvSpPr>
          <p:cNvPr id="79" name="TextBox 1"/>
          <p:cNvSpPr txBox="1">
            <a:spLocks noChangeArrowheads="1"/>
          </p:cNvSpPr>
          <p:nvPr/>
        </p:nvSpPr>
        <p:spPr bwMode="auto">
          <a:xfrm>
            <a:off x="1340405" y="1306121"/>
            <a:ext cx="2243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0000"/>
              </a:lnSpc>
              <a:spcBef>
                <a:spcPct val="20000"/>
              </a:spcBef>
              <a:buClr>
                <a:schemeClr val="tx2"/>
              </a:buClr>
              <a:buFont typeface="Wingdings" pitchFamily="2" charset="2"/>
              <a:buChar char="w"/>
              <a:defRPr kumimoji="1" sz="3200">
                <a:solidFill>
                  <a:schemeClr val="tx1"/>
                </a:solidFill>
                <a:latin typeface="Times New Roman" pitchFamily="18" charset="0"/>
                <a:ea typeface="迷你简启体" pitchFamily="65" charset="-122"/>
              </a:defRPr>
            </a:lvl1pPr>
            <a:lvl2pPr marL="742950" indent="-285750" eaLnBrk="0" hangingPunct="0">
              <a:lnSpc>
                <a:spcPct val="110000"/>
              </a:lnSpc>
              <a:spcBef>
                <a:spcPct val="20000"/>
              </a:spcBef>
              <a:buSzPct val="95000"/>
              <a:buChar char="–"/>
              <a:defRPr kumimoji="1" sz="2800">
                <a:solidFill>
                  <a:schemeClr val="tx1"/>
                </a:solidFill>
                <a:latin typeface="Times New Roman" pitchFamily="18" charset="0"/>
                <a:ea typeface="迷你简启体" pitchFamily="65" charset="-122"/>
              </a:defRPr>
            </a:lvl2pPr>
            <a:lvl3pPr marL="1143000" indent="-228600" eaLnBrk="0" hangingPunct="0">
              <a:lnSpc>
                <a:spcPct val="110000"/>
              </a:lnSpc>
              <a:spcBef>
                <a:spcPct val="20000"/>
              </a:spcBef>
              <a:buChar char="•"/>
              <a:defRPr kumimoji="1" sz="2400">
                <a:solidFill>
                  <a:schemeClr val="tx1"/>
                </a:solidFill>
                <a:latin typeface="Times New Roman" pitchFamily="18" charset="0"/>
                <a:ea typeface="迷你简启体" pitchFamily="65" charset="-122"/>
              </a:defRPr>
            </a:lvl3pPr>
            <a:lvl4pPr marL="1600200" indent="-228600" eaLnBrk="0" hangingPunct="0">
              <a:lnSpc>
                <a:spcPct val="110000"/>
              </a:lnSpc>
              <a:spcBef>
                <a:spcPct val="20000"/>
              </a:spcBef>
              <a:buChar char="–"/>
              <a:defRPr kumimoji="1" sz="2000">
                <a:solidFill>
                  <a:schemeClr val="tx1"/>
                </a:solidFill>
                <a:latin typeface="Times New Roman" pitchFamily="18" charset="0"/>
                <a:ea typeface="迷你简启体" pitchFamily="65" charset="-122"/>
              </a:defRPr>
            </a:lvl4pPr>
            <a:lvl5pPr marL="2057400" indent="-228600" eaLnBrk="0" hangingPunct="0">
              <a:lnSpc>
                <a:spcPct val="110000"/>
              </a:lnSpc>
              <a:spcBef>
                <a:spcPct val="20000"/>
              </a:spcBef>
              <a:buChar char="•"/>
              <a:defRPr kumimoji="1" sz="2000">
                <a:solidFill>
                  <a:schemeClr val="tx1"/>
                </a:solidFill>
                <a:latin typeface="Times New Roman" pitchFamily="18" charset="0"/>
                <a:ea typeface="迷你简启体" pitchFamily="65" charset="-122"/>
              </a:defRPr>
            </a:lvl5pPr>
            <a:lvl6pPr marL="25146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6pPr>
            <a:lvl7pPr marL="29718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7pPr>
            <a:lvl8pPr marL="34290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8pPr>
            <a:lvl9pPr marL="3886200" indent="-228600" eaLnBrk="0" fontAlgn="base" hangingPunct="0">
              <a:lnSpc>
                <a:spcPct val="110000"/>
              </a:lnSpc>
              <a:spcBef>
                <a:spcPct val="20000"/>
              </a:spcBef>
              <a:spcAft>
                <a:spcPct val="0"/>
              </a:spcAft>
              <a:buChar char="•"/>
              <a:defRPr kumimoji="1" sz="2000">
                <a:solidFill>
                  <a:schemeClr val="tx1"/>
                </a:solidFill>
                <a:latin typeface="Times New Roman" pitchFamily="18" charset="0"/>
                <a:ea typeface="迷你简启体" pitchFamily="65" charset="-122"/>
              </a:defRPr>
            </a:lvl9pPr>
          </a:lstStyle>
          <a:p>
            <a:pPr eaLnBrk="1" hangingPunct="1">
              <a:lnSpc>
                <a:spcPct val="100000"/>
              </a:lnSpc>
              <a:spcBef>
                <a:spcPct val="0"/>
              </a:spcBef>
              <a:buClrTx/>
              <a:buFontTx/>
              <a:buNone/>
            </a:pPr>
            <a:r>
              <a:rPr lang="zh-CN" altLang="en-US" sz="2400" b="1" dirty="0" smtClean="0">
                <a:latin typeface="迷你简启体" pitchFamily="65" charset="-122"/>
              </a:rPr>
              <a:t>四类逻辑关系</a:t>
            </a:r>
            <a:endParaRPr lang="en-US" altLang="zh-CN" sz="2400" b="1" dirty="0" smtClean="0">
              <a:latin typeface="迷你简启体" pitchFamily="65" charset="-122"/>
            </a:endParaRPr>
          </a:p>
        </p:txBody>
      </p:sp>
    </p:spTree>
    <p:extLst>
      <p:ext uri="{BB962C8B-B14F-4D97-AF65-F5344CB8AC3E}">
        <p14:creationId xmlns:p14="http://schemas.microsoft.com/office/powerpoint/2010/main" val="2389866684"/>
      </p:ext>
    </p:extLst>
  </p:cSld>
  <p:clrMapOvr>
    <a:masterClrMapping/>
  </p:clrMapOvr>
  <mc:AlternateContent xmlns:mc="http://schemas.openxmlformats.org/markup-compatibility/2006" xmlns:p14="http://schemas.microsoft.com/office/powerpoint/2010/main">
    <mc:Choice Requires="p14">
      <p:transition spd="slow" p14:dur="2000" advTm="86303"/>
    </mc:Choice>
    <mc:Fallback xmlns="">
      <p:transition spd="slow" advTm="86303"/>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marL="95250" indent="0">
              <a:lnSpc>
                <a:spcPct val="120000"/>
              </a:lnSpc>
            </a:pPr>
            <a:r>
              <a:rPr lang="zh-CN" altLang="en-US" b="1" dirty="0">
                <a:solidFill>
                  <a:srgbClr val="002060"/>
                </a:solidFill>
                <a:latin typeface="Times New Roman" pitchFamily="18" charset="0"/>
                <a:ea typeface="迷你简启体" pitchFamily="65" charset="-122"/>
              </a:rPr>
              <a:t>数据元素  </a:t>
            </a:r>
            <a:r>
              <a:rPr lang="zh-CN" altLang="en-US" b="1" dirty="0" smtClean="0">
                <a:solidFill>
                  <a:srgbClr val="002060"/>
                </a:solidFill>
                <a:latin typeface="Times New Roman" pitchFamily="18" charset="0"/>
                <a:ea typeface="迷你简启体" pitchFamily="65" charset="-122"/>
              </a:rPr>
              <a:t>逻辑关系</a:t>
            </a:r>
            <a:endParaRPr lang="zh-CN" altLang="en-US" b="1" dirty="0">
              <a:solidFill>
                <a:srgbClr val="002060"/>
              </a:solidFill>
              <a:latin typeface="Times New Roman" pitchFamily="18" charset="0"/>
              <a:ea typeface="迷你简启体" pitchFamily="65" charset="-122"/>
            </a:endParaRPr>
          </a:p>
        </p:txBody>
      </p:sp>
      <p:sp>
        <p:nvSpPr>
          <p:cNvPr id="233475" name="Rectangle 3" descr="Rectangle: Click to edit Master text styles&#10;Second level&#10;Third level&#10;Fourth level&#10;Fifth level"/>
          <p:cNvSpPr>
            <a:spLocks noGrp="1" noChangeArrowheads="1"/>
          </p:cNvSpPr>
          <p:nvPr>
            <p:ph idx="1"/>
          </p:nvPr>
        </p:nvSpPr>
        <p:spPr/>
        <p:txBody>
          <a:bodyPr/>
          <a:lstStyle/>
          <a:p>
            <a:r>
              <a:rPr lang="zh-CN" altLang="en-US" dirty="0"/>
              <a:t>举例</a:t>
            </a:r>
          </a:p>
          <a:p>
            <a:pPr lvl="1"/>
            <a:r>
              <a:rPr lang="en-US" altLang="zh-CN" sz="2800" dirty="0">
                <a:solidFill>
                  <a:srgbClr val="000000"/>
                </a:solidFill>
              </a:rPr>
              <a:t>1</a:t>
            </a:r>
            <a:r>
              <a:rPr lang="zh-CN" altLang="en-US" sz="2800" dirty="0">
                <a:solidFill>
                  <a:srgbClr val="000000"/>
                </a:solidFill>
              </a:rPr>
              <a:t>、学籍管理</a:t>
            </a:r>
          </a:p>
          <a:p>
            <a:pPr lvl="1"/>
            <a:r>
              <a:rPr lang="en-US" altLang="zh-CN" sz="2800" dirty="0">
                <a:solidFill>
                  <a:srgbClr val="000000"/>
                </a:solidFill>
              </a:rPr>
              <a:t>2</a:t>
            </a:r>
            <a:r>
              <a:rPr lang="zh-CN" altLang="en-US" sz="2800" dirty="0">
                <a:solidFill>
                  <a:srgbClr val="000000"/>
                </a:solidFill>
              </a:rPr>
              <a:t>、人机对弈</a:t>
            </a:r>
          </a:p>
          <a:p>
            <a:pPr lvl="1"/>
            <a:r>
              <a:rPr lang="en-US" altLang="zh-CN" sz="2800" dirty="0">
                <a:solidFill>
                  <a:srgbClr val="000000"/>
                </a:solidFill>
              </a:rPr>
              <a:t>3</a:t>
            </a:r>
            <a:r>
              <a:rPr lang="zh-CN" altLang="en-US" sz="2800" dirty="0" smtClean="0">
                <a:solidFill>
                  <a:srgbClr val="000000"/>
                </a:solidFill>
              </a:rPr>
              <a:t>、</a:t>
            </a:r>
            <a:r>
              <a:rPr lang="zh-CN" altLang="en-US" dirty="0" smtClean="0">
                <a:solidFill>
                  <a:srgbClr val="000000"/>
                </a:solidFill>
              </a:rPr>
              <a:t>地图着色问题</a:t>
            </a:r>
            <a:endParaRPr lang="zh-CN" altLang="en-US" sz="2800" dirty="0">
              <a:solidFill>
                <a:srgbClr val="000000"/>
              </a:solidFill>
            </a:endParaRPr>
          </a:p>
        </p:txBody>
      </p:sp>
    </p:spTree>
    <p:extLst>
      <p:ext uri="{BB962C8B-B14F-4D97-AF65-F5344CB8AC3E}">
        <p14:creationId xmlns:p14="http://schemas.microsoft.com/office/powerpoint/2010/main" val="2250540099"/>
      </p:ext>
    </p:extLst>
  </p:cSld>
  <p:clrMapOvr>
    <a:masterClrMapping/>
  </p:clrMapOvr>
  <mc:AlternateContent xmlns:mc="http://schemas.openxmlformats.org/markup-compatibility/2006" xmlns:p14="http://schemas.microsoft.com/office/powerpoint/2010/main">
    <mc:Choice Requires="p14">
      <p:transition spd="slow" p14:dur="2000" advTm="4680"/>
    </mc:Choice>
    <mc:Fallback xmlns="">
      <p:transition spd="slow" advTm="468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zh-CN" altLang="en-US" dirty="0">
                <a:solidFill>
                  <a:srgbClr val="000000"/>
                </a:solidFill>
              </a:rPr>
              <a:t>例</a:t>
            </a:r>
            <a:r>
              <a:rPr lang="en-US" altLang="zh-CN" dirty="0">
                <a:solidFill>
                  <a:srgbClr val="000000"/>
                </a:solidFill>
              </a:rPr>
              <a:t>1  </a:t>
            </a:r>
            <a:r>
              <a:rPr lang="zh-CN" altLang="en-US" dirty="0">
                <a:solidFill>
                  <a:srgbClr val="000000"/>
                </a:solidFill>
              </a:rPr>
              <a:t>学籍管理</a:t>
            </a:r>
            <a:r>
              <a:rPr lang="zh-CN" altLang="en-US" dirty="0" smtClean="0">
                <a:solidFill>
                  <a:srgbClr val="000000"/>
                </a:solidFill>
              </a:rPr>
              <a:t>问题</a:t>
            </a:r>
            <a:r>
              <a:rPr lang="en-US" altLang="zh-CN" dirty="0" smtClean="0">
                <a:solidFill>
                  <a:srgbClr val="000000"/>
                </a:solidFill>
              </a:rPr>
              <a:t>—</a:t>
            </a:r>
            <a:r>
              <a:rPr lang="zh-CN" altLang="en-US" dirty="0" smtClean="0">
                <a:solidFill>
                  <a:srgbClr val="000000"/>
                </a:solidFill>
              </a:rPr>
              <a:t>线性结构</a:t>
            </a:r>
            <a:endParaRPr lang="zh-CN" altLang="en-US" dirty="0">
              <a:solidFill>
                <a:srgbClr val="000000"/>
              </a:solidFill>
            </a:endParaRPr>
          </a:p>
        </p:txBody>
      </p:sp>
      <p:grpSp>
        <p:nvGrpSpPr>
          <p:cNvPr id="256004" name="Group 4"/>
          <p:cNvGrpSpPr>
            <a:grpSpLocks/>
          </p:cNvGrpSpPr>
          <p:nvPr/>
        </p:nvGrpSpPr>
        <p:grpSpPr bwMode="auto">
          <a:xfrm>
            <a:off x="1403648" y="2960948"/>
            <a:ext cx="7449840" cy="2808833"/>
            <a:chOff x="-3" y="-3"/>
            <a:chExt cx="2999" cy="1876"/>
          </a:xfrm>
        </p:grpSpPr>
        <p:grpSp>
          <p:nvGrpSpPr>
            <p:cNvPr id="256005" name="Group 5"/>
            <p:cNvGrpSpPr>
              <a:grpSpLocks/>
            </p:cNvGrpSpPr>
            <p:nvPr/>
          </p:nvGrpSpPr>
          <p:grpSpPr bwMode="auto">
            <a:xfrm>
              <a:off x="0" y="0"/>
              <a:ext cx="2993" cy="1870"/>
              <a:chOff x="0" y="0"/>
              <a:chExt cx="2993" cy="1870"/>
            </a:xfrm>
          </p:grpSpPr>
          <p:grpSp>
            <p:nvGrpSpPr>
              <p:cNvPr id="256006" name="Group 6"/>
              <p:cNvGrpSpPr>
                <a:grpSpLocks/>
              </p:cNvGrpSpPr>
              <p:nvPr/>
            </p:nvGrpSpPr>
            <p:grpSpPr bwMode="auto">
              <a:xfrm>
                <a:off x="0" y="0"/>
                <a:ext cx="489" cy="374"/>
                <a:chOff x="0" y="0"/>
                <a:chExt cx="489" cy="374"/>
              </a:xfrm>
            </p:grpSpPr>
            <p:sp>
              <p:nvSpPr>
                <p:cNvPr id="256007" name="Rectangle 7"/>
                <p:cNvSpPr>
                  <a:spLocks noChangeArrowheads="1"/>
                </p:cNvSpPr>
                <p:nvPr/>
              </p:nvSpPr>
              <p:spPr bwMode="auto">
                <a:xfrm>
                  <a:off x="43" y="0"/>
                  <a:ext cx="40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dirty="0">
                      <a:solidFill>
                        <a:srgbClr val="003300"/>
                      </a:solidFill>
                      <a:latin typeface="楷体_GB2312" pitchFamily="49" charset="-122"/>
                      <a:ea typeface="楷体_GB2312" pitchFamily="49" charset="-122"/>
                    </a:rPr>
                    <a:t>学号</a:t>
                  </a:r>
                </a:p>
              </p:txBody>
            </p:sp>
            <p:sp>
              <p:nvSpPr>
                <p:cNvPr id="256008" name="Rectangle 8"/>
                <p:cNvSpPr>
                  <a:spLocks noChangeArrowheads="1"/>
                </p:cNvSpPr>
                <p:nvPr/>
              </p:nvSpPr>
              <p:spPr bwMode="auto">
                <a:xfrm>
                  <a:off x="0" y="0"/>
                  <a:ext cx="48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09" name="Group 9"/>
              <p:cNvGrpSpPr>
                <a:grpSpLocks/>
              </p:cNvGrpSpPr>
              <p:nvPr/>
            </p:nvGrpSpPr>
            <p:grpSpPr bwMode="auto">
              <a:xfrm>
                <a:off x="489" y="0"/>
                <a:ext cx="662" cy="374"/>
                <a:chOff x="489" y="0"/>
                <a:chExt cx="662" cy="374"/>
              </a:xfrm>
            </p:grpSpPr>
            <p:sp>
              <p:nvSpPr>
                <p:cNvPr id="256010" name="Rectangle 10"/>
                <p:cNvSpPr>
                  <a:spLocks noChangeArrowheads="1"/>
                </p:cNvSpPr>
                <p:nvPr/>
              </p:nvSpPr>
              <p:spPr bwMode="auto">
                <a:xfrm>
                  <a:off x="532" y="0"/>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姓名</a:t>
                  </a:r>
                </a:p>
              </p:txBody>
            </p:sp>
            <p:sp>
              <p:nvSpPr>
                <p:cNvPr id="256011" name="Rectangle 11"/>
                <p:cNvSpPr>
                  <a:spLocks noChangeArrowheads="1"/>
                </p:cNvSpPr>
                <p:nvPr/>
              </p:nvSpPr>
              <p:spPr bwMode="auto">
                <a:xfrm>
                  <a:off x="489" y="0"/>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12" name="Group 12"/>
              <p:cNvGrpSpPr>
                <a:grpSpLocks/>
              </p:cNvGrpSpPr>
              <p:nvPr/>
            </p:nvGrpSpPr>
            <p:grpSpPr bwMode="auto">
              <a:xfrm>
                <a:off x="1151" y="0"/>
                <a:ext cx="590" cy="374"/>
                <a:chOff x="1151" y="0"/>
                <a:chExt cx="590" cy="374"/>
              </a:xfrm>
            </p:grpSpPr>
            <p:sp>
              <p:nvSpPr>
                <p:cNvPr id="256013" name="Rectangle 13"/>
                <p:cNvSpPr>
                  <a:spLocks noChangeArrowheads="1"/>
                </p:cNvSpPr>
                <p:nvPr/>
              </p:nvSpPr>
              <p:spPr bwMode="auto">
                <a:xfrm>
                  <a:off x="1194" y="0"/>
                  <a:ext cx="50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性别</a:t>
                  </a:r>
                </a:p>
              </p:txBody>
            </p:sp>
            <p:sp>
              <p:nvSpPr>
                <p:cNvPr id="256014" name="Rectangle 14"/>
                <p:cNvSpPr>
                  <a:spLocks noChangeArrowheads="1"/>
                </p:cNvSpPr>
                <p:nvPr/>
              </p:nvSpPr>
              <p:spPr bwMode="auto">
                <a:xfrm>
                  <a:off x="1151" y="0"/>
                  <a:ext cx="59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15" name="Group 15"/>
              <p:cNvGrpSpPr>
                <a:grpSpLocks/>
              </p:cNvGrpSpPr>
              <p:nvPr/>
            </p:nvGrpSpPr>
            <p:grpSpPr bwMode="auto">
              <a:xfrm>
                <a:off x="1741" y="0"/>
                <a:ext cx="662" cy="374"/>
                <a:chOff x="1741" y="0"/>
                <a:chExt cx="662" cy="374"/>
              </a:xfrm>
            </p:grpSpPr>
            <p:sp>
              <p:nvSpPr>
                <p:cNvPr id="256016" name="Rectangle 16"/>
                <p:cNvSpPr>
                  <a:spLocks noChangeArrowheads="1"/>
                </p:cNvSpPr>
                <p:nvPr/>
              </p:nvSpPr>
              <p:spPr bwMode="auto">
                <a:xfrm>
                  <a:off x="1784" y="0"/>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出生日期</a:t>
                  </a:r>
                </a:p>
              </p:txBody>
            </p:sp>
            <p:sp>
              <p:nvSpPr>
                <p:cNvPr id="256017" name="Rectangle 17"/>
                <p:cNvSpPr>
                  <a:spLocks noChangeArrowheads="1"/>
                </p:cNvSpPr>
                <p:nvPr/>
              </p:nvSpPr>
              <p:spPr bwMode="auto">
                <a:xfrm>
                  <a:off x="1741" y="0"/>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18" name="Group 18"/>
              <p:cNvGrpSpPr>
                <a:grpSpLocks/>
              </p:cNvGrpSpPr>
              <p:nvPr/>
            </p:nvGrpSpPr>
            <p:grpSpPr bwMode="auto">
              <a:xfrm>
                <a:off x="2403" y="0"/>
                <a:ext cx="590" cy="374"/>
                <a:chOff x="2403" y="0"/>
                <a:chExt cx="590" cy="374"/>
              </a:xfrm>
            </p:grpSpPr>
            <p:sp>
              <p:nvSpPr>
                <p:cNvPr id="256019" name="Rectangle 19"/>
                <p:cNvSpPr>
                  <a:spLocks noChangeArrowheads="1"/>
                </p:cNvSpPr>
                <p:nvPr/>
              </p:nvSpPr>
              <p:spPr bwMode="auto">
                <a:xfrm>
                  <a:off x="2446" y="0"/>
                  <a:ext cx="50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000" dirty="0">
                      <a:solidFill>
                        <a:srgbClr val="003300"/>
                      </a:solidFill>
                      <a:latin typeface="楷体_GB2312" pitchFamily="49" charset="-122"/>
                      <a:ea typeface="楷体_GB2312" pitchFamily="49" charset="-122"/>
                    </a:rPr>
                    <a:t>政治面貌</a:t>
                  </a:r>
                </a:p>
              </p:txBody>
            </p:sp>
            <p:sp>
              <p:nvSpPr>
                <p:cNvPr id="256020" name="Rectangle 20"/>
                <p:cNvSpPr>
                  <a:spLocks noChangeArrowheads="1"/>
                </p:cNvSpPr>
                <p:nvPr/>
              </p:nvSpPr>
              <p:spPr bwMode="auto">
                <a:xfrm>
                  <a:off x="2403" y="0"/>
                  <a:ext cx="59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21" name="Group 21"/>
              <p:cNvGrpSpPr>
                <a:grpSpLocks/>
              </p:cNvGrpSpPr>
              <p:nvPr/>
            </p:nvGrpSpPr>
            <p:grpSpPr bwMode="auto">
              <a:xfrm>
                <a:off x="0" y="374"/>
                <a:ext cx="489" cy="374"/>
                <a:chOff x="0" y="374"/>
                <a:chExt cx="489" cy="374"/>
              </a:xfrm>
            </p:grpSpPr>
            <p:sp>
              <p:nvSpPr>
                <p:cNvPr id="256022" name="Rectangle 22"/>
                <p:cNvSpPr>
                  <a:spLocks noChangeArrowheads="1"/>
                </p:cNvSpPr>
                <p:nvPr/>
              </p:nvSpPr>
              <p:spPr bwMode="auto">
                <a:xfrm>
                  <a:off x="43" y="374"/>
                  <a:ext cx="40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0001</a:t>
                  </a:r>
                </a:p>
              </p:txBody>
            </p:sp>
            <p:sp>
              <p:nvSpPr>
                <p:cNvPr id="256023" name="Rectangle 23"/>
                <p:cNvSpPr>
                  <a:spLocks noChangeArrowheads="1"/>
                </p:cNvSpPr>
                <p:nvPr/>
              </p:nvSpPr>
              <p:spPr bwMode="auto">
                <a:xfrm>
                  <a:off x="0" y="374"/>
                  <a:ext cx="48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24" name="Group 24"/>
              <p:cNvGrpSpPr>
                <a:grpSpLocks/>
              </p:cNvGrpSpPr>
              <p:nvPr/>
            </p:nvGrpSpPr>
            <p:grpSpPr bwMode="auto">
              <a:xfrm>
                <a:off x="489" y="374"/>
                <a:ext cx="662" cy="374"/>
                <a:chOff x="489" y="374"/>
                <a:chExt cx="662" cy="374"/>
              </a:xfrm>
            </p:grpSpPr>
            <p:sp>
              <p:nvSpPr>
                <p:cNvPr id="256025" name="Rectangle 25"/>
                <p:cNvSpPr>
                  <a:spLocks noChangeArrowheads="1"/>
                </p:cNvSpPr>
                <p:nvPr/>
              </p:nvSpPr>
              <p:spPr bwMode="auto">
                <a:xfrm>
                  <a:off x="532" y="374"/>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王  军</a:t>
                  </a:r>
                </a:p>
              </p:txBody>
            </p:sp>
            <p:sp>
              <p:nvSpPr>
                <p:cNvPr id="256026" name="Rectangle 26"/>
                <p:cNvSpPr>
                  <a:spLocks noChangeArrowheads="1"/>
                </p:cNvSpPr>
                <p:nvPr/>
              </p:nvSpPr>
              <p:spPr bwMode="auto">
                <a:xfrm>
                  <a:off x="489" y="374"/>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27" name="Group 27"/>
              <p:cNvGrpSpPr>
                <a:grpSpLocks/>
              </p:cNvGrpSpPr>
              <p:nvPr/>
            </p:nvGrpSpPr>
            <p:grpSpPr bwMode="auto">
              <a:xfrm>
                <a:off x="1151" y="374"/>
                <a:ext cx="590" cy="374"/>
                <a:chOff x="1151" y="374"/>
                <a:chExt cx="590" cy="374"/>
              </a:xfrm>
            </p:grpSpPr>
            <p:sp>
              <p:nvSpPr>
                <p:cNvPr id="256028" name="Rectangle 28"/>
                <p:cNvSpPr>
                  <a:spLocks noChangeArrowheads="1"/>
                </p:cNvSpPr>
                <p:nvPr/>
              </p:nvSpPr>
              <p:spPr bwMode="auto">
                <a:xfrm>
                  <a:off x="1194" y="374"/>
                  <a:ext cx="50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男</a:t>
                  </a:r>
                </a:p>
              </p:txBody>
            </p:sp>
            <p:sp>
              <p:nvSpPr>
                <p:cNvPr id="256029" name="Rectangle 29"/>
                <p:cNvSpPr>
                  <a:spLocks noChangeArrowheads="1"/>
                </p:cNvSpPr>
                <p:nvPr/>
              </p:nvSpPr>
              <p:spPr bwMode="auto">
                <a:xfrm>
                  <a:off x="1151" y="374"/>
                  <a:ext cx="59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30" name="Group 30"/>
              <p:cNvGrpSpPr>
                <a:grpSpLocks/>
              </p:cNvGrpSpPr>
              <p:nvPr/>
            </p:nvGrpSpPr>
            <p:grpSpPr bwMode="auto">
              <a:xfrm>
                <a:off x="1741" y="374"/>
                <a:ext cx="662" cy="374"/>
                <a:chOff x="1741" y="374"/>
                <a:chExt cx="662" cy="374"/>
              </a:xfrm>
            </p:grpSpPr>
            <p:sp>
              <p:nvSpPr>
                <p:cNvPr id="256031" name="Rectangle 31"/>
                <p:cNvSpPr>
                  <a:spLocks noChangeArrowheads="1"/>
                </p:cNvSpPr>
                <p:nvPr/>
              </p:nvSpPr>
              <p:spPr bwMode="auto">
                <a:xfrm>
                  <a:off x="1784" y="374"/>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1800" dirty="0">
                      <a:solidFill>
                        <a:srgbClr val="003300"/>
                      </a:solidFill>
                      <a:latin typeface="楷体_GB2312" pitchFamily="49" charset="-122"/>
                      <a:ea typeface="楷体_GB2312" pitchFamily="49" charset="-122"/>
                    </a:rPr>
                    <a:t>1983/09/02</a:t>
                  </a:r>
                </a:p>
              </p:txBody>
            </p:sp>
            <p:sp>
              <p:nvSpPr>
                <p:cNvPr id="256032" name="Rectangle 32"/>
                <p:cNvSpPr>
                  <a:spLocks noChangeArrowheads="1"/>
                </p:cNvSpPr>
                <p:nvPr/>
              </p:nvSpPr>
              <p:spPr bwMode="auto">
                <a:xfrm>
                  <a:off x="1741" y="374"/>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33" name="Group 33"/>
              <p:cNvGrpSpPr>
                <a:grpSpLocks/>
              </p:cNvGrpSpPr>
              <p:nvPr/>
            </p:nvGrpSpPr>
            <p:grpSpPr bwMode="auto">
              <a:xfrm>
                <a:off x="2403" y="374"/>
                <a:ext cx="590" cy="374"/>
                <a:chOff x="2403" y="374"/>
                <a:chExt cx="590" cy="374"/>
              </a:xfrm>
            </p:grpSpPr>
            <p:sp>
              <p:nvSpPr>
                <p:cNvPr id="256034" name="Rectangle 34"/>
                <p:cNvSpPr>
                  <a:spLocks noChangeArrowheads="1"/>
                </p:cNvSpPr>
                <p:nvPr/>
              </p:nvSpPr>
              <p:spPr bwMode="auto">
                <a:xfrm>
                  <a:off x="2446" y="374"/>
                  <a:ext cx="50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团员</a:t>
                  </a:r>
                </a:p>
              </p:txBody>
            </p:sp>
            <p:sp>
              <p:nvSpPr>
                <p:cNvPr id="256035" name="Rectangle 35"/>
                <p:cNvSpPr>
                  <a:spLocks noChangeArrowheads="1"/>
                </p:cNvSpPr>
                <p:nvPr/>
              </p:nvSpPr>
              <p:spPr bwMode="auto">
                <a:xfrm>
                  <a:off x="2403" y="374"/>
                  <a:ext cx="59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36" name="Group 36"/>
              <p:cNvGrpSpPr>
                <a:grpSpLocks/>
              </p:cNvGrpSpPr>
              <p:nvPr/>
            </p:nvGrpSpPr>
            <p:grpSpPr bwMode="auto">
              <a:xfrm>
                <a:off x="0" y="748"/>
                <a:ext cx="489" cy="374"/>
                <a:chOff x="0" y="748"/>
                <a:chExt cx="489" cy="374"/>
              </a:xfrm>
            </p:grpSpPr>
            <p:sp>
              <p:nvSpPr>
                <p:cNvPr id="256037" name="Rectangle 37"/>
                <p:cNvSpPr>
                  <a:spLocks noChangeArrowheads="1"/>
                </p:cNvSpPr>
                <p:nvPr/>
              </p:nvSpPr>
              <p:spPr bwMode="auto">
                <a:xfrm>
                  <a:off x="43" y="748"/>
                  <a:ext cx="40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0002</a:t>
                  </a:r>
                </a:p>
              </p:txBody>
            </p:sp>
            <p:sp>
              <p:nvSpPr>
                <p:cNvPr id="256038" name="Rectangle 38"/>
                <p:cNvSpPr>
                  <a:spLocks noChangeArrowheads="1"/>
                </p:cNvSpPr>
                <p:nvPr/>
              </p:nvSpPr>
              <p:spPr bwMode="auto">
                <a:xfrm>
                  <a:off x="0" y="748"/>
                  <a:ext cx="48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39" name="Group 39"/>
              <p:cNvGrpSpPr>
                <a:grpSpLocks/>
              </p:cNvGrpSpPr>
              <p:nvPr/>
            </p:nvGrpSpPr>
            <p:grpSpPr bwMode="auto">
              <a:xfrm>
                <a:off x="489" y="748"/>
                <a:ext cx="662" cy="374"/>
                <a:chOff x="489" y="748"/>
                <a:chExt cx="662" cy="374"/>
              </a:xfrm>
            </p:grpSpPr>
            <p:sp>
              <p:nvSpPr>
                <p:cNvPr id="256040" name="Rectangle 40"/>
                <p:cNvSpPr>
                  <a:spLocks noChangeArrowheads="1"/>
                </p:cNvSpPr>
                <p:nvPr/>
              </p:nvSpPr>
              <p:spPr bwMode="auto">
                <a:xfrm>
                  <a:off x="532" y="748"/>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李  明</a:t>
                  </a:r>
                </a:p>
              </p:txBody>
            </p:sp>
            <p:sp>
              <p:nvSpPr>
                <p:cNvPr id="256041" name="Rectangle 41"/>
                <p:cNvSpPr>
                  <a:spLocks noChangeArrowheads="1"/>
                </p:cNvSpPr>
                <p:nvPr/>
              </p:nvSpPr>
              <p:spPr bwMode="auto">
                <a:xfrm>
                  <a:off x="489" y="748"/>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42" name="Group 42"/>
              <p:cNvGrpSpPr>
                <a:grpSpLocks/>
              </p:cNvGrpSpPr>
              <p:nvPr/>
            </p:nvGrpSpPr>
            <p:grpSpPr bwMode="auto">
              <a:xfrm>
                <a:off x="1151" y="748"/>
                <a:ext cx="590" cy="374"/>
                <a:chOff x="1151" y="748"/>
                <a:chExt cx="590" cy="374"/>
              </a:xfrm>
            </p:grpSpPr>
            <p:sp>
              <p:nvSpPr>
                <p:cNvPr id="256043" name="Rectangle 43"/>
                <p:cNvSpPr>
                  <a:spLocks noChangeArrowheads="1"/>
                </p:cNvSpPr>
                <p:nvPr/>
              </p:nvSpPr>
              <p:spPr bwMode="auto">
                <a:xfrm>
                  <a:off x="1194" y="748"/>
                  <a:ext cx="50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dirty="0">
                      <a:solidFill>
                        <a:srgbClr val="003300"/>
                      </a:solidFill>
                      <a:latin typeface="楷体_GB2312" pitchFamily="49" charset="-122"/>
                      <a:ea typeface="楷体_GB2312" pitchFamily="49" charset="-122"/>
                    </a:rPr>
                    <a:t>男</a:t>
                  </a:r>
                </a:p>
              </p:txBody>
            </p:sp>
            <p:sp>
              <p:nvSpPr>
                <p:cNvPr id="256044" name="Rectangle 44"/>
                <p:cNvSpPr>
                  <a:spLocks noChangeArrowheads="1"/>
                </p:cNvSpPr>
                <p:nvPr/>
              </p:nvSpPr>
              <p:spPr bwMode="auto">
                <a:xfrm>
                  <a:off x="1151" y="748"/>
                  <a:ext cx="59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45" name="Group 45"/>
              <p:cNvGrpSpPr>
                <a:grpSpLocks/>
              </p:cNvGrpSpPr>
              <p:nvPr/>
            </p:nvGrpSpPr>
            <p:grpSpPr bwMode="auto">
              <a:xfrm>
                <a:off x="1741" y="748"/>
                <a:ext cx="662" cy="374"/>
                <a:chOff x="1741" y="748"/>
                <a:chExt cx="662" cy="374"/>
              </a:xfrm>
            </p:grpSpPr>
            <p:sp>
              <p:nvSpPr>
                <p:cNvPr id="256046" name="Rectangle 46"/>
                <p:cNvSpPr>
                  <a:spLocks noChangeArrowheads="1"/>
                </p:cNvSpPr>
                <p:nvPr/>
              </p:nvSpPr>
              <p:spPr bwMode="auto">
                <a:xfrm>
                  <a:off x="1784" y="748"/>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1800">
                      <a:solidFill>
                        <a:srgbClr val="003300"/>
                      </a:solidFill>
                      <a:latin typeface="楷体_GB2312" pitchFamily="49" charset="-122"/>
                      <a:ea typeface="楷体_GB2312" pitchFamily="49" charset="-122"/>
                    </a:rPr>
                    <a:t>1982/12/25</a:t>
                  </a:r>
                </a:p>
              </p:txBody>
            </p:sp>
            <p:sp>
              <p:nvSpPr>
                <p:cNvPr id="256047" name="Rectangle 47"/>
                <p:cNvSpPr>
                  <a:spLocks noChangeArrowheads="1"/>
                </p:cNvSpPr>
                <p:nvPr/>
              </p:nvSpPr>
              <p:spPr bwMode="auto">
                <a:xfrm>
                  <a:off x="1741" y="748"/>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48" name="Group 48"/>
              <p:cNvGrpSpPr>
                <a:grpSpLocks/>
              </p:cNvGrpSpPr>
              <p:nvPr/>
            </p:nvGrpSpPr>
            <p:grpSpPr bwMode="auto">
              <a:xfrm>
                <a:off x="2403" y="748"/>
                <a:ext cx="590" cy="374"/>
                <a:chOff x="2403" y="748"/>
                <a:chExt cx="590" cy="374"/>
              </a:xfrm>
            </p:grpSpPr>
            <p:sp>
              <p:nvSpPr>
                <p:cNvPr id="256049" name="Rectangle 49"/>
                <p:cNvSpPr>
                  <a:spLocks noChangeArrowheads="1"/>
                </p:cNvSpPr>
                <p:nvPr/>
              </p:nvSpPr>
              <p:spPr bwMode="auto">
                <a:xfrm>
                  <a:off x="2446" y="748"/>
                  <a:ext cx="50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党员</a:t>
                  </a:r>
                </a:p>
              </p:txBody>
            </p:sp>
            <p:sp>
              <p:nvSpPr>
                <p:cNvPr id="256050" name="Rectangle 50"/>
                <p:cNvSpPr>
                  <a:spLocks noChangeArrowheads="1"/>
                </p:cNvSpPr>
                <p:nvPr/>
              </p:nvSpPr>
              <p:spPr bwMode="auto">
                <a:xfrm>
                  <a:off x="2403" y="748"/>
                  <a:ext cx="59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51" name="Group 51"/>
              <p:cNvGrpSpPr>
                <a:grpSpLocks/>
              </p:cNvGrpSpPr>
              <p:nvPr/>
            </p:nvGrpSpPr>
            <p:grpSpPr bwMode="auto">
              <a:xfrm>
                <a:off x="0" y="1122"/>
                <a:ext cx="489" cy="374"/>
                <a:chOff x="0" y="1122"/>
                <a:chExt cx="489" cy="374"/>
              </a:xfrm>
            </p:grpSpPr>
            <p:sp>
              <p:nvSpPr>
                <p:cNvPr id="256052" name="Rectangle 52"/>
                <p:cNvSpPr>
                  <a:spLocks noChangeArrowheads="1"/>
                </p:cNvSpPr>
                <p:nvPr/>
              </p:nvSpPr>
              <p:spPr bwMode="auto">
                <a:xfrm>
                  <a:off x="43" y="1122"/>
                  <a:ext cx="40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0003</a:t>
                  </a:r>
                </a:p>
              </p:txBody>
            </p:sp>
            <p:sp>
              <p:nvSpPr>
                <p:cNvPr id="256053" name="Rectangle 53"/>
                <p:cNvSpPr>
                  <a:spLocks noChangeArrowheads="1"/>
                </p:cNvSpPr>
                <p:nvPr/>
              </p:nvSpPr>
              <p:spPr bwMode="auto">
                <a:xfrm>
                  <a:off x="0" y="1122"/>
                  <a:ext cx="48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54" name="Group 54"/>
              <p:cNvGrpSpPr>
                <a:grpSpLocks/>
              </p:cNvGrpSpPr>
              <p:nvPr/>
            </p:nvGrpSpPr>
            <p:grpSpPr bwMode="auto">
              <a:xfrm>
                <a:off x="489" y="1122"/>
                <a:ext cx="662" cy="374"/>
                <a:chOff x="489" y="1122"/>
                <a:chExt cx="662" cy="374"/>
              </a:xfrm>
            </p:grpSpPr>
            <p:sp>
              <p:nvSpPr>
                <p:cNvPr id="256055" name="Rectangle 55"/>
                <p:cNvSpPr>
                  <a:spLocks noChangeArrowheads="1"/>
                </p:cNvSpPr>
                <p:nvPr/>
              </p:nvSpPr>
              <p:spPr bwMode="auto">
                <a:xfrm>
                  <a:off x="532" y="1122"/>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汤晓影</a:t>
                  </a:r>
                </a:p>
              </p:txBody>
            </p:sp>
            <p:sp>
              <p:nvSpPr>
                <p:cNvPr id="256056" name="Rectangle 56"/>
                <p:cNvSpPr>
                  <a:spLocks noChangeArrowheads="1"/>
                </p:cNvSpPr>
                <p:nvPr/>
              </p:nvSpPr>
              <p:spPr bwMode="auto">
                <a:xfrm>
                  <a:off x="489" y="1122"/>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57" name="Group 57"/>
              <p:cNvGrpSpPr>
                <a:grpSpLocks/>
              </p:cNvGrpSpPr>
              <p:nvPr/>
            </p:nvGrpSpPr>
            <p:grpSpPr bwMode="auto">
              <a:xfrm>
                <a:off x="1151" y="1122"/>
                <a:ext cx="590" cy="374"/>
                <a:chOff x="1151" y="1122"/>
                <a:chExt cx="590" cy="374"/>
              </a:xfrm>
            </p:grpSpPr>
            <p:sp>
              <p:nvSpPr>
                <p:cNvPr id="256058" name="Rectangle 58"/>
                <p:cNvSpPr>
                  <a:spLocks noChangeArrowheads="1"/>
                </p:cNvSpPr>
                <p:nvPr/>
              </p:nvSpPr>
              <p:spPr bwMode="auto">
                <a:xfrm>
                  <a:off x="1194" y="1122"/>
                  <a:ext cx="50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女</a:t>
                  </a:r>
                </a:p>
              </p:txBody>
            </p:sp>
            <p:sp>
              <p:nvSpPr>
                <p:cNvPr id="256059" name="Rectangle 59"/>
                <p:cNvSpPr>
                  <a:spLocks noChangeArrowheads="1"/>
                </p:cNvSpPr>
                <p:nvPr/>
              </p:nvSpPr>
              <p:spPr bwMode="auto">
                <a:xfrm>
                  <a:off x="1151" y="1122"/>
                  <a:ext cx="59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60" name="Group 60"/>
              <p:cNvGrpSpPr>
                <a:grpSpLocks/>
              </p:cNvGrpSpPr>
              <p:nvPr/>
            </p:nvGrpSpPr>
            <p:grpSpPr bwMode="auto">
              <a:xfrm>
                <a:off x="1741" y="1122"/>
                <a:ext cx="662" cy="374"/>
                <a:chOff x="1741" y="1122"/>
                <a:chExt cx="662" cy="374"/>
              </a:xfrm>
            </p:grpSpPr>
            <p:sp>
              <p:nvSpPr>
                <p:cNvPr id="256061" name="Rectangle 61"/>
                <p:cNvSpPr>
                  <a:spLocks noChangeArrowheads="1"/>
                </p:cNvSpPr>
                <p:nvPr/>
              </p:nvSpPr>
              <p:spPr bwMode="auto">
                <a:xfrm>
                  <a:off x="1784" y="1122"/>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1800" dirty="0">
                      <a:solidFill>
                        <a:srgbClr val="003300"/>
                      </a:solidFill>
                      <a:latin typeface="楷体_GB2312" pitchFamily="49" charset="-122"/>
                      <a:ea typeface="楷体_GB2312" pitchFamily="49" charset="-122"/>
                    </a:rPr>
                    <a:t>1984/03/26</a:t>
                  </a:r>
                </a:p>
              </p:txBody>
            </p:sp>
            <p:sp>
              <p:nvSpPr>
                <p:cNvPr id="256062" name="Rectangle 62"/>
                <p:cNvSpPr>
                  <a:spLocks noChangeArrowheads="1"/>
                </p:cNvSpPr>
                <p:nvPr/>
              </p:nvSpPr>
              <p:spPr bwMode="auto">
                <a:xfrm>
                  <a:off x="1741" y="1122"/>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63" name="Group 63"/>
              <p:cNvGrpSpPr>
                <a:grpSpLocks/>
              </p:cNvGrpSpPr>
              <p:nvPr/>
            </p:nvGrpSpPr>
            <p:grpSpPr bwMode="auto">
              <a:xfrm>
                <a:off x="2403" y="1122"/>
                <a:ext cx="590" cy="374"/>
                <a:chOff x="2403" y="1122"/>
                <a:chExt cx="590" cy="374"/>
              </a:xfrm>
            </p:grpSpPr>
            <p:sp>
              <p:nvSpPr>
                <p:cNvPr id="256064" name="Rectangle 64"/>
                <p:cNvSpPr>
                  <a:spLocks noChangeArrowheads="1"/>
                </p:cNvSpPr>
                <p:nvPr/>
              </p:nvSpPr>
              <p:spPr bwMode="auto">
                <a:xfrm>
                  <a:off x="2446" y="1122"/>
                  <a:ext cx="50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楷体_GB2312" pitchFamily="49" charset="-122"/>
                      <a:ea typeface="楷体_GB2312" pitchFamily="49" charset="-122"/>
                    </a:rPr>
                    <a:t>团员</a:t>
                  </a:r>
                </a:p>
              </p:txBody>
            </p:sp>
            <p:sp>
              <p:nvSpPr>
                <p:cNvPr id="256065" name="Rectangle 65"/>
                <p:cNvSpPr>
                  <a:spLocks noChangeArrowheads="1"/>
                </p:cNvSpPr>
                <p:nvPr/>
              </p:nvSpPr>
              <p:spPr bwMode="auto">
                <a:xfrm>
                  <a:off x="2403" y="1122"/>
                  <a:ext cx="59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66" name="Group 66"/>
              <p:cNvGrpSpPr>
                <a:grpSpLocks/>
              </p:cNvGrpSpPr>
              <p:nvPr/>
            </p:nvGrpSpPr>
            <p:grpSpPr bwMode="auto">
              <a:xfrm>
                <a:off x="0" y="1496"/>
                <a:ext cx="489" cy="374"/>
                <a:chOff x="0" y="1496"/>
                <a:chExt cx="489" cy="374"/>
              </a:xfrm>
            </p:grpSpPr>
            <p:sp>
              <p:nvSpPr>
                <p:cNvPr id="256067" name="Rectangle 67"/>
                <p:cNvSpPr>
                  <a:spLocks noChangeArrowheads="1"/>
                </p:cNvSpPr>
                <p:nvPr/>
              </p:nvSpPr>
              <p:spPr bwMode="auto">
                <a:xfrm>
                  <a:off x="43" y="1496"/>
                  <a:ext cx="40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Times New Roman"/>
                      <a:ea typeface="楷体_GB2312" pitchFamily="49" charset="-122"/>
                    </a:rPr>
                    <a:t>…</a:t>
                  </a:r>
                  <a:endParaRPr kumimoji="1" lang="zh-CN" altLang="en-US" sz="2400">
                    <a:solidFill>
                      <a:srgbClr val="003300"/>
                    </a:solidFill>
                    <a:latin typeface="楷体_GB2312" pitchFamily="49" charset="-122"/>
                    <a:ea typeface="楷体_GB2312" pitchFamily="49" charset="-122"/>
                  </a:endParaRPr>
                </a:p>
              </p:txBody>
            </p:sp>
            <p:sp>
              <p:nvSpPr>
                <p:cNvPr id="256068" name="Rectangle 68"/>
                <p:cNvSpPr>
                  <a:spLocks noChangeArrowheads="1"/>
                </p:cNvSpPr>
                <p:nvPr/>
              </p:nvSpPr>
              <p:spPr bwMode="auto">
                <a:xfrm>
                  <a:off x="0" y="1496"/>
                  <a:ext cx="48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69" name="Group 69"/>
              <p:cNvGrpSpPr>
                <a:grpSpLocks/>
              </p:cNvGrpSpPr>
              <p:nvPr/>
            </p:nvGrpSpPr>
            <p:grpSpPr bwMode="auto">
              <a:xfrm>
                <a:off x="489" y="1496"/>
                <a:ext cx="662" cy="374"/>
                <a:chOff x="489" y="1496"/>
                <a:chExt cx="662" cy="374"/>
              </a:xfrm>
            </p:grpSpPr>
            <p:sp>
              <p:nvSpPr>
                <p:cNvPr id="256070" name="Rectangle 70"/>
                <p:cNvSpPr>
                  <a:spLocks noChangeArrowheads="1"/>
                </p:cNvSpPr>
                <p:nvPr/>
              </p:nvSpPr>
              <p:spPr bwMode="auto">
                <a:xfrm>
                  <a:off x="532" y="1496"/>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Times New Roman"/>
                      <a:ea typeface="楷体_GB2312" pitchFamily="49" charset="-122"/>
                    </a:rPr>
                    <a:t>…</a:t>
                  </a:r>
                  <a:endParaRPr kumimoji="1" lang="zh-CN" altLang="en-US" sz="2400">
                    <a:solidFill>
                      <a:srgbClr val="003300"/>
                    </a:solidFill>
                    <a:latin typeface="楷体_GB2312" pitchFamily="49" charset="-122"/>
                    <a:ea typeface="楷体_GB2312" pitchFamily="49" charset="-122"/>
                  </a:endParaRPr>
                </a:p>
              </p:txBody>
            </p:sp>
            <p:sp>
              <p:nvSpPr>
                <p:cNvPr id="256071" name="Rectangle 71"/>
                <p:cNvSpPr>
                  <a:spLocks noChangeArrowheads="1"/>
                </p:cNvSpPr>
                <p:nvPr/>
              </p:nvSpPr>
              <p:spPr bwMode="auto">
                <a:xfrm>
                  <a:off x="489" y="1496"/>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72" name="Group 72"/>
              <p:cNvGrpSpPr>
                <a:grpSpLocks/>
              </p:cNvGrpSpPr>
              <p:nvPr/>
            </p:nvGrpSpPr>
            <p:grpSpPr bwMode="auto">
              <a:xfrm>
                <a:off x="1151" y="1496"/>
                <a:ext cx="590" cy="374"/>
                <a:chOff x="1151" y="1496"/>
                <a:chExt cx="590" cy="374"/>
              </a:xfrm>
            </p:grpSpPr>
            <p:sp>
              <p:nvSpPr>
                <p:cNvPr id="256073" name="Rectangle 73"/>
                <p:cNvSpPr>
                  <a:spLocks noChangeArrowheads="1"/>
                </p:cNvSpPr>
                <p:nvPr/>
              </p:nvSpPr>
              <p:spPr bwMode="auto">
                <a:xfrm>
                  <a:off x="1194" y="1496"/>
                  <a:ext cx="50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Times New Roman"/>
                      <a:ea typeface="楷体_GB2312" pitchFamily="49" charset="-122"/>
                    </a:rPr>
                    <a:t>…</a:t>
                  </a:r>
                  <a:endParaRPr kumimoji="1" lang="zh-CN" altLang="en-US" sz="2400">
                    <a:solidFill>
                      <a:srgbClr val="003300"/>
                    </a:solidFill>
                    <a:latin typeface="楷体_GB2312" pitchFamily="49" charset="-122"/>
                    <a:ea typeface="楷体_GB2312" pitchFamily="49" charset="-122"/>
                  </a:endParaRPr>
                </a:p>
              </p:txBody>
            </p:sp>
            <p:sp>
              <p:nvSpPr>
                <p:cNvPr id="256074" name="Rectangle 74"/>
                <p:cNvSpPr>
                  <a:spLocks noChangeArrowheads="1"/>
                </p:cNvSpPr>
                <p:nvPr/>
              </p:nvSpPr>
              <p:spPr bwMode="auto">
                <a:xfrm>
                  <a:off x="1151" y="1496"/>
                  <a:ext cx="59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75" name="Group 75"/>
              <p:cNvGrpSpPr>
                <a:grpSpLocks/>
              </p:cNvGrpSpPr>
              <p:nvPr/>
            </p:nvGrpSpPr>
            <p:grpSpPr bwMode="auto">
              <a:xfrm>
                <a:off x="1741" y="1496"/>
                <a:ext cx="662" cy="374"/>
                <a:chOff x="1741" y="1496"/>
                <a:chExt cx="662" cy="374"/>
              </a:xfrm>
            </p:grpSpPr>
            <p:sp>
              <p:nvSpPr>
                <p:cNvPr id="256076" name="Rectangle 76"/>
                <p:cNvSpPr>
                  <a:spLocks noChangeArrowheads="1"/>
                </p:cNvSpPr>
                <p:nvPr/>
              </p:nvSpPr>
              <p:spPr bwMode="auto">
                <a:xfrm>
                  <a:off x="1784" y="1496"/>
                  <a:ext cx="57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Times New Roman"/>
                      <a:ea typeface="楷体_GB2312" pitchFamily="49" charset="-122"/>
                    </a:rPr>
                    <a:t>…</a:t>
                  </a:r>
                  <a:endParaRPr kumimoji="1" lang="zh-CN" altLang="en-US" sz="2400">
                    <a:solidFill>
                      <a:srgbClr val="003300"/>
                    </a:solidFill>
                    <a:latin typeface="楷体_GB2312" pitchFamily="49" charset="-122"/>
                    <a:ea typeface="楷体_GB2312" pitchFamily="49" charset="-122"/>
                  </a:endParaRPr>
                </a:p>
              </p:txBody>
            </p:sp>
            <p:sp>
              <p:nvSpPr>
                <p:cNvPr id="256077" name="Rectangle 77"/>
                <p:cNvSpPr>
                  <a:spLocks noChangeArrowheads="1"/>
                </p:cNvSpPr>
                <p:nvPr/>
              </p:nvSpPr>
              <p:spPr bwMode="auto">
                <a:xfrm>
                  <a:off x="1741" y="1496"/>
                  <a:ext cx="6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6078" name="Group 78"/>
              <p:cNvGrpSpPr>
                <a:grpSpLocks/>
              </p:cNvGrpSpPr>
              <p:nvPr/>
            </p:nvGrpSpPr>
            <p:grpSpPr bwMode="auto">
              <a:xfrm>
                <a:off x="2403" y="1496"/>
                <a:ext cx="590" cy="374"/>
                <a:chOff x="2403" y="1496"/>
                <a:chExt cx="590" cy="374"/>
              </a:xfrm>
            </p:grpSpPr>
            <p:sp>
              <p:nvSpPr>
                <p:cNvPr id="256079" name="Rectangle 79"/>
                <p:cNvSpPr>
                  <a:spLocks noChangeArrowheads="1"/>
                </p:cNvSpPr>
                <p:nvPr/>
              </p:nvSpPr>
              <p:spPr bwMode="auto">
                <a:xfrm>
                  <a:off x="2446" y="1496"/>
                  <a:ext cx="50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a:solidFill>
                        <a:srgbClr val="003300"/>
                      </a:solidFill>
                      <a:latin typeface="Times New Roman"/>
                      <a:ea typeface="楷体_GB2312" pitchFamily="49" charset="-122"/>
                    </a:rPr>
                    <a:t>…</a:t>
                  </a:r>
                  <a:endParaRPr kumimoji="1" lang="zh-CN" altLang="en-US" sz="2400">
                    <a:solidFill>
                      <a:srgbClr val="003300"/>
                    </a:solidFill>
                    <a:latin typeface="楷体_GB2312" pitchFamily="49" charset="-122"/>
                    <a:ea typeface="楷体_GB2312" pitchFamily="49" charset="-122"/>
                  </a:endParaRPr>
                </a:p>
              </p:txBody>
            </p:sp>
            <p:sp>
              <p:nvSpPr>
                <p:cNvPr id="256080" name="Rectangle 80"/>
                <p:cNvSpPr>
                  <a:spLocks noChangeArrowheads="1"/>
                </p:cNvSpPr>
                <p:nvPr/>
              </p:nvSpPr>
              <p:spPr bwMode="auto">
                <a:xfrm>
                  <a:off x="2403" y="1496"/>
                  <a:ext cx="59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sp>
          <p:nvSpPr>
            <p:cNvPr id="256081" name="Rectangle 81"/>
            <p:cNvSpPr>
              <a:spLocks noChangeArrowheads="1"/>
            </p:cNvSpPr>
            <p:nvPr/>
          </p:nvSpPr>
          <p:spPr bwMode="auto">
            <a:xfrm>
              <a:off x="-3" y="-3"/>
              <a:ext cx="2999" cy="187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82" name="Oval 58"/>
          <p:cNvSpPr>
            <a:spLocks noChangeArrowheads="1"/>
          </p:cNvSpPr>
          <p:nvPr/>
        </p:nvSpPr>
        <p:spPr bwMode="auto">
          <a:xfrm>
            <a:off x="1223628" y="3537012"/>
            <a:ext cx="7920372" cy="572285"/>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迷你简启体" pitchFamily="65" charset="-122"/>
            </a:endParaRPr>
          </a:p>
        </p:txBody>
      </p:sp>
    </p:spTree>
    <p:custDataLst>
      <p:tags r:id="rId1"/>
    </p:custDataLst>
    <p:extLst>
      <p:ext uri="{BB962C8B-B14F-4D97-AF65-F5344CB8AC3E}">
        <p14:creationId xmlns:p14="http://schemas.microsoft.com/office/powerpoint/2010/main" val="1720793851"/>
      </p:ext>
    </p:extLst>
  </p:cSld>
  <p:clrMapOvr>
    <a:masterClrMapping/>
  </p:clrMapOvr>
  <mc:AlternateContent xmlns:mc="http://schemas.openxmlformats.org/markup-compatibility/2006" xmlns:p14="http://schemas.microsoft.com/office/powerpoint/2010/main">
    <mc:Choice Requires="p14">
      <p:transition spd="slow" p14:dur="2000" advTm="22084"/>
    </mc:Choice>
    <mc:Fallback xmlns="">
      <p:transition spd="slow" advTm="22084"/>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56004"/>
                                        </p:tgtEl>
                                        <p:attrNameLst>
                                          <p:attrName>style.visibility</p:attrName>
                                        </p:attrNameLst>
                                      </p:cBhvr>
                                      <p:to>
                                        <p:strVal val="visible"/>
                                      </p:to>
                                    </p:set>
                                    <p:anim calcmode="lin" valueType="num">
                                      <p:cBhvr additive="base">
                                        <p:cTn id="7" dur="500" fill="hold"/>
                                        <p:tgtEl>
                                          <p:spTgt spid="256004"/>
                                        </p:tgtEl>
                                        <p:attrNameLst>
                                          <p:attrName>ppt_x</p:attrName>
                                        </p:attrNameLst>
                                      </p:cBhvr>
                                      <p:tavLst>
                                        <p:tav tm="0">
                                          <p:val>
                                            <p:strVal val="1+#ppt_w/2"/>
                                          </p:val>
                                        </p:tav>
                                        <p:tav tm="100000">
                                          <p:val>
                                            <p:strVal val="#ppt_x"/>
                                          </p:val>
                                        </p:tav>
                                      </p:tavLst>
                                    </p:anim>
                                    <p:anim calcmode="lin" valueType="num">
                                      <p:cBhvr additive="base">
                                        <p:cTn id="8" dur="500" fill="hold"/>
                                        <p:tgtEl>
                                          <p:spTgt spid="2560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blinds(horizontal)">
                                      <p:cBhvr>
                                        <p:cTn id="1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1079612" y="533400"/>
            <a:ext cx="8064388" cy="1143000"/>
          </a:xfrm>
        </p:spPr>
        <p:txBody>
          <a:bodyPr/>
          <a:lstStyle/>
          <a:p>
            <a:pPr marL="342900" indent="-342900">
              <a:spcBef>
                <a:spcPct val="20000"/>
              </a:spcBef>
            </a:pPr>
            <a:r>
              <a:rPr lang="zh-CN" altLang="en-US" dirty="0" smtClean="0">
                <a:solidFill>
                  <a:srgbClr val="000000"/>
                </a:solidFill>
              </a:rPr>
              <a:t>例</a:t>
            </a:r>
            <a:r>
              <a:rPr lang="en-US" altLang="zh-CN" dirty="0" smtClean="0">
                <a:solidFill>
                  <a:srgbClr val="000000"/>
                </a:solidFill>
              </a:rPr>
              <a:t>2.</a:t>
            </a:r>
            <a:r>
              <a:rPr lang="zh-CN" altLang="zh-CN" dirty="0" smtClean="0"/>
              <a:t>下棋</a:t>
            </a:r>
            <a:r>
              <a:rPr lang="zh-CN" altLang="zh-CN" dirty="0"/>
              <a:t>中的状态变化</a:t>
            </a:r>
            <a:r>
              <a:rPr lang="zh-CN" altLang="en-US" dirty="0" smtClean="0"/>
              <a:t>—树结构</a:t>
            </a:r>
            <a:endParaRPr lang="zh-CN" altLang="en-US" dirty="0"/>
          </a:p>
        </p:txBody>
      </p:sp>
      <p:grpSp>
        <p:nvGrpSpPr>
          <p:cNvPr id="257029" name="Group 5"/>
          <p:cNvGrpSpPr>
            <a:grpSpLocks/>
          </p:cNvGrpSpPr>
          <p:nvPr/>
        </p:nvGrpSpPr>
        <p:grpSpPr bwMode="auto">
          <a:xfrm>
            <a:off x="4424668" y="2157485"/>
            <a:ext cx="947738" cy="790575"/>
            <a:chOff x="2374" y="1119"/>
            <a:chExt cx="778" cy="563"/>
          </a:xfrm>
        </p:grpSpPr>
        <p:sp>
          <p:nvSpPr>
            <p:cNvPr id="257030" name="Rectangle 6"/>
            <p:cNvSpPr>
              <a:spLocks noChangeArrowheads="1"/>
            </p:cNvSpPr>
            <p:nvPr/>
          </p:nvSpPr>
          <p:spPr bwMode="auto">
            <a:xfrm>
              <a:off x="2374" y="1119"/>
              <a:ext cx="778" cy="5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31" name="Line 7"/>
            <p:cNvSpPr>
              <a:spLocks noChangeShapeType="1"/>
            </p:cNvSpPr>
            <p:nvPr/>
          </p:nvSpPr>
          <p:spPr bwMode="auto">
            <a:xfrm>
              <a:off x="2374" y="1304"/>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32" name="Line 8"/>
            <p:cNvSpPr>
              <a:spLocks noChangeShapeType="1"/>
            </p:cNvSpPr>
            <p:nvPr/>
          </p:nvSpPr>
          <p:spPr bwMode="auto">
            <a:xfrm>
              <a:off x="2374" y="1497"/>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33" name="Line 9"/>
            <p:cNvSpPr>
              <a:spLocks noChangeShapeType="1"/>
            </p:cNvSpPr>
            <p:nvPr/>
          </p:nvSpPr>
          <p:spPr bwMode="auto">
            <a:xfrm>
              <a:off x="2638" y="1119"/>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34" name="Line 10"/>
            <p:cNvSpPr>
              <a:spLocks noChangeShapeType="1"/>
            </p:cNvSpPr>
            <p:nvPr/>
          </p:nvSpPr>
          <p:spPr bwMode="auto">
            <a:xfrm>
              <a:off x="2896" y="1119"/>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35" name="Oval 11"/>
            <p:cNvSpPr>
              <a:spLocks noChangeArrowheads="1"/>
            </p:cNvSpPr>
            <p:nvPr/>
          </p:nvSpPr>
          <p:spPr bwMode="auto">
            <a:xfrm>
              <a:off x="2967" y="1179"/>
              <a:ext cx="118" cy="84"/>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36" name="Oval 12"/>
            <p:cNvSpPr>
              <a:spLocks noChangeArrowheads="1"/>
            </p:cNvSpPr>
            <p:nvPr/>
          </p:nvSpPr>
          <p:spPr bwMode="auto">
            <a:xfrm>
              <a:off x="2711" y="1375"/>
              <a:ext cx="116" cy="8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37" name="Oval 13"/>
            <p:cNvSpPr>
              <a:spLocks noChangeArrowheads="1"/>
            </p:cNvSpPr>
            <p:nvPr/>
          </p:nvSpPr>
          <p:spPr bwMode="auto">
            <a:xfrm>
              <a:off x="2470" y="1563"/>
              <a:ext cx="117" cy="8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38" name="Oval 14"/>
            <p:cNvSpPr>
              <a:spLocks noChangeArrowheads="1"/>
            </p:cNvSpPr>
            <p:nvPr/>
          </p:nvSpPr>
          <p:spPr bwMode="auto">
            <a:xfrm>
              <a:off x="2713" y="1560"/>
              <a:ext cx="117" cy="84"/>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grpSp>
      <p:grpSp>
        <p:nvGrpSpPr>
          <p:cNvPr id="257039" name="Group 15"/>
          <p:cNvGrpSpPr>
            <a:grpSpLocks/>
          </p:cNvGrpSpPr>
          <p:nvPr/>
        </p:nvGrpSpPr>
        <p:grpSpPr bwMode="auto">
          <a:xfrm>
            <a:off x="1843393" y="2987748"/>
            <a:ext cx="2622550" cy="1257300"/>
            <a:chOff x="577" y="1684"/>
            <a:chExt cx="1940" cy="854"/>
          </a:xfrm>
        </p:grpSpPr>
        <p:sp>
          <p:nvSpPr>
            <p:cNvPr id="257040" name="Line 16"/>
            <p:cNvSpPr>
              <a:spLocks noChangeShapeType="1"/>
            </p:cNvSpPr>
            <p:nvPr/>
          </p:nvSpPr>
          <p:spPr bwMode="auto">
            <a:xfrm flipH="1">
              <a:off x="1034" y="1684"/>
              <a:ext cx="1483" cy="286"/>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41" name="Rectangle 17"/>
            <p:cNvSpPr>
              <a:spLocks noChangeArrowheads="1"/>
            </p:cNvSpPr>
            <p:nvPr/>
          </p:nvSpPr>
          <p:spPr bwMode="auto">
            <a:xfrm>
              <a:off x="577" y="1975"/>
              <a:ext cx="776" cy="5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42" name="Line 18"/>
            <p:cNvSpPr>
              <a:spLocks noChangeShapeType="1"/>
            </p:cNvSpPr>
            <p:nvPr/>
          </p:nvSpPr>
          <p:spPr bwMode="auto">
            <a:xfrm>
              <a:off x="577" y="2170"/>
              <a:ext cx="776"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43" name="Line 19"/>
            <p:cNvSpPr>
              <a:spLocks noChangeShapeType="1"/>
            </p:cNvSpPr>
            <p:nvPr/>
          </p:nvSpPr>
          <p:spPr bwMode="auto">
            <a:xfrm>
              <a:off x="577" y="2357"/>
              <a:ext cx="776"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44" name="Line 20"/>
            <p:cNvSpPr>
              <a:spLocks noChangeShapeType="1"/>
            </p:cNvSpPr>
            <p:nvPr/>
          </p:nvSpPr>
          <p:spPr bwMode="auto">
            <a:xfrm>
              <a:off x="822" y="1975"/>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45" name="Line 21"/>
            <p:cNvSpPr>
              <a:spLocks noChangeShapeType="1"/>
            </p:cNvSpPr>
            <p:nvPr/>
          </p:nvSpPr>
          <p:spPr bwMode="auto">
            <a:xfrm>
              <a:off x="1090" y="1975"/>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46" name="Oval 22"/>
            <p:cNvSpPr>
              <a:spLocks noChangeArrowheads="1"/>
            </p:cNvSpPr>
            <p:nvPr/>
          </p:nvSpPr>
          <p:spPr bwMode="auto">
            <a:xfrm>
              <a:off x="1162" y="2052"/>
              <a:ext cx="116"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pPr algn="ctr" eaLnBrk="0" hangingPunct="0"/>
              <a:endParaRPr lang="zh-CN" altLang="en-US" sz="1400" b="0">
                <a:solidFill>
                  <a:srgbClr val="000000"/>
                </a:solidFill>
                <a:latin typeface="Times New Roman" pitchFamily="18" charset="0"/>
                <a:ea typeface="隶书" pitchFamily="49" charset="-122"/>
              </a:endParaRPr>
            </a:p>
          </p:txBody>
        </p:sp>
        <p:sp>
          <p:nvSpPr>
            <p:cNvPr id="257047" name="Oval 23"/>
            <p:cNvSpPr>
              <a:spLocks noChangeArrowheads="1"/>
            </p:cNvSpPr>
            <p:nvPr/>
          </p:nvSpPr>
          <p:spPr bwMode="auto">
            <a:xfrm>
              <a:off x="905" y="2233"/>
              <a:ext cx="116" cy="8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48" name="Oval 24"/>
            <p:cNvSpPr>
              <a:spLocks noChangeArrowheads="1"/>
            </p:cNvSpPr>
            <p:nvPr/>
          </p:nvSpPr>
          <p:spPr bwMode="auto">
            <a:xfrm>
              <a:off x="661" y="2402"/>
              <a:ext cx="116" cy="8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49" name="Oval 25"/>
            <p:cNvSpPr>
              <a:spLocks noChangeArrowheads="1"/>
            </p:cNvSpPr>
            <p:nvPr/>
          </p:nvSpPr>
          <p:spPr bwMode="auto">
            <a:xfrm>
              <a:off x="896" y="2402"/>
              <a:ext cx="115"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50" name="Oval 26"/>
            <p:cNvSpPr>
              <a:spLocks noChangeArrowheads="1"/>
            </p:cNvSpPr>
            <p:nvPr/>
          </p:nvSpPr>
          <p:spPr bwMode="auto">
            <a:xfrm>
              <a:off x="658" y="2240"/>
              <a:ext cx="117" cy="84"/>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grpSp>
      <p:grpSp>
        <p:nvGrpSpPr>
          <p:cNvPr id="257051" name="Group 27"/>
          <p:cNvGrpSpPr>
            <a:grpSpLocks/>
          </p:cNvGrpSpPr>
          <p:nvPr/>
        </p:nvGrpSpPr>
        <p:grpSpPr bwMode="auto">
          <a:xfrm>
            <a:off x="3140381" y="2994098"/>
            <a:ext cx="1562100" cy="1250950"/>
            <a:chOff x="1467" y="1688"/>
            <a:chExt cx="1152" cy="858"/>
          </a:xfrm>
        </p:grpSpPr>
        <p:sp>
          <p:nvSpPr>
            <p:cNvPr id="257052" name="Freeform 28"/>
            <p:cNvSpPr>
              <a:spLocks/>
            </p:cNvSpPr>
            <p:nvPr/>
          </p:nvSpPr>
          <p:spPr bwMode="auto">
            <a:xfrm>
              <a:off x="1827" y="1688"/>
              <a:ext cx="792" cy="282"/>
            </a:xfrm>
            <a:custGeom>
              <a:avLst/>
              <a:gdLst>
                <a:gd name="T0" fmla="*/ 1069 w 1069"/>
                <a:gd name="T1" fmla="*/ 0 h 516"/>
                <a:gd name="T2" fmla="*/ 0 w 1069"/>
                <a:gd name="T3" fmla="*/ 516 h 516"/>
              </a:gdLst>
              <a:ahLst/>
              <a:cxnLst>
                <a:cxn ang="0">
                  <a:pos x="T0" y="T1"/>
                </a:cxn>
                <a:cxn ang="0">
                  <a:pos x="T2" y="T3"/>
                </a:cxn>
              </a:cxnLst>
              <a:rect l="0" t="0" r="r" b="b"/>
              <a:pathLst>
                <a:path w="1069" h="516">
                  <a:moveTo>
                    <a:pt x="1069" y="0"/>
                  </a:moveTo>
                  <a:lnTo>
                    <a:pt x="0" y="516"/>
                  </a:lnTo>
                </a:path>
              </a:pathLst>
            </a:custGeom>
            <a:noFill/>
            <a:ln w="28575" cmpd="sng">
              <a:solidFill>
                <a:schemeClr val="tx1"/>
              </a:solidFill>
              <a:round/>
              <a:headEnd/>
              <a:tailEnd type="stealth" w="sm"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53" name="Rectangle 29"/>
            <p:cNvSpPr>
              <a:spLocks noChangeArrowheads="1"/>
            </p:cNvSpPr>
            <p:nvPr/>
          </p:nvSpPr>
          <p:spPr bwMode="auto">
            <a:xfrm>
              <a:off x="1467" y="1983"/>
              <a:ext cx="777" cy="5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54" name="Line 30"/>
            <p:cNvSpPr>
              <a:spLocks noChangeShapeType="1"/>
            </p:cNvSpPr>
            <p:nvPr/>
          </p:nvSpPr>
          <p:spPr bwMode="auto">
            <a:xfrm>
              <a:off x="1483" y="2170"/>
              <a:ext cx="777"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55" name="Line 31"/>
            <p:cNvSpPr>
              <a:spLocks noChangeShapeType="1"/>
            </p:cNvSpPr>
            <p:nvPr/>
          </p:nvSpPr>
          <p:spPr bwMode="auto">
            <a:xfrm>
              <a:off x="1483" y="2367"/>
              <a:ext cx="777"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56" name="Line 32"/>
            <p:cNvSpPr>
              <a:spLocks noChangeShapeType="1"/>
            </p:cNvSpPr>
            <p:nvPr/>
          </p:nvSpPr>
          <p:spPr bwMode="auto">
            <a:xfrm>
              <a:off x="1728" y="1975"/>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57" name="Line 33"/>
            <p:cNvSpPr>
              <a:spLocks noChangeShapeType="1"/>
            </p:cNvSpPr>
            <p:nvPr/>
          </p:nvSpPr>
          <p:spPr bwMode="auto">
            <a:xfrm>
              <a:off x="1995" y="1975"/>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58" name="Oval 34"/>
            <p:cNvSpPr>
              <a:spLocks noChangeArrowheads="1"/>
            </p:cNvSpPr>
            <p:nvPr/>
          </p:nvSpPr>
          <p:spPr bwMode="auto">
            <a:xfrm>
              <a:off x="2068" y="2044"/>
              <a:ext cx="117" cy="84"/>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59" name="Oval 35"/>
            <p:cNvSpPr>
              <a:spLocks noChangeArrowheads="1"/>
            </p:cNvSpPr>
            <p:nvPr/>
          </p:nvSpPr>
          <p:spPr bwMode="auto">
            <a:xfrm>
              <a:off x="1810" y="2240"/>
              <a:ext cx="117" cy="8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60" name="Oval 36"/>
            <p:cNvSpPr>
              <a:spLocks noChangeArrowheads="1"/>
            </p:cNvSpPr>
            <p:nvPr/>
          </p:nvSpPr>
          <p:spPr bwMode="auto">
            <a:xfrm>
              <a:off x="1566" y="2410"/>
              <a:ext cx="116" cy="8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61" name="Oval 37"/>
            <p:cNvSpPr>
              <a:spLocks noChangeArrowheads="1"/>
            </p:cNvSpPr>
            <p:nvPr/>
          </p:nvSpPr>
          <p:spPr bwMode="auto">
            <a:xfrm>
              <a:off x="1809" y="2410"/>
              <a:ext cx="118" cy="84"/>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62" name="Oval 38"/>
            <p:cNvSpPr>
              <a:spLocks noChangeArrowheads="1"/>
            </p:cNvSpPr>
            <p:nvPr/>
          </p:nvSpPr>
          <p:spPr bwMode="auto">
            <a:xfrm>
              <a:off x="1553" y="2052"/>
              <a:ext cx="117" cy="85"/>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grpSp>
      <p:grpSp>
        <p:nvGrpSpPr>
          <p:cNvPr id="257063" name="Group 39"/>
          <p:cNvGrpSpPr>
            <a:grpSpLocks/>
          </p:cNvGrpSpPr>
          <p:nvPr/>
        </p:nvGrpSpPr>
        <p:grpSpPr bwMode="auto">
          <a:xfrm>
            <a:off x="4419906" y="2989335"/>
            <a:ext cx="1095375" cy="1255713"/>
            <a:chOff x="2371" y="1685"/>
            <a:chExt cx="778" cy="856"/>
          </a:xfrm>
        </p:grpSpPr>
        <p:sp>
          <p:nvSpPr>
            <p:cNvPr id="257064" name="Rectangle 40"/>
            <p:cNvSpPr>
              <a:spLocks noChangeArrowheads="1"/>
            </p:cNvSpPr>
            <p:nvPr/>
          </p:nvSpPr>
          <p:spPr bwMode="auto">
            <a:xfrm>
              <a:off x="2371" y="1975"/>
              <a:ext cx="778" cy="5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65" name="Line 41"/>
            <p:cNvSpPr>
              <a:spLocks noChangeShapeType="1"/>
            </p:cNvSpPr>
            <p:nvPr/>
          </p:nvSpPr>
          <p:spPr bwMode="auto">
            <a:xfrm>
              <a:off x="2371" y="2168"/>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66" name="Line 42"/>
            <p:cNvSpPr>
              <a:spLocks noChangeShapeType="1"/>
            </p:cNvSpPr>
            <p:nvPr/>
          </p:nvSpPr>
          <p:spPr bwMode="auto">
            <a:xfrm>
              <a:off x="2371" y="2356"/>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67" name="Line 43"/>
            <p:cNvSpPr>
              <a:spLocks noChangeShapeType="1"/>
            </p:cNvSpPr>
            <p:nvPr/>
          </p:nvSpPr>
          <p:spPr bwMode="auto">
            <a:xfrm>
              <a:off x="2629" y="1978"/>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68" name="Line 44"/>
            <p:cNvSpPr>
              <a:spLocks noChangeShapeType="1"/>
            </p:cNvSpPr>
            <p:nvPr/>
          </p:nvSpPr>
          <p:spPr bwMode="auto">
            <a:xfrm>
              <a:off x="2886" y="1975"/>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69" name="Oval 45"/>
            <p:cNvSpPr>
              <a:spLocks noChangeArrowheads="1"/>
            </p:cNvSpPr>
            <p:nvPr/>
          </p:nvSpPr>
          <p:spPr bwMode="auto">
            <a:xfrm>
              <a:off x="2958" y="2052"/>
              <a:ext cx="117"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70" name="Oval 46"/>
            <p:cNvSpPr>
              <a:spLocks noChangeArrowheads="1"/>
            </p:cNvSpPr>
            <p:nvPr/>
          </p:nvSpPr>
          <p:spPr bwMode="auto">
            <a:xfrm>
              <a:off x="2721" y="2243"/>
              <a:ext cx="116" cy="8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71" name="Oval 47"/>
            <p:cNvSpPr>
              <a:spLocks noChangeArrowheads="1"/>
            </p:cNvSpPr>
            <p:nvPr/>
          </p:nvSpPr>
          <p:spPr bwMode="auto">
            <a:xfrm>
              <a:off x="2456" y="2424"/>
              <a:ext cx="117" cy="8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72" name="Oval 48"/>
            <p:cNvSpPr>
              <a:spLocks noChangeArrowheads="1"/>
            </p:cNvSpPr>
            <p:nvPr/>
          </p:nvSpPr>
          <p:spPr bwMode="auto">
            <a:xfrm>
              <a:off x="2711" y="2417"/>
              <a:ext cx="116" cy="84"/>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73" name="Oval 49"/>
            <p:cNvSpPr>
              <a:spLocks noChangeArrowheads="1"/>
            </p:cNvSpPr>
            <p:nvPr/>
          </p:nvSpPr>
          <p:spPr bwMode="auto">
            <a:xfrm>
              <a:off x="2711" y="2052"/>
              <a:ext cx="116" cy="85"/>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74" name="Line 50"/>
            <p:cNvSpPr>
              <a:spLocks noChangeShapeType="1"/>
            </p:cNvSpPr>
            <p:nvPr/>
          </p:nvSpPr>
          <p:spPr bwMode="auto">
            <a:xfrm>
              <a:off x="2760" y="1685"/>
              <a:ext cx="1" cy="293"/>
            </a:xfrm>
            <a:prstGeom prst="line">
              <a:avLst/>
            </a:prstGeom>
            <a:noFill/>
            <a:ln w="28575">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57075" name="Group 51"/>
          <p:cNvGrpSpPr>
            <a:grpSpLocks/>
          </p:cNvGrpSpPr>
          <p:nvPr/>
        </p:nvGrpSpPr>
        <p:grpSpPr bwMode="auto">
          <a:xfrm>
            <a:off x="5256518" y="3003623"/>
            <a:ext cx="1555750" cy="1241425"/>
            <a:chOff x="2898" y="1694"/>
            <a:chExt cx="1140" cy="844"/>
          </a:xfrm>
        </p:grpSpPr>
        <p:sp>
          <p:nvSpPr>
            <p:cNvPr id="257076" name="Rectangle 52"/>
            <p:cNvSpPr>
              <a:spLocks noChangeArrowheads="1"/>
            </p:cNvSpPr>
            <p:nvPr/>
          </p:nvSpPr>
          <p:spPr bwMode="auto">
            <a:xfrm>
              <a:off x="3260" y="1975"/>
              <a:ext cx="778" cy="5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77" name="Line 53"/>
            <p:cNvSpPr>
              <a:spLocks noChangeShapeType="1"/>
            </p:cNvSpPr>
            <p:nvPr/>
          </p:nvSpPr>
          <p:spPr bwMode="auto">
            <a:xfrm>
              <a:off x="3260" y="2168"/>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78" name="Line 54"/>
            <p:cNvSpPr>
              <a:spLocks noChangeShapeType="1"/>
            </p:cNvSpPr>
            <p:nvPr/>
          </p:nvSpPr>
          <p:spPr bwMode="auto">
            <a:xfrm>
              <a:off x="3260" y="2356"/>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79" name="Line 55"/>
            <p:cNvSpPr>
              <a:spLocks noChangeShapeType="1"/>
            </p:cNvSpPr>
            <p:nvPr/>
          </p:nvSpPr>
          <p:spPr bwMode="auto">
            <a:xfrm>
              <a:off x="3535" y="1975"/>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80" name="Line 56"/>
            <p:cNvSpPr>
              <a:spLocks noChangeShapeType="1"/>
            </p:cNvSpPr>
            <p:nvPr/>
          </p:nvSpPr>
          <p:spPr bwMode="auto">
            <a:xfrm>
              <a:off x="3795" y="1975"/>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81" name="Oval 57"/>
            <p:cNvSpPr>
              <a:spLocks noChangeArrowheads="1"/>
            </p:cNvSpPr>
            <p:nvPr/>
          </p:nvSpPr>
          <p:spPr bwMode="auto">
            <a:xfrm>
              <a:off x="3856" y="2052"/>
              <a:ext cx="117"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82" name="Oval 58"/>
            <p:cNvSpPr>
              <a:spLocks noChangeArrowheads="1"/>
            </p:cNvSpPr>
            <p:nvPr/>
          </p:nvSpPr>
          <p:spPr bwMode="auto">
            <a:xfrm>
              <a:off x="3619" y="2239"/>
              <a:ext cx="118" cy="8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83" name="Oval 59"/>
            <p:cNvSpPr>
              <a:spLocks noChangeArrowheads="1"/>
            </p:cNvSpPr>
            <p:nvPr/>
          </p:nvSpPr>
          <p:spPr bwMode="auto">
            <a:xfrm>
              <a:off x="3345" y="2402"/>
              <a:ext cx="117" cy="8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84" name="Oval 60"/>
            <p:cNvSpPr>
              <a:spLocks noChangeArrowheads="1"/>
            </p:cNvSpPr>
            <p:nvPr/>
          </p:nvSpPr>
          <p:spPr bwMode="auto">
            <a:xfrm>
              <a:off x="3609" y="2402"/>
              <a:ext cx="118"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85" name="Oval 61"/>
            <p:cNvSpPr>
              <a:spLocks noChangeArrowheads="1"/>
            </p:cNvSpPr>
            <p:nvPr/>
          </p:nvSpPr>
          <p:spPr bwMode="auto">
            <a:xfrm>
              <a:off x="3856" y="2239"/>
              <a:ext cx="117" cy="84"/>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86" name="Freeform 62"/>
            <p:cNvSpPr>
              <a:spLocks/>
            </p:cNvSpPr>
            <p:nvPr/>
          </p:nvSpPr>
          <p:spPr bwMode="auto">
            <a:xfrm>
              <a:off x="2898" y="1694"/>
              <a:ext cx="729" cy="276"/>
            </a:xfrm>
            <a:custGeom>
              <a:avLst/>
              <a:gdLst>
                <a:gd name="T0" fmla="*/ 0 w 860"/>
                <a:gd name="T1" fmla="*/ 0 h 407"/>
                <a:gd name="T2" fmla="*/ 860 w 860"/>
                <a:gd name="T3" fmla="*/ 407 h 407"/>
              </a:gdLst>
              <a:ahLst/>
              <a:cxnLst>
                <a:cxn ang="0">
                  <a:pos x="T0" y="T1"/>
                </a:cxn>
                <a:cxn ang="0">
                  <a:pos x="T2" y="T3"/>
                </a:cxn>
              </a:cxnLst>
              <a:rect l="0" t="0" r="r" b="b"/>
              <a:pathLst>
                <a:path w="860" h="407">
                  <a:moveTo>
                    <a:pt x="0" y="0"/>
                  </a:moveTo>
                  <a:lnTo>
                    <a:pt x="860" y="407"/>
                  </a:lnTo>
                </a:path>
              </a:pathLst>
            </a:custGeom>
            <a:noFill/>
            <a:ln w="28575" cmpd="sng">
              <a:solidFill>
                <a:schemeClr val="tx1"/>
              </a:solidFill>
              <a:round/>
              <a:headEnd/>
              <a:tailEnd type="stealth" w="sm" len="med"/>
            </a:ln>
            <a:extLst>
              <a:ext uri="{909E8E84-426E-40DD-AFC4-6F175D3DCCD1}">
                <a14:hiddenFill xmlns:a14="http://schemas.microsoft.com/office/drawing/2010/main">
                  <a:solidFill>
                    <a:schemeClr val="tx1"/>
                  </a:solidFill>
                </a14:hiddenFill>
              </a:ext>
            </a:extLst>
          </p:spPr>
          <p:txBody>
            <a:bodyPr/>
            <a:lstStyle/>
            <a:p>
              <a:endParaRPr lang="zh-CN" altLang="en-US"/>
            </a:p>
          </p:txBody>
        </p:sp>
      </p:grpSp>
      <p:grpSp>
        <p:nvGrpSpPr>
          <p:cNvPr id="257087" name="Group 63"/>
          <p:cNvGrpSpPr>
            <a:grpSpLocks/>
          </p:cNvGrpSpPr>
          <p:nvPr/>
        </p:nvGrpSpPr>
        <p:grpSpPr bwMode="auto">
          <a:xfrm>
            <a:off x="5534331" y="3003623"/>
            <a:ext cx="2573337" cy="1241425"/>
            <a:chOff x="3073" y="1694"/>
            <a:chExt cx="1856" cy="844"/>
          </a:xfrm>
        </p:grpSpPr>
        <p:sp>
          <p:nvSpPr>
            <p:cNvPr id="257088" name="Rectangle 64"/>
            <p:cNvSpPr>
              <a:spLocks noChangeArrowheads="1"/>
            </p:cNvSpPr>
            <p:nvPr/>
          </p:nvSpPr>
          <p:spPr bwMode="auto">
            <a:xfrm>
              <a:off x="4151" y="1975"/>
              <a:ext cx="778" cy="5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89" name="Line 65"/>
            <p:cNvSpPr>
              <a:spLocks noChangeShapeType="1"/>
            </p:cNvSpPr>
            <p:nvPr/>
          </p:nvSpPr>
          <p:spPr bwMode="auto">
            <a:xfrm>
              <a:off x="4151" y="2175"/>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90" name="Line 66"/>
            <p:cNvSpPr>
              <a:spLocks noChangeShapeType="1"/>
            </p:cNvSpPr>
            <p:nvPr/>
          </p:nvSpPr>
          <p:spPr bwMode="auto">
            <a:xfrm>
              <a:off x="4151" y="2356"/>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91" name="Line 67"/>
            <p:cNvSpPr>
              <a:spLocks noChangeShapeType="1"/>
            </p:cNvSpPr>
            <p:nvPr/>
          </p:nvSpPr>
          <p:spPr bwMode="auto">
            <a:xfrm>
              <a:off x="4405" y="1975"/>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92" name="Line 68"/>
            <p:cNvSpPr>
              <a:spLocks noChangeShapeType="1"/>
            </p:cNvSpPr>
            <p:nvPr/>
          </p:nvSpPr>
          <p:spPr bwMode="auto">
            <a:xfrm>
              <a:off x="4676" y="1975"/>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93" name="Oval 69"/>
            <p:cNvSpPr>
              <a:spLocks noChangeArrowheads="1"/>
            </p:cNvSpPr>
            <p:nvPr/>
          </p:nvSpPr>
          <p:spPr bwMode="auto">
            <a:xfrm>
              <a:off x="4748" y="2052"/>
              <a:ext cx="116"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94" name="Oval 70"/>
            <p:cNvSpPr>
              <a:spLocks noChangeArrowheads="1"/>
            </p:cNvSpPr>
            <p:nvPr/>
          </p:nvSpPr>
          <p:spPr bwMode="auto">
            <a:xfrm>
              <a:off x="4491" y="2231"/>
              <a:ext cx="116" cy="8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95" name="Oval 71"/>
            <p:cNvSpPr>
              <a:spLocks noChangeArrowheads="1"/>
            </p:cNvSpPr>
            <p:nvPr/>
          </p:nvSpPr>
          <p:spPr bwMode="auto">
            <a:xfrm>
              <a:off x="4225" y="2402"/>
              <a:ext cx="118" cy="8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96" name="Oval 72"/>
            <p:cNvSpPr>
              <a:spLocks noChangeArrowheads="1"/>
            </p:cNvSpPr>
            <p:nvPr/>
          </p:nvSpPr>
          <p:spPr bwMode="auto">
            <a:xfrm>
              <a:off x="4491" y="2402"/>
              <a:ext cx="116"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pPr algn="ctr" eaLnBrk="0" hangingPunct="0"/>
              <a:endParaRPr lang="zh-CN" altLang="en-US" sz="1400" b="0">
                <a:solidFill>
                  <a:srgbClr val="000000"/>
                </a:solidFill>
                <a:latin typeface="Times New Roman" pitchFamily="18" charset="0"/>
                <a:ea typeface="隶书" pitchFamily="49" charset="-122"/>
              </a:endParaRPr>
            </a:p>
          </p:txBody>
        </p:sp>
        <p:sp>
          <p:nvSpPr>
            <p:cNvPr id="257097" name="Oval 73"/>
            <p:cNvSpPr>
              <a:spLocks noChangeArrowheads="1"/>
            </p:cNvSpPr>
            <p:nvPr/>
          </p:nvSpPr>
          <p:spPr bwMode="auto">
            <a:xfrm>
              <a:off x="4759" y="2402"/>
              <a:ext cx="116" cy="85"/>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098" name="Freeform 74"/>
            <p:cNvSpPr>
              <a:spLocks/>
            </p:cNvSpPr>
            <p:nvPr/>
          </p:nvSpPr>
          <p:spPr bwMode="auto">
            <a:xfrm>
              <a:off x="3073" y="1694"/>
              <a:ext cx="1415" cy="276"/>
            </a:xfrm>
            <a:custGeom>
              <a:avLst/>
              <a:gdLst>
                <a:gd name="T0" fmla="*/ 0 w 1668"/>
                <a:gd name="T1" fmla="*/ 0 h 407"/>
                <a:gd name="T2" fmla="*/ 1668 w 1668"/>
                <a:gd name="T3" fmla="*/ 407 h 407"/>
              </a:gdLst>
              <a:ahLst/>
              <a:cxnLst>
                <a:cxn ang="0">
                  <a:pos x="T0" y="T1"/>
                </a:cxn>
                <a:cxn ang="0">
                  <a:pos x="T2" y="T3"/>
                </a:cxn>
              </a:cxnLst>
              <a:rect l="0" t="0" r="r" b="b"/>
              <a:pathLst>
                <a:path w="1668" h="407">
                  <a:moveTo>
                    <a:pt x="0" y="0"/>
                  </a:moveTo>
                  <a:lnTo>
                    <a:pt x="1668" y="407"/>
                  </a:lnTo>
                </a:path>
              </a:pathLst>
            </a:custGeom>
            <a:noFill/>
            <a:ln w="28575" cmpd="sng">
              <a:solidFill>
                <a:schemeClr val="tx1"/>
              </a:solidFill>
              <a:round/>
              <a:headEnd/>
              <a:tailEnd type="stealth" w="sm" len="med"/>
            </a:ln>
            <a:extLst>
              <a:ext uri="{909E8E84-426E-40DD-AFC4-6F175D3DCCD1}">
                <a14:hiddenFill xmlns:a14="http://schemas.microsoft.com/office/drawing/2010/main">
                  <a:solidFill>
                    <a:schemeClr val="tx1"/>
                  </a:solidFill>
                </a14:hiddenFill>
              </a:ext>
            </a:extLst>
          </p:spPr>
          <p:txBody>
            <a:bodyPr/>
            <a:lstStyle/>
            <a:p>
              <a:endParaRPr lang="zh-CN" altLang="en-US"/>
            </a:p>
          </p:txBody>
        </p:sp>
      </p:grpSp>
      <p:grpSp>
        <p:nvGrpSpPr>
          <p:cNvPr id="257099" name="Group 75"/>
          <p:cNvGrpSpPr>
            <a:grpSpLocks/>
          </p:cNvGrpSpPr>
          <p:nvPr/>
        </p:nvGrpSpPr>
        <p:grpSpPr bwMode="auto">
          <a:xfrm>
            <a:off x="1771956" y="4343473"/>
            <a:ext cx="6408737" cy="1633537"/>
            <a:chOff x="411" y="2538"/>
            <a:chExt cx="4656" cy="1135"/>
          </a:xfrm>
        </p:grpSpPr>
        <p:sp>
          <p:nvSpPr>
            <p:cNvPr id="257100" name="Text Box 76"/>
            <p:cNvSpPr txBox="1">
              <a:spLocks noChangeArrowheads="1"/>
            </p:cNvSpPr>
            <p:nvPr/>
          </p:nvSpPr>
          <p:spPr bwMode="auto">
            <a:xfrm>
              <a:off x="1177" y="3503"/>
              <a:ext cx="320" cy="17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lIns="18000" tIns="0" rIns="18000" bIns="0">
              <a:spAutoFit/>
            </a:bodyPr>
            <a:lstStyle/>
            <a:p>
              <a:pPr algn="just" eaLnBrk="0" hangingPunct="0"/>
              <a:r>
                <a:rPr lang="zh-CN" altLang="en-US" sz="1600">
                  <a:solidFill>
                    <a:srgbClr val="000000"/>
                  </a:solidFill>
                  <a:latin typeface="Times New Roman" pitchFamily="18" charset="0"/>
                  <a:ea typeface="隶书" pitchFamily="49" charset="-122"/>
                </a:rPr>
                <a:t>……</a:t>
              </a:r>
            </a:p>
          </p:txBody>
        </p:sp>
        <p:sp>
          <p:nvSpPr>
            <p:cNvPr id="257101" name="Line 77"/>
            <p:cNvSpPr>
              <a:spLocks noChangeShapeType="1"/>
            </p:cNvSpPr>
            <p:nvPr/>
          </p:nvSpPr>
          <p:spPr bwMode="auto">
            <a:xfrm>
              <a:off x="4765" y="2541"/>
              <a:ext cx="302" cy="221"/>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02" name="Line 78"/>
            <p:cNvSpPr>
              <a:spLocks noChangeShapeType="1"/>
            </p:cNvSpPr>
            <p:nvPr/>
          </p:nvSpPr>
          <p:spPr bwMode="auto">
            <a:xfrm flipH="1">
              <a:off x="411" y="2538"/>
              <a:ext cx="247" cy="213"/>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03" name="Line 79"/>
            <p:cNvSpPr>
              <a:spLocks noChangeShapeType="1"/>
            </p:cNvSpPr>
            <p:nvPr/>
          </p:nvSpPr>
          <p:spPr bwMode="auto">
            <a:xfrm flipH="1">
              <a:off x="1536" y="2548"/>
              <a:ext cx="1011" cy="284"/>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04" name="Freeform 80"/>
            <p:cNvSpPr>
              <a:spLocks/>
            </p:cNvSpPr>
            <p:nvPr/>
          </p:nvSpPr>
          <p:spPr bwMode="auto">
            <a:xfrm>
              <a:off x="2809" y="2557"/>
              <a:ext cx="384" cy="274"/>
            </a:xfrm>
            <a:custGeom>
              <a:avLst/>
              <a:gdLst>
                <a:gd name="T0" fmla="*/ 0 w 519"/>
                <a:gd name="T1" fmla="*/ 0 h 501"/>
                <a:gd name="T2" fmla="*/ 519 w 519"/>
                <a:gd name="T3" fmla="*/ 501 h 501"/>
              </a:gdLst>
              <a:ahLst/>
              <a:cxnLst>
                <a:cxn ang="0">
                  <a:pos x="T0" y="T1"/>
                </a:cxn>
                <a:cxn ang="0">
                  <a:pos x="T2" y="T3"/>
                </a:cxn>
              </a:cxnLst>
              <a:rect l="0" t="0" r="r" b="b"/>
              <a:pathLst>
                <a:path w="519" h="501">
                  <a:moveTo>
                    <a:pt x="0" y="0"/>
                  </a:moveTo>
                  <a:lnTo>
                    <a:pt x="519" y="501"/>
                  </a:lnTo>
                </a:path>
              </a:pathLst>
            </a:custGeom>
            <a:noFill/>
            <a:ln w="28575" cmpd="sng">
              <a:solidFill>
                <a:schemeClr val="tx1"/>
              </a:solidFill>
              <a:round/>
              <a:headEnd/>
              <a:tailEnd type="stealth" w="sm"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05" name="Line 81"/>
            <p:cNvSpPr>
              <a:spLocks noChangeShapeType="1"/>
            </p:cNvSpPr>
            <p:nvPr/>
          </p:nvSpPr>
          <p:spPr bwMode="auto">
            <a:xfrm>
              <a:off x="2976" y="2544"/>
              <a:ext cx="1080" cy="287"/>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06" name="Line 82"/>
            <p:cNvSpPr>
              <a:spLocks noChangeShapeType="1"/>
            </p:cNvSpPr>
            <p:nvPr/>
          </p:nvSpPr>
          <p:spPr bwMode="auto">
            <a:xfrm>
              <a:off x="1250" y="2550"/>
              <a:ext cx="288" cy="212"/>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07" name="Text Box 83"/>
            <p:cNvSpPr txBox="1">
              <a:spLocks noChangeArrowheads="1"/>
            </p:cNvSpPr>
            <p:nvPr/>
          </p:nvSpPr>
          <p:spPr bwMode="auto">
            <a:xfrm>
              <a:off x="747" y="2655"/>
              <a:ext cx="348" cy="14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lIns="18000" tIns="0" rIns="18000" bIns="0">
              <a:spAutoFit/>
            </a:bodyPr>
            <a:lstStyle/>
            <a:p>
              <a:pPr algn="just" eaLnBrk="0" hangingPunct="0"/>
              <a:r>
                <a:rPr lang="zh-CN" altLang="en-US" sz="1400">
                  <a:solidFill>
                    <a:srgbClr val="000000"/>
                  </a:solidFill>
                  <a:latin typeface="Times New Roman" pitchFamily="18" charset="0"/>
                  <a:ea typeface="隶书" pitchFamily="49" charset="-122"/>
                </a:rPr>
                <a:t>……..</a:t>
              </a:r>
            </a:p>
          </p:txBody>
        </p:sp>
        <p:sp>
          <p:nvSpPr>
            <p:cNvPr id="257108" name="Rectangle 84"/>
            <p:cNvSpPr>
              <a:spLocks noChangeArrowheads="1"/>
            </p:cNvSpPr>
            <p:nvPr/>
          </p:nvSpPr>
          <p:spPr bwMode="auto">
            <a:xfrm>
              <a:off x="1861" y="2829"/>
              <a:ext cx="778" cy="5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09" name="Line 85"/>
            <p:cNvSpPr>
              <a:spLocks noChangeShapeType="1"/>
            </p:cNvSpPr>
            <p:nvPr/>
          </p:nvSpPr>
          <p:spPr bwMode="auto">
            <a:xfrm>
              <a:off x="1861" y="3030"/>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10" name="Line 86"/>
            <p:cNvSpPr>
              <a:spLocks noChangeShapeType="1"/>
            </p:cNvSpPr>
            <p:nvPr/>
          </p:nvSpPr>
          <p:spPr bwMode="auto">
            <a:xfrm>
              <a:off x="1861" y="3219"/>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11" name="Line 87"/>
            <p:cNvSpPr>
              <a:spLocks noChangeShapeType="1"/>
            </p:cNvSpPr>
            <p:nvPr/>
          </p:nvSpPr>
          <p:spPr bwMode="auto">
            <a:xfrm>
              <a:off x="2135" y="2829"/>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12" name="Line 88"/>
            <p:cNvSpPr>
              <a:spLocks noChangeShapeType="1"/>
            </p:cNvSpPr>
            <p:nvPr/>
          </p:nvSpPr>
          <p:spPr bwMode="auto">
            <a:xfrm>
              <a:off x="2398" y="2829"/>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13" name="Oval 89"/>
            <p:cNvSpPr>
              <a:spLocks noChangeArrowheads="1"/>
            </p:cNvSpPr>
            <p:nvPr/>
          </p:nvSpPr>
          <p:spPr bwMode="auto">
            <a:xfrm>
              <a:off x="2458" y="2906"/>
              <a:ext cx="117" cy="84"/>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14" name="Oval 90"/>
            <p:cNvSpPr>
              <a:spLocks noChangeArrowheads="1"/>
            </p:cNvSpPr>
            <p:nvPr/>
          </p:nvSpPr>
          <p:spPr bwMode="auto">
            <a:xfrm>
              <a:off x="2222" y="3094"/>
              <a:ext cx="117" cy="8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15" name="Oval 91"/>
            <p:cNvSpPr>
              <a:spLocks noChangeArrowheads="1"/>
            </p:cNvSpPr>
            <p:nvPr/>
          </p:nvSpPr>
          <p:spPr bwMode="auto">
            <a:xfrm>
              <a:off x="1946" y="3271"/>
              <a:ext cx="117" cy="8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16" name="Oval 92"/>
            <p:cNvSpPr>
              <a:spLocks noChangeArrowheads="1"/>
            </p:cNvSpPr>
            <p:nvPr/>
          </p:nvSpPr>
          <p:spPr bwMode="auto">
            <a:xfrm>
              <a:off x="2211" y="3271"/>
              <a:ext cx="117"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17" name="Oval 93"/>
            <p:cNvSpPr>
              <a:spLocks noChangeArrowheads="1"/>
            </p:cNvSpPr>
            <p:nvPr/>
          </p:nvSpPr>
          <p:spPr bwMode="auto">
            <a:xfrm>
              <a:off x="2232" y="2907"/>
              <a:ext cx="117" cy="8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18" name="Oval 94"/>
            <p:cNvSpPr>
              <a:spLocks noChangeArrowheads="1"/>
            </p:cNvSpPr>
            <p:nvPr/>
          </p:nvSpPr>
          <p:spPr bwMode="auto">
            <a:xfrm>
              <a:off x="1964" y="2907"/>
              <a:ext cx="116" cy="84"/>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19" name="Rectangle 95"/>
            <p:cNvSpPr>
              <a:spLocks noChangeArrowheads="1"/>
            </p:cNvSpPr>
            <p:nvPr/>
          </p:nvSpPr>
          <p:spPr bwMode="auto">
            <a:xfrm>
              <a:off x="904" y="2829"/>
              <a:ext cx="778" cy="5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20" name="Line 96"/>
            <p:cNvSpPr>
              <a:spLocks noChangeShapeType="1"/>
            </p:cNvSpPr>
            <p:nvPr/>
          </p:nvSpPr>
          <p:spPr bwMode="auto">
            <a:xfrm>
              <a:off x="904" y="3030"/>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21" name="Line 97"/>
            <p:cNvSpPr>
              <a:spLocks noChangeShapeType="1"/>
            </p:cNvSpPr>
            <p:nvPr/>
          </p:nvSpPr>
          <p:spPr bwMode="auto">
            <a:xfrm>
              <a:off x="904" y="3223"/>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22" name="Line 98"/>
            <p:cNvSpPr>
              <a:spLocks noChangeShapeType="1"/>
            </p:cNvSpPr>
            <p:nvPr/>
          </p:nvSpPr>
          <p:spPr bwMode="auto">
            <a:xfrm>
              <a:off x="1149" y="2829"/>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23" name="Line 99"/>
            <p:cNvSpPr>
              <a:spLocks noChangeShapeType="1"/>
            </p:cNvSpPr>
            <p:nvPr/>
          </p:nvSpPr>
          <p:spPr bwMode="auto">
            <a:xfrm>
              <a:off x="1409" y="2829"/>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24" name="Oval 100"/>
            <p:cNvSpPr>
              <a:spLocks noChangeArrowheads="1"/>
            </p:cNvSpPr>
            <p:nvPr/>
          </p:nvSpPr>
          <p:spPr bwMode="auto">
            <a:xfrm>
              <a:off x="1482" y="2906"/>
              <a:ext cx="115" cy="84"/>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25" name="Oval 101"/>
            <p:cNvSpPr>
              <a:spLocks noChangeArrowheads="1"/>
            </p:cNvSpPr>
            <p:nvPr/>
          </p:nvSpPr>
          <p:spPr bwMode="auto">
            <a:xfrm>
              <a:off x="1234" y="3093"/>
              <a:ext cx="117" cy="8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26" name="Oval 102"/>
            <p:cNvSpPr>
              <a:spLocks noChangeArrowheads="1"/>
            </p:cNvSpPr>
            <p:nvPr/>
          </p:nvSpPr>
          <p:spPr bwMode="auto">
            <a:xfrm>
              <a:off x="980" y="3279"/>
              <a:ext cx="116" cy="8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27" name="Oval 103"/>
            <p:cNvSpPr>
              <a:spLocks noChangeArrowheads="1"/>
            </p:cNvSpPr>
            <p:nvPr/>
          </p:nvSpPr>
          <p:spPr bwMode="auto">
            <a:xfrm>
              <a:off x="1224" y="3271"/>
              <a:ext cx="117"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28" name="Oval 104"/>
            <p:cNvSpPr>
              <a:spLocks noChangeArrowheads="1"/>
            </p:cNvSpPr>
            <p:nvPr/>
          </p:nvSpPr>
          <p:spPr bwMode="auto">
            <a:xfrm>
              <a:off x="1234" y="2907"/>
              <a:ext cx="117" cy="8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29" name="Oval 105"/>
            <p:cNvSpPr>
              <a:spLocks noChangeArrowheads="1"/>
            </p:cNvSpPr>
            <p:nvPr/>
          </p:nvSpPr>
          <p:spPr bwMode="auto">
            <a:xfrm>
              <a:off x="994" y="3093"/>
              <a:ext cx="116"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30" name="Rectangle 106"/>
            <p:cNvSpPr>
              <a:spLocks noChangeArrowheads="1"/>
            </p:cNvSpPr>
            <p:nvPr/>
          </p:nvSpPr>
          <p:spPr bwMode="auto">
            <a:xfrm>
              <a:off x="2786" y="2822"/>
              <a:ext cx="778" cy="5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31" name="Line 107"/>
            <p:cNvSpPr>
              <a:spLocks noChangeShapeType="1"/>
            </p:cNvSpPr>
            <p:nvPr/>
          </p:nvSpPr>
          <p:spPr bwMode="auto">
            <a:xfrm>
              <a:off x="2788" y="3022"/>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32" name="Line 108"/>
            <p:cNvSpPr>
              <a:spLocks noChangeShapeType="1"/>
            </p:cNvSpPr>
            <p:nvPr/>
          </p:nvSpPr>
          <p:spPr bwMode="auto">
            <a:xfrm>
              <a:off x="2788" y="3211"/>
              <a:ext cx="77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33" name="Line 109"/>
            <p:cNvSpPr>
              <a:spLocks noChangeShapeType="1"/>
            </p:cNvSpPr>
            <p:nvPr/>
          </p:nvSpPr>
          <p:spPr bwMode="auto">
            <a:xfrm>
              <a:off x="3033" y="2822"/>
              <a:ext cx="1" cy="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34" name="Line 110"/>
            <p:cNvSpPr>
              <a:spLocks noChangeShapeType="1"/>
            </p:cNvSpPr>
            <p:nvPr/>
          </p:nvSpPr>
          <p:spPr bwMode="auto">
            <a:xfrm>
              <a:off x="3301" y="2822"/>
              <a:ext cx="1" cy="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35" name="Oval 111"/>
            <p:cNvSpPr>
              <a:spLocks noChangeArrowheads="1"/>
            </p:cNvSpPr>
            <p:nvPr/>
          </p:nvSpPr>
          <p:spPr bwMode="auto">
            <a:xfrm>
              <a:off x="3374" y="2906"/>
              <a:ext cx="115" cy="84"/>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36" name="Oval 112"/>
            <p:cNvSpPr>
              <a:spLocks noChangeArrowheads="1"/>
            </p:cNvSpPr>
            <p:nvPr/>
          </p:nvSpPr>
          <p:spPr bwMode="auto">
            <a:xfrm>
              <a:off x="3117" y="3094"/>
              <a:ext cx="115" cy="8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37" name="Oval 113"/>
            <p:cNvSpPr>
              <a:spLocks noChangeArrowheads="1"/>
            </p:cNvSpPr>
            <p:nvPr/>
          </p:nvSpPr>
          <p:spPr bwMode="auto">
            <a:xfrm>
              <a:off x="2862" y="3271"/>
              <a:ext cx="117" cy="8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38" name="Oval 114"/>
            <p:cNvSpPr>
              <a:spLocks noChangeArrowheads="1"/>
            </p:cNvSpPr>
            <p:nvPr/>
          </p:nvSpPr>
          <p:spPr bwMode="auto">
            <a:xfrm>
              <a:off x="3126" y="3271"/>
              <a:ext cx="116"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39" name="Oval 115"/>
            <p:cNvSpPr>
              <a:spLocks noChangeArrowheads="1"/>
            </p:cNvSpPr>
            <p:nvPr/>
          </p:nvSpPr>
          <p:spPr bwMode="auto">
            <a:xfrm>
              <a:off x="3117" y="2907"/>
              <a:ext cx="115" cy="8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40" name="Oval 116"/>
            <p:cNvSpPr>
              <a:spLocks noChangeArrowheads="1"/>
            </p:cNvSpPr>
            <p:nvPr/>
          </p:nvSpPr>
          <p:spPr bwMode="auto">
            <a:xfrm>
              <a:off x="3384" y="3080"/>
              <a:ext cx="116" cy="84"/>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41" name="Rectangle 117"/>
            <p:cNvSpPr>
              <a:spLocks noChangeArrowheads="1"/>
            </p:cNvSpPr>
            <p:nvPr/>
          </p:nvSpPr>
          <p:spPr bwMode="auto">
            <a:xfrm>
              <a:off x="3750" y="2822"/>
              <a:ext cx="776" cy="5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42" name="Line 118"/>
            <p:cNvSpPr>
              <a:spLocks noChangeShapeType="1"/>
            </p:cNvSpPr>
            <p:nvPr/>
          </p:nvSpPr>
          <p:spPr bwMode="auto">
            <a:xfrm>
              <a:off x="3750" y="3022"/>
              <a:ext cx="776"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43" name="Line 119"/>
            <p:cNvSpPr>
              <a:spLocks noChangeShapeType="1"/>
            </p:cNvSpPr>
            <p:nvPr/>
          </p:nvSpPr>
          <p:spPr bwMode="auto">
            <a:xfrm>
              <a:off x="3750" y="3211"/>
              <a:ext cx="776"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44" name="Line 120"/>
            <p:cNvSpPr>
              <a:spLocks noChangeShapeType="1"/>
            </p:cNvSpPr>
            <p:nvPr/>
          </p:nvSpPr>
          <p:spPr bwMode="auto">
            <a:xfrm>
              <a:off x="4024" y="2822"/>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45" name="Line 121"/>
            <p:cNvSpPr>
              <a:spLocks noChangeShapeType="1"/>
            </p:cNvSpPr>
            <p:nvPr/>
          </p:nvSpPr>
          <p:spPr bwMode="auto">
            <a:xfrm>
              <a:off x="4274" y="2822"/>
              <a:ext cx="1" cy="5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46" name="Oval 122"/>
            <p:cNvSpPr>
              <a:spLocks noChangeArrowheads="1"/>
            </p:cNvSpPr>
            <p:nvPr/>
          </p:nvSpPr>
          <p:spPr bwMode="auto">
            <a:xfrm>
              <a:off x="4346" y="2898"/>
              <a:ext cx="117"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47" name="Oval 123"/>
            <p:cNvSpPr>
              <a:spLocks noChangeArrowheads="1"/>
            </p:cNvSpPr>
            <p:nvPr/>
          </p:nvSpPr>
          <p:spPr bwMode="auto">
            <a:xfrm>
              <a:off x="4109" y="3087"/>
              <a:ext cx="116" cy="8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48" name="Oval 124"/>
            <p:cNvSpPr>
              <a:spLocks noChangeArrowheads="1"/>
            </p:cNvSpPr>
            <p:nvPr/>
          </p:nvSpPr>
          <p:spPr bwMode="auto">
            <a:xfrm>
              <a:off x="3836" y="3279"/>
              <a:ext cx="116" cy="8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49" name="Oval 125"/>
            <p:cNvSpPr>
              <a:spLocks noChangeArrowheads="1"/>
            </p:cNvSpPr>
            <p:nvPr/>
          </p:nvSpPr>
          <p:spPr bwMode="auto">
            <a:xfrm>
              <a:off x="4119" y="3271"/>
              <a:ext cx="117"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50" name="Oval 126"/>
            <p:cNvSpPr>
              <a:spLocks noChangeArrowheads="1"/>
            </p:cNvSpPr>
            <p:nvPr/>
          </p:nvSpPr>
          <p:spPr bwMode="auto">
            <a:xfrm>
              <a:off x="4100" y="2899"/>
              <a:ext cx="116" cy="8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51" name="Oval 127"/>
            <p:cNvSpPr>
              <a:spLocks noChangeArrowheads="1"/>
            </p:cNvSpPr>
            <p:nvPr/>
          </p:nvSpPr>
          <p:spPr bwMode="auto">
            <a:xfrm>
              <a:off x="4346" y="3271"/>
              <a:ext cx="117" cy="8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52" name="Freeform 128"/>
            <p:cNvSpPr>
              <a:spLocks/>
            </p:cNvSpPr>
            <p:nvPr/>
          </p:nvSpPr>
          <p:spPr bwMode="auto">
            <a:xfrm>
              <a:off x="2258" y="2557"/>
              <a:ext cx="428" cy="274"/>
            </a:xfrm>
            <a:custGeom>
              <a:avLst/>
              <a:gdLst>
                <a:gd name="T0" fmla="*/ 577 w 577"/>
                <a:gd name="T1" fmla="*/ 0 h 501"/>
                <a:gd name="T2" fmla="*/ 0 w 577"/>
                <a:gd name="T3" fmla="*/ 501 h 501"/>
              </a:gdLst>
              <a:ahLst/>
              <a:cxnLst>
                <a:cxn ang="0">
                  <a:pos x="T0" y="T1"/>
                </a:cxn>
                <a:cxn ang="0">
                  <a:pos x="T2" y="T3"/>
                </a:cxn>
              </a:cxnLst>
              <a:rect l="0" t="0" r="r" b="b"/>
              <a:pathLst>
                <a:path w="577" h="501">
                  <a:moveTo>
                    <a:pt x="577" y="0"/>
                  </a:moveTo>
                  <a:lnTo>
                    <a:pt x="0" y="501"/>
                  </a:lnTo>
                </a:path>
              </a:pathLst>
            </a:custGeom>
            <a:noFill/>
            <a:ln w="28575" cmpd="sng">
              <a:solidFill>
                <a:schemeClr val="tx1"/>
              </a:solidFill>
              <a:round/>
              <a:headEnd/>
              <a:tailEnd type="stealth" w="sm" len="med"/>
            </a:ln>
            <a:extLst>
              <a:ext uri="{909E8E84-426E-40DD-AFC4-6F175D3DCCD1}">
                <a14:hiddenFill xmlns:a14="http://schemas.microsoft.com/office/drawing/2010/main">
                  <a:solidFill>
                    <a:schemeClr val="tx1"/>
                  </a:solidFill>
                </a14:hiddenFill>
              </a:ext>
            </a:extLst>
          </p:spPr>
          <p:txBody>
            <a:bodyPr/>
            <a:lstStyle/>
            <a:p>
              <a:endParaRPr lang="zh-CN" altLang="en-US"/>
            </a:p>
          </p:txBody>
        </p:sp>
        <p:sp>
          <p:nvSpPr>
            <p:cNvPr id="257153" name="Line 129"/>
            <p:cNvSpPr>
              <a:spLocks noChangeShapeType="1"/>
            </p:cNvSpPr>
            <p:nvPr/>
          </p:nvSpPr>
          <p:spPr bwMode="auto">
            <a:xfrm flipH="1">
              <a:off x="4018" y="2543"/>
              <a:ext cx="247" cy="213"/>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54" name="Text Box 130"/>
            <p:cNvSpPr txBox="1">
              <a:spLocks noChangeArrowheads="1"/>
            </p:cNvSpPr>
            <p:nvPr/>
          </p:nvSpPr>
          <p:spPr bwMode="auto">
            <a:xfrm>
              <a:off x="4444" y="2639"/>
              <a:ext cx="390" cy="17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lIns="18000" tIns="0" rIns="18000" bIns="0">
              <a:spAutoFit/>
            </a:bodyPr>
            <a:lstStyle/>
            <a:p>
              <a:pPr algn="just" eaLnBrk="0" hangingPunct="0"/>
              <a:r>
                <a:rPr lang="zh-CN" altLang="en-US" sz="1600">
                  <a:solidFill>
                    <a:srgbClr val="000000"/>
                  </a:solidFill>
                  <a:latin typeface="Times New Roman" pitchFamily="18" charset="0"/>
                  <a:ea typeface="隶书" pitchFamily="49" charset="-122"/>
                </a:rPr>
                <a:t>…….</a:t>
              </a:r>
              <a:r>
                <a:rPr lang="zh-CN" altLang="en-US" sz="1400" b="0">
                  <a:solidFill>
                    <a:srgbClr val="000000"/>
                  </a:solidFill>
                  <a:latin typeface="Times New Roman" pitchFamily="18" charset="0"/>
                  <a:ea typeface="隶书" pitchFamily="49" charset="-122"/>
                </a:rPr>
                <a:t>.</a:t>
              </a:r>
            </a:p>
          </p:txBody>
        </p:sp>
        <p:sp>
          <p:nvSpPr>
            <p:cNvPr id="257155" name="Line 131"/>
            <p:cNvSpPr>
              <a:spLocks noChangeShapeType="1"/>
            </p:cNvSpPr>
            <p:nvPr/>
          </p:nvSpPr>
          <p:spPr bwMode="auto">
            <a:xfrm flipH="1">
              <a:off x="859" y="3394"/>
              <a:ext cx="247" cy="212"/>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56" name="Line 132"/>
            <p:cNvSpPr>
              <a:spLocks noChangeShapeType="1"/>
            </p:cNvSpPr>
            <p:nvPr/>
          </p:nvSpPr>
          <p:spPr bwMode="auto">
            <a:xfrm>
              <a:off x="1466" y="3396"/>
              <a:ext cx="289" cy="213"/>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57" name="Line 133"/>
            <p:cNvSpPr>
              <a:spLocks noChangeShapeType="1"/>
            </p:cNvSpPr>
            <p:nvPr/>
          </p:nvSpPr>
          <p:spPr bwMode="auto">
            <a:xfrm flipH="1">
              <a:off x="1847" y="3402"/>
              <a:ext cx="246" cy="213"/>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58" name="Line 134"/>
            <p:cNvSpPr>
              <a:spLocks noChangeShapeType="1"/>
            </p:cNvSpPr>
            <p:nvPr/>
          </p:nvSpPr>
          <p:spPr bwMode="auto">
            <a:xfrm>
              <a:off x="2423" y="3390"/>
              <a:ext cx="288" cy="213"/>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59" name="Text Box 135"/>
            <p:cNvSpPr txBox="1">
              <a:spLocks noChangeArrowheads="1"/>
            </p:cNvSpPr>
            <p:nvPr/>
          </p:nvSpPr>
          <p:spPr bwMode="auto">
            <a:xfrm>
              <a:off x="2187" y="3519"/>
              <a:ext cx="284" cy="14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lIns="18000" tIns="0" rIns="18000" bIns="0">
              <a:spAutoFit/>
            </a:bodyPr>
            <a:lstStyle/>
            <a:p>
              <a:pPr algn="just" eaLnBrk="0" hangingPunct="0"/>
              <a:r>
                <a:rPr lang="zh-CN" altLang="en-US" sz="1400">
                  <a:solidFill>
                    <a:srgbClr val="000000"/>
                  </a:solidFill>
                  <a:latin typeface="Times New Roman" pitchFamily="18" charset="0"/>
                  <a:ea typeface="隶书" pitchFamily="49" charset="-122"/>
                </a:rPr>
                <a:t>……</a:t>
              </a:r>
            </a:p>
          </p:txBody>
        </p:sp>
        <p:sp>
          <p:nvSpPr>
            <p:cNvPr id="257160" name="Line 136"/>
            <p:cNvSpPr>
              <a:spLocks noChangeShapeType="1"/>
            </p:cNvSpPr>
            <p:nvPr/>
          </p:nvSpPr>
          <p:spPr bwMode="auto">
            <a:xfrm flipH="1">
              <a:off x="2762" y="3385"/>
              <a:ext cx="248" cy="213"/>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61" name="Line 137"/>
            <p:cNvSpPr>
              <a:spLocks noChangeShapeType="1"/>
            </p:cNvSpPr>
            <p:nvPr/>
          </p:nvSpPr>
          <p:spPr bwMode="auto">
            <a:xfrm>
              <a:off x="3359" y="3390"/>
              <a:ext cx="287" cy="213"/>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62" name="Text Box 138"/>
            <p:cNvSpPr txBox="1">
              <a:spLocks noChangeArrowheads="1"/>
            </p:cNvSpPr>
            <p:nvPr/>
          </p:nvSpPr>
          <p:spPr bwMode="auto">
            <a:xfrm>
              <a:off x="3099" y="3519"/>
              <a:ext cx="252" cy="14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lIns="18000" tIns="0" rIns="18000" bIns="0">
              <a:spAutoFit/>
            </a:bodyPr>
            <a:lstStyle/>
            <a:p>
              <a:pPr algn="just" eaLnBrk="0" hangingPunct="0"/>
              <a:r>
                <a:rPr lang="zh-CN" altLang="en-US" sz="1400">
                  <a:solidFill>
                    <a:srgbClr val="000000"/>
                  </a:solidFill>
                  <a:latin typeface="Times New Roman" pitchFamily="18" charset="0"/>
                  <a:ea typeface="隶书" pitchFamily="49" charset="-122"/>
                </a:rPr>
                <a:t>…...</a:t>
              </a:r>
            </a:p>
          </p:txBody>
        </p:sp>
        <p:sp>
          <p:nvSpPr>
            <p:cNvPr id="257163" name="Line 139"/>
            <p:cNvSpPr>
              <a:spLocks noChangeShapeType="1"/>
            </p:cNvSpPr>
            <p:nvPr/>
          </p:nvSpPr>
          <p:spPr bwMode="auto">
            <a:xfrm flipH="1">
              <a:off x="3770" y="3395"/>
              <a:ext cx="246" cy="213"/>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64" name="Line 140"/>
            <p:cNvSpPr>
              <a:spLocks noChangeShapeType="1"/>
            </p:cNvSpPr>
            <p:nvPr/>
          </p:nvSpPr>
          <p:spPr bwMode="auto">
            <a:xfrm>
              <a:off x="4317" y="3392"/>
              <a:ext cx="286" cy="213"/>
            </a:xfrm>
            <a:prstGeom prst="line">
              <a:avLst/>
            </a:prstGeom>
            <a:noFill/>
            <a:ln w="2857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anchor="ctr"/>
            <a:lstStyle/>
            <a:p>
              <a:endParaRPr lang="zh-CN" altLang="en-US"/>
            </a:p>
          </p:txBody>
        </p:sp>
        <p:sp>
          <p:nvSpPr>
            <p:cNvPr id="257165" name="Text Box 141"/>
            <p:cNvSpPr txBox="1">
              <a:spLocks noChangeArrowheads="1"/>
            </p:cNvSpPr>
            <p:nvPr/>
          </p:nvSpPr>
          <p:spPr bwMode="auto">
            <a:xfrm>
              <a:off x="4059" y="3519"/>
              <a:ext cx="284" cy="14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CC99"/>
                    </a:outerShdw>
                  </a:effectLst>
                </a14:hiddenEffects>
              </a:ext>
            </a:extLst>
          </p:spPr>
          <p:txBody>
            <a:bodyPr wrap="none" lIns="18000" tIns="0" rIns="18000" bIns="0">
              <a:spAutoFit/>
            </a:bodyPr>
            <a:lstStyle/>
            <a:p>
              <a:pPr algn="just" eaLnBrk="0" hangingPunct="0"/>
              <a:r>
                <a:rPr lang="zh-CN" altLang="en-US" sz="1400">
                  <a:solidFill>
                    <a:srgbClr val="000000"/>
                  </a:solidFill>
                  <a:latin typeface="Times New Roman" pitchFamily="18" charset="0"/>
                  <a:ea typeface="隶书" pitchFamily="49" charset="-122"/>
                </a:rPr>
                <a:t>……</a:t>
              </a:r>
            </a:p>
          </p:txBody>
        </p:sp>
      </p:grpSp>
      <p:sp>
        <p:nvSpPr>
          <p:cNvPr id="257166" name="Rectangle 142" descr="Rectangle: Click to edit Master text styles&#10;Second level&#10;Third level&#10;Fourth level&#10;Fifth level"/>
          <p:cNvSpPr>
            <a:spLocks noChangeArrowheads="1"/>
          </p:cNvSpPr>
          <p:nvPr/>
        </p:nvSpPr>
        <p:spPr bwMode="auto">
          <a:xfrm>
            <a:off x="2035352" y="1557338"/>
            <a:ext cx="67131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hlinkClick r:id="rId4" action="ppaction://hlinkfile"/>
              </a:rPr>
              <a:t>课件</a:t>
            </a:r>
            <a:r>
              <a:rPr lang="en-US" altLang="zh-CN" dirty="0">
                <a:hlinkClick r:id="rId4" action="ppaction://hlinkfile"/>
              </a:rPr>
              <a:t>.</a:t>
            </a:r>
            <a:r>
              <a:rPr lang="en-US" altLang="zh-CN" dirty="0" err="1" smtClean="0">
                <a:hlinkClick r:id="rId4" action="ppaction://hlinkfile"/>
              </a:rPr>
              <a:t>lnk</a:t>
            </a:r>
            <a:r>
              <a:rPr lang="en-US" altLang="zh-CN" dirty="0" smtClean="0"/>
              <a:t>   </a:t>
            </a:r>
            <a:r>
              <a:rPr lang="zh-CN" altLang="en-US" sz="2800" dirty="0" smtClean="0"/>
              <a:t>本门课程的重点！这里不</a:t>
            </a:r>
            <a:r>
              <a:rPr lang="zh-CN" altLang="en-US" sz="2800" dirty="0"/>
              <a:t>展开</a:t>
            </a:r>
            <a:endParaRPr lang="zh-CN" altLang="en-US" dirty="0"/>
          </a:p>
        </p:txBody>
      </p:sp>
    </p:spTree>
    <p:custDataLst>
      <p:tags r:id="rId1"/>
    </p:custDataLst>
    <p:extLst>
      <p:ext uri="{BB962C8B-B14F-4D97-AF65-F5344CB8AC3E}">
        <p14:creationId xmlns:p14="http://schemas.microsoft.com/office/powerpoint/2010/main" val="2089357715"/>
      </p:ext>
    </p:extLst>
  </p:cSld>
  <p:clrMapOvr>
    <a:masterClrMapping/>
  </p:clrMapOvr>
  <mc:AlternateContent xmlns:mc="http://schemas.openxmlformats.org/markup-compatibility/2006" xmlns:p14="http://schemas.microsoft.com/office/powerpoint/2010/main">
    <mc:Choice Requires="p14">
      <p:transition spd="slow" p14:dur="2000" advTm="52226"/>
    </mc:Choice>
    <mc:Fallback xmlns="">
      <p:transition spd="slow" advTm="52226"/>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7029"/>
                                        </p:tgtEl>
                                        <p:attrNameLst>
                                          <p:attrName>style.visibility</p:attrName>
                                        </p:attrNameLst>
                                      </p:cBhvr>
                                      <p:to>
                                        <p:strVal val="visible"/>
                                      </p:to>
                                    </p:set>
                                    <p:animEffect transition="in" filter="dissolve">
                                      <p:cBhvr>
                                        <p:cTn id="7" dur="500"/>
                                        <p:tgtEl>
                                          <p:spTgt spid="257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57039"/>
                                        </p:tgtEl>
                                        <p:attrNameLst>
                                          <p:attrName>style.visibility</p:attrName>
                                        </p:attrNameLst>
                                      </p:cBhvr>
                                      <p:to>
                                        <p:strVal val="visible"/>
                                      </p:to>
                                    </p:set>
                                    <p:anim calcmode="lin" valueType="num">
                                      <p:cBhvr>
                                        <p:cTn id="12" dur="500" fill="hold"/>
                                        <p:tgtEl>
                                          <p:spTgt spid="257039"/>
                                        </p:tgtEl>
                                        <p:attrNameLst>
                                          <p:attrName>ppt_x</p:attrName>
                                        </p:attrNameLst>
                                      </p:cBhvr>
                                      <p:tavLst>
                                        <p:tav tm="0">
                                          <p:val>
                                            <p:strVal val="#ppt_x"/>
                                          </p:val>
                                        </p:tav>
                                        <p:tav tm="100000">
                                          <p:val>
                                            <p:strVal val="#ppt_x"/>
                                          </p:val>
                                        </p:tav>
                                      </p:tavLst>
                                    </p:anim>
                                    <p:anim calcmode="lin" valueType="num">
                                      <p:cBhvr>
                                        <p:cTn id="13" dur="500" fill="hold"/>
                                        <p:tgtEl>
                                          <p:spTgt spid="257039"/>
                                        </p:tgtEl>
                                        <p:attrNameLst>
                                          <p:attrName>ppt_y</p:attrName>
                                        </p:attrNameLst>
                                      </p:cBhvr>
                                      <p:tavLst>
                                        <p:tav tm="0">
                                          <p:val>
                                            <p:strVal val="#ppt_y-#ppt_h/2"/>
                                          </p:val>
                                        </p:tav>
                                        <p:tav tm="100000">
                                          <p:val>
                                            <p:strVal val="#ppt_y"/>
                                          </p:val>
                                        </p:tav>
                                      </p:tavLst>
                                    </p:anim>
                                    <p:anim calcmode="lin" valueType="num">
                                      <p:cBhvr>
                                        <p:cTn id="14" dur="500" fill="hold"/>
                                        <p:tgtEl>
                                          <p:spTgt spid="257039"/>
                                        </p:tgtEl>
                                        <p:attrNameLst>
                                          <p:attrName>ppt_w</p:attrName>
                                        </p:attrNameLst>
                                      </p:cBhvr>
                                      <p:tavLst>
                                        <p:tav tm="0">
                                          <p:val>
                                            <p:strVal val="#ppt_w"/>
                                          </p:val>
                                        </p:tav>
                                        <p:tav tm="100000">
                                          <p:val>
                                            <p:strVal val="#ppt_w"/>
                                          </p:val>
                                        </p:tav>
                                      </p:tavLst>
                                    </p:anim>
                                    <p:anim calcmode="lin" valueType="num">
                                      <p:cBhvr>
                                        <p:cTn id="15" dur="500" fill="hold"/>
                                        <p:tgtEl>
                                          <p:spTgt spid="257039"/>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42" fill="hold" nodeType="clickEffect">
                                  <p:stCondLst>
                                    <p:cond delay="0"/>
                                  </p:stCondLst>
                                  <p:childTnLst>
                                    <p:set>
                                      <p:cBhvr>
                                        <p:cTn id="19" dur="1" fill="hold">
                                          <p:stCondLst>
                                            <p:cond delay="0"/>
                                          </p:stCondLst>
                                        </p:cTn>
                                        <p:tgtEl>
                                          <p:spTgt spid="257051"/>
                                        </p:tgtEl>
                                        <p:attrNameLst>
                                          <p:attrName>style.visibility</p:attrName>
                                        </p:attrNameLst>
                                      </p:cBhvr>
                                      <p:to>
                                        <p:strVal val="visible"/>
                                      </p:to>
                                    </p:set>
                                    <p:animEffect transition="in" filter="barn(outHorizontal)">
                                      <p:cBhvr>
                                        <p:cTn id="20" dur="500"/>
                                        <p:tgtEl>
                                          <p:spTgt spid="2570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nodeType="clickEffect">
                                  <p:stCondLst>
                                    <p:cond delay="0"/>
                                  </p:stCondLst>
                                  <p:childTnLst>
                                    <p:set>
                                      <p:cBhvr>
                                        <p:cTn id="24" dur="1" fill="hold">
                                          <p:stCondLst>
                                            <p:cond delay="0"/>
                                          </p:stCondLst>
                                        </p:cTn>
                                        <p:tgtEl>
                                          <p:spTgt spid="257063"/>
                                        </p:tgtEl>
                                        <p:attrNameLst>
                                          <p:attrName>style.visibility</p:attrName>
                                        </p:attrNameLst>
                                      </p:cBhvr>
                                      <p:to>
                                        <p:strVal val="visible"/>
                                      </p:to>
                                    </p:set>
                                    <p:animEffect transition="in" filter="barn(outHorizontal)">
                                      <p:cBhvr>
                                        <p:cTn id="25" dur="500"/>
                                        <p:tgtEl>
                                          <p:spTgt spid="2570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42" fill="hold" nodeType="clickEffect">
                                  <p:stCondLst>
                                    <p:cond delay="0"/>
                                  </p:stCondLst>
                                  <p:childTnLst>
                                    <p:set>
                                      <p:cBhvr>
                                        <p:cTn id="29" dur="1" fill="hold">
                                          <p:stCondLst>
                                            <p:cond delay="0"/>
                                          </p:stCondLst>
                                        </p:cTn>
                                        <p:tgtEl>
                                          <p:spTgt spid="257075"/>
                                        </p:tgtEl>
                                        <p:attrNameLst>
                                          <p:attrName>style.visibility</p:attrName>
                                        </p:attrNameLst>
                                      </p:cBhvr>
                                      <p:to>
                                        <p:strVal val="visible"/>
                                      </p:to>
                                    </p:set>
                                    <p:animEffect transition="in" filter="barn(outHorizontal)">
                                      <p:cBhvr>
                                        <p:cTn id="30" dur="500"/>
                                        <p:tgtEl>
                                          <p:spTgt spid="25707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42" fill="hold" nodeType="clickEffect">
                                  <p:stCondLst>
                                    <p:cond delay="0"/>
                                  </p:stCondLst>
                                  <p:childTnLst>
                                    <p:set>
                                      <p:cBhvr>
                                        <p:cTn id="34" dur="1" fill="hold">
                                          <p:stCondLst>
                                            <p:cond delay="0"/>
                                          </p:stCondLst>
                                        </p:cTn>
                                        <p:tgtEl>
                                          <p:spTgt spid="257087"/>
                                        </p:tgtEl>
                                        <p:attrNameLst>
                                          <p:attrName>style.visibility</p:attrName>
                                        </p:attrNameLst>
                                      </p:cBhvr>
                                      <p:to>
                                        <p:strVal val="visible"/>
                                      </p:to>
                                    </p:set>
                                    <p:animEffect transition="in" filter="barn(outHorizontal)">
                                      <p:cBhvr>
                                        <p:cTn id="35" dur="500"/>
                                        <p:tgtEl>
                                          <p:spTgt spid="25708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nodeType="clickEffect">
                                  <p:stCondLst>
                                    <p:cond delay="0"/>
                                  </p:stCondLst>
                                  <p:childTnLst>
                                    <p:set>
                                      <p:cBhvr>
                                        <p:cTn id="39" dur="1" fill="hold">
                                          <p:stCondLst>
                                            <p:cond delay="0"/>
                                          </p:stCondLst>
                                        </p:cTn>
                                        <p:tgtEl>
                                          <p:spTgt spid="257099"/>
                                        </p:tgtEl>
                                        <p:attrNameLst>
                                          <p:attrName>style.visibility</p:attrName>
                                        </p:attrNameLst>
                                      </p:cBhvr>
                                      <p:to>
                                        <p:strVal val="visible"/>
                                      </p:to>
                                    </p:set>
                                    <p:animEffect transition="in" filter="box(out)">
                                      <p:cBhvr>
                                        <p:cTn id="40" dur="500"/>
                                        <p:tgtEl>
                                          <p:spTgt spid="257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今天我们讲什么是数据结构</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02928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marL="342900" indent="-342900">
              <a:spcBef>
                <a:spcPct val="20000"/>
              </a:spcBef>
            </a:pPr>
            <a:r>
              <a:rPr lang="zh-CN" altLang="en-US" dirty="0" smtClean="0"/>
              <a:t>例</a:t>
            </a:r>
            <a:r>
              <a:rPr lang="en-US" altLang="zh-CN" dirty="0" smtClean="0"/>
              <a:t>3 </a:t>
            </a:r>
            <a:r>
              <a:rPr lang="zh-CN" altLang="en-US" dirty="0" smtClean="0"/>
              <a:t>地图着色问题</a:t>
            </a:r>
            <a:r>
              <a:rPr lang="en-US" altLang="zh-CN" dirty="0" smtClean="0"/>
              <a:t>—</a:t>
            </a:r>
            <a:r>
              <a:rPr lang="zh-CN" altLang="en-US" dirty="0" smtClean="0"/>
              <a:t>图结构</a:t>
            </a:r>
            <a:endParaRPr lang="zh-CN" altLang="en-US" dirty="0">
              <a:solidFill>
                <a:srgbClr val="000000"/>
              </a:solidFill>
              <a:latin typeface="楷体_GB2312" pitchFamily="49" charset="-122"/>
              <a:ea typeface="楷体_GB2312" pitchFamily="49" charset="-122"/>
            </a:endParaRPr>
          </a:p>
        </p:txBody>
      </p:sp>
      <p:sp>
        <p:nvSpPr>
          <p:cNvPr id="247811" name="Rectangle 3" descr="Rectangle: Click to edit Master text styles&#10;Second level&#10;Third level&#10;Fourth level&#10;Fifth level"/>
          <p:cNvSpPr>
            <a:spLocks noGrp="1" noChangeArrowheads="1"/>
          </p:cNvSpPr>
          <p:nvPr>
            <p:ph idx="1"/>
          </p:nvPr>
        </p:nvSpPr>
        <p:spPr/>
        <p:txBody>
          <a:bodyPr/>
          <a:lstStyle/>
          <a:p>
            <a:r>
              <a:rPr lang="zh-CN" altLang="en-US" dirty="0"/>
              <a:t>地图染色问题</a:t>
            </a:r>
          </a:p>
          <a:p>
            <a:pPr lvl="1"/>
            <a:r>
              <a:rPr lang="zh-CN" altLang="en-US" sz="2800" dirty="0">
                <a:solidFill>
                  <a:srgbClr val="000000"/>
                </a:solidFill>
              </a:rPr>
              <a:t>地图上相邻的国家使用不同的颜色标注，则最少使用多少种颜色</a:t>
            </a:r>
            <a:r>
              <a:rPr lang="zh-CN" altLang="en-US" sz="2800" dirty="0" smtClean="0">
                <a:solidFill>
                  <a:srgbClr val="000000"/>
                </a:solidFill>
              </a:rPr>
              <a:t>？</a:t>
            </a:r>
            <a:endParaRPr lang="en-US" altLang="zh-CN" sz="2800" dirty="0" smtClean="0">
              <a:solidFill>
                <a:srgbClr val="000000"/>
              </a:solidFill>
            </a:endParaRPr>
          </a:p>
          <a:p>
            <a:pPr lvl="1"/>
            <a:endParaRPr lang="en-US" altLang="zh-CN" dirty="0">
              <a:solidFill>
                <a:srgbClr val="000000"/>
              </a:solidFill>
            </a:endParaRPr>
          </a:p>
          <a:p>
            <a:pPr lvl="1"/>
            <a:endParaRPr lang="zh-CN" altLang="en-US" sz="2800" dirty="0">
              <a:solidFill>
                <a:srgbClr val="000000"/>
              </a:solidFill>
            </a:endParaRPr>
          </a:p>
          <a:p>
            <a:pPr lvl="1"/>
            <a:endParaRPr lang="zh-CN" altLang="en-US" sz="2800" dirty="0">
              <a:solidFill>
                <a:srgbClr val="000000"/>
              </a:solidFill>
            </a:endParaRPr>
          </a:p>
        </p:txBody>
      </p:sp>
      <p:sp>
        <p:nvSpPr>
          <p:cNvPr id="4" name="日期占位符 3"/>
          <p:cNvSpPr>
            <a:spLocks noGrp="1"/>
          </p:cNvSpPr>
          <p:nvPr>
            <p:ph type="dt" sz="half" idx="10"/>
          </p:nvPr>
        </p:nvSpPr>
        <p:spPr>
          <a:prstGeom prst="rect">
            <a:avLst/>
          </a:prstGeom>
        </p:spPr>
        <p:txBody>
          <a:bodyPr/>
          <a:lstStyle/>
          <a:p>
            <a:fld id="{3327FF14-BA70-45F3-8894-90BC96382275}" type="datetime1">
              <a:rPr lang="zh-CN" altLang="en-US"/>
              <a:pPr/>
              <a:t>2019/9/17</a:t>
            </a:fld>
            <a:endParaRPr lang="en-US" altLang="zh-CN"/>
          </a:p>
        </p:txBody>
      </p:sp>
      <p:sp>
        <p:nvSpPr>
          <p:cNvPr id="5" name="灯片编号占位符 5"/>
          <p:cNvSpPr>
            <a:spLocks noGrp="1"/>
          </p:cNvSpPr>
          <p:nvPr>
            <p:ph type="sldNum" sz="quarter" idx="12"/>
          </p:nvPr>
        </p:nvSpPr>
        <p:spPr>
          <a:prstGeom prst="rect">
            <a:avLst/>
          </a:prstGeom>
        </p:spPr>
        <p:txBody>
          <a:bodyPr/>
          <a:lstStyle/>
          <a:p>
            <a:r>
              <a:rPr lang="en-US" altLang="zh-CN" dirty="0" smtClean="0"/>
              <a:t> </a:t>
            </a:r>
            <a:fld id="{4C0BBFC1-9F77-4417-8D66-5205F6FF7674}" type="slidenum">
              <a:rPr lang="en-US" altLang="zh-CN" smtClean="0"/>
              <a:pPr/>
              <a:t>40</a:t>
            </a:fld>
            <a:r>
              <a:rPr lang="en-US" altLang="zh-CN" dirty="0" smtClean="0"/>
              <a:t> </a:t>
            </a:r>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789040"/>
            <a:ext cx="3126663" cy="2376264"/>
          </a:xfrm>
          <a:prstGeom prst="rect">
            <a:avLst/>
          </a:prstGeom>
        </p:spPr>
      </p:pic>
    </p:spTree>
    <p:extLst>
      <p:ext uri="{BB962C8B-B14F-4D97-AF65-F5344CB8AC3E}">
        <p14:creationId xmlns:p14="http://schemas.microsoft.com/office/powerpoint/2010/main" val="1366643102"/>
      </p:ext>
    </p:extLst>
  </p:cSld>
  <p:clrMapOvr>
    <a:masterClrMapping/>
  </p:clrMapOvr>
  <mc:AlternateContent xmlns:mc="http://schemas.openxmlformats.org/markup-compatibility/2006" xmlns:p14="http://schemas.microsoft.com/office/powerpoint/2010/main">
    <mc:Choice Requires="p14">
      <p:transition spd="slow" p14:dur="2000" advTm="23255"/>
    </mc:Choice>
    <mc:Fallback xmlns="">
      <p:transition spd="slow" advTm="23255"/>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half" idx="4294967295"/>
          </p:nvPr>
        </p:nvSpPr>
        <p:spPr>
          <a:xfrm>
            <a:off x="719137" y="1336547"/>
            <a:ext cx="8424863" cy="1368425"/>
          </a:xfrm>
        </p:spPr>
        <p:txBody>
          <a:bodyPr/>
          <a:lstStyle/>
          <a:p>
            <a:pPr marL="717550" lvl="1" indent="0">
              <a:buClr>
                <a:srgbClr val="FF7C80"/>
              </a:buClr>
              <a:buNone/>
            </a:pPr>
            <a:r>
              <a:rPr lang="zh-CN" altLang="en-US" dirty="0" smtClean="0">
                <a:latin typeface="+mj-ea"/>
                <a:ea typeface="+mj-ea"/>
              </a:rPr>
              <a:t>数据结构</a:t>
            </a:r>
            <a:r>
              <a:rPr lang="en-US" altLang="zh-CN" dirty="0" smtClean="0">
                <a:latin typeface="+mj-lt"/>
                <a:ea typeface="+mj-ea"/>
              </a:rPr>
              <a:t>(</a:t>
            </a:r>
            <a:r>
              <a:rPr lang="zh-CN" altLang="en-US" dirty="0" smtClean="0">
                <a:latin typeface="+mj-ea"/>
                <a:ea typeface="+mj-ea"/>
              </a:rPr>
              <a:t>元素</a:t>
            </a:r>
            <a:r>
              <a:rPr lang="en-US" altLang="zh-CN" dirty="0" smtClean="0">
                <a:latin typeface="+mj-lt"/>
                <a:ea typeface="+mj-ea"/>
              </a:rPr>
              <a:t>,</a:t>
            </a:r>
            <a:r>
              <a:rPr lang="zh-CN" altLang="en-US" dirty="0" smtClean="0">
                <a:latin typeface="+mj-ea"/>
                <a:ea typeface="+mj-ea"/>
              </a:rPr>
              <a:t>逻辑关系</a:t>
            </a:r>
            <a:r>
              <a:rPr lang="en-US" altLang="zh-CN" sz="2400" dirty="0"/>
              <a:t>)</a:t>
            </a:r>
            <a:r>
              <a:rPr lang="zh-CN" altLang="en-US" dirty="0" smtClean="0">
                <a:latin typeface="+mj-ea"/>
                <a:ea typeface="+mj-ea"/>
              </a:rPr>
              <a:t>在计算机中的存储表示</a:t>
            </a:r>
            <a:endParaRPr lang="zh-CN" altLang="en-US" sz="3200" b="0" dirty="0" smtClean="0">
              <a:latin typeface="+mj-ea"/>
              <a:ea typeface="+mj-ea"/>
            </a:endParaRPr>
          </a:p>
        </p:txBody>
      </p:sp>
      <p:graphicFrame>
        <p:nvGraphicFramePr>
          <p:cNvPr id="30851" name="Group 131"/>
          <p:cNvGraphicFramePr>
            <a:graphicFrameLocks noGrp="1"/>
          </p:cNvGraphicFramePr>
          <p:nvPr>
            <p:ph sz="half" idx="4294967295"/>
            <p:extLst>
              <p:ext uri="{D42A27DB-BD31-4B8C-83A1-F6EECF244321}">
                <p14:modId xmlns:p14="http://schemas.microsoft.com/office/powerpoint/2010/main" val="4030116840"/>
              </p:ext>
            </p:extLst>
          </p:nvPr>
        </p:nvGraphicFramePr>
        <p:xfrm>
          <a:off x="6219142" y="4437112"/>
          <a:ext cx="1773238" cy="2011596"/>
        </p:xfrm>
        <a:graphic>
          <a:graphicData uri="http://schemas.openxmlformats.org/drawingml/2006/table">
            <a:tbl>
              <a:tblPr/>
              <a:tblGrid>
                <a:gridCol w="939800"/>
                <a:gridCol w="833438"/>
              </a:tblGrid>
              <a:tr h="33522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宋体" pitchFamily="2" charset="-122"/>
                          <a:ea typeface="宋体" pitchFamily="2" charset="-122"/>
                        </a:rPr>
                        <a:t>100</a:t>
                      </a:r>
                      <a:endPar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T="45713" marB="45713" anchor="b" horzOverflow="overflow">
                    <a:lnL cap="flat">
                      <a:noFill/>
                    </a:lnL>
                    <a:lnR w="12700" cap="flat" cmpd="sng" algn="ctr">
                      <a:solidFill>
                        <a:srgbClr val="FFFFFF"/>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a:ea typeface="宋体" pitchFamily="2" charset="-122"/>
                        </a:rPr>
                        <a:t>‘</a:t>
                      </a:r>
                      <a:r>
                        <a:rPr kumimoji="1" lang="en-US" altLang="zh-CN" sz="1600" b="1" i="0" u="none" strike="noStrike" cap="none" normalizeH="0" baseline="0" smtClean="0">
                          <a:ln>
                            <a:noFill/>
                          </a:ln>
                          <a:solidFill>
                            <a:schemeClr val="tx1"/>
                          </a:solidFill>
                          <a:effectLst/>
                          <a:latin typeface="宋体" pitchFamily="2" charset="-122"/>
                          <a:ea typeface="宋体" pitchFamily="2" charset="-122"/>
                        </a:rPr>
                        <a:t>h'</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522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宋体" pitchFamily="2" charset="-122"/>
                          <a:ea typeface="宋体" pitchFamily="2" charset="-122"/>
                        </a:rPr>
                        <a:t>101</a:t>
                      </a:r>
                      <a:endPar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T="45713" marB="45713" anchor="b" horzOverflow="overflow">
                    <a:lnL cap="flat">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a:ea typeface="宋体" pitchFamily="2" charset="-122"/>
                        </a:rPr>
                        <a:t>’</a:t>
                      </a:r>
                      <a:r>
                        <a:rPr kumimoji="1" lang="en-US" altLang="zh-CN" sz="1600" b="1" i="0" u="none" strike="noStrike" cap="none" normalizeH="0" baseline="0" dirty="0" smtClean="0">
                          <a:ln>
                            <a:noFill/>
                          </a:ln>
                          <a:solidFill>
                            <a:schemeClr val="tx1"/>
                          </a:solidFill>
                          <a:effectLst/>
                          <a:latin typeface="宋体" pitchFamily="2" charset="-122"/>
                          <a:ea typeface="宋体" pitchFamily="2" charset="-122"/>
                        </a:rPr>
                        <a:t>e'</a:t>
                      </a:r>
                      <a:endPar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T="45713" marB="4571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522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宋体" pitchFamily="2" charset="-122"/>
                          <a:ea typeface="宋体" pitchFamily="2" charset="-122"/>
                        </a:rPr>
                        <a:t>102</a:t>
                      </a:r>
                      <a:endPar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T="45713" marB="45713" anchor="b" horzOverflow="overflow">
                    <a:lnL cap="flat">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a:ea typeface="宋体" pitchFamily="2" charset="-122"/>
                        </a:rPr>
                        <a:t>‘</a:t>
                      </a:r>
                      <a:r>
                        <a:rPr kumimoji="1" lang="en-US" altLang="zh-CN" sz="1600" b="1" i="0" u="none" strike="noStrike" cap="none" normalizeH="0" baseline="0" smtClean="0">
                          <a:ln>
                            <a:noFill/>
                          </a:ln>
                          <a:solidFill>
                            <a:schemeClr val="tx1"/>
                          </a:solidFill>
                          <a:effectLst/>
                          <a:latin typeface="宋体" pitchFamily="2" charset="-122"/>
                          <a:ea typeface="宋体" pitchFamily="2" charset="-122"/>
                        </a:rPr>
                        <a:t>l'</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522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宋体" pitchFamily="2" charset="-122"/>
                          <a:ea typeface="宋体" pitchFamily="2" charset="-122"/>
                        </a:rPr>
                        <a:t>103</a:t>
                      </a:r>
                      <a:endPar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T="45713" marB="45713" anchor="b" horzOverflow="overflow">
                    <a:lnL cap="flat">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a:ea typeface="宋体" pitchFamily="2" charset="-122"/>
                        </a:rPr>
                        <a:t>’</a:t>
                      </a:r>
                      <a:r>
                        <a:rPr kumimoji="1" lang="en-US" altLang="zh-CN" sz="1600" b="1" i="0" u="none" strike="noStrike" cap="none" normalizeH="0" baseline="0" smtClean="0">
                          <a:ln>
                            <a:noFill/>
                          </a:ln>
                          <a:solidFill>
                            <a:schemeClr val="tx1"/>
                          </a:solidFill>
                          <a:effectLst/>
                          <a:latin typeface="宋体" pitchFamily="2" charset="-122"/>
                          <a:ea typeface="宋体" pitchFamily="2" charset="-122"/>
                        </a:rPr>
                        <a:t>l'</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522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宋体" pitchFamily="2" charset="-122"/>
                          <a:ea typeface="宋体" pitchFamily="2" charset="-122"/>
                        </a:rPr>
                        <a:t>104</a:t>
                      </a:r>
                      <a:endPar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T="45713" marB="45713" anchor="b" horzOverflow="overflow">
                    <a:lnL cap="flat">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a:ea typeface="宋体" pitchFamily="2" charset="-122"/>
                        </a:rPr>
                        <a:t>‘</a:t>
                      </a:r>
                      <a:r>
                        <a:rPr kumimoji="1" lang="en-US" altLang="zh-CN" sz="1600" b="1" i="0" u="none" strike="noStrike" cap="none" normalizeH="0" baseline="0" dirty="0" smtClean="0">
                          <a:ln>
                            <a:noFill/>
                          </a:ln>
                          <a:solidFill>
                            <a:schemeClr val="tx1"/>
                          </a:solidFill>
                          <a:effectLst/>
                          <a:latin typeface="宋体" pitchFamily="2" charset="-122"/>
                          <a:ea typeface="宋体" pitchFamily="2" charset="-122"/>
                        </a:rPr>
                        <a:t>o'</a:t>
                      </a:r>
                      <a:endPar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T="45713" marB="4571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522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宋体" pitchFamily="2" charset="-122"/>
                          <a:ea typeface="宋体" pitchFamily="2" charset="-122"/>
                        </a:rPr>
                        <a:t>105</a:t>
                      </a:r>
                      <a:endPar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T="45713" marB="45713" anchor="b" horzOverflow="overflow">
                    <a:lnL cap="flat">
                      <a:noFill/>
                    </a:lnL>
                    <a:lnR w="12700" cap="flat" cmpd="sng" algn="ctr">
                      <a:solidFill>
                        <a:srgbClr val="FFFFFF"/>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a:ea typeface="宋体" pitchFamily="2" charset="-122"/>
                        </a:rPr>
                        <a:t>’</a:t>
                      </a:r>
                      <a:r>
                        <a:rPr kumimoji="1" lang="en-US" altLang="zh-CN" sz="1600" b="1" i="0" u="none" strike="noStrike" cap="none" normalizeH="0" baseline="0" dirty="0" smtClean="0">
                          <a:ln>
                            <a:noFill/>
                          </a:ln>
                          <a:solidFill>
                            <a:schemeClr val="tx1"/>
                          </a:solidFill>
                          <a:effectLst/>
                          <a:latin typeface="宋体" pitchFamily="2" charset="-122"/>
                          <a:ea typeface="宋体" pitchFamily="2" charset="-122"/>
                        </a:rPr>
                        <a:t>!'</a:t>
                      </a:r>
                      <a:endPar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T="45713" marB="4571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15364" name="Text Box 14"/>
          <p:cNvSpPr txBox="1">
            <a:spLocks noChangeArrowheads="1"/>
          </p:cNvSpPr>
          <p:nvPr/>
        </p:nvSpPr>
        <p:spPr bwMode="auto">
          <a:xfrm>
            <a:off x="1511659" y="2997200"/>
            <a:ext cx="7632341"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marL="0" indent="0" eaLnBrk="1" hangingPunct="1">
              <a:buClr>
                <a:srgbClr val="FFFF00"/>
              </a:buClr>
            </a:pPr>
            <a:r>
              <a:rPr lang="en-US" altLang="zh-CN" sz="2800" b="1" dirty="0" smtClean="0">
                <a:solidFill>
                  <a:srgbClr val="C00000"/>
                </a:solidFill>
                <a:latin typeface="+mj-lt"/>
                <a:ea typeface="+mj-ea"/>
              </a:rPr>
              <a:t>①</a:t>
            </a:r>
            <a:r>
              <a:rPr lang="zh-CN" altLang="en-US" sz="2800" b="1" dirty="0" smtClean="0">
                <a:solidFill>
                  <a:srgbClr val="0070C0"/>
                </a:solidFill>
                <a:latin typeface="+mj-ea"/>
                <a:ea typeface="+mj-ea"/>
              </a:rPr>
              <a:t>顺序</a:t>
            </a:r>
            <a:r>
              <a:rPr lang="zh-CN" altLang="en-US" sz="2800" b="1" dirty="0">
                <a:solidFill>
                  <a:srgbClr val="0070C0"/>
                </a:solidFill>
                <a:latin typeface="+mj-ea"/>
                <a:ea typeface="+mj-ea"/>
              </a:rPr>
              <a:t>存储</a:t>
            </a:r>
            <a:r>
              <a:rPr lang="zh-CN" altLang="en-US" sz="2400" b="1" dirty="0">
                <a:latin typeface="+mj-ea"/>
                <a:ea typeface="+mj-ea"/>
              </a:rPr>
              <a:t>：数据元素按其逻辑顺序依次存放在存储器的一段连续存储单元中</a:t>
            </a:r>
            <a:r>
              <a:rPr lang="zh-CN" altLang="en-US" dirty="0">
                <a:latin typeface="+mj-ea"/>
                <a:ea typeface="+mj-ea"/>
              </a:rPr>
              <a:t> </a:t>
            </a:r>
          </a:p>
          <a:p>
            <a:pPr eaLnBrk="1" hangingPunct="1">
              <a:buFont typeface="Wingdings" pitchFamily="2" charset="2"/>
              <a:buChar char="ü"/>
            </a:pPr>
            <a:r>
              <a:rPr lang="zh-CN" altLang="en-US" sz="2400" b="1" dirty="0">
                <a:latin typeface="+mj-ea"/>
                <a:ea typeface="+mj-ea"/>
              </a:rPr>
              <a:t> </a:t>
            </a:r>
            <a:r>
              <a:rPr lang="zh-CN" altLang="en-US" sz="2400" b="1" dirty="0">
                <a:solidFill>
                  <a:srgbClr val="C00000"/>
                </a:solidFill>
                <a:latin typeface="+mj-ea"/>
                <a:ea typeface="+mj-ea"/>
              </a:rPr>
              <a:t>特点</a:t>
            </a:r>
            <a:r>
              <a:rPr lang="zh-CN" altLang="en-US" sz="2400" b="1" dirty="0">
                <a:latin typeface="+mj-ea"/>
                <a:ea typeface="+mj-ea"/>
              </a:rPr>
              <a:t>：</a:t>
            </a:r>
            <a:r>
              <a:rPr lang="zh-CN" altLang="en-US" sz="2400" b="1" dirty="0" smtClean="0">
                <a:latin typeface="+mj-ea"/>
                <a:ea typeface="+mj-ea"/>
              </a:rPr>
              <a:t>元素</a:t>
            </a:r>
            <a:r>
              <a:rPr lang="zh-CN" altLang="en-US" sz="2400" b="1" dirty="0">
                <a:latin typeface="+mj-ea"/>
                <a:ea typeface="+mj-ea"/>
              </a:rPr>
              <a:t>存储</a:t>
            </a:r>
            <a:r>
              <a:rPr lang="zh-CN" altLang="en-US" sz="2400" b="1" dirty="0" smtClean="0">
                <a:latin typeface="+mj-ea"/>
                <a:ea typeface="+mj-ea"/>
              </a:rPr>
              <a:t>的物理位置顺序 与逻辑顺序一致</a:t>
            </a:r>
            <a:endParaRPr lang="en-US" altLang="zh-CN" sz="2400" b="1" dirty="0" smtClean="0">
              <a:latin typeface="+mj-ea"/>
              <a:ea typeface="+mj-ea"/>
            </a:endParaRPr>
          </a:p>
          <a:p>
            <a:pPr eaLnBrk="1" hangingPunct="1">
              <a:buFont typeface="Wingdings" pitchFamily="2" charset="2"/>
              <a:buChar char="ü"/>
            </a:pPr>
            <a:endParaRPr lang="en-US" altLang="zh-CN" sz="2400" b="1" dirty="0">
              <a:latin typeface="+mj-ea"/>
              <a:ea typeface="+mj-ea"/>
            </a:endParaRPr>
          </a:p>
          <a:p>
            <a:pPr eaLnBrk="1" hangingPunct="1">
              <a:buFont typeface="Wingdings" pitchFamily="2" charset="2"/>
              <a:buChar char="ü"/>
            </a:pPr>
            <a:endParaRPr lang="en-US" altLang="zh-CN" sz="2400" b="1" dirty="0" smtClean="0">
              <a:latin typeface="+mj-ea"/>
              <a:ea typeface="+mj-ea"/>
            </a:endParaRPr>
          </a:p>
          <a:p>
            <a:pPr eaLnBrk="1" hangingPunct="1">
              <a:buFont typeface="Wingdings" pitchFamily="2" charset="2"/>
              <a:buChar char="ü"/>
            </a:pPr>
            <a:endParaRPr lang="en-US" altLang="zh-CN" sz="2400" b="1" dirty="0">
              <a:latin typeface="+mj-ea"/>
              <a:ea typeface="+mj-ea"/>
            </a:endParaRPr>
          </a:p>
          <a:p>
            <a:pPr eaLnBrk="1" hangingPunct="1">
              <a:buFont typeface="Wingdings" pitchFamily="2" charset="2"/>
              <a:buChar char="ü"/>
            </a:pPr>
            <a:r>
              <a:rPr lang="zh-CN" altLang="en-US" sz="2800" dirty="0">
                <a:latin typeface="+mj-ea"/>
                <a:ea typeface="+mj-ea"/>
                <a:hlinkClick r:id="rId4" action="ppaction://hlinkfile"/>
              </a:rPr>
              <a:t>课件</a:t>
            </a:r>
            <a:r>
              <a:rPr lang="en-US" altLang="zh-CN" sz="2400" dirty="0">
                <a:hlinkClick r:id="rId4" action="ppaction://hlinkfile"/>
              </a:rPr>
              <a:t>.</a:t>
            </a:r>
            <a:r>
              <a:rPr lang="en-US" altLang="zh-CN" sz="2400" dirty="0" err="1" smtClean="0">
                <a:hlinkClick r:id="rId4" action="ppaction://hlinkfile"/>
              </a:rPr>
              <a:t>lnk</a:t>
            </a:r>
            <a:r>
              <a:rPr lang="en-US" altLang="zh-CN" sz="2400" dirty="0" smtClean="0"/>
              <a:t>   </a:t>
            </a:r>
            <a:r>
              <a:rPr lang="zh-CN" altLang="en-US" sz="2800" dirty="0">
                <a:latin typeface="+mj-ea"/>
                <a:ea typeface="+mj-ea"/>
              </a:rPr>
              <a:t>顺序表</a:t>
            </a:r>
            <a:r>
              <a:rPr lang="zh-CN" altLang="en-US" sz="2800" dirty="0" smtClean="0">
                <a:latin typeface="+mj-ea"/>
                <a:ea typeface="+mj-ea"/>
              </a:rPr>
              <a:t>插入需要</a:t>
            </a:r>
            <a:endParaRPr lang="en-US" altLang="zh-CN" sz="2800" dirty="0" smtClean="0">
              <a:latin typeface="+mj-ea"/>
              <a:ea typeface="+mj-ea"/>
            </a:endParaRPr>
          </a:p>
          <a:p>
            <a:pPr marL="0" indent="0" eaLnBrk="1" hangingPunct="1"/>
            <a:r>
              <a:rPr lang="en-US" altLang="zh-CN" sz="2800" dirty="0" smtClean="0">
                <a:latin typeface="+mj-ea"/>
                <a:ea typeface="+mj-ea"/>
              </a:rPr>
              <a:t>			</a:t>
            </a:r>
            <a:r>
              <a:rPr lang="zh-CN" altLang="en-US" sz="2800" dirty="0" smtClean="0">
                <a:latin typeface="+mj-ea"/>
                <a:ea typeface="+mj-ea"/>
              </a:rPr>
              <a:t>移动元素</a:t>
            </a:r>
            <a:endParaRPr lang="zh-CN" altLang="en-US" sz="2800" dirty="0">
              <a:latin typeface="+mj-ea"/>
              <a:ea typeface="+mj-ea"/>
            </a:endParaRPr>
          </a:p>
          <a:p>
            <a:pPr eaLnBrk="1" hangingPunct="1">
              <a:buFont typeface="Wingdings" pitchFamily="2" charset="2"/>
              <a:buChar char="ü"/>
            </a:pPr>
            <a:endParaRPr lang="zh-CN" altLang="en-US" sz="2400" b="1" dirty="0">
              <a:latin typeface="+mj-ea"/>
              <a:ea typeface="+mj-ea"/>
            </a:endParaRPr>
          </a:p>
          <a:p>
            <a:pPr eaLnBrk="1" hangingPunct="1"/>
            <a:endParaRPr lang="zh-CN" altLang="en-US" sz="2400" b="1" dirty="0">
              <a:latin typeface="+mj-ea"/>
              <a:ea typeface="+mj-ea"/>
            </a:endParaRPr>
          </a:p>
        </p:txBody>
      </p:sp>
      <p:sp>
        <p:nvSpPr>
          <p:cNvPr id="15365" name="Rectangle 19"/>
          <p:cNvSpPr>
            <a:spLocks noChangeArrowheads="1"/>
          </p:cNvSpPr>
          <p:nvPr/>
        </p:nvSpPr>
        <p:spPr bwMode="auto">
          <a:xfrm>
            <a:off x="1259632" y="2185860"/>
            <a:ext cx="264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3EFEF"/>
              </a:buClr>
              <a:buFont typeface="Wingdings" pitchFamily="2" charset="2"/>
              <a:buChar char="v"/>
            </a:pPr>
            <a:r>
              <a:rPr lang="zh-CN" altLang="en-US" sz="2800" b="1" dirty="0">
                <a:latin typeface="+mj-ea"/>
                <a:ea typeface="+mj-ea"/>
              </a:rPr>
              <a:t>关系的表示：</a:t>
            </a:r>
          </a:p>
        </p:txBody>
      </p:sp>
      <p:sp>
        <p:nvSpPr>
          <p:cNvPr id="6" name="Rectangle 2"/>
          <p:cNvSpPr>
            <a:spLocks noGrp="1" noChangeArrowheads="1"/>
          </p:cNvSpPr>
          <p:nvPr>
            <p:ph type="title"/>
          </p:nvPr>
        </p:nvSpPr>
        <p:spPr>
          <a:xfrm>
            <a:off x="273209" y="233772"/>
            <a:ext cx="8964488" cy="1143000"/>
          </a:xfrm>
        </p:spPr>
        <p:txBody>
          <a:bodyPr/>
          <a:lstStyle/>
          <a:p>
            <a:pPr marL="1174750" lvl="1" indent="-457200"/>
            <a:r>
              <a:rPr lang="en-US" altLang="zh-CN" sz="3600" dirty="0" smtClean="0">
                <a:solidFill>
                  <a:schemeClr val="accent4"/>
                </a:solidFill>
                <a:latin typeface="+mj-lt"/>
                <a:ea typeface="迷你简启体" pitchFamily="65" charset="-122"/>
              </a:rPr>
              <a:t>1.2.6 </a:t>
            </a:r>
            <a:r>
              <a:rPr lang="zh-CN" altLang="en-US" sz="3600" dirty="0" smtClean="0">
                <a:solidFill>
                  <a:schemeClr val="accent4"/>
                </a:solidFill>
                <a:latin typeface="+mj-lt"/>
                <a:ea typeface="迷你简启体" pitchFamily="65" charset="-122"/>
              </a:rPr>
              <a:t>数据物理</a:t>
            </a:r>
            <a:r>
              <a:rPr lang="zh-CN" altLang="en-US" sz="3600" dirty="0" smtClean="0">
                <a:solidFill>
                  <a:schemeClr val="accent4"/>
                </a:solidFill>
                <a:latin typeface="迷你简启体" pitchFamily="65" charset="-122"/>
                <a:ea typeface="迷你简启体" pitchFamily="65" charset="-122"/>
              </a:rPr>
              <a:t>结构：存储结构</a:t>
            </a:r>
            <a:endParaRPr lang="zh-CN" altLang="en-US" sz="3600" dirty="0">
              <a:solidFill>
                <a:schemeClr val="accent4"/>
              </a:solidFill>
              <a:latin typeface="迷你简启体" pitchFamily="65" charset="-122"/>
              <a:ea typeface="迷你简启体" pitchFamily="65"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0260"/>
    </mc:Choice>
    <mc:Fallback xmlns="">
      <p:transition spd="slow" advTm="9026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3"/>
          <p:cNvSpPr>
            <a:spLocks noGrp="1" noChangeArrowheads="1"/>
          </p:cNvSpPr>
          <p:nvPr>
            <p:ph type="body" sz="half" idx="4294967295"/>
          </p:nvPr>
        </p:nvSpPr>
        <p:spPr>
          <a:xfrm>
            <a:off x="0" y="188913"/>
            <a:ext cx="9144000" cy="5616575"/>
          </a:xfrm>
        </p:spPr>
        <p:txBody>
          <a:bodyPr/>
          <a:lstStyle/>
          <a:p>
            <a:pPr marL="628650" indent="-533400" eaLnBrk="1" hangingPunct="1">
              <a:lnSpc>
                <a:spcPct val="135000"/>
              </a:lnSpc>
              <a:spcBef>
                <a:spcPct val="50000"/>
              </a:spcBef>
              <a:buClrTx/>
              <a:buFontTx/>
              <a:buAutoNum type="circleNumDbPlain" startAt="2"/>
            </a:pPr>
            <a:r>
              <a:rPr lang="zh-CN" altLang="en-US" dirty="0" smtClean="0">
                <a:solidFill>
                  <a:srgbClr val="C00000"/>
                </a:solidFill>
                <a:latin typeface="幼圆" pitchFamily="49" charset="-122"/>
              </a:rPr>
              <a:t>链式存储</a:t>
            </a:r>
            <a:r>
              <a:rPr lang="zh-CN" altLang="en-US" dirty="0" smtClean="0">
                <a:solidFill>
                  <a:schemeClr val="tx1"/>
                </a:solidFill>
                <a:latin typeface="幼圆" pitchFamily="49" charset="-122"/>
              </a:rPr>
              <a:t>：</a:t>
            </a:r>
            <a:r>
              <a:rPr lang="zh-CN" altLang="en-US" sz="2400" dirty="0" smtClean="0">
                <a:solidFill>
                  <a:schemeClr val="tx1"/>
                </a:solidFill>
                <a:latin typeface="幼圆" pitchFamily="49" charset="-122"/>
              </a:rPr>
              <a:t>数据元素在计算机的一段存储空间内随意存放在任意位置上。为记录数据元素之间的逻辑关系，链式存储结构的每一个结点除了需要用一个数据域来存放数据元素自身的值以外，还必须至少定义一个地址域（指针域，简称指针）来存放数据元素之间的逻辑关系。</a:t>
            </a:r>
            <a:r>
              <a:rPr lang="zh-CN" altLang="en-US" sz="2400" dirty="0" smtClean="0">
                <a:solidFill>
                  <a:schemeClr val="tx1"/>
                </a:solidFill>
              </a:rPr>
              <a:t>  </a:t>
            </a:r>
          </a:p>
          <a:p>
            <a:pPr marL="628650" indent="-533400" eaLnBrk="1" hangingPunct="1">
              <a:lnSpc>
                <a:spcPct val="100000"/>
              </a:lnSpc>
              <a:spcBef>
                <a:spcPct val="50000"/>
              </a:spcBef>
              <a:buClrTx/>
              <a:buFont typeface="Wingdings" pitchFamily="2" charset="2"/>
              <a:buChar char="ü"/>
            </a:pPr>
            <a:r>
              <a:rPr lang="zh-CN" altLang="en-US" sz="2400" dirty="0" smtClean="0">
                <a:solidFill>
                  <a:schemeClr val="tx1"/>
                </a:solidFill>
              </a:rPr>
              <a:t>特点：借指针          表示逻辑关系</a:t>
            </a:r>
            <a:endParaRPr lang="en-US" altLang="zh-CN" sz="2400" dirty="0" smtClean="0">
              <a:solidFill>
                <a:schemeClr val="tx1"/>
              </a:solidFill>
            </a:endParaRPr>
          </a:p>
          <a:p>
            <a:pPr marL="95250" indent="0" eaLnBrk="1" hangingPunct="1">
              <a:lnSpc>
                <a:spcPct val="100000"/>
              </a:lnSpc>
              <a:spcBef>
                <a:spcPct val="50000"/>
              </a:spcBef>
              <a:buClrTx/>
              <a:buNone/>
            </a:pPr>
            <a:r>
              <a:rPr lang="en-US" altLang="zh-CN" sz="2400" dirty="0" smtClean="0">
                <a:solidFill>
                  <a:schemeClr val="tx1"/>
                </a:solidFill>
              </a:rPr>
              <a:t>	</a:t>
            </a:r>
            <a:r>
              <a:rPr lang="zh-CN" altLang="en-US" sz="2400" dirty="0" smtClean="0">
                <a:solidFill>
                  <a:schemeClr val="tx1"/>
                </a:solidFill>
              </a:rPr>
              <a:t>（</a:t>
            </a:r>
            <a:r>
              <a:rPr lang="zh-CN" altLang="en-US" sz="2400" dirty="0">
                <a:solidFill>
                  <a:schemeClr val="tx1"/>
                </a:solidFill>
              </a:rPr>
              <a:t>指针实现）</a:t>
            </a:r>
            <a:endParaRPr lang="en-US" altLang="zh-CN" sz="2400" dirty="0">
              <a:solidFill>
                <a:schemeClr val="tx1"/>
              </a:solidFill>
            </a:endParaRPr>
          </a:p>
          <a:p>
            <a:pPr marL="628650" indent="-533400" eaLnBrk="1" hangingPunct="1">
              <a:lnSpc>
                <a:spcPct val="100000"/>
              </a:lnSpc>
              <a:spcBef>
                <a:spcPct val="50000"/>
              </a:spcBef>
              <a:buClrTx/>
              <a:buFont typeface="Wingdings" pitchFamily="2" charset="2"/>
              <a:buChar char="ü"/>
            </a:pPr>
            <a:endParaRPr lang="en-US" altLang="zh-CN" sz="2400" dirty="0">
              <a:solidFill>
                <a:schemeClr val="tx1"/>
              </a:solidFill>
            </a:endParaRPr>
          </a:p>
          <a:p>
            <a:pPr marL="628650" indent="-533400" eaLnBrk="1" hangingPunct="1">
              <a:lnSpc>
                <a:spcPct val="100000"/>
              </a:lnSpc>
              <a:spcBef>
                <a:spcPct val="50000"/>
              </a:spcBef>
              <a:buClrTx/>
              <a:buFont typeface="Wingdings" pitchFamily="2" charset="2"/>
              <a:buChar char="ü"/>
            </a:pPr>
            <a:endParaRPr lang="en-US" altLang="zh-CN" sz="2400" dirty="0" smtClean="0">
              <a:solidFill>
                <a:schemeClr val="tx1"/>
              </a:solidFill>
            </a:endParaRPr>
          </a:p>
          <a:p>
            <a:pPr marL="628650" indent="-533400" eaLnBrk="1" hangingPunct="1">
              <a:lnSpc>
                <a:spcPct val="100000"/>
              </a:lnSpc>
              <a:spcBef>
                <a:spcPct val="50000"/>
              </a:spcBef>
              <a:buClrTx/>
              <a:buFont typeface="Wingdings" pitchFamily="2" charset="2"/>
              <a:buChar char="ü"/>
            </a:pPr>
            <a:r>
              <a:rPr lang="zh-CN" altLang="en-US" sz="2800" dirty="0" smtClean="0">
                <a:solidFill>
                  <a:schemeClr val="tx1"/>
                </a:solidFill>
                <a:latin typeface="+mj-ea"/>
                <a:ea typeface="+mj-ea"/>
                <a:hlinkClick r:id="rId4" action="ppaction://hlinkfile"/>
              </a:rPr>
              <a:t>课件</a:t>
            </a:r>
            <a:r>
              <a:rPr lang="en-US" altLang="zh-CN" sz="2400" dirty="0">
                <a:hlinkClick r:id="rId4" action="ppaction://hlinkfile"/>
              </a:rPr>
              <a:t>.</a:t>
            </a:r>
            <a:r>
              <a:rPr lang="en-US" altLang="zh-CN" sz="2400" dirty="0" err="1" smtClean="0">
                <a:hlinkClick r:id="rId4" action="ppaction://hlinkfile"/>
              </a:rPr>
              <a:t>lnk</a:t>
            </a:r>
            <a:r>
              <a:rPr lang="en-US" altLang="zh-CN" sz="2400" dirty="0" smtClean="0"/>
              <a:t> </a:t>
            </a:r>
            <a:r>
              <a:rPr lang="zh-CN" altLang="en-US" sz="2400" dirty="0" smtClean="0">
                <a:solidFill>
                  <a:schemeClr val="tx1"/>
                </a:solidFill>
                <a:latin typeface="幼圆" pitchFamily="49" charset="-122"/>
              </a:rPr>
              <a:t>链表插入无序大量移动</a:t>
            </a:r>
            <a:endParaRPr lang="zh-CN" altLang="en-US" sz="2400" dirty="0">
              <a:solidFill>
                <a:schemeClr val="tx1"/>
              </a:solidFill>
              <a:latin typeface="幼圆" pitchFamily="49" charset="-122"/>
            </a:endParaRPr>
          </a:p>
          <a:p>
            <a:pPr marL="628650" indent="-533400" eaLnBrk="1" hangingPunct="1">
              <a:lnSpc>
                <a:spcPct val="100000"/>
              </a:lnSpc>
              <a:spcBef>
                <a:spcPct val="50000"/>
              </a:spcBef>
              <a:buClrTx/>
              <a:buFont typeface="Wingdings" pitchFamily="2" charset="2"/>
              <a:buChar char="ü"/>
            </a:pPr>
            <a:endParaRPr lang="zh-CN" altLang="en-US" sz="2400" dirty="0"/>
          </a:p>
          <a:p>
            <a:pPr marL="628650" indent="-533400" eaLnBrk="1" hangingPunct="1">
              <a:lnSpc>
                <a:spcPct val="100000"/>
              </a:lnSpc>
              <a:spcBef>
                <a:spcPct val="50000"/>
              </a:spcBef>
              <a:buClrTx/>
              <a:buFont typeface="Wingdings" pitchFamily="2" charset="2"/>
              <a:buChar char="ü"/>
            </a:pPr>
            <a:endParaRPr lang="zh-CN" altLang="en-US" sz="2400" dirty="0" smtClean="0">
              <a:solidFill>
                <a:schemeClr val="tx1"/>
              </a:solidFill>
            </a:endParaRPr>
          </a:p>
          <a:p>
            <a:pPr marL="628650" indent="-533400" eaLnBrk="1" hangingPunct="1"/>
            <a:endParaRPr lang="zh-CN" altLang="en-US" sz="2400" dirty="0" smtClean="0">
              <a:solidFill>
                <a:schemeClr val="tx1"/>
              </a:solidFill>
            </a:endParaRPr>
          </a:p>
        </p:txBody>
      </p:sp>
      <p:graphicFrame>
        <p:nvGraphicFramePr>
          <p:cNvPr id="61564" name="Group 124"/>
          <p:cNvGraphicFramePr>
            <a:graphicFrameLocks noGrp="1"/>
          </p:cNvGraphicFramePr>
          <p:nvPr>
            <p:ph sz="half" idx="4294967295"/>
            <p:extLst>
              <p:ext uri="{D42A27DB-BD31-4B8C-83A1-F6EECF244321}">
                <p14:modId xmlns:p14="http://schemas.microsoft.com/office/powerpoint/2010/main" val="2572512832"/>
              </p:ext>
            </p:extLst>
          </p:nvPr>
        </p:nvGraphicFramePr>
        <p:xfrm>
          <a:off x="5534223" y="2960947"/>
          <a:ext cx="3070225" cy="3638156"/>
        </p:xfrm>
        <a:graphic>
          <a:graphicData uri="http://schemas.openxmlformats.org/drawingml/2006/table">
            <a:tbl>
              <a:tblPr/>
              <a:tblGrid>
                <a:gridCol w="1074737"/>
                <a:gridCol w="906463"/>
                <a:gridCol w="1089025"/>
              </a:tblGrid>
              <a:tr h="381105">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100</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anchor="b" horzOverflow="overflow">
                    <a:lnL cap="flat">
                      <a:noFill/>
                    </a:lnL>
                    <a:lnR w="12700" cap="flat" cmpd="sng" algn="ctr">
                      <a:solidFill>
                        <a:srgbClr val="FFFFFF"/>
                      </a:solidFill>
                      <a:prstDash val="solid"/>
                      <a:round/>
                      <a:headEnd type="none" w="med" len="med"/>
                      <a:tailEnd type="none" w="med" len="med"/>
                    </a:lnR>
                    <a:lnT cap="flat">
                      <a:noFill/>
                    </a:lnT>
                    <a:lnB>
                      <a:noFill/>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l</a:t>
                      </a:r>
                      <a:r>
                        <a:rPr kumimoji="1" lang="en-US" altLang="zh-CN" sz="2000" b="1" i="0" u="none" strike="noStrike" cap="none" normalizeH="0" baseline="0" dirty="0" smtClean="0">
                          <a:ln>
                            <a:noFill/>
                          </a:ln>
                          <a:solidFill>
                            <a:schemeClr val="tx1"/>
                          </a:solidFill>
                          <a:effectLst/>
                          <a:latin typeface="Times New Roman"/>
                          <a:ea typeface="宋体" pitchFamily="2" charset="-122"/>
                        </a:rPr>
                        <a:t>’</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10E</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r>
              <a:tr h="461470">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102</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anchor="b" horzOverflow="overflow">
                    <a:lnL cap="flat">
                      <a:noFill/>
                    </a:lnL>
                    <a:lnR w="12700" cap="flat" cmpd="sng" algn="ctr">
                      <a:solidFill>
                        <a:srgbClr val="FFFFFF"/>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Times New Roman"/>
                          <a:ea typeface="宋体" pitchFamily="2" charset="-122"/>
                        </a:rPr>
                        <a:t>’</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NULL</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r>
              <a:tr h="464373">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104</a:t>
                      </a:r>
                    </a:p>
                  </a:txBody>
                  <a:tcPr marT="45727" marB="45727" anchor="b" horzOverflow="overflow">
                    <a:lnL cap="flat">
                      <a:noFill/>
                    </a:lnL>
                    <a:lnR w="12700" cap="flat" cmpd="sng" algn="ctr">
                      <a:solidFill>
                        <a:srgbClr val="FFFFFF"/>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r>
              <a:tr h="464373">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106</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cap="flat">
                      <a:noFill/>
                    </a:lnL>
                    <a:lnR w="12700" cap="flat" cmpd="sng" algn="ctr">
                      <a:solidFill>
                        <a:srgbClr val="FFFFFF"/>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h</a:t>
                      </a:r>
                      <a:r>
                        <a:rPr kumimoji="1" lang="en-US" altLang="zh-CN" sz="2000" b="1" i="0" u="none" strike="noStrike" cap="none" normalizeH="0" baseline="0" smtClean="0">
                          <a:ln>
                            <a:noFill/>
                          </a:ln>
                          <a:solidFill>
                            <a:schemeClr val="tx1"/>
                          </a:solidFill>
                          <a:effectLst/>
                          <a:latin typeface="Times New Roman"/>
                          <a:ea typeface="宋体" pitchFamily="2" charset="-122"/>
                        </a:rPr>
                        <a:t>’</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10C</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r>
              <a:tr h="461470">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108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cap="flat">
                      <a:noFill/>
                    </a:lnL>
                    <a:lnR w="12700" cap="flat" cmpd="sng" algn="ctr">
                      <a:solidFill>
                        <a:srgbClr val="FFFFFF"/>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l</a:t>
                      </a:r>
                      <a:r>
                        <a:rPr kumimoji="1" lang="en-US" altLang="zh-CN" sz="2000" b="1" i="0" u="none" strike="noStrike" cap="none" normalizeH="0" baseline="0" smtClean="0">
                          <a:ln>
                            <a:noFill/>
                          </a:ln>
                          <a:solidFill>
                            <a:schemeClr val="tx1"/>
                          </a:solidFill>
                          <a:effectLst/>
                          <a:latin typeface="Times New Roman"/>
                          <a:ea typeface="宋体" pitchFamily="2" charset="-122"/>
                        </a:rPr>
                        <a:t>’</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100</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r>
              <a:tr h="464373">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10A</a:t>
                      </a:r>
                    </a:p>
                  </a:txBody>
                  <a:tcPr marT="45727" marB="45727" anchor="b" horzOverflow="overflow">
                    <a:lnL cap="flat">
                      <a:noFill/>
                    </a:lnL>
                    <a:lnR w="12700" cap="flat" cmpd="sng" algn="ctr">
                      <a:solidFill>
                        <a:srgbClr val="FFFFFF"/>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r>
              <a:tr h="464373">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10C</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cap="flat">
                      <a:noFill/>
                    </a:lnL>
                    <a:lnR w="12700" cap="flat" cmpd="sng" algn="ctr">
                      <a:solidFill>
                        <a:srgbClr val="FFFFFF"/>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e</a:t>
                      </a:r>
                      <a:r>
                        <a:rPr kumimoji="1" lang="en-US" altLang="zh-CN" sz="2000" b="1" i="0" u="none" strike="noStrike" cap="none" normalizeH="0" baseline="0" smtClean="0">
                          <a:ln>
                            <a:noFill/>
                          </a:ln>
                          <a:solidFill>
                            <a:schemeClr val="tx1"/>
                          </a:solidFill>
                          <a:effectLst/>
                          <a:latin typeface="Times New Roman"/>
                          <a:ea typeface="宋体" pitchFamily="2" charset="-122"/>
                        </a:rPr>
                        <a:t>’</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108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r>
              <a:tr h="461470">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10E</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cap="flat">
                      <a:noFill/>
                    </a:lnL>
                    <a:lnR w="12700" cap="flat" cmpd="sng" algn="ctr">
                      <a:solidFill>
                        <a:srgbClr val="FFFFFF"/>
                      </a:solidFill>
                      <a:prstDash val="solid"/>
                      <a:round/>
                      <a:headEnd type="none" w="med" len="med"/>
                      <a:tailEnd type="none" w="med" len="med"/>
                    </a:lnR>
                    <a:lnT>
                      <a:noFill/>
                    </a:lnT>
                    <a:lnB cap="flat">
                      <a:noFill/>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o</a:t>
                      </a:r>
                      <a:r>
                        <a:rPr kumimoji="1" lang="en-US" altLang="zh-CN" sz="2000" b="1" i="0" u="none" strike="noStrike" cap="none" normalizeH="0" baseline="0" smtClean="0">
                          <a:ln>
                            <a:noFill/>
                          </a:ln>
                          <a:solidFill>
                            <a:schemeClr val="tx1"/>
                          </a:solidFill>
                          <a:effectLst/>
                          <a:latin typeface="Times New Roman"/>
                          <a:ea typeface="宋体" pitchFamily="2" charset="-122"/>
                        </a:rPr>
                        <a:t>’</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p>
                      <a:pPr marL="538163" marR="0" lvl="0" indent="-442913" algn="ctr" defTabSz="914400" rtl="0" eaLnBrk="1" fontAlgn="b"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102</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r>
            </a:tbl>
          </a:graphicData>
        </a:graphic>
      </p:graphicFrame>
      <p:grpSp>
        <p:nvGrpSpPr>
          <p:cNvPr id="2" name="Group 98"/>
          <p:cNvGrpSpPr>
            <a:grpSpLocks/>
          </p:cNvGrpSpPr>
          <p:nvPr/>
        </p:nvGrpSpPr>
        <p:grpSpPr bwMode="auto">
          <a:xfrm>
            <a:off x="4046735" y="4195936"/>
            <a:ext cx="1512888" cy="457200"/>
            <a:chOff x="703" y="2659"/>
            <a:chExt cx="953" cy="288"/>
          </a:xfrm>
        </p:grpSpPr>
        <p:sp>
          <p:nvSpPr>
            <p:cNvPr id="16426" name="Line 96"/>
            <p:cNvSpPr>
              <a:spLocks noChangeShapeType="1"/>
            </p:cNvSpPr>
            <p:nvPr/>
          </p:nvSpPr>
          <p:spPr bwMode="auto">
            <a:xfrm>
              <a:off x="1247" y="2795"/>
              <a:ext cx="409" cy="0"/>
            </a:xfrm>
            <a:prstGeom prst="line">
              <a:avLst/>
            </a:prstGeom>
            <a:noFill/>
            <a:ln w="28575">
              <a:solidFill>
                <a:srgbClr val="7030A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7" name="Text Box 97"/>
            <p:cNvSpPr txBox="1">
              <a:spLocks noChangeArrowheads="1"/>
            </p:cNvSpPr>
            <p:nvPr/>
          </p:nvSpPr>
          <p:spPr bwMode="auto">
            <a:xfrm>
              <a:off x="703" y="2659"/>
              <a:ext cx="5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t>head</a:t>
              </a:r>
            </a:p>
          </p:txBody>
        </p:sp>
      </p:grpSp>
      <p:grpSp>
        <p:nvGrpSpPr>
          <p:cNvPr id="8" name="Group 26"/>
          <p:cNvGrpSpPr>
            <a:grpSpLocks/>
          </p:cNvGrpSpPr>
          <p:nvPr/>
        </p:nvGrpSpPr>
        <p:grpSpPr bwMode="auto">
          <a:xfrm>
            <a:off x="69837" y="6200986"/>
            <a:ext cx="5332413" cy="360362"/>
            <a:chOff x="1111" y="3475"/>
            <a:chExt cx="3359" cy="227"/>
          </a:xfrm>
        </p:grpSpPr>
        <p:sp>
          <p:nvSpPr>
            <p:cNvPr id="9" name="Rectangle 12"/>
            <p:cNvSpPr>
              <a:spLocks noChangeArrowheads="1"/>
            </p:cNvSpPr>
            <p:nvPr/>
          </p:nvSpPr>
          <p:spPr bwMode="auto">
            <a:xfrm>
              <a:off x="1111" y="3475"/>
              <a:ext cx="31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dirty="0">
                  <a:solidFill>
                    <a:srgbClr val="FF0000"/>
                  </a:solidFill>
                  <a:latin typeface="Times New Roman" pitchFamily="18" charset="0"/>
                </a:rPr>
                <a:t>a1</a:t>
              </a:r>
            </a:p>
          </p:txBody>
        </p:sp>
        <p:sp>
          <p:nvSpPr>
            <p:cNvPr id="10" name="Rectangle 13"/>
            <p:cNvSpPr>
              <a:spLocks noChangeArrowheads="1"/>
            </p:cNvSpPr>
            <p:nvPr/>
          </p:nvSpPr>
          <p:spPr bwMode="auto">
            <a:xfrm>
              <a:off x="1791" y="3475"/>
              <a:ext cx="31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dirty="0">
                  <a:solidFill>
                    <a:srgbClr val="FF0000"/>
                  </a:solidFill>
                  <a:latin typeface="Times New Roman" pitchFamily="18" charset="0"/>
                </a:rPr>
                <a:t>a2</a:t>
              </a:r>
            </a:p>
          </p:txBody>
        </p:sp>
        <p:sp>
          <p:nvSpPr>
            <p:cNvPr id="11" name="Rectangle 14"/>
            <p:cNvSpPr>
              <a:spLocks noChangeArrowheads="1"/>
            </p:cNvSpPr>
            <p:nvPr/>
          </p:nvSpPr>
          <p:spPr bwMode="auto">
            <a:xfrm>
              <a:off x="2472" y="3475"/>
              <a:ext cx="31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dirty="0">
                  <a:solidFill>
                    <a:srgbClr val="FF0000"/>
                  </a:solidFill>
                  <a:latin typeface="Times New Roman" pitchFamily="18" charset="0"/>
                </a:rPr>
                <a:t>a3</a:t>
              </a:r>
            </a:p>
          </p:txBody>
        </p:sp>
        <p:sp>
          <p:nvSpPr>
            <p:cNvPr id="12" name="Rectangle 15"/>
            <p:cNvSpPr>
              <a:spLocks noChangeArrowheads="1"/>
            </p:cNvSpPr>
            <p:nvPr/>
          </p:nvSpPr>
          <p:spPr bwMode="auto">
            <a:xfrm>
              <a:off x="1429" y="3475"/>
              <a:ext cx="181"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13" name="Rectangle 16"/>
            <p:cNvSpPr>
              <a:spLocks noChangeArrowheads="1"/>
            </p:cNvSpPr>
            <p:nvPr/>
          </p:nvSpPr>
          <p:spPr bwMode="auto">
            <a:xfrm>
              <a:off x="3152" y="3475"/>
              <a:ext cx="635"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0000"/>
                  </a:solidFill>
                </a:rPr>
                <a:t>……</a:t>
              </a:r>
            </a:p>
          </p:txBody>
        </p:sp>
        <p:sp>
          <p:nvSpPr>
            <p:cNvPr id="14" name="Rectangle 17"/>
            <p:cNvSpPr>
              <a:spLocks noChangeArrowheads="1"/>
            </p:cNvSpPr>
            <p:nvPr/>
          </p:nvSpPr>
          <p:spPr bwMode="auto">
            <a:xfrm>
              <a:off x="2789" y="3475"/>
              <a:ext cx="182"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15" name="Rectangle 18"/>
            <p:cNvSpPr>
              <a:spLocks noChangeArrowheads="1"/>
            </p:cNvSpPr>
            <p:nvPr/>
          </p:nvSpPr>
          <p:spPr bwMode="auto">
            <a:xfrm>
              <a:off x="2109" y="3475"/>
              <a:ext cx="181"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16" name="Line 19"/>
            <p:cNvSpPr>
              <a:spLocks noChangeShapeType="1"/>
            </p:cNvSpPr>
            <p:nvPr/>
          </p:nvSpPr>
          <p:spPr bwMode="auto">
            <a:xfrm>
              <a:off x="1519" y="3566"/>
              <a:ext cx="272" cy="0"/>
            </a:xfrm>
            <a:prstGeom prst="line">
              <a:avLst/>
            </a:prstGeom>
            <a:noFill/>
            <a:ln w="38100">
              <a:solidFill>
                <a:srgbClr val="7030A0"/>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sp>
          <p:nvSpPr>
            <p:cNvPr id="17" name="Line 20"/>
            <p:cNvSpPr>
              <a:spLocks noChangeShapeType="1"/>
            </p:cNvSpPr>
            <p:nvPr/>
          </p:nvSpPr>
          <p:spPr bwMode="auto">
            <a:xfrm>
              <a:off x="2200" y="3574"/>
              <a:ext cx="272" cy="0"/>
            </a:xfrm>
            <a:prstGeom prst="line">
              <a:avLst/>
            </a:prstGeom>
            <a:noFill/>
            <a:ln w="38100">
              <a:solidFill>
                <a:srgbClr val="7030A0"/>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sp>
          <p:nvSpPr>
            <p:cNvPr id="18" name="Line 21"/>
            <p:cNvSpPr>
              <a:spLocks noChangeShapeType="1"/>
            </p:cNvSpPr>
            <p:nvPr/>
          </p:nvSpPr>
          <p:spPr bwMode="auto">
            <a:xfrm>
              <a:off x="2880" y="3566"/>
              <a:ext cx="272" cy="0"/>
            </a:xfrm>
            <a:prstGeom prst="line">
              <a:avLst/>
            </a:prstGeom>
            <a:noFill/>
            <a:ln w="38100">
              <a:solidFill>
                <a:srgbClr val="7030A0"/>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sp>
          <p:nvSpPr>
            <p:cNvPr id="19" name="Rectangle 22"/>
            <p:cNvSpPr>
              <a:spLocks noChangeArrowheads="1"/>
            </p:cNvSpPr>
            <p:nvPr/>
          </p:nvSpPr>
          <p:spPr bwMode="auto">
            <a:xfrm>
              <a:off x="4288" y="3475"/>
              <a:ext cx="182"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20" name="Rectangle 23"/>
            <p:cNvSpPr>
              <a:spLocks noChangeArrowheads="1"/>
            </p:cNvSpPr>
            <p:nvPr/>
          </p:nvSpPr>
          <p:spPr bwMode="auto">
            <a:xfrm>
              <a:off x="3970" y="3475"/>
              <a:ext cx="318" cy="227"/>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21" name="Line 24"/>
            <p:cNvSpPr>
              <a:spLocks noChangeShapeType="1"/>
            </p:cNvSpPr>
            <p:nvPr/>
          </p:nvSpPr>
          <p:spPr bwMode="auto">
            <a:xfrm>
              <a:off x="3696" y="3566"/>
              <a:ext cx="272" cy="0"/>
            </a:xfrm>
            <a:prstGeom prst="line">
              <a:avLst/>
            </a:prstGeom>
            <a:noFill/>
            <a:ln w="38100">
              <a:solidFill>
                <a:srgbClr val="7030A0"/>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grpSp>
      <p:sp>
        <p:nvSpPr>
          <p:cNvPr id="24" name="Line 96"/>
          <p:cNvSpPr>
            <a:spLocks noChangeShapeType="1"/>
          </p:cNvSpPr>
          <p:nvPr/>
        </p:nvSpPr>
        <p:spPr bwMode="auto">
          <a:xfrm>
            <a:off x="2648812" y="3140968"/>
            <a:ext cx="57785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0" name="肘形连接符 29"/>
          <p:cNvCxnSpPr/>
          <p:nvPr/>
        </p:nvCxnSpPr>
        <p:spPr bwMode="auto">
          <a:xfrm rot="10800000" flipV="1">
            <a:off x="5652120" y="4634986"/>
            <a:ext cx="2196246" cy="1314293"/>
          </a:xfrm>
          <a:prstGeom prst="bentConnector3">
            <a:avLst>
              <a:gd name="adj1" fmla="val 113154"/>
            </a:avLst>
          </a:prstGeom>
          <a:solidFill>
            <a:schemeClr val="accent1"/>
          </a:solidFill>
          <a:ln w="9525" cap="flat" cmpd="sng" algn="ctr">
            <a:solidFill>
              <a:schemeClr val="tx1"/>
            </a:solidFill>
            <a:prstDash val="solid"/>
            <a:round/>
            <a:headEnd type="none" w="med" len="med"/>
            <a:tailEnd type="arrow"/>
          </a:ln>
          <a:effectLst/>
        </p:spPr>
      </p:cxnSp>
      <p:cxnSp>
        <p:nvCxnSpPr>
          <p:cNvPr id="57" name="肘形连接符 56"/>
          <p:cNvCxnSpPr/>
          <p:nvPr/>
        </p:nvCxnSpPr>
        <p:spPr bwMode="auto">
          <a:xfrm rot="10800000">
            <a:off x="6372201" y="5049180"/>
            <a:ext cx="2058739" cy="815008"/>
          </a:xfrm>
          <a:prstGeom prst="bentConnector3">
            <a:avLst>
              <a:gd name="adj1" fmla="val -18370"/>
            </a:avLst>
          </a:prstGeom>
          <a:solidFill>
            <a:schemeClr val="accent1"/>
          </a:solidFill>
          <a:ln w="9525" cap="flat" cmpd="sng" algn="ctr">
            <a:solidFill>
              <a:schemeClr val="tx1"/>
            </a:solidFill>
            <a:prstDash val="solid"/>
            <a:round/>
            <a:headEnd type="none" w="med" len="med"/>
            <a:tailEnd type="arrow"/>
          </a:ln>
          <a:effectLst/>
        </p:spPr>
      </p:cxnSp>
    </p:spTree>
    <p:custDataLst>
      <p:tags r:id="rId1"/>
    </p:custDataLst>
  </p:cSld>
  <p:clrMapOvr>
    <a:masterClrMapping/>
  </p:clrMapOvr>
  <p:transition spd="med" advTm="87327">
    <p:pull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4294967295"/>
          </p:nvPr>
        </p:nvSpPr>
        <p:spPr>
          <a:xfrm>
            <a:off x="0" y="1052513"/>
            <a:ext cx="8758238" cy="5327650"/>
          </a:xfrm>
        </p:spPr>
        <p:txBody>
          <a:bodyPr/>
          <a:lstStyle/>
          <a:p>
            <a:pPr marL="628650" indent="-533400" eaLnBrk="1" hangingPunct="1">
              <a:buClr>
                <a:srgbClr val="94C800"/>
              </a:buClr>
              <a:buFont typeface="Wingdings" pitchFamily="2" charset="2"/>
              <a:buAutoNum type="circleNumDbPlain" startAt="3"/>
            </a:pPr>
            <a:r>
              <a:rPr lang="zh-CN" altLang="en-US" dirty="0" smtClean="0">
                <a:solidFill>
                  <a:srgbClr val="C00000"/>
                </a:solidFill>
              </a:rPr>
              <a:t>索引存储结构</a:t>
            </a:r>
            <a:r>
              <a:rPr lang="zh-CN" altLang="en-US" dirty="0" smtClean="0">
                <a:solidFill>
                  <a:schemeClr val="tx1"/>
                </a:solidFill>
              </a:rPr>
              <a:t>：即在存储器的一段空间内存储数据元素信息的同时，还为存储的元素建立了索引表。索引项的一般形式是：（关键字，地址指针） ，索引项顺序存储，其余数据链式存 </a:t>
            </a:r>
          </a:p>
        </p:txBody>
      </p:sp>
      <p:grpSp>
        <p:nvGrpSpPr>
          <p:cNvPr id="2" name="组合 1"/>
          <p:cNvGrpSpPr/>
          <p:nvPr/>
        </p:nvGrpSpPr>
        <p:grpSpPr>
          <a:xfrm>
            <a:off x="1150938" y="2945517"/>
            <a:ext cx="6960593" cy="3195637"/>
            <a:chOff x="1150938" y="2945517"/>
            <a:chExt cx="6960593" cy="3195637"/>
          </a:xfrm>
        </p:grpSpPr>
        <p:grpSp>
          <p:nvGrpSpPr>
            <p:cNvPr id="17413" name="Group 846"/>
            <p:cNvGrpSpPr>
              <a:grpSpLocks/>
            </p:cNvGrpSpPr>
            <p:nvPr/>
          </p:nvGrpSpPr>
          <p:grpSpPr bwMode="auto">
            <a:xfrm>
              <a:off x="1150938" y="2960688"/>
              <a:ext cx="1843481" cy="842631"/>
              <a:chOff x="1020" y="2069"/>
              <a:chExt cx="1083" cy="477"/>
            </a:xfrm>
          </p:grpSpPr>
          <p:sp>
            <p:nvSpPr>
              <p:cNvPr id="17503" name="Rectangle 624"/>
              <p:cNvSpPr>
                <a:spLocks noChangeArrowheads="1"/>
              </p:cNvSpPr>
              <p:nvPr/>
            </p:nvSpPr>
            <p:spPr bwMode="auto">
              <a:xfrm>
                <a:off x="1497" y="2251"/>
                <a:ext cx="60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b"/>
                <a:r>
                  <a:rPr lang="zh-CN" altLang="en-US" sz="1400" b="1">
                    <a:latin typeface="宋体" pitchFamily="2" charset="-122"/>
                  </a:rPr>
                  <a:t>索引地址</a:t>
                </a:r>
                <a:endParaRPr lang="zh-CN" altLang="en-US" sz="1400" b="1"/>
              </a:p>
            </p:txBody>
          </p:sp>
          <p:sp>
            <p:nvSpPr>
              <p:cNvPr id="17504" name="Rectangle 623"/>
              <p:cNvSpPr>
                <a:spLocks noChangeArrowheads="1"/>
              </p:cNvSpPr>
              <p:nvPr/>
            </p:nvSpPr>
            <p:spPr bwMode="auto">
              <a:xfrm>
                <a:off x="1020" y="2069"/>
                <a:ext cx="483"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just" fontAlgn="b"/>
                <a:r>
                  <a:rPr lang="zh-CN" altLang="en-US" sz="1400" b="1" dirty="0">
                    <a:latin typeface="宋体" pitchFamily="2" charset="-122"/>
                  </a:rPr>
                  <a:t>学</a:t>
                </a:r>
                <a:r>
                  <a:rPr lang="zh-CN" altLang="en-US" sz="1400" b="1" dirty="0" smtClean="0">
                    <a:latin typeface="宋体" pitchFamily="2" charset="-122"/>
                  </a:rPr>
                  <a:t>号</a:t>
                </a:r>
                <a:r>
                  <a:rPr lang="en-US" altLang="zh-CN" sz="1400" b="1" dirty="0" smtClean="0">
                    <a:latin typeface="宋体" pitchFamily="2" charset="-122"/>
                  </a:rPr>
                  <a:t>(</a:t>
                </a:r>
                <a:r>
                  <a:rPr lang="zh-CN" altLang="en-US" sz="1400" b="1" dirty="0" smtClean="0">
                    <a:latin typeface="宋体" pitchFamily="2" charset="-122"/>
                  </a:rPr>
                  <a:t>关键字</a:t>
                </a:r>
                <a:r>
                  <a:rPr lang="en-US" altLang="zh-CN" sz="1400" b="1" dirty="0">
                    <a:latin typeface="宋体" pitchFamily="2" charset="-122"/>
                  </a:rPr>
                  <a:t>)</a:t>
                </a:r>
                <a:endParaRPr lang="en-US" altLang="zh-CN" sz="1400" b="1" dirty="0"/>
              </a:p>
            </p:txBody>
          </p:sp>
        </p:grpSp>
        <p:sp>
          <p:nvSpPr>
            <p:cNvPr id="17415" name="Rectangle 672"/>
            <p:cNvSpPr>
              <a:spLocks noChangeArrowheads="1"/>
            </p:cNvSpPr>
            <p:nvPr/>
          </p:nvSpPr>
          <p:spPr bwMode="auto">
            <a:xfrm>
              <a:off x="7079999" y="5552902"/>
              <a:ext cx="1031532" cy="588252"/>
            </a:xfrm>
            <a:prstGeom prst="rect">
              <a:avLst/>
            </a:prstGeom>
            <a:solidFill>
              <a:srgbClr val="92D050"/>
            </a:solidFill>
            <a:ln>
              <a:noFill/>
            </a:ln>
            <a:extLst/>
          </p:spPr>
          <p:txBody>
            <a:bodyPr/>
            <a:lstStyle/>
            <a:p>
              <a:pPr algn="ctr" fontAlgn="t"/>
              <a:r>
                <a:rPr lang="zh-CN" altLang="en-US" sz="1600" b="1">
                  <a:latin typeface="宋体" pitchFamily="2" charset="-122"/>
                </a:rPr>
                <a:t>计算机</a:t>
              </a:r>
              <a:endParaRPr lang="zh-CN" altLang="en-US" sz="1600" b="1"/>
            </a:p>
          </p:txBody>
        </p:sp>
        <p:sp>
          <p:nvSpPr>
            <p:cNvPr id="17416" name="Rectangle 671"/>
            <p:cNvSpPr>
              <a:spLocks noChangeArrowheads="1"/>
            </p:cNvSpPr>
            <p:nvPr/>
          </p:nvSpPr>
          <p:spPr bwMode="auto">
            <a:xfrm>
              <a:off x="6336138" y="5552902"/>
              <a:ext cx="743861" cy="588252"/>
            </a:xfrm>
            <a:prstGeom prst="rect">
              <a:avLst/>
            </a:prstGeom>
            <a:solidFill>
              <a:srgbClr val="92D050"/>
            </a:solidFill>
            <a:ln>
              <a:noFill/>
            </a:ln>
            <a:extLst/>
          </p:spPr>
          <p:txBody>
            <a:bodyPr/>
            <a:lstStyle/>
            <a:p>
              <a:pPr algn="ctr" fontAlgn="t"/>
              <a:r>
                <a:rPr lang="en-US" altLang="zh-CN" sz="1600" b="1">
                  <a:latin typeface="宋体" pitchFamily="2" charset="-122"/>
                </a:rPr>
                <a:t>502</a:t>
              </a:r>
              <a:endParaRPr lang="en-US" altLang="zh-CN" sz="1600" b="1"/>
            </a:p>
          </p:txBody>
        </p:sp>
        <p:sp>
          <p:nvSpPr>
            <p:cNvPr id="17417" name="Rectangle 670"/>
            <p:cNvSpPr>
              <a:spLocks noChangeArrowheads="1"/>
            </p:cNvSpPr>
            <p:nvPr/>
          </p:nvSpPr>
          <p:spPr bwMode="auto">
            <a:xfrm>
              <a:off x="5755689" y="5552902"/>
              <a:ext cx="580450" cy="588252"/>
            </a:xfrm>
            <a:prstGeom prst="rect">
              <a:avLst/>
            </a:prstGeom>
            <a:solidFill>
              <a:srgbClr val="92D050"/>
            </a:solidFill>
            <a:ln>
              <a:noFill/>
            </a:ln>
            <a:extLst/>
          </p:spPr>
          <p:txBody>
            <a:bodyPr/>
            <a:lstStyle/>
            <a:p>
              <a:pPr algn="ctr" fontAlgn="t"/>
              <a:r>
                <a:rPr lang="zh-CN" altLang="en-US" sz="1600" b="1">
                  <a:latin typeface="宋体" pitchFamily="2" charset="-122"/>
                </a:rPr>
                <a:t>汉</a:t>
              </a:r>
              <a:endParaRPr lang="zh-CN" altLang="en-US" sz="1600" b="1"/>
            </a:p>
          </p:txBody>
        </p:sp>
        <p:sp>
          <p:nvSpPr>
            <p:cNvPr id="17418" name="Rectangle 669"/>
            <p:cNvSpPr>
              <a:spLocks noChangeArrowheads="1"/>
            </p:cNvSpPr>
            <p:nvPr/>
          </p:nvSpPr>
          <p:spPr bwMode="auto">
            <a:xfrm>
              <a:off x="5057788" y="5552902"/>
              <a:ext cx="697901" cy="588252"/>
            </a:xfrm>
            <a:prstGeom prst="rect">
              <a:avLst/>
            </a:prstGeom>
            <a:solidFill>
              <a:srgbClr val="92D050"/>
            </a:solidFill>
            <a:ln>
              <a:noFill/>
            </a:ln>
            <a:extLst/>
          </p:spPr>
          <p:txBody>
            <a:bodyPr/>
            <a:lstStyle/>
            <a:p>
              <a:pPr algn="ctr" fontAlgn="t"/>
              <a:r>
                <a:rPr lang="en-US" altLang="zh-CN" sz="1600" b="1">
                  <a:latin typeface="宋体" pitchFamily="2" charset="-122"/>
                </a:rPr>
                <a:t>21</a:t>
              </a:r>
              <a:endParaRPr lang="en-US" altLang="zh-CN" sz="1600" b="1"/>
            </a:p>
          </p:txBody>
        </p:sp>
        <p:sp>
          <p:nvSpPr>
            <p:cNvPr id="17419" name="Rectangle 668"/>
            <p:cNvSpPr>
              <a:spLocks noChangeArrowheads="1"/>
            </p:cNvSpPr>
            <p:nvPr/>
          </p:nvSpPr>
          <p:spPr bwMode="auto">
            <a:xfrm>
              <a:off x="4635642" y="5552902"/>
              <a:ext cx="422145" cy="588252"/>
            </a:xfrm>
            <a:prstGeom prst="rect">
              <a:avLst/>
            </a:prstGeom>
            <a:solidFill>
              <a:srgbClr val="92D050"/>
            </a:solidFill>
            <a:ln>
              <a:noFill/>
            </a:ln>
            <a:extLst/>
          </p:spPr>
          <p:txBody>
            <a:bodyPr/>
            <a:lstStyle/>
            <a:p>
              <a:pPr algn="ctr" fontAlgn="t"/>
              <a:r>
                <a:rPr lang="zh-CN" altLang="en-US" sz="1600" b="1">
                  <a:latin typeface="宋体" pitchFamily="2" charset="-122"/>
                </a:rPr>
                <a:t>男</a:t>
              </a:r>
              <a:endParaRPr lang="zh-CN" altLang="en-US" sz="1600" b="1"/>
            </a:p>
          </p:txBody>
        </p:sp>
        <p:sp>
          <p:nvSpPr>
            <p:cNvPr id="17420" name="Rectangle 667"/>
            <p:cNvSpPr>
              <a:spLocks noChangeArrowheads="1"/>
            </p:cNvSpPr>
            <p:nvPr/>
          </p:nvSpPr>
          <p:spPr bwMode="auto">
            <a:xfrm>
              <a:off x="3748797" y="5552902"/>
              <a:ext cx="886845" cy="588252"/>
            </a:xfrm>
            <a:prstGeom prst="rect">
              <a:avLst/>
            </a:prstGeom>
            <a:solidFill>
              <a:srgbClr val="92D050"/>
            </a:solidFill>
            <a:ln>
              <a:noFill/>
            </a:ln>
            <a:extLst/>
          </p:spPr>
          <p:txBody>
            <a:bodyPr/>
            <a:lstStyle/>
            <a:p>
              <a:pPr algn="ctr" fontAlgn="t"/>
              <a:r>
                <a:rPr lang="zh-CN" altLang="en-US" sz="1600" b="1">
                  <a:latin typeface="宋体" pitchFamily="2" charset="-122"/>
                </a:rPr>
                <a:t>吴宇</a:t>
              </a:r>
              <a:endParaRPr lang="zh-CN" altLang="en-US" sz="1600" b="1"/>
            </a:p>
          </p:txBody>
        </p:sp>
        <p:sp>
          <p:nvSpPr>
            <p:cNvPr id="17421" name="Rectangle 666"/>
            <p:cNvSpPr>
              <a:spLocks noChangeArrowheads="1"/>
            </p:cNvSpPr>
            <p:nvPr/>
          </p:nvSpPr>
          <p:spPr bwMode="auto">
            <a:xfrm>
              <a:off x="2938551" y="5552902"/>
              <a:ext cx="810246" cy="588252"/>
            </a:xfrm>
            <a:prstGeom prst="rect">
              <a:avLst/>
            </a:prstGeom>
            <a:solidFill>
              <a:srgbClr val="92D050"/>
            </a:solidFill>
            <a:ln>
              <a:noFill/>
            </a:ln>
            <a:extLst/>
          </p:spPr>
          <p:txBody>
            <a:bodyPr/>
            <a:lstStyle/>
            <a:p>
              <a:pPr algn="ctr" fontAlgn="t"/>
              <a:r>
                <a:rPr lang="en-US" altLang="zh-CN" sz="1600" b="1">
                  <a:latin typeface="宋体" pitchFamily="2" charset="-122"/>
                </a:rPr>
                <a:t>37</a:t>
              </a:r>
              <a:endParaRPr lang="en-US" altLang="zh-CN" sz="1600" b="1"/>
            </a:p>
          </p:txBody>
        </p:sp>
        <p:sp>
          <p:nvSpPr>
            <p:cNvPr id="17422" name="Rectangle 664"/>
            <p:cNvSpPr>
              <a:spLocks noChangeArrowheads="1"/>
            </p:cNvSpPr>
            <p:nvPr/>
          </p:nvSpPr>
          <p:spPr bwMode="auto">
            <a:xfrm>
              <a:off x="1983618" y="5552902"/>
              <a:ext cx="645133" cy="588252"/>
            </a:xfrm>
            <a:prstGeom prst="rect">
              <a:avLst/>
            </a:prstGeom>
            <a:solidFill>
              <a:srgbClr val="92D050"/>
            </a:solidFill>
            <a:ln>
              <a:noFill/>
            </a:ln>
            <a:extLst/>
          </p:spPr>
          <p:txBody>
            <a:bodyPr/>
            <a:lstStyle/>
            <a:p>
              <a:pPr marL="95250">
                <a:lnSpc>
                  <a:spcPct val="120000"/>
                </a:lnSpc>
                <a:spcBef>
                  <a:spcPct val="20000"/>
                </a:spcBef>
                <a:buClr>
                  <a:srgbClr val="FF7C80"/>
                </a:buClr>
                <a:buFont typeface="Wingdings" pitchFamily="2" charset="2"/>
                <a:buNone/>
              </a:pPr>
              <a:endParaRPr lang="zh-CN" altLang="en-US" sz="2400" b="1">
                <a:ea typeface="幼圆" pitchFamily="49" charset="-122"/>
              </a:endParaRPr>
            </a:p>
          </p:txBody>
        </p:sp>
        <p:sp>
          <p:nvSpPr>
            <p:cNvPr id="17423" name="Rectangle 663"/>
            <p:cNvSpPr>
              <a:spLocks noChangeArrowheads="1"/>
            </p:cNvSpPr>
            <p:nvPr/>
          </p:nvSpPr>
          <p:spPr bwMode="auto">
            <a:xfrm>
              <a:off x="1316356" y="5552902"/>
              <a:ext cx="667262" cy="588252"/>
            </a:xfrm>
            <a:prstGeom prst="rect">
              <a:avLst/>
            </a:prstGeom>
            <a:solidFill>
              <a:srgbClr val="92D050"/>
            </a:solidFill>
            <a:ln>
              <a:noFill/>
            </a:ln>
            <a:extLst/>
          </p:spPr>
          <p:txBody>
            <a:bodyPr/>
            <a:lstStyle/>
            <a:p>
              <a:pPr algn="just" fontAlgn="t"/>
              <a:r>
                <a:rPr lang="en-US" altLang="zh-CN" sz="1800" b="1">
                  <a:latin typeface="宋体" pitchFamily="2" charset="-122"/>
                </a:rPr>
                <a:t>37</a:t>
              </a:r>
              <a:endParaRPr lang="en-US" altLang="zh-CN" sz="1800" b="1"/>
            </a:p>
          </p:txBody>
        </p:sp>
        <p:sp>
          <p:nvSpPr>
            <p:cNvPr id="17424" name="Rectangle 662"/>
            <p:cNvSpPr>
              <a:spLocks noChangeArrowheads="1"/>
            </p:cNvSpPr>
            <p:nvPr/>
          </p:nvSpPr>
          <p:spPr bwMode="auto">
            <a:xfrm>
              <a:off x="7079999" y="4964651"/>
              <a:ext cx="1031532" cy="588252"/>
            </a:xfrm>
            <a:prstGeom prst="rect">
              <a:avLst/>
            </a:prstGeom>
            <a:solidFill>
              <a:srgbClr val="92D050"/>
            </a:solidFill>
            <a:ln>
              <a:noFill/>
            </a:ln>
            <a:extLst/>
          </p:spPr>
          <p:txBody>
            <a:bodyPr/>
            <a:lstStyle/>
            <a:p>
              <a:pPr algn="ctr" fontAlgn="t"/>
              <a:r>
                <a:rPr lang="zh-CN" altLang="en-US" sz="1600" b="1">
                  <a:latin typeface="宋体" pitchFamily="2" charset="-122"/>
                </a:rPr>
                <a:t>计算机</a:t>
              </a:r>
              <a:endParaRPr lang="zh-CN" altLang="en-US" sz="1600" b="1"/>
            </a:p>
          </p:txBody>
        </p:sp>
        <p:sp>
          <p:nvSpPr>
            <p:cNvPr id="17425" name="Rectangle 661"/>
            <p:cNvSpPr>
              <a:spLocks noChangeArrowheads="1"/>
            </p:cNvSpPr>
            <p:nvPr/>
          </p:nvSpPr>
          <p:spPr bwMode="auto">
            <a:xfrm>
              <a:off x="6336138" y="4964651"/>
              <a:ext cx="743861" cy="588252"/>
            </a:xfrm>
            <a:prstGeom prst="rect">
              <a:avLst/>
            </a:prstGeom>
            <a:solidFill>
              <a:srgbClr val="92D050"/>
            </a:solidFill>
            <a:ln>
              <a:noFill/>
            </a:ln>
            <a:extLst/>
          </p:spPr>
          <p:txBody>
            <a:bodyPr/>
            <a:lstStyle/>
            <a:p>
              <a:pPr algn="ctr" fontAlgn="t"/>
              <a:r>
                <a:rPr lang="en-US" altLang="zh-CN" sz="1600" b="1">
                  <a:latin typeface="宋体" pitchFamily="2" charset="-122"/>
                </a:rPr>
                <a:t>501</a:t>
              </a:r>
              <a:endParaRPr lang="en-US" altLang="zh-CN" sz="1600" b="1"/>
            </a:p>
          </p:txBody>
        </p:sp>
        <p:sp>
          <p:nvSpPr>
            <p:cNvPr id="17426" name="Rectangle 660"/>
            <p:cNvSpPr>
              <a:spLocks noChangeArrowheads="1"/>
            </p:cNvSpPr>
            <p:nvPr/>
          </p:nvSpPr>
          <p:spPr bwMode="auto">
            <a:xfrm>
              <a:off x="5755689" y="4964651"/>
              <a:ext cx="580450" cy="588252"/>
            </a:xfrm>
            <a:prstGeom prst="rect">
              <a:avLst/>
            </a:prstGeom>
            <a:solidFill>
              <a:srgbClr val="92D050"/>
            </a:solidFill>
            <a:ln>
              <a:noFill/>
            </a:ln>
            <a:extLst/>
          </p:spPr>
          <p:txBody>
            <a:bodyPr/>
            <a:lstStyle/>
            <a:p>
              <a:pPr algn="ctr" fontAlgn="t"/>
              <a:r>
                <a:rPr lang="zh-CN" altLang="en-US" sz="1600" b="1">
                  <a:latin typeface="宋体" pitchFamily="2" charset="-122"/>
                </a:rPr>
                <a:t>汉</a:t>
              </a:r>
              <a:endParaRPr lang="zh-CN" altLang="en-US" sz="1600" b="1"/>
            </a:p>
          </p:txBody>
        </p:sp>
        <p:sp>
          <p:nvSpPr>
            <p:cNvPr id="17427" name="Rectangle 659"/>
            <p:cNvSpPr>
              <a:spLocks noChangeArrowheads="1"/>
            </p:cNvSpPr>
            <p:nvPr/>
          </p:nvSpPr>
          <p:spPr bwMode="auto">
            <a:xfrm>
              <a:off x="5057788" y="4964651"/>
              <a:ext cx="697901" cy="588252"/>
            </a:xfrm>
            <a:prstGeom prst="rect">
              <a:avLst/>
            </a:prstGeom>
            <a:solidFill>
              <a:srgbClr val="92D050"/>
            </a:solidFill>
            <a:ln>
              <a:noFill/>
            </a:ln>
            <a:extLst/>
          </p:spPr>
          <p:txBody>
            <a:bodyPr/>
            <a:lstStyle/>
            <a:p>
              <a:pPr algn="ctr" fontAlgn="t"/>
              <a:r>
                <a:rPr lang="en-US" altLang="zh-CN" sz="1600" b="1">
                  <a:latin typeface="宋体" pitchFamily="2" charset="-122"/>
                </a:rPr>
                <a:t>20</a:t>
              </a:r>
              <a:endParaRPr lang="en-US" altLang="zh-CN" sz="1600" b="1"/>
            </a:p>
          </p:txBody>
        </p:sp>
        <p:sp>
          <p:nvSpPr>
            <p:cNvPr id="17428" name="Rectangle 658"/>
            <p:cNvSpPr>
              <a:spLocks noChangeArrowheads="1"/>
            </p:cNvSpPr>
            <p:nvPr/>
          </p:nvSpPr>
          <p:spPr bwMode="auto">
            <a:xfrm>
              <a:off x="4635642" y="4964651"/>
              <a:ext cx="422145" cy="588252"/>
            </a:xfrm>
            <a:prstGeom prst="rect">
              <a:avLst/>
            </a:prstGeom>
            <a:solidFill>
              <a:srgbClr val="92D050"/>
            </a:solidFill>
            <a:ln>
              <a:noFill/>
            </a:ln>
            <a:extLst/>
          </p:spPr>
          <p:txBody>
            <a:bodyPr/>
            <a:lstStyle/>
            <a:p>
              <a:pPr algn="ctr" fontAlgn="t"/>
              <a:r>
                <a:rPr lang="zh-CN" altLang="en-US" sz="1600" b="1">
                  <a:latin typeface="宋体" pitchFamily="2" charset="-122"/>
                </a:rPr>
                <a:t>男</a:t>
              </a:r>
              <a:endParaRPr lang="zh-CN" altLang="en-US" sz="1600" b="1"/>
            </a:p>
          </p:txBody>
        </p:sp>
        <p:sp>
          <p:nvSpPr>
            <p:cNvPr id="17429" name="Rectangle 657"/>
            <p:cNvSpPr>
              <a:spLocks noChangeArrowheads="1"/>
            </p:cNvSpPr>
            <p:nvPr/>
          </p:nvSpPr>
          <p:spPr bwMode="auto">
            <a:xfrm>
              <a:off x="3748797" y="4964651"/>
              <a:ext cx="886845" cy="588252"/>
            </a:xfrm>
            <a:prstGeom prst="rect">
              <a:avLst/>
            </a:prstGeom>
            <a:solidFill>
              <a:srgbClr val="92D050"/>
            </a:solidFill>
            <a:ln>
              <a:noFill/>
            </a:ln>
            <a:extLst/>
          </p:spPr>
          <p:txBody>
            <a:bodyPr/>
            <a:lstStyle/>
            <a:p>
              <a:pPr algn="ctr" fontAlgn="t"/>
              <a:r>
                <a:rPr lang="zh-CN" altLang="en-US" sz="1600" b="1">
                  <a:latin typeface="宋体" pitchFamily="2" charset="-122"/>
                </a:rPr>
                <a:t>赵川</a:t>
              </a:r>
              <a:endParaRPr lang="zh-CN" altLang="en-US" sz="1600" b="1"/>
            </a:p>
          </p:txBody>
        </p:sp>
        <p:sp>
          <p:nvSpPr>
            <p:cNvPr id="17430" name="Rectangle 656"/>
            <p:cNvSpPr>
              <a:spLocks noChangeArrowheads="1"/>
            </p:cNvSpPr>
            <p:nvPr/>
          </p:nvSpPr>
          <p:spPr bwMode="auto">
            <a:xfrm>
              <a:off x="2938551" y="4964651"/>
              <a:ext cx="810246" cy="588252"/>
            </a:xfrm>
            <a:prstGeom prst="rect">
              <a:avLst/>
            </a:prstGeom>
            <a:solidFill>
              <a:srgbClr val="92D050"/>
            </a:solidFill>
            <a:ln>
              <a:noFill/>
            </a:ln>
            <a:extLst/>
          </p:spPr>
          <p:txBody>
            <a:bodyPr/>
            <a:lstStyle/>
            <a:p>
              <a:pPr algn="ctr" fontAlgn="t"/>
              <a:r>
                <a:rPr lang="en-US" altLang="zh-CN" sz="1600" b="1">
                  <a:latin typeface="宋体" pitchFamily="2" charset="-122"/>
                </a:rPr>
                <a:t>30</a:t>
              </a:r>
              <a:endParaRPr lang="en-US" altLang="zh-CN" sz="1600" b="1"/>
            </a:p>
          </p:txBody>
        </p:sp>
        <p:sp>
          <p:nvSpPr>
            <p:cNvPr id="17431" name="Rectangle 654"/>
            <p:cNvSpPr>
              <a:spLocks noChangeArrowheads="1"/>
            </p:cNvSpPr>
            <p:nvPr/>
          </p:nvSpPr>
          <p:spPr bwMode="auto">
            <a:xfrm>
              <a:off x="1983618" y="4964651"/>
              <a:ext cx="645133" cy="588252"/>
            </a:xfrm>
            <a:prstGeom prst="rect">
              <a:avLst/>
            </a:prstGeom>
            <a:solidFill>
              <a:srgbClr val="92D050"/>
            </a:solidFill>
            <a:ln>
              <a:noFill/>
            </a:ln>
            <a:extLst/>
          </p:spPr>
          <p:txBody>
            <a:bodyPr/>
            <a:lstStyle/>
            <a:p>
              <a:pPr marL="95250">
                <a:lnSpc>
                  <a:spcPct val="120000"/>
                </a:lnSpc>
                <a:spcBef>
                  <a:spcPct val="20000"/>
                </a:spcBef>
                <a:buClr>
                  <a:srgbClr val="FF7C80"/>
                </a:buClr>
                <a:buFont typeface="Wingdings" pitchFamily="2" charset="2"/>
                <a:buNone/>
              </a:pPr>
              <a:endParaRPr lang="zh-CN" altLang="en-US" sz="2400" b="1">
                <a:ea typeface="幼圆" pitchFamily="49" charset="-122"/>
              </a:endParaRPr>
            </a:p>
          </p:txBody>
        </p:sp>
        <p:sp>
          <p:nvSpPr>
            <p:cNvPr id="17432" name="Rectangle 653"/>
            <p:cNvSpPr>
              <a:spLocks noChangeArrowheads="1"/>
            </p:cNvSpPr>
            <p:nvPr/>
          </p:nvSpPr>
          <p:spPr bwMode="auto">
            <a:xfrm>
              <a:off x="1316356" y="4964651"/>
              <a:ext cx="667262" cy="588252"/>
            </a:xfrm>
            <a:prstGeom prst="rect">
              <a:avLst/>
            </a:prstGeom>
            <a:solidFill>
              <a:srgbClr val="92D050"/>
            </a:solidFill>
            <a:ln>
              <a:noFill/>
            </a:ln>
            <a:extLst/>
          </p:spPr>
          <p:txBody>
            <a:bodyPr/>
            <a:lstStyle/>
            <a:p>
              <a:pPr algn="just" fontAlgn="t"/>
              <a:r>
                <a:rPr lang="en-US" altLang="zh-CN" sz="1800" b="1">
                  <a:latin typeface="宋体" pitchFamily="2" charset="-122"/>
                </a:rPr>
                <a:t>30</a:t>
              </a:r>
              <a:endParaRPr lang="en-US" altLang="zh-CN" sz="1800" b="1"/>
            </a:p>
          </p:txBody>
        </p:sp>
        <p:sp>
          <p:nvSpPr>
            <p:cNvPr id="17433" name="Rectangle 652"/>
            <p:cNvSpPr>
              <a:spLocks noChangeArrowheads="1"/>
            </p:cNvSpPr>
            <p:nvPr/>
          </p:nvSpPr>
          <p:spPr bwMode="auto">
            <a:xfrm>
              <a:off x="7079999" y="4376399"/>
              <a:ext cx="1031532" cy="588252"/>
            </a:xfrm>
            <a:prstGeom prst="rect">
              <a:avLst/>
            </a:prstGeom>
            <a:solidFill>
              <a:srgbClr val="92D050"/>
            </a:solidFill>
            <a:ln>
              <a:noFill/>
            </a:ln>
            <a:extLst/>
          </p:spPr>
          <p:txBody>
            <a:bodyPr/>
            <a:lstStyle/>
            <a:p>
              <a:pPr algn="ctr" fontAlgn="t"/>
              <a:r>
                <a:rPr lang="zh-CN" altLang="en-US" sz="1600" b="1">
                  <a:latin typeface="宋体" pitchFamily="2" charset="-122"/>
                </a:rPr>
                <a:t>计算机</a:t>
              </a:r>
              <a:endParaRPr lang="zh-CN" altLang="en-US" sz="1600" b="1"/>
            </a:p>
          </p:txBody>
        </p:sp>
        <p:sp>
          <p:nvSpPr>
            <p:cNvPr id="17434" name="Rectangle 651"/>
            <p:cNvSpPr>
              <a:spLocks noChangeArrowheads="1"/>
            </p:cNvSpPr>
            <p:nvPr/>
          </p:nvSpPr>
          <p:spPr bwMode="auto">
            <a:xfrm>
              <a:off x="6336138" y="4376399"/>
              <a:ext cx="743861" cy="588252"/>
            </a:xfrm>
            <a:prstGeom prst="rect">
              <a:avLst/>
            </a:prstGeom>
            <a:solidFill>
              <a:srgbClr val="92D050"/>
            </a:solidFill>
            <a:ln>
              <a:noFill/>
            </a:ln>
            <a:extLst/>
          </p:spPr>
          <p:txBody>
            <a:bodyPr/>
            <a:lstStyle/>
            <a:p>
              <a:pPr algn="ctr" fontAlgn="t"/>
              <a:r>
                <a:rPr lang="en-US" altLang="zh-CN" sz="1600" b="1">
                  <a:latin typeface="宋体" pitchFamily="2" charset="-122"/>
                </a:rPr>
                <a:t>501</a:t>
              </a:r>
              <a:endParaRPr lang="en-US" altLang="zh-CN" sz="1600" b="1"/>
            </a:p>
          </p:txBody>
        </p:sp>
        <p:sp>
          <p:nvSpPr>
            <p:cNvPr id="17435" name="Rectangle 650"/>
            <p:cNvSpPr>
              <a:spLocks noChangeArrowheads="1"/>
            </p:cNvSpPr>
            <p:nvPr/>
          </p:nvSpPr>
          <p:spPr bwMode="auto">
            <a:xfrm>
              <a:off x="5755689" y="4376399"/>
              <a:ext cx="580450" cy="588252"/>
            </a:xfrm>
            <a:prstGeom prst="rect">
              <a:avLst/>
            </a:prstGeom>
            <a:solidFill>
              <a:srgbClr val="92D050"/>
            </a:solidFill>
            <a:ln>
              <a:noFill/>
            </a:ln>
            <a:extLst/>
          </p:spPr>
          <p:txBody>
            <a:bodyPr/>
            <a:lstStyle/>
            <a:p>
              <a:pPr algn="ctr" fontAlgn="t"/>
              <a:r>
                <a:rPr lang="zh-CN" altLang="en-US" sz="1600" b="1">
                  <a:latin typeface="宋体" pitchFamily="2" charset="-122"/>
                </a:rPr>
                <a:t>汉</a:t>
              </a:r>
              <a:endParaRPr lang="zh-CN" altLang="en-US" sz="1600" b="1"/>
            </a:p>
          </p:txBody>
        </p:sp>
        <p:sp>
          <p:nvSpPr>
            <p:cNvPr id="17436" name="Rectangle 649"/>
            <p:cNvSpPr>
              <a:spLocks noChangeArrowheads="1"/>
            </p:cNvSpPr>
            <p:nvPr/>
          </p:nvSpPr>
          <p:spPr bwMode="auto">
            <a:xfrm>
              <a:off x="5057788" y="4376399"/>
              <a:ext cx="697901" cy="588252"/>
            </a:xfrm>
            <a:prstGeom prst="rect">
              <a:avLst/>
            </a:prstGeom>
            <a:solidFill>
              <a:srgbClr val="92D050"/>
            </a:solidFill>
            <a:ln>
              <a:noFill/>
            </a:ln>
            <a:extLst/>
          </p:spPr>
          <p:txBody>
            <a:bodyPr/>
            <a:lstStyle/>
            <a:p>
              <a:pPr algn="ctr" fontAlgn="t"/>
              <a:r>
                <a:rPr lang="en-US" altLang="zh-CN" sz="1600" b="1">
                  <a:latin typeface="宋体" pitchFamily="2" charset="-122"/>
                </a:rPr>
                <a:t>19</a:t>
              </a:r>
              <a:endParaRPr lang="en-US" altLang="zh-CN" sz="1600" b="1"/>
            </a:p>
          </p:txBody>
        </p:sp>
        <p:sp>
          <p:nvSpPr>
            <p:cNvPr id="17437" name="Rectangle 648"/>
            <p:cNvSpPr>
              <a:spLocks noChangeArrowheads="1"/>
            </p:cNvSpPr>
            <p:nvPr/>
          </p:nvSpPr>
          <p:spPr bwMode="auto">
            <a:xfrm>
              <a:off x="4635642" y="4376399"/>
              <a:ext cx="422145" cy="588252"/>
            </a:xfrm>
            <a:prstGeom prst="rect">
              <a:avLst/>
            </a:prstGeom>
            <a:solidFill>
              <a:srgbClr val="92D050"/>
            </a:solidFill>
            <a:ln>
              <a:noFill/>
            </a:ln>
            <a:extLst/>
          </p:spPr>
          <p:txBody>
            <a:bodyPr/>
            <a:lstStyle/>
            <a:p>
              <a:pPr algn="ctr" fontAlgn="t"/>
              <a:r>
                <a:rPr lang="zh-CN" altLang="en-US" sz="1600" b="1">
                  <a:latin typeface="宋体" pitchFamily="2" charset="-122"/>
                </a:rPr>
                <a:t>女</a:t>
              </a:r>
              <a:endParaRPr lang="zh-CN" altLang="en-US" sz="1600" b="1"/>
            </a:p>
          </p:txBody>
        </p:sp>
        <p:sp>
          <p:nvSpPr>
            <p:cNvPr id="17438" name="Rectangle 647"/>
            <p:cNvSpPr>
              <a:spLocks noChangeArrowheads="1"/>
            </p:cNvSpPr>
            <p:nvPr/>
          </p:nvSpPr>
          <p:spPr bwMode="auto">
            <a:xfrm>
              <a:off x="3748797" y="4376399"/>
              <a:ext cx="886845" cy="588252"/>
            </a:xfrm>
            <a:prstGeom prst="rect">
              <a:avLst/>
            </a:prstGeom>
            <a:solidFill>
              <a:srgbClr val="92D050"/>
            </a:solidFill>
            <a:ln>
              <a:noFill/>
            </a:ln>
            <a:extLst/>
          </p:spPr>
          <p:txBody>
            <a:bodyPr/>
            <a:lstStyle/>
            <a:p>
              <a:pPr algn="ctr" fontAlgn="t"/>
              <a:r>
                <a:rPr lang="zh-CN" altLang="en-US" sz="1600" b="1" dirty="0">
                  <a:latin typeface="宋体" pitchFamily="2" charset="-122"/>
                </a:rPr>
                <a:t>周彬</a:t>
              </a:r>
              <a:endParaRPr lang="zh-CN" altLang="en-US" sz="1600" b="1" dirty="0"/>
            </a:p>
          </p:txBody>
        </p:sp>
        <p:sp>
          <p:nvSpPr>
            <p:cNvPr id="17439" name="Rectangle 646"/>
            <p:cNvSpPr>
              <a:spLocks noChangeArrowheads="1"/>
            </p:cNvSpPr>
            <p:nvPr/>
          </p:nvSpPr>
          <p:spPr bwMode="auto">
            <a:xfrm>
              <a:off x="2938551" y="4376399"/>
              <a:ext cx="810246" cy="588252"/>
            </a:xfrm>
            <a:prstGeom prst="rect">
              <a:avLst/>
            </a:prstGeom>
            <a:solidFill>
              <a:srgbClr val="92D050"/>
            </a:solidFill>
            <a:ln>
              <a:noFill/>
            </a:ln>
            <a:extLst/>
          </p:spPr>
          <p:txBody>
            <a:bodyPr/>
            <a:lstStyle/>
            <a:p>
              <a:pPr algn="ctr" fontAlgn="t"/>
              <a:r>
                <a:rPr lang="en-US" altLang="zh-CN" sz="1600" b="1">
                  <a:latin typeface="宋体" pitchFamily="2" charset="-122"/>
                </a:rPr>
                <a:t>24</a:t>
              </a:r>
              <a:endParaRPr lang="en-US" altLang="zh-CN" sz="1600" b="1"/>
            </a:p>
          </p:txBody>
        </p:sp>
        <p:sp>
          <p:nvSpPr>
            <p:cNvPr id="17440" name="Rectangle 644"/>
            <p:cNvSpPr>
              <a:spLocks noChangeArrowheads="1"/>
            </p:cNvSpPr>
            <p:nvPr/>
          </p:nvSpPr>
          <p:spPr bwMode="auto">
            <a:xfrm>
              <a:off x="1983618" y="4376399"/>
              <a:ext cx="645133" cy="588252"/>
            </a:xfrm>
            <a:prstGeom prst="rect">
              <a:avLst/>
            </a:prstGeom>
            <a:solidFill>
              <a:srgbClr val="92D050"/>
            </a:solidFill>
            <a:ln>
              <a:noFill/>
            </a:ln>
            <a:extLst/>
          </p:spPr>
          <p:txBody>
            <a:bodyPr/>
            <a:lstStyle/>
            <a:p>
              <a:pPr marL="95250">
                <a:lnSpc>
                  <a:spcPct val="120000"/>
                </a:lnSpc>
                <a:spcBef>
                  <a:spcPct val="20000"/>
                </a:spcBef>
                <a:buClr>
                  <a:srgbClr val="FF7C80"/>
                </a:buClr>
                <a:buFont typeface="Wingdings" pitchFamily="2" charset="2"/>
                <a:buNone/>
              </a:pPr>
              <a:endParaRPr lang="zh-CN" altLang="en-US" sz="2400" b="1">
                <a:ea typeface="幼圆" pitchFamily="49" charset="-122"/>
              </a:endParaRPr>
            </a:p>
          </p:txBody>
        </p:sp>
        <p:sp>
          <p:nvSpPr>
            <p:cNvPr id="17441" name="Rectangle 643"/>
            <p:cNvSpPr>
              <a:spLocks noChangeArrowheads="1"/>
            </p:cNvSpPr>
            <p:nvPr/>
          </p:nvSpPr>
          <p:spPr bwMode="auto">
            <a:xfrm>
              <a:off x="1316356" y="4376399"/>
              <a:ext cx="667262" cy="588252"/>
            </a:xfrm>
            <a:prstGeom prst="rect">
              <a:avLst/>
            </a:prstGeom>
            <a:solidFill>
              <a:srgbClr val="92D050"/>
            </a:solidFill>
            <a:ln>
              <a:noFill/>
            </a:ln>
            <a:extLst/>
          </p:spPr>
          <p:txBody>
            <a:bodyPr/>
            <a:lstStyle/>
            <a:p>
              <a:pPr algn="just" fontAlgn="t"/>
              <a:r>
                <a:rPr lang="en-US" altLang="zh-CN" sz="1800" b="1">
                  <a:latin typeface="宋体" pitchFamily="2" charset="-122"/>
                </a:rPr>
                <a:t>24</a:t>
              </a:r>
              <a:endParaRPr lang="en-US" altLang="zh-CN" sz="1800" b="1"/>
            </a:p>
          </p:txBody>
        </p:sp>
        <p:sp>
          <p:nvSpPr>
            <p:cNvPr id="17442" name="Rectangle 642"/>
            <p:cNvSpPr>
              <a:spLocks noChangeArrowheads="1"/>
            </p:cNvSpPr>
            <p:nvPr/>
          </p:nvSpPr>
          <p:spPr bwMode="auto">
            <a:xfrm>
              <a:off x="7079999" y="3788148"/>
              <a:ext cx="1031532" cy="588252"/>
            </a:xfrm>
            <a:prstGeom prst="rect">
              <a:avLst/>
            </a:prstGeom>
            <a:solidFill>
              <a:srgbClr val="92D050"/>
            </a:solidFill>
            <a:ln>
              <a:noFill/>
            </a:ln>
            <a:extLst/>
          </p:spPr>
          <p:txBody>
            <a:bodyPr/>
            <a:lstStyle/>
            <a:p>
              <a:pPr algn="ctr" fontAlgn="t"/>
              <a:r>
                <a:rPr lang="zh-CN" altLang="en-US" sz="1600" b="1">
                  <a:latin typeface="宋体" pitchFamily="2" charset="-122"/>
                </a:rPr>
                <a:t>计算机</a:t>
              </a:r>
              <a:endParaRPr lang="zh-CN" altLang="en-US" sz="1600" b="1"/>
            </a:p>
          </p:txBody>
        </p:sp>
        <p:sp>
          <p:nvSpPr>
            <p:cNvPr id="17443" name="Rectangle 641"/>
            <p:cNvSpPr>
              <a:spLocks noChangeArrowheads="1"/>
            </p:cNvSpPr>
            <p:nvPr/>
          </p:nvSpPr>
          <p:spPr bwMode="auto">
            <a:xfrm>
              <a:off x="6336138" y="3788148"/>
              <a:ext cx="743861" cy="588252"/>
            </a:xfrm>
            <a:prstGeom prst="rect">
              <a:avLst/>
            </a:prstGeom>
            <a:solidFill>
              <a:srgbClr val="92D050"/>
            </a:solidFill>
            <a:ln>
              <a:noFill/>
            </a:ln>
            <a:extLst/>
          </p:spPr>
          <p:txBody>
            <a:bodyPr/>
            <a:lstStyle/>
            <a:p>
              <a:pPr algn="ctr" fontAlgn="t"/>
              <a:r>
                <a:rPr lang="en-US" altLang="zh-CN" sz="1600" b="1">
                  <a:latin typeface="宋体" pitchFamily="2" charset="-122"/>
                </a:rPr>
                <a:t>501</a:t>
              </a:r>
              <a:endParaRPr lang="en-US" altLang="zh-CN" sz="1600" b="1"/>
            </a:p>
          </p:txBody>
        </p:sp>
        <p:sp>
          <p:nvSpPr>
            <p:cNvPr id="17444" name="Rectangle 640"/>
            <p:cNvSpPr>
              <a:spLocks noChangeArrowheads="1"/>
            </p:cNvSpPr>
            <p:nvPr/>
          </p:nvSpPr>
          <p:spPr bwMode="auto">
            <a:xfrm>
              <a:off x="5755689" y="3788148"/>
              <a:ext cx="580450" cy="588252"/>
            </a:xfrm>
            <a:prstGeom prst="rect">
              <a:avLst/>
            </a:prstGeom>
            <a:solidFill>
              <a:srgbClr val="92D050"/>
            </a:solidFill>
            <a:ln>
              <a:noFill/>
            </a:ln>
            <a:extLst/>
          </p:spPr>
          <p:txBody>
            <a:bodyPr/>
            <a:lstStyle/>
            <a:p>
              <a:pPr algn="ctr" fontAlgn="t"/>
              <a:r>
                <a:rPr lang="zh-CN" altLang="en-US" sz="1600" b="1">
                  <a:latin typeface="宋体" pitchFamily="2" charset="-122"/>
                </a:rPr>
                <a:t>汉</a:t>
              </a:r>
              <a:endParaRPr lang="zh-CN" altLang="en-US" sz="1600" b="1"/>
            </a:p>
          </p:txBody>
        </p:sp>
        <p:sp>
          <p:nvSpPr>
            <p:cNvPr id="17445" name="Rectangle 639"/>
            <p:cNvSpPr>
              <a:spLocks noChangeArrowheads="1"/>
            </p:cNvSpPr>
            <p:nvPr/>
          </p:nvSpPr>
          <p:spPr bwMode="auto">
            <a:xfrm>
              <a:off x="5057788" y="3788148"/>
              <a:ext cx="697901" cy="588252"/>
            </a:xfrm>
            <a:prstGeom prst="rect">
              <a:avLst/>
            </a:prstGeom>
            <a:solidFill>
              <a:srgbClr val="92D050"/>
            </a:solidFill>
            <a:ln>
              <a:noFill/>
            </a:ln>
            <a:extLst/>
          </p:spPr>
          <p:txBody>
            <a:bodyPr/>
            <a:lstStyle/>
            <a:p>
              <a:pPr algn="ctr" fontAlgn="t"/>
              <a:r>
                <a:rPr lang="en-US" altLang="zh-CN" sz="1600" b="1">
                  <a:latin typeface="宋体" pitchFamily="2" charset="-122"/>
                </a:rPr>
                <a:t>20</a:t>
              </a:r>
              <a:endParaRPr lang="en-US" altLang="zh-CN" sz="1600" b="1"/>
            </a:p>
          </p:txBody>
        </p:sp>
        <p:sp>
          <p:nvSpPr>
            <p:cNvPr id="17446" name="Rectangle 638"/>
            <p:cNvSpPr>
              <a:spLocks noChangeArrowheads="1"/>
            </p:cNvSpPr>
            <p:nvPr/>
          </p:nvSpPr>
          <p:spPr bwMode="auto">
            <a:xfrm>
              <a:off x="4635642" y="3788148"/>
              <a:ext cx="422145" cy="588252"/>
            </a:xfrm>
            <a:prstGeom prst="rect">
              <a:avLst/>
            </a:prstGeom>
            <a:solidFill>
              <a:srgbClr val="92D050"/>
            </a:solidFill>
            <a:ln>
              <a:noFill/>
            </a:ln>
            <a:extLst/>
          </p:spPr>
          <p:txBody>
            <a:bodyPr/>
            <a:lstStyle/>
            <a:p>
              <a:pPr algn="ctr" fontAlgn="t"/>
              <a:r>
                <a:rPr lang="zh-CN" altLang="en-US" sz="1600" b="1">
                  <a:latin typeface="宋体" pitchFamily="2" charset="-122"/>
                </a:rPr>
                <a:t>男</a:t>
              </a:r>
              <a:endParaRPr lang="zh-CN" altLang="en-US" sz="1600" b="1"/>
            </a:p>
          </p:txBody>
        </p:sp>
        <p:sp>
          <p:nvSpPr>
            <p:cNvPr id="17447" name="Rectangle 637"/>
            <p:cNvSpPr>
              <a:spLocks noChangeArrowheads="1"/>
            </p:cNvSpPr>
            <p:nvPr/>
          </p:nvSpPr>
          <p:spPr bwMode="auto">
            <a:xfrm>
              <a:off x="3748797" y="3788148"/>
              <a:ext cx="886845" cy="588252"/>
            </a:xfrm>
            <a:prstGeom prst="rect">
              <a:avLst/>
            </a:prstGeom>
            <a:solidFill>
              <a:srgbClr val="92D050"/>
            </a:solidFill>
            <a:ln>
              <a:noFill/>
            </a:ln>
            <a:extLst/>
          </p:spPr>
          <p:txBody>
            <a:bodyPr/>
            <a:lstStyle/>
            <a:p>
              <a:pPr algn="ctr" fontAlgn="t"/>
              <a:r>
                <a:rPr lang="zh-CN" altLang="en-US" sz="1600" b="1">
                  <a:latin typeface="宋体" pitchFamily="2" charset="-122"/>
                </a:rPr>
                <a:t>王力</a:t>
              </a:r>
              <a:endParaRPr lang="zh-CN" altLang="en-US" sz="1600" b="1"/>
            </a:p>
          </p:txBody>
        </p:sp>
        <p:sp>
          <p:nvSpPr>
            <p:cNvPr id="17448" name="Rectangle 636"/>
            <p:cNvSpPr>
              <a:spLocks noChangeArrowheads="1"/>
            </p:cNvSpPr>
            <p:nvPr/>
          </p:nvSpPr>
          <p:spPr bwMode="auto">
            <a:xfrm>
              <a:off x="2938551" y="3788148"/>
              <a:ext cx="810246" cy="588252"/>
            </a:xfrm>
            <a:prstGeom prst="rect">
              <a:avLst/>
            </a:prstGeom>
            <a:solidFill>
              <a:srgbClr val="92D050"/>
            </a:solidFill>
            <a:ln>
              <a:noFill/>
            </a:ln>
            <a:extLst/>
          </p:spPr>
          <p:txBody>
            <a:bodyPr/>
            <a:lstStyle/>
            <a:p>
              <a:pPr algn="ctr" fontAlgn="t"/>
              <a:r>
                <a:rPr lang="en-US" altLang="zh-CN" sz="1600" b="1">
                  <a:latin typeface="宋体" pitchFamily="2" charset="-122"/>
                </a:rPr>
                <a:t>23</a:t>
              </a:r>
              <a:endParaRPr lang="en-US" altLang="zh-CN" sz="1600" b="1"/>
            </a:p>
          </p:txBody>
        </p:sp>
        <p:sp>
          <p:nvSpPr>
            <p:cNvPr id="17449" name="Rectangle 635"/>
            <p:cNvSpPr>
              <a:spLocks noChangeArrowheads="1"/>
            </p:cNvSpPr>
            <p:nvPr/>
          </p:nvSpPr>
          <p:spPr bwMode="auto">
            <a:xfrm>
              <a:off x="2628751" y="3788148"/>
              <a:ext cx="309800" cy="2353006"/>
            </a:xfrm>
            <a:prstGeom prst="rect">
              <a:avLst/>
            </a:prstGeom>
            <a:solidFill>
              <a:srgbClr val="92D050"/>
            </a:solidFill>
            <a:ln>
              <a:noFill/>
            </a:ln>
            <a:extLst/>
          </p:spPr>
          <p:txBody>
            <a:bodyPr/>
            <a:lstStyle/>
            <a:p>
              <a:pPr marL="95250">
                <a:lnSpc>
                  <a:spcPct val="120000"/>
                </a:lnSpc>
                <a:spcBef>
                  <a:spcPct val="20000"/>
                </a:spcBef>
                <a:buClr>
                  <a:srgbClr val="FF7C80"/>
                </a:buClr>
                <a:buFont typeface="Wingdings" pitchFamily="2" charset="2"/>
                <a:buNone/>
              </a:pPr>
              <a:endParaRPr lang="zh-CN" altLang="en-US" sz="2400" b="1">
                <a:ea typeface="幼圆" pitchFamily="49" charset="-122"/>
              </a:endParaRPr>
            </a:p>
          </p:txBody>
        </p:sp>
        <p:sp>
          <p:nvSpPr>
            <p:cNvPr id="17450" name="Rectangle 634"/>
            <p:cNvSpPr>
              <a:spLocks noChangeArrowheads="1"/>
            </p:cNvSpPr>
            <p:nvPr/>
          </p:nvSpPr>
          <p:spPr bwMode="auto">
            <a:xfrm>
              <a:off x="1983618" y="3788148"/>
              <a:ext cx="645133" cy="588252"/>
            </a:xfrm>
            <a:prstGeom prst="rect">
              <a:avLst/>
            </a:prstGeom>
            <a:solidFill>
              <a:srgbClr val="92D050"/>
            </a:solidFill>
            <a:ln>
              <a:noFill/>
            </a:ln>
            <a:extLst/>
          </p:spPr>
          <p:txBody>
            <a:bodyPr/>
            <a:lstStyle/>
            <a:p>
              <a:pPr marL="95250">
                <a:lnSpc>
                  <a:spcPct val="120000"/>
                </a:lnSpc>
                <a:spcBef>
                  <a:spcPct val="20000"/>
                </a:spcBef>
                <a:buClr>
                  <a:srgbClr val="FF7C80"/>
                </a:buClr>
                <a:buFont typeface="Wingdings" pitchFamily="2" charset="2"/>
                <a:buNone/>
              </a:pPr>
              <a:endParaRPr lang="zh-CN" altLang="en-US" sz="2400" b="1">
                <a:ea typeface="幼圆" pitchFamily="49" charset="-122"/>
              </a:endParaRPr>
            </a:p>
          </p:txBody>
        </p:sp>
        <p:sp>
          <p:nvSpPr>
            <p:cNvPr id="17451" name="Rectangle 633"/>
            <p:cNvSpPr>
              <a:spLocks noChangeArrowheads="1"/>
            </p:cNvSpPr>
            <p:nvPr/>
          </p:nvSpPr>
          <p:spPr bwMode="auto">
            <a:xfrm>
              <a:off x="1316356" y="3788148"/>
              <a:ext cx="667262" cy="588252"/>
            </a:xfrm>
            <a:prstGeom prst="rect">
              <a:avLst/>
            </a:prstGeom>
            <a:solidFill>
              <a:srgbClr val="92D050"/>
            </a:solidFill>
            <a:ln>
              <a:noFill/>
            </a:ln>
            <a:extLst/>
          </p:spPr>
          <p:txBody>
            <a:bodyPr/>
            <a:lstStyle/>
            <a:p>
              <a:pPr algn="just" fontAlgn="t"/>
              <a:r>
                <a:rPr lang="en-US" altLang="zh-CN" sz="1800" b="1" dirty="0">
                  <a:latin typeface="宋体" pitchFamily="2" charset="-122"/>
                </a:rPr>
                <a:t>23</a:t>
              </a:r>
              <a:endParaRPr lang="en-US" altLang="zh-CN" sz="1800" b="1" dirty="0"/>
            </a:p>
          </p:txBody>
        </p:sp>
        <p:sp>
          <p:nvSpPr>
            <p:cNvPr id="17452" name="Rectangle 632"/>
            <p:cNvSpPr>
              <a:spLocks noChangeArrowheads="1"/>
            </p:cNvSpPr>
            <p:nvPr/>
          </p:nvSpPr>
          <p:spPr bwMode="auto">
            <a:xfrm>
              <a:off x="7079999" y="2945517"/>
              <a:ext cx="1031532"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b"/>
              <a:r>
                <a:rPr lang="zh-CN" altLang="en-US" sz="1400" b="1">
                  <a:latin typeface="宋体" pitchFamily="2" charset="-122"/>
                </a:rPr>
                <a:t>专业</a:t>
              </a:r>
              <a:endParaRPr lang="zh-CN" altLang="en-US" sz="1400" b="1"/>
            </a:p>
          </p:txBody>
        </p:sp>
        <p:sp>
          <p:nvSpPr>
            <p:cNvPr id="17453" name="Rectangle 631"/>
            <p:cNvSpPr>
              <a:spLocks noChangeArrowheads="1"/>
            </p:cNvSpPr>
            <p:nvPr/>
          </p:nvSpPr>
          <p:spPr bwMode="auto">
            <a:xfrm>
              <a:off x="6336138" y="2945517"/>
              <a:ext cx="743861"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b"/>
              <a:r>
                <a:rPr lang="zh-CN" altLang="en-US" sz="1400" b="1">
                  <a:latin typeface="宋体" pitchFamily="2" charset="-122"/>
                </a:rPr>
                <a:t>班级</a:t>
              </a:r>
              <a:endParaRPr lang="zh-CN" altLang="en-US" sz="1400" b="1"/>
            </a:p>
          </p:txBody>
        </p:sp>
        <p:sp>
          <p:nvSpPr>
            <p:cNvPr id="17454" name="Rectangle 630"/>
            <p:cNvSpPr>
              <a:spLocks noChangeArrowheads="1"/>
            </p:cNvSpPr>
            <p:nvPr/>
          </p:nvSpPr>
          <p:spPr bwMode="auto">
            <a:xfrm>
              <a:off x="5755689" y="2945517"/>
              <a:ext cx="580450"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b"/>
              <a:r>
                <a:rPr lang="zh-CN" altLang="en-US" sz="1400" b="1">
                  <a:latin typeface="宋体" pitchFamily="2" charset="-122"/>
                </a:rPr>
                <a:t>民族</a:t>
              </a:r>
              <a:endParaRPr lang="zh-CN" altLang="en-US" sz="1400" b="1"/>
            </a:p>
          </p:txBody>
        </p:sp>
        <p:sp>
          <p:nvSpPr>
            <p:cNvPr id="17455" name="Rectangle 629"/>
            <p:cNvSpPr>
              <a:spLocks noChangeArrowheads="1"/>
            </p:cNvSpPr>
            <p:nvPr/>
          </p:nvSpPr>
          <p:spPr bwMode="auto">
            <a:xfrm>
              <a:off x="5057788" y="2945517"/>
              <a:ext cx="697901"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b"/>
              <a:r>
                <a:rPr lang="zh-CN" altLang="en-US" sz="1400" b="1">
                  <a:latin typeface="宋体" pitchFamily="2" charset="-122"/>
                </a:rPr>
                <a:t>年龄</a:t>
              </a:r>
              <a:endParaRPr lang="zh-CN" altLang="en-US" sz="1400" b="1"/>
            </a:p>
          </p:txBody>
        </p:sp>
        <p:sp>
          <p:nvSpPr>
            <p:cNvPr id="17456" name="Rectangle 628"/>
            <p:cNvSpPr>
              <a:spLocks noChangeArrowheads="1"/>
            </p:cNvSpPr>
            <p:nvPr/>
          </p:nvSpPr>
          <p:spPr bwMode="auto">
            <a:xfrm>
              <a:off x="4635642" y="2945517"/>
              <a:ext cx="422145"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b"/>
              <a:r>
                <a:rPr lang="zh-CN" altLang="en-US" sz="1400" b="1">
                  <a:latin typeface="宋体" pitchFamily="2" charset="-122"/>
                </a:rPr>
                <a:t>性别</a:t>
              </a:r>
              <a:endParaRPr lang="zh-CN" altLang="en-US" sz="1400" b="1"/>
            </a:p>
          </p:txBody>
        </p:sp>
        <p:sp>
          <p:nvSpPr>
            <p:cNvPr id="17457" name="Rectangle 627"/>
            <p:cNvSpPr>
              <a:spLocks noChangeArrowheads="1"/>
            </p:cNvSpPr>
            <p:nvPr/>
          </p:nvSpPr>
          <p:spPr bwMode="auto">
            <a:xfrm>
              <a:off x="3748797" y="2945517"/>
              <a:ext cx="886845"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fontAlgn="b"/>
              <a:r>
                <a:rPr lang="zh-CN" altLang="en-US" sz="1400" b="1">
                  <a:latin typeface="宋体" pitchFamily="2" charset="-122"/>
                </a:rPr>
                <a:t>姓名</a:t>
              </a:r>
              <a:endParaRPr lang="zh-CN" altLang="en-US" sz="1400" b="1"/>
            </a:p>
          </p:txBody>
        </p:sp>
        <p:sp>
          <p:nvSpPr>
            <p:cNvPr id="17458" name="Rectangle 626"/>
            <p:cNvSpPr>
              <a:spLocks noChangeArrowheads="1"/>
            </p:cNvSpPr>
            <p:nvPr/>
          </p:nvSpPr>
          <p:spPr bwMode="auto">
            <a:xfrm>
              <a:off x="2938551" y="2945517"/>
              <a:ext cx="810246"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b"/>
              <a:r>
                <a:rPr lang="zh-CN" altLang="en-US" sz="1400" b="1">
                  <a:latin typeface="宋体" pitchFamily="2" charset="-122"/>
                </a:rPr>
                <a:t>学号</a:t>
              </a:r>
              <a:endParaRPr lang="zh-CN" altLang="en-US" sz="1400" b="1"/>
            </a:p>
          </p:txBody>
        </p:sp>
        <p:sp>
          <p:nvSpPr>
            <p:cNvPr id="17459" name="Line 673"/>
            <p:cNvSpPr>
              <a:spLocks noChangeShapeType="1"/>
            </p:cNvSpPr>
            <p:nvPr/>
          </p:nvSpPr>
          <p:spPr bwMode="auto">
            <a:xfrm>
              <a:off x="1316356" y="2945517"/>
              <a:ext cx="6795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460" name="Line 674"/>
            <p:cNvSpPr>
              <a:spLocks noChangeShapeType="1"/>
            </p:cNvSpPr>
            <p:nvPr/>
          </p:nvSpPr>
          <p:spPr bwMode="auto">
            <a:xfrm>
              <a:off x="1316356" y="6141154"/>
              <a:ext cx="667262"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1" name="Line 675"/>
            <p:cNvSpPr>
              <a:spLocks noChangeShapeType="1"/>
            </p:cNvSpPr>
            <p:nvPr/>
          </p:nvSpPr>
          <p:spPr bwMode="auto">
            <a:xfrm>
              <a:off x="1316356" y="2945517"/>
              <a:ext cx="0" cy="84263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462" name="Line 676"/>
            <p:cNvSpPr>
              <a:spLocks noChangeShapeType="1"/>
            </p:cNvSpPr>
            <p:nvPr/>
          </p:nvSpPr>
          <p:spPr bwMode="auto">
            <a:xfrm>
              <a:off x="8111531" y="2945517"/>
              <a:ext cx="0" cy="84263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463" name="Line 678"/>
            <p:cNvSpPr>
              <a:spLocks noChangeShapeType="1"/>
            </p:cNvSpPr>
            <p:nvPr/>
          </p:nvSpPr>
          <p:spPr bwMode="auto">
            <a:xfrm>
              <a:off x="1316356" y="3788148"/>
              <a:ext cx="667262"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4" name="Line 679"/>
            <p:cNvSpPr>
              <a:spLocks noChangeShapeType="1"/>
            </p:cNvSpPr>
            <p:nvPr/>
          </p:nvSpPr>
          <p:spPr bwMode="auto">
            <a:xfrm>
              <a:off x="1316356" y="4376399"/>
              <a:ext cx="667262"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5" name="Line 680"/>
            <p:cNvSpPr>
              <a:spLocks noChangeShapeType="1"/>
            </p:cNvSpPr>
            <p:nvPr/>
          </p:nvSpPr>
          <p:spPr bwMode="auto">
            <a:xfrm>
              <a:off x="1316356" y="3788148"/>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6" name="Line 682"/>
            <p:cNvSpPr>
              <a:spLocks noChangeShapeType="1"/>
            </p:cNvSpPr>
            <p:nvPr/>
          </p:nvSpPr>
          <p:spPr bwMode="auto">
            <a:xfrm>
              <a:off x="1983618" y="3788148"/>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7" name="Line 683"/>
            <p:cNvSpPr>
              <a:spLocks noChangeShapeType="1"/>
            </p:cNvSpPr>
            <p:nvPr/>
          </p:nvSpPr>
          <p:spPr bwMode="auto">
            <a:xfrm>
              <a:off x="2938551" y="3788148"/>
              <a:ext cx="5172980"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8" name="Line 684"/>
            <p:cNvSpPr>
              <a:spLocks noChangeShapeType="1"/>
            </p:cNvSpPr>
            <p:nvPr/>
          </p:nvSpPr>
          <p:spPr bwMode="auto">
            <a:xfrm>
              <a:off x="2938551" y="4376399"/>
              <a:ext cx="5172980"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9" name="Line 685"/>
            <p:cNvSpPr>
              <a:spLocks noChangeShapeType="1"/>
            </p:cNvSpPr>
            <p:nvPr/>
          </p:nvSpPr>
          <p:spPr bwMode="auto">
            <a:xfrm>
              <a:off x="2938551" y="3788148"/>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70" name="Line 686"/>
            <p:cNvSpPr>
              <a:spLocks noChangeShapeType="1"/>
            </p:cNvSpPr>
            <p:nvPr/>
          </p:nvSpPr>
          <p:spPr bwMode="auto">
            <a:xfrm>
              <a:off x="3748797" y="3788148"/>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71" name="Line 689"/>
            <p:cNvSpPr>
              <a:spLocks noChangeShapeType="1"/>
            </p:cNvSpPr>
            <p:nvPr/>
          </p:nvSpPr>
          <p:spPr bwMode="auto">
            <a:xfrm>
              <a:off x="4635642" y="3788148"/>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72" name="Line 692"/>
            <p:cNvSpPr>
              <a:spLocks noChangeShapeType="1"/>
            </p:cNvSpPr>
            <p:nvPr/>
          </p:nvSpPr>
          <p:spPr bwMode="auto">
            <a:xfrm>
              <a:off x="5057788" y="3788148"/>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73" name="Line 695"/>
            <p:cNvSpPr>
              <a:spLocks noChangeShapeType="1"/>
            </p:cNvSpPr>
            <p:nvPr/>
          </p:nvSpPr>
          <p:spPr bwMode="auto">
            <a:xfrm>
              <a:off x="5755689" y="3788148"/>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74" name="Line 698"/>
            <p:cNvSpPr>
              <a:spLocks noChangeShapeType="1"/>
            </p:cNvSpPr>
            <p:nvPr/>
          </p:nvSpPr>
          <p:spPr bwMode="auto">
            <a:xfrm>
              <a:off x="6336138" y="3788148"/>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75" name="Line 701"/>
            <p:cNvSpPr>
              <a:spLocks noChangeShapeType="1"/>
            </p:cNvSpPr>
            <p:nvPr/>
          </p:nvSpPr>
          <p:spPr bwMode="auto">
            <a:xfrm>
              <a:off x="7079999" y="3788148"/>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76" name="Line 704"/>
            <p:cNvSpPr>
              <a:spLocks noChangeShapeType="1"/>
            </p:cNvSpPr>
            <p:nvPr/>
          </p:nvSpPr>
          <p:spPr bwMode="auto">
            <a:xfrm>
              <a:off x="8111531" y="3788148"/>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77" name="Line 706"/>
            <p:cNvSpPr>
              <a:spLocks noChangeShapeType="1"/>
            </p:cNvSpPr>
            <p:nvPr/>
          </p:nvSpPr>
          <p:spPr bwMode="auto">
            <a:xfrm>
              <a:off x="1316356" y="4964651"/>
              <a:ext cx="667262"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78" name="Line 710"/>
            <p:cNvSpPr>
              <a:spLocks noChangeShapeType="1"/>
            </p:cNvSpPr>
            <p:nvPr/>
          </p:nvSpPr>
          <p:spPr bwMode="auto">
            <a:xfrm>
              <a:off x="2938551" y="4964651"/>
              <a:ext cx="5172980"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79" name="Line 742"/>
            <p:cNvSpPr>
              <a:spLocks noChangeShapeType="1"/>
            </p:cNvSpPr>
            <p:nvPr/>
          </p:nvSpPr>
          <p:spPr bwMode="auto">
            <a:xfrm>
              <a:off x="1316356" y="5552902"/>
              <a:ext cx="667262"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80" name="Line 746"/>
            <p:cNvSpPr>
              <a:spLocks noChangeShapeType="1"/>
            </p:cNvSpPr>
            <p:nvPr/>
          </p:nvSpPr>
          <p:spPr bwMode="auto">
            <a:xfrm>
              <a:off x="2938551" y="5552902"/>
              <a:ext cx="5172980"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81" name="Line 778"/>
            <p:cNvSpPr>
              <a:spLocks noChangeShapeType="1"/>
            </p:cNvSpPr>
            <p:nvPr/>
          </p:nvSpPr>
          <p:spPr bwMode="auto">
            <a:xfrm>
              <a:off x="1983618" y="6141154"/>
              <a:ext cx="95493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482" name="Line 781"/>
            <p:cNvSpPr>
              <a:spLocks noChangeShapeType="1"/>
            </p:cNvSpPr>
            <p:nvPr/>
          </p:nvSpPr>
          <p:spPr bwMode="auto">
            <a:xfrm>
              <a:off x="2938551" y="6141154"/>
              <a:ext cx="5172980"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83" name="Line 591"/>
            <p:cNvSpPr>
              <a:spLocks noChangeShapeType="1"/>
            </p:cNvSpPr>
            <p:nvPr/>
          </p:nvSpPr>
          <p:spPr bwMode="auto">
            <a:xfrm>
              <a:off x="2473851" y="3788148"/>
              <a:ext cx="0" cy="559987"/>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84" name="Line 600"/>
            <p:cNvSpPr>
              <a:spLocks noChangeShapeType="1"/>
            </p:cNvSpPr>
            <p:nvPr/>
          </p:nvSpPr>
          <p:spPr bwMode="auto">
            <a:xfrm>
              <a:off x="2473851" y="4307505"/>
              <a:ext cx="0" cy="641247"/>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85" name="Line 609"/>
            <p:cNvSpPr>
              <a:spLocks noChangeShapeType="1"/>
            </p:cNvSpPr>
            <p:nvPr/>
          </p:nvSpPr>
          <p:spPr bwMode="auto">
            <a:xfrm>
              <a:off x="2473851" y="4918721"/>
              <a:ext cx="0" cy="591785"/>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86" name="Line 618"/>
            <p:cNvSpPr>
              <a:spLocks noChangeShapeType="1"/>
            </p:cNvSpPr>
            <p:nvPr/>
          </p:nvSpPr>
          <p:spPr bwMode="auto">
            <a:xfrm>
              <a:off x="2473851" y="5506973"/>
              <a:ext cx="0" cy="56352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487" name="Group 842"/>
            <p:cNvGrpSpPr>
              <a:grpSpLocks/>
            </p:cNvGrpSpPr>
            <p:nvPr/>
          </p:nvGrpSpPr>
          <p:grpSpPr bwMode="auto">
            <a:xfrm>
              <a:off x="1973404" y="3788148"/>
              <a:ext cx="924294" cy="2347707"/>
              <a:chOff x="1497" y="2546"/>
              <a:chExt cx="543" cy="1329"/>
            </a:xfrm>
            <a:solidFill>
              <a:srgbClr val="92D050"/>
            </a:solidFill>
          </p:grpSpPr>
          <p:sp>
            <p:nvSpPr>
              <p:cNvPr id="17488" name="Line 590"/>
              <p:cNvSpPr>
                <a:spLocks noChangeShapeType="1"/>
              </p:cNvSpPr>
              <p:nvPr/>
            </p:nvSpPr>
            <p:spPr bwMode="auto">
              <a:xfrm>
                <a:off x="1497" y="2546"/>
                <a:ext cx="0" cy="317"/>
              </a:xfrm>
              <a:prstGeom prst="line">
                <a:avLst/>
              </a:prstGeom>
              <a:grpFill/>
              <a:ln w="12700" cap="rnd">
                <a:solidFill>
                  <a:srgbClr val="FFFFFF"/>
                </a:solidFill>
                <a:round/>
                <a:headEnd/>
                <a:tailEnd/>
              </a:ln>
              <a:extLst/>
            </p:spPr>
            <p:txBody>
              <a:bodyPr wrap="none" anchor="ctr"/>
              <a:lstStyle/>
              <a:p>
                <a:endParaRPr lang="zh-CN" altLang="en-US"/>
              </a:p>
            </p:txBody>
          </p:sp>
          <p:sp>
            <p:nvSpPr>
              <p:cNvPr id="17489" name="Line 599"/>
              <p:cNvSpPr>
                <a:spLocks noChangeShapeType="1"/>
              </p:cNvSpPr>
              <p:nvPr/>
            </p:nvSpPr>
            <p:spPr bwMode="auto">
              <a:xfrm>
                <a:off x="1497" y="2840"/>
                <a:ext cx="0" cy="363"/>
              </a:xfrm>
              <a:prstGeom prst="line">
                <a:avLst/>
              </a:prstGeom>
              <a:grpFill/>
              <a:ln w="12700" cap="rnd">
                <a:solidFill>
                  <a:srgbClr val="FFFFFF"/>
                </a:solidFill>
                <a:round/>
                <a:headEnd/>
                <a:tailEnd/>
              </a:ln>
              <a:extLst/>
            </p:spPr>
            <p:txBody>
              <a:bodyPr wrap="none" anchor="ctr"/>
              <a:lstStyle/>
              <a:p>
                <a:endParaRPr lang="zh-CN" altLang="en-US"/>
              </a:p>
            </p:txBody>
          </p:sp>
          <p:sp>
            <p:nvSpPr>
              <p:cNvPr id="17490" name="Line 608"/>
              <p:cNvSpPr>
                <a:spLocks noChangeShapeType="1"/>
              </p:cNvSpPr>
              <p:nvPr/>
            </p:nvSpPr>
            <p:spPr bwMode="auto">
              <a:xfrm>
                <a:off x="1497" y="3186"/>
                <a:ext cx="0" cy="335"/>
              </a:xfrm>
              <a:prstGeom prst="line">
                <a:avLst/>
              </a:prstGeom>
              <a:grpFill/>
              <a:ln w="12700" cap="rnd">
                <a:solidFill>
                  <a:srgbClr val="FFFFFF"/>
                </a:solidFill>
                <a:round/>
                <a:headEnd/>
                <a:tailEnd/>
              </a:ln>
              <a:extLst/>
            </p:spPr>
            <p:txBody>
              <a:bodyPr wrap="none" anchor="ctr"/>
              <a:lstStyle/>
              <a:p>
                <a:endParaRPr lang="zh-CN" altLang="en-US"/>
              </a:p>
            </p:txBody>
          </p:sp>
          <p:sp>
            <p:nvSpPr>
              <p:cNvPr id="17491" name="Line 617"/>
              <p:cNvSpPr>
                <a:spLocks noChangeShapeType="1"/>
              </p:cNvSpPr>
              <p:nvPr/>
            </p:nvSpPr>
            <p:spPr bwMode="auto">
              <a:xfrm>
                <a:off x="1497" y="3519"/>
                <a:ext cx="0" cy="319"/>
              </a:xfrm>
              <a:prstGeom prst="line">
                <a:avLst/>
              </a:prstGeom>
              <a:grpFill/>
              <a:ln w="12700" cap="rnd">
                <a:solidFill>
                  <a:srgbClr val="FFFFFF"/>
                </a:solidFill>
                <a:round/>
                <a:headEnd/>
                <a:tailEnd/>
              </a:ln>
              <a:extLst/>
            </p:spPr>
            <p:txBody>
              <a:bodyPr wrap="none" anchor="ctr"/>
              <a:lstStyle/>
              <a:p>
                <a:endParaRPr lang="zh-CN" altLang="en-US"/>
              </a:p>
            </p:txBody>
          </p:sp>
          <p:grpSp>
            <p:nvGrpSpPr>
              <p:cNvPr id="17492" name="Group 840"/>
              <p:cNvGrpSpPr>
                <a:grpSpLocks/>
              </p:cNvGrpSpPr>
              <p:nvPr/>
            </p:nvGrpSpPr>
            <p:grpSpPr bwMode="auto">
              <a:xfrm>
                <a:off x="1497" y="2546"/>
                <a:ext cx="543" cy="1329"/>
                <a:chOff x="1497" y="2546"/>
                <a:chExt cx="543" cy="1329"/>
              </a:xfrm>
              <a:grpFill/>
            </p:grpSpPr>
            <p:grpSp>
              <p:nvGrpSpPr>
                <p:cNvPr id="17493" name="Group 835"/>
                <p:cNvGrpSpPr>
                  <a:grpSpLocks/>
                </p:cNvGrpSpPr>
                <p:nvPr/>
              </p:nvGrpSpPr>
              <p:grpSpPr bwMode="auto">
                <a:xfrm>
                  <a:off x="1497" y="2546"/>
                  <a:ext cx="294" cy="1329"/>
                  <a:chOff x="1497" y="2546"/>
                  <a:chExt cx="294" cy="1329"/>
                </a:xfrm>
                <a:grpFill/>
              </p:grpSpPr>
              <p:sp>
                <p:nvSpPr>
                  <p:cNvPr id="17498" name="Line 588"/>
                  <p:cNvSpPr>
                    <a:spLocks noChangeShapeType="1"/>
                  </p:cNvSpPr>
                  <p:nvPr/>
                </p:nvSpPr>
                <p:spPr bwMode="auto">
                  <a:xfrm>
                    <a:off x="1497" y="2546"/>
                    <a:ext cx="294" cy="0"/>
                  </a:xfrm>
                  <a:prstGeom prst="line">
                    <a:avLst/>
                  </a:prstGeom>
                  <a:grpFill/>
                  <a:ln w="12700" cap="rnd">
                    <a:solidFill>
                      <a:srgbClr val="FFFFFF"/>
                    </a:solidFill>
                    <a:round/>
                    <a:headEnd/>
                    <a:tailEnd/>
                  </a:ln>
                  <a:extLst/>
                </p:spPr>
                <p:txBody>
                  <a:bodyPr wrap="none" anchor="ctr"/>
                  <a:lstStyle/>
                  <a:p>
                    <a:endParaRPr lang="zh-CN" altLang="en-US"/>
                  </a:p>
                </p:txBody>
              </p:sp>
              <p:sp>
                <p:nvSpPr>
                  <p:cNvPr id="17499" name="Line 589"/>
                  <p:cNvSpPr>
                    <a:spLocks noChangeShapeType="1"/>
                  </p:cNvSpPr>
                  <p:nvPr/>
                </p:nvSpPr>
                <p:spPr bwMode="auto">
                  <a:xfrm>
                    <a:off x="1497" y="2867"/>
                    <a:ext cx="294" cy="0"/>
                  </a:xfrm>
                  <a:prstGeom prst="line">
                    <a:avLst/>
                  </a:prstGeom>
                  <a:grpFill/>
                  <a:ln w="12700" cap="rnd">
                    <a:solidFill>
                      <a:srgbClr val="FFFFFF"/>
                    </a:solidFill>
                    <a:round/>
                    <a:headEnd/>
                    <a:tailEnd/>
                  </a:ln>
                  <a:extLst/>
                </p:spPr>
                <p:txBody>
                  <a:bodyPr wrap="none" anchor="ctr"/>
                  <a:lstStyle/>
                  <a:p>
                    <a:endParaRPr lang="zh-CN" altLang="en-US"/>
                  </a:p>
                </p:txBody>
              </p:sp>
              <p:sp>
                <p:nvSpPr>
                  <p:cNvPr id="17500" name="Line 598"/>
                  <p:cNvSpPr>
                    <a:spLocks noChangeShapeType="1"/>
                  </p:cNvSpPr>
                  <p:nvPr/>
                </p:nvSpPr>
                <p:spPr bwMode="auto">
                  <a:xfrm>
                    <a:off x="1497" y="3212"/>
                    <a:ext cx="294" cy="0"/>
                  </a:xfrm>
                  <a:prstGeom prst="line">
                    <a:avLst/>
                  </a:prstGeom>
                  <a:grpFill/>
                  <a:ln w="12700" cap="rnd">
                    <a:solidFill>
                      <a:srgbClr val="FFFFFF"/>
                    </a:solidFill>
                    <a:round/>
                    <a:headEnd/>
                    <a:tailEnd/>
                  </a:ln>
                  <a:extLst/>
                </p:spPr>
                <p:txBody>
                  <a:bodyPr wrap="none" anchor="ctr"/>
                  <a:lstStyle/>
                  <a:p>
                    <a:endParaRPr lang="zh-CN" altLang="en-US"/>
                  </a:p>
                </p:txBody>
              </p:sp>
              <p:sp>
                <p:nvSpPr>
                  <p:cNvPr id="17501" name="Line 615"/>
                  <p:cNvSpPr>
                    <a:spLocks noChangeShapeType="1"/>
                  </p:cNvSpPr>
                  <p:nvPr/>
                </p:nvSpPr>
                <p:spPr bwMode="auto">
                  <a:xfrm>
                    <a:off x="1497" y="3542"/>
                    <a:ext cx="294" cy="0"/>
                  </a:xfrm>
                  <a:prstGeom prst="line">
                    <a:avLst/>
                  </a:prstGeom>
                  <a:grpFill/>
                  <a:ln w="12700" cap="rnd">
                    <a:solidFill>
                      <a:srgbClr val="FFFFFF"/>
                    </a:solidFill>
                    <a:round/>
                    <a:headEnd/>
                    <a:tailEnd/>
                  </a:ln>
                  <a:extLst/>
                </p:spPr>
                <p:txBody>
                  <a:bodyPr wrap="none" anchor="ctr"/>
                  <a:lstStyle/>
                  <a:p>
                    <a:endParaRPr lang="zh-CN" altLang="en-US"/>
                  </a:p>
                </p:txBody>
              </p:sp>
              <p:sp>
                <p:nvSpPr>
                  <p:cNvPr id="17502" name="Line 616"/>
                  <p:cNvSpPr>
                    <a:spLocks noChangeShapeType="1"/>
                  </p:cNvSpPr>
                  <p:nvPr/>
                </p:nvSpPr>
                <p:spPr bwMode="auto">
                  <a:xfrm>
                    <a:off x="1497" y="3875"/>
                    <a:ext cx="294" cy="0"/>
                  </a:xfrm>
                  <a:prstGeom prst="line">
                    <a:avLst/>
                  </a:prstGeom>
                  <a:grpFill/>
                  <a:ln w="12700" cap="rnd">
                    <a:solidFill>
                      <a:srgbClr val="FFFFFF"/>
                    </a:solidFill>
                    <a:round/>
                    <a:headEnd/>
                    <a:tailEnd/>
                  </a:ln>
                  <a:extLst/>
                </p:spPr>
                <p:txBody>
                  <a:bodyPr wrap="none" anchor="ctr"/>
                  <a:lstStyle/>
                  <a:p>
                    <a:endParaRPr lang="zh-CN" altLang="en-US"/>
                  </a:p>
                </p:txBody>
              </p:sp>
            </p:grpSp>
            <p:sp>
              <p:nvSpPr>
                <p:cNvPr id="17494" name="Line 836"/>
                <p:cNvSpPr>
                  <a:spLocks noChangeShapeType="1"/>
                </p:cNvSpPr>
                <p:nvPr/>
              </p:nvSpPr>
              <p:spPr bwMode="auto">
                <a:xfrm>
                  <a:off x="1633" y="2750"/>
                  <a:ext cx="385" cy="0"/>
                </a:xfrm>
                <a:prstGeom prst="line">
                  <a:avLst/>
                </a:prstGeom>
                <a:grpFill/>
                <a:ln w="19050">
                  <a:solidFill>
                    <a:schemeClr val="bg1"/>
                  </a:solidFill>
                  <a:round/>
                  <a:headEnd/>
                  <a:tailEnd type="triangle" w="med" len="med"/>
                </a:ln>
                <a:extLst/>
              </p:spPr>
              <p:txBody>
                <a:bodyPr wrap="none" anchor="ctr"/>
                <a:lstStyle/>
                <a:p>
                  <a:endParaRPr lang="zh-CN" altLang="en-US"/>
                </a:p>
              </p:txBody>
            </p:sp>
            <p:sp>
              <p:nvSpPr>
                <p:cNvPr id="17495" name="Line 837"/>
                <p:cNvSpPr>
                  <a:spLocks noChangeShapeType="1"/>
                </p:cNvSpPr>
                <p:nvPr/>
              </p:nvSpPr>
              <p:spPr bwMode="auto">
                <a:xfrm>
                  <a:off x="1633" y="3067"/>
                  <a:ext cx="385" cy="0"/>
                </a:xfrm>
                <a:prstGeom prst="line">
                  <a:avLst/>
                </a:prstGeom>
                <a:grpFill/>
                <a:ln w="19050">
                  <a:solidFill>
                    <a:schemeClr val="bg1"/>
                  </a:solidFill>
                  <a:round/>
                  <a:headEnd/>
                  <a:tailEnd type="triangle" w="med" len="med"/>
                </a:ln>
                <a:extLst/>
              </p:spPr>
              <p:txBody>
                <a:bodyPr wrap="none" anchor="ctr"/>
                <a:lstStyle/>
                <a:p>
                  <a:endParaRPr lang="zh-CN" altLang="en-US"/>
                </a:p>
              </p:txBody>
            </p:sp>
            <p:sp>
              <p:nvSpPr>
                <p:cNvPr id="17496" name="Line 838"/>
                <p:cNvSpPr>
                  <a:spLocks noChangeShapeType="1"/>
                </p:cNvSpPr>
                <p:nvPr/>
              </p:nvSpPr>
              <p:spPr bwMode="auto">
                <a:xfrm>
                  <a:off x="1655" y="3385"/>
                  <a:ext cx="385" cy="0"/>
                </a:xfrm>
                <a:prstGeom prst="line">
                  <a:avLst/>
                </a:prstGeom>
                <a:grpFill/>
                <a:ln w="19050">
                  <a:solidFill>
                    <a:schemeClr val="bg1"/>
                  </a:solidFill>
                  <a:round/>
                  <a:headEnd/>
                  <a:tailEnd type="triangle" w="med" len="med"/>
                </a:ln>
                <a:extLst/>
              </p:spPr>
              <p:txBody>
                <a:bodyPr wrap="none" anchor="ctr"/>
                <a:lstStyle/>
                <a:p>
                  <a:endParaRPr lang="zh-CN" altLang="en-US"/>
                </a:p>
              </p:txBody>
            </p:sp>
            <p:sp>
              <p:nvSpPr>
                <p:cNvPr id="17497" name="Line 839"/>
                <p:cNvSpPr>
                  <a:spLocks noChangeShapeType="1"/>
                </p:cNvSpPr>
                <p:nvPr/>
              </p:nvSpPr>
              <p:spPr bwMode="auto">
                <a:xfrm>
                  <a:off x="1633" y="3702"/>
                  <a:ext cx="385" cy="0"/>
                </a:xfrm>
                <a:prstGeom prst="line">
                  <a:avLst/>
                </a:prstGeom>
                <a:grpFill/>
                <a:ln w="19050">
                  <a:solidFill>
                    <a:schemeClr val="bg1"/>
                  </a:solidFill>
                  <a:round/>
                  <a:headEnd/>
                  <a:tailEnd type="triangle" w="med" len="med"/>
                </a:ln>
                <a:extLst/>
              </p:spPr>
              <p:txBody>
                <a:bodyPr wrap="none" anchor="ctr"/>
                <a:lstStyle/>
                <a:p>
                  <a:endParaRPr lang="zh-CN" altLang="en-US"/>
                </a:p>
              </p:txBody>
            </p:sp>
          </p:grpSp>
        </p:grpSp>
      </p:grpSp>
    </p:spTree>
  </p:cSld>
  <p:clrMapOvr>
    <a:masterClrMapping/>
  </p:clrMapOvr>
  <p:transition spd="med" advTm="54848">
    <p:pull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0" y="1125538"/>
            <a:ext cx="8758238" cy="5327650"/>
          </a:xfrm>
        </p:spPr>
        <p:txBody>
          <a:bodyPr/>
          <a:lstStyle/>
          <a:p>
            <a:pPr marL="628650" indent="-533400" eaLnBrk="1" hangingPunct="1">
              <a:buClr>
                <a:srgbClr val="94C800"/>
              </a:buClr>
              <a:buFont typeface="Wingdings" pitchFamily="2" charset="2"/>
              <a:buAutoNum type="circleNumDbPlain" startAt="4"/>
            </a:pPr>
            <a:r>
              <a:rPr lang="zh-CN" altLang="en-US" dirty="0" smtClean="0">
                <a:solidFill>
                  <a:srgbClr val="C00000"/>
                </a:solidFill>
                <a:latin typeface="幼圆" pitchFamily="49" charset="-122"/>
              </a:rPr>
              <a:t>散列存储结构：</a:t>
            </a:r>
            <a:r>
              <a:rPr lang="en-US" altLang="zh-CN" dirty="0" smtClean="0">
                <a:solidFill>
                  <a:srgbClr val="C00000"/>
                </a:solidFill>
                <a:latin typeface="幼圆" pitchFamily="49" charset="-122"/>
              </a:rPr>
              <a:t>(</a:t>
            </a:r>
            <a:r>
              <a:rPr lang="en-US" altLang="zh-CN" dirty="0">
                <a:solidFill>
                  <a:srgbClr val="C00000"/>
                </a:solidFill>
                <a:latin typeface="幼圆" pitchFamily="49" charset="-122"/>
              </a:rPr>
              <a:t>?</a:t>
            </a:r>
            <a:r>
              <a:rPr lang="en-US" altLang="zh-CN" dirty="0" smtClean="0">
                <a:solidFill>
                  <a:srgbClr val="C00000"/>
                </a:solidFill>
                <a:latin typeface="幼圆" pitchFamily="49" charset="-122"/>
              </a:rPr>
              <a:t>)</a:t>
            </a:r>
            <a:r>
              <a:rPr lang="zh-CN" altLang="en-US" dirty="0" smtClean="0">
                <a:solidFill>
                  <a:schemeClr val="tx1"/>
                </a:solidFill>
              </a:rPr>
              <a:t>即根据选择的散列（哈希）函数，将数据元素散列到存储器的相应位置上。 </a:t>
            </a:r>
            <a:endParaRPr lang="en-US" altLang="zh-CN" dirty="0" smtClean="0">
              <a:solidFill>
                <a:schemeClr val="tx1"/>
              </a:solidFill>
            </a:endParaRPr>
          </a:p>
          <a:p>
            <a:pPr marL="95250" indent="0" eaLnBrk="1" hangingPunct="1">
              <a:buClr>
                <a:srgbClr val="94C800"/>
              </a:buClr>
              <a:buNone/>
            </a:pPr>
            <a:r>
              <a:rPr lang="en-US" altLang="zh-CN" dirty="0" smtClean="0">
                <a:solidFill>
                  <a:schemeClr val="tx1"/>
                </a:solidFill>
              </a:rPr>
              <a:t>	</a:t>
            </a:r>
            <a:r>
              <a:rPr lang="zh-CN" altLang="en-US" dirty="0" smtClean="0">
                <a:solidFill>
                  <a:schemeClr val="tx1"/>
                </a:solidFill>
              </a:rPr>
              <a:t>数据存储地址是用“散列函数”作用到</a:t>
            </a:r>
            <a:r>
              <a:rPr lang="zh-CN" altLang="en-US" dirty="0" smtClean="0">
                <a:solidFill>
                  <a:srgbClr val="0070C0"/>
                </a:solidFill>
              </a:rPr>
              <a:t>数据值</a:t>
            </a:r>
            <a:r>
              <a:rPr lang="en-US" altLang="zh-CN" dirty="0" smtClean="0">
                <a:solidFill>
                  <a:srgbClr val="0070C0"/>
                </a:solidFill>
              </a:rPr>
              <a:t>(Key)</a:t>
            </a:r>
            <a:r>
              <a:rPr lang="zh-CN" altLang="en-US" dirty="0" smtClean="0">
                <a:solidFill>
                  <a:schemeClr val="tx1"/>
                </a:solidFill>
              </a:rPr>
              <a:t>上，计算出存储地址。</a:t>
            </a:r>
          </a:p>
        </p:txBody>
      </p:sp>
    </p:spTree>
  </p:cSld>
  <p:clrMapOvr>
    <a:masterClrMapping/>
  </p:clrMapOvr>
  <p:transition spd="med" advTm="61619">
    <p:pull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4894DBA-80C2-4E8D-B427-846B688BE337}" type="datetime1">
              <a:rPr lang="zh-CN" altLang="en-US"/>
              <a:pPr/>
              <a:t>2019/9/17</a:t>
            </a:fld>
            <a:endParaRPr lang="en-US" altLang="zh-CN"/>
          </a:p>
        </p:txBody>
      </p:sp>
      <p:sp>
        <p:nvSpPr>
          <p:cNvPr id="5" name="灯片编号占位符 5"/>
          <p:cNvSpPr>
            <a:spLocks noGrp="1"/>
          </p:cNvSpPr>
          <p:nvPr>
            <p:ph type="sldNum" sz="quarter" idx="12"/>
          </p:nvPr>
        </p:nvSpPr>
        <p:spPr/>
        <p:txBody>
          <a:bodyPr/>
          <a:lstStyle/>
          <a:p>
            <a:r>
              <a:rPr lang="en-US" altLang="zh-CN"/>
              <a:t>-</a:t>
            </a:r>
            <a:fld id="{06CE24AB-3610-46F1-A902-40A1AA1ECF2E}" type="slidenum">
              <a:rPr lang="en-US" altLang="zh-CN"/>
              <a:pPr/>
              <a:t>45</a:t>
            </a:fld>
            <a:r>
              <a:rPr lang="en-US" altLang="zh-CN"/>
              <a:t>-</a:t>
            </a:r>
          </a:p>
        </p:txBody>
      </p:sp>
      <p:sp>
        <p:nvSpPr>
          <p:cNvPr id="188418" name="Rectangle 2"/>
          <p:cNvSpPr>
            <a:spLocks noGrp="1" noChangeArrowheads="1"/>
          </p:cNvSpPr>
          <p:nvPr>
            <p:ph type="title"/>
          </p:nvPr>
        </p:nvSpPr>
        <p:spPr/>
        <p:txBody>
          <a:bodyPr/>
          <a:lstStyle/>
          <a:p>
            <a:r>
              <a:rPr lang="zh-CN" altLang="en-US" b="1" dirty="0">
                <a:latin typeface="Times New Roman" pitchFamily="18" charset="0"/>
                <a:ea typeface="迷你简启体" pitchFamily="65" charset="-122"/>
              </a:rPr>
              <a:t>存储结构和逻辑结构的关系</a:t>
            </a:r>
          </a:p>
        </p:txBody>
      </p:sp>
      <p:sp>
        <p:nvSpPr>
          <p:cNvPr id="188419" name="Rectangle 3" descr="Rectangle: Click to edit Master text styles&#10;Second level&#10;Third level&#10;Fourth level&#10;Fifth level"/>
          <p:cNvSpPr>
            <a:spLocks noGrp="1" noChangeArrowheads="1"/>
          </p:cNvSpPr>
          <p:nvPr>
            <p:ph type="body" idx="1"/>
          </p:nvPr>
        </p:nvSpPr>
        <p:spPr/>
        <p:txBody>
          <a:bodyPr/>
          <a:lstStyle/>
          <a:p>
            <a:r>
              <a:rPr lang="zh-CN" altLang="en-US" dirty="0"/>
              <a:t>关系</a:t>
            </a:r>
          </a:p>
          <a:p>
            <a:pPr>
              <a:buNone/>
            </a:pPr>
            <a:r>
              <a:rPr lang="zh-CN" altLang="en-US" dirty="0"/>
              <a:t>     </a:t>
            </a:r>
            <a:r>
              <a:rPr lang="zh-CN" altLang="en-US" dirty="0">
                <a:solidFill>
                  <a:srgbClr val="000000"/>
                </a:solidFill>
              </a:rPr>
              <a:t>每一种</a:t>
            </a:r>
            <a:r>
              <a:rPr lang="zh-CN" altLang="en-US" b="1" dirty="0">
                <a:solidFill>
                  <a:srgbClr val="00B050"/>
                </a:solidFill>
              </a:rPr>
              <a:t>逻辑结构</a:t>
            </a:r>
            <a:r>
              <a:rPr lang="zh-CN" altLang="en-US" dirty="0">
                <a:solidFill>
                  <a:srgbClr val="000000"/>
                </a:solidFill>
              </a:rPr>
              <a:t>都可以使用这多种</a:t>
            </a:r>
            <a:r>
              <a:rPr lang="zh-CN" altLang="en-US" b="1" dirty="0">
                <a:solidFill>
                  <a:srgbClr val="00B050"/>
                </a:solidFill>
              </a:rPr>
              <a:t>存储结构</a:t>
            </a:r>
            <a:r>
              <a:rPr lang="zh-CN" altLang="en-US" dirty="0">
                <a:solidFill>
                  <a:srgbClr val="000000"/>
                </a:solidFill>
              </a:rPr>
              <a:t>来实现</a:t>
            </a:r>
            <a:r>
              <a:rPr lang="en-US" altLang="zh-CN" dirty="0">
                <a:solidFill>
                  <a:srgbClr val="000000"/>
                </a:solidFill>
              </a:rPr>
              <a:t>(</a:t>
            </a:r>
            <a:r>
              <a:rPr lang="zh-CN" altLang="en-US" dirty="0">
                <a:solidFill>
                  <a:srgbClr val="000000"/>
                </a:solidFill>
              </a:rPr>
              <a:t>顺序、链式、索引、散列</a:t>
            </a:r>
            <a:r>
              <a:rPr lang="en-US" altLang="zh-CN" dirty="0">
                <a:solidFill>
                  <a:srgbClr val="000000"/>
                </a:solidFill>
              </a:rPr>
              <a:t>)</a:t>
            </a:r>
            <a:r>
              <a:rPr lang="zh-CN" altLang="en-US" dirty="0">
                <a:solidFill>
                  <a:srgbClr val="000000"/>
                </a:solidFill>
              </a:rPr>
              <a:t>，</a:t>
            </a:r>
          </a:p>
          <a:p>
            <a:pPr>
              <a:buNone/>
            </a:pPr>
            <a:r>
              <a:rPr lang="zh-CN" altLang="en-US" dirty="0">
                <a:solidFill>
                  <a:srgbClr val="000000"/>
                </a:solidFill>
              </a:rPr>
              <a:t>     关键：针对不同的应用选择存储结构，这会使得数据结构所对应的操作（</a:t>
            </a:r>
            <a:r>
              <a:rPr lang="zh-CN" altLang="en-US" dirty="0" smtClean="0">
                <a:solidFill>
                  <a:srgbClr val="000000"/>
                </a:solidFill>
              </a:rPr>
              <a:t>方法、算法）</a:t>
            </a:r>
            <a:r>
              <a:rPr lang="zh-CN" altLang="en-US" dirty="0">
                <a:solidFill>
                  <a:srgbClr val="000000"/>
                </a:solidFill>
              </a:rPr>
              <a:t>具有不同的</a:t>
            </a:r>
            <a:r>
              <a:rPr lang="zh-CN" altLang="en-US" b="1" dirty="0" smtClean="0">
                <a:solidFill>
                  <a:srgbClr val="0000FF"/>
                </a:solidFill>
              </a:rPr>
              <a:t>算法效率</a:t>
            </a:r>
            <a:r>
              <a:rPr lang="zh-CN" altLang="en-US" dirty="0" smtClean="0">
                <a:solidFill>
                  <a:srgbClr val="000000"/>
                </a:solidFill>
              </a:rPr>
              <a:t>。</a:t>
            </a:r>
            <a:endParaRPr lang="en-US" altLang="zh-CN" dirty="0" smtClean="0">
              <a:solidFill>
                <a:srgbClr val="000000"/>
              </a:solidFill>
            </a:endParaRPr>
          </a:p>
          <a:p>
            <a:pPr>
              <a:buNone/>
            </a:pPr>
            <a:r>
              <a:rPr lang="zh-CN" altLang="en-US" dirty="0" smtClean="0">
                <a:solidFill>
                  <a:srgbClr val="000000"/>
                </a:solidFill>
              </a:rPr>
              <a:t>            例如数据排序</a:t>
            </a:r>
            <a:endParaRPr lang="zh-CN" altLang="en-US" dirty="0">
              <a:solidFill>
                <a:srgbClr val="000000"/>
              </a:solidFill>
            </a:endParaRPr>
          </a:p>
        </p:txBody>
      </p:sp>
    </p:spTree>
    <p:extLst>
      <p:ext uri="{BB962C8B-B14F-4D97-AF65-F5344CB8AC3E}">
        <p14:creationId xmlns:p14="http://schemas.microsoft.com/office/powerpoint/2010/main" val="3912712538"/>
      </p:ext>
    </p:extLst>
  </p:cSld>
  <p:clrMapOvr>
    <a:masterClrMapping/>
  </p:clrMapOvr>
  <mc:AlternateContent xmlns:mc="http://schemas.openxmlformats.org/markup-compatibility/2006" xmlns:p14="http://schemas.microsoft.com/office/powerpoint/2010/main">
    <mc:Choice Requires="p14">
      <p:transition spd="slow" p14:dur="2000" advTm="56922"/>
    </mc:Choice>
    <mc:Fallback xmlns="">
      <p:transition spd="slow" advTm="56922"/>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96652"/>
            <a:ext cx="7543800" cy="1143000"/>
          </a:xfrm>
        </p:spPr>
        <p:txBody>
          <a:bodyPr/>
          <a:lstStyle/>
          <a:p>
            <a:r>
              <a:rPr lang="en-US" altLang="zh-CN" dirty="0"/>
              <a:t>1.2.7 </a:t>
            </a:r>
            <a:r>
              <a:rPr lang="zh-CN" altLang="en-US" dirty="0" smtClean="0"/>
              <a:t>数据类型</a:t>
            </a:r>
            <a:r>
              <a:rPr lang="en-US" altLang="zh-CN" dirty="0" smtClean="0"/>
              <a:t>&amp;</a:t>
            </a:r>
            <a:r>
              <a:rPr lang="zh-CN" altLang="en-US" dirty="0"/>
              <a:t>抽象数据类型</a:t>
            </a:r>
          </a:p>
        </p:txBody>
      </p:sp>
      <p:sp>
        <p:nvSpPr>
          <p:cNvPr id="3" name="内容占位符 2"/>
          <p:cNvSpPr>
            <a:spLocks noGrp="1"/>
          </p:cNvSpPr>
          <p:nvPr>
            <p:ph idx="1"/>
          </p:nvPr>
        </p:nvSpPr>
        <p:spPr>
          <a:xfrm>
            <a:off x="1371600" y="1520788"/>
            <a:ext cx="7620000" cy="4688160"/>
          </a:xfrm>
        </p:spPr>
        <p:txBody>
          <a:bodyPr/>
          <a:lstStyle/>
          <a:p>
            <a:r>
              <a:rPr lang="zh-CN" altLang="en-US" dirty="0" smtClean="0"/>
              <a:t>数据类型：</a:t>
            </a:r>
            <a:r>
              <a:rPr lang="zh-CN" altLang="en-US" dirty="0" smtClean="0">
                <a:solidFill>
                  <a:srgbClr val="C00000"/>
                </a:solidFill>
              </a:rPr>
              <a:t>值集</a:t>
            </a:r>
            <a:r>
              <a:rPr lang="en-US" altLang="zh-CN" dirty="0" smtClean="0">
                <a:solidFill>
                  <a:srgbClr val="C00000"/>
                </a:solidFill>
              </a:rPr>
              <a:t>(</a:t>
            </a:r>
            <a:r>
              <a:rPr lang="zh-CN" altLang="en-US" dirty="0" smtClean="0">
                <a:solidFill>
                  <a:srgbClr val="C00000"/>
                </a:solidFill>
              </a:rPr>
              <a:t>一类</a:t>
            </a:r>
            <a:r>
              <a:rPr lang="zh-CN" altLang="en-US" b="1" dirty="0" smtClean="0">
                <a:solidFill>
                  <a:srgbClr val="0000FF"/>
                </a:solidFill>
              </a:rPr>
              <a:t>数据结构</a:t>
            </a:r>
            <a:r>
              <a:rPr lang="en-US" altLang="zh-CN" dirty="0" smtClean="0">
                <a:solidFill>
                  <a:srgbClr val="C00000"/>
                </a:solidFill>
              </a:rPr>
              <a:t>)</a:t>
            </a:r>
            <a:r>
              <a:rPr lang="zh-CN" altLang="en-US" dirty="0" smtClean="0">
                <a:solidFill>
                  <a:schemeClr val="accent4"/>
                </a:solidFill>
              </a:rPr>
              <a:t>及其</a:t>
            </a:r>
            <a:r>
              <a:rPr lang="zh-CN" altLang="en-US" dirty="0">
                <a:solidFill>
                  <a:schemeClr val="accent4"/>
                </a:solidFill>
              </a:rPr>
              <a:t>上的一组</a:t>
            </a:r>
            <a:r>
              <a:rPr lang="zh-CN" altLang="en-US" dirty="0">
                <a:solidFill>
                  <a:srgbClr val="C00000"/>
                </a:solidFill>
              </a:rPr>
              <a:t>操作</a:t>
            </a:r>
            <a:r>
              <a:rPr lang="zh-CN" altLang="en-US" dirty="0" smtClean="0">
                <a:solidFill>
                  <a:schemeClr val="accent4"/>
                </a:solidFill>
              </a:rPr>
              <a:t>(</a:t>
            </a:r>
            <a:r>
              <a:rPr lang="zh-CN" altLang="en-US" b="1" dirty="0" smtClean="0">
                <a:solidFill>
                  <a:srgbClr val="0000FF"/>
                </a:solidFill>
              </a:rPr>
              <a:t>算法</a:t>
            </a:r>
            <a:r>
              <a:rPr lang="zh-CN" altLang="en-US" dirty="0" smtClean="0">
                <a:solidFill>
                  <a:schemeClr val="accent4"/>
                </a:solidFill>
              </a:rPr>
              <a:t>：插入</a:t>
            </a:r>
            <a:r>
              <a:rPr lang="zh-CN" altLang="en-US" dirty="0">
                <a:solidFill>
                  <a:schemeClr val="accent4"/>
                </a:solidFill>
              </a:rPr>
              <a:t>、删除、查找等</a:t>
            </a:r>
            <a:r>
              <a:rPr lang="zh-CN" altLang="en-US" dirty="0" smtClean="0">
                <a:solidFill>
                  <a:schemeClr val="accent4"/>
                </a:solidFill>
              </a:rPr>
              <a:t>）</a:t>
            </a:r>
            <a:endParaRPr lang="en-US" altLang="zh-CN" dirty="0" smtClean="0">
              <a:solidFill>
                <a:schemeClr val="accent4"/>
              </a:solidFill>
            </a:endParaRPr>
          </a:p>
          <a:p>
            <a:r>
              <a:rPr lang="zh-CN" altLang="en-US" dirty="0"/>
              <a:t>抽象数据类型</a:t>
            </a:r>
            <a:r>
              <a:rPr lang="en-US" altLang="zh-CN" dirty="0" smtClean="0"/>
              <a:t>(</a:t>
            </a:r>
            <a:r>
              <a:rPr lang="en-US" altLang="zh-CN" dirty="0"/>
              <a:t>Abstract Data Type </a:t>
            </a:r>
            <a:r>
              <a:rPr lang="zh-CN" altLang="en-US" dirty="0"/>
              <a:t>简称</a:t>
            </a:r>
            <a:r>
              <a:rPr lang="en-US" altLang="zh-CN" dirty="0"/>
              <a:t>ADT) </a:t>
            </a:r>
            <a:r>
              <a:rPr lang="zh-CN" altLang="en-US" dirty="0" smtClean="0"/>
              <a:t>是</a:t>
            </a:r>
            <a:r>
              <a:rPr lang="zh-CN" altLang="en-US" dirty="0"/>
              <a:t>一个数学模型及定义其上的一组</a:t>
            </a:r>
            <a:r>
              <a:rPr lang="zh-CN" altLang="en-US" dirty="0" smtClean="0"/>
              <a:t>操作</a:t>
            </a:r>
            <a:endParaRPr lang="en-US" altLang="zh-CN" dirty="0" smtClean="0"/>
          </a:p>
          <a:p>
            <a:pPr marL="742950" lvl="2" indent="-342900">
              <a:buClr>
                <a:schemeClr val="tx2"/>
              </a:buClr>
              <a:buFont typeface="Wingdings" pitchFamily="2" charset="2"/>
              <a:buChar char="w"/>
            </a:pPr>
            <a:r>
              <a:rPr lang="zh-CN" altLang="en-US" sz="2800" dirty="0">
                <a:solidFill>
                  <a:schemeClr val="accent4"/>
                </a:solidFill>
                <a:latin typeface="+mn-ea"/>
              </a:rPr>
              <a:t>仅取决于其逻辑特性，与其在计算机内的实现</a:t>
            </a:r>
            <a:r>
              <a:rPr lang="zh-CN" altLang="en-US" sz="2800" dirty="0" smtClean="0">
                <a:solidFill>
                  <a:srgbClr val="C00000"/>
                </a:solidFill>
                <a:latin typeface="+mn-ea"/>
              </a:rPr>
              <a:t>无关</a:t>
            </a:r>
            <a:endParaRPr lang="en-US" altLang="zh-CN" sz="2800" dirty="0" smtClean="0">
              <a:solidFill>
                <a:srgbClr val="C00000"/>
              </a:solidFill>
              <a:latin typeface="+mn-ea"/>
            </a:endParaRPr>
          </a:p>
          <a:p>
            <a:pPr marL="742950" lvl="2" indent="-342900">
              <a:buClr>
                <a:schemeClr val="tx2"/>
              </a:buClr>
              <a:buFont typeface="Wingdings" pitchFamily="2" charset="2"/>
              <a:buChar char="w"/>
            </a:pPr>
            <a:r>
              <a:rPr lang="zh-CN" altLang="en-US" sz="2800" dirty="0" smtClean="0">
                <a:solidFill>
                  <a:schemeClr val="accent4"/>
                </a:solidFill>
                <a:latin typeface="+mn-ea"/>
              </a:rPr>
              <a:t>与实现无关 使其</a:t>
            </a:r>
            <a:r>
              <a:rPr lang="zh-CN" altLang="en-US" sz="2800" dirty="0" smtClean="0">
                <a:solidFill>
                  <a:srgbClr val="C00000"/>
                </a:solidFill>
                <a:latin typeface="+mn-ea"/>
              </a:rPr>
              <a:t>利于复用</a:t>
            </a:r>
            <a:endParaRPr lang="en-US" altLang="zh-CN" sz="2800" dirty="0" smtClean="0">
              <a:solidFill>
                <a:srgbClr val="C00000"/>
              </a:solidFill>
              <a:latin typeface="+mn-ea"/>
            </a:endParaRPr>
          </a:p>
          <a:p>
            <a:pPr marL="742950" lvl="2" indent="-342900">
              <a:buClr>
                <a:schemeClr val="tx2"/>
              </a:buClr>
              <a:buFont typeface="Wingdings" pitchFamily="2" charset="2"/>
              <a:buChar char="w"/>
            </a:pPr>
            <a:r>
              <a:rPr lang="zh-CN" altLang="en-US" sz="1050" dirty="0">
                <a:solidFill>
                  <a:srgbClr val="C00000"/>
                </a:solidFill>
                <a:latin typeface="+mn-ea"/>
              </a:rPr>
              <a:t>面向对象</a:t>
            </a:r>
          </a:p>
          <a:p>
            <a:endParaRPr lang="zh-CN" altLang="en-US" dirty="0"/>
          </a:p>
          <a:p>
            <a:endParaRPr lang="zh-CN" altLang="en-US" dirty="0">
              <a:solidFill>
                <a:schemeClr val="accent4"/>
              </a:solidFill>
            </a:endParaRPr>
          </a:p>
          <a:p>
            <a:endParaRPr lang="zh-CN" altLang="en-US" dirty="0"/>
          </a:p>
        </p:txBody>
      </p:sp>
    </p:spTree>
    <p:extLst>
      <p:ext uri="{BB962C8B-B14F-4D97-AF65-F5344CB8AC3E}">
        <p14:creationId xmlns:p14="http://schemas.microsoft.com/office/powerpoint/2010/main" val="3376563436"/>
      </p:ext>
    </p:extLst>
  </p:cSld>
  <p:clrMapOvr>
    <a:masterClrMapping/>
  </p:clrMapOvr>
  <mc:AlternateContent xmlns:mc="http://schemas.openxmlformats.org/markup-compatibility/2006" xmlns:p14="http://schemas.microsoft.com/office/powerpoint/2010/main">
    <mc:Choice Requires="p14">
      <p:transition spd="slow" p14:dur="2000" advTm="51640"/>
    </mc:Choice>
    <mc:Fallback xmlns="">
      <p:transition spd="slow" advTm="5164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zh-CN" altLang="en-US" dirty="0" smtClean="0"/>
              <a:t>抽象数据类型</a:t>
            </a:r>
            <a:r>
              <a:rPr lang="en-US" altLang="zh-CN" b="0" dirty="0" smtClean="0"/>
              <a:t>(</a:t>
            </a:r>
            <a:r>
              <a:rPr lang="zh-CN" altLang="en-US" b="0" dirty="0" smtClean="0"/>
              <a:t>略</a:t>
            </a:r>
            <a:r>
              <a:rPr lang="en-US" altLang="zh-CN" b="0" dirty="0" smtClean="0"/>
              <a:t>)</a:t>
            </a:r>
            <a:endParaRPr lang="en-US" altLang="zh-CN" sz="2800" b="0" dirty="0"/>
          </a:p>
        </p:txBody>
      </p:sp>
      <p:sp>
        <p:nvSpPr>
          <p:cNvPr id="191491" name="Rectangle 3" descr="Rectangle: Click to edit Master text styles&#10;Second level&#10;Third level&#10;Fourth level&#10;Fifth level"/>
          <p:cNvSpPr>
            <a:spLocks noGrp="1" noChangeArrowheads="1"/>
          </p:cNvSpPr>
          <p:nvPr>
            <p:ph type="body" idx="1"/>
          </p:nvPr>
        </p:nvSpPr>
        <p:spPr/>
        <p:txBody>
          <a:bodyPr/>
          <a:lstStyle/>
          <a:p>
            <a:r>
              <a:rPr lang="zh-CN" altLang="en-US" dirty="0"/>
              <a:t>为什么要使用</a:t>
            </a:r>
            <a:r>
              <a:rPr lang="en-US" altLang="zh-CN" dirty="0">
                <a:latin typeface="Times New Roman" pitchFamily="18" charset="0"/>
              </a:rPr>
              <a:t>ADT</a:t>
            </a:r>
            <a:r>
              <a:rPr lang="en-US" altLang="zh-CN" dirty="0"/>
              <a:t>?</a:t>
            </a:r>
          </a:p>
          <a:p>
            <a:pPr>
              <a:buFont typeface="Wingdings" pitchFamily="2" charset="2"/>
              <a:buNone/>
            </a:pPr>
            <a:r>
              <a:rPr lang="zh-CN" altLang="en-US" dirty="0"/>
              <a:t>     </a:t>
            </a:r>
            <a:r>
              <a:rPr lang="zh-CN" altLang="en-US" sz="2400" dirty="0">
                <a:solidFill>
                  <a:srgbClr val="000000"/>
                </a:solidFill>
              </a:rPr>
              <a:t>数据结构不针对任何一种</a:t>
            </a:r>
            <a:r>
              <a:rPr lang="zh-CN" altLang="en-US" sz="2400" dirty="0">
                <a:solidFill>
                  <a:srgbClr val="FF0000"/>
                </a:solidFill>
              </a:rPr>
              <a:t>具体的程序设计语言，</a:t>
            </a:r>
            <a:r>
              <a:rPr lang="zh-CN" altLang="en-US" sz="2400" dirty="0">
                <a:solidFill>
                  <a:srgbClr val="000000"/>
                </a:solidFill>
              </a:rPr>
              <a:t>因此，数据结构中使用</a:t>
            </a:r>
            <a:r>
              <a:rPr lang="en-US" altLang="zh-CN" sz="2400" dirty="0">
                <a:solidFill>
                  <a:srgbClr val="000000"/>
                </a:solidFill>
                <a:latin typeface="Times New Roman" pitchFamily="18" charset="0"/>
              </a:rPr>
              <a:t>ADT</a:t>
            </a:r>
            <a:r>
              <a:rPr lang="zh-CN" altLang="en-US" sz="2400" dirty="0">
                <a:solidFill>
                  <a:srgbClr val="000000"/>
                </a:solidFill>
              </a:rPr>
              <a:t>来描述一个数据结构以及定义在该结构上的操作。</a:t>
            </a:r>
          </a:p>
        </p:txBody>
      </p:sp>
      <p:grpSp>
        <p:nvGrpSpPr>
          <p:cNvPr id="191502" name="Group 14"/>
          <p:cNvGrpSpPr>
            <a:grpSpLocks/>
          </p:cNvGrpSpPr>
          <p:nvPr/>
        </p:nvGrpSpPr>
        <p:grpSpPr bwMode="auto">
          <a:xfrm>
            <a:off x="1331913" y="4005264"/>
            <a:ext cx="1873250" cy="2476500"/>
            <a:chOff x="839" y="2523"/>
            <a:chExt cx="1180" cy="1560"/>
          </a:xfrm>
        </p:grpSpPr>
        <p:sp>
          <p:nvSpPr>
            <p:cNvPr id="191492" name="Rectangle 4"/>
            <p:cNvSpPr>
              <a:spLocks noChangeArrowheads="1"/>
            </p:cNvSpPr>
            <p:nvPr/>
          </p:nvSpPr>
          <p:spPr bwMode="auto">
            <a:xfrm>
              <a:off x="839" y="2523"/>
              <a:ext cx="1180" cy="862"/>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0" dirty="0"/>
                <a:t>ADT</a:t>
              </a:r>
            </a:p>
            <a:p>
              <a:r>
                <a:rPr lang="zh-CN" altLang="en-US" sz="2800" b="0" dirty="0"/>
                <a:t>   </a:t>
              </a:r>
              <a:r>
                <a:rPr lang="zh-CN" altLang="en-US" sz="2800" dirty="0">
                  <a:latin typeface="楷体_GB2312" pitchFamily="49" charset="-122"/>
                  <a:ea typeface="楷体_GB2312" pitchFamily="49" charset="-122"/>
                </a:rPr>
                <a:t>逻辑结构</a:t>
              </a:r>
            </a:p>
            <a:p>
              <a:r>
                <a:rPr lang="en-US" altLang="zh-CN" sz="2800" dirty="0" smtClean="0">
                  <a:latin typeface="楷体_GB2312" pitchFamily="49" charset="-122"/>
                  <a:ea typeface="楷体_GB2312" pitchFamily="49" charset="-122"/>
                </a:rPr>
                <a:t>&amp; </a:t>
              </a:r>
              <a:r>
                <a:rPr lang="zh-CN" altLang="en-US" sz="2800" dirty="0" smtClean="0">
                  <a:latin typeface="楷体_GB2312" pitchFamily="49" charset="-122"/>
                  <a:ea typeface="楷体_GB2312" pitchFamily="49" charset="-122"/>
                </a:rPr>
                <a:t>操作</a:t>
              </a:r>
              <a:r>
                <a:rPr lang="zh-CN" altLang="en-US" sz="2800" dirty="0">
                  <a:latin typeface="楷体_GB2312" pitchFamily="49" charset="-122"/>
                  <a:ea typeface="楷体_GB2312" pitchFamily="49" charset="-122"/>
                </a:rPr>
                <a:t>集合</a:t>
              </a:r>
            </a:p>
          </p:txBody>
        </p:sp>
        <p:sp>
          <p:nvSpPr>
            <p:cNvPr id="191499" name="Text Box 11"/>
            <p:cNvSpPr txBox="1">
              <a:spLocks noChangeArrowheads="1"/>
            </p:cNvSpPr>
            <p:nvPr/>
          </p:nvSpPr>
          <p:spPr bwMode="auto">
            <a:xfrm>
              <a:off x="839" y="3385"/>
              <a:ext cx="1178"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ea typeface="楷体_GB2312" pitchFamily="49" charset="-122"/>
                </a:rPr>
                <a:t>使用</a:t>
              </a:r>
              <a:r>
                <a:rPr lang="zh-CN" altLang="en-US" sz="2400" dirty="0" smtClean="0">
                  <a:ea typeface="楷体_GB2312" pitchFamily="49" charset="-122"/>
                </a:rPr>
                <a:t>视图</a:t>
              </a:r>
              <a:endParaRPr lang="en-US" altLang="zh-CN" sz="2400" dirty="0" smtClean="0">
                <a:ea typeface="楷体_GB2312" pitchFamily="49" charset="-122"/>
              </a:endParaRPr>
            </a:p>
            <a:p>
              <a:pPr marL="0" lvl="2">
                <a:spcBef>
                  <a:spcPct val="50000"/>
                </a:spcBef>
              </a:pPr>
              <a:r>
                <a:rPr lang="zh-CN" altLang="en-US" sz="2800" b="1" dirty="0">
                  <a:solidFill>
                    <a:srgbClr val="C00000"/>
                  </a:solidFill>
                  <a:latin typeface="迷你简启体" pitchFamily="65" charset="-122"/>
                  <a:ea typeface="迷你简启体" pitchFamily="65" charset="-122"/>
                </a:rPr>
                <a:t>利于</a:t>
              </a:r>
              <a:r>
                <a:rPr lang="zh-CN" altLang="en-US" sz="2800" b="1" dirty="0" smtClean="0">
                  <a:solidFill>
                    <a:srgbClr val="C00000"/>
                  </a:solidFill>
                  <a:latin typeface="迷你简启体" pitchFamily="65" charset="-122"/>
                  <a:ea typeface="迷你简启体" pitchFamily="65" charset="-122"/>
                </a:rPr>
                <a:t>复用</a:t>
              </a:r>
              <a:endParaRPr lang="zh-CN" altLang="en-US" sz="2800" b="1" dirty="0">
                <a:solidFill>
                  <a:srgbClr val="C00000"/>
                </a:solidFill>
                <a:latin typeface="迷你简启体" pitchFamily="65" charset="-122"/>
                <a:ea typeface="迷你简启体" pitchFamily="65" charset="-122"/>
              </a:endParaRPr>
            </a:p>
          </p:txBody>
        </p:sp>
      </p:grpSp>
      <p:grpSp>
        <p:nvGrpSpPr>
          <p:cNvPr id="191503" name="Group 15"/>
          <p:cNvGrpSpPr>
            <a:grpSpLocks/>
          </p:cNvGrpSpPr>
          <p:nvPr/>
        </p:nvGrpSpPr>
        <p:grpSpPr bwMode="auto">
          <a:xfrm>
            <a:off x="3205163" y="4005264"/>
            <a:ext cx="2592387" cy="1830388"/>
            <a:chOff x="2019" y="2523"/>
            <a:chExt cx="1633" cy="1153"/>
          </a:xfrm>
        </p:grpSpPr>
        <p:sp>
          <p:nvSpPr>
            <p:cNvPr id="191493" name="Rectangle 5"/>
            <p:cNvSpPr>
              <a:spLocks noChangeArrowheads="1"/>
            </p:cNvSpPr>
            <p:nvPr/>
          </p:nvSpPr>
          <p:spPr bwMode="auto">
            <a:xfrm>
              <a:off x="2472" y="2523"/>
              <a:ext cx="1180" cy="862"/>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a:latin typeface="楷体_GB2312" pitchFamily="49" charset="-122"/>
                  <a:ea typeface="楷体_GB2312" pitchFamily="49" charset="-122"/>
                </a:rPr>
                <a:t>数据结构</a:t>
              </a:r>
            </a:p>
            <a:p>
              <a:r>
                <a:rPr lang="zh-CN" altLang="en-US" sz="2800" dirty="0">
                  <a:latin typeface="楷体_GB2312" pitchFamily="49" charset="-122"/>
                  <a:ea typeface="楷体_GB2312" pitchFamily="49" charset="-122"/>
                </a:rPr>
                <a:t>  存储结构</a:t>
              </a:r>
            </a:p>
            <a:p>
              <a:r>
                <a:rPr lang="zh-CN" altLang="en-US" sz="2800" dirty="0">
                  <a:latin typeface="楷体_GB2312" pitchFamily="49" charset="-122"/>
                  <a:ea typeface="楷体_GB2312" pitchFamily="49" charset="-122"/>
                </a:rPr>
                <a:t>  算法设计</a:t>
              </a:r>
            </a:p>
          </p:txBody>
        </p:sp>
        <p:sp>
          <p:nvSpPr>
            <p:cNvPr id="191495" name="AutoShape 7"/>
            <p:cNvSpPr>
              <a:spLocks noChangeArrowheads="1"/>
            </p:cNvSpPr>
            <p:nvPr/>
          </p:nvSpPr>
          <p:spPr bwMode="auto">
            <a:xfrm>
              <a:off x="2019" y="2795"/>
              <a:ext cx="453" cy="273"/>
            </a:xfrm>
            <a:prstGeom prst="rightArrow">
              <a:avLst>
                <a:gd name="adj1" fmla="val 50000"/>
                <a:gd name="adj2" fmla="val 41484"/>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0" name="Text Box 12"/>
            <p:cNvSpPr txBox="1">
              <a:spLocks noChangeArrowheads="1"/>
            </p:cNvSpPr>
            <p:nvPr/>
          </p:nvSpPr>
          <p:spPr bwMode="auto">
            <a:xfrm>
              <a:off x="2608" y="3385"/>
              <a:ext cx="9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ea typeface="楷体_GB2312" pitchFamily="49" charset="-122"/>
                </a:rPr>
                <a:t>设计视图</a:t>
              </a:r>
            </a:p>
          </p:txBody>
        </p:sp>
      </p:grpSp>
      <p:grpSp>
        <p:nvGrpSpPr>
          <p:cNvPr id="191504" name="Group 16"/>
          <p:cNvGrpSpPr>
            <a:grpSpLocks/>
          </p:cNvGrpSpPr>
          <p:nvPr/>
        </p:nvGrpSpPr>
        <p:grpSpPr bwMode="auto">
          <a:xfrm>
            <a:off x="5797550" y="4005264"/>
            <a:ext cx="2592388" cy="1830388"/>
            <a:chOff x="3652" y="2523"/>
            <a:chExt cx="1633" cy="1153"/>
          </a:xfrm>
        </p:grpSpPr>
        <p:sp>
          <p:nvSpPr>
            <p:cNvPr id="191494" name="Rectangle 6"/>
            <p:cNvSpPr>
              <a:spLocks noChangeArrowheads="1"/>
            </p:cNvSpPr>
            <p:nvPr/>
          </p:nvSpPr>
          <p:spPr bwMode="auto">
            <a:xfrm>
              <a:off x="4105" y="2523"/>
              <a:ext cx="1180" cy="862"/>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类</a:t>
              </a:r>
            </a:p>
            <a:p>
              <a:r>
                <a:rPr lang="zh-CN" altLang="en-US" sz="2800" dirty="0">
                  <a:latin typeface="楷体_GB2312" pitchFamily="49" charset="-122"/>
                  <a:ea typeface="楷体_GB2312" pitchFamily="49" charset="-122"/>
                </a:rPr>
                <a:t>  成员变量</a:t>
              </a:r>
            </a:p>
            <a:p>
              <a:r>
                <a:rPr lang="zh-CN" altLang="en-US" sz="2800" dirty="0">
                  <a:latin typeface="楷体_GB2312" pitchFamily="49" charset="-122"/>
                  <a:ea typeface="楷体_GB2312" pitchFamily="49" charset="-122"/>
                </a:rPr>
                <a:t>  成员函数</a:t>
              </a:r>
            </a:p>
          </p:txBody>
        </p:sp>
        <p:sp>
          <p:nvSpPr>
            <p:cNvPr id="191497" name="AutoShape 9"/>
            <p:cNvSpPr>
              <a:spLocks noChangeArrowheads="1"/>
            </p:cNvSpPr>
            <p:nvPr/>
          </p:nvSpPr>
          <p:spPr bwMode="auto">
            <a:xfrm>
              <a:off x="3652" y="2840"/>
              <a:ext cx="453" cy="273"/>
            </a:xfrm>
            <a:prstGeom prst="rightArrow">
              <a:avLst>
                <a:gd name="adj1" fmla="val 50000"/>
                <a:gd name="adj2" fmla="val 41484"/>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1" name="Text Box 13"/>
            <p:cNvSpPr txBox="1">
              <a:spLocks noChangeArrowheads="1"/>
            </p:cNvSpPr>
            <p:nvPr/>
          </p:nvSpPr>
          <p:spPr bwMode="auto">
            <a:xfrm>
              <a:off x="4241" y="3385"/>
              <a:ext cx="9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ea typeface="楷体_GB2312" pitchFamily="49" charset="-122"/>
                </a:rPr>
                <a:t>实现视图</a:t>
              </a:r>
            </a:p>
          </p:txBody>
        </p:sp>
      </p:grpSp>
      <p:sp>
        <p:nvSpPr>
          <p:cNvPr id="15" name="Text Box 11"/>
          <p:cNvSpPr txBox="1">
            <a:spLocks noChangeArrowheads="1"/>
          </p:cNvSpPr>
          <p:nvPr/>
        </p:nvSpPr>
        <p:spPr bwMode="auto">
          <a:xfrm>
            <a:off x="3402013" y="3320988"/>
            <a:ext cx="3114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solidFill>
                  <a:srgbClr val="C00000"/>
                </a:solidFill>
                <a:latin typeface="迷你简启体" pitchFamily="65" charset="-122"/>
                <a:ea typeface="迷你简启体" pitchFamily="65" charset="-122"/>
              </a:rPr>
              <a:t>-&gt;</a:t>
            </a:r>
            <a:r>
              <a:rPr lang="zh-CN" altLang="en-US" sz="2800" b="1" dirty="0" smtClean="0">
                <a:solidFill>
                  <a:srgbClr val="C00000"/>
                </a:solidFill>
                <a:latin typeface="迷你简启体" pitchFamily="65" charset="-122"/>
                <a:ea typeface="迷你简启体" pitchFamily="65" charset="-122"/>
              </a:rPr>
              <a:t>层层具体</a:t>
            </a:r>
            <a:endParaRPr lang="zh-CN" altLang="en-US" sz="2800" b="1" dirty="0">
              <a:solidFill>
                <a:srgbClr val="C00000"/>
              </a:solidFill>
              <a:latin typeface="迷你简启体" pitchFamily="65" charset="-122"/>
              <a:ea typeface="迷你简启体" pitchFamily="65" charset="-122"/>
            </a:endParaRPr>
          </a:p>
        </p:txBody>
      </p:sp>
    </p:spTree>
    <p:custDataLst>
      <p:tags r:id="rId1"/>
    </p:custDataLst>
    <p:extLst>
      <p:ext uri="{BB962C8B-B14F-4D97-AF65-F5344CB8AC3E}">
        <p14:creationId xmlns:p14="http://schemas.microsoft.com/office/powerpoint/2010/main" val="120581667"/>
      </p:ext>
    </p:extLst>
  </p:cSld>
  <p:clrMapOvr>
    <a:masterClrMapping/>
  </p:clrMapOvr>
  <p:transition spd="med" advTm="89005">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1502"/>
                                        </p:tgtEl>
                                        <p:attrNameLst>
                                          <p:attrName>style.visibility</p:attrName>
                                        </p:attrNameLst>
                                      </p:cBhvr>
                                      <p:to>
                                        <p:strVal val="visible"/>
                                      </p:to>
                                    </p:set>
                                    <p:animEffect transition="in" filter="wipe(left)">
                                      <p:cBhvr>
                                        <p:cTn id="7" dur="500"/>
                                        <p:tgtEl>
                                          <p:spTgt spid="1915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1503"/>
                                        </p:tgtEl>
                                        <p:attrNameLst>
                                          <p:attrName>style.visibility</p:attrName>
                                        </p:attrNameLst>
                                      </p:cBhvr>
                                      <p:to>
                                        <p:strVal val="visible"/>
                                      </p:to>
                                    </p:set>
                                    <p:animEffect transition="in" filter="wipe(left)">
                                      <p:cBhvr>
                                        <p:cTn id="12" dur="500"/>
                                        <p:tgtEl>
                                          <p:spTgt spid="1915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1504"/>
                                        </p:tgtEl>
                                        <p:attrNameLst>
                                          <p:attrName>style.visibility</p:attrName>
                                        </p:attrNameLst>
                                      </p:cBhvr>
                                      <p:to>
                                        <p:strVal val="visible"/>
                                      </p:to>
                                    </p:set>
                                    <p:animEffect transition="in" filter="wipe(left)">
                                      <p:cBhvr>
                                        <p:cTn id="17" dur="500"/>
                                        <p:tgtEl>
                                          <p:spTgt spid="191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385763" y="188913"/>
            <a:ext cx="8758237" cy="5327650"/>
          </a:xfrm>
        </p:spPr>
        <p:txBody>
          <a:bodyPr/>
          <a:lstStyle/>
          <a:p>
            <a:pPr eaLnBrk="1" hangingPunct="1"/>
            <a:r>
              <a:rPr lang="zh-CN" altLang="en-US" dirty="0" smtClean="0">
                <a:solidFill>
                  <a:srgbClr val="0070C0"/>
                </a:solidFill>
              </a:rPr>
              <a:t>线性表数据类型定义：</a:t>
            </a:r>
          </a:p>
          <a:p>
            <a:pPr eaLnBrk="1" hangingPunct="1"/>
            <a:r>
              <a:rPr lang="zh-CN" altLang="en-US" dirty="0">
                <a:solidFill>
                  <a:srgbClr val="0070C0"/>
                </a:solidFill>
              </a:rPr>
              <a:t>主要操作： 插入、删除、查找、</a:t>
            </a:r>
            <a:r>
              <a:rPr lang="zh-CN" altLang="en-US" dirty="0" smtClean="0">
                <a:solidFill>
                  <a:srgbClr val="0070C0"/>
                </a:solidFill>
              </a:rPr>
              <a:t>创建</a:t>
            </a:r>
            <a:r>
              <a:rPr lang="en-US" altLang="zh-CN" dirty="0" smtClean="0">
                <a:solidFill>
                  <a:srgbClr val="0070C0"/>
                </a:solidFill>
              </a:rPr>
              <a:t>……</a:t>
            </a:r>
            <a:endParaRPr lang="zh-CN" altLang="en-US" dirty="0">
              <a:solidFill>
                <a:srgbClr val="0070C0"/>
              </a:solidFill>
            </a:endParaRPr>
          </a:p>
          <a:p>
            <a:pPr eaLnBrk="1" hangingPunct="1"/>
            <a:endParaRPr lang="zh-CN" altLang="en-US" dirty="0" smtClean="0">
              <a:solidFill>
                <a:srgbClr val="0070C0"/>
              </a:solidFill>
            </a:endParaRPr>
          </a:p>
        </p:txBody>
      </p:sp>
      <p:sp>
        <p:nvSpPr>
          <p:cNvPr id="71684" name="Text Box 4"/>
          <p:cNvSpPr txBox="1">
            <a:spLocks noChangeArrowheads="1"/>
          </p:cNvSpPr>
          <p:nvPr/>
        </p:nvSpPr>
        <p:spPr bwMode="auto">
          <a:xfrm>
            <a:off x="0" y="1286576"/>
            <a:ext cx="9144000" cy="5140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nchor="ctr">
            <a:spAutoFit/>
          </a:bodyPr>
          <a:lstStyle>
            <a:lvl1pPr eaLnBrk="0" hangingPunct="0">
              <a:defRPr kumimoji="1" sz="2800">
                <a:solidFill>
                  <a:schemeClr val="tx1"/>
                </a:solidFill>
                <a:latin typeface="Times New Roman" pitchFamily="18" charset="0"/>
                <a:ea typeface="宋体" charset="-122"/>
              </a:defRPr>
            </a:lvl1pPr>
            <a:lvl2pPr marL="742950" indent="-285750" eaLnBrk="0" hangingPunct="0">
              <a:defRPr kumimoji="1" sz="2800">
                <a:solidFill>
                  <a:schemeClr val="tx1"/>
                </a:solidFill>
                <a:latin typeface="Times New Roman" pitchFamily="18" charset="0"/>
                <a:ea typeface="宋体" charset="-122"/>
              </a:defRPr>
            </a:lvl2pPr>
            <a:lvl3pPr marL="1143000" indent="-228600" eaLnBrk="0" hangingPunct="0">
              <a:defRPr kumimoji="1" sz="2800">
                <a:solidFill>
                  <a:schemeClr val="tx1"/>
                </a:solidFill>
                <a:latin typeface="Times New Roman" pitchFamily="18" charset="0"/>
                <a:ea typeface="宋体" charset="-122"/>
              </a:defRPr>
            </a:lvl3pPr>
            <a:lvl4pPr marL="1600200" indent="-228600" eaLnBrk="0" hangingPunct="0">
              <a:defRPr kumimoji="1" sz="2800">
                <a:solidFill>
                  <a:schemeClr val="tx1"/>
                </a:solidFill>
                <a:latin typeface="Times New Roman" pitchFamily="18" charset="0"/>
                <a:ea typeface="宋体" charset="-122"/>
              </a:defRPr>
            </a:lvl4pPr>
            <a:lvl5pPr marL="2057400" indent="-228600" eaLnBrk="0" hangingPunct="0">
              <a:defRPr kumimoji="1" sz="28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8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8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8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800">
                <a:solidFill>
                  <a:schemeClr val="tx1"/>
                </a:solidFill>
                <a:latin typeface="Times New Roman" pitchFamily="18" charset="0"/>
                <a:ea typeface="宋体" charset="-122"/>
              </a:defRPr>
            </a:lvl9pPr>
          </a:lstStyle>
          <a:p>
            <a:pPr eaLnBrk="1" hangingPunct="1">
              <a:lnSpc>
                <a:spcPct val="80000"/>
              </a:lnSpc>
              <a:spcBef>
                <a:spcPct val="20000"/>
              </a:spcBef>
            </a:pPr>
            <a:r>
              <a:rPr lang="zh-CN" altLang="en-US" sz="2000" b="1" dirty="0" smtClean="0">
                <a:ea typeface="楷体_GB2312" pitchFamily="49" charset="-122"/>
              </a:rPr>
              <a:t>抽象数据类型线性表 </a:t>
            </a:r>
            <a:r>
              <a:rPr lang="en-US" altLang="zh-CN" sz="2000" b="1" dirty="0" smtClean="0">
                <a:ea typeface="楷体_GB2312" pitchFamily="49" charset="-122"/>
              </a:rPr>
              <a:t>List </a:t>
            </a:r>
            <a:r>
              <a:rPr lang="en-US" altLang="zh-CN" sz="2000" b="1" dirty="0">
                <a:ea typeface="楷体_GB2312" pitchFamily="49" charset="-122"/>
              </a:rPr>
              <a:t>{</a:t>
            </a:r>
          </a:p>
          <a:p>
            <a:pPr eaLnBrk="1" hangingPunct="1">
              <a:lnSpc>
                <a:spcPct val="50000"/>
              </a:lnSpc>
              <a:spcBef>
                <a:spcPct val="20000"/>
              </a:spcBef>
            </a:pPr>
            <a:r>
              <a:rPr lang="en-US" altLang="zh-CN" sz="2000" b="1" dirty="0">
                <a:ea typeface="楷体_GB2312" pitchFamily="49" charset="-122"/>
              </a:rPr>
              <a:t>       </a:t>
            </a:r>
            <a:r>
              <a:rPr lang="zh-CN" altLang="en-US" sz="2000" b="1" dirty="0">
                <a:ea typeface="楷体_GB2312" pitchFamily="49" charset="-122"/>
              </a:rPr>
              <a:t>数据对象：</a:t>
            </a:r>
            <a:r>
              <a:rPr lang="en-US" altLang="zh-CN" sz="2000" b="1" dirty="0">
                <a:ea typeface="楷体_GB2312" pitchFamily="49" charset="-122"/>
              </a:rPr>
              <a:t>D={</a:t>
            </a:r>
            <a:r>
              <a:rPr lang="en-US" altLang="zh-CN" sz="2000" b="1" dirty="0" err="1">
                <a:ea typeface="楷体_GB2312" pitchFamily="49" charset="-122"/>
              </a:rPr>
              <a:t>a</a:t>
            </a:r>
            <a:r>
              <a:rPr lang="en-US" altLang="zh-CN" sz="2000" b="1" baseline="-25000" dirty="0" err="1">
                <a:ea typeface="楷体_GB2312" pitchFamily="49" charset="-122"/>
              </a:rPr>
              <a:t>i</a:t>
            </a:r>
            <a:r>
              <a:rPr lang="en-US" altLang="zh-CN" sz="2000" b="1" dirty="0" err="1">
                <a:ea typeface="楷体_GB2312" pitchFamily="49" charset="-122"/>
              </a:rPr>
              <a:t>|a</a:t>
            </a:r>
            <a:r>
              <a:rPr lang="en-US" altLang="zh-CN" sz="2000" b="1" baseline="-25000" dirty="0" err="1">
                <a:ea typeface="楷体_GB2312" pitchFamily="49" charset="-122"/>
              </a:rPr>
              <a:t>i</a:t>
            </a:r>
            <a:r>
              <a:rPr lang="en-US" altLang="zh-CN" sz="2000" b="1" dirty="0" err="1">
                <a:ea typeface="楷体_GB2312" pitchFamily="49" charset="-122"/>
              </a:rPr>
              <a:t>∈ElemSet,i</a:t>
            </a:r>
            <a:r>
              <a:rPr lang="en-US" altLang="zh-CN" sz="2000" b="1" dirty="0">
                <a:ea typeface="楷体_GB2312" pitchFamily="49" charset="-122"/>
              </a:rPr>
              <a:t>=1,2,3,…,n,n≥0}</a:t>
            </a:r>
            <a:r>
              <a:rPr lang="en-US" altLang="zh-CN" sz="4000" dirty="0"/>
              <a:t> </a:t>
            </a:r>
          </a:p>
          <a:p>
            <a:pPr eaLnBrk="1" hangingPunct="1">
              <a:spcBef>
                <a:spcPct val="20000"/>
              </a:spcBef>
            </a:pPr>
            <a:r>
              <a:rPr lang="en-US" altLang="zh-CN" sz="2000" b="1" dirty="0">
                <a:ea typeface="楷体_GB2312" pitchFamily="49" charset="-122"/>
              </a:rPr>
              <a:t>       </a:t>
            </a:r>
            <a:r>
              <a:rPr lang="zh-CN" altLang="en-US" sz="2000" b="1" dirty="0">
                <a:ea typeface="楷体_GB2312" pitchFamily="49" charset="-122"/>
              </a:rPr>
              <a:t>数据关系：</a:t>
            </a:r>
            <a:r>
              <a:rPr lang="en-US" altLang="zh-CN" sz="2000" b="1" dirty="0">
                <a:ea typeface="楷体_GB2312" pitchFamily="49" charset="-122"/>
              </a:rPr>
              <a:t>R={&lt;a</a:t>
            </a:r>
            <a:r>
              <a:rPr lang="en-US" altLang="zh-CN" sz="2000" b="1" baseline="-25000" dirty="0">
                <a:ea typeface="楷体_GB2312" pitchFamily="49" charset="-122"/>
              </a:rPr>
              <a:t>i-1</a:t>
            </a:r>
            <a:r>
              <a:rPr lang="en-US" altLang="zh-CN" sz="2000" b="1" dirty="0">
                <a:ea typeface="楷体_GB2312" pitchFamily="49" charset="-122"/>
              </a:rPr>
              <a:t>,a</a:t>
            </a:r>
            <a:r>
              <a:rPr lang="en-US" altLang="zh-CN" sz="2000" b="1" baseline="-25000" dirty="0">
                <a:ea typeface="楷体_GB2312" pitchFamily="49" charset="-122"/>
              </a:rPr>
              <a:t>i</a:t>
            </a:r>
            <a:r>
              <a:rPr lang="en-US" altLang="zh-CN" sz="2000" b="1" dirty="0">
                <a:ea typeface="楷体_GB2312" pitchFamily="49" charset="-122"/>
              </a:rPr>
              <a:t>,&gt;|a</a:t>
            </a:r>
            <a:r>
              <a:rPr lang="en-US" altLang="zh-CN" sz="2000" b="1" baseline="-25000" dirty="0">
                <a:ea typeface="楷体_GB2312" pitchFamily="49" charset="-122"/>
              </a:rPr>
              <a:t>i-1</a:t>
            </a:r>
            <a:r>
              <a:rPr lang="en-US" altLang="zh-CN" sz="2000" b="1" dirty="0">
                <a:ea typeface="楷体_GB2312" pitchFamily="49" charset="-122"/>
              </a:rPr>
              <a:t>,a</a:t>
            </a:r>
            <a:r>
              <a:rPr lang="en-US" altLang="zh-CN" sz="2000" b="1" baseline="-25000" dirty="0">
                <a:ea typeface="楷体_GB2312" pitchFamily="49" charset="-122"/>
              </a:rPr>
              <a:t>i</a:t>
            </a:r>
            <a:r>
              <a:rPr lang="en-US" altLang="zh-CN" sz="2000" b="1" dirty="0">
                <a:ea typeface="楷体_GB2312" pitchFamily="49" charset="-122"/>
              </a:rPr>
              <a:t>∈D,i=2,3,4,…,n}</a:t>
            </a:r>
          </a:p>
          <a:p>
            <a:pPr eaLnBrk="1" hangingPunct="1">
              <a:spcBef>
                <a:spcPct val="20000"/>
              </a:spcBef>
            </a:pPr>
            <a:r>
              <a:rPr lang="en-US" altLang="zh-CN" sz="2000" b="1" dirty="0">
                <a:ea typeface="楷体_GB2312" pitchFamily="49" charset="-122"/>
              </a:rPr>
              <a:t>       </a:t>
            </a:r>
            <a:r>
              <a:rPr lang="zh-CN" altLang="en-US" sz="2000" b="1" dirty="0">
                <a:ea typeface="楷体_GB2312" pitchFamily="49" charset="-122"/>
              </a:rPr>
              <a:t>基本操作：</a:t>
            </a:r>
          </a:p>
          <a:p>
            <a:pPr eaLnBrk="1" hangingPunct="1"/>
            <a:r>
              <a:rPr lang="zh-CN" altLang="en-US" sz="2000" b="1" dirty="0">
                <a:ea typeface="楷体_GB2312" pitchFamily="49" charset="-122"/>
              </a:rPr>
              <a:t>            </a:t>
            </a:r>
            <a:r>
              <a:rPr lang="fr-FR" altLang="zh-CN" sz="4000" dirty="0"/>
              <a:t> </a:t>
            </a:r>
            <a:r>
              <a:rPr lang="fr-FR" altLang="zh-CN" sz="2000" b="1" dirty="0">
                <a:ea typeface="楷体_GB2312" pitchFamily="49" charset="-122"/>
              </a:rPr>
              <a:t>ListInit(&amp;L); 		</a:t>
            </a:r>
            <a:r>
              <a:rPr lang="fr-FR" altLang="zh-CN" sz="1600" b="1" dirty="0">
                <a:latin typeface="宋体" charset="-122"/>
              </a:rPr>
              <a:t>//</a:t>
            </a:r>
            <a:r>
              <a:rPr lang="zh-CN" altLang="fr-FR" sz="1600" b="1" dirty="0">
                <a:latin typeface="宋体" charset="-122"/>
              </a:rPr>
              <a:t>初始化</a:t>
            </a:r>
          </a:p>
          <a:p>
            <a:pPr eaLnBrk="1" hangingPunct="1"/>
            <a:r>
              <a:rPr lang="zh-CN" altLang="en-US" sz="2000" b="1" dirty="0">
                <a:ea typeface="楷体_GB2312" pitchFamily="49" charset="-122"/>
              </a:rPr>
              <a:t> 	</a:t>
            </a:r>
            <a:r>
              <a:rPr lang="en-US" altLang="zh-CN" sz="2000" b="1" dirty="0" err="1">
                <a:ea typeface="楷体_GB2312" pitchFamily="49" charset="-122"/>
              </a:rPr>
              <a:t>ListEmpty</a:t>
            </a:r>
            <a:r>
              <a:rPr lang="en-US" altLang="zh-CN" sz="2000" b="1" dirty="0">
                <a:ea typeface="楷体_GB2312" pitchFamily="49" charset="-122"/>
              </a:rPr>
              <a:t>(L);		</a:t>
            </a:r>
            <a:r>
              <a:rPr lang="en-US" altLang="zh-CN" sz="1600" b="1" dirty="0">
                <a:latin typeface="宋体" charset="-122"/>
              </a:rPr>
              <a:t>//</a:t>
            </a:r>
            <a:r>
              <a:rPr lang="zh-CN" altLang="en-US" sz="1600" b="1" dirty="0">
                <a:latin typeface="宋体" charset="-122"/>
              </a:rPr>
              <a:t>判空</a:t>
            </a:r>
          </a:p>
          <a:p>
            <a:pPr eaLnBrk="1" hangingPunct="1"/>
            <a:r>
              <a:rPr lang="en-US" altLang="zh-CN" sz="2000" b="1" dirty="0">
                <a:ea typeface="楷体_GB2312" pitchFamily="49" charset="-122"/>
              </a:rPr>
              <a:t>	</a:t>
            </a:r>
            <a:r>
              <a:rPr lang="en-US" altLang="zh-CN" sz="2000" b="1" dirty="0" err="1">
                <a:ea typeface="楷体_GB2312" pitchFamily="49" charset="-122"/>
              </a:rPr>
              <a:t>ListLength</a:t>
            </a:r>
            <a:r>
              <a:rPr lang="en-US" altLang="zh-CN" sz="2000" b="1" dirty="0">
                <a:ea typeface="楷体_GB2312" pitchFamily="49" charset="-122"/>
              </a:rPr>
              <a:t>(L);         	</a:t>
            </a:r>
            <a:r>
              <a:rPr lang="en-US" altLang="zh-CN" sz="1600" b="1" dirty="0">
                <a:latin typeface="宋体" charset="-122"/>
              </a:rPr>
              <a:t>//</a:t>
            </a:r>
            <a:r>
              <a:rPr lang="zh-CN" altLang="en-US" sz="1600" b="1" dirty="0">
                <a:latin typeface="宋体" charset="-122"/>
              </a:rPr>
              <a:t>求表长</a:t>
            </a:r>
            <a:r>
              <a:rPr lang="zh-CN" altLang="en-US" sz="2000" b="1" dirty="0">
                <a:ea typeface="楷体_GB2312" pitchFamily="49" charset="-122"/>
              </a:rPr>
              <a:t>    </a:t>
            </a:r>
          </a:p>
          <a:p>
            <a:pPr eaLnBrk="1" hangingPunct="1"/>
            <a:r>
              <a:rPr lang="zh-CN" altLang="en-US" sz="2000" b="1" dirty="0">
                <a:ea typeface="楷体_GB2312" pitchFamily="49" charset="-122"/>
              </a:rPr>
              <a:t>           	</a:t>
            </a:r>
            <a:r>
              <a:rPr lang="en-US" altLang="zh-CN" sz="2000" b="1" dirty="0" err="1">
                <a:ea typeface="楷体_GB2312" pitchFamily="49" charset="-122"/>
              </a:rPr>
              <a:t>GetElem</a:t>
            </a:r>
            <a:r>
              <a:rPr lang="en-US" altLang="zh-CN" sz="2000" b="1" dirty="0">
                <a:ea typeface="楷体_GB2312" pitchFamily="49" charset="-122"/>
              </a:rPr>
              <a:t>(</a:t>
            </a:r>
            <a:r>
              <a:rPr lang="en-US" altLang="zh-CN" sz="2000" b="1" dirty="0" err="1">
                <a:ea typeface="楷体_GB2312" pitchFamily="49" charset="-122"/>
              </a:rPr>
              <a:t>L,i</a:t>
            </a:r>
            <a:r>
              <a:rPr lang="en-US" altLang="zh-CN" sz="2000" b="1" dirty="0">
                <a:ea typeface="楷体_GB2312" pitchFamily="49" charset="-122"/>
              </a:rPr>
              <a:t>);		</a:t>
            </a:r>
            <a:r>
              <a:rPr lang="en-US" altLang="zh-CN" sz="1600" b="1" dirty="0">
                <a:latin typeface="宋体" charset="-122"/>
              </a:rPr>
              <a:t>//</a:t>
            </a:r>
            <a:r>
              <a:rPr lang="zh-CN" altLang="en-US" sz="1600" b="1" dirty="0">
                <a:latin typeface="宋体" charset="-122"/>
              </a:rPr>
              <a:t>读取第</a:t>
            </a:r>
            <a:r>
              <a:rPr lang="en-US" altLang="zh-CN" sz="1600" b="1" dirty="0" err="1">
                <a:latin typeface="宋体" charset="-122"/>
              </a:rPr>
              <a:t>i</a:t>
            </a:r>
            <a:r>
              <a:rPr lang="zh-CN" altLang="en-US" sz="1600" b="1" dirty="0">
                <a:latin typeface="宋体" charset="-122"/>
              </a:rPr>
              <a:t>个元素</a:t>
            </a:r>
          </a:p>
          <a:p>
            <a:pPr eaLnBrk="1" hangingPunct="1"/>
            <a:r>
              <a:rPr lang="en-US" altLang="zh-CN" sz="2000" b="1" dirty="0">
                <a:ea typeface="楷体_GB2312" pitchFamily="49" charset="-122"/>
              </a:rPr>
              <a:t>	</a:t>
            </a:r>
            <a:r>
              <a:rPr lang="en-US" altLang="zh-CN" sz="2000" b="1" dirty="0" err="1">
                <a:ea typeface="楷体_GB2312" pitchFamily="49" charset="-122"/>
              </a:rPr>
              <a:t>ReplaceElem</a:t>
            </a:r>
            <a:r>
              <a:rPr lang="en-US" altLang="zh-CN" sz="2000" b="1" dirty="0">
                <a:ea typeface="楷体_GB2312" pitchFamily="49" charset="-122"/>
              </a:rPr>
              <a:t>(</a:t>
            </a:r>
            <a:r>
              <a:rPr lang="en-US" altLang="zh-CN" sz="2000" b="1" dirty="0" err="1">
                <a:ea typeface="楷体_GB2312" pitchFamily="49" charset="-122"/>
              </a:rPr>
              <a:t>L,i,e</a:t>
            </a:r>
            <a:r>
              <a:rPr lang="en-US" altLang="zh-CN" sz="2000" b="1" dirty="0">
                <a:ea typeface="楷体_GB2312" pitchFamily="49" charset="-122"/>
              </a:rPr>
              <a:t>);	</a:t>
            </a:r>
            <a:r>
              <a:rPr lang="en-US" altLang="zh-CN" sz="1600" b="1" dirty="0">
                <a:latin typeface="宋体" charset="-122"/>
              </a:rPr>
              <a:t>//</a:t>
            </a:r>
            <a:r>
              <a:rPr lang="zh-CN" altLang="en-US" sz="1600" b="1" dirty="0">
                <a:latin typeface="宋体" charset="-122"/>
              </a:rPr>
              <a:t>用</a:t>
            </a:r>
            <a:r>
              <a:rPr lang="en-US" altLang="zh-CN" sz="1600" b="1" dirty="0">
                <a:latin typeface="宋体" charset="-122"/>
              </a:rPr>
              <a:t>e</a:t>
            </a:r>
            <a:r>
              <a:rPr lang="zh-CN" altLang="en-US" sz="1600" b="1" dirty="0">
                <a:latin typeface="宋体" charset="-122"/>
              </a:rPr>
              <a:t>替换第</a:t>
            </a:r>
            <a:r>
              <a:rPr lang="en-US" altLang="zh-CN" sz="1600" b="1" dirty="0" err="1">
                <a:latin typeface="宋体" charset="-122"/>
              </a:rPr>
              <a:t>i</a:t>
            </a:r>
            <a:r>
              <a:rPr lang="zh-CN" altLang="en-US" sz="1600" b="1" dirty="0">
                <a:latin typeface="宋体" charset="-122"/>
              </a:rPr>
              <a:t>个元素</a:t>
            </a:r>
          </a:p>
          <a:p>
            <a:pPr eaLnBrk="1" hangingPunct="1"/>
            <a:r>
              <a:rPr lang="zh-CN" altLang="en-US" sz="2000" b="1" dirty="0">
                <a:ea typeface="楷体_GB2312" pitchFamily="49" charset="-122"/>
              </a:rPr>
              <a:t>          	</a:t>
            </a:r>
            <a:r>
              <a:rPr lang="en-US" altLang="zh-CN" sz="2000" b="1" dirty="0" err="1">
                <a:ea typeface="楷体_GB2312" pitchFamily="49" charset="-122"/>
              </a:rPr>
              <a:t>LocateElem</a:t>
            </a:r>
            <a:r>
              <a:rPr lang="en-US" altLang="zh-CN" sz="2000" b="1" dirty="0">
                <a:ea typeface="楷体_GB2312" pitchFamily="49" charset="-122"/>
              </a:rPr>
              <a:t>(</a:t>
            </a:r>
            <a:r>
              <a:rPr lang="en-US" altLang="zh-CN" sz="2000" b="1" dirty="0" err="1">
                <a:ea typeface="楷体_GB2312" pitchFamily="49" charset="-122"/>
              </a:rPr>
              <a:t>L,e</a:t>
            </a:r>
            <a:r>
              <a:rPr lang="en-US" altLang="zh-CN" sz="2000" b="1" dirty="0">
                <a:ea typeface="楷体_GB2312" pitchFamily="49" charset="-122"/>
              </a:rPr>
              <a:t>);             </a:t>
            </a:r>
            <a:r>
              <a:rPr lang="en-US" altLang="zh-CN" sz="1600" b="1" dirty="0">
                <a:latin typeface="宋体" charset="-122"/>
              </a:rPr>
              <a:t>//</a:t>
            </a:r>
            <a:r>
              <a:rPr lang="zh-CN" altLang="en-US" sz="1600" b="1" dirty="0">
                <a:latin typeface="宋体" charset="-122"/>
              </a:rPr>
              <a:t>定位</a:t>
            </a:r>
            <a:r>
              <a:rPr lang="en-US" altLang="zh-CN" sz="1600" b="1" dirty="0">
                <a:latin typeface="宋体" charset="-122"/>
              </a:rPr>
              <a:t>e</a:t>
            </a:r>
            <a:r>
              <a:rPr lang="zh-CN" altLang="en-US" sz="1600" b="1" dirty="0">
                <a:latin typeface="宋体" charset="-122"/>
              </a:rPr>
              <a:t>在表中的位置</a:t>
            </a:r>
          </a:p>
          <a:p>
            <a:pPr eaLnBrk="1" hangingPunct="1"/>
            <a:r>
              <a:rPr lang="en-US" altLang="zh-CN" sz="1600" b="1" dirty="0">
                <a:latin typeface="宋体" charset="-122"/>
              </a:rPr>
              <a:t>	</a:t>
            </a:r>
            <a:r>
              <a:rPr lang="en-US" altLang="zh-CN" sz="2000" b="1" dirty="0" err="1">
                <a:ea typeface="楷体_GB2312" pitchFamily="49" charset="-122"/>
              </a:rPr>
              <a:t>ListInsert</a:t>
            </a:r>
            <a:r>
              <a:rPr lang="en-US" altLang="zh-CN" sz="2000" b="1" dirty="0">
                <a:ea typeface="楷体_GB2312" pitchFamily="49" charset="-122"/>
              </a:rPr>
              <a:t>(&amp;</a:t>
            </a:r>
            <a:r>
              <a:rPr lang="en-US" altLang="zh-CN" sz="2000" b="1" dirty="0" err="1">
                <a:ea typeface="楷体_GB2312" pitchFamily="49" charset="-122"/>
              </a:rPr>
              <a:t>L,i,e</a:t>
            </a:r>
            <a:r>
              <a:rPr lang="en-US" altLang="zh-CN" sz="2000" b="1" dirty="0">
                <a:ea typeface="楷体_GB2312" pitchFamily="49" charset="-122"/>
              </a:rPr>
              <a:t>);</a:t>
            </a:r>
            <a:r>
              <a:rPr lang="en-US" altLang="zh-CN" sz="1600" b="1" dirty="0">
                <a:latin typeface="宋体" charset="-122"/>
              </a:rPr>
              <a:t>	//</a:t>
            </a:r>
            <a:r>
              <a:rPr lang="zh-CN" altLang="en-US" sz="1600" b="1" dirty="0">
                <a:latin typeface="宋体" charset="-122"/>
              </a:rPr>
              <a:t>在第</a:t>
            </a:r>
            <a:r>
              <a:rPr lang="en-US" altLang="zh-CN" sz="1600" b="1" dirty="0" err="1">
                <a:latin typeface="宋体" charset="-122"/>
              </a:rPr>
              <a:t>i</a:t>
            </a:r>
            <a:r>
              <a:rPr lang="zh-CN" altLang="en-US" sz="1600" b="1" dirty="0">
                <a:latin typeface="宋体" charset="-122"/>
              </a:rPr>
              <a:t>个元素之前插入</a:t>
            </a:r>
            <a:r>
              <a:rPr lang="en-US" altLang="zh-CN" sz="1600" b="1" dirty="0">
                <a:latin typeface="宋体" charset="-122"/>
              </a:rPr>
              <a:t>e</a:t>
            </a:r>
          </a:p>
          <a:p>
            <a:pPr eaLnBrk="1" hangingPunct="1"/>
            <a:r>
              <a:rPr lang="zh-CN" altLang="en-US" sz="2000" b="1" dirty="0">
                <a:ea typeface="楷体_GB2312" pitchFamily="49" charset="-122"/>
              </a:rPr>
              <a:t> 	</a:t>
            </a:r>
            <a:r>
              <a:rPr lang="en-US" altLang="zh-CN" sz="2000" b="1" dirty="0" err="1">
                <a:ea typeface="楷体_GB2312" pitchFamily="49" charset="-122"/>
              </a:rPr>
              <a:t>ListInsertAfter</a:t>
            </a:r>
            <a:r>
              <a:rPr lang="en-US" altLang="zh-CN" sz="2000" b="1" dirty="0">
                <a:ea typeface="楷体_GB2312" pitchFamily="49" charset="-122"/>
              </a:rPr>
              <a:t>(&amp;</a:t>
            </a:r>
            <a:r>
              <a:rPr lang="en-US" altLang="zh-CN" sz="2000" b="1" dirty="0" err="1">
                <a:ea typeface="楷体_GB2312" pitchFamily="49" charset="-122"/>
              </a:rPr>
              <a:t>L,i,e</a:t>
            </a:r>
            <a:r>
              <a:rPr lang="en-US" altLang="zh-CN" sz="2000" b="1" dirty="0">
                <a:ea typeface="楷体_GB2312" pitchFamily="49" charset="-122"/>
              </a:rPr>
              <a:t>);  </a:t>
            </a:r>
            <a:r>
              <a:rPr lang="en-US" altLang="zh-CN" sz="1600" b="1" dirty="0">
                <a:latin typeface="宋体" charset="-122"/>
              </a:rPr>
              <a:t>//</a:t>
            </a:r>
            <a:r>
              <a:rPr lang="zh-CN" altLang="en-US" sz="1600" b="1" dirty="0">
                <a:latin typeface="宋体" charset="-122"/>
              </a:rPr>
              <a:t>在第</a:t>
            </a:r>
            <a:r>
              <a:rPr lang="en-US" altLang="zh-CN" sz="1600" b="1" dirty="0" err="1">
                <a:latin typeface="宋体" charset="-122"/>
              </a:rPr>
              <a:t>i</a:t>
            </a:r>
            <a:r>
              <a:rPr lang="zh-CN" altLang="en-US" sz="1600" b="1" dirty="0">
                <a:latin typeface="宋体" charset="-122"/>
              </a:rPr>
              <a:t>个元素之后插入</a:t>
            </a:r>
            <a:r>
              <a:rPr lang="en-US" altLang="zh-CN" sz="1600" b="1" dirty="0">
                <a:latin typeface="宋体" charset="-122"/>
              </a:rPr>
              <a:t>e</a:t>
            </a:r>
          </a:p>
          <a:p>
            <a:pPr eaLnBrk="1" hangingPunct="1"/>
            <a:r>
              <a:rPr lang="zh-CN" altLang="en-US" sz="2000" b="1" dirty="0">
                <a:ea typeface="楷体_GB2312" pitchFamily="49" charset="-122"/>
              </a:rPr>
              <a:t>           	</a:t>
            </a:r>
            <a:r>
              <a:rPr lang="en-US" altLang="zh-CN" sz="2000" b="1" dirty="0" err="1">
                <a:ea typeface="楷体_GB2312" pitchFamily="49" charset="-122"/>
              </a:rPr>
              <a:t>ListDelete</a:t>
            </a:r>
            <a:r>
              <a:rPr lang="en-US" altLang="zh-CN" sz="2000" b="1" dirty="0">
                <a:ea typeface="楷体_GB2312" pitchFamily="49" charset="-122"/>
              </a:rPr>
              <a:t>(&amp;L,</a:t>
            </a:r>
            <a:r>
              <a:rPr lang="en-US" altLang="zh-CN" sz="2000" b="1" dirty="0" err="1">
                <a:ea typeface="楷体_GB2312" pitchFamily="49" charset="-122"/>
              </a:rPr>
              <a:t>i</a:t>
            </a:r>
            <a:r>
              <a:rPr lang="en-US" altLang="zh-CN" sz="2000" b="1" dirty="0">
                <a:ea typeface="楷体_GB2312" pitchFamily="49" charset="-122"/>
              </a:rPr>
              <a:t>,&amp;e);             </a:t>
            </a:r>
            <a:r>
              <a:rPr lang="en-US" altLang="zh-CN" sz="1600" b="1" dirty="0">
                <a:latin typeface="宋体" charset="-122"/>
              </a:rPr>
              <a:t>//</a:t>
            </a:r>
            <a:r>
              <a:rPr lang="zh-CN" altLang="en-US" sz="1600" b="1" dirty="0">
                <a:latin typeface="宋体" charset="-122"/>
              </a:rPr>
              <a:t>删除第</a:t>
            </a:r>
            <a:r>
              <a:rPr lang="en-US" altLang="zh-CN" sz="1600" b="1" dirty="0" err="1">
                <a:latin typeface="宋体" charset="-122"/>
              </a:rPr>
              <a:t>i</a:t>
            </a:r>
            <a:r>
              <a:rPr lang="zh-CN" altLang="en-US" sz="1600" b="1" dirty="0">
                <a:latin typeface="宋体" charset="-122"/>
              </a:rPr>
              <a:t>个元素</a:t>
            </a:r>
          </a:p>
          <a:p>
            <a:pPr eaLnBrk="1" hangingPunct="1"/>
            <a:r>
              <a:rPr lang="en-US" altLang="zh-CN" sz="1600" b="1" dirty="0">
                <a:latin typeface="宋体" charset="-122"/>
              </a:rPr>
              <a:t>	………………</a:t>
            </a:r>
          </a:p>
          <a:p>
            <a:pPr eaLnBrk="1" hangingPunct="1"/>
            <a:r>
              <a:rPr lang="en-US" altLang="zh-CN" sz="2000" b="1" dirty="0" smtClean="0">
                <a:ea typeface="楷体_GB2312" pitchFamily="49" charset="-122"/>
              </a:rPr>
              <a:t>} List				</a:t>
            </a:r>
            <a:r>
              <a:rPr lang="zh-CN" altLang="en-US" sz="2000" dirty="0">
                <a:hlinkClick r:id="rId4" action="ppaction://hlinkfile"/>
              </a:rPr>
              <a:t>课件</a:t>
            </a:r>
            <a:r>
              <a:rPr lang="en-US" altLang="zh-CN" sz="2000" dirty="0">
                <a:hlinkClick r:id="rId4" action="ppaction://hlinkfile"/>
              </a:rPr>
              <a:t>.</a:t>
            </a:r>
            <a:r>
              <a:rPr lang="en-US" altLang="zh-CN" sz="2000" dirty="0" err="1" smtClean="0">
                <a:hlinkClick r:id="rId4" action="ppaction://hlinkfile"/>
              </a:rPr>
              <a:t>lnk</a:t>
            </a:r>
            <a:endParaRPr lang="zh-CN" altLang="en-US" sz="2000" dirty="0"/>
          </a:p>
        </p:txBody>
      </p:sp>
      <p:grpSp>
        <p:nvGrpSpPr>
          <p:cNvPr id="6" name="Group 1042"/>
          <p:cNvGrpSpPr>
            <a:grpSpLocks/>
          </p:cNvGrpSpPr>
          <p:nvPr/>
        </p:nvGrpSpPr>
        <p:grpSpPr bwMode="auto">
          <a:xfrm>
            <a:off x="5093494" y="260648"/>
            <a:ext cx="2743200" cy="381000"/>
            <a:chOff x="3504" y="2208"/>
            <a:chExt cx="1728" cy="240"/>
          </a:xfrm>
        </p:grpSpPr>
        <p:sp>
          <p:nvSpPr>
            <p:cNvPr id="7" name="Oval 1043"/>
            <p:cNvSpPr>
              <a:spLocks noChangeArrowheads="1"/>
            </p:cNvSpPr>
            <p:nvPr/>
          </p:nvSpPr>
          <p:spPr bwMode="auto">
            <a:xfrm>
              <a:off x="3504" y="2208"/>
              <a:ext cx="240" cy="240"/>
            </a:xfrm>
            <a:prstGeom prst="ellipse">
              <a:avLst/>
            </a:prstGeom>
            <a:solidFill>
              <a:schemeClr val="accent1"/>
            </a:solidFill>
            <a:ln w="28575">
              <a:solidFill>
                <a:schemeClr val="accent1"/>
              </a:solidFill>
              <a:round/>
              <a:headEnd/>
              <a:tailEnd/>
            </a:ln>
          </p:spPr>
          <p:txBody>
            <a:bodyPr wrap="none" anchor="ctr"/>
            <a:lstStyle/>
            <a:p>
              <a:endParaRPr lang="zh-CN" altLang="en-US"/>
            </a:p>
          </p:txBody>
        </p:sp>
        <p:sp>
          <p:nvSpPr>
            <p:cNvPr id="8" name="Oval 1044"/>
            <p:cNvSpPr>
              <a:spLocks noChangeArrowheads="1"/>
            </p:cNvSpPr>
            <p:nvPr/>
          </p:nvSpPr>
          <p:spPr bwMode="auto">
            <a:xfrm>
              <a:off x="4032" y="2208"/>
              <a:ext cx="240" cy="240"/>
            </a:xfrm>
            <a:prstGeom prst="ellipse">
              <a:avLst/>
            </a:prstGeom>
            <a:solidFill>
              <a:schemeClr val="accent1"/>
            </a:solidFill>
            <a:ln w="28575">
              <a:solidFill>
                <a:schemeClr val="accent1"/>
              </a:solidFill>
              <a:round/>
              <a:headEnd/>
              <a:tailEnd/>
            </a:ln>
          </p:spPr>
          <p:txBody>
            <a:bodyPr wrap="none" anchor="ctr"/>
            <a:lstStyle/>
            <a:p>
              <a:endParaRPr lang="zh-CN" altLang="en-US"/>
            </a:p>
          </p:txBody>
        </p:sp>
        <p:sp>
          <p:nvSpPr>
            <p:cNvPr id="9" name="Oval 1045"/>
            <p:cNvSpPr>
              <a:spLocks noChangeArrowheads="1"/>
            </p:cNvSpPr>
            <p:nvPr/>
          </p:nvSpPr>
          <p:spPr bwMode="auto">
            <a:xfrm>
              <a:off x="4512" y="2208"/>
              <a:ext cx="240" cy="240"/>
            </a:xfrm>
            <a:prstGeom prst="ellipse">
              <a:avLst/>
            </a:prstGeom>
            <a:solidFill>
              <a:schemeClr val="accent1"/>
            </a:solidFill>
            <a:ln w="28575">
              <a:solidFill>
                <a:schemeClr val="accent1"/>
              </a:solidFill>
              <a:round/>
              <a:headEnd/>
              <a:tailEnd/>
            </a:ln>
          </p:spPr>
          <p:txBody>
            <a:bodyPr wrap="none" anchor="ctr"/>
            <a:lstStyle/>
            <a:p>
              <a:endParaRPr lang="zh-CN" altLang="en-US"/>
            </a:p>
          </p:txBody>
        </p:sp>
        <p:sp>
          <p:nvSpPr>
            <p:cNvPr id="10" name="Oval 1046"/>
            <p:cNvSpPr>
              <a:spLocks noChangeArrowheads="1"/>
            </p:cNvSpPr>
            <p:nvPr/>
          </p:nvSpPr>
          <p:spPr bwMode="auto">
            <a:xfrm>
              <a:off x="4992" y="2208"/>
              <a:ext cx="240" cy="240"/>
            </a:xfrm>
            <a:prstGeom prst="ellipse">
              <a:avLst/>
            </a:prstGeom>
            <a:solidFill>
              <a:schemeClr val="accent1"/>
            </a:solidFill>
            <a:ln w="28575">
              <a:solidFill>
                <a:schemeClr val="accent1"/>
              </a:solidFill>
              <a:round/>
              <a:headEnd/>
              <a:tailEnd/>
            </a:ln>
          </p:spPr>
          <p:txBody>
            <a:bodyPr wrap="none" anchor="ctr"/>
            <a:lstStyle/>
            <a:p>
              <a:endParaRPr lang="zh-CN" altLang="en-US"/>
            </a:p>
          </p:txBody>
        </p:sp>
        <p:sp>
          <p:nvSpPr>
            <p:cNvPr id="11" name="Line 1047"/>
            <p:cNvSpPr>
              <a:spLocks noChangeShapeType="1"/>
            </p:cNvSpPr>
            <p:nvPr/>
          </p:nvSpPr>
          <p:spPr bwMode="auto">
            <a:xfrm>
              <a:off x="3744" y="2352"/>
              <a:ext cx="288"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1048"/>
            <p:cNvSpPr>
              <a:spLocks noChangeShapeType="1"/>
            </p:cNvSpPr>
            <p:nvPr/>
          </p:nvSpPr>
          <p:spPr bwMode="auto">
            <a:xfrm>
              <a:off x="4272" y="2352"/>
              <a:ext cx="24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049"/>
            <p:cNvSpPr>
              <a:spLocks noChangeShapeType="1"/>
            </p:cNvSpPr>
            <p:nvPr/>
          </p:nvSpPr>
          <p:spPr bwMode="auto">
            <a:xfrm>
              <a:off x="4752" y="2352"/>
              <a:ext cx="240"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7" name="组合 106"/>
          <p:cNvGrpSpPr/>
          <p:nvPr/>
        </p:nvGrpSpPr>
        <p:grpSpPr>
          <a:xfrm>
            <a:off x="4716016" y="2159856"/>
            <a:ext cx="4620872" cy="2313260"/>
            <a:chOff x="3816581" y="1447662"/>
            <a:chExt cx="6127913" cy="3195637"/>
          </a:xfrm>
        </p:grpSpPr>
        <p:sp>
          <p:nvSpPr>
            <p:cNvPr id="108" name="Rectangle 672"/>
            <p:cNvSpPr>
              <a:spLocks noChangeArrowheads="1"/>
            </p:cNvSpPr>
            <p:nvPr/>
          </p:nvSpPr>
          <p:spPr bwMode="auto">
            <a:xfrm>
              <a:off x="8912962" y="4055047"/>
              <a:ext cx="1031532"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dirty="0">
                  <a:latin typeface="宋体" charset="-122"/>
                </a:rPr>
                <a:t>计算机</a:t>
              </a:r>
              <a:endParaRPr lang="zh-CN" altLang="en-US" sz="1400" b="1" dirty="0"/>
            </a:p>
          </p:txBody>
        </p:sp>
        <p:sp>
          <p:nvSpPr>
            <p:cNvPr id="109" name="Rectangle 671"/>
            <p:cNvSpPr>
              <a:spLocks noChangeArrowheads="1"/>
            </p:cNvSpPr>
            <p:nvPr/>
          </p:nvSpPr>
          <p:spPr bwMode="auto">
            <a:xfrm>
              <a:off x="8169101" y="4055047"/>
              <a:ext cx="743861"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en-US" altLang="zh-CN" sz="1400" b="1">
                  <a:latin typeface="宋体" charset="-122"/>
                </a:rPr>
                <a:t>502</a:t>
              </a:r>
              <a:endParaRPr lang="en-US" altLang="zh-CN" sz="1400" b="1"/>
            </a:p>
          </p:txBody>
        </p:sp>
        <p:sp>
          <p:nvSpPr>
            <p:cNvPr id="110" name="Rectangle 670"/>
            <p:cNvSpPr>
              <a:spLocks noChangeArrowheads="1"/>
            </p:cNvSpPr>
            <p:nvPr/>
          </p:nvSpPr>
          <p:spPr bwMode="auto">
            <a:xfrm>
              <a:off x="7588652" y="4055047"/>
              <a:ext cx="580450"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a:latin typeface="宋体" charset="-122"/>
                </a:rPr>
                <a:t>汉</a:t>
              </a:r>
              <a:endParaRPr lang="zh-CN" altLang="en-US" sz="1400" b="1"/>
            </a:p>
          </p:txBody>
        </p:sp>
        <p:sp>
          <p:nvSpPr>
            <p:cNvPr id="111" name="Rectangle 669"/>
            <p:cNvSpPr>
              <a:spLocks noChangeArrowheads="1"/>
            </p:cNvSpPr>
            <p:nvPr/>
          </p:nvSpPr>
          <p:spPr bwMode="auto">
            <a:xfrm>
              <a:off x="6890751" y="4055047"/>
              <a:ext cx="697901"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en-US" altLang="zh-CN" sz="1400" b="1">
                  <a:latin typeface="宋体" charset="-122"/>
                </a:rPr>
                <a:t>21</a:t>
              </a:r>
              <a:endParaRPr lang="en-US" altLang="zh-CN" sz="1400" b="1"/>
            </a:p>
          </p:txBody>
        </p:sp>
        <p:sp>
          <p:nvSpPr>
            <p:cNvPr id="112" name="Rectangle 668"/>
            <p:cNvSpPr>
              <a:spLocks noChangeArrowheads="1"/>
            </p:cNvSpPr>
            <p:nvPr/>
          </p:nvSpPr>
          <p:spPr bwMode="auto">
            <a:xfrm>
              <a:off x="6468605" y="4055047"/>
              <a:ext cx="422145"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a:latin typeface="宋体" charset="-122"/>
                </a:rPr>
                <a:t>男</a:t>
              </a:r>
              <a:endParaRPr lang="zh-CN" altLang="en-US" sz="1400" b="1"/>
            </a:p>
          </p:txBody>
        </p:sp>
        <p:sp>
          <p:nvSpPr>
            <p:cNvPr id="113" name="Rectangle 667"/>
            <p:cNvSpPr>
              <a:spLocks noChangeArrowheads="1"/>
            </p:cNvSpPr>
            <p:nvPr/>
          </p:nvSpPr>
          <p:spPr bwMode="auto">
            <a:xfrm>
              <a:off x="5581760" y="4055047"/>
              <a:ext cx="886845"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a:latin typeface="宋体" charset="-122"/>
                </a:rPr>
                <a:t>吴宇</a:t>
              </a:r>
              <a:endParaRPr lang="zh-CN" altLang="en-US" sz="1400" b="1"/>
            </a:p>
          </p:txBody>
        </p:sp>
        <p:sp>
          <p:nvSpPr>
            <p:cNvPr id="114" name="Rectangle 666"/>
            <p:cNvSpPr>
              <a:spLocks noChangeArrowheads="1"/>
            </p:cNvSpPr>
            <p:nvPr/>
          </p:nvSpPr>
          <p:spPr bwMode="auto">
            <a:xfrm>
              <a:off x="4771514" y="4055047"/>
              <a:ext cx="810246"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en-US" altLang="zh-CN" sz="1400" b="1" dirty="0" smtClean="0">
                  <a:latin typeface="宋体" charset="-122"/>
                </a:rPr>
                <a:t>26</a:t>
              </a:r>
              <a:endParaRPr lang="en-US" altLang="zh-CN" sz="1400" b="1" dirty="0"/>
            </a:p>
          </p:txBody>
        </p:sp>
        <p:sp>
          <p:nvSpPr>
            <p:cNvPr id="115" name="Rectangle 662"/>
            <p:cNvSpPr>
              <a:spLocks noChangeArrowheads="1"/>
            </p:cNvSpPr>
            <p:nvPr/>
          </p:nvSpPr>
          <p:spPr bwMode="auto">
            <a:xfrm>
              <a:off x="8912962" y="3466796"/>
              <a:ext cx="1031532"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a:latin typeface="宋体" charset="-122"/>
                </a:rPr>
                <a:t>计算机</a:t>
              </a:r>
              <a:endParaRPr lang="zh-CN" altLang="en-US" sz="1400" b="1"/>
            </a:p>
          </p:txBody>
        </p:sp>
        <p:sp>
          <p:nvSpPr>
            <p:cNvPr id="116" name="Rectangle 661"/>
            <p:cNvSpPr>
              <a:spLocks noChangeArrowheads="1"/>
            </p:cNvSpPr>
            <p:nvPr/>
          </p:nvSpPr>
          <p:spPr bwMode="auto">
            <a:xfrm>
              <a:off x="8169101" y="3466796"/>
              <a:ext cx="743861"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en-US" altLang="zh-CN" sz="1400" b="1">
                  <a:latin typeface="宋体" charset="-122"/>
                </a:rPr>
                <a:t>501</a:t>
              </a:r>
              <a:endParaRPr lang="en-US" altLang="zh-CN" sz="1400" b="1"/>
            </a:p>
          </p:txBody>
        </p:sp>
        <p:sp>
          <p:nvSpPr>
            <p:cNvPr id="117" name="Rectangle 660"/>
            <p:cNvSpPr>
              <a:spLocks noChangeArrowheads="1"/>
            </p:cNvSpPr>
            <p:nvPr/>
          </p:nvSpPr>
          <p:spPr bwMode="auto">
            <a:xfrm>
              <a:off x="7588652" y="3466796"/>
              <a:ext cx="580450"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a:latin typeface="宋体" charset="-122"/>
                </a:rPr>
                <a:t>汉</a:t>
              </a:r>
              <a:endParaRPr lang="zh-CN" altLang="en-US" sz="1400" b="1"/>
            </a:p>
          </p:txBody>
        </p:sp>
        <p:sp>
          <p:nvSpPr>
            <p:cNvPr id="118" name="Rectangle 659"/>
            <p:cNvSpPr>
              <a:spLocks noChangeArrowheads="1"/>
            </p:cNvSpPr>
            <p:nvPr/>
          </p:nvSpPr>
          <p:spPr bwMode="auto">
            <a:xfrm>
              <a:off x="6890751" y="3466796"/>
              <a:ext cx="697901"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en-US" altLang="zh-CN" sz="1400" b="1">
                  <a:latin typeface="宋体" charset="-122"/>
                </a:rPr>
                <a:t>20</a:t>
              </a:r>
              <a:endParaRPr lang="en-US" altLang="zh-CN" sz="1400" b="1"/>
            </a:p>
          </p:txBody>
        </p:sp>
        <p:sp>
          <p:nvSpPr>
            <p:cNvPr id="119" name="Rectangle 658"/>
            <p:cNvSpPr>
              <a:spLocks noChangeArrowheads="1"/>
            </p:cNvSpPr>
            <p:nvPr/>
          </p:nvSpPr>
          <p:spPr bwMode="auto">
            <a:xfrm>
              <a:off x="6468605" y="3466796"/>
              <a:ext cx="422145"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a:latin typeface="宋体" charset="-122"/>
                </a:rPr>
                <a:t>男</a:t>
              </a:r>
              <a:endParaRPr lang="zh-CN" altLang="en-US" sz="1400" b="1"/>
            </a:p>
          </p:txBody>
        </p:sp>
        <p:sp>
          <p:nvSpPr>
            <p:cNvPr id="120" name="Rectangle 657"/>
            <p:cNvSpPr>
              <a:spLocks noChangeArrowheads="1"/>
            </p:cNvSpPr>
            <p:nvPr/>
          </p:nvSpPr>
          <p:spPr bwMode="auto">
            <a:xfrm>
              <a:off x="5581760" y="3466796"/>
              <a:ext cx="886845"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a:latin typeface="宋体" charset="-122"/>
                </a:rPr>
                <a:t>赵川</a:t>
              </a:r>
              <a:endParaRPr lang="zh-CN" altLang="en-US" sz="1400" b="1"/>
            </a:p>
          </p:txBody>
        </p:sp>
        <p:sp>
          <p:nvSpPr>
            <p:cNvPr id="121" name="Rectangle 656"/>
            <p:cNvSpPr>
              <a:spLocks noChangeArrowheads="1"/>
            </p:cNvSpPr>
            <p:nvPr/>
          </p:nvSpPr>
          <p:spPr bwMode="auto">
            <a:xfrm>
              <a:off x="4771514" y="3466796"/>
              <a:ext cx="810246"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en-US" altLang="zh-CN" sz="1400" b="1" dirty="0" smtClean="0">
                  <a:latin typeface="宋体" charset="-122"/>
                </a:rPr>
                <a:t>25</a:t>
              </a:r>
              <a:endParaRPr lang="en-US" altLang="zh-CN" sz="1400" b="1" dirty="0"/>
            </a:p>
          </p:txBody>
        </p:sp>
        <p:sp>
          <p:nvSpPr>
            <p:cNvPr id="122" name="Rectangle 652"/>
            <p:cNvSpPr>
              <a:spLocks noChangeArrowheads="1"/>
            </p:cNvSpPr>
            <p:nvPr/>
          </p:nvSpPr>
          <p:spPr bwMode="auto">
            <a:xfrm>
              <a:off x="8912962" y="2878544"/>
              <a:ext cx="1031532"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dirty="0">
                  <a:latin typeface="宋体" charset="-122"/>
                </a:rPr>
                <a:t>计算机</a:t>
              </a:r>
              <a:endParaRPr lang="zh-CN" altLang="en-US" sz="1400" b="1" dirty="0"/>
            </a:p>
          </p:txBody>
        </p:sp>
        <p:sp>
          <p:nvSpPr>
            <p:cNvPr id="123" name="Rectangle 651"/>
            <p:cNvSpPr>
              <a:spLocks noChangeArrowheads="1"/>
            </p:cNvSpPr>
            <p:nvPr/>
          </p:nvSpPr>
          <p:spPr bwMode="auto">
            <a:xfrm>
              <a:off x="8169101" y="2878544"/>
              <a:ext cx="743861"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en-US" altLang="zh-CN" sz="1400" b="1">
                  <a:latin typeface="宋体" charset="-122"/>
                </a:rPr>
                <a:t>501</a:t>
              </a:r>
              <a:endParaRPr lang="en-US" altLang="zh-CN" sz="1400" b="1"/>
            </a:p>
          </p:txBody>
        </p:sp>
        <p:sp>
          <p:nvSpPr>
            <p:cNvPr id="124" name="Rectangle 650"/>
            <p:cNvSpPr>
              <a:spLocks noChangeArrowheads="1"/>
            </p:cNvSpPr>
            <p:nvPr/>
          </p:nvSpPr>
          <p:spPr bwMode="auto">
            <a:xfrm>
              <a:off x="7588652" y="2878544"/>
              <a:ext cx="580450"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a:latin typeface="宋体" charset="-122"/>
                </a:rPr>
                <a:t>汉</a:t>
              </a:r>
              <a:endParaRPr lang="zh-CN" altLang="en-US" sz="1400" b="1"/>
            </a:p>
          </p:txBody>
        </p:sp>
        <p:sp>
          <p:nvSpPr>
            <p:cNvPr id="125" name="Rectangle 649"/>
            <p:cNvSpPr>
              <a:spLocks noChangeArrowheads="1"/>
            </p:cNvSpPr>
            <p:nvPr/>
          </p:nvSpPr>
          <p:spPr bwMode="auto">
            <a:xfrm>
              <a:off x="6890751" y="2878544"/>
              <a:ext cx="697901"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en-US" altLang="zh-CN" sz="1400" b="1">
                  <a:latin typeface="宋体" charset="-122"/>
                </a:rPr>
                <a:t>19</a:t>
              </a:r>
              <a:endParaRPr lang="en-US" altLang="zh-CN" sz="1400" b="1"/>
            </a:p>
          </p:txBody>
        </p:sp>
        <p:sp>
          <p:nvSpPr>
            <p:cNvPr id="126" name="Rectangle 648"/>
            <p:cNvSpPr>
              <a:spLocks noChangeArrowheads="1"/>
            </p:cNvSpPr>
            <p:nvPr/>
          </p:nvSpPr>
          <p:spPr bwMode="auto">
            <a:xfrm>
              <a:off x="6468605" y="2878544"/>
              <a:ext cx="422145"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a:latin typeface="宋体" charset="-122"/>
                </a:rPr>
                <a:t>女</a:t>
              </a:r>
              <a:endParaRPr lang="zh-CN" altLang="en-US" sz="1400" b="1"/>
            </a:p>
          </p:txBody>
        </p:sp>
        <p:sp>
          <p:nvSpPr>
            <p:cNvPr id="127" name="Rectangle 647"/>
            <p:cNvSpPr>
              <a:spLocks noChangeArrowheads="1"/>
            </p:cNvSpPr>
            <p:nvPr/>
          </p:nvSpPr>
          <p:spPr bwMode="auto">
            <a:xfrm>
              <a:off x="5581760" y="2878544"/>
              <a:ext cx="886845"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a:latin typeface="宋体" charset="-122"/>
                </a:rPr>
                <a:t>周彬</a:t>
              </a:r>
              <a:endParaRPr lang="zh-CN" altLang="en-US" sz="1400" b="1"/>
            </a:p>
          </p:txBody>
        </p:sp>
        <p:sp>
          <p:nvSpPr>
            <p:cNvPr id="128" name="Rectangle 646"/>
            <p:cNvSpPr>
              <a:spLocks noChangeArrowheads="1"/>
            </p:cNvSpPr>
            <p:nvPr/>
          </p:nvSpPr>
          <p:spPr bwMode="auto">
            <a:xfrm>
              <a:off x="4771514" y="2878544"/>
              <a:ext cx="810246"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en-US" altLang="zh-CN" sz="1400" b="1">
                  <a:latin typeface="宋体" charset="-122"/>
                </a:rPr>
                <a:t>24</a:t>
              </a:r>
              <a:endParaRPr lang="en-US" altLang="zh-CN" sz="1400" b="1"/>
            </a:p>
          </p:txBody>
        </p:sp>
        <p:sp>
          <p:nvSpPr>
            <p:cNvPr id="129" name="Rectangle 642"/>
            <p:cNvSpPr>
              <a:spLocks noChangeArrowheads="1"/>
            </p:cNvSpPr>
            <p:nvPr/>
          </p:nvSpPr>
          <p:spPr bwMode="auto">
            <a:xfrm>
              <a:off x="8912962" y="2290293"/>
              <a:ext cx="1031532"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dirty="0">
                  <a:latin typeface="宋体" charset="-122"/>
                </a:rPr>
                <a:t>计算机</a:t>
              </a:r>
              <a:endParaRPr lang="zh-CN" altLang="en-US" sz="1400" b="1" dirty="0"/>
            </a:p>
          </p:txBody>
        </p:sp>
        <p:sp>
          <p:nvSpPr>
            <p:cNvPr id="130" name="Rectangle 641"/>
            <p:cNvSpPr>
              <a:spLocks noChangeArrowheads="1"/>
            </p:cNvSpPr>
            <p:nvPr/>
          </p:nvSpPr>
          <p:spPr bwMode="auto">
            <a:xfrm>
              <a:off x="8169101" y="2290293"/>
              <a:ext cx="743861"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en-US" altLang="zh-CN" sz="1400" b="1">
                  <a:latin typeface="宋体" charset="-122"/>
                </a:rPr>
                <a:t>501</a:t>
              </a:r>
              <a:endParaRPr lang="en-US" altLang="zh-CN" sz="1400" b="1"/>
            </a:p>
          </p:txBody>
        </p:sp>
        <p:sp>
          <p:nvSpPr>
            <p:cNvPr id="131" name="Rectangle 640"/>
            <p:cNvSpPr>
              <a:spLocks noChangeArrowheads="1"/>
            </p:cNvSpPr>
            <p:nvPr/>
          </p:nvSpPr>
          <p:spPr bwMode="auto">
            <a:xfrm>
              <a:off x="7588652" y="2290293"/>
              <a:ext cx="580450"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a:latin typeface="宋体" charset="-122"/>
                </a:rPr>
                <a:t>汉</a:t>
              </a:r>
              <a:endParaRPr lang="zh-CN" altLang="en-US" sz="1400" b="1"/>
            </a:p>
          </p:txBody>
        </p:sp>
        <p:sp>
          <p:nvSpPr>
            <p:cNvPr id="132" name="Rectangle 639"/>
            <p:cNvSpPr>
              <a:spLocks noChangeArrowheads="1"/>
            </p:cNvSpPr>
            <p:nvPr/>
          </p:nvSpPr>
          <p:spPr bwMode="auto">
            <a:xfrm>
              <a:off x="6890751" y="2290293"/>
              <a:ext cx="697901"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en-US" altLang="zh-CN" sz="1400" b="1">
                  <a:latin typeface="宋体" charset="-122"/>
                </a:rPr>
                <a:t>20</a:t>
              </a:r>
              <a:endParaRPr lang="en-US" altLang="zh-CN" sz="1400" b="1"/>
            </a:p>
          </p:txBody>
        </p:sp>
        <p:sp>
          <p:nvSpPr>
            <p:cNvPr id="133" name="Rectangle 638"/>
            <p:cNvSpPr>
              <a:spLocks noChangeArrowheads="1"/>
            </p:cNvSpPr>
            <p:nvPr/>
          </p:nvSpPr>
          <p:spPr bwMode="auto">
            <a:xfrm>
              <a:off x="6468605" y="2290293"/>
              <a:ext cx="422145"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a:latin typeface="宋体" charset="-122"/>
                </a:rPr>
                <a:t>男</a:t>
              </a:r>
              <a:endParaRPr lang="zh-CN" altLang="en-US" sz="1400" b="1"/>
            </a:p>
          </p:txBody>
        </p:sp>
        <p:sp>
          <p:nvSpPr>
            <p:cNvPr id="134" name="Rectangle 637"/>
            <p:cNvSpPr>
              <a:spLocks noChangeArrowheads="1"/>
            </p:cNvSpPr>
            <p:nvPr/>
          </p:nvSpPr>
          <p:spPr bwMode="auto">
            <a:xfrm>
              <a:off x="5581760" y="2290293"/>
              <a:ext cx="886845"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zh-CN" altLang="en-US" sz="1400" b="1">
                  <a:latin typeface="宋体" charset="-122"/>
                </a:rPr>
                <a:t>王力</a:t>
              </a:r>
              <a:endParaRPr lang="zh-CN" altLang="en-US" sz="1400" b="1"/>
            </a:p>
          </p:txBody>
        </p:sp>
        <p:sp>
          <p:nvSpPr>
            <p:cNvPr id="135" name="Rectangle 636"/>
            <p:cNvSpPr>
              <a:spLocks noChangeArrowheads="1"/>
            </p:cNvSpPr>
            <p:nvPr/>
          </p:nvSpPr>
          <p:spPr bwMode="auto">
            <a:xfrm>
              <a:off x="4771514" y="2290293"/>
              <a:ext cx="810246" cy="58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t"/>
              <a:r>
                <a:rPr lang="en-US" altLang="zh-CN" sz="1400" b="1">
                  <a:latin typeface="宋体" charset="-122"/>
                </a:rPr>
                <a:t>23</a:t>
              </a:r>
              <a:endParaRPr lang="en-US" altLang="zh-CN" sz="1400" b="1"/>
            </a:p>
          </p:txBody>
        </p:sp>
        <p:sp>
          <p:nvSpPr>
            <p:cNvPr id="136" name="Rectangle 635"/>
            <p:cNvSpPr>
              <a:spLocks noChangeArrowheads="1"/>
            </p:cNvSpPr>
            <p:nvPr/>
          </p:nvSpPr>
          <p:spPr bwMode="auto">
            <a:xfrm>
              <a:off x="4461714" y="2290293"/>
              <a:ext cx="309800" cy="2353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5250">
                <a:lnSpc>
                  <a:spcPct val="120000"/>
                </a:lnSpc>
                <a:spcBef>
                  <a:spcPct val="20000"/>
                </a:spcBef>
                <a:buClr>
                  <a:srgbClr val="FF7C80"/>
                </a:buClr>
                <a:buFont typeface="Wingdings" pitchFamily="2" charset="2"/>
                <a:buNone/>
              </a:pPr>
              <a:endParaRPr lang="zh-CN" altLang="en-US" sz="1400" b="1">
                <a:ea typeface="幼圆" pitchFamily="49" charset="-122"/>
              </a:endParaRPr>
            </a:p>
          </p:txBody>
        </p:sp>
        <p:sp>
          <p:nvSpPr>
            <p:cNvPr id="137" name="Rectangle 632"/>
            <p:cNvSpPr>
              <a:spLocks noChangeArrowheads="1"/>
            </p:cNvSpPr>
            <p:nvPr/>
          </p:nvSpPr>
          <p:spPr bwMode="auto">
            <a:xfrm>
              <a:off x="8912962" y="1447662"/>
              <a:ext cx="1031532"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b"/>
              <a:r>
                <a:rPr lang="zh-CN" altLang="en-US" sz="1400" b="1">
                  <a:latin typeface="宋体" charset="-122"/>
                </a:rPr>
                <a:t>专业</a:t>
              </a:r>
              <a:endParaRPr lang="zh-CN" altLang="en-US" sz="1400" b="1"/>
            </a:p>
          </p:txBody>
        </p:sp>
        <p:sp>
          <p:nvSpPr>
            <p:cNvPr id="138" name="Rectangle 631"/>
            <p:cNvSpPr>
              <a:spLocks noChangeArrowheads="1"/>
            </p:cNvSpPr>
            <p:nvPr/>
          </p:nvSpPr>
          <p:spPr bwMode="auto">
            <a:xfrm>
              <a:off x="8169101" y="1447662"/>
              <a:ext cx="743861"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b"/>
              <a:r>
                <a:rPr lang="zh-CN" altLang="en-US" sz="1400" b="1">
                  <a:latin typeface="宋体" charset="-122"/>
                </a:rPr>
                <a:t>班级</a:t>
              </a:r>
              <a:endParaRPr lang="zh-CN" altLang="en-US" sz="1400" b="1"/>
            </a:p>
          </p:txBody>
        </p:sp>
        <p:sp>
          <p:nvSpPr>
            <p:cNvPr id="139" name="Rectangle 630"/>
            <p:cNvSpPr>
              <a:spLocks noChangeArrowheads="1"/>
            </p:cNvSpPr>
            <p:nvPr/>
          </p:nvSpPr>
          <p:spPr bwMode="auto">
            <a:xfrm>
              <a:off x="7588652" y="1447662"/>
              <a:ext cx="580450"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b"/>
              <a:r>
                <a:rPr lang="zh-CN" altLang="en-US" sz="1400" b="1">
                  <a:latin typeface="宋体" charset="-122"/>
                </a:rPr>
                <a:t>民族</a:t>
              </a:r>
              <a:endParaRPr lang="zh-CN" altLang="en-US" sz="1400" b="1"/>
            </a:p>
          </p:txBody>
        </p:sp>
        <p:sp>
          <p:nvSpPr>
            <p:cNvPr id="140" name="Rectangle 629"/>
            <p:cNvSpPr>
              <a:spLocks noChangeArrowheads="1"/>
            </p:cNvSpPr>
            <p:nvPr/>
          </p:nvSpPr>
          <p:spPr bwMode="auto">
            <a:xfrm>
              <a:off x="6890751" y="1447662"/>
              <a:ext cx="697901"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b"/>
              <a:r>
                <a:rPr lang="zh-CN" altLang="en-US" sz="1400" b="1">
                  <a:latin typeface="宋体" charset="-122"/>
                </a:rPr>
                <a:t>年龄</a:t>
              </a:r>
              <a:endParaRPr lang="zh-CN" altLang="en-US" sz="1400" b="1"/>
            </a:p>
          </p:txBody>
        </p:sp>
        <p:sp>
          <p:nvSpPr>
            <p:cNvPr id="141" name="Rectangle 628"/>
            <p:cNvSpPr>
              <a:spLocks noChangeArrowheads="1"/>
            </p:cNvSpPr>
            <p:nvPr/>
          </p:nvSpPr>
          <p:spPr bwMode="auto">
            <a:xfrm>
              <a:off x="6468605" y="1447662"/>
              <a:ext cx="422145"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b"/>
              <a:r>
                <a:rPr lang="zh-CN" altLang="en-US" sz="1400" b="1">
                  <a:latin typeface="宋体" charset="-122"/>
                </a:rPr>
                <a:t>性别</a:t>
              </a:r>
              <a:endParaRPr lang="zh-CN" altLang="en-US" sz="1400" b="1"/>
            </a:p>
          </p:txBody>
        </p:sp>
        <p:sp>
          <p:nvSpPr>
            <p:cNvPr id="142" name="Rectangle 627"/>
            <p:cNvSpPr>
              <a:spLocks noChangeArrowheads="1"/>
            </p:cNvSpPr>
            <p:nvPr/>
          </p:nvSpPr>
          <p:spPr bwMode="auto">
            <a:xfrm>
              <a:off x="5581760" y="1447662"/>
              <a:ext cx="886845"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fontAlgn="b"/>
              <a:r>
                <a:rPr lang="zh-CN" altLang="en-US" sz="1400" b="1">
                  <a:latin typeface="宋体" charset="-122"/>
                </a:rPr>
                <a:t>姓名</a:t>
              </a:r>
              <a:endParaRPr lang="zh-CN" altLang="en-US" sz="1400" b="1"/>
            </a:p>
          </p:txBody>
        </p:sp>
        <p:sp>
          <p:nvSpPr>
            <p:cNvPr id="143" name="Rectangle 626"/>
            <p:cNvSpPr>
              <a:spLocks noChangeArrowheads="1"/>
            </p:cNvSpPr>
            <p:nvPr/>
          </p:nvSpPr>
          <p:spPr bwMode="auto">
            <a:xfrm>
              <a:off x="4771514" y="1447662"/>
              <a:ext cx="810246" cy="8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b"/>
              <a:r>
                <a:rPr lang="zh-CN" altLang="en-US" sz="1400" b="1">
                  <a:latin typeface="宋体" charset="-122"/>
                </a:rPr>
                <a:t>学号</a:t>
              </a:r>
              <a:endParaRPr lang="zh-CN" altLang="en-US" sz="1400" b="1"/>
            </a:p>
          </p:txBody>
        </p:sp>
        <p:sp>
          <p:nvSpPr>
            <p:cNvPr id="144" name="Line 676"/>
            <p:cNvSpPr>
              <a:spLocks noChangeShapeType="1"/>
            </p:cNvSpPr>
            <p:nvPr/>
          </p:nvSpPr>
          <p:spPr bwMode="auto">
            <a:xfrm>
              <a:off x="9944494" y="1447662"/>
              <a:ext cx="0" cy="84263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400"/>
            </a:p>
          </p:txBody>
        </p:sp>
        <p:sp>
          <p:nvSpPr>
            <p:cNvPr id="145" name="Line 683"/>
            <p:cNvSpPr>
              <a:spLocks noChangeShapeType="1"/>
            </p:cNvSpPr>
            <p:nvPr/>
          </p:nvSpPr>
          <p:spPr bwMode="auto">
            <a:xfrm>
              <a:off x="4771514" y="2290293"/>
              <a:ext cx="5172980"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6" name="Line 684"/>
            <p:cNvSpPr>
              <a:spLocks noChangeShapeType="1"/>
            </p:cNvSpPr>
            <p:nvPr/>
          </p:nvSpPr>
          <p:spPr bwMode="auto">
            <a:xfrm>
              <a:off x="4771514" y="2878544"/>
              <a:ext cx="5172980"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7" name="Line 685"/>
            <p:cNvSpPr>
              <a:spLocks noChangeShapeType="1"/>
            </p:cNvSpPr>
            <p:nvPr/>
          </p:nvSpPr>
          <p:spPr bwMode="auto">
            <a:xfrm>
              <a:off x="4771514" y="2290293"/>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8" name="Line 686"/>
            <p:cNvSpPr>
              <a:spLocks noChangeShapeType="1"/>
            </p:cNvSpPr>
            <p:nvPr/>
          </p:nvSpPr>
          <p:spPr bwMode="auto">
            <a:xfrm>
              <a:off x="5581760" y="2290293"/>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9" name="Line 689"/>
            <p:cNvSpPr>
              <a:spLocks noChangeShapeType="1"/>
            </p:cNvSpPr>
            <p:nvPr/>
          </p:nvSpPr>
          <p:spPr bwMode="auto">
            <a:xfrm>
              <a:off x="6468605" y="2290293"/>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50" name="Line 692"/>
            <p:cNvSpPr>
              <a:spLocks noChangeShapeType="1"/>
            </p:cNvSpPr>
            <p:nvPr/>
          </p:nvSpPr>
          <p:spPr bwMode="auto">
            <a:xfrm>
              <a:off x="6890751" y="2290293"/>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51" name="Line 695"/>
            <p:cNvSpPr>
              <a:spLocks noChangeShapeType="1"/>
            </p:cNvSpPr>
            <p:nvPr/>
          </p:nvSpPr>
          <p:spPr bwMode="auto">
            <a:xfrm>
              <a:off x="7588652" y="2290293"/>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52" name="Line 698"/>
            <p:cNvSpPr>
              <a:spLocks noChangeShapeType="1"/>
            </p:cNvSpPr>
            <p:nvPr/>
          </p:nvSpPr>
          <p:spPr bwMode="auto">
            <a:xfrm>
              <a:off x="8169101" y="2290293"/>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53" name="Line 701"/>
            <p:cNvSpPr>
              <a:spLocks noChangeShapeType="1"/>
            </p:cNvSpPr>
            <p:nvPr/>
          </p:nvSpPr>
          <p:spPr bwMode="auto">
            <a:xfrm>
              <a:off x="8912962" y="2290293"/>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54" name="Line 704"/>
            <p:cNvSpPr>
              <a:spLocks noChangeShapeType="1"/>
            </p:cNvSpPr>
            <p:nvPr/>
          </p:nvSpPr>
          <p:spPr bwMode="auto">
            <a:xfrm>
              <a:off x="9944494" y="2290293"/>
              <a:ext cx="0" cy="2353006"/>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55" name="Line 710"/>
            <p:cNvSpPr>
              <a:spLocks noChangeShapeType="1"/>
            </p:cNvSpPr>
            <p:nvPr/>
          </p:nvSpPr>
          <p:spPr bwMode="auto">
            <a:xfrm>
              <a:off x="4771514" y="3466796"/>
              <a:ext cx="5172980"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56" name="Line 746"/>
            <p:cNvSpPr>
              <a:spLocks noChangeShapeType="1"/>
            </p:cNvSpPr>
            <p:nvPr/>
          </p:nvSpPr>
          <p:spPr bwMode="auto">
            <a:xfrm>
              <a:off x="4771514" y="4055047"/>
              <a:ext cx="5172980"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57" name="Line 778"/>
            <p:cNvSpPr>
              <a:spLocks noChangeShapeType="1"/>
            </p:cNvSpPr>
            <p:nvPr/>
          </p:nvSpPr>
          <p:spPr bwMode="auto">
            <a:xfrm>
              <a:off x="3816581" y="4643299"/>
              <a:ext cx="95493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400"/>
            </a:p>
          </p:txBody>
        </p:sp>
        <p:sp>
          <p:nvSpPr>
            <p:cNvPr id="158" name="Line 781"/>
            <p:cNvSpPr>
              <a:spLocks noChangeShapeType="1"/>
            </p:cNvSpPr>
            <p:nvPr/>
          </p:nvSpPr>
          <p:spPr bwMode="auto">
            <a:xfrm>
              <a:off x="4771514" y="4643299"/>
              <a:ext cx="5172980" cy="0"/>
            </a:xfrm>
            <a:prstGeom prst="line">
              <a:avLst/>
            </a:prstGeom>
            <a:noFill/>
            <a:ln w="12700" cap="rnd">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a:p>
          </p:txBody>
        </p:sp>
      </p:grpSp>
    </p:spTree>
    <p:custDataLst>
      <p:tags r:id="rId1"/>
    </p:custDataLst>
    <p:extLst>
      <p:ext uri="{BB962C8B-B14F-4D97-AF65-F5344CB8AC3E}">
        <p14:creationId xmlns:p14="http://schemas.microsoft.com/office/powerpoint/2010/main" val="2074101830"/>
      </p:ext>
    </p:extLst>
  </p:cSld>
  <p:clrMapOvr>
    <a:masterClrMapping/>
  </p:clrMapOvr>
  <p:transition spd="med" advTm="193658">
    <p:pull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zh-CN" altLang="en-US" dirty="0"/>
              <a:t>抽象数据类型</a:t>
            </a:r>
            <a:r>
              <a:rPr lang="en-US" altLang="zh-CN" dirty="0" smtClean="0">
                <a:solidFill>
                  <a:schemeClr val="tx1"/>
                </a:solidFill>
                <a:ea typeface="楷体_GB2312" pitchFamily="49" charset="-122"/>
              </a:rPr>
              <a:t>ADT</a:t>
            </a:r>
            <a:r>
              <a:rPr lang="en-US" altLang="zh-CN" b="0" dirty="0"/>
              <a:t> (</a:t>
            </a:r>
            <a:r>
              <a:rPr lang="zh-CN" altLang="en-US" b="0" dirty="0"/>
              <a:t>略</a:t>
            </a:r>
            <a:r>
              <a:rPr lang="en-US" altLang="zh-CN" b="0" dirty="0"/>
              <a:t>)</a:t>
            </a:r>
            <a:endParaRPr lang="zh-CN" altLang="en-US" dirty="0">
              <a:solidFill>
                <a:schemeClr val="tx1"/>
              </a:solidFill>
              <a:ea typeface="楷体_GB2312" pitchFamily="49" charset="-122"/>
            </a:endParaRPr>
          </a:p>
        </p:txBody>
      </p:sp>
      <p:sp>
        <p:nvSpPr>
          <p:cNvPr id="246787" name="Rectangle 3" descr="Rectangle: Click to edit Master text styles&#10;Second level&#10;Third level&#10;Fourth level&#10;Fifth level"/>
          <p:cNvSpPr>
            <a:spLocks noGrp="1" noChangeArrowheads="1"/>
          </p:cNvSpPr>
          <p:nvPr>
            <p:ph type="body" idx="1"/>
          </p:nvPr>
        </p:nvSpPr>
        <p:spPr/>
        <p:txBody>
          <a:bodyPr/>
          <a:lstStyle/>
          <a:p>
            <a:r>
              <a:rPr lang="zh-CN" altLang="en-US" dirty="0"/>
              <a:t>注意</a:t>
            </a:r>
          </a:p>
          <a:p>
            <a:pPr lvl="1"/>
            <a:r>
              <a:rPr lang="en-US" altLang="zh-CN" sz="2800" dirty="0">
                <a:solidFill>
                  <a:srgbClr val="000000"/>
                </a:solidFill>
              </a:rPr>
              <a:t>ADT</a:t>
            </a:r>
            <a:r>
              <a:rPr lang="zh-CN" altLang="en-US" sz="2800" dirty="0">
                <a:solidFill>
                  <a:srgbClr val="000000"/>
                </a:solidFill>
              </a:rPr>
              <a:t>的设计不涉及实现细节</a:t>
            </a:r>
          </a:p>
          <a:p>
            <a:pPr lvl="1"/>
            <a:r>
              <a:rPr lang="en-US" altLang="zh-CN" sz="2800" dirty="0">
                <a:solidFill>
                  <a:srgbClr val="000000"/>
                </a:solidFill>
              </a:rPr>
              <a:t>C++</a:t>
            </a:r>
            <a:r>
              <a:rPr lang="zh-CN" altLang="en-US" sz="2800" dirty="0">
                <a:solidFill>
                  <a:srgbClr val="000000"/>
                </a:solidFill>
              </a:rPr>
              <a:t>中的模板类体现了</a:t>
            </a:r>
            <a:r>
              <a:rPr lang="en-US" altLang="zh-CN" sz="2800" dirty="0">
                <a:solidFill>
                  <a:srgbClr val="000000"/>
                </a:solidFill>
              </a:rPr>
              <a:t>ADT</a:t>
            </a:r>
            <a:r>
              <a:rPr lang="zh-CN" altLang="en-US" sz="2800" dirty="0">
                <a:solidFill>
                  <a:srgbClr val="000000"/>
                </a:solidFill>
              </a:rPr>
              <a:t>的</a:t>
            </a:r>
            <a:r>
              <a:rPr lang="zh-CN" altLang="en-US" sz="2800" dirty="0" smtClean="0">
                <a:solidFill>
                  <a:srgbClr val="000000"/>
                </a:solidFill>
              </a:rPr>
              <a:t>思想</a:t>
            </a:r>
            <a:endParaRPr lang="en-US" altLang="zh-CN" sz="2800" dirty="0" smtClean="0">
              <a:solidFill>
                <a:srgbClr val="000000"/>
              </a:solidFill>
            </a:endParaRPr>
          </a:p>
          <a:p>
            <a:pPr lvl="1"/>
            <a:endParaRPr lang="en-US" altLang="zh-CN" sz="2800" dirty="0">
              <a:solidFill>
                <a:srgbClr val="000000"/>
              </a:solidFill>
            </a:endParaRPr>
          </a:p>
          <a:p>
            <a:pPr lvl="1"/>
            <a:r>
              <a:rPr lang="zh-CN" altLang="en-US" sz="2800" dirty="0" smtClean="0">
                <a:solidFill>
                  <a:srgbClr val="000000"/>
                </a:solidFill>
              </a:rPr>
              <a:t>这块内容不展开</a:t>
            </a:r>
            <a:r>
              <a:rPr lang="en-US" altLang="zh-CN" sz="2800" dirty="0" smtClean="0">
                <a:solidFill>
                  <a:srgbClr val="000000"/>
                </a:solidFill>
              </a:rPr>
              <a:t>(</a:t>
            </a:r>
            <a:r>
              <a:rPr lang="zh-CN" altLang="en-US" sz="2800" dirty="0" smtClean="0">
                <a:solidFill>
                  <a:srgbClr val="000000"/>
                </a:solidFill>
              </a:rPr>
              <a:t>非重点</a:t>
            </a:r>
            <a:r>
              <a:rPr lang="en-US" altLang="zh-CN" sz="2800" dirty="0" smtClean="0">
                <a:solidFill>
                  <a:srgbClr val="000000"/>
                </a:solidFill>
              </a:rPr>
              <a:t>)</a:t>
            </a:r>
            <a:r>
              <a:rPr lang="zh-CN" altLang="en-US" sz="2800" dirty="0" smtClean="0">
                <a:solidFill>
                  <a:srgbClr val="000000"/>
                </a:solidFill>
              </a:rPr>
              <a:t>，属于程序设计语言课程的范畴，用到时自学足矣</a:t>
            </a:r>
            <a:endParaRPr lang="zh-CN" altLang="en-US" sz="2800" dirty="0">
              <a:solidFill>
                <a:srgbClr val="000000"/>
              </a:solidFill>
            </a:endParaRPr>
          </a:p>
        </p:txBody>
      </p:sp>
    </p:spTree>
    <p:custDataLst>
      <p:tags r:id="rId1"/>
    </p:custDataLst>
    <p:extLst>
      <p:ext uri="{BB962C8B-B14F-4D97-AF65-F5344CB8AC3E}">
        <p14:creationId xmlns:p14="http://schemas.microsoft.com/office/powerpoint/2010/main" val="3490971377"/>
      </p:ext>
    </p:extLst>
  </p:cSld>
  <p:clrMapOvr>
    <a:masterClrMapping/>
  </p:clrMapOvr>
  <p:transition spd="med" advTm="59231">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自动化专业</a:t>
            </a:r>
            <a:r>
              <a:rPr lang="en-US" altLang="zh-CN" dirty="0" smtClean="0"/>
              <a:t>(</a:t>
            </a:r>
            <a:r>
              <a:rPr lang="zh-CN" altLang="en-US" dirty="0" smtClean="0"/>
              <a:t>数媒暂略</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smtClean="0"/>
              <a:t>0.5</a:t>
            </a:r>
            <a:r>
              <a:rPr lang="zh-CN" altLang="en-US" smtClean="0"/>
              <a:t>次</a:t>
            </a:r>
            <a:r>
              <a:rPr lang="zh-CN" altLang="en-US" dirty="0" smtClean="0"/>
              <a:t>上机作业</a:t>
            </a:r>
            <a:endParaRPr lang="en-US" altLang="zh-CN" dirty="0" smtClean="0"/>
          </a:p>
          <a:p>
            <a:r>
              <a:rPr lang="zh-CN" altLang="en-US" dirty="0" smtClean="0"/>
              <a:t>安装</a:t>
            </a:r>
            <a:r>
              <a:rPr lang="en-US" altLang="zh-CN" dirty="0" smtClean="0"/>
              <a:t>VC++</a:t>
            </a:r>
            <a:endParaRPr lang="zh-CN" altLang="en-US" dirty="0"/>
          </a:p>
        </p:txBody>
      </p:sp>
    </p:spTree>
    <p:extLst>
      <p:ext uri="{BB962C8B-B14F-4D97-AF65-F5344CB8AC3E}">
        <p14:creationId xmlns:p14="http://schemas.microsoft.com/office/powerpoint/2010/main" val="3815483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1.3  算 法</a:t>
            </a:r>
          </a:p>
        </p:txBody>
      </p:sp>
      <p:sp>
        <p:nvSpPr>
          <p:cNvPr id="22531" name="Rectangle 3"/>
          <p:cNvSpPr>
            <a:spLocks noGrp="1" noChangeArrowheads="1"/>
          </p:cNvSpPr>
          <p:nvPr>
            <p:ph type="body" idx="1"/>
          </p:nvPr>
        </p:nvSpPr>
        <p:spPr>
          <a:xfrm>
            <a:off x="0" y="872716"/>
            <a:ext cx="9144000" cy="5638800"/>
          </a:xfrm>
        </p:spPr>
        <p:txBody>
          <a:bodyPr/>
          <a:lstStyle/>
          <a:p>
            <a:pPr algn="ctr" eaLnBrk="1" hangingPunct="1">
              <a:lnSpc>
                <a:spcPct val="90000"/>
              </a:lnSpc>
              <a:buFont typeface="Wingdings" pitchFamily="2" charset="2"/>
              <a:buNone/>
            </a:pPr>
            <a:r>
              <a:rPr lang="zh-CN" altLang="en-US" dirty="0" smtClean="0">
                <a:solidFill>
                  <a:srgbClr val="C00000"/>
                </a:solidFill>
                <a:latin typeface="Times New Roman" pitchFamily="18" charset="0"/>
                <a:ea typeface="迷你简启体" pitchFamily="65" charset="-122"/>
              </a:rPr>
              <a:t>程序＝算法＋数据结构</a:t>
            </a:r>
          </a:p>
          <a:p>
            <a:pPr eaLnBrk="1" hangingPunct="1">
              <a:lnSpc>
                <a:spcPct val="140000"/>
              </a:lnSpc>
            </a:pPr>
            <a:r>
              <a:rPr lang="zh-CN" altLang="en-US" sz="3600" dirty="0" smtClean="0">
                <a:solidFill>
                  <a:srgbClr val="FF9933"/>
                </a:solidFill>
                <a:latin typeface="Times New Roman" pitchFamily="18" charset="0"/>
                <a:ea typeface="迷你简启体" pitchFamily="65" charset="-122"/>
              </a:rPr>
              <a:t>算法</a:t>
            </a:r>
            <a:r>
              <a:rPr lang="zh-CN" altLang="en-US" dirty="0" smtClean="0">
                <a:latin typeface="Times New Roman" pitchFamily="18" charset="0"/>
                <a:ea typeface="迷你简启体" pitchFamily="65" charset="-122"/>
              </a:rPr>
              <a:t>：</a:t>
            </a:r>
            <a:r>
              <a:rPr lang="zh-CN" altLang="en-US" dirty="0" smtClean="0">
                <a:solidFill>
                  <a:schemeClr val="tx1"/>
                </a:solidFill>
                <a:latin typeface="Times New Roman" pitchFamily="18" charset="0"/>
                <a:ea typeface="迷你简启体" pitchFamily="65" charset="-122"/>
              </a:rPr>
              <a:t>算法是对特定问题求解步骤的一种描述，是求解特定问题的一些指令的集合，遵循着它就可以完成一项特定的任务，</a:t>
            </a:r>
          </a:p>
          <a:p>
            <a:pPr eaLnBrk="1" hangingPunct="1">
              <a:lnSpc>
                <a:spcPct val="140000"/>
              </a:lnSpc>
            </a:pPr>
            <a:r>
              <a:rPr lang="zh-CN" altLang="en-US" dirty="0" smtClean="0">
                <a:solidFill>
                  <a:srgbClr val="FF9933"/>
                </a:solidFill>
                <a:latin typeface="Times New Roman" pitchFamily="18" charset="0"/>
                <a:ea typeface="迷你简启体" pitchFamily="65" charset="-122"/>
              </a:rPr>
              <a:t>算法的特性：</a:t>
            </a:r>
            <a:r>
              <a:rPr lang="en-US" altLang="zh-CN" dirty="0" smtClean="0">
                <a:solidFill>
                  <a:srgbClr val="0000FF"/>
                </a:solidFill>
                <a:latin typeface="Times New Roman" pitchFamily="18" charset="0"/>
                <a:ea typeface="迷你简启体" pitchFamily="65" charset="-122"/>
              </a:rPr>
              <a:t>(*)</a:t>
            </a:r>
            <a:endParaRPr lang="zh-CN" altLang="en-US" dirty="0" smtClean="0">
              <a:solidFill>
                <a:srgbClr val="0000FF"/>
              </a:solidFill>
              <a:latin typeface="Times New Roman" pitchFamily="18" charset="0"/>
              <a:ea typeface="迷你简启体" pitchFamily="65" charset="-122"/>
            </a:endParaRPr>
          </a:p>
          <a:p>
            <a:pPr eaLnBrk="1" hangingPunct="1">
              <a:lnSpc>
                <a:spcPct val="90000"/>
              </a:lnSpc>
              <a:buFont typeface="Wingdings" pitchFamily="2" charset="2"/>
              <a:buNone/>
            </a:pPr>
            <a:r>
              <a:rPr lang="zh-CN" altLang="en-US" dirty="0" smtClean="0">
                <a:solidFill>
                  <a:srgbClr val="C00000"/>
                </a:solidFill>
                <a:latin typeface="Times New Roman" pitchFamily="18" charset="0"/>
                <a:ea typeface="迷你简启体" pitchFamily="65" charset="-122"/>
              </a:rPr>
              <a:t>		① 有穷性：</a:t>
            </a:r>
            <a:r>
              <a:rPr lang="zh-CN" altLang="en-US" sz="2400" dirty="0" smtClean="0">
                <a:solidFill>
                  <a:srgbClr val="C00000"/>
                </a:solidFill>
                <a:latin typeface="Times New Roman" pitchFamily="18" charset="0"/>
                <a:ea typeface="迷你简启体" pitchFamily="65" charset="-122"/>
              </a:rPr>
              <a:t>有限步骤、有限时间内完成</a:t>
            </a:r>
          </a:p>
          <a:p>
            <a:pPr eaLnBrk="1" hangingPunct="1">
              <a:lnSpc>
                <a:spcPct val="90000"/>
              </a:lnSpc>
              <a:buFont typeface="Wingdings" pitchFamily="2" charset="2"/>
              <a:buNone/>
            </a:pPr>
            <a:r>
              <a:rPr lang="zh-CN" altLang="en-US" dirty="0" smtClean="0">
                <a:solidFill>
                  <a:srgbClr val="C00000"/>
                </a:solidFill>
                <a:latin typeface="Times New Roman" pitchFamily="18" charset="0"/>
                <a:ea typeface="迷你简启体" pitchFamily="65" charset="-122"/>
              </a:rPr>
              <a:t>		② 确定性：</a:t>
            </a:r>
            <a:r>
              <a:rPr lang="zh-CN" altLang="en-US" sz="2400" dirty="0" smtClean="0">
                <a:solidFill>
                  <a:srgbClr val="C00000"/>
                </a:solidFill>
                <a:latin typeface="Times New Roman" pitchFamily="18" charset="0"/>
                <a:ea typeface="迷你简启体" pitchFamily="65" charset="-122"/>
              </a:rPr>
              <a:t>无二义性，相同输入有相同输出</a:t>
            </a:r>
          </a:p>
          <a:p>
            <a:pPr eaLnBrk="1" hangingPunct="1">
              <a:lnSpc>
                <a:spcPct val="90000"/>
              </a:lnSpc>
              <a:buFont typeface="Wingdings" pitchFamily="2" charset="2"/>
              <a:buNone/>
            </a:pPr>
            <a:r>
              <a:rPr lang="zh-CN" altLang="en-US" dirty="0" smtClean="0">
                <a:solidFill>
                  <a:srgbClr val="C00000"/>
                </a:solidFill>
                <a:latin typeface="Times New Roman" pitchFamily="18" charset="0"/>
                <a:ea typeface="迷你简启体" pitchFamily="65" charset="-122"/>
              </a:rPr>
              <a:t>		③ 可行性：</a:t>
            </a:r>
            <a:r>
              <a:rPr lang="zh-CN" altLang="en-US" sz="2400" dirty="0" smtClean="0">
                <a:solidFill>
                  <a:srgbClr val="C00000"/>
                </a:solidFill>
                <a:latin typeface="Times New Roman" pitchFamily="18" charset="0"/>
                <a:ea typeface="迷你简启体" pitchFamily="65" charset="-122"/>
              </a:rPr>
              <a:t>可实现的</a:t>
            </a:r>
          </a:p>
          <a:p>
            <a:pPr eaLnBrk="1" hangingPunct="1">
              <a:lnSpc>
                <a:spcPct val="90000"/>
              </a:lnSpc>
              <a:buFont typeface="Wingdings" pitchFamily="2" charset="2"/>
              <a:buNone/>
            </a:pPr>
            <a:r>
              <a:rPr lang="zh-CN" altLang="en-US" dirty="0" smtClean="0">
                <a:solidFill>
                  <a:schemeClr val="tx1"/>
                </a:solidFill>
                <a:latin typeface="Times New Roman" pitchFamily="18" charset="0"/>
                <a:ea typeface="迷你简启体" pitchFamily="65" charset="-122"/>
              </a:rPr>
              <a:t>		④ 输入：</a:t>
            </a:r>
            <a:r>
              <a:rPr lang="zh-CN" altLang="en-US" sz="2400" dirty="0" smtClean="0">
                <a:solidFill>
                  <a:schemeClr val="tx1"/>
                </a:solidFill>
                <a:latin typeface="Times New Roman" pitchFamily="18" charset="0"/>
                <a:ea typeface="迷你简启体" pitchFamily="65" charset="-122"/>
              </a:rPr>
              <a:t>0或多个</a:t>
            </a:r>
          </a:p>
          <a:p>
            <a:pPr eaLnBrk="1" hangingPunct="1">
              <a:lnSpc>
                <a:spcPct val="90000"/>
              </a:lnSpc>
              <a:buFont typeface="Wingdings" pitchFamily="2" charset="2"/>
              <a:buNone/>
            </a:pPr>
            <a:r>
              <a:rPr lang="zh-CN" altLang="en-US" dirty="0" smtClean="0">
                <a:solidFill>
                  <a:schemeClr val="tx1"/>
                </a:solidFill>
                <a:latin typeface="Times New Roman" pitchFamily="18" charset="0"/>
                <a:ea typeface="迷你简启体" pitchFamily="65" charset="-122"/>
              </a:rPr>
              <a:t>		⑤ 输出：</a:t>
            </a:r>
            <a:r>
              <a:rPr lang="zh-CN" altLang="en-US" sz="2400" dirty="0" smtClean="0">
                <a:solidFill>
                  <a:schemeClr val="tx1"/>
                </a:solidFill>
                <a:latin typeface="Times New Roman" pitchFamily="18" charset="0"/>
                <a:ea typeface="迷你简启体" pitchFamily="65" charset="-122"/>
              </a:rPr>
              <a:t>1或多个</a:t>
            </a:r>
          </a:p>
        </p:txBody>
      </p:sp>
    </p:spTree>
    <p:custDataLst>
      <p:tags r:id="rId1"/>
    </p:custDataLst>
    <p:extLst>
      <p:ext uri="{BB962C8B-B14F-4D97-AF65-F5344CB8AC3E}">
        <p14:creationId xmlns:p14="http://schemas.microsoft.com/office/powerpoint/2010/main" val="689230161"/>
      </p:ext>
    </p:extLst>
  </p:cSld>
  <p:clrMapOvr>
    <a:masterClrMapping/>
  </p:clrMapOvr>
  <p:transition spd="med" advTm="91948">
    <p:pull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zh-CN" altLang="en-US" smtClean="0"/>
          </a:p>
        </p:txBody>
      </p:sp>
      <p:sp>
        <p:nvSpPr>
          <p:cNvPr id="23555" name="Rectangle 3"/>
          <p:cNvSpPr>
            <a:spLocks noGrp="1" noChangeArrowheads="1"/>
          </p:cNvSpPr>
          <p:nvPr>
            <p:ph type="body" idx="1"/>
          </p:nvPr>
        </p:nvSpPr>
        <p:spPr>
          <a:xfrm>
            <a:off x="0" y="914400"/>
            <a:ext cx="9144000" cy="5791200"/>
          </a:xfrm>
        </p:spPr>
        <p:txBody>
          <a:bodyPr/>
          <a:lstStyle/>
          <a:p>
            <a:pPr marL="609600" indent="-514350" eaLnBrk="1" hangingPunct="1"/>
            <a:r>
              <a:rPr lang="zh-CN" altLang="en-US" dirty="0" smtClean="0">
                <a:solidFill>
                  <a:srgbClr val="FF9933"/>
                </a:solidFill>
              </a:rPr>
              <a:t>算法的设计要求</a:t>
            </a:r>
            <a:r>
              <a:rPr lang="zh-CN" altLang="en-US" dirty="0" smtClean="0"/>
              <a:t>：</a:t>
            </a:r>
          </a:p>
          <a:p>
            <a:pPr marL="609600" indent="-514350" eaLnBrk="1" hangingPunct="1">
              <a:buFont typeface="Wingdings" pitchFamily="2" charset="2"/>
              <a:buNone/>
            </a:pPr>
            <a:r>
              <a:rPr lang="zh-CN" altLang="en-US" b="0" dirty="0" smtClean="0">
                <a:solidFill>
                  <a:schemeClr val="tx1"/>
                </a:solidFill>
                <a:latin typeface="幼圆" pitchFamily="49" charset="-122"/>
              </a:rPr>
              <a:t>		</a:t>
            </a:r>
            <a:r>
              <a:rPr lang="zh-CN" altLang="en-US" dirty="0" smtClean="0">
                <a:solidFill>
                  <a:schemeClr val="tx1"/>
                </a:solidFill>
                <a:latin typeface="幼圆" pitchFamily="49" charset="-122"/>
              </a:rPr>
              <a:t>①、正确性</a:t>
            </a:r>
          </a:p>
          <a:p>
            <a:pPr marL="609600" indent="-514350" eaLnBrk="1" hangingPunct="1">
              <a:buFont typeface="Wingdings" pitchFamily="2" charset="2"/>
              <a:buNone/>
            </a:pPr>
            <a:r>
              <a:rPr lang="zh-CN" altLang="en-US" dirty="0" smtClean="0">
                <a:solidFill>
                  <a:schemeClr val="tx1"/>
                </a:solidFill>
                <a:latin typeface="幼圆" pitchFamily="49" charset="-122"/>
              </a:rPr>
              <a:t>		②、可读性：</a:t>
            </a:r>
          </a:p>
          <a:p>
            <a:pPr marL="609600" indent="-514350" eaLnBrk="1" hangingPunct="1">
              <a:buFont typeface="Wingdings" pitchFamily="2" charset="2"/>
              <a:buNone/>
            </a:pPr>
            <a:r>
              <a:rPr lang="zh-CN" altLang="en-US" dirty="0" smtClean="0">
                <a:solidFill>
                  <a:schemeClr val="tx1"/>
                </a:solidFill>
                <a:latin typeface="幼圆" pitchFamily="49" charset="-122"/>
              </a:rPr>
              <a:t>		③、健壮性：</a:t>
            </a:r>
          </a:p>
          <a:p>
            <a:pPr marL="609600" indent="-514350" eaLnBrk="1" hangingPunct="1">
              <a:buNone/>
            </a:pPr>
            <a:r>
              <a:rPr lang="zh-CN" altLang="en-US" dirty="0" smtClean="0">
                <a:solidFill>
                  <a:schemeClr val="tx1"/>
                </a:solidFill>
                <a:latin typeface="幼圆" pitchFamily="49" charset="-122"/>
              </a:rPr>
              <a:t>		④、时间效率与低存储量</a:t>
            </a:r>
            <a:r>
              <a:rPr lang="en-US" altLang="zh-CN" dirty="0">
                <a:solidFill>
                  <a:schemeClr val="tx1"/>
                </a:solidFill>
                <a:latin typeface="幼圆" pitchFamily="49" charset="-122"/>
              </a:rPr>
              <a:t>——</a:t>
            </a:r>
            <a:r>
              <a:rPr lang="zh-CN" altLang="en-US" dirty="0" smtClean="0">
                <a:solidFill>
                  <a:schemeClr val="tx1"/>
                </a:solidFill>
                <a:latin typeface="幼圆" pitchFamily="49" charset="-122"/>
              </a:rPr>
              <a:t>算法分析</a:t>
            </a:r>
            <a:endParaRPr lang="en-US" altLang="zh-CN" dirty="0" smtClean="0">
              <a:solidFill>
                <a:schemeClr val="tx1"/>
              </a:solidFill>
              <a:latin typeface="幼圆" pitchFamily="49" charset="-122"/>
            </a:endParaRPr>
          </a:p>
        </p:txBody>
      </p:sp>
      <p:sp>
        <p:nvSpPr>
          <p:cNvPr id="23556" name="Text Box 4"/>
          <p:cNvSpPr txBox="1">
            <a:spLocks noChangeArrowheads="1"/>
          </p:cNvSpPr>
          <p:nvPr/>
        </p:nvSpPr>
        <p:spPr bwMode="auto">
          <a:xfrm>
            <a:off x="3167844" y="2744924"/>
            <a:ext cx="625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spcBef>
                <a:spcPct val="20000"/>
              </a:spcBef>
              <a:buClr>
                <a:schemeClr val="hlink"/>
              </a:buClr>
              <a:buSzPct val="70000"/>
              <a:buFont typeface="Wingdings" pitchFamily="2" charset="2"/>
              <a:buNone/>
            </a:pPr>
            <a:r>
              <a:rPr lang="zh-CN" altLang="en-US" sz="2400" b="1" dirty="0">
                <a:solidFill>
                  <a:srgbClr val="C00000"/>
                </a:solidFill>
                <a:latin typeface="迷你简启体" pitchFamily="65" charset="-122"/>
                <a:ea typeface="迷你简启体" pitchFamily="65" charset="-122"/>
              </a:rPr>
              <a:t>在非法操作下，也能进行适当地处理、反应</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516" y="4122200"/>
            <a:ext cx="3865434" cy="2383684"/>
          </a:xfrm>
          <a:prstGeom prst="rect">
            <a:avLst/>
          </a:prstGeom>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92885" y="4966852"/>
            <a:ext cx="2663216" cy="1869973"/>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3241" y="4122199"/>
            <a:ext cx="3619500" cy="2714625"/>
          </a:xfrm>
          <a:prstGeom prst="rect">
            <a:avLst/>
          </a:prstGeom>
        </p:spPr>
      </p:pic>
      <p:sp>
        <p:nvSpPr>
          <p:cNvPr id="8" name="AutoShape 74"/>
          <p:cNvSpPr>
            <a:spLocks noChangeArrowheads="1"/>
          </p:cNvSpPr>
          <p:nvPr/>
        </p:nvSpPr>
        <p:spPr bwMode="auto">
          <a:xfrm>
            <a:off x="4193437" y="1088740"/>
            <a:ext cx="2718823" cy="1404156"/>
          </a:xfrm>
          <a:prstGeom prst="cloudCallout">
            <a:avLst>
              <a:gd name="adj1" fmla="val -73051"/>
              <a:gd name="adj2" fmla="val 53595"/>
            </a:avLst>
          </a:prstGeom>
          <a:solidFill>
            <a:srgbClr val="CCFFCC">
              <a:alpha val="40000"/>
            </a:srgbClr>
          </a:solidFill>
          <a:ln w="9525">
            <a:solidFill>
              <a:schemeClr val="tx1"/>
            </a:solidFill>
            <a:miter lim="800000"/>
            <a:headEnd/>
            <a:tailEnd/>
          </a:ln>
        </p:spPr>
        <p:txBody>
          <a:bodyPr/>
          <a:lstStyle>
            <a:defPPr>
              <a:defRPr lang="en-US"/>
            </a:defPPr>
            <a:lvl1pPr algn="l"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a:lstStyle>
          <a:p>
            <a:r>
              <a:rPr lang="zh-CN" altLang="en-US" sz="4000" baseline="30000" dirty="0" smtClean="0">
                <a:solidFill>
                  <a:srgbClr val="000000"/>
                </a:solidFill>
                <a:ea typeface="+mj-ea"/>
              </a:rPr>
              <a:t>   严谨是工科的生命</a:t>
            </a:r>
            <a:endParaRPr lang="en-US" altLang="zh-CN" sz="4000" baseline="30000" dirty="0" smtClean="0">
              <a:solidFill>
                <a:srgbClr val="000000"/>
              </a:solidFill>
              <a:ea typeface="+mj-ea"/>
            </a:endParaRPr>
          </a:p>
        </p:txBody>
      </p:sp>
    </p:spTree>
    <p:custDataLst>
      <p:tags r:id="rId1"/>
    </p:custDataLst>
    <p:extLst>
      <p:ext uri="{BB962C8B-B14F-4D97-AF65-F5344CB8AC3E}">
        <p14:creationId xmlns:p14="http://schemas.microsoft.com/office/powerpoint/2010/main" val="550893503"/>
      </p:ext>
    </p:extLst>
  </p:cSld>
  <p:clrMapOvr>
    <a:masterClrMapping/>
  </p:clrMapOvr>
  <p:transition spd="med" advTm="118634">
    <p:pull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latin typeface="Times New Roman" pitchFamily="18" charset="0"/>
                <a:ea typeface="迷你简启体" pitchFamily="65" charset="-122"/>
              </a:rPr>
              <a:t>1.4 </a:t>
            </a:r>
            <a:r>
              <a:rPr lang="zh-CN" altLang="en-US" dirty="0" smtClean="0">
                <a:latin typeface="Times New Roman" pitchFamily="18" charset="0"/>
                <a:ea typeface="迷你简启体" pitchFamily="65" charset="-122"/>
              </a:rPr>
              <a:t>算法分析</a:t>
            </a:r>
            <a:r>
              <a:rPr lang="en-US" altLang="zh-CN" dirty="0" smtClean="0">
                <a:latin typeface="Times New Roman" pitchFamily="18" charset="0"/>
                <a:ea typeface="迷你简启体" pitchFamily="65" charset="-122"/>
              </a:rPr>
              <a:t>*</a:t>
            </a:r>
            <a:endParaRPr lang="zh-CN" altLang="en-US" dirty="0">
              <a:latin typeface="Times New Roman" pitchFamily="18" charset="0"/>
              <a:ea typeface="迷你简启体" pitchFamily="65" charset="-122"/>
            </a:endParaRPr>
          </a:p>
        </p:txBody>
      </p:sp>
      <p:sp>
        <p:nvSpPr>
          <p:cNvPr id="195587" name="Rectangle 3" descr="Rectangle: Click to edit Master text styles&#10;Second level&#10;Third level&#10;Fourth level&#10;Fifth level"/>
          <p:cNvSpPr>
            <a:spLocks noGrp="1" noChangeArrowheads="1"/>
          </p:cNvSpPr>
          <p:nvPr>
            <p:ph type="body" idx="1"/>
          </p:nvPr>
        </p:nvSpPr>
        <p:spPr/>
        <p:txBody>
          <a:bodyPr/>
          <a:lstStyle/>
          <a:p>
            <a:r>
              <a:rPr lang="zh-CN" altLang="en-US" dirty="0"/>
              <a:t>如何度量一个算法的效率</a:t>
            </a:r>
            <a:r>
              <a:rPr lang="zh-CN" altLang="en-US" dirty="0" smtClean="0"/>
              <a:t>？</a:t>
            </a:r>
            <a:endParaRPr lang="en-US" altLang="zh-CN" dirty="0" smtClean="0"/>
          </a:p>
          <a:p>
            <a:pPr lvl="1"/>
            <a:r>
              <a:rPr lang="zh-CN" altLang="en-US" sz="2800" dirty="0">
                <a:solidFill>
                  <a:schemeClr val="tx1"/>
                </a:solidFill>
              </a:rPr>
              <a:t>算法效率算法编制的程序在计算机上运行所消耗的时间</a:t>
            </a:r>
            <a:r>
              <a:rPr lang="en-US" altLang="zh-CN" sz="2800" dirty="0">
                <a:solidFill>
                  <a:schemeClr val="tx1"/>
                </a:solidFill>
              </a:rPr>
              <a:t>(</a:t>
            </a:r>
            <a:r>
              <a:rPr lang="zh-CN" altLang="en-US" sz="2800" dirty="0">
                <a:solidFill>
                  <a:srgbClr val="C00000"/>
                </a:solidFill>
              </a:rPr>
              <a:t>时间复杂度</a:t>
            </a:r>
            <a:r>
              <a:rPr lang="en-US" altLang="zh-CN" sz="2800" dirty="0">
                <a:solidFill>
                  <a:schemeClr val="tx1"/>
                </a:solidFill>
              </a:rPr>
              <a:t>)</a:t>
            </a:r>
            <a:r>
              <a:rPr lang="zh-CN" altLang="en-US" sz="2800" dirty="0">
                <a:solidFill>
                  <a:schemeClr val="tx1"/>
                </a:solidFill>
              </a:rPr>
              <a:t>以及所需辅助空间大小</a:t>
            </a:r>
            <a:r>
              <a:rPr lang="en-US" altLang="zh-CN" sz="2800" dirty="0">
                <a:solidFill>
                  <a:schemeClr val="tx1"/>
                </a:solidFill>
              </a:rPr>
              <a:t>(</a:t>
            </a:r>
            <a:r>
              <a:rPr lang="zh-CN" altLang="en-US" sz="2800" dirty="0">
                <a:solidFill>
                  <a:srgbClr val="C00000"/>
                </a:solidFill>
              </a:rPr>
              <a:t>空间复杂度</a:t>
            </a:r>
            <a:r>
              <a:rPr lang="en-US" altLang="zh-CN" sz="2800" dirty="0">
                <a:solidFill>
                  <a:schemeClr val="tx1"/>
                </a:solidFill>
              </a:rPr>
              <a:t>)</a:t>
            </a:r>
            <a:r>
              <a:rPr lang="zh-CN" altLang="en-US" sz="2800" dirty="0">
                <a:solidFill>
                  <a:schemeClr val="tx1"/>
                </a:solidFill>
              </a:rPr>
              <a:t>来度量</a:t>
            </a:r>
            <a:r>
              <a:rPr lang="zh-CN" altLang="en-US" sz="2800" dirty="0" smtClean="0">
                <a:solidFill>
                  <a:schemeClr val="tx1"/>
                </a:solidFill>
              </a:rPr>
              <a:t>。</a:t>
            </a:r>
            <a:endParaRPr lang="en-US" altLang="zh-CN" sz="2800" dirty="0" smtClean="0">
              <a:solidFill>
                <a:schemeClr val="tx1"/>
              </a:solidFill>
            </a:endParaRPr>
          </a:p>
          <a:p>
            <a:pPr lvl="1"/>
            <a:r>
              <a:rPr lang="zh-CN" altLang="en-US" sz="2800" dirty="0" smtClean="0"/>
              <a:t>算法效率决定于算法策略，</a:t>
            </a:r>
            <a:r>
              <a:rPr lang="zh-CN" altLang="en-US" sz="2800" dirty="0"/>
              <a:t>受</a:t>
            </a:r>
            <a:r>
              <a:rPr lang="zh-CN" altLang="en-US" sz="2800" dirty="0" smtClean="0"/>
              <a:t>到问题规模影响</a:t>
            </a:r>
            <a:endParaRPr lang="zh-CN" altLang="en-US" sz="2800" dirty="0">
              <a:solidFill>
                <a:schemeClr val="tx1"/>
              </a:solidFill>
            </a:endParaRPr>
          </a:p>
          <a:p>
            <a:pPr lvl="1"/>
            <a:r>
              <a:rPr lang="zh-CN" altLang="en-US" sz="2800" dirty="0" smtClean="0"/>
              <a:t>一般</a:t>
            </a:r>
            <a:r>
              <a:rPr lang="zh-CN" altLang="en-US" sz="2800" dirty="0"/>
              <a:t>采用上述两种方法对算法进行事先</a:t>
            </a:r>
            <a:r>
              <a:rPr lang="zh-CN" altLang="en-US" sz="2800" dirty="0">
                <a:solidFill>
                  <a:srgbClr val="C00000"/>
                </a:solidFill>
              </a:rPr>
              <a:t>估算</a:t>
            </a:r>
            <a:r>
              <a:rPr lang="zh-CN" altLang="en-US" sz="2800" dirty="0"/>
              <a:t>来进行评价，并可进行事后</a:t>
            </a:r>
            <a:r>
              <a:rPr lang="zh-CN" altLang="en-US" sz="2800" dirty="0">
                <a:solidFill>
                  <a:srgbClr val="C00000"/>
                </a:solidFill>
              </a:rPr>
              <a:t>统计</a:t>
            </a:r>
            <a:r>
              <a:rPr lang="zh-CN" altLang="en-US" sz="2800" dirty="0"/>
              <a:t>测试。</a:t>
            </a:r>
            <a:endParaRPr lang="en-US" altLang="zh-CN" sz="2800" dirty="0"/>
          </a:p>
          <a:p>
            <a:pPr>
              <a:buNone/>
            </a:pPr>
            <a:endParaRPr lang="zh-CN" altLang="en-US" dirty="0">
              <a:solidFill>
                <a:srgbClr val="000000"/>
              </a:solidFill>
            </a:endParaRPr>
          </a:p>
        </p:txBody>
      </p:sp>
    </p:spTree>
    <p:custDataLst>
      <p:tags r:id="rId1"/>
    </p:custDataLst>
    <p:extLst>
      <p:ext uri="{BB962C8B-B14F-4D97-AF65-F5344CB8AC3E}">
        <p14:creationId xmlns:p14="http://schemas.microsoft.com/office/powerpoint/2010/main" val="4188138758"/>
      </p:ext>
    </p:extLst>
  </p:cSld>
  <p:clrMapOvr>
    <a:masterClrMapping/>
  </p:clrMapOvr>
  <p:transition spd="med" advTm="95198">
    <p:pull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dirty="0">
                <a:latin typeface="迷你简启体" pitchFamily="65" charset="-122"/>
                <a:ea typeface="迷你简启体" pitchFamily="65" charset="-122"/>
              </a:rPr>
              <a:t>算法分析</a:t>
            </a:r>
          </a:p>
        </p:txBody>
      </p:sp>
      <p:sp>
        <p:nvSpPr>
          <p:cNvPr id="196611" name="Rectangle 3" descr="Rectangle: Click to edit Master text styles&#10;Second level&#10;Third level&#10;Fourth level&#10;Fifth level"/>
          <p:cNvSpPr>
            <a:spLocks noGrp="1" noChangeArrowheads="1"/>
          </p:cNvSpPr>
          <p:nvPr>
            <p:ph type="body" idx="1"/>
          </p:nvPr>
        </p:nvSpPr>
        <p:spPr>
          <a:xfrm>
            <a:off x="436500" y="1124744"/>
            <a:ext cx="8311964" cy="5112568"/>
          </a:xfrm>
        </p:spPr>
        <p:txBody>
          <a:bodyPr/>
          <a:lstStyle/>
          <a:p>
            <a:r>
              <a:rPr lang="zh-CN" altLang="en-US" sz="3600" dirty="0"/>
              <a:t>时间复杂度</a:t>
            </a:r>
          </a:p>
          <a:p>
            <a:pPr lvl="1"/>
            <a:r>
              <a:rPr lang="zh-CN" altLang="en-US" sz="3200" b="0" dirty="0">
                <a:solidFill>
                  <a:srgbClr val="000000"/>
                </a:solidFill>
              </a:rPr>
              <a:t>频度：每条语句执行的次数</a:t>
            </a:r>
          </a:p>
          <a:p>
            <a:pPr lvl="1"/>
            <a:r>
              <a:rPr lang="zh-CN" altLang="en-US" sz="3200" b="0" dirty="0">
                <a:solidFill>
                  <a:srgbClr val="000000"/>
                </a:solidFill>
              </a:rPr>
              <a:t>时间耗费：所有语句</a:t>
            </a:r>
            <a:r>
              <a:rPr lang="zh-CN" altLang="en-US" sz="3200" b="0" dirty="0" smtClean="0">
                <a:solidFill>
                  <a:srgbClr val="000000"/>
                </a:solidFill>
              </a:rPr>
              <a:t>执行时间的总和</a:t>
            </a:r>
            <a:endParaRPr lang="en-US" altLang="zh-CN" sz="3200" b="0" dirty="0" smtClean="0">
              <a:solidFill>
                <a:srgbClr val="000000"/>
              </a:solidFill>
            </a:endParaRPr>
          </a:p>
          <a:p>
            <a:pPr lvl="1"/>
            <a:r>
              <a:rPr lang="zh-CN" altLang="en-US" sz="3200" b="0" dirty="0" smtClean="0">
                <a:solidFill>
                  <a:srgbClr val="000000"/>
                </a:solidFill>
              </a:rPr>
              <a:t>二者正相关</a:t>
            </a:r>
            <a:endParaRPr lang="zh-CN" altLang="en-US" sz="3200" b="0" dirty="0">
              <a:solidFill>
                <a:srgbClr val="000000"/>
              </a:solidFill>
            </a:endParaRPr>
          </a:p>
          <a:p>
            <a:pPr lvl="1">
              <a:buFont typeface="Wingdings" pitchFamily="2" charset="2"/>
              <a:buNone/>
            </a:pPr>
            <a:endParaRPr lang="zh-CN" altLang="en-US" sz="3200" b="0" dirty="0">
              <a:solidFill>
                <a:srgbClr val="000000"/>
              </a:solidFill>
            </a:endParaRPr>
          </a:p>
          <a:p>
            <a:pPr lvl="1"/>
            <a:endParaRPr lang="zh-CN" altLang="en-US" sz="3200" b="0" dirty="0">
              <a:solidFill>
                <a:srgbClr val="000000"/>
              </a:solidFill>
            </a:endParaRPr>
          </a:p>
        </p:txBody>
      </p:sp>
    </p:spTree>
    <p:custDataLst>
      <p:tags r:id="rId1"/>
    </p:custDataLst>
    <p:extLst>
      <p:ext uri="{BB962C8B-B14F-4D97-AF65-F5344CB8AC3E}">
        <p14:creationId xmlns:p14="http://schemas.microsoft.com/office/powerpoint/2010/main" val="2888759268"/>
      </p:ext>
    </p:extLst>
  </p:cSld>
  <p:clrMapOvr>
    <a:masterClrMapping/>
  </p:clrMapOvr>
  <p:transition spd="med" advTm="4391">
    <p:pull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zh-CN" altLang="en-US" dirty="0">
                <a:latin typeface="迷你简启体" pitchFamily="65" charset="-122"/>
                <a:ea typeface="迷你简启体" pitchFamily="65" charset="-122"/>
              </a:rPr>
              <a:t>时间复杂</a:t>
            </a:r>
            <a:r>
              <a:rPr lang="zh-CN" altLang="en-US" dirty="0" smtClean="0">
                <a:latin typeface="迷你简启体" pitchFamily="65" charset="-122"/>
                <a:ea typeface="迷你简启体" pitchFamily="65" charset="-122"/>
              </a:rPr>
              <a:t>度</a:t>
            </a:r>
            <a:endParaRPr lang="zh-CN" altLang="en-US" dirty="0">
              <a:latin typeface="迷你简启体" pitchFamily="65" charset="-122"/>
              <a:ea typeface="迷你简启体" pitchFamily="65" charset="-122"/>
            </a:endParaRPr>
          </a:p>
        </p:txBody>
      </p:sp>
      <p:sp>
        <p:nvSpPr>
          <p:cNvPr id="249859" name="Rectangle 3" descr="Rectangle: Click to edit Master text styles&#10;Second level&#10;Third level&#10;Fourth level&#10;Fifth level"/>
          <p:cNvSpPr>
            <a:spLocks noGrp="1" noChangeArrowheads="1"/>
          </p:cNvSpPr>
          <p:nvPr>
            <p:ph type="body" idx="1"/>
          </p:nvPr>
        </p:nvSpPr>
        <p:spPr>
          <a:xfrm>
            <a:off x="287524" y="908720"/>
            <a:ext cx="8748972" cy="5688632"/>
          </a:xfrm>
        </p:spPr>
        <p:txBody>
          <a:bodyPr/>
          <a:lstStyle/>
          <a:p>
            <a:pPr>
              <a:lnSpc>
                <a:spcPct val="90000"/>
              </a:lnSpc>
            </a:pPr>
            <a:r>
              <a:rPr lang="zh-CN" altLang="en-US" dirty="0">
                <a:latin typeface="Times New Roman" pitchFamily="18" charset="0"/>
              </a:rPr>
              <a:t>时间复杂度</a:t>
            </a:r>
            <a:r>
              <a:rPr lang="en-US" altLang="zh-CN" dirty="0">
                <a:latin typeface="Times New Roman" pitchFamily="18" charset="0"/>
              </a:rPr>
              <a:t>T(n</a:t>
            </a:r>
            <a:r>
              <a:rPr lang="en-US" altLang="zh-CN" dirty="0" smtClean="0">
                <a:latin typeface="Times New Roman" pitchFamily="18" charset="0"/>
              </a:rPr>
              <a:t>) </a:t>
            </a:r>
            <a:r>
              <a:rPr lang="zh-CN" altLang="en-US" dirty="0" smtClean="0">
                <a:solidFill>
                  <a:srgbClr val="C00000"/>
                </a:solidFill>
                <a:latin typeface="Times New Roman" pitchFamily="18" charset="0"/>
              </a:rPr>
              <a:t>（重点）</a:t>
            </a:r>
            <a:endParaRPr lang="en-US" altLang="zh-CN" dirty="0">
              <a:solidFill>
                <a:srgbClr val="C00000"/>
              </a:solidFill>
              <a:latin typeface="Times New Roman" pitchFamily="18" charset="0"/>
            </a:endParaRPr>
          </a:p>
          <a:p>
            <a:pPr lvl="1">
              <a:lnSpc>
                <a:spcPct val="90000"/>
              </a:lnSpc>
            </a:pPr>
            <a:r>
              <a:rPr lang="zh-CN" altLang="en-US" dirty="0">
                <a:solidFill>
                  <a:srgbClr val="000000"/>
                </a:solidFill>
                <a:latin typeface="Times New Roman" pitchFamily="18" charset="0"/>
              </a:rPr>
              <a:t>本质：所有语句频度之和</a:t>
            </a:r>
            <a:r>
              <a:rPr lang="zh-CN" altLang="en-US" dirty="0" smtClean="0">
                <a:solidFill>
                  <a:srgbClr val="000000"/>
                </a:solidFill>
                <a:latin typeface="Times New Roman" pitchFamily="18" charset="0"/>
              </a:rPr>
              <a:t>，为</a:t>
            </a:r>
            <a:r>
              <a:rPr lang="zh-CN" altLang="en-US" dirty="0">
                <a:solidFill>
                  <a:srgbClr val="000000"/>
                </a:solidFill>
                <a:latin typeface="Times New Roman" pitchFamily="18" charset="0"/>
              </a:rPr>
              <a:t>问题的</a:t>
            </a:r>
            <a:r>
              <a:rPr lang="zh-CN" altLang="en-US" dirty="0" smtClean="0">
                <a:solidFill>
                  <a:srgbClr val="000000"/>
                </a:solidFill>
                <a:latin typeface="Times New Roman" pitchFamily="18" charset="0"/>
              </a:rPr>
              <a:t>规模 </a:t>
            </a:r>
            <a:r>
              <a:rPr lang="en-US" altLang="zh-CN" dirty="0" smtClean="0">
                <a:solidFill>
                  <a:schemeClr val="accent1">
                    <a:lumMod val="75000"/>
                  </a:schemeClr>
                </a:solidFill>
                <a:latin typeface="Times New Roman" pitchFamily="18" charset="0"/>
              </a:rPr>
              <a:t>n </a:t>
            </a:r>
            <a:r>
              <a:rPr lang="zh-CN" altLang="en-US" dirty="0" smtClean="0">
                <a:solidFill>
                  <a:srgbClr val="000000"/>
                </a:solidFill>
                <a:latin typeface="Times New Roman" pitchFamily="18" charset="0"/>
              </a:rPr>
              <a:t>的</a:t>
            </a:r>
            <a:r>
              <a:rPr lang="zh-CN" altLang="en-US" dirty="0">
                <a:solidFill>
                  <a:srgbClr val="000000"/>
                </a:solidFill>
                <a:latin typeface="Times New Roman" pitchFamily="18" charset="0"/>
              </a:rPr>
              <a:t>函数</a:t>
            </a:r>
          </a:p>
          <a:p>
            <a:pPr lvl="1">
              <a:lnSpc>
                <a:spcPct val="90000"/>
              </a:lnSpc>
            </a:pPr>
            <a:r>
              <a:rPr lang="zh-CN" altLang="en-US" dirty="0">
                <a:solidFill>
                  <a:srgbClr val="000000"/>
                </a:solidFill>
                <a:latin typeface="Times New Roman" pitchFamily="18" charset="0"/>
              </a:rPr>
              <a:t>记作:   </a:t>
            </a:r>
            <a:r>
              <a:rPr lang="zh-CN" altLang="en-US" dirty="0" smtClean="0">
                <a:solidFill>
                  <a:srgbClr val="000000"/>
                </a:solidFill>
                <a:latin typeface="Times New Roman" pitchFamily="18" charset="0"/>
              </a:rPr>
              <a:t>时间复杂度</a:t>
            </a:r>
            <a:r>
              <a:rPr lang="en-US" altLang="zh-CN" dirty="0" smtClean="0">
                <a:solidFill>
                  <a:srgbClr val="000000"/>
                </a:solidFill>
                <a:latin typeface="Times New Roman" pitchFamily="18" charset="0"/>
              </a:rPr>
              <a:t>T(n</a:t>
            </a:r>
            <a:r>
              <a:rPr lang="en-US" altLang="zh-CN" dirty="0">
                <a:solidFill>
                  <a:srgbClr val="000000"/>
                </a:solidFill>
                <a:latin typeface="Times New Roman" pitchFamily="18" charset="0"/>
              </a:rPr>
              <a:t>) = O(f(n))        n-&gt;</a:t>
            </a:r>
            <a:r>
              <a:rPr lang="zh-CN" altLang="en-US" dirty="0">
                <a:solidFill>
                  <a:srgbClr val="000000"/>
                </a:solidFill>
                <a:latin typeface="Times New Roman" pitchFamily="18" charset="0"/>
              </a:rPr>
              <a:t>无穷大</a:t>
            </a:r>
          </a:p>
          <a:p>
            <a:pPr lvl="1">
              <a:lnSpc>
                <a:spcPct val="90000"/>
              </a:lnSpc>
            </a:pPr>
            <a:r>
              <a:rPr lang="zh-CN" altLang="en-US" dirty="0">
                <a:solidFill>
                  <a:srgbClr val="000000"/>
                </a:solidFill>
                <a:latin typeface="Times New Roman" pitchFamily="18" charset="0"/>
              </a:rPr>
              <a:t>表示: 随着问题规模 </a:t>
            </a:r>
            <a:r>
              <a:rPr lang="en-US" altLang="zh-CN" dirty="0">
                <a:solidFill>
                  <a:srgbClr val="000000"/>
                </a:solidFill>
                <a:latin typeface="Times New Roman" pitchFamily="18" charset="0"/>
              </a:rPr>
              <a:t>n </a:t>
            </a:r>
            <a:r>
              <a:rPr lang="zh-CN" altLang="en-US" dirty="0">
                <a:solidFill>
                  <a:srgbClr val="000000"/>
                </a:solidFill>
                <a:latin typeface="Times New Roman" pitchFamily="18" charset="0"/>
              </a:rPr>
              <a:t>的增大，算法执行时间的增长率和 </a:t>
            </a:r>
            <a:r>
              <a:rPr lang="en-US" altLang="zh-CN" dirty="0">
                <a:solidFill>
                  <a:srgbClr val="000000"/>
                </a:solidFill>
                <a:latin typeface="Times New Roman" pitchFamily="18" charset="0"/>
              </a:rPr>
              <a:t>f(n) </a:t>
            </a:r>
            <a:r>
              <a:rPr lang="zh-CN" altLang="en-US" dirty="0">
                <a:solidFill>
                  <a:srgbClr val="000000"/>
                </a:solidFill>
                <a:latin typeface="Times New Roman" pitchFamily="18" charset="0"/>
              </a:rPr>
              <a:t>的</a:t>
            </a:r>
            <a:r>
              <a:rPr lang="zh-CN" altLang="en-US" dirty="0" smtClean="0">
                <a:solidFill>
                  <a:srgbClr val="000000"/>
                </a:solidFill>
                <a:latin typeface="Times New Roman" pitchFamily="18" charset="0"/>
              </a:rPr>
              <a:t>增长率同阶。</a:t>
            </a:r>
            <a:endParaRPr lang="zh-CN" altLang="en-US" dirty="0">
              <a:solidFill>
                <a:srgbClr val="000000"/>
              </a:solidFill>
              <a:latin typeface="Times New Roman" pitchFamily="18" charset="0"/>
            </a:endParaRPr>
          </a:p>
          <a:p>
            <a:pPr lvl="1">
              <a:lnSpc>
                <a:spcPct val="90000"/>
              </a:lnSpc>
              <a:buFont typeface="Wingdings" pitchFamily="2" charset="2"/>
              <a:buNone/>
            </a:pPr>
            <a:r>
              <a:rPr lang="zh-CN" altLang="en-US" dirty="0">
                <a:solidFill>
                  <a:srgbClr val="000000"/>
                </a:solidFill>
                <a:latin typeface="Times New Roman" pitchFamily="18" charset="0"/>
              </a:rPr>
              <a:t>    </a:t>
            </a:r>
          </a:p>
          <a:p>
            <a:pPr>
              <a:lnSpc>
                <a:spcPct val="90000"/>
              </a:lnSpc>
            </a:pPr>
            <a:endParaRPr lang="en-US" altLang="zh-CN" dirty="0" smtClean="0">
              <a:latin typeface="Times New Roman" pitchFamily="18" charset="0"/>
            </a:endParaRPr>
          </a:p>
          <a:p>
            <a:pPr>
              <a:lnSpc>
                <a:spcPct val="90000"/>
              </a:lnSpc>
            </a:pPr>
            <a:endParaRPr lang="en-US" altLang="zh-CN" dirty="0">
              <a:latin typeface="Times New Roman" pitchFamily="18" charset="0"/>
            </a:endParaRPr>
          </a:p>
          <a:p>
            <a:pPr>
              <a:lnSpc>
                <a:spcPct val="90000"/>
              </a:lnSpc>
            </a:pPr>
            <a:endParaRPr lang="en-US" altLang="zh-CN" dirty="0" smtClean="0">
              <a:latin typeface="Times New Roman" pitchFamily="18" charset="0"/>
            </a:endParaRPr>
          </a:p>
          <a:p>
            <a:pPr>
              <a:lnSpc>
                <a:spcPct val="90000"/>
              </a:lnSpc>
            </a:pPr>
            <a:r>
              <a:rPr lang="zh-CN" altLang="en-US" dirty="0" smtClean="0">
                <a:latin typeface="Times New Roman" pitchFamily="18" charset="0"/>
              </a:rPr>
              <a:t>例如</a:t>
            </a:r>
            <a:r>
              <a:rPr lang="zh-CN" altLang="en-US" dirty="0">
                <a:latin typeface="Times New Roman" pitchFamily="18" charset="0"/>
              </a:rPr>
              <a:t>：</a:t>
            </a:r>
          </a:p>
          <a:p>
            <a:pPr>
              <a:lnSpc>
                <a:spcPct val="90000"/>
              </a:lnSpc>
              <a:buNone/>
            </a:pPr>
            <a:r>
              <a:rPr lang="en-US" altLang="zh-CN" dirty="0" smtClean="0">
                <a:solidFill>
                  <a:srgbClr val="000000"/>
                </a:solidFill>
                <a:latin typeface="Times New Roman" pitchFamily="18" charset="0"/>
              </a:rPr>
              <a:t>	T(n) = n</a:t>
            </a:r>
            <a:r>
              <a:rPr lang="en-US" altLang="zh-CN" baseline="30000" dirty="0" smtClean="0">
                <a:solidFill>
                  <a:srgbClr val="000000"/>
                </a:solidFill>
                <a:latin typeface="Times New Roman" pitchFamily="18" charset="0"/>
              </a:rPr>
              <a:t>2</a:t>
            </a:r>
            <a:r>
              <a:rPr lang="en-US" altLang="zh-CN" dirty="0" smtClean="0">
                <a:solidFill>
                  <a:srgbClr val="000000"/>
                </a:solidFill>
                <a:latin typeface="Times New Roman" pitchFamily="18" charset="0"/>
              </a:rPr>
              <a:t>+3n+1</a:t>
            </a:r>
            <a:r>
              <a:rPr lang="zh-CN" altLang="en-US" dirty="0" smtClean="0">
                <a:solidFill>
                  <a:srgbClr val="000000"/>
                </a:solidFill>
                <a:latin typeface="Times New Roman" pitchFamily="18" charset="0"/>
              </a:rPr>
              <a:t>，</a:t>
            </a:r>
            <a:r>
              <a:rPr lang="en-US" altLang="zh-CN" dirty="0" err="1" smtClean="0">
                <a:solidFill>
                  <a:srgbClr val="000000"/>
                </a:solidFill>
                <a:latin typeface="Times New Roman" pitchFamily="18" charset="0"/>
              </a:rPr>
              <a:t>limT</a:t>
            </a:r>
            <a:r>
              <a:rPr lang="en-US" altLang="zh-CN" dirty="0" smtClean="0">
                <a:solidFill>
                  <a:srgbClr val="000000"/>
                </a:solidFill>
                <a:latin typeface="Times New Roman" pitchFamily="18" charset="0"/>
              </a:rPr>
              <a:t>(n</a:t>
            </a:r>
            <a:r>
              <a:rPr lang="en-US" altLang="zh-CN" dirty="0">
                <a:solidFill>
                  <a:srgbClr val="000000"/>
                </a:solidFill>
                <a:latin typeface="Times New Roman" pitchFamily="18" charset="0"/>
              </a:rPr>
              <a:t>)/n</a:t>
            </a:r>
            <a:r>
              <a:rPr lang="en-US" altLang="zh-CN" baseline="30000" dirty="0">
                <a:solidFill>
                  <a:srgbClr val="000000"/>
                </a:solidFill>
                <a:latin typeface="Times New Roman" pitchFamily="18" charset="0"/>
              </a:rPr>
              <a:t>2 </a:t>
            </a:r>
            <a:r>
              <a:rPr lang="en-US" altLang="zh-CN" dirty="0">
                <a:solidFill>
                  <a:srgbClr val="000000"/>
                </a:solidFill>
                <a:latin typeface="Times New Roman" pitchFamily="18" charset="0"/>
              </a:rPr>
              <a:t>= </a:t>
            </a:r>
            <a:r>
              <a:rPr lang="en-US" altLang="zh-CN" dirty="0" err="1">
                <a:solidFill>
                  <a:srgbClr val="000000"/>
                </a:solidFill>
                <a:latin typeface="Times New Roman" pitchFamily="18" charset="0"/>
              </a:rPr>
              <a:t>lim</a:t>
            </a:r>
            <a:r>
              <a:rPr lang="en-US" altLang="zh-CN" dirty="0">
                <a:solidFill>
                  <a:srgbClr val="000000"/>
                </a:solidFill>
                <a:latin typeface="Times New Roman" pitchFamily="18" charset="0"/>
              </a:rPr>
              <a:t>(n</a:t>
            </a:r>
            <a:r>
              <a:rPr lang="en-US" altLang="zh-CN" baseline="30000" dirty="0">
                <a:solidFill>
                  <a:srgbClr val="000000"/>
                </a:solidFill>
                <a:latin typeface="Times New Roman" pitchFamily="18" charset="0"/>
              </a:rPr>
              <a:t>2</a:t>
            </a:r>
            <a:r>
              <a:rPr lang="en-US" altLang="zh-CN" dirty="0">
                <a:solidFill>
                  <a:srgbClr val="000000"/>
                </a:solidFill>
                <a:latin typeface="Times New Roman" pitchFamily="18" charset="0"/>
              </a:rPr>
              <a:t>+3n+1)/n</a:t>
            </a:r>
            <a:r>
              <a:rPr lang="en-US" altLang="zh-CN" baseline="30000" dirty="0">
                <a:solidFill>
                  <a:srgbClr val="000000"/>
                </a:solidFill>
                <a:latin typeface="Times New Roman" pitchFamily="18" charset="0"/>
              </a:rPr>
              <a:t>2</a:t>
            </a:r>
            <a:r>
              <a:rPr lang="en-US" altLang="zh-CN" dirty="0">
                <a:solidFill>
                  <a:srgbClr val="000000"/>
                </a:solidFill>
                <a:latin typeface="Times New Roman" pitchFamily="18" charset="0"/>
              </a:rPr>
              <a:t>=1 </a:t>
            </a:r>
            <a:endParaRPr lang="en-US" altLang="zh-CN" dirty="0" smtClean="0">
              <a:solidFill>
                <a:srgbClr val="000000"/>
              </a:solidFill>
              <a:latin typeface="Times New Roman" pitchFamily="18" charset="0"/>
            </a:endParaRPr>
          </a:p>
          <a:p>
            <a:pPr>
              <a:lnSpc>
                <a:spcPct val="90000"/>
              </a:lnSpc>
              <a:buNone/>
            </a:pPr>
            <a:r>
              <a:rPr lang="en-US" altLang="zh-CN" dirty="0" smtClean="0">
                <a:solidFill>
                  <a:srgbClr val="000000"/>
                </a:solidFill>
                <a:latin typeface="Times New Roman" pitchFamily="18" charset="0"/>
              </a:rPr>
              <a:t>	</a:t>
            </a:r>
            <a:r>
              <a:rPr lang="zh-CN" altLang="en-US" dirty="0" smtClean="0">
                <a:solidFill>
                  <a:srgbClr val="000000"/>
                </a:solidFill>
                <a:latin typeface="Times New Roman" pitchFamily="18" charset="0"/>
              </a:rPr>
              <a:t>说明</a:t>
            </a:r>
            <a:r>
              <a:rPr lang="en-US" altLang="zh-CN" dirty="0">
                <a:solidFill>
                  <a:srgbClr val="000000"/>
                </a:solidFill>
                <a:latin typeface="Times New Roman" pitchFamily="18" charset="0"/>
              </a:rPr>
              <a:t>T(n)</a:t>
            </a:r>
            <a:r>
              <a:rPr lang="zh-CN" altLang="en-US" dirty="0">
                <a:solidFill>
                  <a:srgbClr val="000000"/>
                </a:solidFill>
                <a:latin typeface="Times New Roman" pitchFamily="18" charset="0"/>
              </a:rPr>
              <a:t>和</a:t>
            </a:r>
            <a:r>
              <a:rPr lang="en-US" altLang="zh-CN" dirty="0">
                <a:solidFill>
                  <a:srgbClr val="000000"/>
                </a:solidFill>
                <a:latin typeface="Times New Roman" pitchFamily="18" charset="0"/>
              </a:rPr>
              <a:t>n</a:t>
            </a:r>
            <a:r>
              <a:rPr lang="en-US" altLang="zh-CN" baseline="30000" dirty="0">
                <a:solidFill>
                  <a:srgbClr val="000000"/>
                </a:solidFill>
                <a:latin typeface="Times New Roman" pitchFamily="18" charset="0"/>
              </a:rPr>
              <a:t>2</a:t>
            </a:r>
            <a:r>
              <a:rPr lang="zh-CN" altLang="en-US" dirty="0">
                <a:solidFill>
                  <a:srgbClr val="000000"/>
                </a:solidFill>
                <a:latin typeface="Times New Roman" pitchFamily="18" charset="0"/>
              </a:rPr>
              <a:t>是同价的，记作</a:t>
            </a:r>
            <a:r>
              <a:rPr lang="en-US" altLang="zh-CN" dirty="0">
                <a:solidFill>
                  <a:srgbClr val="000000"/>
                </a:solidFill>
                <a:latin typeface="Times New Roman" pitchFamily="18" charset="0"/>
              </a:rPr>
              <a:t>O(n</a:t>
            </a:r>
            <a:r>
              <a:rPr lang="en-US" altLang="zh-CN" baseline="30000" dirty="0">
                <a:solidFill>
                  <a:srgbClr val="000000"/>
                </a:solidFill>
                <a:latin typeface="Times New Roman" pitchFamily="18" charset="0"/>
              </a:rPr>
              <a:t>2</a:t>
            </a:r>
            <a:r>
              <a:rPr lang="en-US" altLang="zh-CN" dirty="0">
                <a:solidFill>
                  <a:srgbClr val="000000"/>
                </a:solidFill>
                <a:latin typeface="Times New Roman" pitchFamily="18" charset="0"/>
              </a:rPr>
              <a:t>).</a:t>
            </a:r>
          </a:p>
          <a:p>
            <a:pPr>
              <a:lnSpc>
                <a:spcPct val="90000"/>
              </a:lnSpc>
              <a:buFont typeface="Wingdings" pitchFamily="2" charset="2"/>
              <a:buNone/>
            </a:pPr>
            <a:endParaRPr lang="zh-CN" altLang="en-US" dirty="0">
              <a:latin typeface="Times New Roman" pitchFamily="18" charset="0"/>
            </a:endParaRPr>
          </a:p>
        </p:txBody>
      </p:sp>
      <p:sp>
        <p:nvSpPr>
          <p:cNvPr id="6" name="AutoShape 74"/>
          <p:cNvSpPr>
            <a:spLocks noChangeArrowheads="1"/>
          </p:cNvSpPr>
          <p:nvPr/>
        </p:nvSpPr>
        <p:spPr bwMode="auto">
          <a:xfrm>
            <a:off x="4572000" y="2996952"/>
            <a:ext cx="4960168" cy="1095880"/>
          </a:xfrm>
          <a:prstGeom prst="cloudCallout">
            <a:avLst>
              <a:gd name="adj1" fmla="val -60482"/>
              <a:gd name="adj2" fmla="val -45953"/>
            </a:avLst>
          </a:prstGeom>
          <a:solidFill>
            <a:srgbClr val="CCFFCC">
              <a:alpha val="40000"/>
            </a:srgbClr>
          </a:solidFill>
          <a:ln w="9525">
            <a:solidFill>
              <a:schemeClr val="tx1"/>
            </a:solidFill>
            <a:miter lim="800000"/>
            <a:headEnd/>
            <a:tailEnd/>
          </a:ln>
        </p:spPr>
        <p:txBody>
          <a:bodyPr/>
          <a:lstStyle>
            <a:defPPr>
              <a:defRPr lang="en-US"/>
            </a:defPPr>
            <a:lvl1pPr algn="l"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a:lstStyle>
          <a:p>
            <a:r>
              <a:rPr lang="zh-CN" altLang="en-US" dirty="0">
                <a:solidFill>
                  <a:srgbClr val="000000"/>
                </a:solidFill>
                <a:ea typeface="+mj-ea"/>
              </a:rPr>
              <a:t>搜索</a:t>
            </a:r>
            <a:r>
              <a:rPr lang="zh-CN" altLang="en-US" dirty="0" smtClean="0">
                <a:solidFill>
                  <a:srgbClr val="000000"/>
                </a:solidFill>
                <a:ea typeface="+mj-ea"/>
              </a:rPr>
              <a:t>中 </a:t>
            </a:r>
            <a:r>
              <a:rPr lang="en-US" altLang="zh-CN" dirty="0">
                <a:solidFill>
                  <a:srgbClr val="000000"/>
                </a:solidFill>
                <a:ea typeface="+mj-ea"/>
              </a:rPr>
              <a:t>f(n) </a:t>
            </a:r>
            <a:r>
              <a:rPr lang="en-US" altLang="zh-CN" dirty="0" smtClean="0">
                <a:solidFill>
                  <a:srgbClr val="000000"/>
                </a:solidFill>
                <a:ea typeface="+mj-ea"/>
              </a:rPr>
              <a:t>=</a:t>
            </a:r>
            <a:r>
              <a:rPr lang="en-US" altLang="zh-CN" dirty="0">
                <a:solidFill>
                  <a:srgbClr val="000000"/>
                </a:solidFill>
                <a:ea typeface="+mj-ea"/>
              </a:rPr>
              <a:t> </a:t>
            </a:r>
            <a:r>
              <a:rPr lang="en-US" altLang="zh-CN" dirty="0" smtClean="0">
                <a:solidFill>
                  <a:srgbClr val="000000"/>
                </a:solidFill>
                <a:ea typeface="+mj-ea"/>
              </a:rPr>
              <a:t>n</a:t>
            </a:r>
            <a:r>
              <a:rPr lang="zh-CN" altLang="en-US" dirty="0" smtClean="0">
                <a:solidFill>
                  <a:srgbClr val="000000"/>
                </a:solidFill>
                <a:ea typeface="+mj-ea"/>
              </a:rPr>
              <a:t>，下例</a:t>
            </a:r>
            <a:r>
              <a:rPr lang="en-US" altLang="zh-CN" dirty="0" smtClean="0">
                <a:solidFill>
                  <a:srgbClr val="000000"/>
                </a:solidFill>
                <a:ea typeface="+mj-ea"/>
              </a:rPr>
              <a:t>&amp;</a:t>
            </a:r>
            <a:r>
              <a:rPr lang="zh-CN" altLang="en-US" dirty="0" smtClean="0">
                <a:solidFill>
                  <a:srgbClr val="000000"/>
                </a:solidFill>
                <a:ea typeface="+mj-ea"/>
              </a:rPr>
              <a:t>慢</a:t>
            </a:r>
            <a:r>
              <a:rPr lang="zh-CN" altLang="en-US" dirty="0">
                <a:solidFill>
                  <a:srgbClr val="000000"/>
                </a:solidFill>
                <a:ea typeface="+mj-ea"/>
              </a:rPr>
              <a:t>排</a:t>
            </a:r>
            <a:r>
              <a:rPr lang="zh-CN" altLang="en-US" dirty="0" smtClean="0">
                <a:solidFill>
                  <a:srgbClr val="000000"/>
                </a:solidFill>
                <a:ea typeface="+mj-ea"/>
              </a:rPr>
              <a:t>序中 </a:t>
            </a:r>
            <a:r>
              <a:rPr lang="en-US" altLang="zh-CN" dirty="0">
                <a:solidFill>
                  <a:srgbClr val="000000"/>
                </a:solidFill>
                <a:ea typeface="+mj-ea"/>
              </a:rPr>
              <a:t>f(n) = </a:t>
            </a:r>
            <a:r>
              <a:rPr lang="en-US" altLang="zh-CN" dirty="0" smtClean="0">
                <a:solidFill>
                  <a:srgbClr val="000000"/>
                </a:solidFill>
                <a:ea typeface="+mj-ea"/>
              </a:rPr>
              <a:t>n</a:t>
            </a:r>
            <a:r>
              <a:rPr lang="en-US" altLang="zh-CN" baseline="30000" dirty="0" smtClean="0">
                <a:solidFill>
                  <a:srgbClr val="000000"/>
                </a:solidFill>
                <a:ea typeface="+mj-ea"/>
              </a:rPr>
              <a:t>2</a:t>
            </a:r>
          </a:p>
        </p:txBody>
      </p:sp>
      <p:graphicFrame>
        <p:nvGraphicFramePr>
          <p:cNvPr id="2" name="对象 1"/>
          <p:cNvGraphicFramePr>
            <a:graphicFrameLocks noGrp="1" noChangeAspect="1"/>
          </p:cNvGraphicFramePr>
          <p:nvPr>
            <p:extLst>
              <p:ext uri="{D42A27DB-BD31-4B8C-83A1-F6EECF244321}">
                <p14:modId xmlns:p14="http://schemas.microsoft.com/office/powerpoint/2010/main" val="2056885113"/>
              </p:ext>
            </p:extLst>
          </p:nvPr>
        </p:nvGraphicFramePr>
        <p:xfrm>
          <a:off x="107504" y="3969060"/>
          <a:ext cx="8797706" cy="864096"/>
        </p:xfrm>
        <a:graphic>
          <a:graphicData uri="http://schemas.openxmlformats.org/presentationml/2006/ole">
            <mc:AlternateContent xmlns:mc="http://schemas.openxmlformats.org/markup-compatibility/2006">
              <mc:Choice xmlns:v="urn:schemas-microsoft-com:vml" Requires="v">
                <p:oleObj spid="_x0000_s6265" name="公式" r:id="rId3" imgW="4267080" imgH="419040" progId="Equation.3">
                  <p:embed/>
                </p:oleObj>
              </mc:Choice>
              <mc:Fallback>
                <p:oleObj name="公式" r:id="rId3" imgW="4267080" imgH="41904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3969060"/>
                        <a:ext cx="8797706" cy="86409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39973821"/>
      </p:ext>
    </p:extLst>
  </p:cSld>
  <p:clrMapOvr>
    <a:masterClrMapping/>
  </p:clrMapOvr>
  <p:transition spd="med">
    <p:pull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0" y="0"/>
            <a:ext cx="9144000" cy="6858000"/>
          </a:xfrm>
        </p:spPr>
        <p:txBody>
          <a:bodyPr/>
          <a:lstStyle/>
          <a:p>
            <a:pPr eaLnBrk="1" hangingPunct="1">
              <a:defRPr/>
            </a:pPr>
            <a:r>
              <a:rPr lang="zh-CN" altLang="en-US" sz="4000" dirty="0" smtClean="0">
                <a:solidFill>
                  <a:schemeClr val="tx1"/>
                </a:solidFill>
                <a:latin typeface="+mj-lt"/>
                <a:ea typeface="+mj-ea"/>
              </a:rPr>
              <a:t>时间复杂度 </a:t>
            </a:r>
            <a:r>
              <a:rPr lang="en-US" altLang="zh-CN" sz="4000" dirty="0" smtClean="0">
                <a:solidFill>
                  <a:schemeClr val="tx1"/>
                </a:solidFill>
                <a:latin typeface="+mj-lt"/>
                <a:ea typeface="+mj-ea"/>
              </a:rPr>
              <a:t>---- </a:t>
            </a:r>
            <a:r>
              <a:rPr lang="zh-CN" altLang="en-US" sz="4000" dirty="0" smtClean="0">
                <a:solidFill>
                  <a:schemeClr val="tx1"/>
                </a:solidFill>
                <a:latin typeface="+mj-lt"/>
                <a:ea typeface="+mj-ea"/>
              </a:rPr>
              <a:t>随堂练习</a:t>
            </a:r>
          </a:p>
        </p:txBody>
      </p:sp>
      <p:sp>
        <p:nvSpPr>
          <p:cNvPr id="25603" name="Rectangle 4"/>
          <p:cNvSpPr>
            <a:spLocks noChangeArrowheads="1"/>
          </p:cNvSpPr>
          <p:nvPr/>
        </p:nvSpPr>
        <p:spPr bwMode="auto">
          <a:xfrm>
            <a:off x="304800" y="1362697"/>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spcBef>
                <a:spcPct val="20000"/>
              </a:spcBef>
            </a:pPr>
            <a:r>
              <a:rPr lang="zh-CN" altLang="en-US" sz="2400" b="1" dirty="0">
                <a:latin typeface="+mj-lt"/>
                <a:ea typeface="+mj-ea"/>
              </a:rPr>
              <a:t>1）</a:t>
            </a:r>
            <a:r>
              <a:rPr lang="en-US" altLang="zh-CN" sz="2400" b="1" dirty="0">
                <a:solidFill>
                  <a:srgbClr val="C00000"/>
                </a:solidFill>
                <a:latin typeface="+mj-lt"/>
                <a:ea typeface="+mj-ea"/>
              </a:rPr>
              <a:t>x = x + 1</a:t>
            </a:r>
            <a:r>
              <a:rPr lang="en-US" altLang="zh-CN" sz="2400" b="1" dirty="0">
                <a:latin typeface="+mj-lt"/>
                <a:ea typeface="+mj-ea"/>
              </a:rPr>
              <a:t>;                          </a:t>
            </a:r>
            <a:r>
              <a:rPr lang="en-US" altLang="zh-CN" sz="2400" b="1" dirty="0" smtClean="0">
                <a:latin typeface="+mj-lt"/>
                <a:ea typeface="+mj-ea"/>
              </a:rPr>
              <a:t>       </a:t>
            </a:r>
            <a:r>
              <a:rPr lang="zh-CN" altLang="en-US" sz="2400" b="1" dirty="0" smtClean="0">
                <a:solidFill>
                  <a:srgbClr val="E9E2B6"/>
                </a:solidFill>
                <a:latin typeface="+mj-lt"/>
                <a:ea typeface="+mj-ea"/>
              </a:rPr>
              <a:t>语句</a:t>
            </a:r>
            <a:r>
              <a:rPr lang="zh-CN" altLang="en-US" sz="2400" b="1" dirty="0">
                <a:solidFill>
                  <a:srgbClr val="E9E2B6"/>
                </a:solidFill>
                <a:latin typeface="+mj-lt"/>
                <a:ea typeface="+mj-ea"/>
              </a:rPr>
              <a:t>频度：1       复杂度:  </a:t>
            </a:r>
            <a:r>
              <a:rPr lang="en-US" altLang="zh-CN" sz="2400" b="1" dirty="0">
                <a:solidFill>
                  <a:srgbClr val="E9E2B6"/>
                </a:solidFill>
                <a:latin typeface="+mj-lt"/>
                <a:ea typeface="+mj-ea"/>
              </a:rPr>
              <a:t>O(1)</a:t>
            </a:r>
          </a:p>
        </p:txBody>
      </p:sp>
      <p:sp>
        <p:nvSpPr>
          <p:cNvPr id="25604" name="Rectangle 5"/>
          <p:cNvSpPr>
            <a:spLocks noChangeArrowheads="1"/>
          </p:cNvSpPr>
          <p:nvPr/>
        </p:nvSpPr>
        <p:spPr bwMode="auto">
          <a:xfrm>
            <a:off x="304800" y="2349186"/>
            <a:ext cx="8707438" cy="90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spcBef>
                <a:spcPct val="20000"/>
              </a:spcBef>
            </a:pPr>
            <a:r>
              <a:rPr lang="zh-CN" altLang="en-US" sz="2400" b="1" dirty="0">
                <a:latin typeface="+mj-lt"/>
                <a:ea typeface="+mj-ea"/>
              </a:rPr>
              <a:t>2） </a:t>
            </a:r>
            <a:r>
              <a:rPr lang="en-US" altLang="zh-CN" sz="2400" b="1" dirty="0">
                <a:latin typeface="+mj-lt"/>
                <a:ea typeface="+mj-ea"/>
              </a:rPr>
              <a:t>for (</a:t>
            </a:r>
            <a:r>
              <a:rPr lang="en-US" altLang="zh-CN" sz="2400" b="1" dirty="0" err="1">
                <a:latin typeface="+mj-lt"/>
                <a:ea typeface="+mj-ea"/>
              </a:rPr>
              <a:t>i</a:t>
            </a:r>
            <a:r>
              <a:rPr lang="en-US" altLang="zh-CN" sz="2400" b="1" dirty="0">
                <a:latin typeface="+mj-lt"/>
                <a:ea typeface="+mj-ea"/>
              </a:rPr>
              <a:t> = 1; </a:t>
            </a:r>
            <a:r>
              <a:rPr lang="en-US" altLang="zh-CN" sz="2400" b="1" dirty="0" err="1">
                <a:latin typeface="+mj-lt"/>
                <a:ea typeface="+mj-ea"/>
              </a:rPr>
              <a:t>i</a:t>
            </a:r>
            <a:r>
              <a:rPr lang="en-US" altLang="zh-CN" sz="2400" b="1" dirty="0">
                <a:latin typeface="+mj-lt"/>
                <a:ea typeface="+mj-ea"/>
              </a:rPr>
              <a:t> &lt;= </a:t>
            </a:r>
            <a:r>
              <a:rPr lang="en-US" altLang="zh-CN" sz="2400" b="1" dirty="0" smtClean="0">
                <a:latin typeface="+mj-lt"/>
                <a:ea typeface="+mj-ea"/>
              </a:rPr>
              <a:t>2n</a:t>
            </a:r>
            <a:r>
              <a:rPr lang="en-US" altLang="zh-CN" sz="2400" b="1" dirty="0">
                <a:latin typeface="+mj-lt"/>
                <a:ea typeface="+mj-ea"/>
              </a:rPr>
              <a:t>; </a:t>
            </a:r>
            <a:r>
              <a:rPr lang="en-US" altLang="zh-CN" sz="2400" b="1" dirty="0" err="1">
                <a:latin typeface="+mj-lt"/>
                <a:ea typeface="+mj-ea"/>
              </a:rPr>
              <a:t>i</a:t>
            </a:r>
            <a:r>
              <a:rPr lang="en-US" altLang="zh-CN" sz="2400" b="1" dirty="0">
                <a:latin typeface="+mj-lt"/>
                <a:ea typeface="+mj-ea"/>
              </a:rPr>
              <a:t> </a:t>
            </a:r>
            <a:r>
              <a:rPr lang="en-US" altLang="zh-CN" sz="2400" b="1" dirty="0" smtClean="0">
                <a:latin typeface="+mj-lt"/>
                <a:ea typeface="+mj-ea"/>
              </a:rPr>
              <a:t>++) //</a:t>
            </a:r>
            <a:r>
              <a:rPr lang="zh-CN" altLang="en-US" sz="2400" b="1" dirty="0" smtClean="0">
                <a:latin typeface="+mj-lt"/>
                <a:ea typeface="+mj-ea"/>
              </a:rPr>
              <a:t>循环</a:t>
            </a:r>
            <a:r>
              <a:rPr lang="en-US" altLang="zh-CN" sz="2400" b="1" dirty="0" smtClean="0">
                <a:latin typeface="+mj-lt"/>
                <a:ea typeface="+mj-ea"/>
              </a:rPr>
              <a:t>2n</a:t>
            </a:r>
            <a:r>
              <a:rPr lang="zh-CN" altLang="en-US" sz="2400" b="1" dirty="0" smtClean="0">
                <a:latin typeface="+mj-lt"/>
                <a:ea typeface="+mj-ea"/>
              </a:rPr>
              <a:t>次</a:t>
            </a:r>
            <a:endParaRPr lang="en-US" altLang="zh-CN" sz="2400" b="1" dirty="0">
              <a:latin typeface="+mj-lt"/>
              <a:ea typeface="+mj-ea"/>
            </a:endParaRPr>
          </a:p>
          <a:p>
            <a:pPr>
              <a:spcBef>
                <a:spcPct val="20000"/>
              </a:spcBef>
            </a:pPr>
            <a:r>
              <a:rPr lang="en-US" altLang="zh-CN" sz="2400" b="1" dirty="0">
                <a:latin typeface="+mj-lt"/>
                <a:ea typeface="+mj-ea"/>
              </a:rPr>
              <a:t>              </a:t>
            </a:r>
            <a:r>
              <a:rPr lang="en-US" altLang="zh-CN" sz="2400" b="1" dirty="0">
                <a:solidFill>
                  <a:srgbClr val="C00000"/>
                </a:solidFill>
                <a:latin typeface="+mj-lt"/>
                <a:ea typeface="+mj-ea"/>
              </a:rPr>
              <a:t>x = x + 1</a:t>
            </a:r>
            <a:r>
              <a:rPr lang="en-US" altLang="zh-CN" sz="2400" b="1" dirty="0">
                <a:latin typeface="+mj-lt"/>
                <a:ea typeface="+mj-ea"/>
              </a:rPr>
              <a:t>;                    </a:t>
            </a:r>
            <a:r>
              <a:rPr lang="en-US" altLang="zh-CN" sz="2400" b="1" dirty="0" smtClean="0">
                <a:latin typeface="+mj-lt"/>
                <a:ea typeface="+mj-ea"/>
              </a:rPr>
              <a:t>     </a:t>
            </a:r>
            <a:r>
              <a:rPr lang="zh-CN" altLang="en-US" sz="2400" b="1" dirty="0" smtClean="0">
                <a:solidFill>
                  <a:srgbClr val="E9E2B6"/>
                </a:solidFill>
                <a:latin typeface="+mj-lt"/>
                <a:ea typeface="+mj-ea"/>
              </a:rPr>
              <a:t>语句</a:t>
            </a:r>
            <a:r>
              <a:rPr lang="zh-CN" altLang="en-US" sz="2400" b="1" dirty="0">
                <a:solidFill>
                  <a:srgbClr val="E9E2B6"/>
                </a:solidFill>
                <a:latin typeface="+mj-lt"/>
                <a:ea typeface="+mj-ea"/>
              </a:rPr>
              <a:t>频度</a:t>
            </a:r>
            <a:r>
              <a:rPr lang="zh-CN" altLang="en-US" sz="2400" b="1" dirty="0" smtClean="0">
                <a:solidFill>
                  <a:srgbClr val="E9E2B6"/>
                </a:solidFill>
                <a:latin typeface="+mj-lt"/>
                <a:ea typeface="+mj-ea"/>
              </a:rPr>
              <a:t>：</a:t>
            </a:r>
            <a:r>
              <a:rPr lang="en-US" altLang="zh-CN" sz="2400" b="1" dirty="0" smtClean="0">
                <a:solidFill>
                  <a:srgbClr val="E9E2B6"/>
                </a:solidFill>
                <a:latin typeface="+mj-lt"/>
                <a:ea typeface="+mj-ea"/>
              </a:rPr>
              <a:t>2n</a:t>
            </a:r>
            <a:r>
              <a:rPr lang="en-US" altLang="zh-CN" sz="2400" b="1" dirty="0">
                <a:solidFill>
                  <a:srgbClr val="E9E2B6"/>
                </a:solidFill>
                <a:latin typeface="+mj-lt"/>
                <a:ea typeface="+mj-ea"/>
              </a:rPr>
              <a:t>，</a:t>
            </a:r>
            <a:r>
              <a:rPr lang="zh-CN" altLang="en-US" sz="2400" b="1" dirty="0">
                <a:solidFill>
                  <a:srgbClr val="E9E2B6"/>
                </a:solidFill>
                <a:latin typeface="+mj-lt"/>
                <a:ea typeface="+mj-ea"/>
              </a:rPr>
              <a:t>复杂度:  </a:t>
            </a:r>
            <a:r>
              <a:rPr lang="en-US" altLang="zh-CN" sz="2400" b="1" dirty="0">
                <a:solidFill>
                  <a:srgbClr val="E9E2B6"/>
                </a:solidFill>
                <a:latin typeface="+mj-lt"/>
                <a:ea typeface="+mj-ea"/>
              </a:rPr>
              <a:t>O(n) </a:t>
            </a:r>
          </a:p>
        </p:txBody>
      </p:sp>
      <p:sp>
        <p:nvSpPr>
          <p:cNvPr id="25605" name="Rectangle 6"/>
          <p:cNvSpPr>
            <a:spLocks noChangeArrowheads="1"/>
          </p:cNvSpPr>
          <p:nvPr/>
        </p:nvSpPr>
        <p:spPr bwMode="auto">
          <a:xfrm>
            <a:off x="313754" y="3387775"/>
            <a:ext cx="8794750" cy="22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spcBef>
                <a:spcPct val="20000"/>
              </a:spcBef>
            </a:pPr>
            <a:r>
              <a:rPr lang="zh-CN" altLang="en-US" sz="2400" b="1" dirty="0">
                <a:latin typeface="+mj-lt"/>
                <a:ea typeface="+mj-ea"/>
              </a:rPr>
              <a:t>3） </a:t>
            </a:r>
            <a:r>
              <a:rPr lang="en-US" altLang="zh-CN" sz="2400" b="1" dirty="0">
                <a:latin typeface="+mj-lt"/>
                <a:ea typeface="+mj-ea"/>
              </a:rPr>
              <a:t>for (</a:t>
            </a:r>
            <a:r>
              <a:rPr lang="en-US" altLang="zh-CN" sz="2400" b="1" dirty="0" err="1">
                <a:latin typeface="+mj-lt"/>
                <a:ea typeface="+mj-ea"/>
              </a:rPr>
              <a:t>i</a:t>
            </a:r>
            <a:r>
              <a:rPr lang="en-US" altLang="zh-CN" sz="2400" b="1" dirty="0">
                <a:latin typeface="+mj-lt"/>
                <a:ea typeface="+mj-ea"/>
              </a:rPr>
              <a:t> = 1; </a:t>
            </a:r>
            <a:r>
              <a:rPr lang="en-US" altLang="zh-CN" sz="2400" b="1" dirty="0" err="1">
                <a:latin typeface="+mj-lt"/>
                <a:ea typeface="+mj-ea"/>
              </a:rPr>
              <a:t>i</a:t>
            </a:r>
            <a:r>
              <a:rPr lang="en-US" altLang="zh-CN" sz="2400" b="1" dirty="0">
                <a:latin typeface="+mj-lt"/>
                <a:ea typeface="+mj-ea"/>
              </a:rPr>
              <a:t> &lt;= n; </a:t>
            </a:r>
            <a:r>
              <a:rPr lang="en-US" altLang="zh-CN" sz="2400" b="1" dirty="0" err="1">
                <a:latin typeface="+mj-lt"/>
                <a:ea typeface="+mj-ea"/>
              </a:rPr>
              <a:t>i</a:t>
            </a:r>
            <a:r>
              <a:rPr lang="en-US" altLang="zh-CN" sz="2400" b="1" dirty="0">
                <a:latin typeface="+mj-lt"/>
                <a:ea typeface="+mj-ea"/>
              </a:rPr>
              <a:t> </a:t>
            </a:r>
            <a:r>
              <a:rPr lang="en-US" altLang="zh-CN" sz="2400" b="1" dirty="0" smtClean="0">
                <a:latin typeface="+mj-lt"/>
                <a:ea typeface="+mj-ea"/>
              </a:rPr>
              <a:t>++) //</a:t>
            </a:r>
            <a:r>
              <a:rPr lang="zh-CN" altLang="en-US" sz="2400" b="1" dirty="0" smtClean="0">
                <a:latin typeface="+mj-lt"/>
                <a:ea typeface="+mj-ea"/>
              </a:rPr>
              <a:t>外层循环</a:t>
            </a:r>
            <a:r>
              <a:rPr lang="en-US" altLang="zh-CN" sz="2400" b="1" dirty="0" smtClean="0">
                <a:latin typeface="+mj-lt"/>
                <a:ea typeface="+mj-ea"/>
              </a:rPr>
              <a:t>n</a:t>
            </a:r>
            <a:r>
              <a:rPr lang="zh-CN" altLang="en-US" sz="2400" b="1" dirty="0">
                <a:latin typeface="+mj-lt"/>
                <a:ea typeface="+mj-ea"/>
              </a:rPr>
              <a:t>次</a:t>
            </a:r>
            <a:endParaRPr lang="en-US" altLang="zh-CN" sz="2400" b="1" dirty="0">
              <a:latin typeface="+mj-lt"/>
              <a:ea typeface="+mj-ea"/>
            </a:endParaRPr>
          </a:p>
          <a:p>
            <a:pPr>
              <a:spcBef>
                <a:spcPct val="20000"/>
              </a:spcBef>
            </a:pPr>
            <a:r>
              <a:rPr lang="en-US" altLang="zh-CN" sz="2400" b="1" dirty="0">
                <a:latin typeface="+mj-lt"/>
                <a:ea typeface="+mj-ea"/>
              </a:rPr>
              <a:t>           for (j = 1; j &lt;= </a:t>
            </a:r>
            <a:r>
              <a:rPr lang="en-US" altLang="zh-CN" sz="2400" b="1" dirty="0" err="1">
                <a:latin typeface="+mj-lt"/>
                <a:ea typeface="+mj-ea"/>
              </a:rPr>
              <a:t>i</a:t>
            </a:r>
            <a:r>
              <a:rPr lang="en-US" altLang="zh-CN" sz="2400" b="1" dirty="0">
                <a:latin typeface="+mj-lt"/>
                <a:ea typeface="+mj-ea"/>
              </a:rPr>
              <a:t>; j++)    </a:t>
            </a:r>
            <a:r>
              <a:rPr lang="en-US" altLang="zh-CN" sz="2400" b="1" dirty="0" smtClean="0">
                <a:latin typeface="+mj-lt"/>
                <a:ea typeface="+mj-ea"/>
              </a:rPr>
              <a:t>      </a:t>
            </a:r>
            <a:r>
              <a:rPr lang="zh-CN" altLang="en-US" sz="2400" b="1" dirty="0" smtClean="0">
                <a:solidFill>
                  <a:srgbClr val="E9E2B6"/>
                </a:solidFill>
                <a:latin typeface="+mj-lt"/>
                <a:ea typeface="+mj-ea"/>
              </a:rPr>
              <a:t>语句</a:t>
            </a:r>
            <a:r>
              <a:rPr lang="zh-CN" altLang="en-US" sz="2400" b="1" dirty="0">
                <a:solidFill>
                  <a:srgbClr val="E9E2B6"/>
                </a:solidFill>
                <a:latin typeface="+mj-lt"/>
                <a:ea typeface="+mj-ea"/>
              </a:rPr>
              <a:t>频度:</a:t>
            </a:r>
            <a:r>
              <a:rPr lang="en-US" altLang="zh-CN" sz="2400" b="1" dirty="0">
                <a:solidFill>
                  <a:srgbClr val="E9E2B6"/>
                </a:solidFill>
                <a:latin typeface="+mj-lt"/>
                <a:ea typeface="+mj-ea"/>
              </a:rPr>
              <a:t>∑</a:t>
            </a:r>
            <a:r>
              <a:rPr lang="en-US" altLang="zh-CN" sz="2400" b="1" dirty="0" err="1">
                <a:solidFill>
                  <a:srgbClr val="E9E2B6"/>
                </a:solidFill>
                <a:latin typeface="+mj-lt"/>
                <a:ea typeface="+mj-ea"/>
              </a:rPr>
              <a:t>i</a:t>
            </a:r>
            <a:r>
              <a:rPr lang="en-US" altLang="zh-CN" sz="2400" b="1" dirty="0">
                <a:solidFill>
                  <a:srgbClr val="E9E2B6"/>
                </a:solidFill>
                <a:latin typeface="+mj-lt"/>
                <a:ea typeface="+mj-ea"/>
              </a:rPr>
              <a:t>=n*(n+1)/2</a:t>
            </a:r>
          </a:p>
          <a:p>
            <a:pPr>
              <a:spcBef>
                <a:spcPct val="20000"/>
              </a:spcBef>
            </a:pPr>
            <a:r>
              <a:rPr lang="en-US" altLang="zh-CN" sz="2400" b="1" dirty="0">
                <a:latin typeface="+mj-lt"/>
                <a:ea typeface="+mj-ea"/>
              </a:rPr>
              <a:t>                </a:t>
            </a:r>
            <a:r>
              <a:rPr lang="en-US" altLang="zh-CN" sz="2400" b="1" dirty="0">
                <a:solidFill>
                  <a:srgbClr val="C00000"/>
                </a:solidFill>
                <a:latin typeface="+mj-lt"/>
                <a:ea typeface="+mj-ea"/>
              </a:rPr>
              <a:t>x = x + 1</a:t>
            </a:r>
            <a:r>
              <a:rPr lang="en-US" altLang="zh-CN" sz="2400" b="1" dirty="0">
                <a:latin typeface="+mj-lt"/>
                <a:ea typeface="+mj-ea"/>
              </a:rPr>
              <a:t>; 	     </a:t>
            </a:r>
            <a:endParaRPr lang="en-US" altLang="zh-CN" sz="2400" b="1" dirty="0" smtClean="0">
              <a:latin typeface="+mj-lt"/>
              <a:ea typeface="+mj-ea"/>
            </a:endParaRPr>
          </a:p>
          <a:p>
            <a:pPr>
              <a:spcBef>
                <a:spcPct val="20000"/>
              </a:spcBef>
            </a:pPr>
            <a:endParaRPr lang="en-US" altLang="zh-CN" sz="2400" b="1" dirty="0">
              <a:latin typeface="+mj-lt"/>
              <a:ea typeface="+mj-ea"/>
            </a:endParaRPr>
          </a:p>
          <a:p>
            <a:pPr>
              <a:spcBef>
                <a:spcPct val="20000"/>
              </a:spcBef>
            </a:pPr>
            <a:r>
              <a:rPr lang="en-US" altLang="zh-CN" sz="2400" b="1" dirty="0" smtClean="0">
                <a:latin typeface="+mj-lt"/>
                <a:ea typeface="+mj-ea"/>
              </a:rPr>
              <a:t>4 </a:t>
            </a:r>
            <a:r>
              <a:rPr lang="zh-CN" altLang="en-US" sz="2400" b="1" dirty="0" smtClean="0">
                <a:latin typeface="+mj-lt"/>
                <a:ea typeface="+mj-ea"/>
              </a:rPr>
              <a:t>）收随堂练习的复杂度和点名的复杂度，学生人数</a:t>
            </a:r>
            <a:r>
              <a:rPr lang="en-US" altLang="zh-CN" sz="2400" b="1" dirty="0">
                <a:latin typeface="+mj-lt"/>
                <a:ea typeface="+mj-ea"/>
              </a:rPr>
              <a:t> </a:t>
            </a:r>
            <a:r>
              <a:rPr lang="en-US" altLang="zh-CN" sz="2400" b="1" dirty="0" smtClean="0">
                <a:latin typeface="+mj-lt"/>
                <a:ea typeface="+mj-ea"/>
              </a:rPr>
              <a:t>n</a:t>
            </a:r>
            <a:endParaRPr lang="en-US" altLang="zh-CN" sz="2400" b="1" dirty="0">
              <a:solidFill>
                <a:srgbClr val="E9E2B6"/>
              </a:solidFill>
              <a:latin typeface="+mj-lt"/>
              <a:ea typeface="+mj-ea"/>
            </a:endParaRPr>
          </a:p>
        </p:txBody>
      </p:sp>
    </p:spTree>
    <p:extLst>
      <p:ext uri="{BB962C8B-B14F-4D97-AF65-F5344CB8AC3E}">
        <p14:creationId xmlns:p14="http://schemas.microsoft.com/office/powerpoint/2010/main" val="3804439997"/>
      </p:ext>
    </p:extLst>
  </p:cSld>
  <p:clrMapOvr>
    <a:masterClrMapping/>
  </p:clrMapOvr>
  <p:transition spd="med" advTm="86503">
    <p:pull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0" y="0"/>
            <a:ext cx="9144000" cy="6858000"/>
          </a:xfrm>
        </p:spPr>
        <p:txBody>
          <a:bodyPr/>
          <a:lstStyle/>
          <a:p>
            <a:pPr eaLnBrk="1" hangingPunct="1">
              <a:defRPr/>
            </a:pPr>
            <a:r>
              <a:rPr lang="zh-CN" altLang="en-US" sz="4000" dirty="0" smtClean="0">
                <a:solidFill>
                  <a:schemeClr val="tx1"/>
                </a:solidFill>
                <a:latin typeface="+mj-lt"/>
                <a:ea typeface="+mj-ea"/>
              </a:rPr>
              <a:t>时间复杂度示例</a:t>
            </a:r>
          </a:p>
        </p:txBody>
      </p:sp>
      <p:sp>
        <p:nvSpPr>
          <p:cNvPr id="25603" name="Rectangle 4"/>
          <p:cNvSpPr>
            <a:spLocks noChangeArrowheads="1"/>
          </p:cNvSpPr>
          <p:nvPr/>
        </p:nvSpPr>
        <p:spPr bwMode="auto">
          <a:xfrm>
            <a:off x="304800" y="1362697"/>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spcBef>
                <a:spcPct val="20000"/>
              </a:spcBef>
            </a:pPr>
            <a:r>
              <a:rPr lang="zh-CN" altLang="en-US" sz="2400" b="1" dirty="0">
                <a:latin typeface="+mj-lt"/>
                <a:ea typeface="+mj-ea"/>
              </a:rPr>
              <a:t>1）</a:t>
            </a:r>
            <a:r>
              <a:rPr lang="en-US" altLang="zh-CN" sz="2400" b="1" dirty="0">
                <a:solidFill>
                  <a:srgbClr val="C00000"/>
                </a:solidFill>
                <a:latin typeface="+mj-lt"/>
                <a:ea typeface="+mj-ea"/>
              </a:rPr>
              <a:t>x = x + 1</a:t>
            </a:r>
            <a:r>
              <a:rPr lang="en-US" altLang="zh-CN" sz="2400" b="1" dirty="0">
                <a:latin typeface="+mj-lt"/>
                <a:ea typeface="+mj-ea"/>
              </a:rPr>
              <a:t>;                          </a:t>
            </a:r>
            <a:r>
              <a:rPr lang="en-US" altLang="zh-CN" sz="2400" b="1" dirty="0" smtClean="0">
                <a:latin typeface="+mj-lt"/>
                <a:ea typeface="+mj-ea"/>
              </a:rPr>
              <a:t>       </a:t>
            </a:r>
            <a:r>
              <a:rPr lang="zh-CN" altLang="en-US" sz="2400" b="1" dirty="0" smtClean="0">
                <a:latin typeface="+mj-lt"/>
                <a:ea typeface="+mj-ea"/>
              </a:rPr>
              <a:t>语句</a:t>
            </a:r>
            <a:r>
              <a:rPr lang="zh-CN" altLang="en-US" sz="2400" b="1" dirty="0">
                <a:latin typeface="+mj-lt"/>
                <a:ea typeface="+mj-ea"/>
              </a:rPr>
              <a:t>频度：1       复杂度:  </a:t>
            </a:r>
            <a:r>
              <a:rPr lang="en-US" altLang="zh-CN" sz="2400" b="1" dirty="0">
                <a:latin typeface="+mj-lt"/>
                <a:ea typeface="+mj-ea"/>
              </a:rPr>
              <a:t>O(1)</a:t>
            </a:r>
          </a:p>
        </p:txBody>
      </p:sp>
      <p:sp>
        <p:nvSpPr>
          <p:cNvPr id="25604" name="Rectangle 5"/>
          <p:cNvSpPr>
            <a:spLocks noChangeArrowheads="1"/>
          </p:cNvSpPr>
          <p:nvPr/>
        </p:nvSpPr>
        <p:spPr bwMode="auto">
          <a:xfrm>
            <a:off x="304800" y="2349186"/>
            <a:ext cx="8707438" cy="90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spcBef>
                <a:spcPct val="20000"/>
              </a:spcBef>
            </a:pPr>
            <a:r>
              <a:rPr lang="zh-CN" altLang="en-US" sz="2400" b="1" dirty="0">
                <a:latin typeface="+mj-lt"/>
                <a:ea typeface="+mj-ea"/>
              </a:rPr>
              <a:t>2） </a:t>
            </a:r>
            <a:r>
              <a:rPr lang="en-US" altLang="zh-CN" sz="2400" b="1" dirty="0">
                <a:latin typeface="+mj-lt"/>
                <a:ea typeface="+mj-ea"/>
              </a:rPr>
              <a:t>for (</a:t>
            </a:r>
            <a:r>
              <a:rPr lang="en-US" altLang="zh-CN" sz="2400" b="1" dirty="0" err="1">
                <a:latin typeface="+mj-lt"/>
                <a:ea typeface="+mj-ea"/>
              </a:rPr>
              <a:t>i</a:t>
            </a:r>
            <a:r>
              <a:rPr lang="en-US" altLang="zh-CN" sz="2400" b="1" dirty="0">
                <a:latin typeface="+mj-lt"/>
                <a:ea typeface="+mj-ea"/>
              </a:rPr>
              <a:t> = 1; </a:t>
            </a:r>
            <a:r>
              <a:rPr lang="en-US" altLang="zh-CN" sz="2400" b="1" dirty="0" err="1">
                <a:latin typeface="+mj-lt"/>
                <a:ea typeface="+mj-ea"/>
              </a:rPr>
              <a:t>i</a:t>
            </a:r>
            <a:r>
              <a:rPr lang="en-US" altLang="zh-CN" sz="2400" b="1" dirty="0">
                <a:latin typeface="+mj-lt"/>
                <a:ea typeface="+mj-ea"/>
              </a:rPr>
              <a:t> &lt;= </a:t>
            </a:r>
            <a:r>
              <a:rPr lang="en-US" altLang="zh-CN" sz="2400" b="1" dirty="0" smtClean="0">
                <a:latin typeface="+mj-lt"/>
                <a:ea typeface="+mj-ea"/>
              </a:rPr>
              <a:t>2n</a:t>
            </a:r>
            <a:r>
              <a:rPr lang="en-US" altLang="zh-CN" sz="2400" b="1" dirty="0">
                <a:latin typeface="+mj-lt"/>
                <a:ea typeface="+mj-ea"/>
              </a:rPr>
              <a:t>; </a:t>
            </a:r>
            <a:r>
              <a:rPr lang="en-US" altLang="zh-CN" sz="2400" b="1" dirty="0" err="1">
                <a:latin typeface="+mj-lt"/>
                <a:ea typeface="+mj-ea"/>
              </a:rPr>
              <a:t>i</a:t>
            </a:r>
            <a:r>
              <a:rPr lang="en-US" altLang="zh-CN" sz="2400" b="1" dirty="0">
                <a:latin typeface="+mj-lt"/>
                <a:ea typeface="+mj-ea"/>
              </a:rPr>
              <a:t> </a:t>
            </a:r>
            <a:r>
              <a:rPr lang="en-US" altLang="zh-CN" sz="2400" b="1" dirty="0" smtClean="0">
                <a:latin typeface="+mj-lt"/>
                <a:ea typeface="+mj-ea"/>
              </a:rPr>
              <a:t>++) //</a:t>
            </a:r>
            <a:r>
              <a:rPr lang="zh-CN" altLang="en-US" sz="2400" b="1" dirty="0" smtClean="0">
                <a:latin typeface="+mj-lt"/>
                <a:ea typeface="+mj-ea"/>
              </a:rPr>
              <a:t>循环</a:t>
            </a:r>
            <a:r>
              <a:rPr lang="en-US" altLang="zh-CN" sz="2400" b="1" dirty="0" smtClean="0">
                <a:latin typeface="+mj-lt"/>
                <a:ea typeface="+mj-ea"/>
              </a:rPr>
              <a:t>2n</a:t>
            </a:r>
            <a:r>
              <a:rPr lang="zh-CN" altLang="en-US" sz="2400" b="1" dirty="0" smtClean="0">
                <a:latin typeface="+mj-lt"/>
                <a:ea typeface="+mj-ea"/>
              </a:rPr>
              <a:t>次</a:t>
            </a:r>
            <a:endParaRPr lang="en-US" altLang="zh-CN" sz="2400" b="1" dirty="0">
              <a:latin typeface="+mj-lt"/>
              <a:ea typeface="+mj-ea"/>
            </a:endParaRPr>
          </a:p>
          <a:p>
            <a:pPr>
              <a:spcBef>
                <a:spcPct val="20000"/>
              </a:spcBef>
            </a:pPr>
            <a:r>
              <a:rPr lang="en-US" altLang="zh-CN" sz="2400" b="1" dirty="0">
                <a:latin typeface="+mj-lt"/>
                <a:ea typeface="+mj-ea"/>
              </a:rPr>
              <a:t>              </a:t>
            </a:r>
            <a:r>
              <a:rPr lang="en-US" altLang="zh-CN" sz="2400" b="1" dirty="0">
                <a:solidFill>
                  <a:srgbClr val="C00000"/>
                </a:solidFill>
                <a:latin typeface="+mj-lt"/>
                <a:ea typeface="+mj-ea"/>
              </a:rPr>
              <a:t>x = x + 1</a:t>
            </a:r>
            <a:r>
              <a:rPr lang="en-US" altLang="zh-CN" sz="2400" b="1" dirty="0">
                <a:latin typeface="+mj-lt"/>
                <a:ea typeface="+mj-ea"/>
              </a:rPr>
              <a:t>;                    </a:t>
            </a:r>
            <a:r>
              <a:rPr lang="en-US" altLang="zh-CN" sz="2400" b="1" dirty="0" smtClean="0">
                <a:latin typeface="+mj-lt"/>
                <a:ea typeface="+mj-ea"/>
              </a:rPr>
              <a:t>     </a:t>
            </a:r>
            <a:r>
              <a:rPr lang="zh-CN" altLang="en-US" sz="2400" b="1" dirty="0" smtClean="0">
                <a:latin typeface="+mj-lt"/>
                <a:ea typeface="+mj-ea"/>
              </a:rPr>
              <a:t>语句</a:t>
            </a:r>
            <a:r>
              <a:rPr lang="zh-CN" altLang="en-US" sz="2400" b="1" dirty="0">
                <a:latin typeface="+mj-lt"/>
                <a:ea typeface="+mj-ea"/>
              </a:rPr>
              <a:t>频度</a:t>
            </a:r>
            <a:r>
              <a:rPr lang="zh-CN" altLang="en-US" sz="2400" b="1" dirty="0" smtClean="0">
                <a:latin typeface="+mj-lt"/>
                <a:ea typeface="+mj-ea"/>
              </a:rPr>
              <a:t>：</a:t>
            </a:r>
            <a:r>
              <a:rPr lang="en-US" altLang="zh-CN" sz="2400" b="1" dirty="0" smtClean="0">
                <a:latin typeface="+mj-lt"/>
                <a:ea typeface="+mj-ea"/>
              </a:rPr>
              <a:t>2n</a:t>
            </a:r>
            <a:r>
              <a:rPr lang="en-US" altLang="zh-CN" sz="2400" b="1" dirty="0">
                <a:latin typeface="+mj-lt"/>
                <a:ea typeface="+mj-ea"/>
              </a:rPr>
              <a:t>，</a:t>
            </a:r>
            <a:r>
              <a:rPr lang="zh-CN" altLang="en-US" sz="2400" b="1" dirty="0">
                <a:latin typeface="+mj-lt"/>
                <a:ea typeface="+mj-ea"/>
              </a:rPr>
              <a:t>复杂度:  </a:t>
            </a:r>
            <a:r>
              <a:rPr lang="en-US" altLang="zh-CN" sz="2400" b="1" dirty="0">
                <a:latin typeface="+mj-lt"/>
                <a:ea typeface="+mj-ea"/>
              </a:rPr>
              <a:t>O(n) </a:t>
            </a:r>
          </a:p>
        </p:txBody>
      </p:sp>
      <p:sp>
        <p:nvSpPr>
          <p:cNvPr id="25605" name="Rectangle 6"/>
          <p:cNvSpPr>
            <a:spLocks noChangeArrowheads="1"/>
          </p:cNvSpPr>
          <p:nvPr/>
        </p:nvSpPr>
        <p:spPr bwMode="auto">
          <a:xfrm>
            <a:off x="323528" y="3229403"/>
            <a:ext cx="8794750" cy="312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spcBef>
                <a:spcPct val="20000"/>
              </a:spcBef>
            </a:pPr>
            <a:r>
              <a:rPr lang="zh-CN" altLang="en-US" sz="2400" b="1" dirty="0">
                <a:latin typeface="+mj-lt"/>
                <a:ea typeface="+mj-ea"/>
              </a:rPr>
              <a:t>3） </a:t>
            </a:r>
            <a:r>
              <a:rPr lang="en-US" altLang="zh-CN" sz="2400" b="1" dirty="0">
                <a:latin typeface="+mj-lt"/>
                <a:ea typeface="+mj-ea"/>
              </a:rPr>
              <a:t>for (</a:t>
            </a:r>
            <a:r>
              <a:rPr lang="en-US" altLang="zh-CN" sz="2400" b="1" dirty="0" err="1">
                <a:latin typeface="+mj-lt"/>
                <a:ea typeface="+mj-ea"/>
              </a:rPr>
              <a:t>i</a:t>
            </a:r>
            <a:r>
              <a:rPr lang="en-US" altLang="zh-CN" sz="2400" b="1" dirty="0">
                <a:latin typeface="+mj-lt"/>
                <a:ea typeface="+mj-ea"/>
              </a:rPr>
              <a:t> = 1; </a:t>
            </a:r>
            <a:r>
              <a:rPr lang="en-US" altLang="zh-CN" sz="2400" b="1" dirty="0" err="1">
                <a:latin typeface="+mj-lt"/>
                <a:ea typeface="+mj-ea"/>
              </a:rPr>
              <a:t>i</a:t>
            </a:r>
            <a:r>
              <a:rPr lang="en-US" altLang="zh-CN" sz="2400" b="1" dirty="0">
                <a:latin typeface="+mj-lt"/>
                <a:ea typeface="+mj-ea"/>
              </a:rPr>
              <a:t> &lt;= n; </a:t>
            </a:r>
            <a:r>
              <a:rPr lang="en-US" altLang="zh-CN" sz="2400" b="1" dirty="0" err="1">
                <a:latin typeface="+mj-lt"/>
                <a:ea typeface="+mj-ea"/>
              </a:rPr>
              <a:t>i</a:t>
            </a:r>
            <a:r>
              <a:rPr lang="en-US" altLang="zh-CN" sz="2400" b="1" dirty="0">
                <a:latin typeface="+mj-lt"/>
                <a:ea typeface="+mj-ea"/>
              </a:rPr>
              <a:t> </a:t>
            </a:r>
            <a:r>
              <a:rPr lang="en-US" altLang="zh-CN" sz="2400" b="1" dirty="0" smtClean="0">
                <a:latin typeface="+mj-lt"/>
                <a:ea typeface="+mj-ea"/>
              </a:rPr>
              <a:t>++) //</a:t>
            </a:r>
            <a:r>
              <a:rPr lang="zh-CN" altLang="en-US" sz="2400" b="1" dirty="0" smtClean="0">
                <a:latin typeface="+mj-lt"/>
                <a:ea typeface="+mj-ea"/>
              </a:rPr>
              <a:t>外层循环</a:t>
            </a:r>
            <a:r>
              <a:rPr lang="en-US" altLang="zh-CN" sz="2400" b="1" dirty="0" smtClean="0">
                <a:latin typeface="+mj-lt"/>
                <a:ea typeface="+mj-ea"/>
              </a:rPr>
              <a:t>n</a:t>
            </a:r>
            <a:r>
              <a:rPr lang="zh-CN" altLang="en-US" sz="2400" b="1" dirty="0">
                <a:latin typeface="+mj-lt"/>
                <a:ea typeface="+mj-ea"/>
              </a:rPr>
              <a:t>次</a:t>
            </a:r>
            <a:endParaRPr lang="en-US" altLang="zh-CN" sz="2400" b="1" dirty="0">
              <a:latin typeface="+mj-lt"/>
              <a:ea typeface="+mj-ea"/>
            </a:endParaRPr>
          </a:p>
          <a:p>
            <a:pPr>
              <a:spcBef>
                <a:spcPct val="20000"/>
              </a:spcBef>
            </a:pPr>
            <a:r>
              <a:rPr lang="en-US" altLang="zh-CN" sz="2400" b="1" dirty="0">
                <a:latin typeface="+mj-lt"/>
                <a:ea typeface="+mj-ea"/>
              </a:rPr>
              <a:t>           for (j = 1; j &lt;= </a:t>
            </a:r>
            <a:r>
              <a:rPr lang="en-US" altLang="zh-CN" sz="2400" b="1" dirty="0" err="1">
                <a:latin typeface="+mj-lt"/>
                <a:ea typeface="+mj-ea"/>
              </a:rPr>
              <a:t>i</a:t>
            </a:r>
            <a:r>
              <a:rPr lang="en-US" altLang="zh-CN" sz="2400" b="1" dirty="0">
                <a:latin typeface="+mj-lt"/>
                <a:ea typeface="+mj-ea"/>
              </a:rPr>
              <a:t>; j++)    </a:t>
            </a:r>
            <a:r>
              <a:rPr lang="en-US" altLang="zh-CN" sz="2400" b="1" dirty="0" smtClean="0">
                <a:latin typeface="+mj-lt"/>
                <a:ea typeface="+mj-ea"/>
              </a:rPr>
              <a:t>      </a:t>
            </a:r>
            <a:r>
              <a:rPr lang="zh-CN" altLang="en-US" sz="2400" b="1" dirty="0" smtClean="0">
                <a:latin typeface="+mj-lt"/>
                <a:ea typeface="+mj-ea"/>
              </a:rPr>
              <a:t>语句</a:t>
            </a:r>
            <a:r>
              <a:rPr lang="zh-CN" altLang="en-US" sz="2400" b="1" dirty="0">
                <a:latin typeface="+mj-lt"/>
                <a:ea typeface="+mj-ea"/>
              </a:rPr>
              <a:t>频度:</a:t>
            </a:r>
            <a:r>
              <a:rPr lang="en-US" altLang="zh-CN" sz="2400" b="1" dirty="0">
                <a:latin typeface="+mj-lt"/>
                <a:ea typeface="+mj-ea"/>
              </a:rPr>
              <a:t>∑</a:t>
            </a:r>
            <a:r>
              <a:rPr lang="en-US" altLang="zh-CN" sz="2400" b="1" dirty="0" err="1">
                <a:latin typeface="+mj-lt"/>
                <a:ea typeface="+mj-ea"/>
              </a:rPr>
              <a:t>i</a:t>
            </a:r>
            <a:r>
              <a:rPr lang="en-US" altLang="zh-CN" sz="2400" b="1" dirty="0">
                <a:latin typeface="+mj-lt"/>
                <a:ea typeface="+mj-ea"/>
              </a:rPr>
              <a:t>=n*(n+1)/2</a:t>
            </a:r>
          </a:p>
          <a:p>
            <a:pPr>
              <a:spcBef>
                <a:spcPct val="20000"/>
              </a:spcBef>
            </a:pPr>
            <a:r>
              <a:rPr lang="en-US" altLang="zh-CN" sz="2400" b="1" dirty="0">
                <a:latin typeface="+mj-lt"/>
                <a:ea typeface="+mj-ea"/>
              </a:rPr>
              <a:t>                </a:t>
            </a:r>
            <a:r>
              <a:rPr lang="en-US" altLang="zh-CN" sz="2400" b="1" dirty="0">
                <a:solidFill>
                  <a:srgbClr val="C00000"/>
                </a:solidFill>
                <a:latin typeface="+mj-lt"/>
                <a:ea typeface="+mj-ea"/>
              </a:rPr>
              <a:t>x = x + 1</a:t>
            </a:r>
            <a:r>
              <a:rPr lang="en-US" altLang="zh-CN" sz="2400" b="1" dirty="0">
                <a:latin typeface="+mj-lt"/>
                <a:ea typeface="+mj-ea"/>
              </a:rPr>
              <a:t>; 	     </a:t>
            </a:r>
            <a:r>
              <a:rPr lang="en-US" altLang="zh-CN" sz="2400" b="1" dirty="0" smtClean="0">
                <a:latin typeface="+mj-lt"/>
                <a:ea typeface="+mj-ea"/>
              </a:rPr>
              <a:t>     </a:t>
            </a:r>
            <a:r>
              <a:rPr lang="zh-CN" altLang="en-US" sz="2400" b="1" dirty="0" smtClean="0">
                <a:latin typeface="+mj-lt"/>
                <a:ea typeface="+mj-ea"/>
              </a:rPr>
              <a:t>复杂</a:t>
            </a:r>
            <a:r>
              <a:rPr lang="zh-CN" altLang="en-US" sz="2400" b="1" dirty="0">
                <a:latin typeface="+mj-lt"/>
                <a:ea typeface="+mj-ea"/>
              </a:rPr>
              <a:t>度:  </a:t>
            </a:r>
            <a:r>
              <a:rPr lang="en-US" altLang="zh-CN" sz="2400" b="1" dirty="0">
                <a:latin typeface="+mj-lt"/>
                <a:ea typeface="+mj-ea"/>
              </a:rPr>
              <a:t>O(n</a:t>
            </a:r>
            <a:r>
              <a:rPr lang="en-US" altLang="zh-CN" sz="2400" b="1" baseline="30000" dirty="0">
                <a:latin typeface="+mj-lt"/>
                <a:ea typeface="+mj-ea"/>
              </a:rPr>
              <a:t>2</a:t>
            </a:r>
            <a:r>
              <a:rPr lang="en-US" altLang="zh-CN" sz="2400" b="1" dirty="0" smtClean="0">
                <a:latin typeface="+mj-lt"/>
                <a:ea typeface="+mj-ea"/>
              </a:rPr>
              <a:t>)</a:t>
            </a:r>
          </a:p>
          <a:p>
            <a:pPr>
              <a:spcBef>
                <a:spcPct val="20000"/>
              </a:spcBef>
            </a:pPr>
            <a:endParaRPr lang="en-US" altLang="zh-CN" sz="2400" b="1" dirty="0">
              <a:latin typeface="+mj-lt"/>
              <a:ea typeface="+mj-ea"/>
            </a:endParaRPr>
          </a:p>
          <a:p>
            <a:pPr>
              <a:spcBef>
                <a:spcPct val="20000"/>
              </a:spcBef>
            </a:pPr>
            <a:r>
              <a:rPr lang="en-US" altLang="zh-CN" sz="2400" b="1" dirty="0">
                <a:latin typeface="+mj-lt"/>
                <a:ea typeface="+mj-ea"/>
              </a:rPr>
              <a:t>4 </a:t>
            </a:r>
            <a:r>
              <a:rPr lang="zh-CN" altLang="en-US" sz="2400" b="1" dirty="0">
                <a:latin typeface="+mj-lt"/>
                <a:ea typeface="+mj-ea"/>
              </a:rPr>
              <a:t>）收随堂练习的复杂度和点名的复杂度，学生人数</a:t>
            </a:r>
            <a:r>
              <a:rPr lang="en-US" altLang="zh-CN" sz="2400" b="1" dirty="0">
                <a:latin typeface="+mj-lt"/>
                <a:ea typeface="+mj-ea"/>
              </a:rPr>
              <a:t> </a:t>
            </a:r>
            <a:r>
              <a:rPr lang="en-US" altLang="zh-CN" sz="2400" b="1" dirty="0" smtClean="0">
                <a:latin typeface="+mj-lt"/>
                <a:ea typeface="+mj-ea"/>
              </a:rPr>
              <a:t>n</a:t>
            </a:r>
          </a:p>
          <a:p>
            <a:pPr>
              <a:spcBef>
                <a:spcPct val="20000"/>
              </a:spcBef>
            </a:pPr>
            <a:r>
              <a:rPr lang="en-US" altLang="zh-CN" sz="2400" b="1" dirty="0">
                <a:latin typeface="+mj-lt"/>
                <a:ea typeface="+mj-ea"/>
              </a:rPr>
              <a:t>	</a:t>
            </a:r>
            <a:r>
              <a:rPr lang="zh-CN" altLang="en-US" sz="2400" b="1" dirty="0" smtClean="0">
                <a:latin typeface="+mj-lt"/>
                <a:ea typeface="+mj-ea"/>
              </a:rPr>
              <a:t>前者</a:t>
            </a:r>
            <a:r>
              <a:rPr lang="en-US" altLang="zh-CN" sz="2400" b="1" dirty="0" smtClean="0">
                <a:latin typeface="+mj-lt"/>
                <a:ea typeface="+mj-ea"/>
              </a:rPr>
              <a:t>O(1)</a:t>
            </a:r>
            <a:r>
              <a:rPr lang="zh-CN" altLang="en-US" sz="2400" b="1" dirty="0" smtClean="0">
                <a:latin typeface="+mj-lt"/>
                <a:ea typeface="+mj-ea"/>
              </a:rPr>
              <a:t>或</a:t>
            </a:r>
            <a:r>
              <a:rPr lang="en-US" altLang="zh-CN" sz="2400" b="1" dirty="0" smtClean="0"/>
              <a:t>O(1+e) </a:t>
            </a:r>
            <a:r>
              <a:rPr lang="zh-CN" altLang="en-US" sz="2400" b="1" dirty="0" smtClean="0">
                <a:latin typeface="+mj-lt"/>
                <a:ea typeface="+mj-ea"/>
              </a:rPr>
              <a:t>，后者 </a:t>
            </a:r>
            <a:r>
              <a:rPr lang="en-US" altLang="zh-CN" sz="2400" b="1" dirty="0" smtClean="0">
                <a:latin typeface="+mj-lt"/>
                <a:ea typeface="+mj-ea"/>
              </a:rPr>
              <a:t>O(n)</a:t>
            </a:r>
            <a:endParaRPr lang="en-US" altLang="zh-CN" sz="2400" b="1" dirty="0">
              <a:latin typeface="+mj-lt"/>
              <a:ea typeface="+mj-ea"/>
            </a:endParaRPr>
          </a:p>
          <a:p>
            <a:pPr>
              <a:spcBef>
                <a:spcPct val="20000"/>
              </a:spcBef>
            </a:pPr>
            <a:endParaRPr lang="en-US" altLang="zh-CN" sz="2400" b="1" dirty="0">
              <a:latin typeface="+mj-lt"/>
              <a:ea typeface="+mj-ea"/>
            </a:endParaRPr>
          </a:p>
        </p:txBody>
      </p:sp>
      <p:sp>
        <p:nvSpPr>
          <p:cNvPr id="6" name="AutoShape 74"/>
          <p:cNvSpPr>
            <a:spLocks noChangeArrowheads="1"/>
          </p:cNvSpPr>
          <p:nvPr/>
        </p:nvSpPr>
        <p:spPr bwMode="auto">
          <a:xfrm>
            <a:off x="4724400" y="188641"/>
            <a:ext cx="3520008" cy="1095880"/>
          </a:xfrm>
          <a:prstGeom prst="cloudCallout">
            <a:avLst>
              <a:gd name="adj1" fmla="val -25412"/>
              <a:gd name="adj2" fmla="val 59651"/>
            </a:avLst>
          </a:prstGeom>
          <a:solidFill>
            <a:srgbClr val="CCFFCC">
              <a:alpha val="40000"/>
            </a:srgbClr>
          </a:solidFill>
          <a:ln w="9525">
            <a:solidFill>
              <a:schemeClr val="tx1"/>
            </a:solidFill>
            <a:miter lim="800000"/>
            <a:headEnd/>
            <a:tailEnd/>
          </a:ln>
        </p:spPr>
        <p:txBody>
          <a:bodyPr/>
          <a:lstStyle>
            <a:defPPr>
              <a:defRPr lang="en-US"/>
            </a:defPPr>
            <a:lvl1pPr algn="l"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a:lstStyle>
          <a:p>
            <a:r>
              <a:rPr lang="zh-CN" altLang="en-US" dirty="0" smtClean="0">
                <a:solidFill>
                  <a:srgbClr val="000000"/>
                </a:solidFill>
                <a:latin typeface="+mj-lt"/>
                <a:ea typeface="+mj-ea"/>
              </a:rPr>
              <a:t>和问题规模无关</a:t>
            </a:r>
            <a:endParaRPr lang="zh-CN" altLang="en-US" dirty="0">
              <a:solidFill>
                <a:srgbClr val="000000"/>
              </a:solidFill>
              <a:latin typeface="+mj-lt"/>
              <a:ea typeface="+mj-ea"/>
            </a:endParaRPr>
          </a:p>
        </p:txBody>
      </p:sp>
    </p:spTree>
    <p:extLst>
      <p:ext uri="{BB962C8B-B14F-4D97-AF65-F5344CB8AC3E}">
        <p14:creationId xmlns:p14="http://schemas.microsoft.com/office/powerpoint/2010/main" val="1234245866"/>
      </p:ext>
    </p:extLst>
  </p:cSld>
  <p:clrMapOvr>
    <a:masterClrMapping/>
  </p:clrMapOvr>
  <p:transition spd="med" advTm="86503">
    <p:pull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0" y="0"/>
            <a:ext cx="9144000" cy="6705600"/>
          </a:xfrm>
        </p:spPr>
        <p:txBody>
          <a:bodyPr/>
          <a:lstStyle/>
          <a:p>
            <a:pPr eaLnBrk="1" hangingPunct="1">
              <a:lnSpc>
                <a:spcPct val="150000"/>
              </a:lnSpc>
              <a:defRPr/>
            </a:pPr>
            <a:r>
              <a:rPr lang="zh-CN" altLang="en-US" sz="3200" dirty="0" smtClean="0">
                <a:solidFill>
                  <a:schemeClr val="tx1"/>
                </a:solidFill>
              </a:rPr>
              <a:t>时间复杂度的等级</a:t>
            </a:r>
          </a:p>
          <a:p>
            <a:pPr lvl="1" eaLnBrk="1" hangingPunct="1">
              <a:lnSpc>
                <a:spcPct val="150000"/>
              </a:lnSpc>
              <a:defRPr/>
            </a:pPr>
            <a:r>
              <a:rPr lang="en-US" altLang="zh-CN" sz="3200" u="sng" dirty="0" smtClean="0">
                <a:solidFill>
                  <a:srgbClr val="C00000"/>
                </a:solidFill>
                <a:effectLst>
                  <a:outerShdw blurRad="38100" dist="38100" dir="2700000" algn="tl">
                    <a:srgbClr val="000000"/>
                  </a:outerShdw>
                </a:effectLst>
                <a:ea typeface="仿宋_GB2312" pitchFamily="49" charset="-122"/>
              </a:rPr>
              <a:t>O（1）</a:t>
            </a:r>
            <a:r>
              <a:rPr lang="en-US" altLang="zh-CN" sz="2800" dirty="0" smtClean="0">
                <a:solidFill>
                  <a:srgbClr val="C00000"/>
                </a:solidFill>
                <a:latin typeface="仿宋_GB2312" pitchFamily="49" charset="-122"/>
                <a:ea typeface="仿宋_GB2312" pitchFamily="49" charset="-122"/>
              </a:rPr>
              <a:t>：</a:t>
            </a:r>
            <a:r>
              <a:rPr lang="zh-CN" altLang="en-US" sz="2800" dirty="0" smtClean="0">
                <a:latin typeface="幼圆" pitchFamily="49" charset="-122"/>
              </a:rPr>
              <a:t>常数阶。基本操作执行次数为常数</a:t>
            </a:r>
          </a:p>
          <a:p>
            <a:pPr lvl="1" eaLnBrk="1" hangingPunct="1">
              <a:defRPr/>
            </a:pPr>
            <a:r>
              <a:rPr lang="en-US" altLang="zh-CN" sz="3200" u="sng" dirty="0" err="1">
                <a:solidFill>
                  <a:srgbClr val="C00000"/>
                </a:solidFill>
                <a:effectLst>
                  <a:outerShdw blurRad="38100" dist="38100" dir="2700000" algn="tl">
                    <a:srgbClr val="000000"/>
                  </a:outerShdw>
                </a:effectLst>
                <a:ea typeface="仿宋_GB2312" pitchFamily="49" charset="-122"/>
              </a:rPr>
              <a:t>O（log</a:t>
            </a:r>
            <a:r>
              <a:rPr lang="en-US" altLang="zh-CN" sz="3200" u="sng" dirty="0">
                <a:solidFill>
                  <a:srgbClr val="C00000"/>
                </a:solidFill>
                <a:effectLst>
                  <a:outerShdw blurRad="38100" dist="38100" dir="2700000" algn="tl">
                    <a:srgbClr val="000000"/>
                  </a:outerShdw>
                </a:effectLst>
                <a:ea typeface="仿宋_GB2312" pitchFamily="49" charset="-122"/>
              </a:rPr>
              <a:t> n）：    </a:t>
            </a:r>
            <a:r>
              <a:rPr lang="zh-CN" altLang="en-US" sz="2800" dirty="0" smtClean="0">
                <a:latin typeface="幼圆" pitchFamily="49" charset="-122"/>
              </a:rPr>
              <a:t>对数阶</a:t>
            </a:r>
          </a:p>
          <a:p>
            <a:pPr lvl="1" eaLnBrk="1" hangingPunct="1">
              <a:defRPr/>
            </a:pPr>
            <a:r>
              <a:rPr lang="en-US" altLang="zh-CN" sz="3200" u="sng" dirty="0" err="1">
                <a:solidFill>
                  <a:srgbClr val="C00000"/>
                </a:solidFill>
                <a:effectLst>
                  <a:outerShdw blurRad="38100" dist="38100" dir="2700000" algn="tl">
                    <a:srgbClr val="000000"/>
                  </a:outerShdw>
                </a:effectLst>
                <a:ea typeface="仿宋_GB2312" pitchFamily="49" charset="-122"/>
              </a:rPr>
              <a:t>O（n</a:t>
            </a:r>
            <a:r>
              <a:rPr lang="en-US" altLang="zh-CN" sz="3200" u="sng" dirty="0">
                <a:solidFill>
                  <a:srgbClr val="C00000"/>
                </a:solidFill>
                <a:effectLst>
                  <a:outerShdw blurRad="38100" dist="38100" dir="2700000" algn="tl">
                    <a:srgbClr val="000000"/>
                  </a:outerShdw>
                </a:effectLst>
                <a:ea typeface="仿宋_GB2312" pitchFamily="49" charset="-122"/>
              </a:rPr>
              <a:t>）：</a:t>
            </a:r>
            <a:r>
              <a:rPr lang="en-US" altLang="zh-CN" sz="3200" dirty="0" smtClean="0">
                <a:solidFill>
                  <a:schemeClr val="hlink"/>
                </a:solidFill>
                <a:effectLst>
                  <a:outerShdw blurRad="38100" dist="38100" dir="2700000" algn="tl">
                    <a:srgbClr val="000000"/>
                  </a:outerShdw>
                </a:effectLst>
                <a:latin typeface="幼圆" pitchFamily="49" charset="-122"/>
              </a:rPr>
              <a:t>       </a:t>
            </a:r>
            <a:r>
              <a:rPr lang="zh-CN" altLang="en-US" sz="2800" dirty="0" smtClean="0">
                <a:latin typeface="幼圆" pitchFamily="49" charset="-122"/>
              </a:rPr>
              <a:t>线性阶</a:t>
            </a:r>
          </a:p>
          <a:p>
            <a:pPr lvl="1" eaLnBrk="1" hangingPunct="1">
              <a:defRPr/>
            </a:pPr>
            <a:r>
              <a:rPr lang="en-US" altLang="zh-CN" sz="3200" u="sng" dirty="0" err="1">
                <a:solidFill>
                  <a:srgbClr val="C00000"/>
                </a:solidFill>
                <a:effectLst>
                  <a:outerShdw blurRad="38100" dist="38100" dir="2700000" algn="tl">
                    <a:srgbClr val="000000"/>
                  </a:outerShdw>
                </a:effectLst>
                <a:ea typeface="仿宋_GB2312" pitchFamily="49" charset="-122"/>
              </a:rPr>
              <a:t>O（n×log</a:t>
            </a:r>
            <a:r>
              <a:rPr lang="en-US" altLang="zh-CN" sz="3200" u="sng" dirty="0">
                <a:solidFill>
                  <a:srgbClr val="C00000"/>
                </a:solidFill>
                <a:effectLst>
                  <a:outerShdw blurRad="38100" dist="38100" dir="2700000" algn="tl">
                    <a:srgbClr val="000000"/>
                  </a:outerShdw>
                </a:effectLst>
                <a:ea typeface="仿宋_GB2312" pitchFamily="49" charset="-122"/>
              </a:rPr>
              <a:t> n)：</a:t>
            </a:r>
            <a:r>
              <a:rPr lang="en-US" altLang="zh-CN" sz="3200" dirty="0" smtClean="0">
                <a:solidFill>
                  <a:schemeClr val="hlink"/>
                </a:solidFill>
                <a:effectLst>
                  <a:outerShdw blurRad="38100" dist="38100" dir="2700000" algn="tl">
                    <a:srgbClr val="000000"/>
                  </a:outerShdw>
                </a:effectLst>
                <a:latin typeface="幼圆" pitchFamily="49" charset="-122"/>
              </a:rPr>
              <a:t> </a:t>
            </a:r>
            <a:r>
              <a:rPr lang="zh-CN" altLang="en-US" sz="2800" dirty="0" smtClean="0">
                <a:latin typeface="幼圆" pitchFamily="49" charset="-122"/>
              </a:rPr>
              <a:t>线性对数阶</a:t>
            </a:r>
          </a:p>
          <a:p>
            <a:pPr lvl="1" eaLnBrk="1" hangingPunct="1">
              <a:defRPr/>
            </a:pPr>
            <a:r>
              <a:rPr lang="en-US" altLang="zh-CN" sz="3200" u="sng" dirty="0" smtClean="0">
                <a:solidFill>
                  <a:srgbClr val="C00000"/>
                </a:solidFill>
                <a:effectLst>
                  <a:outerShdw blurRad="38100" dist="38100" dir="2700000" algn="tl">
                    <a:srgbClr val="000000"/>
                  </a:outerShdw>
                </a:effectLst>
                <a:ea typeface="仿宋_GB2312" pitchFamily="49" charset="-122"/>
              </a:rPr>
              <a:t>O(n</a:t>
            </a:r>
            <a:r>
              <a:rPr lang="en-US" altLang="zh-CN" sz="3200" u="sng" baseline="30000" dirty="0" smtClean="0">
                <a:solidFill>
                  <a:srgbClr val="C00000"/>
                </a:solidFill>
                <a:effectLst>
                  <a:outerShdw blurRad="38100" dist="38100" dir="2700000" algn="tl">
                    <a:srgbClr val="000000"/>
                  </a:outerShdw>
                </a:effectLst>
                <a:ea typeface="仿宋_GB2312" pitchFamily="49" charset="-122"/>
              </a:rPr>
              <a:t>2</a:t>
            </a:r>
            <a:r>
              <a:rPr lang="en-US" altLang="zh-CN" sz="3200" u="sng" dirty="0" smtClean="0">
                <a:solidFill>
                  <a:srgbClr val="C00000"/>
                </a:solidFill>
                <a:effectLst>
                  <a:outerShdw blurRad="38100" dist="38100" dir="2700000" algn="tl">
                    <a:srgbClr val="000000"/>
                  </a:outerShdw>
                </a:effectLst>
                <a:ea typeface="仿宋_GB2312" pitchFamily="49" charset="-122"/>
              </a:rPr>
              <a:t>)：</a:t>
            </a:r>
            <a:r>
              <a:rPr lang="en-US" altLang="zh-CN" sz="2800" dirty="0" smtClean="0">
                <a:latin typeface="幼圆" pitchFamily="49" charset="-122"/>
              </a:rPr>
              <a:t>          </a:t>
            </a:r>
            <a:r>
              <a:rPr lang="zh-CN" altLang="en-US" sz="2800" dirty="0" smtClean="0">
                <a:latin typeface="幼圆" pitchFamily="49" charset="-122"/>
              </a:rPr>
              <a:t>平方阶</a:t>
            </a:r>
          </a:p>
          <a:p>
            <a:pPr lvl="1" eaLnBrk="1" hangingPunct="1">
              <a:defRPr/>
            </a:pPr>
            <a:r>
              <a:rPr lang="en-US" altLang="zh-CN" sz="3200" u="sng" dirty="0" smtClean="0">
                <a:solidFill>
                  <a:srgbClr val="C00000"/>
                </a:solidFill>
                <a:effectLst>
                  <a:outerShdw blurRad="38100" dist="38100" dir="2700000" algn="tl">
                    <a:srgbClr val="000000"/>
                  </a:outerShdw>
                </a:effectLst>
                <a:ea typeface="仿宋_GB2312" pitchFamily="49" charset="-122"/>
              </a:rPr>
              <a:t>O(</a:t>
            </a:r>
            <a:r>
              <a:rPr lang="en-US" altLang="zh-CN" sz="3200" u="sng" dirty="0" err="1" smtClean="0">
                <a:solidFill>
                  <a:srgbClr val="C00000"/>
                </a:solidFill>
                <a:effectLst>
                  <a:outerShdw blurRad="38100" dist="38100" dir="2700000" algn="tl">
                    <a:srgbClr val="000000"/>
                  </a:outerShdw>
                </a:effectLst>
                <a:ea typeface="仿宋_GB2312" pitchFamily="49" charset="-122"/>
              </a:rPr>
              <a:t>n</a:t>
            </a:r>
            <a:r>
              <a:rPr lang="en-US" altLang="zh-CN" sz="3200" u="sng" baseline="30000" dirty="0" err="1" smtClean="0">
                <a:solidFill>
                  <a:srgbClr val="C00000"/>
                </a:solidFill>
                <a:effectLst>
                  <a:outerShdw blurRad="38100" dist="38100" dir="2700000" algn="tl">
                    <a:srgbClr val="000000"/>
                  </a:outerShdw>
                </a:effectLst>
                <a:ea typeface="仿宋_GB2312" pitchFamily="49" charset="-122"/>
              </a:rPr>
              <a:t>k</a:t>
            </a:r>
            <a:r>
              <a:rPr lang="en-US" altLang="zh-CN" sz="3200" u="sng" dirty="0" smtClean="0">
                <a:solidFill>
                  <a:srgbClr val="C00000"/>
                </a:solidFill>
                <a:effectLst>
                  <a:outerShdw blurRad="38100" dist="38100" dir="2700000" algn="tl">
                    <a:srgbClr val="000000"/>
                  </a:outerShdw>
                </a:effectLst>
                <a:ea typeface="仿宋_GB2312" pitchFamily="49" charset="-122"/>
              </a:rPr>
              <a:t>）：</a:t>
            </a:r>
            <a:r>
              <a:rPr lang="en-US" altLang="zh-CN" sz="3200" dirty="0" smtClean="0">
                <a:solidFill>
                  <a:schemeClr val="hlink"/>
                </a:solidFill>
                <a:effectLst>
                  <a:outerShdw blurRad="38100" dist="38100" dir="2700000" algn="tl">
                    <a:srgbClr val="000000"/>
                  </a:outerShdw>
                </a:effectLst>
                <a:latin typeface="幼圆" pitchFamily="49" charset="-122"/>
              </a:rPr>
              <a:t>        </a:t>
            </a:r>
            <a:r>
              <a:rPr lang="en-US" altLang="zh-CN" sz="2800" dirty="0">
                <a:latin typeface="幼圆" pitchFamily="49" charset="-122"/>
              </a:rPr>
              <a:t>K</a:t>
            </a:r>
            <a:r>
              <a:rPr lang="zh-CN" altLang="en-US" sz="2800" dirty="0">
                <a:latin typeface="幼圆" pitchFamily="49" charset="-122"/>
              </a:rPr>
              <a:t>次方阶</a:t>
            </a:r>
          </a:p>
          <a:p>
            <a:pPr lvl="1" eaLnBrk="1" hangingPunct="1">
              <a:defRPr/>
            </a:pPr>
            <a:r>
              <a:rPr lang="en-US" altLang="zh-CN" sz="3200" u="sng" dirty="0" err="1" smtClean="0">
                <a:solidFill>
                  <a:srgbClr val="C00000"/>
                </a:solidFill>
                <a:effectLst>
                  <a:outerShdw blurRad="38100" dist="38100" dir="2700000" algn="tl">
                    <a:srgbClr val="000000"/>
                  </a:outerShdw>
                </a:effectLst>
                <a:ea typeface="仿宋_GB2312" pitchFamily="49" charset="-122"/>
              </a:rPr>
              <a:t>O（a</a:t>
            </a:r>
            <a:r>
              <a:rPr lang="en-US" altLang="zh-CN" sz="3200" u="sng" baseline="30000" dirty="0" err="1" smtClean="0">
                <a:solidFill>
                  <a:srgbClr val="C00000"/>
                </a:solidFill>
                <a:effectLst>
                  <a:outerShdw blurRad="38100" dist="38100" dir="2700000" algn="tl">
                    <a:srgbClr val="000000"/>
                  </a:outerShdw>
                </a:effectLst>
                <a:ea typeface="仿宋_GB2312" pitchFamily="49" charset="-122"/>
              </a:rPr>
              <a:t>n</a:t>
            </a:r>
            <a:r>
              <a:rPr lang="en-US" altLang="zh-CN" sz="3200" u="sng" dirty="0" smtClean="0">
                <a:solidFill>
                  <a:srgbClr val="C00000"/>
                </a:solidFill>
                <a:effectLst>
                  <a:outerShdw blurRad="38100" dist="38100" dir="2700000" algn="tl">
                    <a:srgbClr val="000000"/>
                  </a:outerShdw>
                </a:effectLst>
                <a:ea typeface="仿宋_GB2312" pitchFamily="49" charset="-122"/>
              </a:rPr>
              <a:t> ）：</a:t>
            </a:r>
            <a:r>
              <a:rPr lang="en-US" altLang="zh-CN" sz="2800" dirty="0" smtClean="0">
                <a:latin typeface="幼圆" pitchFamily="49" charset="-122"/>
              </a:rPr>
              <a:t>       </a:t>
            </a:r>
            <a:r>
              <a:rPr lang="zh-CN" altLang="en-US" sz="2800" dirty="0" smtClean="0">
                <a:latin typeface="幼圆" pitchFamily="49" charset="-122"/>
              </a:rPr>
              <a:t>指数阶</a:t>
            </a:r>
          </a:p>
          <a:p>
            <a:pPr eaLnBrk="1" hangingPunct="1">
              <a:defRPr/>
            </a:pPr>
            <a:endParaRPr lang="zh-CN" altLang="en-US" dirty="0" smtClean="0">
              <a:latin typeface="幼圆" pitchFamily="49" charset="-122"/>
            </a:endParaRPr>
          </a:p>
        </p:txBody>
      </p:sp>
    </p:spTree>
    <p:extLst>
      <p:ext uri="{BB962C8B-B14F-4D97-AF65-F5344CB8AC3E}">
        <p14:creationId xmlns:p14="http://schemas.microsoft.com/office/powerpoint/2010/main" val="3465466088"/>
      </p:ext>
    </p:extLst>
  </p:cSld>
  <p:clrMapOvr>
    <a:masterClrMapping/>
  </p:clrMapOvr>
  <p:transition spd="med">
    <p:pull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endParaRPr lang="zh-CN" altLang="en-US" smtClean="0"/>
          </a:p>
        </p:txBody>
      </p:sp>
      <p:sp>
        <p:nvSpPr>
          <p:cNvPr id="44035" name="Rectangle 3"/>
          <p:cNvSpPr>
            <a:spLocks noGrp="1" noChangeArrowheads="1"/>
          </p:cNvSpPr>
          <p:nvPr>
            <p:ph type="body" idx="1"/>
          </p:nvPr>
        </p:nvSpPr>
        <p:spPr>
          <a:xfrm>
            <a:off x="0" y="685800"/>
            <a:ext cx="9144000" cy="6172200"/>
          </a:xfrm>
        </p:spPr>
        <p:txBody>
          <a:bodyPr/>
          <a:lstStyle/>
          <a:p>
            <a:pPr eaLnBrk="1" hangingPunct="1">
              <a:buFont typeface="Wingdings" pitchFamily="2" charset="2"/>
              <a:buNone/>
              <a:defRPr/>
            </a:pPr>
            <a:endParaRPr lang="zh-CN" altLang="en-US" sz="2000" dirty="0" smtClean="0">
              <a:solidFill>
                <a:schemeClr val="bg1"/>
              </a:solidFill>
              <a:latin typeface="幼圆" pitchFamily="49" charset="-122"/>
            </a:endParaRPr>
          </a:p>
          <a:p>
            <a:pPr eaLnBrk="1" hangingPunct="1">
              <a:defRPr/>
            </a:pPr>
            <a:r>
              <a:rPr lang="zh-CN" altLang="en-US" sz="3600" dirty="0" smtClean="0">
                <a:solidFill>
                  <a:schemeClr val="tx1"/>
                </a:solidFill>
                <a:latin typeface="幼圆" pitchFamily="49" charset="-122"/>
              </a:rPr>
              <a:t>一般地：</a:t>
            </a:r>
            <a:r>
              <a:rPr lang="zh-CN" altLang="en-US" sz="2000" dirty="0" smtClean="0">
                <a:solidFill>
                  <a:schemeClr val="tx1"/>
                </a:solidFill>
                <a:latin typeface="幼圆" pitchFamily="49" charset="-122"/>
              </a:rPr>
              <a:t> </a:t>
            </a:r>
          </a:p>
          <a:p>
            <a:pPr eaLnBrk="1" hangingPunct="1">
              <a:lnSpc>
                <a:spcPct val="130000"/>
              </a:lnSpc>
              <a:buFont typeface="Wingdings" pitchFamily="2" charset="2"/>
              <a:buNone/>
              <a:defRPr/>
            </a:pPr>
            <a:r>
              <a:rPr lang="zh-CN" altLang="en-US" sz="2000" dirty="0" smtClean="0">
                <a:solidFill>
                  <a:schemeClr val="tx1"/>
                </a:solidFill>
                <a:latin typeface="幼圆" pitchFamily="49" charset="-122"/>
              </a:rPr>
              <a:t>			</a:t>
            </a:r>
            <a:r>
              <a:rPr lang="zh-CN" altLang="en-US" dirty="0" smtClean="0">
                <a:solidFill>
                  <a:schemeClr val="tx1"/>
                </a:solidFill>
                <a:latin typeface="幼圆" pitchFamily="49" charset="-122"/>
              </a:rPr>
              <a:t>时间复杂度只考虑增长率，无需精确</a:t>
            </a:r>
          </a:p>
          <a:p>
            <a:pPr eaLnBrk="1" hangingPunct="1">
              <a:lnSpc>
                <a:spcPct val="130000"/>
              </a:lnSpc>
              <a:buFont typeface="Wingdings" pitchFamily="2" charset="2"/>
              <a:buNone/>
              <a:defRPr/>
            </a:pPr>
            <a:r>
              <a:rPr lang="zh-CN" altLang="en-US" dirty="0" smtClean="0">
                <a:solidFill>
                  <a:schemeClr val="tx1"/>
                </a:solidFill>
                <a:latin typeface="幼圆" pitchFamily="49" charset="-122"/>
              </a:rPr>
              <a:t>			故只需求出其关于</a:t>
            </a:r>
            <a:r>
              <a:rPr lang="en-US" altLang="zh-CN" dirty="0" smtClean="0">
                <a:solidFill>
                  <a:srgbClr val="0070C0"/>
                </a:solidFill>
                <a:effectLst>
                  <a:outerShdw blurRad="38100" dist="38100" dir="2700000" algn="tl">
                    <a:srgbClr val="000000"/>
                  </a:outerShdw>
                </a:effectLst>
                <a:latin typeface="幼圆" pitchFamily="49" charset="-122"/>
              </a:rPr>
              <a:t>n</a:t>
            </a:r>
            <a:r>
              <a:rPr lang="zh-CN" altLang="en-US" dirty="0" smtClean="0">
                <a:solidFill>
                  <a:srgbClr val="0070C0"/>
                </a:solidFill>
                <a:effectLst>
                  <a:outerShdw blurRad="38100" dist="38100" dir="2700000" algn="tl">
                    <a:srgbClr val="000000"/>
                  </a:outerShdw>
                </a:effectLst>
                <a:latin typeface="幼圆" pitchFamily="49" charset="-122"/>
              </a:rPr>
              <a:t>的最高次项</a:t>
            </a:r>
            <a:r>
              <a:rPr lang="zh-CN" altLang="en-US" dirty="0" smtClean="0">
                <a:solidFill>
                  <a:schemeClr val="tx1"/>
                </a:solidFill>
                <a:latin typeface="幼圆" pitchFamily="49" charset="-122"/>
              </a:rPr>
              <a:t>，略去 </a:t>
            </a:r>
            <a:r>
              <a:rPr lang="zh-CN" altLang="en-US" dirty="0" smtClean="0">
                <a:solidFill>
                  <a:schemeClr val="bg1"/>
                </a:solidFill>
                <a:latin typeface="幼圆" pitchFamily="49" charset="-122"/>
              </a:rPr>
              <a:t>			</a:t>
            </a:r>
            <a:r>
              <a:rPr lang="zh-CN" altLang="en-US" dirty="0" smtClean="0">
                <a:solidFill>
                  <a:srgbClr val="0070C0"/>
                </a:solidFill>
                <a:effectLst>
                  <a:outerShdw blurRad="38100" dist="38100" dir="2700000" algn="tl">
                    <a:srgbClr val="000000"/>
                  </a:outerShdw>
                </a:effectLst>
                <a:latin typeface="幼圆" pitchFamily="49" charset="-122"/>
              </a:rPr>
              <a:t>低次项与系数</a:t>
            </a:r>
          </a:p>
        </p:txBody>
      </p:sp>
    </p:spTree>
    <p:extLst>
      <p:ext uri="{BB962C8B-B14F-4D97-AF65-F5344CB8AC3E}">
        <p14:creationId xmlns:p14="http://schemas.microsoft.com/office/powerpoint/2010/main" val="2080314402"/>
      </p:ext>
    </p:extLst>
  </p:cSld>
  <p:clrMapOvr>
    <a:masterClrMapping/>
  </p:clrMapOvr>
  <p:transition spd="med">
    <p:pull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a:ea typeface="楷体_GB2312" pitchFamily="49" charset="-122"/>
              </a:rPr>
              <a:t>算法分析</a:t>
            </a:r>
          </a:p>
        </p:txBody>
      </p:sp>
      <p:sp>
        <p:nvSpPr>
          <p:cNvPr id="197635" name="Rectangle 3" descr="Rectangle: Click to edit Master text styles&#10;Second level&#10;Third level&#10;Fourth level&#10;Fifth level"/>
          <p:cNvSpPr>
            <a:spLocks noGrp="1" noChangeArrowheads="1"/>
          </p:cNvSpPr>
          <p:nvPr>
            <p:ph type="body" idx="1"/>
          </p:nvPr>
        </p:nvSpPr>
        <p:spPr/>
        <p:txBody>
          <a:bodyPr/>
          <a:lstStyle/>
          <a:p>
            <a:r>
              <a:rPr lang="zh-CN" altLang="en-US" dirty="0"/>
              <a:t>空间复杂度</a:t>
            </a:r>
          </a:p>
          <a:p>
            <a:pPr>
              <a:buFont typeface="Wingdings" pitchFamily="2" charset="2"/>
              <a:buNone/>
            </a:pPr>
            <a:r>
              <a:rPr lang="zh-CN" altLang="en-US" dirty="0"/>
              <a:t>     </a:t>
            </a:r>
            <a:r>
              <a:rPr lang="zh-CN" altLang="en-US" dirty="0">
                <a:solidFill>
                  <a:srgbClr val="000000"/>
                </a:solidFill>
              </a:rPr>
              <a:t>算法在执行过程中，需要的</a:t>
            </a:r>
            <a:r>
              <a:rPr lang="zh-CN" altLang="en-US" dirty="0">
                <a:solidFill>
                  <a:srgbClr val="FF0000"/>
                </a:solidFill>
              </a:rPr>
              <a:t>辅助空间</a:t>
            </a:r>
            <a:r>
              <a:rPr lang="zh-CN" altLang="en-US" dirty="0">
                <a:solidFill>
                  <a:srgbClr val="000000"/>
                </a:solidFill>
              </a:rPr>
              <a:t>的数量。辅助空间是指除了算法本身和输入和输出以外临时开辟的空间。也是问题规模</a:t>
            </a:r>
            <a:r>
              <a:rPr lang="en-US" altLang="zh-CN" dirty="0">
                <a:solidFill>
                  <a:srgbClr val="000000"/>
                </a:solidFill>
              </a:rPr>
              <a:t>n</a:t>
            </a:r>
            <a:r>
              <a:rPr lang="zh-CN" altLang="en-US" dirty="0">
                <a:solidFill>
                  <a:srgbClr val="000000"/>
                </a:solidFill>
              </a:rPr>
              <a:t>的函数，计算方法与时间复杂度类似</a:t>
            </a:r>
            <a:r>
              <a:rPr lang="zh-CN" altLang="en-US" dirty="0" smtClean="0">
                <a:solidFill>
                  <a:srgbClr val="000000"/>
                </a:solidFill>
              </a:rPr>
              <a:t>。</a:t>
            </a:r>
            <a:endParaRPr lang="en-US" altLang="zh-CN" dirty="0" smtClean="0">
              <a:solidFill>
                <a:srgbClr val="000000"/>
              </a:solidFill>
            </a:endParaRPr>
          </a:p>
        </p:txBody>
      </p:sp>
      <p:sp>
        <p:nvSpPr>
          <p:cNvPr id="2" name="TextBox 1"/>
          <p:cNvSpPr txBox="1"/>
          <p:nvPr/>
        </p:nvSpPr>
        <p:spPr>
          <a:xfrm>
            <a:off x="2123728" y="3825044"/>
            <a:ext cx="5616624" cy="2677656"/>
          </a:xfrm>
          <a:prstGeom prst="rect">
            <a:avLst/>
          </a:prstGeom>
          <a:noFill/>
        </p:spPr>
        <p:txBody>
          <a:bodyPr wrap="square" rtlCol="0">
            <a:spAutoFit/>
          </a:bodyPr>
          <a:lstStyle/>
          <a:p>
            <a:r>
              <a:rPr lang="en-US" altLang="zh-CN" sz="2400" dirty="0" smtClean="0"/>
              <a:t>void </a:t>
            </a:r>
            <a:r>
              <a:rPr lang="en-US" altLang="zh-CN" sz="2400" dirty="0"/>
              <a:t>exchange(</a:t>
            </a:r>
            <a:r>
              <a:rPr lang="en-US" altLang="zh-CN" sz="2400" dirty="0" err="1"/>
              <a:t>int</a:t>
            </a:r>
            <a:r>
              <a:rPr lang="en-US" altLang="zh-CN" sz="2400" dirty="0"/>
              <a:t> *</a:t>
            </a:r>
            <a:r>
              <a:rPr lang="en-US" altLang="zh-CN" sz="2400" dirty="0" err="1"/>
              <a:t>p,int</a:t>
            </a:r>
            <a:r>
              <a:rPr lang="en-US" altLang="zh-CN" sz="2400" dirty="0"/>
              <a:t> *q)</a:t>
            </a:r>
          </a:p>
          <a:p>
            <a:r>
              <a:rPr lang="en-US" altLang="zh-CN" sz="2400" dirty="0" smtClean="0"/>
              <a:t>{</a:t>
            </a:r>
            <a:endParaRPr lang="en-US" altLang="zh-CN" sz="2400" dirty="0"/>
          </a:p>
          <a:p>
            <a:r>
              <a:rPr lang="en-US" altLang="zh-CN" sz="2400" dirty="0"/>
              <a:t>	  </a:t>
            </a:r>
            <a:r>
              <a:rPr lang="en-US" altLang="zh-CN" sz="2400" b="1" dirty="0" err="1">
                <a:solidFill>
                  <a:srgbClr val="00B0F0"/>
                </a:solidFill>
              </a:rPr>
              <a:t>int</a:t>
            </a:r>
            <a:r>
              <a:rPr lang="en-US" altLang="zh-CN" sz="2400" b="1" dirty="0">
                <a:solidFill>
                  <a:srgbClr val="00B0F0"/>
                </a:solidFill>
              </a:rPr>
              <a:t> s;</a:t>
            </a:r>
          </a:p>
          <a:p>
            <a:r>
              <a:rPr lang="en-US" altLang="zh-CN" sz="2400" dirty="0"/>
              <a:t>	  s=*p;</a:t>
            </a:r>
          </a:p>
          <a:p>
            <a:r>
              <a:rPr lang="en-US" altLang="zh-CN" sz="2400" dirty="0"/>
              <a:t>	  *p=*q;</a:t>
            </a:r>
          </a:p>
          <a:p>
            <a:r>
              <a:rPr lang="en-US" altLang="zh-CN" sz="2400" dirty="0"/>
              <a:t>	  *q=s;</a:t>
            </a:r>
          </a:p>
          <a:p>
            <a:r>
              <a:rPr lang="en-US" altLang="zh-CN" sz="2400" dirty="0" smtClean="0"/>
              <a:t>} </a:t>
            </a:r>
            <a:endParaRPr lang="zh-CN" altLang="en-US" sz="2400" dirty="0"/>
          </a:p>
        </p:txBody>
      </p:sp>
      <p:sp>
        <p:nvSpPr>
          <p:cNvPr id="5" name="AutoShape 74"/>
          <p:cNvSpPr>
            <a:spLocks noChangeArrowheads="1"/>
          </p:cNvSpPr>
          <p:nvPr/>
        </p:nvSpPr>
        <p:spPr bwMode="auto">
          <a:xfrm>
            <a:off x="4932040" y="5013176"/>
            <a:ext cx="4960168" cy="1656184"/>
          </a:xfrm>
          <a:prstGeom prst="cloudCallout">
            <a:avLst>
              <a:gd name="adj1" fmla="val -60482"/>
              <a:gd name="adj2" fmla="val -45953"/>
            </a:avLst>
          </a:prstGeom>
          <a:solidFill>
            <a:srgbClr val="CCFFCC">
              <a:alpha val="40000"/>
            </a:srgbClr>
          </a:solidFill>
          <a:ln w="9525">
            <a:solidFill>
              <a:schemeClr val="tx1"/>
            </a:solidFill>
            <a:miter lim="800000"/>
            <a:headEnd/>
            <a:tailEnd/>
          </a:ln>
        </p:spPr>
        <p:txBody>
          <a:bodyPr/>
          <a:lstStyle>
            <a:defPPr>
              <a:defRPr lang="en-US"/>
            </a:defPPr>
            <a:lvl1pPr algn="l"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a:lstStyle>
          <a:p>
            <a:r>
              <a:rPr lang="zh-CN" altLang="en-US" dirty="0" smtClean="0">
                <a:solidFill>
                  <a:srgbClr val="000000"/>
                </a:solidFill>
                <a:ea typeface="+mj-ea"/>
              </a:rPr>
              <a:t>仅使用</a:t>
            </a:r>
            <a:r>
              <a:rPr lang="en-US" altLang="zh-CN" dirty="0" smtClean="0">
                <a:solidFill>
                  <a:srgbClr val="000000"/>
                </a:solidFill>
                <a:ea typeface="+mj-ea"/>
              </a:rPr>
              <a:t>1</a:t>
            </a:r>
            <a:r>
              <a:rPr lang="zh-CN" altLang="en-US" dirty="0" smtClean="0">
                <a:solidFill>
                  <a:srgbClr val="000000"/>
                </a:solidFill>
                <a:ea typeface="+mj-ea"/>
              </a:rPr>
              <a:t>个多余空间</a:t>
            </a:r>
            <a:r>
              <a:rPr lang="en-US" altLang="zh-CN" dirty="0" smtClean="0">
                <a:solidFill>
                  <a:srgbClr val="000000"/>
                </a:solidFill>
                <a:ea typeface="+mj-ea"/>
              </a:rPr>
              <a:t>(</a:t>
            </a:r>
            <a:r>
              <a:rPr lang="zh-CN" altLang="en-US" dirty="0" smtClean="0">
                <a:solidFill>
                  <a:srgbClr val="000000"/>
                </a:solidFill>
                <a:ea typeface="+mj-ea"/>
              </a:rPr>
              <a:t>忽略函数调用的参数消耗</a:t>
            </a:r>
            <a:r>
              <a:rPr lang="en-US" altLang="zh-CN" dirty="0" smtClean="0">
                <a:solidFill>
                  <a:srgbClr val="000000"/>
                </a:solidFill>
                <a:ea typeface="+mj-ea"/>
              </a:rPr>
              <a:t>)</a:t>
            </a:r>
            <a:r>
              <a:rPr lang="zh-CN" altLang="en-US" dirty="0" smtClean="0">
                <a:solidFill>
                  <a:srgbClr val="000000"/>
                </a:solidFill>
                <a:ea typeface="+mj-ea"/>
              </a:rPr>
              <a:t>，空间复杂度</a:t>
            </a:r>
            <a:r>
              <a:rPr lang="en-US" altLang="zh-CN" dirty="0" smtClean="0">
                <a:solidFill>
                  <a:srgbClr val="000000"/>
                </a:solidFill>
                <a:ea typeface="+mj-ea"/>
              </a:rPr>
              <a:t>O(1)</a:t>
            </a:r>
            <a:endParaRPr lang="en-US" altLang="zh-CN" baseline="30000" dirty="0" smtClean="0">
              <a:solidFill>
                <a:srgbClr val="000000"/>
              </a:solidFill>
              <a:ea typeface="+mj-ea"/>
            </a:endParaRPr>
          </a:p>
        </p:txBody>
      </p:sp>
    </p:spTree>
    <p:extLst>
      <p:ext uri="{BB962C8B-B14F-4D97-AF65-F5344CB8AC3E}">
        <p14:creationId xmlns:p14="http://schemas.microsoft.com/office/powerpoint/2010/main" val="2765780286"/>
      </p:ext>
    </p:extLst>
  </p:cSld>
  <p:clrMapOvr>
    <a:masterClrMapping/>
  </p:clrMapOvr>
  <p:transition spd="med">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引子：数据结构带给我们什么</a:t>
            </a:r>
            <a:endParaRPr lang="zh-CN" altLang="en-US" dirty="0"/>
          </a:p>
        </p:txBody>
      </p:sp>
      <p:sp>
        <p:nvSpPr>
          <p:cNvPr id="3" name="内容占位符 2"/>
          <p:cNvSpPr>
            <a:spLocks noGrp="1"/>
          </p:cNvSpPr>
          <p:nvPr>
            <p:ph idx="1"/>
          </p:nvPr>
        </p:nvSpPr>
        <p:spPr>
          <a:xfrm>
            <a:off x="1371600" y="1700808"/>
            <a:ext cx="7620000" cy="4395192"/>
          </a:xfrm>
        </p:spPr>
        <p:txBody>
          <a:bodyPr/>
          <a:lstStyle/>
          <a:p>
            <a:pPr>
              <a:lnSpc>
                <a:spcPct val="125000"/>
              </a:lnSpc>
            </a:pPr>
            <a:r>
              <a:rPr lang="zh-CN" altLang="en-US" dirty="0" smtClean="0"/>
              <a:t>信息时代学科交叉离不开计算机</a:t>
            </a:r>
            <a:endParaRPr lang="en-US" altLang="zh-CN" dirty="0" smtClean="0"/>
          </a:p>
          <a:p>
            <a:pPr>
              <a:lnSpc>
                <a:spcPct val="125000"/>
              </a:lnSpc>
            </a:pPr>
            <a:r>
              <a:rPr lang="zh-CN" altLang="en-US" dirty="0" smtClean="0"/>
              <a:t>数据结构</a:t>
            </a:r>
            <a:r>
              <a:rPr lang="en-US" altLang="zh-CN" dirty="0"/>
              <a:t>+</a:t>
            </a:r>
            <a:r>
              <a:rPr lang="zh-CN" altLang="en-US" dirty="0"/>
              <a:t>算法</a:t>
            </a:r>
            <a:r>
              <a:rPr lang="en-US" altLang="zh-CN" dirty="0"/>
              <a:t>=</a:t>
            </a:r>
            <a:r>
              <a:rPr lang="zh-CN" altLang="en-US" dirty="0"/>
              <a:t>程序； </a:t>
            </a:r>
            <a:endParaRPr lang="en-US" altLang="zh-CN" dirty="0" smtClean="0"/>
          </a:p>
          <a:p>
            <a:pPr>
              <a:lnSpc>
                <a:spcPct val="125000"/>
              </a:lnSpc>
            </a:pPr>
            <a:r>
              <a:rPr lang="zh-CN" altLang="en-US" dirty="0" smtClean="0"/>
              <a:t>程序</a:t>
            </a:r>
            <a:r>
              <a:rPr lang="en-US" altLang="zh-CN" dirty="0"/>
              <a:t>+</a:t>
            </a:r>
            <a:r>
              <a:rPr lang="zh-CN" altLang="en-US" dirty="0"/>
              <a:t>数据</a:t>
            </a:r>
            <a:r>
              <a:rPr lang="en-US" altLang="zh-CN" dirty="0"/>
              <a:t> =</a:t>
            </a:r>
            <a:r>
              <a:rPr lang="zh-CN" altLang="en-US" dirty="0"/>
              <a:t>软件</a:t>
            </a:r>
            <a:endParaRPr lang="en-US" altLang="zh-CN" dirty="0"/>
          </a:p>
          <a:p>
            <a:pPr>
              <a:lnSpc>
                <a:spcPct val="125000"/>
              </a:lnSpc>
            </a:pPr>
            <a:r>
              <a:rPr lang="zh-CN" altLang="en-US" dirty="0" smtClean="0"/>
              <a:t>硬件</a:t>
            </a:r>
            <a:r>
              <a:rPr lang="en-US" altLang="zh-CN" dirty="0" smtClean="0"/>
              <a:t>+</a:t>
            </a:r>
            <a:r>
              <a:rPr lang="zh-CN" altLang="en-US" dirty="0" smtClean="0"/>
              <a:t>软件构成</a:t>
            </a:r>
            <a:r>
              <a:rPr lang="zh-CN" altLang="en-US" dirty="0"/>
              <a:t>了</a:t>
            </a:r>
            <a:r>
              <a:rPr lang="en-US" altLang="zh-CN" dirty="0"/>
              <a:t>21</a:t>
            </a:r>
            <a:r>
              <a:rPr lang="zh-CN" altLang="en-US" dirty="0"/>
              <a:t>世纪</a:t>
            </a:r>
            <a:r>
              <a:rPr lang="zh-CN" altLang="en-US" dirty="0" smtClean="0"/>
              <a:t>生活方式</a:t>
            </a:r>
            <a:endParaRPr lang="en-US" altLang="zh-CN" dirty="0" smtClean="0"/>
          </a:p>
          <a:p>
            <a:pPr>
              <a:lnSpc>
                <a:spcPct val="125000"/>
              </a:lnSpc>
            </a:pPr>
            <a:endParaRPr lang="en-US" altLang="zh-CN" dirty="0"/>
          </a:p>
          <a:p>
            <a:pPr>
              <a:lnSpc>
                <a:spcPct val="125000"/>
              </a:lnSpc>
            </a:pPr>
            <a:r>
              <a:rPr lang="zh-CN" altLang="en-US" dirty="0" smtClean="0"/>
              <a:t>新四大发明</a:t>
            </a:r>
            <a:r>
              <a:rPr lang="en-US" altLang="zh-CN" dirty="0" smtClean="0"/>
              <a:t>IT</a:t>
            </a:r>
            <a:r>
              <a:rPr lang="zh-CN" altLang="en-US" dirty="0" smtClean="0"/>
              <a:t>占</a:t>
            </a:r>
            <a:r>
              <a:rPr lang="en-US" altLang="zh-CN" dirty="0" smtClean="0"/>
              <a:t>3</a:t>
            </a:r>
            <a:r>
              <a:rPr lang="zh-CN" altLang="en-US" dirty="0" smtClean="0"/>
              <a:t>个</a:t>
            </a:r>
            <a:endParaRPr lang="en-US" altLang="zh-CN" dirty="0"/>
          </a:p>
          <a:p>
            <a:pPr>
              <a:lnSpc>
                <a:spcPct val="125000"/>
              </a:lnSpc>
            </a:pPr>
            <a:endParaRPr lang="zh-CN" altLang="en-US" dirty="0"/>
          </a:p>
        </p:txBody>
      </p:sp>
      <p:sp>
        <p:nvSpPr>
          <p:cNvPr id="4" name="AutoShape 74"/>
          <p:cNvSpPr>
            <a:spLocks noChangeArrowheads="1"/>
          </p:cNvSpPr>
          <p:nvPr/>
        </p:nvSpPr>
        <p:spPr bwMode="auto">
          <a:xfrm>
            <a:off x="6444716" y="2204864"/>
            <a:ext cx="2915816" cy="1908212"/>
          </a:xfrm>
          <a:prstGeom prst="cloudCallout">
            <a:avLst>
              <a:gd name="adj1" fmla="val -66968"/>
              <a:gd name="adj2" fmla="val -17525"/>
            </a:avLst>
          </a:prstGeom>
          <a:solidFill>
            <a:srgbClr val="CCFFCC"/>
          </a:solidFill>
          <a:ln w="9525">
            <a:solidFill>
              <a:schemeClr val="tx1"/>
            </a:solidFill>
            <a:miter lim="800000"/>
            <a:headEnd/>
            <a:tailEnd/>
          </a:ln>
        </p:spPr>
        <p:txBody>
          <a:bodyPr/>
          <a:lstStyle>
            <a:defPPr>
              <a:defRPr lang="en-US"/>
            </a:defPPr>
            <a:lvl1pPr algn="l"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a:lstStyle>
          <a:p>
            <a:r>
              <a:rPr kumimoji="1" lang="zh-CN" altLang="en-US" sz="2200" dirty="0" smtClean="0">
                <a:solidFill>
                  <a:srgbClr val="000000"/>
                </a:solidFill>
                <a:latin typeface="+mn-ea"/>
                <a:ea typeface="+mn-ea"/>
              </a:rPr>
              <a:t>计算机科学的重要支柱。</a:t>
            </a:r>
            <a:endParaRPr kumimoji="1" lang="en-US" altLang="zh-CN" sz="2200" dirty="0" smtClean="0">
              <a:solidFill>
                <a:srgbClr val="000000"/>
              </a:solidFill>
              <a:latin typeface="+mn-ea"/>
              <a:ea typeface="+mn-ea"/>
            </a:endParaRPr>
          </a:p>
          <a:p>
            <a:r>
              <a:rPr lang="zh-CN" altLang="en-US" sz="2200" dirty="0" smtClean="0">
                <a:solidFill>
                  <a:srgbClr val="000000"/>
                </a:solidFill>
                <a:latin typeface="+mn-ea"/>
                <a:ea typeface="+mn-ea"/>
              </a:rPr>
              <a:t>构成了</a:t>
            </a:r>
            <a:r>
              <a:rPr lang="en-US" altLang="zh-CN" sz="2200" dirty="0" smtClean="0">
                <a:solidFill>
                  <a:srgbClr val="000000"/>
                </a:solidFill>
                <a:latin typeface="+mj-lt"/>
                <a:ea typeface="+mn-ea"/>
              </a:rPr>
              <a:t>IT</a:t>
            </a:r>
            <a:r>
              <a:rPr lang="zh-CN" altLang="en-US" sz="2200" dirty="0" smtClean="0">
                <a:solidFill>
                  <a:srgbClr val="000000"/>
                </a:solidFill>
                <a:latin typeface="+mn-ea"/>
                <a:ea typeface="+mn-ea"/>
              </a:rPr>
              <a:t>人才的思维方式</a:t>
            </a:r>
            <a:endParaRPr kumimoji="1" lang="zh-CN" altLang="en-US" sz="2200" dirty="0">
              <a:solidFill>
                <a:srgbClr val="000000"/>
              </a:solidFill>
              <a:latin typeface="+mn-ea"/>
              <a:ea typeface="+mn-ea"/>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4437112"/>
            <a:ext cx="3477986" cy="2173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74"/>
          <p:cNvSpPr>
            <a:spLocks noChangeArrowheads="1"/>
          </p:cNvSpPr>
          <p:nvPr/>
        </p:nvSpPr>
        <p:spPr bwMode="auto">
          <a:xfrm>
            <a:off x="8892480" y="5699354"/>
            <a:ext cx="3347850" cy="972108"/>
          </a:xfrm>
          <a:prstGeom prst="cloudCallout">
            <a:avLst>
              <a:gd name="adj1" fmla="val -86728"/>
              <a:gd name="adj2" fmla="val -45975"/>
            </a:avLst>
          </a:prstGeom>
          <a:solidFill>
            <a:srgbClr val="CCFFCC">
              <a:alpha val="22000"/>
            </a:srgbClr>
          </a:solidFill>
          <a:ln w="9525">
            <a:solidFill>
              <a:schemeClr val="tx1">
                <a:alpha val="14000"/>
              </a:schemeClr>
            </a:solidFill>
            <a:miter lim="800000"/>
            <a:headEnd/>
            <a:tailEnd/>
          </a:ln>
        </p:spPr>
        <p:txBody>
          <a:bodyPr/>
          <a:lstStyle>
            <a:defPPr>
              <a:defRPr lang="en-US"/>
            </a:defPPr>
            <a:lvl1pPr algn="l"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a:lstStyle>
          <a:p>
            <a:r>
              <a:rPr lang="zh-CN" altLang="en-US" dirty="0" smtClean="0">
                <a:solidFill>
                  <a:schemeClr val="accent3">
                    <a:lumMod val="50000"/>
                  </a:schemeClr>
                </a:solidFill>
                <a:latin typeface="+mn-ea"/>
                <a:ea typeface="+mn-ea"/>
              </a:rPr>
              <a:t>插一句买教材的思维方式</a:t>
            </a:r>
            <a:endParaRPr lang="zh-CN" altLang="en-US" dirty="0">
              <a:solidFill>
                <a:schemeClr val="accent3">
                  <a:lumMod val="50000"/>
                </a:schemeClr>
              </a:solidFill>
              <a:latin typeface="+mn-ea"/>
              <a:ea typeface="+mn-ea"/>
            </a:endParaRPr>
          </a:p>
        </p:txBody>
      </p:sp>
    </p:spTree>
    <p:extLst>
      <p:ext uri="{BB962C8B-B14F-4D97-AF65-F5344CB8AC3E}">
        <p14:creationId xmlns:p14="http://schemas.microsoft.com/office/powerpoint/2010/main" val="3106885156"/>
      </p:ext>
    </p:extLst>
  </p:cSld>
  <p:clrMapOvr>
    <a:masterClrMapping/>
  </p:clrMapOvr>
  <mc:AlternateContent xmlns:mc="http://schemas.openxmlformats.org/markup-compatibility/2006" xmlns:p14="http://schemas.microsoft.com/office/powerpoint/2010/main">
    <mc:Choice Requires="p14">
      <p:transition spd="slow" p14:dur="2000" advTm="106300"/>
    </mc:Choice>
    <mc:Fallback xmlns="">
      <p:transition spd="slow" advTm="10630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371600" y="429344"/>
            <a:ext cx="7543800" cy="1016732"/>
          </a:xfrm>
        </p:spPr>
        <p:txBody>
          <a:bodyPr/>
          <a:lstStyle/>
          <a:p>
            <a:pPr algn="l"/>
            <a:r>
              <a:rPr lang="zh-CN" altLang="en-US" b="1" dirty="0">
                <a:latin typeface="Times New Roman" pitchFamily="18" charset="0"/>
                <a:ea typeface="迷你简启体" pitchFamily="65" charset="-122"/>
              </a:rPr>
              <a:t>第一章 </a:t>
            </a:r>
            <a:r>
              <a:rPr lang="zh-CN" altLang="en-US" b="1" dirty="0" smtClean="0">
                <a:latin typeface="Times New Roman" pitchFamily="18" charset="0"/>
                <a:ea typeface="迷你简启体" pitchFamily="65" charset="-122"/>
              </a:rPr>
              <a:t>绪论  </a:t>
            </a:r>
            <a:r>
              <a:rPr lang="zh-CN" altLang="en-US" sz="5400" b="1" dirty="0" smtClean="0">
                <a:solidFill>
                  <a:schemeClr val="accent1">
                    <a:lumMod val="75000"/>
                  </a:schemeClr>
                </a:solidFill>
                <a:latin typeface="Times New Roman" pitchFamily="18" charset="0"/>
                <a:ea typeface="迷你简启体" pitchFamily="65" charset="-122"/>
              </a:rPr>
              <a:t>总结</a:t>
            </a:r>
            <a:r>
              <a:rPr lang="en-US" altLang="zh-CN" b="1" dirty="0" smtClean="0">
                <a:latin typeface="Times New Roman" pitchFamily="18" charset="0"/>
                <a:ea typeface="迷你简启体" pitchFamily="65" charset="-122"/>
              </a:rPr>
              <a:t/>
            </a:r>
            <a:br>
              <a:rPr lang="en-US" altLang="zh-CN" b="1" dirty="0" smtClean="0">
                <a:latin typeface="Times New Roman" pitchFamily="18" charset="0"/>
                <a:ea typeface="迷你简启体" pitchFamily="65" charset="-122"/>
              </a:rPr>
            </a:br>
            <a:r>
              <a:rPr lang="zh-CN" altLang="en-US" sz="1200" b="1" dirty="0" smtClean="0">
                <a:latin typeface="Times New Roman" pitchFamily="18" charset="0"/>
                <a:ea typeface="迷你简启体" pitchFamily="65" charset="-122"/>
              </a:rPr>
              <a:t>    </a:t>
            </a:r>
            <a:r>
              <a:rPr lang="en-US" altLang="zh-CN" b="1" dirty="0" smtClean="0">
                <a:latin typeface="Times New Roman" pitchFamily="18" charset="0"/>
                <a:ea typeface="迷你简启体" pitchFamily="65" charset="-122"/>
              </a:rPr>
              <a:t/>
            </a:r>
            <a:br>
              <a:rPr lang="en-US" altLang="zh-CN" b="1" dirty="0" smtClean="0">
                <a:latin typeface="Times New Roman" pitchFamily="18" charset="0"/>
                <a:ea typeface="迷你简启体" pitchFamily="65" charset="-122"/>
              </a:rPr>
            </a:br>
            <a:endParaRPr lang="zh-CN" altLang="en-US" sz="3600" b="1" dirty="0">
              <a:latin typeface="Times New Roman" pitchFamily="18" charset="0"/>
              <a:ea typeface="迷你简启体" pitchFamily="65" charset="-122"/>
            </a:endParaRPr>
          </a:p>
        </p:txBody>
      </p:sp>
      <p:sp>
        <p:nvSpPr>
          <p:cNvPr id="225283" name="Rectangle 3" descr="Rectangle: Click to edit Master text styles&#10;Second level&#10;Third level&#10;Fourth level&#10;Fifth level"/>
          <p:cNvSpPr>
            <a:spLocks noGrp="1" noChangeArrowheads="1"/>
          </p:cNvSpPr>
          <p:nvPr>
            <p:ph idx="1"/>
          </p:nvPr>
        </p:nvSpPr>
        <p:spPr>
          <a:xfrm>
            <a:off x="1223628" y="1050032"/>
            <a:ext cx="8028892" cy="5475312"/>
          </a:xfrm>
        </p:spPr>
        <p:txBody>
          <a:bodyPr/>
          <a:lstStyle/>
          <a:p>
            <a:r>
              <a:rPr lang="zh-CN" altLang="en-US" sz="3600" dirty="0" smtClean="0"/>
              <a:t>什么是</a:t>
            </a:r>
            <a:r>
              <a:rPr lang="zh-CN" altLang="en-US" sz="4000" b="1" dirty="0" smtClean="0">
                <a:solidFill>
                  <a:srgbClr val="C00000"/>
                </a:solidFill>
              </a:rPr>
              <a:t>数据结构</a:t>
            </a:r>
            <a:r>
              <a:rPr lang="en-US" altLang="zh-CN" sz="3600" dirty="0" smtClean="0"/>
              <a:t>,</a:t>
            </a:r>
            <a:r>
              <a:rPr lang="zh-CN" altLang="en-US" sz="3600" dirty="0" smtClean="0"/>
              <a:t>数据结构研究什么</a:t>
            </a:r>
            <a:endParaRPr lang="zh-CN" altLang="en-US" sz="3600" dirty="0"/>
          </a:p>
          <a:p>
            <a:pPr lvl="1"/>
            <a:r>
              <a:rPr lang="zh-CN" altLang="en-US" sz="3200" dirty="0" smtClean="0">
                <a:solidFill>
                  <a:srgbClr val="000000"/>
                </a:solidFill>
              </a:rPr>
              <a:t>数据结构</a:t>
            </a:r>
            <a:r>
              <a:rPr lang="zh-CN" altLang="en-US" sz="3200" b="1" dirty="0" smtClean="0">
                <a:solidFill>
                  <a:schemeClr val="accent5">
                    <a:lumMod val="50000"/>
                  </a:schemeClr>
                </a:solidFill>
              </a:rPr>
              <a:t>基本</a:t>
            </a:r>
            <a:r>
              <a:rPr lang="zh-CN" altLang="en-US" sz="3200" b="1" dirty="0">
                <a:solidFill>
                  <a:schemeClr val="accent5">
                    <a:lumMod val="50000"/>
                  </a:schemeClr>
                </a:solidFill>
              </a:rPr>
              <a:t>概念</a:t>
            </a:r>
            <a:r>
              <a:rPr lang="zh-CN" altLang="en-US" sz="3200" dirty="0" smtClean="0">
                <a:solidFill>
                  <a:srgbClr val="000000"/>
                </a:solidFill>
              </a:rPr>
              <a:t>：数据</a:t>
            </a:r>
            <a:r>
              <a:rPr lang="en-US" altLang="zh-CN" sz="3200" dirty="0" smtClean="0">
                <a:solidFill>
                  <a:srgbClr val="000000"/>
                </a:solidFill>
              </a:rPr>
              <a:t>+</a:t>
            </a:r>
            <a:r>
              <a:rPr lang="zh-CN" altLang="en-US" sz="3200" dirty="0" smtClean="0">
                <a:solidFill>
                  <a:srgbClr val="000000"/>
                </a:solidFill>
              </a:rPr>
              <a:t>数据的关系</a:t>
            </a:r>
            <a:endParaRPr lang="zh-CN" altLang="en-US" sz="3200" dirty="0">
              <a:solidFill>
                <a:srgbClr val="000000"/>
              </a:solidFill>
            </a:endParaRPr>
          </a:p>
          <a:p>
            <a:pPr lvl="1"/>
            <a:r>
              <a:rPr lang="zh-CN" altLang="en-US" sz="3200" b="1" dirty="0">
                <a:solidFill>
                  <a:schemeClr val="accent5">
                    <a:lumMod val="50000"/>
                  </a:schemeClr>
                </a:solidFill>
              </a:rPr>
              <a:t>逻辑结构</a:t>
            </a:r>
            <a:r>
              <a:rPr lang="zh-CN" altLang="en-US" sz="3200" dirty="0" smtClean="0">
                <a:solidFill>
                  <a:srgbClr val="000000"/>
                </a:solidFill>
              </a:rPr>
              <a:t>：线性、树、图</a:t>
            </a:r>
            <a:r>
              <a:rPr lang="en-US" altLang="zh-CN" sz="3200" dirty="0" smtClean="0">
                <a:solidFill>
                  <a:srgbClr val="000000"/>
                </a:solidFill>
              </a:rPr>
              <a:t>……</a:t>
            </a:r>
          </a:p>
          <a:p>
            <a:pPr lvl="1"/>
            <a:r>
              <a:rPr lang="zh-CN" altLang="en-US" sz="3200" b="1" dirty="0">
                <a:solidFill>
                  <a:schemeClr val="accent5">
                    <a:lumMod val="50000"/>
                  </a:schemeClr>
                </a:solidFill>
              </a:rPr>
              <a:t>存储结构</a:t>
            </a:r>
            <a:r>
              <a:rPr lang="zh-CN" altLang="en-US" sz="3200" dirty="0" smtClean="0">
                <a:solidFill>
                  <a:srgbClr val="000000"/>
                </a:solidFill>
              </a:rPr>
              <a:t>：顺序、链式、索引、散列</a:t>
            </a:r>
            <a:endParaRPr lang="en-US" altLang="zh-CN" sz="3200" dirty="0" smtClean="0">
              <a:solidFill>
                <a:srgbClr val="000000"/>
              </a:solidFill>
            </a:endParaRPr>
          </a:p>
          <a:p>
            <a:r>
              <a:rPr lang="zh-CN" altLang="en-US" sz="3600" dirty="0"/>
              <a:t>什么</a:t>
            </a:r>
            <a:r>
              <a:rPr lang="zh-CN" altLang="en-US" sz="3600" dirty="0" smtClean="0"/>
              <a:t>是</a:t>
            </a:r>
            <a:r>
              <a:rPr lang="zh-CN" altLang="en-US" sz="4000" b="1" dirty="0">
                <a:solidFill>
                  <a:srgbClr val="C00000"/>
                </a:solidFill>
              </a:rPr>
              <a:t>算法</a:t>
            </a:r>
          </a:p>
          <a:p>
            <a:pPr lvl="1">
              <a:defRPr/>
            </a:pPr>
            <a:r>
              <a:rPr lang="zh-CN" altLang="en-US" sz="3200" dirty="0" smtClean="0">
                <a:solidFill>
                  <a:srgbClr val="000000"/>
                </a:solidFill>
              </a:rPr>
              <a:t>算法的</a:t>
            </a:r>
            <a:r>
              <a:rPr lang="zh-CN" altLang="en-US" sz="3200" b="1" dirty="0">
                <a:solidFill>
                  <a:schemeClr val="accent5">
                    <a:lumMod val="50000"/>
                  </a:schemeClr>
                </a:solidFill>
              </a:rPr>
              <a:t>基本概念</a:t>
            </a:r>
            <a:endParaRPr lang="en-US" altLang="zh-CN" sz="3200" b="1" dirty="0">
              <a:solidFill>
                <a:schemeClr val="accent5">
                  <a:lumMod val="50000"/>
                </a:schemeClr>
              </a:solidFill>
            </a:endParaRPr>
          </a:p>
          <a:p>
            <a:pPr lvl="1">
              <a:defRPr/>
            </a:pPr>
            <a:r>
              <a:rPr lang="zh-CN" altLang="en-US" sz="3200" dirty="0" smtClean="0">
                <a:solidFill>
                  <a:srgbClr val="000000"/>
                </a:solidFill>
              </a:rPr>
              <a:t>算法评估（</a:t>
            </a:r>
            <a:r>
              <a:rPr lang="zh-CN" altLang="en-US" sz="3200" b="1" dirty="0">
                <a:solidFill>
                  <a:schemeClr val="accent5">
                    <a:lumMod val="50000"/>
                  </a:schemeClr>
                </a:solidFill>
              </a:rPr>
              <a:t>复杂度分析</a:t>
            </a:r>
            <a:r>
              <a:rPr lang="zh-CN" altLang="en-US" sz="3200" dirty="0" smtClean="0">
                <a:solidFill>
                  <a:srgbClr val="000000"/>
                </a:solidFill>
              </a:rPr>
              <a:t>）：时间、空间</a:t>
            </a:r>
            <a:endParaRPr lang="en-US" altLang="zh-CN" sz="3200" dirty="0" smtClean="0">
              <a:solidFill>
                <a:srgbClr val="000000"/>
              </a:solidFill>
            </a:endParaRPr>
          </a:p>
        </p:txBody>
      </p:sp>
    </p:spTree>
    <p:extLst>
      <p:ext uri="{BB962C8B-B14F-4D97-AF65-F5344CB8AC3E}">
        <p14:creationId xmlns:p14="http://schemas.microsoft.com/office/powerpoint/2010/main" val="2350589540"/>
      </p:ext>
    </p:extLst>
  </p:cSld>
  <p:clrMapOvr>
    <a:masterClrMapping/>
  </p:clrMapOvr>
  <mc:AlternateContent xmlns:mc="http://schemas.openxmlformats.org/markup-compatibility/2006" xmlns:p14="http://schemas.microsoft.com/office/powerpoint/2010/main">
    <mc:Choice Requires="p14">
      <p:transition spd="slow" p14:dur="2000" advTm="164382"/>
    </mc:Choice>
    <mc:Fallback xmlns="">
      <p:transition spd="slow" advTm="164382"/>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ChangeArrowheads="1"/>
          </p:cNvSpPr>
          <p:nvPr/>
        </p:nvSpPr>
        <p:spPr bwMode="auto">
          <a:xfrm>
            <a:off x="745610" y="5616"/>
            <a:ext cx="2646878" cy="83099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457200" indent="-457200" eaLnBrk="0" hangingPunct="0">
              <a:spcBef>
                <a:spcPct val="50000"/>
              </a:spcBef>
            </a:pPr>
            <a:r>
              <a:rPr lang="zh-CN" altLang="en-US" sz="4800" b="1" dirty="0">
                <a:solidFill>
                  <a:schemeClr val="tx2"/>
                </a:solidFill>
                <a:ea typeface="迷你简启体" pitchFamily="65" charset="-122"/>
              </a:rPr>
              <a:t>本章总结</a:t>
            </a:r>
          </a:p>
        </p:txBody>
      </p:sp>
      <p:sp>
        <p:nvSpPr>
          <p:cNvPr id="261125" name="Oval 5"/>
          <p:cNvSpPr>
            <a:spLocks noChangeArrowheads="1"/>
          </p:cNvSpPr>
          <p:nvPr/>
        </p:nvSpPr>
        <p:spPr bwMode="auto">
          <a:xfrm>
            <a:off x="4067175" y="836613"/>
            <a:ext cx="1533525" cy="635000"/>
          </a:xfrm>
          <a:prstGeom prst="ellipse">
            <a:avLst/>
          </a:prstGeom>
          <a:noFill/>
          <a:ln w="38100">
            <a:solidFill>
              <a:srgbClr val="000000"/>
            </a:solidFill>
            <a:round/>
            <a:headEnd/>
            <a:tailEnd/>
          </a:ln>
          <a:effectLst>
            <a:outerShdw dist="12700" dir="54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en-US" sz="2000" b="1">
                <a:solidFill>
                  <a:srgbClr val="000000"/>
                </a:solidFill>
                <a:ea typeface="迷你简启体" pitchFamily="65" charset="-122"/>
              </a:rPr>
              <a:t>绪  论</a:t>
            </a:r>
          </a:p>
        </p:txBody>
      </p:sp>
      <p:sp>
        <p:nvSpPr>
          <p:cNvPr id="261126" name="Oval 6"/>
          <p:cNvSpPr>
            <a:spLocks noChangeArrowheads="1"/>
          </p:cNvSpPr>
          <p:nvPr/>
        </p:nvSpPr>
        <p:spPr bwMode="auto">
          <a:xfrm>
            <a:off x="1655763" y="1908175"/>
            <a:ext cx="1935955" cy="635000"/>
          </a:xfrm>
          <a:prstGeom prst="ellipse">
            <a:avLst/>
          </a:prstGeom>
          <a:noFill/>
          <a:ln w="38100">
            <a:solidFill>
              <a:srgbClr val="000000"/>
            </a:solidFill>
            <a:round/>
            <a:headEnd/>
            <a:tailEnd/>
          </a:ln>
          <a:effectLst>
            <a:outerShdw dist="12700" dir="5400000" algn="ctr" rotWithShape="0">
              <a:srgbClr val="808080"/>
            </a:outerShdw>
          </a:effectLst>
          <a:extLst>
            <a:ext uri="{909E8E84-426E-40DD-AFC4-6F175D3DCCD1}">
              <a14:hiddenFill xmlns:a14="http://schemas.microsoft.com/office/drawing/2010/main">
                <a:solidFill>
                  <a:srgbClr val="FFFFFF"/>
                </a:solidFill>
              </a14:hiddenFill>
            </a:ext>
          </a:extLst>
        </p:spPr>
        <p:txBody>
          <a:bodyPr lIns="54000" rIns="54000"/>
          <a:lstStyle/>
          <a:p>
            <a:pPr algn="ctr" eaLnBrk="0" hangingPunct="0"/>
            <a:r>
              <a:rPr lang="zh-CN" altLang="en-US" sz="2400" b="1">
                <a:solidFill>
                  <a:srgbClr val="000000"/>
                </a:solidFill>
                <a:ea typeface="迷你简启体" pitchFamily="65" charset="-122"/>
              </a:rPr>
              <a:t>数据结构</a:t>
            </a:r>
          </a:p>
        </p:txBody>
      </p:sp>
      <p:sp>
        <p:nvSpPr>
          <p:cNvPr id="261127" name="Oval 7"/>
          <p:cNvSpPr>
            <a:spLocks noChangeArrowheads="1"/>
          </p:cNvSpPr>
          <p:nvPr/>
        </p:nvSpPr>
        <p:spPr bwMode="auto">
          <a:xfrm>
            <a:off x="6207125" y="1928813"/>
            <a:ext cx="1658938" cy="633412"/>
          </a:xfrm>
          <a:prstGeom prst="ellipse">
            <a:avLst/>
          </a:prstGeom>
          <a:noFill/>
          <a:ln w="38100">
            <a:solidFill>
              <a:srgbClr val="000000"/>
            </a:solidFill>
            <a:round/>
            <a:headEnd/>
            <a:tailEnd/>
          </a:ln>
          <a:effectLst>
            <a:outerShdw dist="12700" dir="5400000" algn="ctr" rotWithShape="0">
              <a:srgbClr val="808080"/>
            </a:outerShdw>
          </a:effectLst>
          <a:extLst>
            <a:ext uri="{909E8E84-426E-40DD-AFC4-6F175D3DCCD1}">
              <a14:hiddenFill xmlns:a14="http://schemas.microsoft.com/office/drawing/2010/main">
                <a:solidFill>
                  <a:srgbClr val="FFFFFF"/>
                </a:solidFill>
              </a14:hiddenFill>
            </a:ext>
          </a:extLst>
        </p:spPr>
        <p:txBody>
          <a:bodyPr lIns="126000"/>
          <a:lstStyle/>
          <a:p>
            <a:pPr algn="ctr" eaLnBrk="0" hangingPunct="0"/>
            <a:r>
              <a:rPr lang="zh-CN" altLang="en-US" sz="2400" b="1">
                <a:solidFill>
                  <a:srgbClr val="000000"/>
                </a:solidFill>
                <a:ea typeface="迷你简启体" pitchFamily="65" charset="-122"/>
              </a:rPr>
              <a:t>算  法</a:t>
            </a:r>
          </a:p>
        </p:txBody>
      </p:sp>
      <p:sp>
        <p:nvSpPr>
          <p:cNvPr id="261128" name="Freeform 8"/>
          <p:cNvSpPr>
            <a:spLocks/>
          </p:cNvSpPr>
          <p:nvPr/>
        </p:nvSpPr>
        <p:spPr bwMode="auto">
          <a:xfrm>
            <a:off x="2784475" y="1358900"/>
            <a:ext cx="1447800" cy="571500"/>
          </a:xfrm>
          <a:custGeom>
            <a:avLst/>
            <a:gdLst>
              <a:gd name="T0" fmla="*/ 1287 w 1287"/>
              <a:gd name="T1" fmla="*/ 0 h 561"/>
              <a:gd name="T2" fmla="*/ 0 w 1287"/>
              <a:gd name="T3" fmla="*/ 561 h 561"/>
            </a:gdLst>
            <a:ahLst/>
            <a:cxnLst>
              <a:cxn ang="0">
                <a:pos x="T0" y="T1"/>
              </a:cxn>
              <a:cxn ang="0">
                <a:pos x="T2" y="T3"/>
              </a:cxn>
            </a:cxnLst>
            <a:rect l="0" t="0" r="r" b="b"/>
            <a:pathLst>
              <a:path w="1287" h="561">
                <a:moveTo>
                  <a:pt x="1287" y="0"/>
                </a:moveTo>
                <a:lnTo>
                  <a:pt x="0" y="561"/>
                </a:lnTo>
              </a:path>
            </a:pathLst>
          </a:custGeom>
          <a:noFill/>
          <a:ln w="38100" cmpd="sng">
            <a:solidFill>
              <a:srgbClr val="000000"/>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sz="3600" b="1">
              <a:ea typeface="迷你简启体" pitchFamily="65" charset="-122"/>
            </a:endParaRPr>
          </a:p>
        </p:txBody>
      </p:sp>
      <p:sp>
        <p:nvSpPr>
          <p:cNvPr id="261129" name="Freeform 9"/>
          <p:cNvSpPr>
            <a:spLocks/>
          </p:cNvSpPr>
          <p:nvPr/>
        </p:nvSpPr>
        <p:spPr bwMode="auto">
          <a:xfrm>
            <a:off x="5430838" y="1358900"/>
            <a:ext cx="1438275" cy="585788"/>
          </a:xfrm>
          <a:custGeom>
            <a:avLst/>
            <a:gdLst>
              <a:gd name="T0" fmla="*/ 0 w 1278"/>
              <a:gd name="T1" fmla="*/ 0 h 576"/>
              <a:gd name="T2" fmla="*/ 1278 w 1278"/>
              <a:gd name="T3" fmla="*/ 576 h 576"/>
            </a:gdLst>
            <a:ahLst/>
            <a:cxnLst>
              <a:cxn ang="0">
                <a:pos x="T0" y="T1"/>
              </a:cxn>
              <a:cxn ang="0">
                <a:pos x="T2" y="T3"/>
              </a:cxn>
            </a:cxnLst>
            <a:rect l="0" t="0" r="r" b="b"/>
            <a:pathLst>
              <a:path w="1278" h="576">
                <a:moveTo>
                  <a:pt x="0" y="0"/>
                </a:moveTo>
                <a:lnTo>
                  <a:pt x="1278" y="576"/>
                </a:lnTo>
              </a:path>
            </a:pathLst>
          </a:custGeom>
          <a:noFill/>
          <a:ln w="38100" cmpd="sng">
            <a:solidFill>
              <a:srgbClr val="000000"/>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sz="3600" b="1">
              <a:ea typeface="迷你简启体" pitchFamily="65" charset="-122"/>
            </a:endParaRPr>
          </a:p>
        </p:txBody>
      </p:sp>
      <p:sp>
        <p:nvSpPr>
          <p:cNvPr id="261130" name="Freeform 10"/>
          <p:cNvSpPr>
            <a:spLocks/>
          </p:cNvSpPr>
          <p:nvPr/>
        </p:nvSpPr>
        <p:spPr bwMode="auto">
          <a:xfrm>
            <a:off x="917575" y="2444750"/>
            <a:ext cx="957263" cy="803275"/>
          </a:xfrm>
          <a:custGeom>
            <a:avLst/>
            <a:gdLst>
              <a:gd name="T0" fmla="*/ 850 w 850"/>
              <a:gd name="T1" fmla="*/ 0 h 789"/>
              <a:gd name="T2" fmla="*/ 0 w 850"/>
              <a:gd name="T3" fmla="*/ 789 h 789"/>
            </a:gdLst>
            <a:ahLst/>
            <a:cxnLst>
              <a:cxn ang="0">
                <a:pos x="T0" y="T1"/>
              </a:cxn>
              <a:cxn ang="0">
                <a:pos x="T2" y="T3"/>
              </a:cxn>
            </a:cxnLst>
            <a:rect l="0" t="0" r="r" b="b"/>
            <a:pathLst>
              <a:path w="850" h="789">
                <a:moveTo>
                  <a:pt x="850" y="0"/>
                </a:moveTo>
                <a:lnTo>
                  <a:pt x="0" y="789"/>
                </a:lnTo>
              </a:path>
            </a:pathLst>
          </a:custGeom>
          <a:noFill/>
          <a:ln w="38100" cmpd="sng">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sz="3600" b="1">
              <a:ea typeface="迷你简启体" pitchFamily="65" charset="-122"/>
            </a:endParaRPr>
          </a:p>
        </p:txBody>
      </p:sp>
      <p:sp>
        <p:nvSpPr>
          <p:cNvPr id="261131" name="Freeform 11"/>
          <p:cNvSpPr>
            <a:spLocks/>
          </p:cNvSpPr>
          <p:nvPr/>
        </p:nvSpPr>
        <p:spPr bwMode="auto">
          <a:xfrm>
            <a:off x="2505075" y="2546350"/>
            <a:ext cx="0" cy="731838"/>
          </a:xfrm>
          <a:custGeom>
            <a:avLst/>
            <a:gdLst>
              <a:gd name="T0" fmla="*/ 0 w 1"/>
              <a:gd name="T1" fmla="*/ 0 h 720"/>
              <a:gd name="T2" fmla="*/ 0 w 1"/>
              <a:gd name="T3" fmla="*/ 720 h 720"/>
            </a:gdLst>
            <a:ahLst/>
            <a:cxnLst>
              <a:cxn ang="0">
                <a:pos x="T0" y="T1"/>
              </a:cxn>
              <a:cxn ang="0">
                <a:pos x="T2" y="T3"/>
              </a:cxn>
            </a:cxnLst>
            <a:rect l="0" t="0" r="r" b="b"/>
            <a:pathLst>
              <a:path w="1" h="720">
                <a:moveTo>
                  <a:pt x="0" y="0"/>
                </a:moveTo>
                <a:lnTo>
                  <a:pt x="0" y="720"/>
                </a:lnTo>
              </a:path>
            </a:pathLst>
          </a:custGeom>
          <a:noFill/>
          <a:ln w="38100" cmpd="sng">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sz="3600" b="1">
              <a:ea typeface="迷你简启体" pitchFamily="65" charset="-122"/>
            </a:endParaRPr>
          </a:p>
        </p:txBody>
      </p:sp>
      <p:sp>
        <p:nvSpPr>
          <p:cNvPr id="261132" name="Freeform 12"/>
          <p:cNvSpPr>
            <a:spLocks/>
          </p:cNvSpPr>
          <p:nvPr/>
        </p:nvSpPr>
        <p:spPr bwMode="auto">
          <a:xfrm>
            <a:off x="3195638" y="2455863"/>
            <a:ext cx="792162" cy="822325"/>
          </a:xfrm>
          <a:custGeom>
            <a:avLst/>
            <a:gdLst>
              <a:gd name="T0" fmla="*/ 0 w 706"/>
              <a:gd name="T1" fmla="*/ 0 h 808"/>
              <a:gd name="T2" fmla="*/ 706 w 706"/>
              <a:gd name="T3" fmla="*/ 808 h 808"/>
            </a:gdLst>
            <a:ahLst/>
            <a:cxnLst>
              <a:cxn ang="0">
                <a:pos x="T0" y="T1"/>
              </a:cxn>
              <a:cxn ang="0">
                <a:pos x="T2" y="T3"/>
              </a:cxn>
            </a:cxnLst>
            <a:rect l="0" t="0" r="r" b="b"/>
            <a:pathLst>
              <a:path w="706" h="808">
                <a:moveTo>
                  <a:pt x="0" y="0"/>
                </a:moveTo>
                <a:lnTo>
                  <a:pt x="706" y="808"/>
                </a:lnTo>
              </a:path>
            </a:pathLst>
          </a:custGeom>
          <a:noFill/>
          <a:ln w="38100" cmpd="sng">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sz="3600" b="1">
              <a:ea typeface="迷你简启体" pitchFamily="65" charset="-122"/>
            </a:endParaRPr>
          </a:p>
        </p:txBody>
      </p:sp>
      <p:sp>
        <p:nvSpPr>
          <p:cNvPr id="261133" name="Text Box 13"/>
          <p:cNvSpPr txBox="1">
            <a:spLocks noChangeArrowheads="1"/>
          </p:cNvSpPr>
          <p:nvPr/>
        </p:nvSpPr>
        <p:spPr bwMode="auto">
          <a:xfrm>
            <a:off x="709613" y="3243263"/>
            <a:ext cx="350837" cy="15859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p>
            <a:pPr algn="just" eaLnBrk="0" hangingPunct="0">
              <a:lnSpc>
                <a:spcPct val="120000"/>
              </a:lnSpc>
            </a:pPr>
            <a:r>
              <a:rPr lang="zh-CN" altLang="en-US" sz="2000" b="1">
                <a:solidFill>
                  <a:srgbClr val="000000"/>
                </a:solidFill>
                <a:ea typeface="迷你简启体" pitchFamily="65" charset="-122"/>
              </a:rPr>
              <a:t>基本概念</a:t>
            </a:r>
          </a:p>
        </p:txBody>
      </p:sp>
      <p:sp>
        <p:nvSpPr>
          <p:cNvPr id="261134" name="Text Box 14"/>
          <p:cNvSpPr txBox="1">
            <a:spLocks noChangeArrowheads="1"/>
          </p:cNvSpPr>
          <p:nvPr/>
        </p:nvSpPr>
        <p:spPr bwMode="auto">
          <a:xfrm>
            <a:off x="2327275" y="3259138"/>
            <a:ext cx="350838" cy="158432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p>
            <a:pPr algn="just" eaLnBrk="0" hangingPunct="0">
              <a:lnSpc>
                <a:spcPct val="120000"/>
              </a:lnSpc>
            </a:pPr>
            <a:r>
              <a:rPr lang="zh-CN" altLang="en-US" sz="2000" b="1">
                <a:solidFill>
                  <a:srgbClr val="000000"/>
                </a:solidFill>
                <a:ea typeface="迷你简启体" pitchFamily="65" charset="-122"/>
              </a:rPr>
              <a:t>逻辑结构</a:t>
            </a:r>
          </a:p>
        </p:txBody>
      </p:sp>
      <p:sp>
        <p:nvSpPr>
          <p:cNvPr id="261135" name="Text Box 15"/>
          <p:cNvSpPr txBox="1">
            <a:spLocks noChangeArrowheads="1"/>
          </p:cNvSpPr>
          <p:nvPr/>
        </p:nvSpPr>
        <p:spPr bwMode="auto">
          <a:xfrm>
            <a:off x="3862388" y="3275013"/>
            <a:ext cx="352425" cy="15859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p>
            <a:pPr algn="just" eaLnBrk="0" hangingPunct="0">
              <a:lnSpc>
                <a:spcPct val="120000"/>
              </a:lnSpc>
            </a:pPr>
            <a:r>
              <a:rPr lang="zh-CN" altLang="en-US" sz="2000" b="1">
                <a:solidFill>
                  <a:srgbClr val="000000"/>
                </a:solidFill>
                <a:ea typeface="迷你简启体" pitchFamily="65" charset="-122"/>
              </a:rPr>
              <a:t>存储结构</a:t>
            </a:r>
          </a:p>
        </p:txBody>
      </p:sp>
      <p:sp>
        <p:nvSpPr>
          <p:cNvPr id="261136" name="Text Box 16"/>
          <p:cNvSpPr txBox="1">
            <a:spLocks noChangeArrowheads="1"/>
          </p:cNvSpPr>
          <p:nvPr/>
        </p:nvSpPr>
        <p:spPr bwMode="auto">
          <a:xfrm>
            <a:off x="152400" y="5367338"/>
            <a:ext cx="1503363" cy="11239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lnSpc>
                <a:spcPct val="104000"/>
              </a:lnSpc>
            </a:pPr>
            <a:r>
              <a:rPr lang="zh-CN" altLang="en-US" sz="1800" b="1">
                <a:solidFill>
                  <a:srgbClr val="000000"/>
                </a:solidFill>
                <a:ea typeface="迷你简启体" pitchFamily="65" charset="-122"/>
              </a:rPr>
              <a:t>⑴数据</a:t>
            </a:r>
          </a:p>
          <a:p>
            <a:pPr algn="just" eaLnBrk="0" hangingPunct="0">
              <a:lnSpc>
                <a:spcPct val="104000"/>
              </a:lnSpc>
            </a:pPr>
            <a:r>
              <a:rPr lang="zh-CN" altLang="en-US" sz="1800" b="1">
                <a:solidFill>
                  <a:srgbClr val="000000"/>
                </a:solidFill>
                <a:ea typeface="迷你简启体" pitchFamily="65" charset="-122"/>
              </a:rPr>
              <a:t>⑵数据元素</a:t>
            </a:r>
          </a:p>
          <a:p>
            <a:pPr algn="just" eaLnBrk="0" hangingPunct="0">
              <a:lnSpc>
                <a:spcPct val="104000"/>
              </a:lnSpc>
            </a:pPr>
            <a:r>
              <a:rPr lang="zh-CN" altLang="en-US" sz="1800" b="1">
                <a:solidFill>
                  <a:srgbClr val="000000"/>
                </a:solidFill>
                <a:ea typeface="迷你简启体" pitchFamily="65" charset="-122"/>
              </a:rPr>
              <a:t>⑶数据对象</a:t>
            </a:r>
          </a:p>
          <a:p>
            <a:pPr algn="just" eaLnBrk="0" hangingPunct="0">
              <a:lnSpc>
                <a:spcPct val="104000"/>
              </a:lnSpc>
            </a:pPr>
            <a:r>
              <a:rPr lang="zh-CN" altLang="en-US" sz="1800" b="1">
                <a:solidFill>
                  <a:srgbClr val="000000"/>
                </a:solidFill>
                <a:ea typeface="迷你简启体" pitchFamily="65" charset="-122"/>
              </a:rPr>
              <a:t>⑷</a:t>
            </a:r>
            <a:r>
              <a:rPr lang="en-US" altLang="zh-CN" sz="1800" b="1">
                <a:solidFill>
                  <a:srgbClr val="000000"/>
                </a:solidFill>
                <a:ea typeface="迷你简启体" pitchFamily="65" charset="-122"/>
              </a:rPr>
              <a:t>ADT</a:t>
            </a:r>
          </a:p>
        </p:txBody>
      </p:sp>
      <p:sp>
        <p:nvSpPr>
          <p:cNvPr id="261137" name="Line 17"/>
          <p:cNvSpPr>
            <a:spLocks noChangeShapeType="1"/>
          </p:cNvSpPr>
          <p:nvPr/>
        </p:nvSpPr>
        <p:spPr bwMode="auto">
          <a:xfrm>
            <a:off x="909638" y="4840288"/>
            <a:ext cx="0" cy="533400"/>
          </a:xfrm>
          <a:prstGeom prst="line">
            <a:avLst/>
          </a:prstGeom>
          <a:noFill/>
          <a:ln w="38100">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sz="3600" b="1">
              <a:ea typeface="迷你简启体" pitchFamily="65" charset="-122"/>
            </a:endParaRPr>
          </a:p>
        </p:txBody>
      </p:sp>
      <p:sp>
        <p:nvSpPr>
          <p:cNvPr id="261138" name="Text Box 18"/>
          <p:cNvSpPr txBox="1">
            <a:spLocks noChangeArrowheads="1"/>
          </p:cNvSpPr>
          <p:nvPr/>
        </p:nvSpPr>
        <p:spPr bwMode="auto">
          <a:xfrm>
            <a:off x="1893888" y="5383213"/>
            <a:ext cx="1301750" cy="8763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lnSpc>
                <a:spcPct val="104000"/>
              </a:lnSpc>
            </a:pPr>
            <a:r>
              <a:rPr lang="zh-CN" altLang="en-US" sz="1800" b="1">
                <a:solidFill>
                  <a:srgbClr val="000000"/>
                </a:solidFill>
                <a:ea typeface="迷你简启体" pitchFamily="65" charset="-122"/>
              </a:rPr>
              <a:t>⑴逻辑结构</a:t>
            </a:r>
          </a:p>
          <a:p>
            <a:pPr algn="just" eaLnBrk="0" hangingPunct="0">
              <a:lnSpc>
                <a:spcPct val="104000"/>
              </a:lnSpc>
            </a:pPr>
            <a:r>
              <a:rPr lang="zh-CN" altLang="en-US" sz="1800" b="1">
                <a:solidFill>
                  <a:srgbClr val="000000"/>
                </a:solidFill>
                <a:ea typeface="迷你简启体" pitchFamily="65" charset="-122"/>
              </a:rPr>
              <a:t>⑵数据结构</a:t>
            </a:r>
          </a:p>
          <a:p>
            <a:pPr algn="just" eaLnBrk="0" hangingPunct="0">
              <a:lnSpc>
                <a:spcPct val="104000"/>
              </a:lnSpc>
            </a:pPr>
            <a:r>
              <a:rPr lang="zh-CN" altLang="en-US" sz="1800" b="1">
                <a:solidFill>
                  <a:srgbClr val="000000"/>
                </a:solidFill>
                <a:ea typeface="迷你简启体" pitchFamily="65" charset="-122"/>
              </a:rPr>
              <a:t>的分类</a:t>
            </a:r>
          </a:p>
        </p:txBody>
      </p:sp>
      <p:sp>
        <p:nvSpPr>
          <p:cNvPr id="261139" name="Text Box 19"/>
          <p:cNvSpPr txBox="1">
            <a:spLocks noChangeArrowheads="1"/>
          </p:cNvSpPr>
          <p:nvPr/>
        </p:nvSpPr>
        <p:spPr bwMode="auto">
          <a:xfrm>
            <a:off x="3392488" y="5397500"/>
            <a:ext cx="1251520" cy="8794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lnSpc>
                <a:spcPct val="104000"/>
              </a:lnSpc>
            </a:pPr>
            <a:r>
              <a:rPr lang="zh-CN" altLang="en-US" sz="1800" b="1" dirty="0">
                <a:solidFill>
                  <a:srgbClr val="000000"/>
                </a:solidFill>
                <a:ea typeface="迷你简启体" pitchFamily="65" charset="-122"/>
              </a:rPr>
              <a:t>⑴存储结构</a:t>
            </a:r>
          </a:p>
          <a:p>
            <a:pPr algn="just" eaLnBrk="0" hangingPunct="0">
              <a:lnSpc>
                <a:spcPct val="104000"/>
              </a:lnSpc>
            </a:pPr>
            <a:r>
              <a:rPr lang="zh-CN" altLang="en-US" sz="1800" b="1" dirty="0">
                <a:solidFill>
                  <a:srgbClr val="000000"/>
                </a:solidFill>
                <a:ea typeface="迷你简启体" pitchFamily="65" charset="-122"/>
              </a:rPr>
              <a:t>⑵常用存储</a:t>
            </a:r>
          </a:p>
          <a:p>
            <a:pPr algn="just" eaLnBrk="0" hangingPunct="0">
              <a:lnSpc>
                <a:spcPct val="104000"/>
              </a:lnSpc>
            </a:pPr>
            <a:r>
              <a:rPr lang="zh-CN" altLang="en-US" sz="1800" b="1" dirty="0">
                <a:solidFill>
                  <a:srgbClr val="000000"/>
                </a:solidFill>
                <a:ea typeface="迷你简启体" pitchFamily="65" charset="-122"/>
              </a:rPr>
              <a:t>方法</a:t>
            </a:r>
          </a:p>
        </p:txBody>
      </p:sp>
      <p:sp>
        <p:nvSpPr>
          <p:cNvPr id="261140" name="Line 20"/>
          <p:cNvSpPr>
            <a:spLocks noChangeShapeType="1"/>
          </p:cNvSpPr>
          <p:nvPr/>
        </p:nvSpPr>
        <p:spPr bwMode="auto">
          <a:xfrm>
            <a:off x="2509838" y="4854575"/>
            <a:ext cx="0" cy="533400"/>
          </a:xfrm>
          <a:prstGeom prst="line">
            <a:avLst/>
          </a:prstGeom>
          <a:noFill/>
          <a:ln w="38100">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sz="3600" b="1">
              <a:ea typeface="迷你简启体" pitchFamily="65" charset="-122"/>
            </a:endParaRPr>
          </a:p>
        </p:txBody>
      </p:sp>
      <p:sp>
        <p:nvSpPr>
          <p:cNvPr id="261141" name="Line 21"/>
          <p:cNvSpPr>
            <a:spLocks noChangeShapeType="1"/>
          </p:cNvSpPr>
          <p:nvPr/>
        </p:nvSpPr>
        <p:spPr bwMode="auto">
          <a:xfrm>
            <a:off x="4027488" y="4870450"/>
            <a:ext cx="0" cy="533400"/>
          </a:xfrm>
          <a:prstGeom prst="line">
            <a:avLst/>
          </a:prstGeom>
          <a:noFill/>
          <a:ln w="38100">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sz="3600" b="1">
              <a:ea typeface="迷你简启体" pitchFamily="65" charset="-122"/>
            </a:endParaRPr>
          </a:p>
        </p:txBody>
      </p:sp>
      <p:sp>
        <p:nvSpPr>
          <p:cNvPr id="261142" name="Text Box 22"/>
          <p:cNvSpPr txBox="1">
            <a:spLocks noChangeArrowheads="1"/>
          </p:cNvSpPr>
          <p:nvPr/>
        </p:nvSpPr>
        <p:spPr bwMode="auto">
          <a:xfrm>
            <a:off x="5684838" y="3275013"/>
            <a:ext cx="350837" cy="15859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p>
            <a:pPr algn="just" eaLnBrk="0" hangingPunct="0">
              <a:lnSpc>
                <a:spcPct val="120000"/>
              </a:lnSpc>
            </a:pPr>
            <a:r>
              <a:rPr lang="zh-CN" altLang="en-US" sz="2000" b="1">
                <a:solidFill>
                  <a:srgbClr val="000000"/>
                </a:solidFill>
                <a:ea typeface="迷你简启体" pitchFamily="65" charset="-122"/>
              </a:rPr>
              <a:t>基本概念</a:t>
            </a:r>
          </a:p>
        </p:txBody>
      </p:sp>
      <p:sp>
        <p:nvSpPr>
          <p:cNvPr id="261143" name="Text Box 23"/>
          <p:cNvSpPr txBox="1">
            <a:spLocks noChangeArrowheads="1"/>
          </p:cNvSpPr>
          <p:nvPr/>
        </p:nvSpPr>
        <p:spPr bwMode="auto">
          <a:xfrm>
            <a:off x="8199438" y="3303588"/>
            <a:ext cx="349250" cy="15859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p>
            <a:pPr algn="just" eaLnBrk="0" hangingPunct="0">
              <a:lnSpc>
                <a:spcPct val="120000"/>
              </a:lnSpc>
            </a:pPr>
            <a:r>
              <a:rPr lang="zh-CN" altLang="en-US" sz="2000" b="1" dirty="0">
                <a:solidFill>
                  <a:srgbClr val="000000"/>
                </a:solidFill>
                <a:ea typeface="迷你简启体" pitchFamily="65" charset="-122"/>
              </a:rPr>
              <a:t>算法分析</a:t>
            </a:r>
          </a:p>
        </p:txBody>
      </p:sp>
      <p:sp>
        <p:nvSpPr>
          <p:cNvPr id="261144" name="Text Box 24"/>
          <p:cNvSpPr txBox="1">
            <a:spLocks noChangeArrowheads="1"/>
          </p:cNvSpPr>
          <p:nvPr/>
        </p:nvSpPr>
        <p:spPr bwMode="auto">
          <a:xfrm>
            <a:off x="5211763" y="5397500"/>
            <a:ext cx="1376461" cy="11080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lnSpc>
                <a:spcPct val="104000"/>
              </a:lnSpc>
            </a:pPr>
            <a:r>
              <a:rPr lang="zh-CN" altLang="en-US" sz="1800" b="1" dirty="0">
                <a:solidFill>
                  <a:srgbClr val="000000"/>
                </a:solidFill>
                <a:ea typeface="迷你简启体" pitchFamily="65" charset="-122"/>
              </a:rPr>
              <a:t>⑴算法</a:t>
            </a:r>
          </a:p>
          <a:p>
            <a:pPr algn="just" eaLnBrk="0" hangingPunct="0">
              <a:lnSpc>
                <a:spcPct val="104000"/>
              </a:lnSpc>
            </a:pPr>
            <a:r>
              <a:rPr lang="zh-CN" altLang="en-US" sz="1800" b="1" dirty="0">
                <a:solidFill>
                  <a:srgbClr val="000000"/>
                </a:solidFill>
                <a:ea typeface="迷你简启体" pitchFamily="65" charset="-122"/>
              </a:rPr>
              <a:t>⑵算法特性</a:t>
            </a:r>
          </a:p>
          <a:p>
            <a:pPr algn="just" eaLnBrk="0" hangingPunct="0">
              <a:lnSpc>
                <a:spcPct val="104000"/>
              </a:lnSpc>
            </a:pPr>
            <a:r>
              <a:rPr lang="zh-CN" altLang="en-US" sz="1800" b="1" dirty="0">
                <a:solidFill>
                  <a:srgbClr val="000000"/>
                </a:solidFill>
                <a:ea typeface="迷你简启体" pitchFamily="65" charset="-122"/>
              </a:rPr>
              <a:t>⑶评价算法</a:t>
            </a:r>
          </a:p>
          <a:p>
            <a:pPr algn="just" eaLnBrk="0" hangingPunct="0">
              <a:lnSpc>
                <a:spcPct val="104000"/>
              </a:lnSpc>
            </a:pPr>
            <a:r>
              <a:rPr lang="zh-CN" altLang="en-US" sz="1800" b="1" dirty="0">
                <a:solidFill>
                  <a:srgbClr val="000000"/>
                </a:solidFill>
                <a:ea typeface="迷你简启体" pitchFamily="65" charset="-122"/>
              </a:rPr>
              <a:t>⑷描述算法</a:t>
            </a:r>
          </a:p>
        </p:txBody>
      </p:sp>
      <p:sp>
        <p:nvSpPr>
          <p:cNvPr id="261145" name="Text Box 25"/>
          <p:cNvSpPr txBox="1">
            <a:spLocks noChangeArrowheads="1"/>
          </p:cNvSpPr>
          <p:nvPr/>
        </p:nvSpPr>
        <p:spPr bwMode="auto">
          <a:xfrm>
            <a:off x="7668344" y="5413375"/>
            <a:ext cx="1475656" cy="113823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lnSpc>
                <a:spcPct val="104000"/>
              </a:lnSpc>
            </a:pPr>
            <a:r>
              <a:rPr lang="zh-CN" altLang="en-US" sz="1800" b="1" dirty="0">
                <a:solidFill>
                  <a:srgbClr val="000000"/>
                </a:solidFill>
                <a:ea typeface="迷你简启体" pitchFamily="65" charset="-122"/>
              </a:rPr>
              <a:t>⑴问题规模</a:t>
            </a:r>
          </a:p>
          <a:p>
            <a:pPr algn="just" eaLnBrk="0" hangingPunct="0">
              <a:lnSpc>
                <a:spcPct val="104000"/>
              </a:lnSpc>
            </a:pPr>
            <a:r>
              <a:rPr lang="zh-CN" altLang="en-US" sz="1800" b="1" dirty="0">
                <a:solidFill>
                  <a:srgbClr val="000000"/>
                </a:solidFill>
                <a:ea typeface="迷你简启体" pitchFamily="65" charset="-122"/>
              </a:rPr>
              <a:t>⑵基本语句</a:t>
            </a:r>
          </a:p>
          <a:p>
            <a:pPr algn="just" eaLnBrk="0" hangingPunct="0">
              <a:lnSpc>
                <a:spcPct val="104000"/>
              </a:lnSpc>
            </a:pPr>
            <a:r>
              <a:rPr lang="zh-CN" altLang="en-US" sz="1800" b="1" dirty="0">
                <a:solidFill>
                  <a:srgbClr val="000000"/>
                </a:solidFill>
                <a:ea typeface="迷你简启体" pitchFamily="65" charset="-122"/>
              </a:rPr>
              <a:t>⑶时间复杂度</a:t>
            </a:r>
          </a:p>
          <a:p>
            <a:pPr algn="just" eaLnBrk="0" hangingPunct="0">
              <a:lnSpc>
                <a:spcPct val="104000"/>
              </a:lnSpc>
            </a:pPr>
            <a:r>
              <a:rPr lang="zh-CN" altLang="en-US" sz="1800" b="1" dirty="0">
                <a:solidFill>
                  <a:srgbClr val="000000"/>
                </a:solidFill>
                <a:ea typeface="迷你简启体" pitchFamily="65" charset="-122"/>
              </a:rPr>
              <a:t>⑷大</a:t>
            </a:r>
            <a:r>
              <a:rPr lang="en-US" altLang="zh-CN" sz="1800" b="1" i="1" dirty="0">
                <a:solidFill>
                  <a:srgbClr val="000000"/>
                </a:solidFill>
                <a:ea typeface="迷你简启体" pitchFamily="65" charset="-122"/>
              </a:rPr>
              <a:t>O</a:t>
            </a:r>
            <a:r>
              <a:rPr lang="zh-CN" altLang="en-US" sz="1800" b="1" dirty="0">
                <a:solidFill>
                  <a:srgbClr val="000000"/>
                </a:solidFill>
                <a:ea typeface="迷你简启体" pitchFamily="65" charset="-122"/>
              </a:rPr>
              <a:t>记号</a:t>
            </a:r>
          </a:p>
        </p:txBody>
      </p:sp>
      <p:sp>
        <p:nvSpPr>
          <p:cNvPr id="261146" name="Line 26"/>
          <p:cNvSpPr>
            <a:spLocks noChangeShapeType="1"/>
          </p:cNvSpPr>
          <p:nvPr/>
        </p:nvSpPr>
        <p:spPr bwMode="auto">
          <a:xfrm>
            <a:off x="5765800" y="4870450"/>
            <a:ext cx="0" cy="533400"/>
          </a:xfrm>
          <a:prstGeom prst="line">
            <a:avLst/>
          </a:prstGeom>
          <a:noFill/>
          <a:ln w="38100">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sz="3600" b="1">
              <a:ea typeface="迷你简启体" pitchFamily="65" charset="-122"/>
            </a:endParaRPr>
          </a:p>
        </p:txBody>
      </p:sp>
      <p:sp>
        <p:nvSpPr>
          <p:cNvPr id="261147" name="Line 27"/>
          <p:cNvSpPr>
            <a:spLocks noChangeShapeType="1"/>
          </p:cNvSpPr>
          <p:nvPr/>
        </p:nvSpPr>
        <p:spPr bwMode="auto">
          <a:xfrm>
            <a:off x="8380413" y="4900613"/>
            <a:ext cx="0" cy="533400"/>
          </a:xfrm>
          <a:prstGeom prst="line">
            <a:avLst/>
          </a:prstGeom>
          <a:noFill/>
          <a:ln w="38100">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sz="3600" b="1">
              <a:ea typeface="迷你简启体" pitchFamily="65" charset="-122"/>
            </a:endParaRPr>
          </a:p>
        </p:txBody>
      </p:sp>
      <p:sp>
        <p:nvSpPr>
          <p:cNvPr id="261148" name="Freeform 28"/>
          <p:cNvSpPr>
            <a:spLocks/>
          </p:cNvSpPr>
          <p:nvPr/>
        </p:nvSpPr>
        <p:spPr bwMode="auto">
          <a:xfrm>
            <a:off x="5853113" y="2554288"/>
            <a:ext cx="827087" cy="731837"/>
          </a:xfrm>
          <a:custGeom>
            <a:avLst/>
            <a:gdLst>
              <a:gd name="T0" fmla="*/ 885 w 885"/>
              <a:gd name="T1" fmla="*/ 0 h 718"/>
              <a:gd name="T2" fmla="*/ 0 w 885"/>
              <a:gd name="T3" fmla="*/ 718 h 718"/>
            </a:gdLst>
            <a:ahLst/>
            <a:cxnLst>
              <a:cxn ang="0">
                <a:pos x="T0" y="T1"/>
              </a:cxn>
              <a:cxn ang="0">
                <a:pos x="T2" y="T3"/>
              </a:cxn>
            </a:cxnLst>
            <a:rect l="0" t="0" r="r" b="b"/>
            <a:pathLst>
              <a:path w="885" h="718">
                <a:moveTo>
                  <a:pt x="885" y="0"/>
                </a:moveTo>
                <a:lnTo>
                  <a:pt x="0" y="718"/>
                </a:lnTo>
              </a:path>
            </a:pathLst>
          </a:custGeom>
          <a:noFill/>
          <a:ln w="38100" cmpd="sng">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sz="3600" b="1">
              <a:ea typeface="迷你简启体" pitchFamily="65" charset="-122"/>
            </a:endParaRPr>
          </a:p>
        </p:txBody>
      </p:sp>
      <p:sp>
        <p:nvSpPr>
          <p:cNvPr id="261149" name="Freeform 29"/>
          <p:cNvSpPr>
            <a:spLocks/>
          </p:cNvSpPr>
          <p:nvPr/>
        </p:nvSpPr>
        <p:spPr bwMode="auto">
          <a:xfrm>
            <a:off x="7523163" y="2524125"/>
            <a:ext cx="846137" cy="790575"/>
          </a:xfrm>
          <a:custGeom>
            <a:avLst/>
            <a:gdLst>
              <a:gd name="T0" fmla="*/ 0 w 720"/>
              <a:gd name="T1" fmla="*/ 0 h 778"/>
              <a:gd name="T2" fmla="*/ 720 w 720"/>
              <a:gd name="T3" fmla="*/ 778 h 778"/>
            </a:gdLst>
            <a:ahLst/>
            <a:cxnLst>
              <a:cxn ang="0">
                <a:pos x="T0" y="T1"/>
              </a:cxn>
              <a:cxn ang="0">
                <a:pos x="T2" y="T3"/>
              </a:cxn>
            </a:cxnLst>
            <a:rect l="0" t="0" r="r" b="b"/>
            <a:pathLst>
              <a:path w="720" h="778">
                <a:moveTo>
                  <a:pt x="0" y="0"/>
                </a:moveTo>
                <a:lnTo>
                  <a:pt x="720" y="778"/>
                </a:lnTo>
              </a:path>
            </a:pathLst>
          </a:custGeom>
          <a:noFill/>
          <a:ln w="38100" cmpd="sng">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sz="3600" b="1">
              <a:ea typeface="迷你简启体" pitchFamily="65" charset="-122"/>
            </a:endParaRPr>
          </a:p>
        </p:txBody>
      </p:sp>
      <p:sp>
        <p:nvSpPr>
          <p:cNvPr id="261150" name="AutoShape 30"/>
          <p:cNvSpPr>
            <a:spLocks noChangeArrowheads="1"/>
          </p:cNvSpPr>
          <p:nvPr/>
        </p:nvSpPr>
        <p:spPr bwMode="auto">
          <a:xfrm>
            <a:off x="2805113" y="3795713"/>
            <a:ext cx="914400" cy="550862"/>
          </a:xfrm>
          <a:prstGeom prst="leftRightArrow">
            <a:avLst>
              <a:gd name="adj1" fmla="val 50000"/>
              <a:gd name="adj2" fmla="val 33199"/>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0" rIns="0" bIns="0"/>
          <a:lstStyle/>
          <a:p>
            <a:pPr algn="just" eaLnBrk="0" hangingPunct="0"/>
            <a:r>
              <a:rPr lang="zh-CN" altLang="en-US" sz="1800" b="1">
                <a:solidFill>
                  <a:srgbClr val="FF0000"/>
                </a:solidFill>
                <a:ea typeface="迷你简启体" pitchFamily="65" charset="-122"/>
              </a:rPr>
              <a:t>关 系</a:t>
            </a:r>
          </a:p>
        </p:txBody>
      </p:sp>
    </p:spTree>
    <p:extLst>
      <p:ext uri="{BB962C8B-B14F-4D97-AF65-F5344CB8AC3E}">
        <p14:creationId xmlns:p14="http://schemas.microsoft.com/office/powerpoint/2010/main" val="2372126447"/>
      </p:ext>
    </p:extLst>
  </p:cSld>
  <p:clrMapOvr>
    <a:masterClrMapping/>
  </p:clrMapOvr>
  <p:transition spd="med">
    <p:pull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本周作业</a:t>
            </a:r>
            <a:r>
              <a:rPr lang="en-US" altLang="zh-CN" dirty="0" smtClean="0"/>
              <a:t>(</a:t>
            </a:r>
            <a:r>
              <a:rPr lang="zh-CN" altLang="en-US" dirty="0" smtClean="0"/>
              <a:t>作业量以上课说的为准</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solidFill>
                  <a:schemeClr val="accent2">
                    <a:lumMod val="75000"/>
                  </a:schemeClr>
                </a:solidFill>
              </a:rPr>
              <a:t>课后习题 </a:t>
            </a:r>
            <a:r>
              <a:rPr lang="en-US" altLang="zh-CN" dirty="0" smtClean="0">
                <a:solidFill>
                  <a:schemeClr val="accent2">
                    <a:lumMod val="75000"/>
                  </a:schemeClr>
                </a:solidFill>
              </a:rPr>
              <a:t>1</a:t>
            </a:r>
            <a:r>
              <a:rPr lang="zh-CN" altLang="en-US" dirty="0" smtClean="0">
                <a:solidFill>
                  <a:schemeClr val="accent2">
                    <a:lumMod val="75000"/>
                  </a:schemeClr>
                </a:solidFill>
              </a:rPr>
              <a:t>，</a:t>
            </a:r>
            <a:r>
              <a:rPr lang="en-US" altLang="zh-CN" dirty="0" smtClean="0">
                <a:solidFill>
                  <a:schemeClr val="accent2">
                    <a:lumMod val="75000"/>
                  </a:schemeClr>
                </a:solidFill>
              </a:rPr>
              <a:t>2 (</a:t>
            </a:r>
            <a:r>
              <a:rPr lang="zh-CN" altLang="en-US" dirty="0" smtClean="0">
                <a:solidFill>
                  <a:schemeClr val="accent2">
                    <a:lumMod val="75000"/>
                  </a:schemeClr>
                </a:solidFill>
              </a:rPr>
              <a:t>考试必考内容</a:t>
            </a:r>
            <a:r>
              <a:rPr lang="en-US" altLang="zh-CN" dirty="0" smtClean="0">
                <a:solidFill>
                  <a:schemeClr val="accent2">
                    <a:lumMod val="75000"/>
                  </a:schemeClr>
                </a:solidFill>
              </a:rPr>
              <a:t>) </a:t>
            </a:r>
            <a:r>
              <a:rPr lang="zh-CN" altLang="en-US" dirty="0" smtClean="0">
                <a:solidFill>
                  <a:schemeClr val="accent2">
                    <a:lumMod val="75000"/>
                  </a:schemeClr>
                </a:solidFill>
              </a:rPr>
              <a:t>不用抄题</a:t>
            </a:r>
            <a:endParaRPr lang="en-US" altLang="zh-CN" dirty="0" smtClean="0">
              <a:solidFill>
                <a:schemeClr val="accent2">
                  <a:lumMod val="75000"/>
                </a:schemeClr>
              </a:solidFill>
            </a:endParaRPr>
          </a:p>
          <a:p>
            <a:r>
              <a:rPr lang="zh-CN" altLang="en-US" dirty="0" smtClean="0">
                <a:solidFill>
                  <a:srgbClr val="E1A869"/>
                </a:solidFill>
              </a:rPr>
              <a:t>由于教材你们不一定已拿到，班长</a:t>
            </a:r>
            <a:r>
              <a:rPr lang="en-US" altLang="zh-CN" dirty="0" smtClean="0">
                <a:solidFill>
                  <a:srgbClr val="E1A869"/>
                </a:solidFill>
              </a:rPr>
              <a:t>/</a:t>
            </a:r>
            <a:r>
              <a:rPr lang="zh-CN" altLang="en-US" dirty="0" smtClean="0">
                <a:solidFill>
                  <a:srgbClr val="E1A869"/>
                </a:solidFill>
              </a:rPr>
              <a:t>学委</a:t>
            </a:r>
            <a:r>
              <a:rPr lang="en-US" altLang="zh-CN" dirty="0" smtClean="0">
                <a:solidFill>
                  <a:srgbClr val="E1A869"/>
                </a:solidFill>
              </a:rPr>
              <a:t>/</a:t>
            </a:r>
            <a:r>
              <a:rPr lang="zh-CN" altLang="en-US" dirty="0" smtClean="0">
                <a:solidFill>
                  <a:srgbClr val="E1A869"/>
                </a:solidFill>
              </a:rPr>
              <a:t>课代表谁手机清晰来照一下相</a:t>
            </a:r>
            <a:endParaRPr lang="en-US" altLang="zh-CN" dirty="0" smtClean="0">
              <a:solidFill>
                <a:srgbClr val="E1A869"/>
              </a:solidFill>
            </a:endParaRPr>
          </a:p>
          <a:p>
            <a:r>
              <a:rPr lang="zh-CN" altLang="en-US" dirty="0"/>
              <a:t>作业量以上课说的为</a:t>
            </a:r>
            <a:r>
              <a:rPr lang="zh-CN" altLang="en-US" dirty="0" smtClean="0"/>
              <a:t>准</a:t>
            </a:r>
            <a:r>
              <a:rPr lang="en-US" altLang="zh-CN" smtClean="0"/>
              <a:t>,</a:t>
            </a:r>
            <a:r>
              <a:rPr lang="zh-CN" altLang="en-US" smtClean="0"/>
              <a:t>发</a:t>
            </a:r>
            <a:r>
              <a:rPr lang="zh-CN" altLang="en-US" dirty="0" smtClean="0"/>
              <a:t>下的</a:t>
            </a:r>
            <a:r>
              <a:rPr lang="en-US" altLang="zh-CN" dirty="0" err="1" smtClean="0"/>
              <a:t>ppt</a:t>
            </a:r>
            <a:r>
              <a:rPr lang="zh-CN" altLang="en-US" dirty="0" smtClean="0"/>
              <a:t>里面多的不做</a:t>
            </a:r>
            <a:endParaRPr lang="zh-CN" altLang="en-US" dirty="0">
              <a:solidFill>
                <a:srgbClr val="E1A869"/>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16" y="3635245"/>
            <a:ext cx="8532440" cy="2890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743490"/>
      </p:ext>
    </p:extLst>
  </p:cSld>
  <p:clrMapOvr>
    <a:masterClrMapping/>
  </p:clrMapOvr>
  <p:transition spd="med">
    <p:pull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9" y="44624"/>
            <a:ext cx="4824536" cy="6808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4739792"/>
      </p:ext>
    </p:extLst>
  </p:cSld>
  <p:clrMapOvr>
    <a:masterClrMapping/>
  </p:clrMapOvr>
  <p:transition spd="med">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zh-CN" altLang="en-US" b="1">
                <a:latin typeface="Times New Roman" pitchFamily="18" charset="0"/>
                <a:ea typeface="楷体_GB2312" pitchFamily="49" charset="-122"/>
              </a:rPr>
              <a:t>数据结构</a:t>
            </a:r>
          </a:p>
        </p:txBody>
      </p:sp>
      <p:sp>
        <p:nvSpPr>
          <p:cNvPr id="263171" name="Rectangle 3" descr="Rectangle: Click to edit Master text styles&#10;Second level&#10;Third level&#10;Fourth level&#10;Fifth level"/>
          <p:cNvSpPr>
            <a:spLocks noGrp="1" noChangeArrowheads="1"/>
          </p:cNvSpPr>
          <p:nvPr>
            <p:ph idx="1"/>
          </p:nvPr>
        </p:nvSpPr>
        <p:spPr/>
        <p:txBody>
          <a:bodyPr/>
          <a:lstStyle/>
          <a:p>
            <a:r>
              <a:rPr lang="zh-CN" altLang="en-US" sz="3200" dirty="0"/>
              <a:t>数据结构是什么</a:t>
            </a:r>
            <a:r>
              <a:rPr lang="zh-CN" altLang="en-US" sz="3200" dirty="0" smtClean="0"/>
              <a:t>？（非定义）</a:t>
            </a:r>
            <a:endParaRPr lang="zh-CN" altLang="en-US" sz="3200" dirty="0"/>
          </a:p>
          <a:p>
            <a:pPr lvl="1"/>
            <a:r>
              <a:rPr lang="zh-CN" altLang="en-US" sz="2800" dirty="0"/>
              <a:t>数据结构是人们在长期写程序的过程中总结</a:t>
            </a:r>
            <a:r>
              <a:rPr lang="zh-CN" altLang="en-US" sz="2800" dirty="0" smtClean="0"/>
              <a:t>出来</a:t>
            </a:r>
            <a:r>
              <a:rPr lang="zh-CN" altLang="en-US" sz="2800" dirty="0"/>
              <a:t>的对</a:t>
            </a:r>
            <a:r>
              <a:rPr lang="zh-CN" altLang="en-US" sz="3600" b="1" dirty="0" smtClean="0">
                <a:solidFill>
                  <a:srgbClr val="C00000"/>
                </a:solidFill>
              </a:rPr>
              <a:t>数据组织</a:t>
            </a:r>
            <a:r>
              <a:rPr lang="en-US" altLang="zh-CN" dirty="0" smtClean="0"/>
              <a:t>(</a:t>
            </a:r>
            <a:r>
              <a:rPr lang="zh-CN" altLang="en-US" dirty="0" smtClean="0"/>
              <a:t>逻辑结构、物理结构</a:t>
            </a:r>
            <a:r>
              <a:rPr lang="en-US" altLang="zh-CN" dirty="0" smtClean="0"/>
              <a:t>),</a:t>
            </a:r>
            <a:r>
              <a:rPr lang="zh-CN" altLang="en-US" sz="3600" b="1" dirty="0">
                <a:solidFill>
                  <a:srgbClr val="C00000"/>
                </a:solidFill>
              </a:rPr>
              <a:t>数据操作</a:t>
            </a:r>
            <a:r>
              <a:rPr lang="zh-CN" altLang="en-US" sz="2800" dirty="0"/>
              <a:t>方面的精华</a:t>
            </a:r>
            <a:endParaRPr lang="zh-CN" altLang="en-US" dirty="0"/>
          </a:p>
        </p:txBody>
      </p:sp>
      <p:pic>
        <p:nvPicPr>
          <p:cNvPr id="263172" name="Picture 4" descr="j02991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288" y="3860800"/>
            <a:ext cx="1100137" cy="1804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265256"/>
      </p:ext>
    </p:extLst>
  </p:cSld>
  <p:clrMapOvr>
    <a:masterClrMapping/>
  </p:clrMapOvr>
  <mc:AlternateContent xmlns:mc="http://schemas.openxmlformats.org/markup-compatibility/2006" xmlns:p14="http://schemas.microsoft.com/office/powerpoint/2010/main">
    <mc:Choice Requires="p14">
      <p:transition spd="slow" p14:dur="2000" advTm="77929"/>
    </mc:Choice>
    <mc:Fallback xmlns="">
      <p:transition spd="slow" advTm="7792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zh-CN" altLang="en-US" b="1">
                <a:latin typeface="Times New Roman" pitchFamily="18" charset="0"/>
                <a:ea typeface="楷体_GB2312" pitchFamily="49" charset="-122"/>
              </a:rPr>
              <a:t>数据结构</a:t>
            </a:r>
          </a:p>
        </p:txBody>
      </p:sp>
      <p:sp>
        <p:nvSpPr>
          <p:cNvPr id="264195" name="Rectangle 3" descr="Rectangle: Click to edit Master text styles&#10;Second level&#10;Third level&#10;Fourth level&#10;Fifth level"/>
          <p:cNvSpPr>
            <a:spLocks noGrp="1" noChangeArrowheads="1"/>
          </p:cNvSpPr>
          <p:nvPr>
            <p:ph idx="1"/>
          </p:nvPr>
        </p:nvSpPr>
        <p:spPr>
          <a:xfrm>
            <a:off x="2015716" y="1981200"/>
            <a:ext cx="6975884" cy="4114800"/>
          </a:xfrm>
        </p:spPr>
        <p:txBody>
          <a:bodyPr/>
          <a:lstStyle/>
          <a:p>
            <a:r>
              <a:rPr lang="zh-CN" altLang="en-US" sz="3200" dirty="0"/>
              <a:t>为什么要学习数据结构？</a:t>
            </a:r>
          </a:p>
          <a:p>
            <a:pPr lvl="1"/>
            <a:r>
              <a:rPr lang="zh-CN" altLang="en-US" sz="2800" dirty="0"/>
              <a:t>数据结构就是教你怎样用最精简的语言，</a:t>
            </a:r>
            <a:r>
              <a:rPr lang="zh-CN" altLang="en-US" sz="2800" b="1" dirty="0">
                <a:solidFill>
                  <a:srgbClr val="C00000"/>
                </a:solidFill>
              </a:rPr>
              <a:t>利用最少的资源（包括时间和空间）</a:t>
            </a:r>
            <a:r>
              <a:rPr lang="zh-CN" altLang="en-US" sz="2800" dirty="0"/>
              <a:t>编写出</a:t>
            </a:r>
            <a:r>
              <a:rPr lang="zh-CN" altLang="en-US" sz="2800" dirty="0">
                <a:solidFill>
                  <a:srgbClr val="0000FF"/>
                </a:solidFill>
              </a:rPr>
              <a:t>最优秀最合理的程序</a:t>
            </a:r>
            <a:r>
              <a:rPr lang="zh-CN" altLang="en-US" sz="2800" dirty="0"/>
              <a:t>。</a:t>
            </a:r>
          </a:p>
          <a:p>
            <a:pPr lvl="1"/>
            <a:r>
              <a:rPr lang="zh-CN" altLang="en-US" sz="2800" dirty="0"/>
              <a:t>换句话说数据结构存在的意义就是使</a:t>
            </a:r>
            <a:r>
              <a:rPr lang="zh-CN" altLang="en-US" sz="2800" dirty="0">
                <a:solidFill>
                  <a:srgbClr val="FF6600"/>
                </a:solidFill>
              </a:rPr>
              <a:t>程序最优化</a:t>
            </a:r>
            <a:r>
              <a:rPr lang="zh-CN" altLang="en-US" sz="3200" dirty="0"/>
              <a:t>。</a:t>
            </a:r>
          </a:p>
        </p:txBody>
      </p:sp>
      <p:pic>
        <p:nvPicPr>
          <p:cNvPr id="264196" name="Picture 4" descr="j02991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612" y="2352928"/>
            <a:ext cx="1100137" cy="180498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4"/>
          <p:cNvSpPr>
            <a:spLocks noChangeArrowheads="1"/>
          </p:cNvSpPr>
          <p:nvPr/>
        </p:nvSpPr>
        <p:spPr bwMode="auto">
          <a:xfrm>
            <a:off x="359532" y="440668"/>
            <a:ext cx="3096344" cy="1332148"/>
          </a:xfrm>
          <a:prstGeom prst="cloudCallout">
            <a:avLst>
              <a:gd name="adj1" fmla="val 66315"/>
              <a:gd name="adj2" fmla="val 74211"/>
            </a:avLst>
          </a:prstGeom>
          <a:solidFill>
            <a:srgbClr val="CCFFCC"/>
          </a:solidFill>
          <a:ln w="9525">
            <a:solidFill>
              <a:schemeClr val="tx1"/>
            </a:solidFill>
            <a:miter lim="800000"/>
            <a:headEnd/>
            <a:tailEnd/>
          </a:ln>
        </p:spPr>
        <p:txBody>
          <a:bodyPr/>
          <a:lstStyle>
            <a:defPPr>
              <a:defRPr lang="en-US"/>
            </a:defPPr>
            <a:lvl1pPr algn="l"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a:lstStyle>
          <a:p>
            <a:r>
              <a:rPr lang="zh-CN" altLang="en-US" dirty="0" smtClean="0">
                <a:solidFill>
                  <a:srgbClr val="000000"/>
                </a:solidFill>
                <a:latin typeface="+mn-ea"/>
                <a:ea typeface="+mn-ea"/>
              </a:rPr>
              <a:t>不同于程序设计语言的课程</a:t>
            </a:r>
            <a:endParaRPr lang="zh-CN" altLang="en-US" dirty="0">
              <a:solidFill>
                <a:srgbClr val="000000"/>
              </a:solidFill>
              <a:latin typeface="+mn-ea"/>
              <a:ea typeface="+mn-ea"/>
            </a:endParaRPr>
          </a:p>
        </p:txBody>
      </p:sp>
    </p:spTree>
    <p:extLst>
      <p:ext uri="{BB962C8B-B14F-4D97-AF65-F5344CB8AC3E}">
        <p14:creationId xmlns:p14="http://schemas.microsoft.com/office/powerpoint/2010/main" val="658741319"/>
      </p:ext>
    </p:extLst>
  </p:cSld>
  <p:clrMapOvr>
    <a:masterClrMapping/>
  </p:clrMapOvr>
  <mc:AlternateContent xmlns:mc="http://schemas.openxmlformats.org/markup-compatibility/2006" xmlns:p14="http://schemas.microsoft.com/office/powerpoint/2010/main">
    <mc:Choice Requires="p14">
      <p:transition spd="slow" p14:dur="2000" advTm="24826"/>
    </mc:Choice>
    <mc:Fallback xmlns="">
      <p:transition spd="slow" advTm="2482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5832140" y="3836532"/>
            <a:ext cx="2889920" cy="302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ts val="9600"/>
              </a:lnSpc>
              <a:spcBef>
                <a:spcPct val="20000"/>
              </a:spcBef>
              <a:buClr>
                <a:schemeClr val="tx1"/>
              </a:buClr>
              <a:buSzPct val="60000"/>
              <a:buFont typeface="Wingdings" pitchFamily="2" charset="2"/>
              <a:buNone/>
            </a:pPr>
            <a:r>
              <a:rPr lang="zh-CN" altLang="en-US" sz="12000" dirty="0" smtClean="0">
                <a:solidFill>
                  <a:srgbClr val="002060"/>
                </a:solidFill>
                <a:latin typeface="金文大篆体" pitchFamily="2" charset="-122"/>
                <a:ea typeface="金文大篆体" pitchFamily="2" charset="-122"/>
              </a:rPr>
              <a:t>思</a:t>
            </a:r>
            <a:endParaRPr lang="en-US" altLang="zh-CN" sz="12000" dirty="0" smtClean="0">
              <a:solidFill>
                <a:srgbClr val="002060"/>
              </a:solidFill>
              <a:latin typeface="金文大篆体" pitchFamily="2" charset="-122"/>
              <a:ea typeface="金文大篆体" pitchFamily="2" charset="-122"/>
            </a:endParaRPr>
          </a:p>
          <a:p>
            <a:pPr lvl="1">
              <a:lnSpc>
                <a:spcPts val="9600"/>
              </a:lnSpc>
              <a:spcBef>
                <a:spcPct val="20000"/>
              </a:spcBef>
              <a:buClr>
                <a:schemeClr val="tx1"/>
              </a:buClr>
              <a:buSzPct val="60000"/>
              <a:buFont typeface="Wingdings" pitchFamily="2" charset="2"/>
              <a:buNone/>
            </a:pPr>
            <a:r>
              <a:rPr lang="zh-CN" altLang="en-US" sz="12000" dirty="0" smtClean="0">
                <a:solidFill>
                  <a:srgbClr val="002060"/>
                </a:solidFill>
                <a:latin typeface="金文大篆体" pitchFamily="2" charset="-122"/>
                <a:ea typeface="金文大篆体" pitchFamily="2" charset="-122"/>
              </a:rPr>
              <a:t>维</a:t>
            </a:r>
            <a:endParaRPr lang="zh-CN" altLang="en-US" sz="12000" dirty="0">
              <a:solidFill>
                <a:srgbClr val="002060"/>
              </a:solidFill>
              <a:latin typeface="金文大篆体" pitchFamily="2" charset="-122"/>
              <a:ea typeface="金文大篆体" pitchFamily="2" charset="-122"/>
            </a:endParaRPr>
          </a:p>
        </p:txBody>
      </p:sp>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a:xfrm>
            <a:off x="1331640" y="1412776"/>
            <a:ext cx="7620000" cy="4114800"/>
          </a:xfrm>
        </p:spPr>
        <p:txBody>
          <a:bodyPr/>
          <a:lstStyle/>
          <a:p>
            <a:r>
              <a:rPr lang="zh-CN" altLang="en-US" sz="3600" dirty="0">
                <a:solidFill>
                  <a:srgbClr val="002060"/>
                </a:solidFill>
                <a:latin typeface="+mn-ea"/>
              </a:rPr>
              <a:t> 数据结构不是教你怎样才能编程，而是教你怎样才能编好程，</a:t>
            </a:r>
            <a:r>
              <a:rPr lang="zh-CN" altLang="en-US" sz="3600" b="1" dirty="0">
                <a:solidFill>
                  <a:srgbClr val="FF0000"/>
                </a:solidFill>
                <a:latin typeface="+mn-ea"/>
              </a:rPr>
              <a:t>一</a:t>
            </a:r>
            <a:r>
              <a:rPr lang="zh-CN" altLang="en-US" sz="3600" b="1" dirty="0" smtClean="0">
                <a:solidFill>
                  <a:srgbClr val="FF0000"/>
                </a:solidFill>
                <a:latin typeface="+mn-ea"/>
              </a:rPr>
              <a:t>种   </a:t>
            </a:r>
            <a:r>
              <a:rPr lang="zh-CN" altLang="en-US" sz="4000" b="1" dirty="0" smtClean="0">
                <a:solidFill>
                  <a:srgbClr val="00B050"/>
                </a:solidFill>
                <a:latin typeface="+mn-ea"/>
              </a:rPr>
              <a:t>思维</a:t>
            </a:r>
            <a:r>
              <a:rPr lang="zh-CN" altLang="en-US" sz="3600" b="1" dirty="0">
                <a:solidFill>
                  <a:srgbClr val="FF0000"/>
                </a:solidFill>
                <a:latin typeface="+mn-ea"/>
              </a:rPr>
              <a:t>方式的</a:t>
            </a:r>
            <a:r>
              <a:rPr lang="zh-CN" altLang="en-US" sz="3600" b="1" dirty="0" smtClean="0">
                <a:solidFill>
                  <a:srgbClr val="FF0000"/>
                </a:solidFill>
                <a:latin typeface="+mn-ea"/>
              </a:rPr>
              <a:t>学习</a:t>
            </a:r>
            <a:r>
              <a:rPr lang="en-US" altLang="zh-CN" sz="3600" dirty="0" smtClean="0">
                <a:solidFill>
                  <a:srgbClr val="002060"/>
                </a:solidFill>
                <a:latin typeface="+mj-lt"/>
              </a:rPr>
              <a:t>, </a:t>
            </a:r>
            <a:r>
              <a:rPr lang="zh-CN" altLang="en-US" sz="3600" dirty="0" smtClean="0">
                <a:solidFill>
                  <a:srgbClr val="002060"/>
                </a:solidFill>
                <a:latin typeface="+mn-ea"/>
              </a:rPr>
              <a:t>用机器的</a:t>
            </a:r>
            <a:r>
              <a:rPr lang="zh-CN" altLang="en-US" sz="3600" dirty="0" smtClean="0">
                <a:solidFill>
                  <a:srgbClr val="002060"/>
                </a:solidFill>
              </a:rPr>
              <a:t>“</a:t>
            </a:r>
            <a:r>
              <a:rPr lang="zh-CN" altLang="en-US" sz="3600" dirty="0" smtClean="0">
                <a:solidFill>
                  <a:srgbClr val="002060"/>
                </a:solidFill>
                <a:latin typeface="+mn-ea"/>
              </a:rPr>
              <a:t>语言”思维</a:t>
            </a:r>
            <a:r>
              <a:rPr lang="zh-CN" altLang="en-US" sz="3600" dirty="0" smtClean="0">
                <a:solidFill>
                  <a:schemeClr val="bg1"/>
                </a:solidFill>
                <a:latin typeface="+mn-ea"/>
              </a:rPr>
              <a:t>。</a:t>
            </a:r>
            <a:endParaRPr lang="zh-CN" altLang="en-US" sz="3600" dirty="0"/>
          </a:p>
        </p:txBody>
      </p:sp>
    </p:spTree>
    <p:extLst>
      <p:ext uri="{BB962C8B-B14F-4D97-AF65-F5344CB8AC3E}">
        <p14:creationId xmlns:p14="http://schemas.microsoft.com/office/powerpoint/2010/main" val="2768794548"/>
      </p:ext>
    </p:extLst>
  </p:cSld>
  <p:clrMapOvr>
    <a:masterClrMapping/>
  </p:clrMapOvr>
  <mc:AlternateContent xmlns:mc="http://schemas.openxmlformats.org/markup-compatibility/2006" xmlns:p14="http://schemas.microsoft.com/office/powerpoint/2010/main">
    <mc:Choice Requires="p14">
      <p:transition spd="slow" p14:dur="2000" advTm="39450"/>
    </mc:Choice>
    <mc:Fallback xmlns="">
      <p:transition spd="slow" advTm="3945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3.4"/>
</p:tagLst>
</file>

<file path=ppt/tags/tag10.xml><?xml version="1.0" encoding="utf-8"?>
<p:tagLst xmlns:a="http://schemas.openxmlformats.org/drawingml/2006/main" xmlns:r="http://schemas.openxmlformats.org/officeDocument/2006/relationships" xmlns:p="http://schemas.openxmlformats.org/presentationml/2006/main">
  <p:tag name="TIMING" val="|1.1|3.5|15.3|16.7|20.8"/>
</p:tagLst>
</file>

<file path=ppt/tags/tag11.xml><?xml version="1.0" encoding="utf-8"?>
<p:tagLst xmlns:a="http://schemas.openxmlformats.org/drawingml/2006/main" xmlns:r="http://schemas.openxmlformats.org/officeDocument/2006/relationships" xmlns:p="http://schemas.openxmlformats.org/presentationml/2006/main">
  <p:tag name="TIMING" val="|1.2|189.7"/>
</p:tagLst>
</file>

<file path=ppt/tags/tag12.xml><?xml version="1.0" encoding="utf-8"?>
<p:tagLst xmlns:a="http://schemas.openxmlformats.org/drawingml/2006/main" xmlns:r="http://schemas.openxmlformats.org/officeDocument/2006/relationships" xmlns:p="http://schemas.openxmlformats.org/presentationml/2006/main">
  <p:tag name="TIMING" val="|0.6|0.7|3.8|19"/>
</p:tagLst>
</file>

<file path=ppt/tags/tag13.xml><?xml version="1.0" encoding="utf-8"?>
<p:tagLst xmlns:a="http://schemas.openxmlformats.org/drawingml/2006/main" xmlns:r="http://schemas.openxmlformats.org/officeDocument/2006/relationships" xmlns:p="http://schemas.openxmlformats.org/presentationml/2006/main">
  <p:tag name="TIMING" val="|8.6|5.1|34.3|0.9|2.3|0.2|32.3|2.4"/>
</p:tagLst>
</file>

<file path=ppt/tags/tag14.xml><?xml version="1.0" encoding="utf-8"?>
<p:tagLst xmlns:a="http://schemas.openxmlformats.org/drawingml/2006/main" xmlns:r="http://schemas.openxmlformats.org/officeDocument/2006/relationships" xmlns:p="http://schemas.openxmlformats.org/presentationml/2006/main">
  <p:tag name="TIMING" val="|1.2|5|4.9|22.7|47.3"/>
</p:tagLst>
</file>

<file path=ppt/tags/tag15.xml><?xml version="1.0" encoding="utf-8"?>
<p:tagLst xmlns:a="http://schemas.openxmlformats.org/drawingml/2006/main" xmlns:r="http://schemas.openxmlformats.org/officeDocument/2006/relationships" xmlns:p="http://schemas.openxmlformats.org/presentationml/2006/main">
  <p:tag name="TIMING" val="|9.1|5.2|28.1|21"/>
</p:tagLst>
</file>

<file path=ppt/tags/tag16.xml><?xml version="1.0" encoding="utf-8"?>
<p:tagLst xmlns:a="http://schemas.openxmlformats.org/drawingml/2006/main" xmlns:r="http://schemas.openxmlformats.org/officeDocument/2006/relationships" xmlns:p="http://schemas.openxmlformats.org/presentationml/2006/main">
  <p:tag name="TIMING" val="|2.9|0.6|0.3"/>
</p:tagLst>
</file>

<file path=ppt/tags/tag2.xml><?xml version="1.0" encoding="utf-8"?>
<p:tagLst xmlns:a="http://schemas.openxmlformats.org/drawingml/2006/main" xmlns:r="http://schemas.openxmlformats.org/officeDocument/2006/relationships" xmlns:p="http://schemas.openxmlformats.org/presentationml/2006/main">
  <p:tag name="TIMING" val="|1.3"/>
</p:tagLst>
</file>

<file path=ppt/tags/tag3.xml><?xml version="1.0" encoding="utf-8"?>
<p:tagLst xmlns:a="http://schemas.openxmlformats.org/drawingml/2006/main" xmlns:r="http://schemas.openxmlformats.org/officeDocument/2006/relationships" xmlns:p="http://schemas.openxmlformats.org/presentationml/2006/main">
  <p:tag name="TIMING" val="|142|0.7|0.1"/>
</p:tagLst>
</file>

<file path=ppt/tags/tag4.xml><?xml version="1.0" encoding="utf-8"?>
<p:tagLst xmlns:a="http://schemas.openxmlformats.org/drawingml/2006/main" xmlns:r="http://schemas.openxmlformats.org/officeDocument/2006/relationships" xmlns:p="http://schemas.openxmlformats.org/presentationml/2006/main">
  <p:tag name="TIMING" val="|0.6|0.9|4.8|19.1|9.6"/>
</p:tagLst>
</file>

<file path=ppt/tags/tag5.xml><?xml version="1.0" encoding="utf-8"?>
<p:tagLst xmlns:a="http://schemas.openxmlformats.org/drawingml/2006/main" xmlns:r="http://schemas.openxmlformats.org/officeDocument/2006/relationships" xmlns:p="http://schemas.openxmlformats.org/presentationml/2006/main">
  <p:tag name="TIMING" val="|3|36.2|45.1|22.5"/>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ags/tag7.xml><?xml version="1.0" encoding="utf-8"?>
<p:tagLst xmlns:a="http://schemas.openxmlformats.org/drawingml/2006/main" xmlns:r="http://schemas.openxmlformats.org/officeDocument/2006/relationships" xmlns:p="http://schemas.openxmlformats.org/presentationml/2006/main">
  <p:tag name="TIMING" val="|0.6|9.2|2.2|0.5|0.5|0.6|18.5"/>
</p:tagLst>
</file>

<file path=ppt/tags/tag8.xml><?xml version="1.0" encoding="utf-8"?>
<p:tagLst xmlns:a="http://schemas.openxmlformats.org/drawingml/2006/main" xmlns:r="http://schemas.openxmlformats.org/officeDocument/2006/relationships" xmlns:p="http://schemas.openxmlformats.org/presentationml/2006/main">
  <p:tag name="TIMING" val="|79.9"/>
</p:tagLst>
</file>

<file path=ppt/tags/tag9.xml><?xml version="1.0" encoding="utf-8"?>
<p:tagLst xmlns:a="http://schemas.openxmlformats.org/drawingml/2006/main" xmlns:r="http://schemas.openxmlformats.org/officeDocument/2006/relationships" xmlns:p="http://schemas.openxmlformats.org/presentationml/2006/main">
  <p:tag name="TIMING" val="|1.8|72.4"/>
</p:tagLst>
</file>

<file path=ppt/theme/theme1.xml><?xml version="1.0" encoding="utf-8"?>
<a:theme xmlns:a="http://schemas.openxmlformats.org/drawingml/2006/main" name="课件模板">
  <a:themeElements>
    <a:clrScheme name="课件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自定义 1">
      <a:majorFont>
        <a:latin typeface="Times New Roman"/>
        <a:ea typeface="迷你简启体"/>
        <a:cs typeface=""/>
      </a:majorFont>
      <a:minorFont>
        <a:latin typeface="Times New Roman"/>
        <a:ea typeface="迷你简启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32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32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课件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课件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课件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课件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课件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课件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课件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课件模板">
  <a:themeElements>
    <a:clrScheme name="课件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自定义 1">
      <a:majorFont>
        <a:latin typeface="Times New Roman"/>
        <a:ea typeface="迷你简启体"/>
        <a:cs typeface=""/>
      </a:majorFont>
      <a:minorFont>
        <a:latin typeface="Times New Roman"/>
        <a:ea typeface="迷你简启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32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32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课件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课件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课件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课件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课件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课件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课件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模板">
  <a:themeElements>
    <a:clrScheme name="Strategic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fontScheme name="自定义 1">
      <a:majorFont>
        <a:latin typeface="Times New Roman"/>
        <a:ea typeface="迷你简启体"/>
        <a:cs typeface=""/>
      </a:majorFont>
      <a:minorFont>
        <a:latin typeface="Times New Roman"/>
        <a:ea typeface="迷你简启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tegic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Strategic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Strategic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trategic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Strategic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Strategic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7969</TotalTime>
  <Words>3653</Words>
  <Application>Microsoft Office PowerPoint</Application>
  <PresentationFormat>全屏显示(4:3)</PresentationFormat>
  <Paragraphs>774</Paragraphs>
  <Slides>63</Slides>
  <Notes>41</Notes>
  <HiddenSlides>1</HiddenSlides>
  <MMClips>0</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63</vt:i4>
      </vt:variant>
    </vt:vector>
  </HeadingPairs>
  <TitlesOfParts>
    <vt:vector size="69" baseType="lpstr">
      <vt:lpstr>课件模板</vt:lpstr>
      <vt:lpstr>1_课件模板</vt:lpstr>
      <vt:lpstr>模板</vt:lpstr>
      <vt:lpstr>Equation</vt:lpstr>
      <vt:lpstr>Visio.Drawing.11</vt:lpstr>
      <vt:lpstr>公式</vt:lpstr>
      <vt:lpstr>数据结构</vt:lpstr>
      <vt:lpstr>数据结构</vt:lpstr>
      <vt:lpstr>举个图的例子，顺便做个安利</vt:lpstr>
      <vt:lpstr>今天我们讲什么是数据结构</vt:lpstr>
      <vt:lpstr>自动化专业(数媒暂略)</vt:lpstr>
      <vt:lpstr>引子：数据结构带给我们什么</vt:lpstr>
      <vt:lpstr>数据结构</vt:lpstr>
      <vt:lpstr>数据结构</vt:lpstr>
      <vt:lpstr>PowerPoint 演示文稿</vt:lpstr>
      <vt:lpstr>关于数据结构学习的一点方法论</vt:lpstr>
      <vt:lpstr>为什么学习，为什么学习思维?</vt:lpstr>
      <vt:lpstr>为什么学习，为什么学习思维?</vt:lpstr>
      <vt:lpstr>关于大学的学习</vt:lpstr>
      <vt:lpstr>关于知识体系</vt:lpstr>
      <vt:lpstr>数据结构这门课在知识领域的位置</vt:lpstr>
      <vt:lpstr>PowerPoint 演示文稿</vt:lpstr>
      <vt:lpstr>PowerPoint 演示文稿</vt:lpstr>
      <vt:lpstr>PowerPoint 演示文稿</vt:lpstr>
      <vt:lpstr>PowerPoint 演示文稿</vt:lpstr>
      <vt:lpstr>数据结构在软件开发中的位置</vt:lpstr>
      <vt:lpstr>引子：数据结构带给我们什么</vt:lpstr>
      <vt:lpstr>数据结构</vt:lpstr>
      <vt:lpstr>数据结构</vt:lpstr>
      <vt:lpstr>PowerPoint 演示文稿</vt:lpstr>
      <vt:lpstr>PowerPoint 演示文稿</vt:lpstr>
      <vt:lpstr>课程成绩及考试方式</vt:lpstr>
      <vt:lpstr>课程安排：共32课时</vt:lpstr>
      <vt:lpstr>C语言</vt:lpstr>
      <vt:lpstr>第一章 绪论 ---算法与数据结构       </vt:lpstr>
      <vt:lpstr>第一章 绪论      1.1 数据结构与算法的内容与背景</vt:lpstr>
      <vt:lpstr>我研究中的一个数学建模</vt:lpstr>
      <vt:lpstr>背包问题举例</vt:lpstr>
      <vt:lpstr>不同的算法输入</vt:lpstr>
      <vt:lpstr>1.1 数据结构内容与背景</vt:lpstr>
      <vt:lpstr>1.2 数据结构的基本术语(了解)</vt:lpstr>
      <vt:lpstr>1.2.5数据逻辑结构：元素间逻辑关系 *</vt:lpstr>
      <vt:lpstr>数据元素  逻辑关系</vt:lpstr>
      <vt:lpstr>例1  学籍管理问题—线性结构</vt:lpstr>
      <vt:lpstr>例2.下棋中的状态变化—树结构</vt:lpstr>
      <vt:lpstr>例3 地图着色问题—图结构</vt:lpstr>
      <vt:lpstr>1.2.6 数据物理结构：存储结构</vt:lpstr>
      <vt:lpstr>PowerPoint 演示文稿</vt:lpstr>
      <vt:lpstr>PowerPoint 演示文稿</vt:lpstr>
      <vt:lpstr>PowerPoint 演示文稿</vt:lpstr>
      <vt:lpstr>存储结构和逻辑结构的关系</vt:lpstr>
      <vt:lpstr>1.2.7 数据类型&amp;抽象数据类型</vt:lpstr>
      <vt:lpstr>抽象数据类型(略)</vt:lpstr>
      <vt:lpstr>PowerPoint 演示文稿</vt:lpstr>
      <vt:lpstr>抽象数据类型ADT (略)</vt:lpstr>
      <vt:lpstr>1.3  算 法</vt:lpstr>
      <vt:lpstr>PowerPoint 演示文稿</vt:lpstr>
      <vt:lpstr>1.4 算法分析*</vt:lpstr>
      <vt:lpstr>算法分析</vt:lpstr>
      <vt:lpstr>时间复杂度</vt:lpstr>
      <vt:lpstr>PowerPoint 演示文稿</vt:lpstr>
      <vt:lpstr>PowerPoint 演示文稿</vt:lpstr>
      <vt:lpstr>PowerPoint 演示文稿</vt:lpstr>
      <vt:lpstr>PowerPoint 演示文稿</vt:lpstr>
      <vt:lpstr>算法分析</vt:lpstr>
      <vt:lpstr>第一章 绪论  总结      </vt:lpstr>
      <vt:lpstr>PowerPoint 演示文稿</vt:lpstr>
      <vt:lpstr>本周作业(作业量以上课说的为准)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Administrators</dc:creator>
  <cp:lastModifiedBy>Windows 用户</cp:lastModifiedBy>
  <cp:revision>367</cp:revision>
  <dcterms:created xsi:type="dcterms:W3CDTF">1601-01-01T00:00:00Z</dcterms:created>
  <dcterms:modified xsi:type="dcterms:W3CDTF">2019-09-16T22:32:59Z</dcterms:modified>
</cp:coreProperties>
</file>