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106"/>
  </p:notesMasterIdLst>
  <p:sldIdLst>
    <p:sldId id="474" r:id="rId3"/>
    <p:sldId id="544" r:id="rId4"/>
    <p:sldId id="521" r:id="rId5"/>
    <p:sldId id="557" r:id="rId6"/>
    <p:sldId id="535" r:id="rId7"/>
    <p:sldId id="536" r:id="rId8"/>
    <p:sldId id="537" r:id="rId9"/>
    <p:sldId id="475" r:id="rId10"/>
    <p:sldId id="483" r:id="rId11"/>
    <p:sldId id="476" r:id="rId12"/>
    <p:sldId id="546" r:id="rId13"/>
    <p:sldId id="547" r:id="rId14"/>
    <p:sldId id="548" r:id="rId15"/>
    <p:sldId id="549" r:id="rId16"/>
    <p:sldId id="550" r:id="rId17"/>
    <p:sldId id="479" r:id="rId18"/>
    <p:sldId id="481" r:id="rId19"/>
    <p:sldId id="480" r:id="rId20"/>
    <p:sldId id="482" r:id="rId21"/>
    <p:sldId id="517" r:id="rId22"/>
    <p:sldId id="452" r:id="rId23"/>
    <p:sldId id="451" r:id="rId24"/>
    <p:sldId id="349" r:id="rId25"/>
    <p:sldId id="367" r:id="rId26"/>
    <p:sldId id="371" r:id="rId27"/>
    <p:sldId id="365" r:id="rId28"/>
    <p:sldId id="496" r:id="rId29"/>
    <p:sldId id="447" r:id="rId30"/>
    <p:sldId id="366" r:id="rId31"/>
    <p:sldId id="372" r:id="rId32"/>
    <p:sldId id="359" r:id="rId33"/>
    <p:sldId id="448" r:id="rId34"/>
    <p:sldId id="374" r:id="rId35"/>
    <p:sldId id="386" r:id="rId36"/>
    <p:sldId id="387" r:id="rId37"/>
    <p:sldId id="388" r:id="rId38"/>
    <p:sldId id="389" r:id="rId39"/>
    <p:sldId id="390" r:id="rId40"/>
    <p:sldId id="484" r:id="rId41"/>
    <p:sldId id="523" r:id="rId42"/>
    <p:sldId id="524" r:id="rId43"/>
    <p:sldId id="556" r:id="rId44"/>
    <p:sldId id="551" r:id="rId45"/>
    <p:sldId id="552" r:id="rId46"/>
    <p:sldId id="553" r:id="rId47"/>
    <p:sldId id="554" r:id="rId48"/>
    <p:sldId id="555" r:id="rId49"/>
    <p:sldId id="528" r:id="rId50"/>
    <p:sldId id="391" r:id="rId51"/>
    <p:sldId id="392" r:id="rId52"/>
    <p:sldId id="47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3" r:id="rId62"/>
    <p:sldId id="404" r:id="rId63"/>
    <p:sldId id="454" r:id="rId64"/>
    <p:sldId id="406" r:id="rId65"/>
    <p:sldId id="409" r:id="rId66"/>
    <p:sldId id="410" r:id="rId67"/>
    <p:sldId id="411" r:id="rId68"/>
    <p:sldId id="543" r:id="rId69"/>
    <p:sldId id="538" r:id="rId70"/>
    <p:sldId id="545" r:id="rId71"/>
    <p:sldId id="539" r:id="rId72"/>
    <p:sldId id="540" r:id="rId73"/>
    <p:sldId id="541" r:id="rId74"/>
    <p:sldId id="542" r:id="rId75"/>
    <p:sldId id="413" r:id="rId76"/>
    <p:sldId id="414" r:id="rId77"/>
    <p:sldId id="415" r:id="rId78"/>
    <p:sldId id="416" r:id="rId79"/>
    <p:sldId id="505" r:id="rId80"/>
    <p:sldId id="418" r:id="rId81"/>
    <p:sldId id="437" r:id="rId82"/>
    <p:sldId id="422" r:id="rId83"/>
    <p:sldId id="421" r:id="rId84"/>
    <p:sldId id="423" r:id="rId85"/>
    <p:sldId id="424" r:id="rId86"/>
    <p:sldId id="425" r:id="rId87"/>
    <p:sldId id="428" r:id="rId88"/>
    <p:sldId id="429" r:id="rId89"/>
    <p:sldId id="430" r:id="rId90"/>
    <p:sldId id="438" r:id="rId91"/>
    <p:sldId id="510" r:id="rId92"/>
    <p:sldId id="511" r:id="rId93"/>
    <p:sldId id="512" r:id="rId94"/>
    <p:sldId id="513" r:id="rId95"/>
    <p:sldId id="514" r:id="rId96"/>
    <p:sldId id="463" r:id="rId97"/>
    <p:sldId id="464" r:id="rId98"/>
    <p:sldId id="465" r:id="rId99"/>
    <p:sldId id="439" r:id="rId100"/>
    <p:sldId id="440" r:id="rId101"/>
    <p:sldId id="445" r:id="rId102"/>
    <p:sldId id="443" r:id="rId103"/>
    <p:sldId id="457" r:id="rId104"/>
    <p:sldId id="442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FF"/>
    <a:srgbClr val="0000FF"/>
    <a:srgbClr val="CCFFCC"/>
    <a:srgbClr val="000000"/>
    <a:srgbClr val="FF0000"/>
    <a:srgbClr val="33CC33"/>
    <a:srgbClr val="D3DFEF"/>
    <a:srgbClr val="96B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63" autoAdjust="0"/>
    <p:restoredTop sz="90021" autoAdjust="0"/>
  </p:normalViewPr>
  <p:slideViewPr>
    <p:cSldViewPr>
      <p:cViewPr varScale="1">
        <p:scale>
          <a:sx n="73" d="100"/>
          <a:sy n="73" d="100"/>
        </p:scale>
        <p:origin x="-795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2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F230E6C-C6D7-4139-9704-E582953E45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686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slice 2</a:t>
            </a:r>
            <a:r>
              <a:rPr lang="zh-CN" altLang="en-US" dirty="0" smtClean="0"/>
              <a:t>左右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27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两个数组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个，</a:t>
            </a:r>
            <a:r>
              <a:rPr lang="en-US" altLang="zh-CN" baseline="0" dirty="0" smtClean="0"/>
              <a:t>N+1</a:t>
            </a:r>
            <a:r>
              <a:rPr lang="zh-CN" altLang="en-US" baseline="0" dirty="0" smtClean="0"/>
              <a:t>个，仅有相差一个元素。找出这个元素的时间复杂度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98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95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756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589DEE1-AA2A-4F15-8A5D-CBF5FF439E34}" type="slidenum">
              <a:rPr lang="zh-CN" altLang="en-US" sz="1200" b="0">
                <a:latin typeface="Tahoma" pitchFamily="34" charset="0"/>
              </a:rPr>
              <a:pPr eaLnBrk="1" hangingPunct="1"/>
              <a:t>48</a:t>
            </a:fld>
            <a:endParaRPr lang="en-US" altLang="zh-CN" sz="1200" b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589DEE1-AA2A-4F15-8A5D-CBF5FF439E34}" type="slidenum">
              <a:rPr lang="zh-CN" altLang="en-US" sz="1200" b="0">
                <a:latin typeface="Tahoma" pitchFamily="34" charset="0"/>
              </a:rPr>
              <a:pPr eaLnBrk="1" hangingPunct="1"/>
              <a:t>49</a:t>
            </a:fld>
            <a:endParaRPr lang="en-US" altLang="zh-CN" sz="1200" b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303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67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(first-&gt;next)-&gt;data==100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73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950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第二此课好像这里已经讲完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245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802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5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D:\Program Files (x86)\Microsoft Visual Studio 10.0\Common7\IDE\devenv.exe "E:\Doc\</a:t>
            </a:r>
            <a:r>
              <a:rPr lang="zh-CN" altLang="en-US" dirty="0" smtClean="0"/>
              <a:t>北邮</a:t>
            </a:r>
            <a:r>
              <a:rPr lang="en-US" altLang="zh-CN" dirty="0" smtClean="0"/>
              <a:t>\</a:t>
            </a:r>
            <a:r>
              <a:rPr lang="zh-CN" altLang="en-US" dirty="0" smtClean="0"/>
              <a:t>教学</a:t>
            </a:r>
            <a:r>
              <a:rPr lang="en-US" altLang="zh-CN" dirty="0" smtClean="0"/>
              <a:t>\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\</a:t>
            </a:r>
            <a:r>
              <a:rPr lang="zh-CN" altLang="en-US" dirty="0" smtClean="0"/>
              <a:t>演示代码</a:t>
            </a:r>
            <a:r>
              <a:rPr lang="en-US" altLang="zh-CN" dirty="0" smtClean="0"/>
              <a:t>C++\</a:t>
            </a:r>
            <a:r>
              <a:rPr lang="zh-CN" altLang="en-US" dirty="0" smtClean="0"/>
              <a:t>数组 链表基本演示 </a:t>
            </a:r>
            <a:r>
              <a:rPr lang="en-US" altLang="zh-CN" dirty="0" smtClean="0"/>
              <a:t>win32 Console\</a:t>
            </a:r>
            <a:r>
              <a:rPr lang="zh-CN" altLang="en-US" dirty="0" smtClean="0"/>
              <a:t>数组 链表基本演示 </a:t>
            </a:r>
            <a:r>
              <a:rPr lang="en-US" altLang="zh-CN" dirty="0" smtClean="0"/>
              <a:t>win32 Console.sln"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7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第二次课 没有讲到这里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108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第三节课 第二堂 从这里开始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19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14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8D7C4A-B043-4E88-B55E-541AAC7B0131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3)</a:t>
            </a:r>
            <a:r>
              <a:rPr lang="zh-CN" altLang="en-US" dirty="0" smtClean="0"/>
              <a:t>等差数列的和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782990-676D-49F9-8F09-9DAC4403879F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60863A8-F143-49E7-A5EC-75CE6B5A9A71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6BCF6B2-F85A-4C30-9F90-99B2C60E6B97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3254AE4-6796-4DB1-A36D-0BD28C1C3072}" type="slidenum">
              <a:rPr lang="zh-CN" altLang="en-US" sz="1200"/>
              <a:pPr eaLnBrk="1" hangingPunct="1"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75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30E6C-C6D7-4139-9704-E582953E451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55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AFBE90D5-84FF-4853-B45C-E3AFAA40FF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43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3081-F53B-47CB-8A47-72CEE6632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12EC2-AE05-4AA9-ACD7-8827E4FB38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3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0A5E-4068-493E-9446-EC8E860A77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02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4671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l"/>
              <a:defRPr/>
            </a:lvl3pPr>
            <a:lvl4pPr marL="2135188" indent="-342900"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8818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5306650"/>
      </p:ext>
    </p:extLst>
  </p:cSld>
  <p:clrMapOvr>
    <a:masterClrMapping/>
  </p:clrMapOvr>
  <p:transition spd="med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02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125538"/>
            <a:ext cx="43037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12300"/>
      </p:ext>
    </p:extLst>
  </p:cSld>
  <p:clrMapOvr>
    <a:masterClrMapping/>
  </p:clrMapOvr>
  <p:transition spd="med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24401"/>
      </p:ext>
    </p:extLst>
  </p:cSld>
  <p:clrMapOvr>
    <a:masterClrMapping/>
  </p:clrMapOvr>
  <p:transition spd="med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9405"/>
      </p:ext>
    </p:extLst>
  </p:cSld>
  <p:clrMapOvr>
    <a:masterClrMapping/>
  </p:clrMapOvr>
  <p:transition spd="med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945655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67259EF0-C5FC-4EBD-9ABC-3BD5825AEC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28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6529459"/>
      </p:ext>
    </p:extLst>
  </p:cSld>
  <p:clrMapOvr>
    <a:masterClrMapping/>
  </p:clrMapOvr>
  <p:transition spd="med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023403"/>
      </p:ext>
    </p:extLst>
  </p:cSld>
  <p:clrMapOvr>
    <a:masterClrMapping/>
  </p:clrMapOvr>
  <p:transition spd="med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96583"/>
      </p:ext>
    </p:extLst>
  </p:cSld>
  <p:clrMapOvr>
    <a:masterClrMapping/>
  </p:clrMapOvr>
  <p:transition spd="med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189162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16675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4739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682037" cy="793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4302125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125538"/>
            <a:ext cx="4303712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8296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1143000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92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A3B28-8BC5-4C01-91D6-A90FC4E48B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90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026AF-0731-4242-8205-3C4213A771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47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48192-0075-4F25-A6F5-5897D00012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7AD1E-FF31-4BD2-874D-67BDBC9E2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539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F0FE-CA0F-4FD9-9938-327BA354AF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25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32ECE-34C8-4C2A-8BF3-FC031B4530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/>
            </a:lvl1pPr>
          </a:lstStyle>
          <a:p>
            <a:endParaRPr lang="en-US" altLang="zh-CN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/>
            </a:lvl1pPr>
          </a:lstStyle>
          <a:p>
            <a:fld id="{7F6626C8-D9ED-4588-B7E5-0E13C49EC32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8" name="Picture 6" descr="strtegic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95738" y="6461125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fld id="{9226B6A3-140C-4174-8960-6A5BB7E40080}" type="slidenum">
              <a:rPr lang="zh-CN" altLang="en-US" sz="2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9675" y="65214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06:33</a:t>
            </a:fld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00302" y="6458346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fld id="{9226B6A3-140C-4174-8960-6A5BB7E40080}" type="slidenum">
              <a:rPr lang="zh-CN" altLang="en-US" sz="2000" b="1" baseline="0" smtClean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endParaRPr lang="zh-CN" altLang="en-US" sz="2000" b="1" baseline="0" dirty="0">
              <a:solidFill>
                <a:schemeClr val="accent4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064239" y="6518671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 baseline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06:33</a:t>
            </a:fld>
            <a:endParaRPr lang="en-US" altLang="zh-CN" sz="1800" b="1" baseline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2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6820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第一级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58237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第二级</a:t>
            </a:r>
          </a:p>
          <a:p>
            <a:pPr lvl="1"/>
            <a:r>
              <a:rPr lang="zh-CN" altLang="en-US" dirty="0" smtClean="0"/>
              <a:t>第三级</a:t>
            </a:r>
          </a:p>
          <a:p>
            <a:pPr lvl="2"/>
            <a:r>
              <a:rPr lang="zh-CN" altLang="en-US" dirty="0" smtClean="0"/>
              <a:t>第四级</a:t>
            </a:r>
          </a:p>
          <a:p>
            <a:pPr lvl="3"/>
            <a:r>
              <a:rPr lang="zh-CN" altLang="en-US" dirty="0" smtClean="0"/>
              <a:t>第五级</a:t>
            </a:r>
          </a:p>
          <a:p>
            <a:pPr lvl="4"/>
            <a:r>
              <a:rPr lang="zh-CN" altLang="en-US" dirty="0" smtClean="0"/>
              <a:t>第六级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0" y="836613"/>
            <a:ext cx="9129713" cy="0"/>
          </a:xfrm>
          <a:prstGeom prst="line">
            <a:avLst/>
          </a:prstGeom>
          <a:noFill/>
          <a:ln w="50800">
            <a:solidFill>
              <a:srgbClr val="FF010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995738" y="6461125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baseline="0" dirty="0" smtClean="0">
                <a:solidFill>
                  <a:schemeClr val="tx1"/>
                </a:solidFill>
              </a:rPr>
              <a:t> </a:t>
            </a:r>
            <a:fld id="{9226B6A3-140C-4174-8960-6A5BB7E40080}" type="slidenum">
              <a:rPr lang="zh-CN" altLang="en-US" sz="2000" b="1" baseline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baseline="0" dirty="0" smtClean="0">
                <a:solidFill>
                  <a:schemeClr val="tx1"/>
                </a:solidFill>
              </a:rPr>
              <a:t> </a:t>
            </a:r>
            <a:endParaRPr lang="zh-CN" altLang="en-US" sz="2000" b="1" baseline="0" dirty="0">
              <a:solidFill>
                <a:schemeClr val="tx1"/>
              </a:solidFill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559675" y="65214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 baseline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06:33</a:t>
            </a:fld>
            <a:endParaRPr lang="en-US" altLang="zh-CN" sz="1800" b="1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 spd="med">
    <p:pull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华文新魏" pitchFamily="2" charset="-122"/>
        </a:defRPr>
      </a:lvl9pPr>
    </p:titleStyle>
    <p:bodyStyle>
      <a:lvl1pPr marL="538163" indent="-4429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FF7C80"/>
        </a:buClr>
        <a:buFont typeface="Wingdings" pitchFamily="2" charset="2"/>
        <a:buChar char="n"/>
        <a:defRPr kumimoji="1" sz="3000" b="1">
          <a:solidFill>
            <a:srgbClr val="F48C02"/>
          </a:solidFill>
          <a:latin typeface="+mn-lt"/>
          <a:ea typeface="+mn-ea"/>
          <a:cs typeface="+mn-cs"/>
        </a:defRPr>
      </a:lvl1pPr>
      <a:lvl2pPr marL="1076325" indent="-358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6E6FE"/>
        </a:buClr>
        <a:buFont typeface="Wingdings" pitchFamily="2" charset="2"/>
        <a:buChar char="v"/>
        <a:defRPr kumimoji="1" sz="2600" b="1" baseline="0">
          <a:solidFill>
            <a:schemeClr val="tx1"/>
          </a:solidFill>
          <a:latin typeface="+mn-lt"/>
          <a:ea typeface="+mn-ea"/>
        </a:defRPr>
      </a:lvl2pPr>
      <a:lvl3pPr marL="1612900" indent="-3571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AutoNum type="arabicParenR"/>
        <a:defRPr kumimoji="1" sz="2400" b="1" baseline="0">
          <a:solidFill>
            <a:schemeClr val="tx1"/>
          </a:solidFill>
          <a:latin typeface="+mn-lt"/>
          <a:ea typeface="+mn-ea"/>
        </a:defRPr>
      </a:lvl3pPr>
      <a:lvl4pPr marL="2078038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AutoNum type="alphaLcParenR"/>
        <a:defRPr kumimoji="1" sz="2400" b="1" baseline="0">
          <a:solidFill>
            <a:schemeClr val="tx1"/>
          </a:solidFill>
          <a:latin typeface="+mn-lt"/>
          <a:ea typeface="+mn-ea"/>
        </a:defRPr>
      </a:lvl4pPr>
      <a:lvl5pPr marL="2543175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200" b="1" baseline="0">
          <a:solidFill>
            <a:schemeClr val="tx1"/>
          </a:solidFill>
          <a:latin typeface="+mn-lt"/>
          <a:ea typeface="+mn-ea"/>
        </a:defRPr>
      </a:lvl5pPr>
      <a:lvl6pPr marL="3000375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 b="1">
          <a:solidFill>
            <a:schemeClr val="bg1"/>
          </a:solidFill>
          <a:latin typeface="+mn-lt"/>
          <a:ea typeface="+mn-ea"/>
        </a:defRPr>
      </a:lvl6pPr>
      <a:lvl7pPr marL="3457575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 b="1">
          <a:solidFill>
            <a:schemeClr val="bg1"/>
          </a:solidFill>
          <a:latin typeface="+mn-lt"/>
          <a:ea typeface="+mn-ea"/>
        </a:defRPr>
      </a:lvl7pPr>
      <a:lvl8pPr marL="3914775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 b="1">
          <a:solidFill>
            <a:schemeClr val="bg1"/>
          </a:solidFill>
          <a:latin typeface="+mn-lt"/>
          <a:ea typeface="+mn-ea"/>
        </a:defRPr>
      </a:lvl8pPr>
      <a:lvl9pPr marL="4371975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 b="1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.l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.ln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.lnk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../&#32534;&#31243;&#35268;&#33539;.tx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E:\Doc\&#21271;&#37038;\&#25945;&#23398;\&#25968;&#25454;&#32467;&#26500;\&#28436;&#31034;&#20195;&#30721;C++\&#25968;&#32452;%20&#38142;&#34920;&#22522;&#26412;&#28436;&#31034;%20win32%20Console\120213%20test\120213%20test.vcxproj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%20Files%20(x86)\Microsoft%20Visual%20Studio%2010.0\Common7\IDE\devenv.ex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/>
              <a:t>2</a:t>
            </a:r>
            <a:r>
              <a:rPr lang="zh-CN" altLang="en-US" sz="6000" dirty="0"/>
              <a:t>章  </a:t>
            </a:r>
            <a:r>
              <a:rPr lang="zh-CN" altLang="en-US" sz="6000" dirty="0" smtClean="0"/>
              <a:t>线性表</a:t>
            </a:r>
            <a:endParaRPr lang="zh-CN" altLang="en-US" sz="6000" dirty="0" smtClean="0">
              <a:solidFill>
                <a:srgbClr val="002060"/>
              </a:solidFill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</a:rPr>
              <a:t>第一章回顾</a:t>
            </a:r>
            <a:r>
              <a:rPr lang="zh-CN" altLang="en-US" b="1" dirty="0" smtClean="0">
                <a:latin typeface="+mn-ea"/>
              </a:rPr>
              <a:t>：算法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14400"/>
            <a:ext cx="7884368" cy="5638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迷你简启体" pitchFamily="65" charset="-122"/>
              </a:rPr>
              <a:t>程序＝算法＋数据结构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FF9933"/>
                </a:solidFill>
                <a:latin typeface="Times New Roman" pitchFamily="18" charset="0"/>
                <a:ea typeface="迷你简启体" pitchFamily="65" charset="-122"/>
              </a:rPr>
              <a:t>算法</a:t>
            </a:r>
            <a:r>
              <a:rPr lang="zh-CN" altLang="en-US" sz="2800" dirty="0" smtClean="0">
                <a:latin typeface="Times New Roman" pitchFamily="18" charset="0"/>
                <a:ea typeface="迷你简启体" pitchFamily="65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算法是对特定问题求解步骤的一种描述，是求解特定问题的一些指令的集合，遵循着它就可以完成一项特定的任务，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 smtClean="0">
                <a:solidFill>
                  <a:srgbClr val="FF9933"/>
                </a:solidFill>
                <a:latin typeface="Times New Roman" pitchFamily="18" charset="0"/>
                <a:ea typeface="迷你简启体" pitchFamily="65" charset="-122"/>
              </a:rPr>
              <a:t>算法的特性：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		① 有穷性：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有限步骤、有限时间内完成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		② 确定性：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无二义性，相同输入有相同输出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		③ 可行性：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可实现的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		④ 输入：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0或多个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		⑤ 输出：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rPr>
              <a:t>1或多个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1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87"/>
    </mc:Choice>
    <mc:Fallback xmlns="">
      <p:transition spd="slow" advTm="40787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楷体_GB2312" pitchFamily="49" charset="-122"/>
              </a:rPr>
              <a:t>使用数组实现约瑟夫问题</a:t>
            </a:r>
          </a:p>
        </p:txBody>
      </p:sp>
      <p:sp>
        <p:nvSpPr>
          <p:cNvPr id="768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Josephus (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a[],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n,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	 1 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定义需要的变量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确定外循环的条件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3 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确定内循环的条件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3C67F26-D820-4FCA-8D72-CBEA16CB000E}" type="slidenum">
              <a:rPr lang="en-US" altLang="zh-CN"/>
              <a:pPr>
                <a:defRPr/>
              </a:pPr>
              <a:t>100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使用数组实现约瑟夫问题</a:t>
            </a:r>
          </a:p>
        </p:txBody>
      </p:sp>
      <p:sp>
        <p:nvSpPr>
          <p:cNvPr id="328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Josephus (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a[],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n,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m)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84E5931-D86D-4EC6-A68E-2675D67D3842}" type="slidenum">
              <a:rPr lang="en-US" altLang="zh-CN"/>
              <a:pPr>
                <a:defRPr/>
              </a:pPr>
              <a:t>101</a:t>
            </a:fld>
            <a:r>
              <a:rPr lang="en-US" altLang="zh-CN"/>
              <a:t>-</a:t>
            </a:r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5292725" y="4076700"/>
            <a:ext cx="3671888" cy="1008063"/>
          </a:xfrm>
          <a:prstGeom prst="cloudCallout">
            <a:avLst>
              <a:gd name="adj1" fmla="val -52421"/>
              <a:gd name="adj2" fmla="val -97560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大致的程序结构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403350" y="2565400"/>
            <a:ext cx="49625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k=0;                   </a:t>
            </a:r>
            <a:r>
              <a:rPr lang="en-US" altLang="zh-CN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记录出局的人数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403350" y="2924175"/>
            <a:ext cx="6172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i = 1;</a:t>
            </a:r>
            <a:r>
              <a:rPr lang="en-US" altLang="zh-CN">
                <a:solidFill>
                  <a:srgbClr val="009900"/>
                </a:solidFill>
              </a:rPr>
              <a:t>                  //</a:t>
            </a:r>
            <a:r>
              <a:rPr lang="zh-CN" altLang="en-US">
                <a:solidFill>
                  <a:srgbClr val="009900"/>
                </a:solidFill>
                <a:ea typeface="楷体_GB2312" pitchFamily="49" charset="-122"/>
              </a:rPr>
              <a:t>记录当前报数的人的编号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1403350" y="3227388"/>
            <a:ext cx="4572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</a:t>
            </a:r>
            <a:r>
              <a:rPr lang="en-US" altLang="zh-CN">
                <a:solidFill>
                  <a:srgbClr val="000000"/>
                </a:solidFill>
              </a:rPr>
              <a:t> (k&lt;n)</a:t>
            </a:r>
          </a:p>
          <a:p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      k++;</a:t>
            </a:r>
          </a:p>
          <a:p>
            <a:r>
              <a:rPr lang="en-US" altLang="zh-CN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2051050" y="3933825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for</a:t>
            </a:r>
            <a:r>
              <a:rPr lang="en-US" altLang="zh-CN">
                <a:solidFill>
                  <a:srgbClr val="000000"/>
                </a:solidFill>
              </a:rPr>
              <a:t> (</a:t>
            </a:r>
            <a:r>
              <a:rPr lang="en-US" altLang="zh-CN">
                <a:solidFill>
                  <a:srgbClr val="0000FF"/>
                </a:solidFill>
              </a:rPr>
              <a:t>int</a:t>
            </a:r>
            <a:r>
              <a:rPr lang="en-US" altLang="zh-CN">
                <a:solidFill>
                  <a:srgbClr val="000000"/>
                </a:solidFill>
              </a:rPr>
              <a:t> j=0; j&lt;m; j++ )</a:t>
            </a:r>
          </a:p>
          <a:p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09" grpId="0"/>
      <p:bldP spid="328710" grpId="0"/>
      <p:bldP spid="328711" grpId="0"/>
      <p:bldP spid="328711" grpId="1"/>
      <p:bldP spid="3287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Josephus(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a[],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n,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k=0;         </a:t>
            </a:r>
            <a:r>
              <a:rPr lang="en-US" altLang="zh-CN" sz="240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记录出局的人数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num=-1;  </a:t>
            </a:r>
            <a:r>
              <a:rPr lang="en-US" altLang="zh-CN" sz="240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正在报数的人编号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(k&lt;n)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for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i=0;i&lt;m;)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	num=(num+1) % n;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if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(a[num]!=0)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		i++;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cout&lt;&lt;a[num]&lt;&lt;endl;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a[num]=0;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k++;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BC6E80E-001B-47FA-9CF5-F1E0FE976255}" type="slidenum">
              <a:rPr lang="en-US" altLang="zh-CN"/>
              <a:pPr>
                <a:defRPr/>
              </a:pPr>
              <a:t>102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使用链表实现约瑟夫问题</a:t>
            </a:r>
          </a:p>
        </p:txBody>
      </p:sp>
      <p:sp>
        <p:nvSpPr>
          <p:cNvPr id="798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提示</a:t>
            </a:r>
          </a:p>
          <a:p>
            <a:pPr lvl="1" eaLnBrk="1" hangingPunct="1"/>
            <a:r>
              <a:rPr lang="en-US" altLang="zh-CN" sz="2600" smtClean="0">
                <a:solidFill>
                  <a:srgbClr val="000000"/>
                </a:solidFill>
              </a:rPr>
              <a:t>1 </a:t>
            </a:r>
            <a:r>
              <a:rPr lang="zh-CN" altLang="en-US" sz="2600" smtClean="0">
                <a:solidFill>
                  <a:srgbClr val="000000"/>
                </a:solidFill>
              </a:rPr>
              <a:t>循环链表</a:t>
            </a:r>
          </a:p>
          <a:p>
            <a:pPr lvl="1" eaLnBrk="1" hangingPunct="1"/>
            <a:r>
              <a:rPr lang="en-US" altLang="zh-CN" sz="2600" smtClean="0">
                <a:solidFill>
                  <a:srgbClr val="000000"/>
                </a:solidFill>
              </a:rPr>
              <a:t>2 </a:t>
            </a:r>
            <a:r>
              <a:rPr lang="zh-CN" altLang="en-US" sz="2600" smtClean="0">
                <a:solidFill>
                  <a:srgbClr val="000000"/>
                </a:solidFill>
              </a:rPr>
              <a:t>算法：留待实验课独立完成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60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63C53ED5-E8D9-472F-B926-3EFDF240691A}" type="slidenum">
              <a:rPr lang="en-US" altLang="zh-CN"/>
              <a:pPr>
                <a:defRPr/>
              </a:pPr>
              <a:t>103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36182356"/>
              </p:ext>
            </p:extLst>
          </p:nvPr>
        </p:nvGraphicFramePr>
        <p:xfrm>
          <a:off x="107504" y="3861048"/>
          <a:ext cx="879770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3" imgW="4267080" imgH="419040" progId="Equation.3">
                  <p:embed/>
                </p:oleObj>
              </mc:Choice>
              <mc:Fallback>
                <p:oleObj name="公式" r:id="rId3" imgW="426708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861048"/>
                        <a:ext cx="8797706" cy="8640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</a:rPr>
              <a:t>第一章回顾：算法</a:t>
            </a:r>
            <a:r>
              <a:rPr lang="zh-CN" altLang="en-US" dirty="0">
                <a:latin typeface="Times New Roman" pitchFamily="18" charset="0"/>
              </a:rPr>
              <a:t>时间复杂度</a:t>
            </a:r>
            <a:endParaRPr lang="zh-CN" altLang="en-US" dirty="0">
              <a:latin typeface="迷你简启体" pitchFamily="65" charset="-122"/>
              <a:ea typeface="迷你简启体" pitchFamily="65" charset="-122"/>
            </a:endParaRPr>
          </a:p>
        </p:txBody>
      </p:sp>
      <p:sp>
        <p:nvSpPr>
          <p:cNvPr id="249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7920880" cy="56886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时间复杂度</a:t>
            </a:r>
            <a:r>
              <a:rPr lang="en-US" altLang="zh-CN" sz="2800" dirty="0">
                <a:latin typeface="Times New Roman" pitchFamily="18" charset="0"/>
              </a:rPr>
              <a:t>T(n</a:t>
            </a:r>
            <a:r>
              <a:rPr lang="en-US" altLang="zh-CN" sz="2800" dirty="0" smtClean="0">
                <a:latin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（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</a:rPr>
              <a:t>必考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考点）</a:t>
            </a:r>
            <a:endParaRPr lang="en-US" altLang="zh-CN" sz="2800" dirty="0">
              <a:solidFill>
                <a:srgbClr val="C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本质：所有语句频度之和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，为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问题的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规模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n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记作: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时间复杂度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T(n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= O(f(n))        n-&gt;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无穷大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表示: 随着问题规模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的增大，算法执行时间的增长率和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f(n)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增长率同阶。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例如</a:t>
            </a:r>
            <a:r>
              <a:rPr lang="zh-CN" altLang="en-US" sz="2800" dirty="0">
                <a:latin typeface="Times New Roman" pitchFamily="18" charset="0"/>
              </a:rPr>
              <a:t>：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	T(n) = n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+3n+1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</a:rPr>
              <a:t>limT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(n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)/n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lim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+3n+1)/n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=1 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</a:rPr>
              <a:t>说明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T(n)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是同价的，记作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O(n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6" name="AutoShape 74"/>
          <p:cNvSpPr>
            <a:spLocks noChangeArrowheads="1"/>
          </p:cNvSpPr>
          <p:nvPr/>
        </p:nvSpPr>
        <p:spPr bwMode="auto">
          <a:xfrm>
            <a:off x="4572000" y="2837176"/>
            <a:ext cx="4960168" cy="1095880"/>
          </a:xfrm>
          <a:prstGeom prst="cloudCallout">
            <a:avLst>
              <a:gd name="adj1" fmla="val -60482"/>
              <a:gd name="adj2" fmla="val -45953"/>
            </a:avLst>
          </a:prstGeom>
          <a:solidFill>
            <a:srgbClr val="CCFFCC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ea typeface="+mj-ea"/>
              </a:rPr>
              <a:t>搜索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中 </a:t>
            </a:r>
            <a:r>
              <a:rPr lang="en-US" altLang="zh-CN" dirty="0">
                <a:solidFill>
                  <a:srgbClr val="000000"/>
                </a:solidFill>
                <a:ea typeface="+mj-ea"/>
              </a:rPr>
              <a:t>f(n) 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=</a:t>
            </a:r>
            <a:r>
              <a:rPr lang="en-US" altLang="zh-CN" dirty="0">
                <a:solidFill>
                  <a:srgbClr val="000000"/>
                </a:solidFill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，下例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&amp;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慢</a:t>
            </a:r>
            <a:r>
              <a:rPr lang="zh-CN" altLang="en-US" dirty="0">
                <a:solidFill>
                  <a:srgbClr val="000000"/>
                </a:solidFill>
                <a:ea typeface="+mj-ea"/>
              </a:rPr>
              <a:t>排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序中 </a:t>
            </a:r>
            <a:r>
              <a:rPr lang="en-US" altLang="zh-CN" dirty="0">
                <a:solidFill>
                  <a:srgbClr val="000000"/>
                </a:solidFill>
                <a:ea typeface="+mj-ea"/>
              </a:rPr>
              <a:t>f(n) = 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n</a:t>
            </a:r>
            <a:r>
              <a:rPr lang="en-US" altLang="zh-CN" baseline="30000" dirty="0" smtClean="0">
                <a:solidFill>
                  <a:srgbClr val="000000"/>
                </a:solidFill>
                <a:ea typeface="+mj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93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latin typeface="+mj-lt"/>
                <a:ea typeface="+mj-ea"/>
              </a:rPr>
              <a:t>时间复杂度示例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04800" y="1362697"/>
            <a:ext cx="88392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+mj-lt"/>
                <a:ea typeface="+mj-ea"/>
              </a:rPr>
              <a:t>1）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+mj-ea"/>
              </a:rPr>
              <a:t>x = x + 1</a:t>
            </a:r>
            <a:r>
              <a:rPr lang="en-US" altLang="zh-CN" sz="2400" b="1" dirty="0">
                <a:latin typeface="+mj-lt"/>
                <a:ea typeface="+mj-ea"/>
              </a:rPr>
              <a:t>;                          </a:t>
            </a:r>
            <a:r>
              <a:rPr lang="en-US" altLang="zh-CN" sz="2400" b="1" dirty="0" smtClean="0">
                <a:latin typeface="+mj-lt"/>
                <a:ea typeface="+mj-ea"/>
              </a:rPr>
              <a:t>       </a:t>
            </a:r>
            <a:r>
              <a:rPr lang="zh-CN" altLang="en-US" sz="2400" b="1" dirty="0" smtClean="0">
                <a:latin typeface="+mj-lt"/>
                <a:ea typeface="+mj-ea"/>
              </a:rPr>
              <a:t>语句</a:t>
            </a:r>
            <a:r>
              <a:rPr lang="zh-CN" altLang="en-US" sz="2400" b="1" dirty="0">
                <a:latin typeface="+mj-lt"/>
                <a:ea typeface="+mj-ea"/>
              </a:rPr>
              <a:t>频度：1       复杂度:  </a:t>
            </a:r>
            <a:r>
              <a:rPr lang="en-US" altLang="zh-CN" sz="2400" b="1" dirty="0">
                <a:latin typeface="+mj-lt"/>
                <a:ea typeface="+mj-ea"/>
              </a:rPr>
              <a:t>O(1)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04800" y="2349186"/>
            <a:ext cx="8707438" cy="90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+mj-lt"/>
                <a:ea typeface="+mj-ea"/>
              </a:rPr>
              <a:t>2） </a:t>
            </a:r>
            <a:r>
              <a:rPr lang="en-US" altLang="zh-CN" sz="2400" b="1" dirty="0">
                <a:latin typeface="+mj-lt"/>
                <a:ea typeface="+mj-ea"/>
              </a:rPr>
              <a:t>for (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 = 1; 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 &lt;= </a:t>
            </a:r>
            <a:r>
              <a:rPr lang="en-US" altLang="zh-CN" sz="2400" b="1" dirty="0" smtClean="0">
                <a:latin typeface="+mj-lt"/>
                <a:ea typeface="+mj-ea"/>
              </a:rPr>
              <a:t>2n</a:t>
            </a:r>
            <a:r>
              <a:rPr lang="en-US" altLang="zh-CN" sz="2400" b="1" dirty="0">
                <a:latin typeface="+mj-lt"/>
                <a:ea typeface="+mj-ea"/>
              </a:rPr>
              <a:t>; 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 </a:t>
            </a:r>
            <a:r>
              <a:rPr lang="en-US" altLang="zh-CN" sz="2400" b="1" dirty="0" smtClean="0">
                <a:latin typeface="+mj-lt"/>
                <a:ea typeface="+mj-ea"/>
              </a:rPr>
              <a:t>++) //</a:t>
            </a:r>
            <a:r>
              <a:rPr lang="zh-CN" altLang="en-US" sz="2400" b="1" dirty="0" smtClean="0">
                <a:latin typeface="+mj-lt"/>
                <a:ea typeface="+mj-ea"/>
              </a:rPr>
              <a:t>循环</a:t>
            </a:r>
            <a:r>
              <a:rPr lang="en-US" altLang="zh-CN" sz="2400" b="1" dirty="0" smtClean="0">
                <a:latin typeface="+mj-lt"/>
                <a:ea typeface="+mj-ea"/>
              </a:rPr>
              <a:t>2n</a:t>
            </a:r>
            <a:r>
              <a:rPr lang="zh-CN" altLang="en-US" sz="2400" b="1" dirty="0" smtClean="0">
                <a:latin typeface="+mj-lt"/>
                <a:ea typeface="+mj-ea"/>
              </a:rPr>
              <a:t>次</a:t>
            </a:r>
            <a:endParaRPr lang="en-US" altLang="zh-CN" sz="2400" b="1" dirty="0">
              <a:latin typeface="+mj-lt"/>
              <a:ea typeface="+mj-ea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j-lt"/>
                <a:ea typeface="+mj-ea"/>
              </a:rPr>
              <a:t>             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+mj-ea"/>
              </a:rPr>
              <a:t>x = x + 1</a:t>
            </a:r>
            <a:r>
              <a:rPr lang="en-US" altLang="zh-CN" sz="2400" b="1" dirty="0">
                <a:latin typeface="+mj-lt"/>
                <a:ea typeface="+mj-ea"/>
              </a:rPr>
              <a:t>;                    </a:t>
            </a:r>
            <a:r>
              <a:rPr lang="en-US" altLang="zh-CN" sz="2400" b="1" dirty="0" smtClean="0">
                <a:latin typeface="+mj-lt"/>
                <a:ea typeface="+mj-ea"/>
              </a:rPr>
              <a:t>     </a:t>
            </a:r>
            <a:r>
              <a:rPr lang="zh-CN" altLang="en-US" sz="2400" b="1" dirty="0" smtClean="0">
                <a:latin typeface="+mj-lt"/>
                <a:ea typeface="+mj-ea"/>
              </a:rPr>
              <a:t>语句</a:t>
            </a:r>
            <a:r>
              <a:rPr lang="zh-CN" altLang="en-US" sz="2400" b="1" dirty="0">
                <a:latin typeface="+mj-lt"/>
                <a:ea typeface="+mj-ea"/>
              </a:rPr>
              <a:t>频度</a:t>
            </a:r>
            <a:r>
              <a:rPr lang="zh-CN" altLang="en-US" sz="2400" b="1" dirty="0" smtClean="0">
                <a:latin typeface="+mj-lt"/>
                <a:ea typeface="+mj-ea"/>
              </a:rPr>
              <a:t>：</a:t>
            </a:r>
            <a:r>
              <a:rPr lang="en-US" altLang="zh-CN" sz="2400" b="1" dirty="0" smtClean="0">
                <a:latin typeface="+mj-lt"/>
                <a:ea typeface="+mj-ea"/>
              </a:rPr>
              <a:t>2n</a:t>
            </a:r>
            <a:r>
              <a:rPr lang="en-US" altLang="zh-CN" sz="2400" b="1" dirty="0">
                <a:latin typeface="+mj-lt"/>
                <a:ea typeface="+mj-ea"/>
              </a:rPr>
              <a:t>，</a:t>
            </a:r>
            <a:r>
              <a:rPr lang="zh-CN" altLang="en-US" sz="2400" b="1" dirty="0">
                <a:latin typeface="+mj-lt"/>
                <a:ea typeface="+mj-ea"/>
              </a:rPr>
              <a:t>复杂度:  </a:t>
            </a:r>
            <a:r>
              <a:rPr lang="en-US" altLang="zh-CN" sz="2400" b="1" dirty="0">
                <a:latin typeface="+mj-lt"/>
                <a:ea typeface="+mj-ea"/>
              </a:rPr>
              <a:t>O(n) 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28600" y="3830973"/>
            <a:ext cx="8794750" cy="134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+mj-lt"/>
                <a:ea typeface="+mj-ea"/>
              </a:rPr>
              <a:t>3） </a:t>
            </a:r>
            <a:r>
              <a:rPr lang="en-US" altLang="zh-CN" sz="2400" b="1" dirty="0">
                <a:latin typeface="+mj-lt"/>
                <a:ea typeface="+mj-ea"/>
              </a:rPr>
              <a:t>for (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 = 1; 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 &lt;= n; 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 </a:t>
            </a:r>
            <a:r>
              <a:rPr lang="en-US" altLang="zh-CN" sz="2400" b="1" dirty="0" smtClean="0">
                <a:latin typeface="+mj-lt"/>
                <a:ea typeface="+mj-ea"/>
              </a:rPr>
              <a:t>++) //</a:t>
            </a:r>
            <a:r>
              <a:rPr lang="zh-CN" altLang="en-US" sz="2400" b="1" dirty="0" smtClean="0">
                <a:latin typeface="+mj-lt"/>
                <a:ea typeface="+mj-ea"/>
              </a:rPr>
              <a:t>外层循环</a:t>
            </a:r>
            <a:r>
              <a:rPr lang="en-US" altLang="zh-CN" sz="2400" b="1" dirty="0" smtClean="0">
                <a:latin typeface="+mj-lt"/>
                <a:ea typeface="+mj-ea"/>
              </a:rPr>
              <a:t>n</a:t>
            </a:r>
            <a:r>
              <a:rPr lang="zh-CN" altLang="en-US" sz="2400" b="1" dirty="0">
                <a:latin typeface="+mj-lt"/>
                <a:ea typeface="+mj-ea"/>
              </a:rPr>
              <a:t>次</a:t>
            </a:r>
            <a:endParaRPr lang="en-US" altLang="zh-CN" sz="2400" b="1" dirty="0">
              <a:latin typeface="+mj-lt"/>
              <a:ea typeface="+mj-ea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j-lt"/>
                <a:ea typeface="+mj-ea"/>
              </a:rPr>
              <a:t>           for (j = 1; j &lt;= 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; j++)    </a:t>
            </a:r>
            <a:r>
              <a:rPr lang="en-US" altLang="zh-CN" sz="2400" b="1" dirty="0" smtClean="0">
                <a:latin typeface="+mj-lt"/>
                <a:ea typeface="+mj-ea"/>
              </a:rPr>
              <a:t>      </a:t>
            </a:r>
            <a:r>
              <a:rPr lang="zh-CN" altLang="en-US" sz="2400" b="1" dirty="0" smtClean="0">
                <a:latin typeface="+mj-lt"/>
                <a:ea typeface="+mj-ea"/>
              </a:rPr>
              <a:t>语句</a:t>
            </a:r>
            <a:r>
              <a:rPr lang="zh-CN" altLang="en-US" sz="2400" b="1" dirty="0">
                <a:latin typeface="+mj-lt"/>
                <a:ea typeface="+mj-ea"/>
              </a:rPr>
              <a:t>频度:</a:t>
            </a:r>
            <a:r>
              <a:rPr lang="en-US" altLang="zh-CN" sz="2400" b="1" dirty="0">
                <a:latin typeface="+mj-lt"/>
                <a:ea typeface="+mj-ea"/>
              </a:rPr>
              <a:t>∑</a:t>
            </a:r>
            <a:r>
              <a:rPr lang="en-US" altLang="zh-CN" sz="2400" b="1" dirty="0" err="1">
                <a:latin typeface="+mj-lt"/>
                <a:ea typeface="+mj-ea"/>
              </a:rPr>
              <a:t>i</a:t>
            </a:r>
            <a:r>
              <a:rPr lang="en-US" altLang="zh-CN" sz="2400" b="1" dirty="0">
                <a:latin typeface="+mj-lt"/>
                <a:ea typeface="+mj-ea"/>
              </a:rPr>
              <a:t>=n*(n+1)/2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+mj-lt"/>
                <a:ea typeface="+mj-ea"/>
              </a:rPr>
              <a:t>               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  <a:ea typeface="+mj-ea"/>
              </a:rPr>
              <a:t>x = x + 1</a:t>
            </a:r>
            <a:r>
              <a:rPr lang="en-US" altLang="zh-CN" sz="2400" b="1" dirty="0">
                <a:latin typeface="+mj-lt"/>
                <a:ea typeface="+mj-ea"/>
              </a:rPr>
              <a:t>; 	     </a:t>
            </a:r>
            <a:r>
              <a:rPr lang="en-US" altLang="zh-CN" sz="2400" b="1" dirty="0" smtClean="0">
                <a:latin typeface="+mj-lt"/>
                <a:ea typeface="+mj-ea"/>
              </a:rPr>
              <a:t>     </a:t>
            </a:r>
            <a:r>
              <a:rPr lang="zh-CN" altLang="en-US" sz="2400" b="1" dirty="0" smtClean="0">
                <a:latin typeface="+mj-lt"/>
                <a:ea typeface="+mj-ea"/>
              </a:rPr>
              <a:t>复杂</a:t>
            </a:r>
            <a:r>
              <a:rPr lang="zh-CN" altLang="en-US" sz="2400" b="1" dirty="0">
                <a:latin typeface="+mj-lt"/>
                <a:ea typeface="+mj-ea"/>
              </a:rPr>
              <a:t>度:  </a:t>
            </a:r>
            <a:r>
              <a:rPr lang="en-US" altLang="zh-CN" sz="2400" b="1" dirty="0">
                <a:latin typeface="+mj-lt"/>
                <a:ea typeface="+mj-ea"/>
              </a:rPr>
              <a:t>O(n</a:t>
            </a:r>
            <a:r>
              <a:rPr lang="en-US" altLang="zh-CN" sz="2400" b="1" baseline="30000" dirty="0">
                <a:latin typeface="+mj-lt"/>
                <a:ea typeface="+mj-ea"/>
              </a:rPr>
              <a:t>2</a:t>
            </a:r>
            <a:r>
              <a:rPr lang="en-US" altLang="zh-CN" sz="2400" b="1" dirty="0">
                <a:latin typeface="+mj-lt"/>
                <a:ea typeface="+mj-ea"/>
              </a:rPr>
              <a:t>)</a:t>
            </a:r>
          </a:p>
        </p:txBody>
      </p:sp>
      <p:sp>
        <p:nvSpPr>
          <p:cNvPr id="6" name="AutoShape 74"/>
          <p:cNvSpPr>
            <a:spLocks noChangeArrowheads="1"/>
          </p:cNvSpPr>
          <p:nvPr/>
        </p:nvSpPr>
        <p:spPr bwMode="auto">
          <a:xfrm>
            <a:off x="4724400" y="188641"/>
            <a:ext cx="3520008" cy="1095880"/>
          </a:xfrm>
          <a:prstGeom prst="cloudCallout">
            <a:avLst>
              <a:gd name="adj1" fmla="val -25412"/>
              <a:gd name="adj2" fmla="val 59651"/>
            </a:avLst>
          </a:prstGeom>
          <a:solidFill>
            <a:srgbClr val="CCFFCC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0000"/>
                </a:solidFill>
                <a:latin typeface="+mj-lt"/>
                <a:ea typeface="+mj-ea"/>
              </a:rPr>
              <a:t>和问题规模无关</a:t>
            </a:r>
            <a:endParaRPr lang="zh-CN" altLang="en-US" dirty="0">
              <a:solidFill>
                <a:srgbClr val="0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40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03"/>
    </mc:Choice>
    <mc:Fallback xmlns="">
      <p:transition spd="slow" advTm="8650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时间复杂度的等级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O（1）</a:t>
            </a:r>
            <a:r>
              <a:rPr lang="en-US" altLang="zh-CN" sz="2800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en-US" sz="2800" dirty="0" smtClean="0">
                <a:latin typeface="幼圆" pitchFamily="49" charset="-122"/>
              </a:rPr>
              <a:t>常数阶。基本操作执行次数为常数</a:t>
            </a:r>
          </a:p>
          <a:p>
            <a:pPr lvl="1" eaLnBrk="1" hangingPunct="1">
              <a:defRPr/>
            </a:pPr>
            <a:r>
              <a:rPr lang="en-US" altLang="zh-CN" sz="3200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O（log</a:t>
            </a:r>
            <a:r>
              <a:rPr lang="en-US" altLang="zh-CN" sz="3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n）：    </a:t>
            </a:r>
            <a:r>
              <a:rPr lang="zh-CN" altLang="en-US" sz="2800" dirty="0" smtClean="0">
                <a:latin typeface="幼圆" pitchFamily="49" charset="-122"/>
              </a:rPr>
              <a:t>对数阶</a:t>
            </a:r>
          </a:p>
          <a:p>
            <a:pPr lvl="1" eaLnBrk="1" hangingPunct="1">
              <a:defRPr/>
            </a:pPr>
            <a:r>
              <a:rPr lang="en-US" altLang="zh-CN" sz="3200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O（n</a:t>
            </a:r>
            <a:r>
              <a:rPr lang="en-US" altLang="zh-CN" sz="3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）：</a:t>
            </a: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   </a:t>
            </a:r>
            <a:r>
              <a:rPr lang="zh-CN" altLang="en-US" sz="2800" dirty="0" smtClean="0">
                <a:latin typeface="幼圆" pitchFamily="49" charset="-122"/>
              </a:rPr>
              <a:t>线性阶</a:t>
            </a:r>
          </a:p>
          <a:p>
            <a:pPr lvl="1" eaLnBrk="1" hangingPunct="1">
              <a:defRPr/>
            </a:pPr>
            <a:r>
              <a:rPr lang="en-US" altLang="zh-CN" sz="3200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O（n×log</a:t>
            </a:r>
            <a:r>
              <a:rPr lang="en-US" altLang="zh-CN" sz="3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n)：</a:t>
            </a: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</a:rPr>
              <a:t>线性对数阶</a:t>
            </a:r>
          </a:p>
          <a:p>
            <a:pPr lvl="1" eaLnBrk="1" hangingPunct="1">
              <a:defRPr/>
            </a:pPr>
            <a:r>
              <a:rPr lang="en-US" altLang="zh-CN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O(n</a:t>
            </a:r>
            <a:r>
              <a:rPr lang="en-US" altLang="zh-CN" sz="3200" u="sng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)：</a:t>
            </a:r>
            <a:r>
              <a:rPr lang="en-US" altLang="zh-CN" sz="2800" dirty="0" smtClean="0">
                <a:latin typeface="幼圆" pitchFamily="49" charset="-122"/>
              </a:rPr>
              <a:t>          </a:t>
            </a:r>
            <a:r>
              <a:rPr lang="zh-CN" altLang="en-US" sz="2800" dirty="0" smtClean="0">
                <a:latin typeface="幼圆" pitchFamily="49" charset="-122"/>
              </a:rPr>
              <a:t>平方阶</a:t>
            </a:r>
          </a:p>
          <a:p>
            <a:pPr lvl="1" eaLnBrk="1" hangingPunct="1">
              <a:defRPr/>
            </a:pPr>
            <a:r>
              <a:rPr lang="en-US" altLang="zh-CN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O(</a:t>
            </a:r>
            <a:r>
              <a:rPr lang="en-US" altLang="zh-CN" sz="3200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sz="3200" u="sng" baseline="30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k</a:t>
            </a:r>
            <a:r>
              <a:rPr lang="en-US" altLang="zh-CN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）：</a:t>
            </a: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    </a:t>
            </a:r>
            <a:r>
              <a:rPr lang="en-US" altLang="zh-CN" sz="3200" dirty="0" smtClean="0">
                <a:latin typeface="幼圆" pitchFamily="49" charset="-122"/>
              </a:rPr>
              <a:t>K</a:t>
            </a:r>
            <a:r>
              <a:rPr lang="zh-CN" altLang="en-US" sz="3200" dirty="0" smtClean="0">
                <a:latin typeface="幼圆" pitchFamily="49" charset="-122"/>
              </a:rPr>
              <a:t>次方阶</a:t>
            </a:r>
          </a:p>
          <a:p>
            <a:pPr lvl="1" eaLnBrk="1" hangingPunct="1">
              <a:defRPr/>
            </a:pPr>
            <a:r>
              <a:rPr lang="en-US" altLang="zh-CN" sz="3200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O（a</a:t>
            </a:r>
            <a:r>
              <a:rPr lang="en-US" altLang="zh-CN" sz="3200" u="sng" baseline="30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sz="32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）：</a:t>
            </a:r>
            <a:r>
              <a:rPr lang="en-US" altLang="zh-CN" sz="2800" dirty="0" smtClean="0">
                <a:latin typeface="幼圆" pitchFamily="49" charset="-122"/>
              </a:rPr>
              <a:t>       </a:t>
            </a:r>
            <a:r>
              <a:rPr lang="zh-CN" altLang="en-US" sz="2800" dirty="0" smtClean="0">
                <a:latin typeface="幼圆" pitchFamily="49" charset="-122"/>
              </a:rPr>
              <a:t>指数阶</a:t>
            </a:r>
          </a:p>
          <a:p>
            <a:pPr eaLnBrk="1" hangingPunct="1">
              <a:defRPr/>
            </a:pPr>
            <a:endParaRPr lang="zh-CN" altLang="en-US" dirty="0" smtClean="0">
              <a:latin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3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685800"/>
            <a:ext cx="7956376" cy="617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zh-CN" altLang="en-US" sz="2000" dirty="0" smtClean="0">
              <a:solidFill>
                <a:schemeClr val="bg1"/>
              </a:solidFill>
              <a:latin typeface="幼圆" pitchFamily="49" charset="-122"/>
            </a:endParaRPr>
          </a:p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tx1"/>
                </a:solidFill>
                <a:latin typeface="幼圆" pitchFamily="49" charset="-122"/>
              </a:rPr>
              <a:t>一般地：</a:t>
            </a: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</a:rPr>
              <a:t>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幼圆" pitchFamily="49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</a:rPr>
              <a:t>时间复杂度只考虑增长率，无需精确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</a:rPr>
              <a:t>		故只需求出其关于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n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的最高次项</a:t>
            </a:r>
            <a:r>
              <a:rPr lang="zh-CN" altLang="en-US" dirty="0" smtClean="0">
                <a:solidFill>
                  <a:schemeClr val="tx1"/>
                </a:solidFill>
                <a:latin typeface="幼圆" pitchFamily="49" charset="-122"/>
              </a:rPr>
              <a:t>，略去 </a:t>
            </a:r>
            <a:r>
              <a:rPr lang="zh-CN" altLang="en-US" dirty="0" smtClean="0">
                <a:solidFill>
                  <a:schemeClr val="bg1"/>
                </a:solidFill>
                <a:latin typeface="幼圆" pitchFamily="49" charset="-122"/>
              </a:rPr>
              <a:t>			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低次项与系数</a:t>
            </a:r>
          </a:p>
        </p:txBody>
      </p:sp>
    </p:spTree>
    <p:extLst>
      <p:ext uri="{BB962C8B-B14F-4D97-AF65-F5344CB8AC3E}">
        <p14:creationId xmlns:p14="http://schemas.microsoft.com/office/powerpoint/2010/main" val="34055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</a:rPr>
              <a:t>算法分析</a:t>
            </a:r>
          </a:p>
        </p:txBody>
      </p:sp>
      <p:sp>
        <p:nvSpPr>
          <p:cNvPr id="197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en-US" dirty="0">
                <a:solidFill>
                  <a:srgbClr val="000000"/>
                </a:solidFill>
              </a:rPr>
              <a:t>算法在执行过程中，需要的</a:t>
            </a:r>
            <a:r>
              <a:rPr lang="zh-CN" altLang="en-US" dirty="0">
                <a:solidFill>
                  <a:srgbClr val="FF0000"/>
                </a:solidFill>
              </a:rPr>
              <a:t>辅助空间</a:t>
            </a:r>
            <a:r>
              <a:rPr lang="zh-CN" altLang="en-US" dirty="0">
                <a:solidFill>
                  <a:srgbClr val="000000"/>
                </a:solidFill>
              </a:rPr>
              <a:t>的数量。辅助空间是指除了算法本身和输入和输出以外临时开辟的空间。也是问题规模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的函数，计算方法与时间复杂度类似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4638615"/>
            <a:ext cx="5616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void </a:t>
            </a:r>
            <a:r>
              <a:rPr lang="en-US" altLang="zh-CN" sz="2000" dirty="0"/>
              <a:t>exchange(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p,int</a:t>
            </a:r>
            <a:r>
              <a:rPr lang="en-US" altLang="zh-CN" sz="2000" dirty="0"/>
              <a:t> *q)</a:t>
            </a:r>
          </a:p>
          <a:p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/>
              <a:t>	  </a:t>
            </a:r>
            <a:r>
              <a:rPr lang="en-US" altLang="zh-CN" sz="2000" b="1" dirty="0" err="1">
                <a:solidFill>
                  <a:srgbClr val="00B0F0"/>
                </a:solidFill>
              </a:rPr>
              <a:t>int</a:t>
            </a:r>
            <a:r>
              <a:rPr lang="en-US" altLang="zh-CN" sz="2000" b="1" dirty="0">
                <a:solidFill>
                  <a:srgbClr val="00B0F0"/>
                </a:solidFill>
              </a:rPr>
              <a:t> s;</a:t>
            </a:r>
          </a:p>
          <a:p>
            <a:r>
              <a:rPr lang="en-US" altLang="zh-CN" sz="2000" dirty="0"/>
              <a:t>	  s=*p;</a:t>
            </a:r>
          </a:p>
          <a:p>
            <a:r>
              <a:rPr lang="en-US" altLang="zh-CN" sz="2000" dirty="0"/>
              <a:t>	  *p=*q;</a:t>
            </a:r>
          </a:p>
          <a:p>
            <a:r>
              <a:rPr lang="en-US" altLang="zh-CN" sz="2000" dirty="0"/>
              <a:t>	  *q=s;</a:t>
            </a:r>
          </a:p>
          <a:p>
            <a:r>
              <a:rPr lang="en-US" altLang="zh-CN" sz="2000" dirty="0" smtClean="0"/>
              <a:t>} </a:t>
            </a:r>
            <a:endParaRPr lang="zh-CN" altLang="en-US" sz="2000" dirty="0"/>
          </a:p>
        </p:txBody>
      </p:sp>
      <p:sp>
        <p:nvSpPr>
          <p:cNvPr id="5" name="AutoShape 74"/>
          <p:cNvSpPr>
            <a:spLocks noChangeArrowheads="1"/>
          </p:cNvSpPr>
          <p:nvPr/>
        </p:nvSpPr>
        <p:spPr bwMode="auto">
          <a:xfrm>
            <a:off x="4932040" y="5013176"/>
            <a:ext cx="4960168" cy="1656184"/>
          </a:xfrm>
          <a:prstGeom prst="cloudCallout">
            <a:avLst>
              <a:gd name="adj1" fmla="val -60482"/>
              <a:gd name="adj2" fmla="val -45953"/>
            </a:avLst>
          </a:prstGeom>
          <a:solidFill>
            <a:srgbClr val="CCFFCC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仅使用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个多余空间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忽略函数调用的参数消耗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+mj-ea"/>
              </a:rPr>
              <a:t>，空间复杂度</a:t>
            </a:r>
            <a:r>
              <a:rPr lang="en-US" altLang="zh-CN" dirty="0" smtClean="0">
                <a:solidFill>
                  <a:srgbClr val="000000"/>
                </a:solidFill>
                <a:ea typeface="+mj-ea"/>
              </a:rPr>
              <a:t>O(1)</a:t>
            </a:r>
            <a:endParaRPr lang="en-US" altLang="zh-CN" baseline="30000" dirty="0" smtClean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727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</a:rPr>
              <a:t>第一章回顾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zh-CN" altLang="en-US" dirty="0" smtClean="0"/>
              <a:t>抽象数据类型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数据类型：</a:t>
            </a:r>
            <a:r>
              <a:rPr lang="zh-CN" altLang="en-US" dirty="0" smtClean="0">
                <a:solidFill>
                  <a:srgbClr val="C00000"/>
                </a:solidFill>
              </a:rPr>
              <a:t>值集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一类数据对象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chemeClr val="accent4"/>
                </a:solidFill>
              </a:rPr>
              <a:t>及其</a:t>
            </a:r>
            <a:r>
              <a:rPr lang="zh-CN" altLang="en-US" dirty="0">
                <a:solidFill>
                  <a:schemeClr val="accent4"/>
                </a:solidFill>
              </a:rPr>
              <a:t>上的一组</a:t>
            </a:r>
            <a:r>
              <a:rPr lang="zh-CN" altLang="en-US" dirty="0">
                <a:solidFill>
                  <a:srgbClr val="C00000"/>
                </a:solidFill>
              </a:rPr>
              <a:t>操作</a:t>
            </a:r>
            <a:r>
              <a:rPr lang="zh-CN" altLang="en-US" dirty="0">
                <a:solidFill>
                  <a:schemeClr val="accent4"/>
                </a:solidFill>
              </a:rPr>
              <a:t>(插入、删除、查找等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/>
              <a:t>抽象数据类型</a:t>
            </a:r>
            <a:r>
              <a:rPr lang="en-US" altLang="zh-CN" dirty="0" smtClean="0"/>
              <a:t>(ADT</a:t>
            </a:r>
            <a:r>
              <a:rPr lang="en-US" altLang="zh-CN" dirty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一个数学模型及定义其上的一组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742950" lvl="2" indent="-342900"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800" dirty="0">
                <a:solidFill>
                  <a:schemeClr val="accent4"/>
                </a:solidFill>
                <a:latin typeface="+mn-ea"/>
              </a:rPr>
              <a:t>仅取决于其逻辑特性，与其在计算机内的实现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无关</a:t>
            </a:r>
            <a:endParaRPr lang="en-US" altLang="zh-CN" sz="2800" dirty="0" smtClean="0">
              <a:solidFill>
                <a:srgbClr val="C00000"/>
              </a:solidFill>
              <a:latin typeface="+mn-ea"/>
            </a:endParaRPr>
          </a:p>
          <a:p>
            <a:pPr marL="742950" lvl="2" indent="-342900">
              <a:buClr>
                <a:schemeClr val="tx2"/>
              </a:buClr>
              <a:buFont typeface="Wingdings" pitchFamily="2" charset="2"/>
              <a:buChar char="w"/>
            </a:pPr>
            <a:r>
              <a:rPr lang="zh-CN" altLang="en-US" sz="2800" dirty="0" smtClean="0">
                <a:solidFill>
                  <a:schemeClr val="accent4"/>
                </a:solidFill>
                <a:latin typeface="+mn-ea"/>
              </a:rPr>
              <a:t>与实现无关 使其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利于复用</a:t>
            </a:r>
            <a:endParaRPr lang="zh-CN" altLang="en-US" sz="2800" dirty="0">
              <a:solidFill>
                <a:srgbClr val="C00000"/>
              </a:solidFill>
              <a:latin typeface="+mn-ea"/>
            </a:endParaRPr>
          </a:p>
          <a:p>
            <a:endParaRPr lang="zh-CN" altLang="en-US" dirty="0"/>
          </a:p>
          <a:p>
            <a:endParaRPr lang="zh-CN" altLang="en-US" dirty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4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71"/>
    </mc:Choice>
    <mc:Fallback xmlns="">
      <p:transition spd="slow" advTm="2967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zh-CN" altLang="en-US" b="1" dirty="0" smtClean="0">
                <a:solidFill>
                  <a:srgbClr val="FF0000"/>
                </a:solidFill>
              </a:rPr>
              <a:t>模板</a:t>
            </a:r>
            <a:r>
              <a:rPr lang="zh-CN" altLang="en-US" dirty="0" smtClean="0"/>
              <a:t>和 模板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前者是一个模板，后者是前者的实例化。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	template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T&gt;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T </a:t>
            </a:r>
            <a:r>
              <a:rPr lang="en-US" altLang="zh-CN" sz="2800" dirty="0"/>
              <a:t>min(T x</a:t>
            </a:r>
            <a:r>
              <a:rPr lang="en-US" altLang="zh-CN" sz="2800" dirty="0" smtClean="0"/>
              <a:t>, T </a:t>
            </a:r>
            <a:r>
              <a:rPr lang="en-US" altLang="zh-CN" sz="2800" dirty="0"/>
              <a:t>y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{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return</a:t>
            </a:r>
            <a:r>
              <a:rPr lang="en-US" altLang="zh-CN" sz="2800" dirty="0" smtClean="0"/>
              <a:t> ( x&lt;y) ? x : y ;}</a:t>
            </a:r>
            <a:endParaRPr lang="zh-CN" altLang="zh-CN" sz="2800" dirty="0" smtClean="0"/>
          </a:p>
          <a:p>
            <a:r>
              <a:rPr lang="zh-CN" altLang="en-US" dirty="0" smtClean="0"/>
              <a:t>函数的抽象定义和实例化后的数据类型及存储无关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 bwMode="auto">
          <a:xfrm>
            <a:off x="5940152" y="2276872"/>
            <a:ext cx="2592288" cy="1656184"/>
          </a:xfrm>
          <a:prstGeom prst="wedgeEllipseCallout">
            <a:avLst>
              <a:gd name="adj1" fmla="val -82385"/>
              <a:gd name="adj2" fmla="val -37429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类型参数</a:t>
            </a:r>
            <a:r>
              <a:rPr kumimoji="1" lang="en-US" altLang="zh-CN" sz="2000" b="0" dirty="0" smtClean="0">
                <a:ea typeface="+mn-ea"/>
              </a:rPr>
              <a:t>T</a:t>
            </a:r>
            <a:r>
              <a:rPr kumimoji="1" lang="zh-CN" altLang="en-US" sz="2000" b="0" dirty="0" smtClean="0">
                <a:ea typeface="+mn-ea"/>
              </a:rPr>
              <a:t>，</a:t>
            </a:r>
            <a:endParaRPr kumimoji="1" lang="en-US" altLang="zh-CN" sz="2000" b="0" dirty="0" smtClean="0">
              <a:ea typeface="+mn-ea"/>
            </a:endParaRPr>
          </a:p>
          <a:p>
            <a:pPr algn="ctr"/>
            <a:r>
              <a:rPr kumimoji="1" lang="en-US" altLang="zh-CN" sz="2000" b="0" dirty="0" smtClean="0">
                <a:ea typeface="+mn-ea"/>
              </a:rPr>
              <a:t>C</a:t>
            </a:r>
            <a:r>
              <a:rPr kumimoji="1" lang="zh-CN" altLang="en-US" sz="2000" b="0" dirty="0" smtClean="0">
                <a:ea typeface="+mn-ea"/>
              </a:rPr>
              <a:t>语言是一个强类型语言</a:t>
            </a:r>
            <a:r>
              <a:rPr kumimoji="1" lang="en-US" altLang="zh-CN" sz="2000" b="0" dirty="0" smtClean="0">
                <a:ea typeface="+mn-ea"/>
              </a:rPr>
              <a:t>(</a:t>
            </a:r>
            <a:r>
              <a:rPr kumimoji="1" lang="zh-CN" altLang="en-US" sz="2000" b="0" dirty="0" smtClean="0">
                <a:ea typeface="+mn-ea"/>
              </a:rPr>
              <a:t>帮助我们减少错误</a:t>
            </a:r>
            <a:r>
              <a:rPr kumimoji="1" lang="en-US" altLang="zh-CN" sz="2000" b="0" dirty="0" smtClean="0">
                <a:ea typeface="+mn-ea"/>
              </a:rPr>
              <a:t>)</a:t>
            </a:r>
            <a:endParaRPr kumimoji="1" lang="zh-CN" altLang="en-US" sz="2000" b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0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70"/>
    </mc:Choice>
    <mc:Fallback xmlns="">
      <p:transition spd="slow" advTm="14317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zh-CN" altLang="en-US" b="1" dirty="0" smtClean="0">
                <a:solidFill>
                  <a:srgbClr val="FF0000"/>
                </a:solidFill>
              </a:rPr>
              <a:t>模板</a:t>
            </a:r>
            <a:r>
              <a:rPr lang="zh-CN" altLang="en-US" dirty="0" smtClean="0"/>
              <a:t>和 模板</a:t>
            </a:r>
            <a:r>
              <a:rPr lang="zh-CN" altLang="en-US" b="1" dirty="0" smtClean="0">
                <a:solidFill>
                  <a:srgbClr val="FF0000"/>
                </a:solidFill>
              </a:rPr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前者是一个模板，后者是前者的实例化。</a:t>
            </a:r>
            <a:endParaRPr lang="en-US" altLang="zh-CN" dirty="0" smtClean="0"/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template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cs typeface="+mn-cs"/>
              </a:rPr>
              <a:t>&lt;</a:t>
            </a:r>
            <a:r>
              <a:rPr lang="en-US" altLang="zh-CN" sz="2400" b="1" dirty="0">
                <a:solidFill>
                  <a:srgbClr val="0000FF"/>
                </a:solidFill>
              </a:rPr>
              <a:t> class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cs typeface="+mn-cs"/>
              </a:rPr>
              <a:t>T1, </a:t>
            </a:r>
            <a:r>
              <a:rPr lang="en-US" altLang="zh-CN" sz="2400" b="1" dirty="0">
                <a:solidFill>
                  <a:srgbClr val="0000FF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cs typeface="+mn-cs"/>
              </a:rPr>
              <a:t>T2</a:t>
            </a:r>
            <a:r>
              <a:rPr lang="en-US" altLang="zh-CN" sz="2400" dirty="0">
                <a:cs typeface="+mn-cs"/>
              </a:rPr>
              <a:t>&gt;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en-US" altLang="zh-CN" sz="2400" dirty="0" err="1" smtClean="0">
                <a:cs typeface="+mn-cs"/>
              </a:rPr>
              <a:t>myClass</a:t>
            </a:r>
            <a:r>
              <a:rPr lang="en-US" altLang="zh-CN" sz="2400" dirty="0">
                <a:cs typeface="+mn-cs"/>
              </a:rPr>
              <a:t>{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private</a:t>
            </a:r>
            <a:r>
              <a:rPr lang="en-US" altLang="zh-CN" sz="2400" dirty="0">
                <a:cs typeface="+mn-cs"/>
              </a:rPr>
              <a:t>: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dirty="0">
                <a:cs typeface="+mn-cs"/>
              </a:rPr>
              <a:t>     T1 I;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dirty="0">
                <a:cs typeface="+mn-cs"/>
              </a:rPr>
              <a:t>     T2 J;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public</a:t>
            </a:r>
            <a:r>
              <a:rPr lang="en-US" altLang="zh-CN" sz="2400" dirty="0">
                <a:cs typeface="+mn-cs"/>
              </a:rPr>
              <a:t>: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en-US" altLang="zh-CN" sz="2400" dirty="0">
                <a:cs typeface="+mn-cs"/>
              </a:rPr>
              <a:t>     </a:t>
            </a:r>
            <a:r>
              <a:rPr lang="en-US" altLang="zh-CN" sz="2400" dirty="0" err="1">
                <a:cs typeface="+mn-cs"/>
              </a:rPr>
              <a:t>myClass</a:t>
            </a:r>
            <a:r>
              <a:rPr lang="en-US" altLang="zh-CN" sz="2400" dirty="0">
                <a:cs typeface="+mn-cs"/>
              </a:rPr>
              <a:t>(T1 a, T2 b);//Constructor</a:t>
            </a:r>
            <a:endParaRPr lang="zh-CN" altLang="zh-CN" sz="2400" dirty="0">
              <a:cs typeface="+mn-cs"/>
            </a:endParaRPr>
          </a:p>
          <a:p>
            <a:pPr marL="914400" lvl="5" indent="0" latinLnBrk="1">
              <a:buClr>
                <a:schemeClr val="tx2"/>
              </a:buClr>
              <a:buNone/>
            </a:pPr>
            <a:r>
              <a:rPr lang="en-US" altLang="zh-CN" sz="2400" dirty="0">
                <a:cs typeface="+mn-cs"/>
              </a:rPr>
              <a:t>     </a:t>
            </a:r>
            <a:r>
              <a:rPr lang="en-US" altLang="zh-CN" sz="2400" b="1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cs typeface="+mn-cs"/>
              </a:rPr>
              <a:t> show(); };</a:t>
            </a:r>
            <a:endParaRPr lang="zh-CN" altLang="zh-CN" sz="2400" dirty="0">
              <a:cs typeface="+mn-cs"/>
            </a:endParaRPr>
          </a:p>
          <a:p>
            <a:pPr marL="914400" lvl="5" indent="0">
              <a:buClr>
                <a:schemeClr val="tx2"/>
              </a:buClr>
              <a:buNone/>
            </a:pPr>
            <a:r>
              <a:rPr lang="zh-CN" altLang="zh-CN" sz="2400" dirty="0">
                <a:cs typeface="+mn-cs"/>
              </a:rPr>
              <a:t>使用的时候：</a:t>
            </a:r>
            <a:r>
              <a:rPr lang="en-US" altLang="zh-CN" sz="2400" dirty="0" err="1" smtClean="0">
                <a:cs typeface="+mn-cs"/>
              </a:rPr>
              <a:t>myClass</a:t>
            </a:r>
            <a:r>
              <a:rPr lang="en-US" altLang="zh-CN" sz="2400" dirty="0" smtClean="0">
                <a:cs typeface="+mn-cs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cs typeface="+mn-cs"/>
              </a:rPr>
              <a:t> , </a:t>
            </a:r>
            <a:r>
              <a:rPr lang="en-US" altLang="zh-CN" sz="2400" b="1" dirty="0">
                <a:solidFill>
                  <a:srgbClr val="0000FF"/>
                </a:solidFill>
              </a:rPr>
              <a:t>char</a:t>
            </a:r>
            <a:r>
              <a:rPr lang="en-US" altLang="zh-CN" sz="2400" dirty="0">
                <a:cs typeface="+mn-cs"/>
              </a:rPr>
              <a:t>&gt; </a:t>
            </a:r>
            <a:r>
              <a:rPr lang="en-US" altLang="zh-CN" sz="2400" dirty="0" err="1">
                <a:cs typeface="+mn-cs"/>
              </a:rPr>
              <a:t>varName</a:t>
            </a:r>
            <a:r>
              <a:rPr lang="en-US" altLang="zh-CN" sz="2400" dirty="0">
                <a:cs typeface="+mn-cs"/>
              </a:rPr>
              <a:t>(3,'a');</a:t>
            </a:r>
          </a:p>
          <a:p>
            <a:pPr marL="1371600" lvl="3" indent="0">
              <a:buNone/>
            </a:pPr>
            <a:endParaRPr lang="zh-CN" altLang="zh-CN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8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51"/>
    </mc:Choice>
    <mc:Fallback xmlns="">
      <p:transition spd="slow" advTm="11875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线性表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线性表的类型定义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逻辑结构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线性表的顺序存储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方便随机定位、排序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线性表的链式存储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方便插入删除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一元多项式的表示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每一种</a:t>
            </a:r>
            <a:r>
              <a:rPr lang="zh-CN" altLang="en-US" b="1" dirty="0">
                <a:solidFill>
                  <a:srgbClr val="00B050"/>
                </a:solidFill>
              </a:rPr>
              <a:t>逻辑结构</a:t>
            </a:r>
            <a:r>
              <a:rPr lang="zh-CN" altLang="en-US" dirty="0">
                <a:solidFill>
                  <a:srgbClr val="000000"/>
                </a:solidFill>
              </a:rPr>
              <a:t>都可以使用这多种</a:t>
            </a:r>
            <a:r>
              <a:rPr lang="zh-CN" altLang="en-US" b="1" dirty="0">
                <a:solidFill>
                  <a:srgbClr val="00B050"/>
                </a:solidFill>
              </a:rPr>
              <a:t>存储结构</a:t>
            </a:r>
            <a:r>
              <a:rPr lang="zh-CN" altLang="en-US" dirty="0">
                <a:solidFill>
                  <a:srgbClr val="000000"/>
                </a:solidFill>
              </a:rPr>
              <a:t>来实现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顺序、链式、索引、散列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关键：针对不同的应用，算法效率不同。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68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19"/>
    </mc:Choice>
    <mc:Fallback xmlns="">
      <p:transition spd="slow" advTm="616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第三周作业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或为二、三两周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52736"/>
            <a:ext cx="7620000" cy="4464496"/>
          </a:xfrm>
        </p:spPr>
        <p:txBody>
          <a:bodyPr/>
          <a:lstStyle/>
          <a:p>
            <a:r>
              <a:rPr lang="zh-CN" altLang="en-US" dirty="0" smtClean="0"/>
              <a:t>第二章</a:t>
            </a:r>
            <a:r>
              <a:rPr lang="en-US" altLang="zh-CN" dirty="0" smtClean="0"/>
              <a:t>pp.38 </a:t>
            </a:r>
            <a:r>
              <a:rPr lang="zh-CN" altLang="en-US" dirty="0" smtClean="0"/>
              <a:t> </a:t>
            </a:r>
            <a:r>
              <a:rPr lang="zh-CN" altLang="en-US" dirty="0"/>
              <a:t>填空 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(2)</a:t>
            </a:r>
            <a:r>
              <a:rPr lang="zh-CN" altLang="en-US" dirty="0" smtClean="0"/>
              <a:t>，</a:t>
            </a:r>
            <a:r>
              <a:rPr lang="en-US" altLang="zh-CN" dirty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(8)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(C</a:t>
            </a:r>
            <a:r>
              <a:rPr lang="zh-CN" altLang="en-US" dirty="0" smtClean="0"/>
              <a:t>语言没有讲到，请写算法思想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题 暂定第三～四周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12" y="2778608"/>
            <a:ext cx="7220712" cy="2450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48" y="5283482"/>
            <a:ext cx="8158506" cy="79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145258"/>
            <a:ext cx="7903189" cy="7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强调一下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这门课越到后来越难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章是最最重要的，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）考试中的比例，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）后续章节全部以这一块的知识为背景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逻辑结构</a:t>
            </a:r>
            <a:r>
              <a:rPr lang="en-US" altLang="zh-CN" b="1" dirty="0" smtClean="0"/>
              <a:t>——</a:t>
            </a:r>
            <a:r>
              <a:rPr lang="en-US" altLang="zh-CN" b="1" dirty="0" smtClean="0">
                <a:latin typeface="Times New Roman" pitchFamily="18" charset="0"/>
              </a:rPr>
              <a:t>4</a:t>
            </a:r>
            <a:r>
              <a:rPr lang="zh-CN" altLang="en-US" b="1" dirty="0" smtClean="0"/>
              <a:t>种</a:t>
            </a:r>
          </a:p>
        </p:txBody>
      </p:sp>
      <p:sp>
        <p:nvSpPr>
          <p:cNvPr id="7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677E58F-699A-4D21-9AAB-1F0B11566EB4}" type="slidenum">
              <a:rPr lang="en-US" altLang="zh-CN"/>
              <a:pPr>
                <a:defRPr/>
              </a:pPr>
              <a:t>21</a:t>
            </a:fld>
            <a:r>
              <a:rPr lang="en-US" altLang="zh-CN"/>
              <a:t>-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3635375" y="1773238"/>
            <a:ext cx="1944688" cy="576262"/>
            <a:chOff x="720" y="1632"/>
            <a:chExt cx="1344" cy="624"/>
          </a:xfrm>
        </p:grpSpPr>
        <p:sp>
          <p:nvSpPr>
            <p:cNvPr id="7235" name="Oval 4"/>
            <p:cNvSpPr>
              <a:spLocks noChangeArrowheads="1"/>
            </p:cNvSpPr>
            <p:nvPr/>
          </p:nvSpPr>
          <p:spPr bwMode="auto">
            <a:xfrm>
              <a:off x="144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Oval 5"/>
            <p:cNvSpPr>
              <a:spLocks noChangeArrowheads="1"/>
            </p:cNvSpPr>
            <p:nvPr/>
          </p:nvSpPr>
          <p:spPr bwMode="auto">
            <a:xfrm>
              <a:off x="1296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Oval 6"/>
            <p:cNvSpPr>
              <a:spLocks noChangeArrowheads="1"/>
            </p:cNvSpPr>
            <p:nvPr/>
          </p:nvSpPr>
          <p:spPr bwMode="auto">
            <a:xfrm>
              <a:off x="100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8" name="Oval 7"/>
            <p:cNvSpPr>
              <a:spLocks noChangeArrowheads="1"/>
            </p:cNvSpPr>
            <p:nvPr/>
          </p:nvSpPr>
          <p:spPr bwMode="auto">
            <a:xfrm>
              <a:off x="19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Oval 8"/>
            <p:cNvSpPr>
              <a:spLocks noChangeArrowheads="1"/>
            </p:cNvSpPr>
            <p:nvPr/>
          </p:nvSpPr>
          <p:spPr bwMode="auto">
            <a:xfrm>
              <a:off x="168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" name="Oval 9"/>
            <p:cNvSpPr>
              <a:spLocks noChangeArrowheads="1"/>
            </p:cNvSpPr>
            <p:nvPr/>
          </p:nvSpPr>
          <p:spPr bwMode="auto">
            <a:xfrm>
              <a:off x="72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1" name="Oval 10"/>
            <p:cNvSpPr>
              <a:spLocks noChangeArrowheads="1"/>
            </p:cNvSpPr>
            <p:nvPr/>
          </p:nvSpPr>
          <p:spPr bwMode="auto">
            <a:xfrm>
              <a:off x="14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2" name="Oval 11"/>
            <p:cNvSpPr>
              <a:spLocks noChangeArrowheads="1"/>
            </p:cNvSpPr>
            <p:nvPr/>
          </p:nvSpPr>
          <p:spPr bwMode="auto">
            <a:xfrm>
              <a:off x="163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Oval 12"/>
            <p:cNvSpPr>
              <a:spLocks noChangeArrowheads="1"/>
            </p:cNvSpPr>
            <p:nvPr/>
          </p:nvSpPr>
          <p:spPr bwMode="auto">
            <a:xfrm>
              <a:off x="115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3" name="Text Box 13"/>
          <p:cNvSpPr txBox="1">
            <a:spLocks noChangeArrowheads="1"/>
          </p:cNvSpPr>
          <p:nvPr/>
        </p:nvSpPr>
        <p:spPr bwMode="auto">
          <a:xfrm>
            <a:off x="1331913" y="2060575"/>
            <a:ext cx="914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集合</a:t>
            </a:r>
          </a:p>
        </p:txBody>
      </p:sp>
      <p:grpSp>
        <p:nvGrpSpPr>
          <p:cNvPr id="7174" name="Group 14"/>
          <p:cNvGrpSpPr>
            <a:grpSpLocks/>
          </p:cNvGrpSpPr>
          <p:nvPr/>
        </p:nvGrpSpPr>
        <p:grpSpPr bwMode="auto">
          <a:xfrm>
            <a:off x="3563938" y="2924175"/>
            <a:ext cx="1981200" cy="152400"/>
            <a:chOff x="3072" y="1872"/>
            <a:chExt cx="1248" cy="96"/>
          </a:xfrm>
        </p:grpSpPr>
        <p:sp>
          <p:nvSpPr>
            <p:cNvPr id="7226" name="Oval 15"/>
            <p:cNvSpPr>
              <a:spLocks noChangeArrowheads="1"/>
            </p:cNvSpPr>
            <p:nvPr/>
          </p:nvSpPr>
          <p:spPr bwMode="auto">
            <a:xfrm>
              <a:off x="3072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Oval 16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Oval 17"/>
            <p:cNvSpPr>
              <a:spLocks noChangeArrowheads="1"/>
            </p:cNvSpPr>
            <p:nvPr/>
          </p:nvSpPr>
          <p:spPr bwMode="auto">
            <a:xfrm>
              <a:off x="364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Oval 18"/>
            <p:cNvSpPr>
              <a:spLocks noChangeArrowheads="1"/>
            </p:cNvSpPr>
            <p:nvPr/>
          </p:nvSpPr>
          <p:spPr bwMode="auto">
            <a:xfrm>
              <a:off x="393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" name="Line 19"/>
            <p:cNvSpPr>
              <a:spLocks noChangeShapeType="1"/>
            </p:cNvSpPr>
            <p:nvPr/>
          </p:nvSpPr>
          <p:spPr bwMode="auto">
            <a:xfrm>
              <a:off x="3168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1" name="Line 20"/>
            <p:cNvSpPr>
              <a:spLocks noChangeShapeType="1"/>
            </p:cNvSpPr>
            <p:nvPr/>
          </p:nvSpPr>
          <p:spPr bwMode="auto">
            <a:xfrm>
              <a:off x="3456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2" name="Line 21"/>
            <p:cNvSpPr>
              <a:spLocks noChangeShapeType="1"/>
            </p:cNvSpPr>
            <p:nvPr/>
          </p:nvSpPr>
          <p:spPr bwMode="auto">
            <a:xfrm>
              <a:off x="3744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3" name="Oval 22"/>
            <p:cNvSpPr>
              <a:spLocks noChangeArrowheads="1"/>
            </p:cNvSpPr>
            <p:nvPr/>
          </p:nvSpPr>
          <p:spPr bwMode="auto">
            <a:xfrm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23"/>
            <p:cNvSpPr>
              <a:spLocks noChangeShapeType="1"/>
            </p:cNvSpPr>
            <p:nvPr/>
          </p:nvSpPr>
          <p:spPr bwMode="auto">
            <a:xfrm>
              <a:off x="4032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5" name="Text Box 24"/>
          <p:cNvSpPr txBox="1">
            <a:spLocks noChangeArrowheads="1"/>
          </p:cNvSpPr>
          <p:nvPr/>
        </p:nvSpPr>
        <p:spPr bwMode="auto">
          <a:xfrm>
            <a:off x="1331913" y="2924175"/>
            <a:ext cx="914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线性</a:t>
            </a:r>
          </a:p>
        </p:txBody>
      </p:sp>
      <p:sp>
        <p:nvSpPr>
          <p:cNvPr id="7176" name="Text Box 25"/>
          <p:cNvSpPr txBox="1">
            <a:spLocks noChangeArrowheads="1"/>
          </p:cNvSpPr>
          <p:nvPr/>
        </p:nvSpPr>
        <p:spPr bwMode="auto">
          <a:xfrm>
            <a:off x="1331913" y="3933825"/>
            <a:ext cx="59372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树</a:t>
            </a:r>
          </a:p>
        </p:txBody>
      </p:sp>
      <p:grpSp>
        <p:nvGrpSpPr>
          <p:cNvPr id="7177" name="Group 26"/>
          <p:cNvGrpSpPr>
            <a:grpSpLocks/>
          </p:cNvGrpSpPr>
          <p:nvPr/>
        </p:nvGrpSpPr>
        <p:grpSpPr bwMode="auto">
          <a:xfrm>
            <a:off x="3276600" y="3284538"/>
            <a:ext cx="2376488" cy="1295400"/>
            <a:chOff x="624" y="1824"/>
            <a:chExt cx="1872" cy="1248"/>
          </a:xfrm>
        </p:grpSpPr>
        <p:sp>
          <p:nvSpPr>
            <p:cNvPr id="7201" name="Oval 27"/>
            <p:cNvSpPr>
              <a:spLocks noChangeArrowheads="1"/>
            </p:cNvSpPr>
            <p:nvPr/>
          </p:nvSpPr>
          <p:spPr bwMode="auto">
            <a:xfrm>
              <a:off x="1632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28"/>
            <p:cNvSpPr>
              <a:spLocks noChangeShapeType="1"/>
            </p:cNvSpPr>
            <p:nvPr/>
          </p:nvSpPr>
          <p:spPr bwMode="auto">
            <a:xfrm flipH="1">
              <a:off x="1248" y="192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1728" y="192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Oval 30"/>
            <p:cNvSpPr>
              <a:spLocks noChangeArrowheads="1"/>
            </p:cNvSpPr>
            <p:nvPr/>
          </p:nvSpPr>
          <p:spPr bwMode="auto">
            <a:xfrm>
              <a:off x="1200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Oval 31"/>
            <p:cNvSpPr>
              <a:spLocks noChangeArrowheads="1"/>
            </p:cNvSpPr>
            <p:nvPr/>
          </p:nvSpPr>
          <p:spPr bwMode="auto">
            <a:xfrm>
              <a:off x="2064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H="1">
              <a:off x="960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 flipH="1">
              <a:off x="1248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Line 34"/>
            <p:cNvSpPr>
              <a:spLocks noChangeShapeType="1"/>
            </p:cNvSpPr>
            <p:nvPr/>
          </p:nvSpPr>
          <p:spPr bwMode="auto">
            <a:xfrm>
              <a:off x="1296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9" name="Oval 35"/>
            <p:cNvSpPr>
              <a:spLocks noChangeArrowheads="1"/>
            </p:cNvSpPr>
            <p:nvPr/>
          </p:nvSpPr>
          <p:spPr bwMode="auto">
            <a:xfrm>
              <a:off x="91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Oval 36"/>
            <p:cNvSpPr>
              <a:spLocks noChangeArrowheads="1"/>
            </p:cNvSpPr>
            <p:nvPr/>
          </p:nvSpPr>
          <p:spPr bwMode="auto">
            <a:xfrm>
              <a:off x="1200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Oval 37"/>
            <p:cNvSpPr>
              <a:spLocks noChangeArrowheads="1"/>
            </p:cNvSpPr>
            <p:nvPr/>
          </p:nvSpPr>
          <p:spPr bwMode="auto">
            <a:xfrm>
              <a:off x="153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H="1">
              <a:off x="1824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 flipH="1">
              <a:off x="211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160" y="23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5" name="Oval 41"/>
            <p:cNvSpPr>
              <a:spLocks noChangeArrowheads="1"/>
            </p:cNvSpPr>
            <p:nvPr/>
          </p:nvSpPr>
          <p:spPr bwMode="auto">
            <a:xfrm>
              <a:off x="17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Oval 42"/>
            <p:cNvSpPr>
              <a:spLocks noChangeArrowheads="1"/>
            </p:cNvSpPr>
            <p:nvPr/>
          </p:nvSpPr>
          <p:spPr bwMode="auto">
            <a:xfrm>
              <a:off x="206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Oval 43"/>
            <p:cNvSpPr>
              <a:spLocks noChangeArrowheads="1"/>
            </p:cNvSpPr>
            <p:nvPr/>
          </p:nvSpPr>
          <p:spPr bwMode="auto">
            <a:xfrm>
              <a:off x="2400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44"/>
            <p:cNvSpPr>
              <a:spLocks noChangeShapeType="1"/>
            </p:cNvSpPr>
            <p:nvPr/>
          </p:nvSpPr>
          <p:spPr bwMode="auto">
            <a:xfrm flipH="1">
              <a:off x="672" y="268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9" name="Line 45"/>
            <p:cNvSpPr>
              <a:spLocks noChangeShapeType="1"/>
            </p:cNvSpPr>
            <p:nvPr/>
          </p:nvSpPr>
          <p:spPr bwMode="auto">
            <a:xfrm flipH="1">
              <a:off x="960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0" name="Line 46"/>
            <p:cNvSpPr>
              <a:spLocks noChangeShapeType="1"/>
            </p:cNvSpPr>
            <p:nvPr/>
          </p:nvSpPr>
          <p:spPr bwMode="auto">
            <a:xfrm>
              <a:off x="1248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Oval 47"/>
            <p:cNvSpPr>
              <a:spLocks noChangeArrowheads="1"/>
            </p:cNvSpPr>
            <p:nvPr/>
          </p:nvSpPr>
          <p:spPr bwMode="auto">
            <a:xfrm>
              <a:off x="62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Oval 48"/>
            <p:cNvSpPr>
              <a:spLocks noChangeArrowheads="1"/>
            </p:cNvSpPr>
            <p:nvPr/>
          </p:nvSpPr>
          <p:spPr bwMode="auto">
            <a:xfrm>
              <a:off x="912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Oval 49"/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Line 50"/>
            <p:cNvSpPr>
              <a:spLocks noChangeShapeType="1"/>
            </p:cNvSpPr>
            <p:nvPr/>
          </p:nvSpPr>
          <p:spPr bwMode="auto">
            <a:xfrm>
              <a:off x="2448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5" name="Oval 51"/>
            <p:cNvSpPr>
              <a:spLocks noChangeArrowheads="1"/>
            </p:cNvSpPr>
            <p:nvPr/>
          </p:nvSpPr>
          <p:spPr bwMode="auto">
            <a:xfrm>
              <a:off x="240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8" name="Group 52"/>
          <p:cNvGrpSpPr>
            <a:grpSpLocks/>
          </p:cNvGrpSpPr>
          <p:nvPr/>
        </p:nvGrpSpPr>
        <p:grpSpPr bwMode="auto">
          <a:xfrm>
            <a:off x="3635375" y="4868863"/>
            <a:ext cx="1873250" cy="1276350"/>
            <a:chOff x="4176" y="2544"/>
            <a:chExt cx="1392" cy="1104"/>
          </a:xfrm>
        </p:grpSpPr>
        <p:sp>
          <p:nvSpPr>
            <p:cNvPr id="7182" name="Oval 53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Oval 54"/>
            <p:cNvSpPr>
              <a:spLocks noChangeArrowheads="1"/>
            </p:cNvSpPr>
            <p:nvPr/>
          </p:nvSpPr>
          <p:spPr bwMode="auto">
            <a:xfrm>
              <a:off x="4176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Oval 55"/>
            <p:cNvSpPr>
              <a:spLocks noChangeArrowheads="1"/>
            </p:cNvSpPr>
            <p:nvPr/>
          </p:nvSpPr>
          <p:spPr bwMode="auto">
            <a:xfrm>
              <a:off x="451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Oval 56"/>
            <p:cNvSpPr>
              <a:spLocks noChangeArrowheads="1"/>
            </p:cNvSpPr>
            <p:nvPr/>
          </p:nvSpPr>
          <p:spPr bwMode="auto">
            <a:xfrm>
              <a:off x="5040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Oval 57"/>
            <p:cNvSpPr>
              <a:spLocks noChangeArrowheads="1"/>
            </p:cNvSpPr>
            <p:nvPr/>
          </p:nvSpPr>
          <p:spPr bwMode="auto">
            <a:xfrm>
              <a:off x="5088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Oval 58"/>
            <p:cNvSpPr>
              <a:spLocks noChangeArrowheads="1"/>
            </p:cNvSpPr>
            <p:nvPr/>
          </p:nvSpPr>
          <p:spPr bwMode="auto">
            <a:xfrm>
              <a:off x="4704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Oval 59"/>
            <p:cNvSpPr>
              <a:spLocks noChangeArrowheads="1"/>
            </p:cNvSpPr>
            <p:nvPr/>
          </p:nvSpPr>
          <p:spPr bwMode="auto">
            <a:xfrm>
              <a:off x="54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60"/>
            <p:cNvSpPr>
              <a:spLocks noChangeShapeType="1"/>
            </p:cNvSpPr>
            <p:nvPr/>
          </p:nvSpPr>
          <p:spPr bwMode="auto">
            <a:xfrm flipV="1">
              <a:off x="4224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Line 61"/>
            <p:cNvSpPr>
              <a:spLocks noChangeShapeType="1"/>
            </p:cNvSpPr>
            <p:nvPr/>
          </p:nvSpPr>
          <p:spPr bwMode="auto">
            <a:xfrm>
              <a:off x="4656" y="25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Line 62"/>
            <p:cNvSpPr>
              <a:spLocks noChangeShapeType="1"/>
            </p:cNvSpPr>
            <p:nvPr/>
          </p:nvSpPr>
          <p:spPr bwMode="auto">
            <a:xfrm>
              <a:off x="4272" y="297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2" name="Line 63"/>
            <p:cNvSpPr>
              <a:spLocks noChangeShapeType="1"/>
            </p:cNvSpPr>
            <p:nvPr/>
          </p:nvSpPr>
          <p:spPr bwMode="auto">
            <a:xfrm>
              <a:off x="4608" y="264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3" name="Line 64"/>
            <p:cNvSpPr>
              <a:spLocks noChangeShapeType="1"/>
            </p:cNvSpPr>
            <p:nvPr/>
          </p:nvSpPr>
          <p:spPr bwMode="auto">
            <a:xfrm>
              <a:off x="5088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65"/>
            <p:cNvSpPr>
              <a:spLocks noChangeShapeType="1"/>
            </p:cNvSpPr>
            <p:nvPr/>
          </p:nvSpPr>
          <p:spPr bwMode="auto">
            <a:xfrm flipH="1">
              <a:off x="5136" y="26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66"/>
            <p:cNvSpPr>
              <a:spLocks noChangeShapeType="1"/>
            </p:cNvSpPr>
            <p:nvPr/>
          </p:nvSpPr>
          <p:spPr bwMode="auto">
            <a:xfrm>
              <a:off x="4272" y="2976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67"/>
            <p:cNvSpPr>
              <a:spLocks noChangeShapeType="1"/>
            </p:cNvSpPr>
            <p:nvPr/>
          </p:nvSpPr>
          <p:spPr bwMode="auto">
            <a:xfrm>
              <a:off x="4560" y="3120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68"/>
            <p:cNvSpPr>
              <a:spLocks noChangeShapeType="1"/>
            </p:cNvSpPr>
            <p:nvPr/>
          </p:nvSpPr>
          <p:spPr bwMode="auto">
            <a:xfrm flipV="1">
              <a:off x="4608" y="288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69"/>
            <p:cNvSpPr>
              <a:spLocks noChangeShapeType="1"/>
            </p:cNvSpPr>
            <p:nvPr/>
          </p:nvSpPr>
          <p:spPr bwMode="auto">
            <a:xfrm flipH="1">
              <a:off x="4800" y="33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70"/>
            <p:cNvSpPr>
              <a:spLocks noChangeShapeType="1"/>
            </p:cNvSpPr>
            <p:nvPr/>
          </p:nvSpPr>
          <p:spPr bwMode="auto">
            <a:xfrm flipV="1">
              <a:off x="5136" y="264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71"/>
            <p:cNvSpPr>
              <a:spLocks noChangeShapeType="1"/>
            </p:cNvSpPr>
            <p:nvPr/>
          </p:nvSpPr>
          <p:spPr bwMode="auto">
            <a:xfrm flipH="1">
              <a:off x="4560" y="2640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79" name="Text Box 72"/>
          <p:cNvSpPr txBox="1">
            <a:spLocks noChangeArrowheads="1"/>
          </p:cNvSpPr>
          <p:nvPr/>
        </p:nvSpPr>
        <p:spPr bwMode="auto">
          <a:xfrm>
            <a:off x="1331913" y="4868863"/>
            <a:ext cx="528637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图</a:t>
            </a:r>
          </a:p>
        </p:txBody>
      </p:sp>
      <p:sp>
        <p:nvSpPr>
          <p:cNvPr id="7180" name="Oval 73"/>
          <p:cNvSpPr>
            <a:spLocks noChangeArrowheads="1"/>
          </p:cNvSpPr>
          <p:nvPr/>
        </p:nvSpPr>
        <p:spPr bwMode="auto">
          <a:xfrm>
            <a:off x="3348038" y="1628775"/>
            <a:ext cx="2447925" cy="792163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4" name="AutoShape 74"/>
          <p:cNvSpPr>
            <a:spLocks noChangeArrowheads="1"/>
          </p:cNvSpPr>
          <p:nvPr/>
        </p:nvSpPr>
        <p:spPr bwMode="auto">
          <a:xfrm>
            <a:off x="6372225" y="1916113"/>
            <a:ext cx="2771775" cy="649287"/>
          </a:xfrm>
          <a:prstGeom prst="cloudCallout">
            <a:avLst>
              <a:gd name="adj1" fmla="val -74921"/>
              <a:gd name="adj2" fmla="val 10745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本章的内容</a:t>
            </a:r>
            <a:endParaRPr kumimoji="1"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4"/>
    </mc:Choice>
    <mc:Fallback xmlns="">
      <p:transition spd="slow" advTm="8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举例：线性结构</a:t>
            </a:r>
            <a:endParaRPr lang="en-US" altLang="zh-CN" dirty="0"/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rgbClr val="000000"/>
                </a:solidFill>
              </a:rPr>
              <a:t>例</a:t>
            </a:r>
            <a:r>
              <a:rPr kumimoji="1" lang="en-US" altLang="zh-CN" dirty="0" smtClean="0">
                <a:solidFill>
                  <a:srgbClr val="000000"/>
                </a:solidFill>
              </a:rPr>
              <a:t>1  </a:t>
            </a:r>
            <a:r>
              <a:rPr kumimoji="1" lang="zh-CN" altLang="en-US" dirty="0" smtClean="0">
                <a:solidFill>
                  <a:srgbClr val="000000"/>
                </a:solidFill>
              </a:rPr>
              <a:t>学籍管理问题</a:t>
            </a:r>
          </a:p>
        </p:txBody>
      </p:sp>
      <p:sp>
        <p:nvSpPr>
          <p:cNvPr id="9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E9B47C96-2F00-4E69-BC03-D64F798CE9F0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-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3688" y="2236665"/>
            <a:ext cx="6768752" cy="3064543"/>
            <a:chOff x="-3" y="-3"/>
            <a:chExt cx="2999" cy="1876"/>
          </a:xfrm>
        </p:grpSpPr>
        <p:grpSp>
          <p:nvGrpSpPr>
            <p:cNvPr id="8209" name="Group 5"/>
            <p:cNvGrpSpPr>
              <a:grpSpLocks/>
            </p:cNvGrpSpPr>
            <p:nvPr/>
          </p:nvGrpSpPr>
          <p:grpSpPr bwMode="auto">
            <a:xfrm>
              <a:off x="0" y="0"/>
              <a:ext cx="2993" cy="1870"/>
              <a:chOff x="0" y="0"/>
              <a:chExt cx="2993" cy="1870"/>
            </a:xfrm>
          </p:grpSpPr>
          <p:grpSp>
            <p:nvGrpSpPr>
              <p:cNvPr id="821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89" cy="374"/>
                <a:chOff x="0" y="0"/>
                <a:chExt cx="489" cy="374"/>
              </a:xfrm>
            </p:grpSpPr>
            <p:sp>
              <p:nvSpPr>
                <p:cNvPr id="8284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学号</a:t>
                  </a:r>
                </a:p>
              </p:txBody>
            </p:sp>
            <p:sp>
              <p:nvSpPr>
                <p:cNvPr id="828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2" name="Group 9"/>
              <p:cNvGrpSpPr>
                <a:grpSpLocks/>
              </p:cNvGrpSpPr>
              <p:nvPr/>
            </p:nvGrpSpPr>
            <p:grpSpPr bwMode="auto">
              <a:xfrm>
                <a:off x="489" y="0"/>
                <a:ext cx="662" cy="374"/>
                <a:chOff x="489" y="0"/>
                <a:chExt cx="662" cy="374"/>
              </a:xfrm>
            </p:grpSpPr>
            <p:sp>
              <p:nvSpPr>
                <p:cNvPr id="8282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" y="0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姓名</a:t>
                  </a:r>
                </a:p>
              </p:txBody>
            </p:sp>
            <p:sp>
              <p:nvSpPr>
                <p:cNvPr id="828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3" name="Group 12"/>
              <p:cNvGrpSpPr>
                <a:grpSpLocks/>
              </p:cNvGrpSpPr>
              <p:nvPr/>
            </p:nvGrpSpPr>
            <p:grpSpPr bwMode="auto">
              <a:xfrm>
                <a:off x="1151" y="0"/>
                <a:ext cx="590" cy="374"/>
                <a:chOff x="1151" y="0"/>
                <a:chExt cx="590" cy="374"/>
              </a:xfrm>
            </p:grpSpPr>
            <p:sp>
              <p:nvSpPr>
                <p:cNvPr id="8280" name="Rectangle 13"/>
                <p:cNvSpPr>
                  <a:spLocks noChangeArrowheads="1"/>
                </p:cNvSpPr>
                <p:nvPr/>
              </p:nvSpPr>
              <p:spPr bwMode="auto">
                <a:xfrm>
                  <a:off x="1194" y="0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性别</a:t>
                  </a:r>
                </a:p>
              </p:txBody>
            </p:sp>
            <p:sp>
              <p:nvSpPr>
                <p:cNvPr id="8281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1" y="0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4" name="Group 15"/>
              <p:cNvGrpSpPr>
                <a:grpSpLocks/>
              </p:cNvGrpSpPr>
              <p:nvPr/>
            </p:nvGrpSpPr>
            <p:grpSpPr bwMode="auto">
              <a:xfrm>
                <a:off x="1741" y="0"/>
                <a:ext cx="662" cy="374"/>
                <a:chOff x="1741" y="0"/>
                <a:chExt cx="662" cy="374"/>
              </a:xfrm>
            </p:grpSpPr>
            <p:sp>
              <p:nvSpPr>
                <p:cNvPr id="8278" name="Rectangle 16"/>
                <p:cNvSpPr>
                  <a:spLocks noChangeArrowheads="1"/>
                </p:cNvSpPr>
                <p:nvPr/>
              </p:nvSpPr>
              <p:spPr bwMode="auto">
                <a:xfrm>
                  <a:off x="1784" y="0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000" dirty="0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出生日期</a:t>
                  </a:r>
                </a:p>
              </p:txBody>
            </p:sp>
            <p:sp>
              <p:nvSpPr>
                <p:cNvPr id="8279" name="Rectangle 17"/>
                <p:cNvSpPr>
                  <a:spLocks noChangeArrowheads="1"/>
                </p:cNvSpPr>
                <p:nvPr/>
              </p:nvSpPr>
              <p:spPr bwMode="auto">
                <a:xfrm>
                  <a:off x="1741" y="0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5" name="Group 18"/>
              <p:cNvGrpSpPr>
                <a:grpSpLocks/>
              </p:cNvGrpSpPr>
              <p:nvPr/>
            </p:nvGrpSpPr>
            <p:grpSpPr bwMode="auto">
              <a:xfrm>
                <a:off x="2403" y="0"/>
                <a:ext cx="590" cy="374"/>
                <a:chOff x="2403" y="0"/>
                <a:chExt cx="590" cy="374"/>
              </a:xfrm>
            </p:grpSpPr>
            <p:sp>
              <p:nvSpPr>
                <p:cNvPr id="8276" name="Rectangle 19"/>
                <p:cNvSpPr>
                  <a:spLocks noChangeArrowheads="1"/>
                </p:cNvSpPr>
                <p:nvPr/>
              </p:nvSpPr>
              <p:spPr bwMode="auto">
                <a:xfrm>
                  <a:off x="2446" y="0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000" dirty="0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政治面貌</a:t>
                  </a:r>
                </a:p>
              </p:txBody>
            </p:sp>
            <p:sp>
              <p:nvSpPr>
                <p:cNvPr id="8277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3" y="0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6" name="Group 21"/>
              <p:cNvGrpSpPr>
                <a:grpSpLocks/>
              </p:cNvGrpSpPr>
              <p:nvPr/>
            </p:nvGrpSpPr>
            <p:grpSpPr bwMode="auto">
              <a:xfrm>
                <a:off x="0" y="374"/>
                <a:ext cx="489" cy="374"/>
                <a:chOff x="0" y="374"/>
                <a:chExt cx="489" cy="374"/>
              </a:xfrm>
            </p:grpSpPr>
            <p:sp>
              <p:nvSpPr>
                <p:cNvPr id="82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40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0001</a:t>
                  </a:r>
                </a:p>
              </p:txBody>
            </p:sp>
            <p:sp>
              <p:nvSpPr>
                <p:cNvPr id="827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7" name="Group 24"/>
              <p:cNvGrpSpPr>
                <a:grpSpLocks/>
              </p:cNvGrpSpPr>
              <p:nvPr/>
            </p:nvGrpSpPr>
            <p:grpSpPr bwMode="auto">
              <a:xfrm>
                <a:off x="489" y="374"/>
                <a:ext cx="662" cy="374"/>
                <a:chOff x="489" y="374"/>
                <a:chExt cx="662" cy="374"/>
              </a:xfrm>
            </p:grpSpPr>
            <p:sp>
              <p:nvSpPr>
                <p:cNvPr id="8272" name="Rectangle 25"/>
                <p:cNvSpPr>
                  <a:spLocks noChangeArrowheads="1"/>
                </p:cNvSpPr>
                <p:nvPr/>
              </p:nvSpPr>
              <p:spPr bwMode="auto">
                <a:xfrm>
                  <a:off x="532" y="374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王  军</a:t>
                  </a:r>
                </a:p>
              </p:txBody>
            </p:sp>
            <p:sp>
              <p:nvSpPr>
                <p:cNvPr id="8273" name="Rectangle 26"/>
                <p:cNvSpPr>
                  <a:spLocks noChangeArrowheads="1"/>
                </p:cNvSpPr>
                <p:nvPr/>
              </p:nvSpPr>
              <p:spPr bwMode="auto">
                <a:xfrm>
                  <a:off x="489" y="374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8" name="Group 27"/>
              <p:cNvGrpSpPr>
                <a:grpSpLocks/>
              </p:cNvGrpSpPr>
              <p:nvPr/>
            </p:nvGrpSpPr>
            <p:grpSpPr bwMode="auto">
              <a:xfrm>
                <a:off x="1151" y="374"/>
                <a:ext cx="590" cy="374"/>
                <a:chOff x="1151" y="374"/>
                <a:chExt cx="590" cy="374"/>
              </a:xfrm>
            </p:grpSpPr>
            <p:sp>
              <p:nvSpPr>
                <p:cNvPr id="8270" name="Rectangle 28"/>
                <p:cNvSpPr>
                  <a:spLocks noChangeArrowheads="1"/>
                </p:cNvSpPr>
                <p:nvPr/>
              </p:nvSpPr>
              <p:spPr bwMode="auto">
                <a:xfrm>
                  <a:off x="1194" y="374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男</a:t>
                  </a:r>
                </a:p>
              </p:txBody>
            </p:sp>
            <p:sp>
              <p:nvSpPr>
                <p:cNvPr id="827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51" y="374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9" name="Group 30"/>
              <p:cNvGrpSpPr>
                <a:grpSpLocks/>
              </p:cNvGrpSpPr>
              <p:nvPr/>
            </p:nvGrpSpPr>
            <p:grpSpPr bwMode="auto">
              <a:xfrm>
                <a:off x="1741" y="374"/>
                <a:ext cx="662" cy="374"/>
                <a:chOff x="1741" y="374"/>
                <a:chExt cx="662" cy="374"/>
              </a:xfrm>
            </p:grpSpPr>
            <p:sp>
              <p:nvSpPr>
                <p:cNvPr id="8268" name="Rectangle 31"/>
                <p:cNvSpPr>
                  <a:spLocks noChangeArrowheads="1"/>
                </p:cNvSpPr>
                <p:nvPr/>
              </p:nvSpPr>
              <p:spPr bwMode="auto">
                <a:xfrm>
                  <a:off x="1784" y="374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000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1983/09/02</a:t>
                  </a:r>
                </a:p>
              </p:txBody>
            </p:sp>
            <p:sp>
              <p:nvSpPr>
                <p:cNvPr id="8269" name="Rectangle 32"/>
                <p:cNvSpPr>
                  <a:spLocks noChangeArrowheads="1"/>
                </p:cNvSpPr>
                <p:nvPr/>
              </p:nvSpPr>
              <p:spPr bwMode="auto">
                <a:xfrm>
                  <a:off x="1741" y="374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0" name="Group 33"/>
              <p:cNvGrpSpPr>
                <a:grpSpLocks/>
              </p:cNvGrpSpPr>
              <p:nvPr/>
            </p:nvGrpSpPr>
            <p:grpSpPr bwMode="auto">
              <a:xfrm>
                <a:off x="2403" y="374"/>
                <a:ext cx="590" cy="374"/>
                <a:chOff x="2403" y="374"/>
                <a:chExt cx="590" cy="374"/>
              </a:xfrm>
            </p:grpSpPr>
            <p:sp>
              <p:nvSpPr>
                <p:cNvPr id="8266" name="Rectangle 34"/>
                <p:cNvSpPr>
                  <a:spLocks noChangeArrowheads="1"/>
                </p:cNvSpPr>
                <p:nvPr/>
              </p:nvSpPr>
              <p:spPr bwMode="auto">
                <a:xfrm>
                  <a:off x="2446" y="374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团员</a:t>
                  </a:r>
                </a:p>
              </p:txBody>
            </p:sp>
            <p:sp>
              <p:nvSpPr>
                <p:cNvPr id="8267" name="Rectangle 35"/>
                <p:cNvSpPr>
                  <a:spLocks noChangeArrowheads="1"/>
                </p:cNvSpPr>
                <p:nvPr/>
              </p:nvSpPr>
              <p:spPr bwMode="auto">
                <a:xfrm>
                  <a:off x="2403" y="374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1" name="Group 36"/>
              <p:cNvGrpSpPr>
                <a:grpSpLocks/>
              </p:cNvGrpSpPr>
              <p:nvPr/>
            </p:nvGrpSpPr>
            <p:grpSpPr bwMode="auto">
              <a:xfrm>
                <a:off x="0" y="748"/>
                <a:ext cx="489" cy="374"/>
                <a:chOff x="0" y="748"/>
                <a:chExt cx="489" cy="374"/>
              </a:xfrm>
            </p:grpSpPr>
            <p:sp>
              <p:nvSpPr>
                <p:cNvPr id="8264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40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0002</a:t>
                  </a:r>
                </a:p>
              </p:txBody>
            </p:sp>
            <p:sp>
              <p:nvSpPr>
                <p:cNvPr id="8265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4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2" name="Group 39"/>
              <p:cNvGrpSpPr>
                <a:grpSpLocks/>
              </p:cNvGrpSpPr>
              <p:nvPr/>
            </p:nvGrpSpPr>
            <p:grpSpPr bwMode="auto">
              <a:xfrm>
                <a:off x="489" y="748"/>
                <a:ext cx="662" cy="374"/>
                <a:chOff x="489" y="748"/>
                <a:chExt cx="662" cy="374"/>
              </a:xfrm>
            </p:grpSpPr>
            <p:sp>
              <p:nvSpPr>
                <p:cNvPr id="8262" name="Rectangle 40"/>
                <p:cNvSpPr>
                  <a:spLocks noChangeArrowheads="1"/>
                </p:cNvSpPr>
                <p:nvPr/>
              </p:nvSpPr>
              <p:spPr bwMode="auto">
                <a:xfrm>
                  <a:off x="532" y="748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李  明</a:t>
                  </a:r>
                </a:p>
              </p:txBody>
            </p:sp>
            <p:sp>
              <p:nvSpPr>
                <p:cNvPr id="8263" name="Rectangle 41"/>
                <p:cNvSpPr>
                  <a:spLocks noChangeArrowheads="1"/>
                </p:cNvSpPr>
                <p:nvPr/>
              </p:nvSpPr>
              <p:spPr bwMode="auto">
                <a:xfrm>
                  <a:off x="489" y="748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3" name="Group 42"/>
              <p:cNvGrpSpPr>
                <a:grpSpLocks/>
              </p:cNvGrpSpPr>
              <p:nvPr/>
            </p:nvGrpSpPr>
            <p:grpSpPr bwMode="auto">
              <a:xfrm>
                <a:off x="1151" y="748"/>
                <a:ext cx="590" cy="374"/>
                <a:chOff x="1151" y="748"/>
                <a:chExt cx="590" cy="374"/>
              </a:xfrm>
            </p:grpSpPr>
            <p:sp>
              <p:nvSpPr>
                <p:cNvPr id="8260" name="Rectangle 43"/>
                <p:cNvSpPr>
                  <a:spLocks noChangeArrowheads="1"/>
                </p:cNvSpPr>
                <p:nvPr/>
              </p:nvSpPr>
              <p:spPr bwMode="auto">
                <a:xfrm>
                  <a:off x="1194" y="748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男</a:t>
                  </a:r>
                </a:p>
              </p:txBody>
            </p:sp>
            <p:sp>
              <p:nvSpPr>
                <p:cNvPr id="8261" name="Rectangle 44"/>
                <p:cNvSpPr>
                  <a:spLocks noChangeArrowheads="1"/>
                </p:cNvSpPr>
                <p:nvPr/>
              </p:nvSpPr>
              <p:spPr bwMode="auto">
                <a:xfrm>
                  <a:off x="1151" y="748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4" name="Group 45"/>
              <p:cNvGrpSpPr>
                <a:grpSpLocks/>
              </p:cNvGrpSpPr>
              <p:nvPr/>
            </p:nvGrpSpPr>
            <p:grpSpPr bwMode="auto">
              <a:xfrm>
                <a:off x="1741" y="748"/>
                <a:ext cx="662" cy="374"/>
                <a:chOff x="1741" y="748"/>
                <a:chExt cx="662" cy="374"/>
              </a:xfrm>
            </p:grpSpPr>
            <p:sp>
              <p:nvSpPr>
                <p:cNvPr id="8258" name="Rectangle 46"/>
                <p:cNvSpPr>
                  <a:spLocks noChangeArrowheads="1"/>
                </p:cNvSpPr>
                <p:nvPr/>
              </p:nvSpPr>
              <p:spPr bwMode="auto">
                <a:xfrm>
                  <a:off x="1784" y="748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000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1982/12/25</a:t>
                  </a:r>
                </a:p>
              </p:txBody>
            </p:sp>
            <p:sp>
              <p:nvSpPr>
                <p:cNvPr id="825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41" y="748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5" name="Group 48"/>
              <p:cNvGrpSpPr>
                <a:grpSpLocks/>
              </p:cNvGrpSpPr>
              <p:nvPr/>
            </p:nvGrpSpPr>
            <p:grpSpPr bwMode="auto">
              <a:xfrm>
                <a:off x="2403" y="748"/>
                <a:ext cx="590" cy="374"/>
                <a:chOff x="2403" y="748"/>
                <a:chExt cx="590" cy="374"/>
              </a:xfrm>
            </p:grpSpPr>
            <p:sp>
              <p:nvSpPr>
                <p:cNvPr id="8256" name="Rectangle 49"/>
                <p:cNvSpPr>
                  <a:spLocks noChangeArrowheads="1"/>
                </p:cNvSpPr>
                <p:nvPr/>
              </p:nvSpPr>
              <p:spPr bwMode="auto">
                <a:xfrm>
                  <a:off x="2446" y="748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党员</a:t>
                  </a:r>
                </a:p>
              </p:txBody>
            </p:sp>
            <p:sp>
              <p:nvSpPr>
                <p:cNvPr id="8257" name="Rectangle 50"/>
                <p:cNvSpPr>
                  <a:spLocks noChangeArrowheads="1"/>
                </p:cNvSpPr>
                <p:nvPr/>
              </p:nvSpPr>
              <p:spPr bwMode="auto">
                <a:xfrm>
                  <a:off x="2403" y="748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6" name="Group 51"/>
              <p:cNvGrpSpPr>
                <a:grpSpLocks/>
              </p:cNvGrpSpPr>
              <p:nvPr/>
            </p:nvGrpSpPr>
            <p:grpSpPr bwMode="auto">
              <a:xfrm>
                <a:off x="0" y="1122"/>
                <a:ext cx="489" cy="374"/>
                <a:chOff x="0" y="1122"/>
                <a:chExt cx="489" cy="374"/>
              </a:xfrm>
            </p:grpSpPr>
            <p:sp>
              <p:nvSpPr>
                <p:cNvPr id="8254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40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0003</a:t>
                  </a:r>
                </a:p>
              </p:txBody>
            </p:sp>
            <p:sp>
              <p:nvSpPr>
                <p:cNvPr id="825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4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7" name="Group 54"/>
              <p:cNvGrpSpPr>
                <a:grpSpLocks/>
              </p:cNvGrpSpPr>
              <p:nvPr/>
            </p:nvGrpSpPr>
            <p:grpSpPr bwMode="auto">
              <a:xfrm>
                <a:off x="489" y="1122"/>
                <a:ext cx="662" cy="374"/>
                <a:chOff x="489" y="1122"/>
                <a:chExt cx="662" cy="374"/>
              </a:xfrm>
            </p:grpSpPr>
            <p:sp>
              <p:nvSpPr>
                <p:cNvPr id="8252" name="Rectangle 55"/>
                <p:cNvSpPr>
                  <a:spLocks noChangeArrowheads="1"/>
                </p:cNvSpPr>
                <p:nvPr/>
              </p:nvSpPr>
              <p:spPr bwMode="auto">
                <a:xfrm>
                  <a:off x="532" y="1122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汤晓影</a:t>
                  </a:r>
                </a:p>
              </p:txBody>
            </p:sp>
            <p:sp>
              <p:nvSpPr>
                <p:cNvPr id="8253" name="Rectangle 56"/>
                <p:cNvSpPr>
                  <a:spLocks noChangeArrowheads="1"/>
                </p:cNvSpPr>
                <p:nvPr/>
              </p:nvSpPr>
              <p:spPr bwMode="auto">
                <a:xfrm>
                  <a:off x="489" y="1122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8" name="Group 57"/>
              <p:cNvGrpSpPr>
                <a:grpSpLocks/>
              </p:cNvGrpSpPr>
              <p:nvPr/>
            </p:nvGrpSpPr>
            <p:grpSpPr bwMode="auto">
              <a:xfrm>
                <a:off x="1151" y="1122"/>
                <a:ext cx="590" cy="374"/>
                <a:chOff x="1151" y="1122"/>
                <a:chExt cx="590" cy="374"/>
              </a:xfrm>
            </p:grpSpPr>
            <p:sp>
              <p:nvSpPr>
                <p:cNvPr id="8250" name="Rectangle 58"/>
                <p:cNvSpPr>
                  <a:spLocks noChangeArrowheads="1"/>
                </p:cNvSpPr>
                <p:nvPr/>
              </p:nvSpPr>
              <p:spPr bwMode="auto">
                <a:xfrm>
                  <a:off x="1194" y="1122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女</a:t>
                  </a:r>
                </a:p>
              </p:txBody>
            </p:sp>
            <p:sp>
              <p:nvSpPr>
                <p:cNvPr id="8251" name="Rectangle 59"/>
                <p:cNvSpPr>
                  <a:spLocks noChangeArrowheads="1"/>
                </p:cNvSpPr>
                <p:nvPr/>
              </p:nvSpPr>
              <p:spPr bwMode="auto">
                <a:xfrm>
                  <a:off x="1151" y="1122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9" name="Group 60"/>
              <p:cNvGrpSpPr>
                <a:grpSpLocks/>
              </p:cNvGrpSpPr>
              <p:nvPr/>
            </p:nvGrpSpPr>
            <p:grpSpPr bwMode="auto">
              <a:xfrm>
                <a:off x="1741" y="1122"/>
                <a:ext cx="662" cy="374"/>
                <a:chOff x="1741" y="1122"/>
                <a:chExt cx="662" cy="374"/>
              </a:xfrm>
            </p:grpSpPr>
            <p:sp>
              <p:nvSpPr>
                <p:cNvPr id="8248" name="Rectangle 61"/>
                <p:cNvSpPr>
                  <a:spLocks noChangeArrowheads="1"/>
                </p:cNvSpPr>
                <p:nvPr/>
              </p:nvSpPr>
              <p:spPr bwMode="auto">
                <a:xfrm>
                  <a:off x="1784" y="1122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000" dirty="0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1984/03/26</a:t>
                  </a:r>
                </a:p>
              </p:txBody>
            </p:sp>
            <p:sp>
              <p:nvSpPr>
                <p:cNvPr id="8249" name="Rectangle 62"/>
                <p:cNvSpPr>
                  <a:spLocks noChangeArrowheads="1"/>
                </p:cNvSpPr>
                <p:nvPr/>
              </p:nvSpPr>
              <p:spPr bwMode="auto">
                <a:xfrm>
                  <a:off x="1741" y="1122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0" name="Group 63"/>
              <p:cNvGrpSpPr>
                <a:grpSpLocks/>
              </p:cNvGrpSpPr>
              <p:nvPr/>
            </p:nvGrpSpPr>
            <p:grpSpPr bwMode="auto">
              <a:xfrm>
                <a:off x="2403" y="1122"/>
                <a:ext cx="590" cy="374"/>
                <a:chOff x="2403" y="1122"/>
                <a:chExt cx="590" cy="374"/>
              </a:xfrm>
            </p:grpSpPr>
            <p:sp>
              <p:nvSpPr>
                <p:cNvPr id="8246" name="Rectangle 64"/>
                <p:cNvSpPr>
                  <a:spLocks noChangeArrowheads="1"/>
                </p:cNvSpPr>
                <p:nvPr/>
              </p:nvSpPr>
              <p:spPr bwMode="auto">
                <a:xfrm>
                  <a:off x="2446" y="1122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latin typeface="楷体_GB2312" pitchFamily="49" charset="-122"/>
                      <a:ea typeface="楷体_GB2312" pitchFamily="49" charset="-122"/>
                    </a:rPr>
                    <a:t>团员</a:t>
                  </a:r>
                </a:p>
              </p:txBody>
            </p:sp>
            <p:sp>
              <p:nvSpPr>
                <p:cNvPr id="8247" name="Rectangle 65"/>
                <p:cNvSpPr>
                  <a:spLocks noChangeArrowheads="1"/>
                </p:cNvSpPr>
                <p:nvPr/>
              </p:nvSpPr>
              <p:spPr bwMode="auto">
                <a:xfrm>
                  <a:off x="2403" y="1122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1" name="Group 66"/>
              <p:cNvGrpSpPr>
                <a:grpSpLocks/>
              </p:cNvGrpSpPr>
              <p:nvPr/>
            </p:nvGrpSpPr>
            <p:grpSpPr bwMode="auto">
              <a:xfrm>
                <a:off x="0" y="1496"/>
                <a:ext cx="489" cy="374"/>
                <a:chOff x="0" y="1496"/>
                <a:chExt cx="489" cy="374"/>
              </a:xfrm>
            </p:grpSpPr>
            <p:sp>
              <p:nvSpPr>
                <p:cNvPr id="8244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40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ea typeface="楷体_GB2312" pitchFamily="49" charset="-122"/>
                    </a:rPr>
                    <a:t>…</a:t>
                  </a:r>
                  <a:endParaRPr kumimoji="1" lang="zh-CN" altLang="en-US">
                    <a:solidFill>
                      <a:srgbClr val="0033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8245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48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2" name="Group 69"/>
              <p:cNvGrpSpPr>
                <a:grpSpLocks/>
              </p:cNvGrpSpPr>
              <p:nvPr/>
            </p:nvGrpSpPr>
            <p:grpSpPr bwMode="auto">
              <a:xfrm>
                <a:off x="489" y="1496"/>
                <a:ext cx="662" cy="374"/>
                <a:chOff x="489" y="1496"/>
                <a:chExt cx="662" cy="374"/>
              </a:xfrm>
            </p:grpSpPr>
            <p:sp>
              <p:nvSpPr>
                <p:cNvPr id="8242" name="Rectangle 70"/>
                <p:cNvSpPr>
                  <a:spLocks noChangeArrowheads="1"/>
                </p:cNvSpPr>
                <p:nvPr/>
              </p:nvSpPr>
              <p:spPr bwMode="auto">
                <a:xfrm>
                  <a:off x="532" y="1496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ea typeface="楷体_GB2312" pitchFamily="49" charset="-122"/>
                    </a:rPr>
                    <a:t>…</a:t>
                  </a:r>
                  <a:endParaRPr kumimoji="1" lang="zh-CN" altLang="en-US">
                    <a:solidFill>
                      <a:srgbClr val="0033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8243" name="Rectangle 71"/>
                <p:cNvSpPr>
                  <a:spLocks noChangeArrowheads="1"/>
                </p:cNvSpPr>
                <p:nvPr/>
              </p:nvSpPr>
              <p:spPr bwMode="auto">
                <a:xfrm>
                  <a:off x="489" y="1496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3" name="Group 72"/>
              <p:cNvGrpSpPr>
                <a:grpSpLocks/>
              </p:cNvGrpSpPr>
              <p:nvPr/>
            </p:nvGrpSpPr>
            <p:grpSpPr bwMode="auto">
              <a:xfrm>
                <a:off x="1151" y="1496"/>
                <a:ext cx="590" cy="374"/>
                <a:chOff x="1151" y="1496"/>
                <a:chExt cx="590" cy="374"/>
              </a:xfrm>
            </p:grpSpPr>
            <p:sp>
              <p:nvSpPr>
                <p:cNvPr id="8240" name="Rectangle 73"/>
                <p:cNvSpPr>
                  <a:spLocks noChangeArrowheads="1"/>
                </p:cNvSpPr>
                <p:nvPr/>
              </p:nvSpPr>
              <p:spPr bwMode="auto">
                <a:xfrm>
                  <a:off x="1194" y="1496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ea typeface="楷体_GB2312" pitchFamily="49" charset="-122"/>
                    </a:rPr>
                    <a:t>…</a:t>
                  </a:r>
                  <a:endParaRPr kumimoji="1" lang="zh-CN" altLang="en-US">
                    <a:solidFill>
                      <a:srgbClr val="0033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8241" name="Rectangle 74"/>
                <p:cNvSpPr>
                  <a:spLocks noChangeArrowheads="1"/>
                </p:cNvSpPr>
                <p:nvPr/>
              </p:nvSpPr>
              <p:spPr bwMode="auto">
                <a:xfrm>
                  <a:off x="1151" y="1496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4" name="Group 75"/>
              <p:cNvGrpSpPr>
                <a:grpSpLocks/>
              </p:cNvGrpSpPr>
              <p:nvPr/>
            </p:nvGrpSpPr>
            <p:grpSpPr bwMode="auto">
              <a:xfrm>
                <a:off x="1741" y="1496"/>
                <a:ext cx="662" cy="374"/>
                <a:chOff x="1741" y="1496"/>
                <a:chExt cx="662" cy="374"/>
              </a:xfrm>
            </p:grpSpPr>
            <p:sp>
              <p:nvSpPr>
                <p:cNvPr id="8238" name="Rectangle 76"/>
                <p:cNvSpPr>
                  <a:spLocks noChangeArrowheads="1"/>
                </p:cNvSpPr>
                <p:nvPr/>
              </p:nvSpPr>
              <p:spPr bwMode="auto">
                <a:xfrm>
                  <a:off x="1784" y="1496"/>
                  <a:ext cx="57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ea typeface="楷体_GB2312" pitchFamily="49" charset="-122"/>
                    </a:rPr>
                    <a:t>…</a:t>
                  </a:r>
                  <a:endParaRPr kumimoji="1" lang="zh-CN" altLang="en-US">
                    <a:solidFill>
                      <a:srgbClr val="0033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8239" name="Rectangle 77"/>
                <p:cNvSpPr>
                  <a:spLocks noChangeArrowheads="1"/>
                </p:cNvSpPr>
                <p:nvPr/>
              </p:nvSpPr>
              <p:spPr bwMode="auto">
                <a:xfrm>
                  <a:off x="1741" y="1496"/>
                  <a:ext cx="66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35" name="Group 78"/>
              <p:cNvGrpSpPr>
                <a:grpSpLocks/>
              </p:cNvGrpSpPr>
              <p:nvPr/>
            </p:nvGrpSpPr>
            <p:grpSpPr bwMode="auto">
              <a:xfrm>
                <a:off x="2403" y="1496"/>
                <a:ext cx="590" cy="374"/>
                <a:chOff x="2403" y="1496"/>
                <a:chExt cx="590" cy="374"/>
              </a:xfrm>
            </p:grpSpPr>
            <p:sp>
              <p:nvSpPr>
                <p:cNvPr id="8236" name="Rectangle 79"/>
                <p:cNvSpPr>
                  <a:spLocks noChangeArrowheads="1"/>
                </p:cNvSpPr>
                <p:nvPr/>
              </p:nvSpPr>
              <p:spPr bwMode="auto">
                <a:xfrm>
                  <a:off x="2446" y="1496"/>
                  <a:ext cx="50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>
                      <a:solidFill>
                        <a:srgbClr val="003300"/>
                      </a:solidFill>
                      <a:ea typeface="楷体_GB2312" pitchFamily="49" charset="-122"/>
                    </a:rPr>
                    <a:t>…</a:t>
                  </a:r>
                  <a:endParaRPr kumimoji="1" lang="zh-CN" altLang="en-US">
                    <a:solidFill>
                      <a:srgbClr val="0033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8237" name="Rectangle 80"/>
                <p:cNvSpPr>
                  <a:spLocks noChangeArrowheads="1"/>
                </p:cNvSpPr>
                <p:nvPr/>
              </p:nvSpPr>
              <p:spPr bwMode="auto">
                <a:xfrm>
                  <a:off x="2403" y="1496"/>
                  <a:ext cx="5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10" name="Rectangle 81"/>
            <p:cNvSpPr>
              <a:spLocks noChangeArrowheads="1"/>
            </p:cNvSpPr>
            <p:nvPr/>
          </p:nvSpPr>
          <p:spPr bwMode="auto">
            <a:xfrm>
              <a:off x="-3" y="-3"/>
              <a:ext cx="2999" cy="18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8" name="Group 82"/>
          <p:cNvGrpSpPr>
            <a:grpSpLocks/>
          </p:cNvGrpSpPr>
          <p:nvPr/>
        </p:nvGrpSpPr>
        <p:grpSpPr bwMode="auto">
          <a:xfrm>
            <a:off x="5148263" y="981075"/>
            <a:ext cx="1981200" cy="152400"/>
            <a:chOff x="3072" y="1872"/>
            <a:chExt cx="1248" cy="96"/>
          </a:xfrm>
        </p:grpSpPr>
        <p:sp>
          <p:nvSpPr>
            <p:cNvPr id="8200" name="Oval 83"/>
            <p:cNvSpPr>
              <a:spLocks noChangeArrowheads="1"/>
            </p:cNvSpPr>
            <p:nvPr/>
          </p:nvSpPr>
          <p:spPr bwMode="auto">
            <a:xfrm>
              <a:off x="3072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Oval 84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Oval 85"/>
            <p:cNvSpPr>
              <a:spLocks noChangeArrowheads="1"/>
            </p:cNvSpPr>
            <p:nvPr/>
          </p:nvSpPr>
          <p:spPr bwMode="auto">
            <a:xfrm>
              <a:off x="364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Oval 86"/>
            <p:cNvSpPr>
              <a:spLocks noChangeArrowheads="1"/>
            </p:cNvSpPr>
            <p:nvPr/>
          </p:nvSpPr>
          <p:spPr bwMode="auto">
            <a:xfrm>
              <a:off x="393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87"/>
            <p:cNvSpPr>
              <a:spLocks noChangeShapeType="1"/>
            </p:cNvSpPr>
            <p:nvPr/>
          </p:nvSpPr>
          <p:spPr bwMode="auto">
            <a:xfrm>
              <a:off x="3168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" name="Line 88"/>
            <p:cNvSpPr>
              <a:spLocks noChangeShapeType="1"/>
            </p:cNvSpPr>
            <p:nvPr/>
          </p:nvSpPr>
          <p:spPr bwMode="auto">
            <a:xfrm>
              <a:off x="3456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Line 89"/>
            <p:cNvSpPr>
              <a:spLocks noChangeShapeType="1"/>
            </p:cNvSpPr>
            <p:nvPr/>
          </p:nvSpPr>
          <p:spPr bwMode="auto">
            <a:xfrm>
              <a:off x="3744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7" name="Oval 90"/>
            <p:cNvSpPr>
              <a:spLocks noChangeArrowheads="1"/>
            </p:cNvSpPr>
            <p:nvPr/>
          </p:nvSpPr>
          <p:spPr bwMode="auto">
            <a:xfrm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91"/>
            <p:cNvSpPr>
              <a:spLocks noChangeShapeType="1"/>
            </p:cNvSpPr>
            <p:nvPr/>
          </p:nvSpPr>
          <p:spPr bwMode="auto">
            <a:xfrm>
              <a:off x="4032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99" name="Rectangle 92"/>
          <p:cNvSpPr>
            <a:spLocks noChangeArrowheads="1"/>
          </p:cNvSpPr>
          <p:nvPr/>
        </p:nvSpPr>
        <p:spPr bwMode="auto">
          <a:xfrm>
            <a:off x="1403349" y="5876925"/>
            <a:ext cx="6062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常见操作：增加、删除、查找、排序等操作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</a:rPr>
              <a:t>2.1 </a:t>
            </a:r>
            <a:r>
              <a:rPr lang="zh-CN" altLang="en-US" sz="3200" dirty="0" smtClean="0"/>
              <a:t>线性表的逻辑结构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定义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</a:rPr>
              <a:t>具有</a:t>
            </a:r>
            <a:r>
              <a:rPr lang="zh-CN" altLang="en-US" dirty="0" smtClean="0">
                <a:solidFill>
                  <a:srgbClr val="FF0000"/>
                </a:solidFill>
              </a:rPr>
              <a:t>相同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似类型</a:t>
            </a:r>
            <a:r>
              <a:rPr lang="zh-CN" altLang="en-US" sz="2800" dirty="0" smtClean="0">
                <a:solidFill>
                  <a:srgbClr val="000000"/>
                </a:solidFill>
              </a:rPr>
              <a:t>数据元素的有限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序列</a:t>
            </a:r>
            <a:r>
              <a:rPr lang="en-US" altLang="zh-CN" sz="2400" dirty="0" smtClean="0">
                <a:solidFill>
                  <a:srgbClr val="000000"/>
                </a:solidFill>
              </a:rPr>
              <a:t>(n&gt;=0)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数学表示 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L = (a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元素间具有严格的先后次序</a:t>
            </a:r>
            <a:r>
              <a:rPr lang="en-US" altLang="zh-CN" sz="2800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前驱后继唯一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逻辑表示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070AC48E-55EF-46A0-9F13-FF6295DE2750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-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835150" y="5445125"/>
            <a:ext cx="5068888" cy="360363"/>
            <a:chOff x="1292" y="2568"/>
            <a:chExt cx="3193" cy="227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1292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1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1536" y="268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18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86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V="1">
              <a:off x="3515" y="268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1927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2</a:t>
              </a: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2608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3</a:t>
              </a:r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3243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4</a:t>
              </a:r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4241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线性表的运算</a:t>
            </a:r>
            <a:endParaRPr lang="en-US" altLang="zh-CN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  Insert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插入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2  Delete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删除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3  Length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求线性表的长度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4  Get     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按位置查找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5  Locate 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按值查找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039C285-DE04-488A-9379-810FBD3B34BC}" type="slidenum">
              <a:rPr lang="en-US" altLang="zh-CN"/>
              <a:pPr>
                <a:defRPr/>
              </a:pPr>
              <a:t>24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5796136" y="1340768"/>
            <a:ext cx="2952328" cy="1080120"/>
          </a:xfrm>
          <a:prstGeom prst="wedgeEllipseCallout">
            <a:avLst>
              <a:gd name="adj1" fmla="val -66703"/>
              <a:gd name="adj2" fmla="val 87950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>
                <a:ea typeface="+mn-ea"/>
              </a:rPr>
              <a:t>对于顺序、链式</a:t>
            </a:r>
            <a:endParaRPr kumimoji="1" lang="en-US" altLang="zh-CN" sz="2000" b="0" dirty="0">
              <a:ea typeface="+mn-ea"/>
            </a:endParaRPr>
          </a:p>
          <a:p>
            <a:pPr algn="ctr"/>
            <a:r>
              <a:rPr kumimoji="1" lang="zh-CN" altLang="en-US" sz="2000" b="0" dirty="0">
                <a:ea typeface="+mn-ea"/>
              </a:rPr>
              <a:t>时间复杂度分别是多少？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顺序存储结构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逻辑描述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用一段地址连续的存储单元依次存储数据元素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实现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</a:rPr>
              <a:t>1.    C++</a:t>
            </a:r>
            <a:r>
              <a:rPr lang="zh-CN" altLang="en-US" sz="2800" dirty="0" smtClean="0">
                <a:solidFill>
                  <a:srgbClr val="000000"/>
                </a:solidFill>
              </a:rPr>
              <a:t>中用数组存储顺序表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iArray</a:t>
            </a:r>
            <a:r>
              <a:rPr lang="en-US" altLang="zh-CN" dirty="0" smtClean="0">
                <a:solidFill>
                  <a:srgbClr val="000000"/>
                </a:solidFill>
              </a:rPr>
              <a:t>[20]</a:t>
            </a:r>
            <a:r>
              <a:rPr lang="zh-CN" altLang="en-US" dirty="0" smtClean="0">
                <a:solidFill>
                  <a:srgbClr val="000000"/>
                </a:solidFill>
              </a:rPr>
              <a:t>，注意</a:t>
            </a:r>
            <a:r>
              <a:rPr lang="en-US" altLang="zh-CN" dirty="0" smtClean="0">
                <a:solidFill>
                  <a:srgbClr val="000000"/>
                </a:solidFill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</a:rPr>
              <a:t>语言</a:t>
            </a:r>
            <a:r>
              <a:rPr lang="en-US" altLang="zh-CN" dirty="0" smtClean="0">
                <a:solidFill>
                  <a:srgbClr val="000000"/>
                </a:solidFill>
              </a:rPr>
              <a:t>[0~19]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2 .  </a:t>
            </a:r>
            <a:r>
              <a:rPr lang="zh-CN" altLang="en-US" sz="2800" dirty="0" smtClean="0">
                <a:solidFill>
                  <a:srgbClr val="000000"/>
                </a:solidFill>
              </a:rPr>
              <a:t>线性表中的元素类型不固定，所以需要使用模板机制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CEE1A75-4215-49D6-925A-FA6B80CC70DD}" type="slidenum">
              <a:rPr lang="en-US" altLang="zh-CN"/>
              <a:pPr>
                <a:defRPr/>
              </a:pPr>
              <a:t>25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96752"/>
            <a:ext cx="7620000" cy="43204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const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MAXSIZE = 1000;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template</a:t>
            </a:r>
            <a:r>
              <a:rPr lang="en-US" altLang="zh-CN" sz="2400" b="0" dirty="0" smtClean="0">
                <a:latin typeface="Times New Roman" pitchFamily="18" charset="0"/>
              </a:rPr>
              <a:t> &lt;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 dirty="0" smtClean="0">
                <a:latin typeface="Times New Roman" pitchFamily="18" charset="0"/>
              </a:rPr>
              <a:t> T&gt; 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class</a:t>
            </a:r>
            <a:r>
              <a:rPr lang="en-US" altLang="zh-CN" sz="2400" b="0" dirty="0" smtClean="0"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     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public</a:t>
            </a:r>
            <a:r>
              <a:rPr lang="en-US" altLang="zh-CN" sz="2400" b="0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		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();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(T a[], 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n);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		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</a:rPr>
              <a:t> 	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GetLength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	T 	Get(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);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获取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            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</a:rPr>
              <a:t> 	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Locate(T);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定位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		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void</a:t>
            </a:r>
            <a:r>
              <a:rPr lang="en-US" altLang="zh-CN" sz="2400" b="0" dirty="0" smtClean="0">
                <a:latin typeface="Times New Roman" pitchFamily="18" charset="0"/>
              </a:rPr>
              <a:t> 	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Insert(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, T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x);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插入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		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en-US" altLang="zh-CN" sz="2400" b="0" dirty="0" smtClean="0">
                <a:latin typeface="Times New Roman" pitchFamily="18" charset="0"/>
              </a:rPr>
              <a:t> 	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Delete(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);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删除</a:t>
            </a:r>
            <a:endParaRPr lang="en-US" altLang="zh-CN" sz="2400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            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void    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Print();    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打印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	</a:t>
            </a:r>
            <a:r>
              <a:rPr lang="en-US" altLang="zh-CN" sz="2400" b="0" dirty="0" smtClean="0">
                <a:solidFill>
                  <a:srgbClr val="0033CC"/>
                </a:solidFill>
                <a:latin typeface="Times New Roman" pitchFamily="18" charset="0"/>
              </a:rPr>
              <a:t>private</a:t>
            </a:r>
            <a:r>
              <a:rPr lang="en-US" altLang="zh-CN" sz="2400" b="0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	T 	data[MAXSIZE];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存储结构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latin typeface="Times New Roman" pitchFamily="18" charset="0"/>
              </a:rPr>
              <a:t>		</a:t>
            </a:r>
            <a:r>
              <a:rPr lang="en-US" altLang="zh-CN" sz="2400" b="0" dirty="0" err="1" smtClean="0">
                <a:solidFill>
                  <a:srgbClr val="0033CC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latin typeface="Times New Roman" pitchFamily="18" charset="0"/>
              </a:rPr>
              <a:t> 	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length;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-</a:t>
            </a:r>
            <a:fld id="{09CDC2B8-62B2-4108-A40E-38CFF0D1B15E}" type="slidenum">
              <a:rPr lang="en-US" altLang="zh-CN"/>
              <a:pPr>
                <a:defRPr/>
              </a:pPr>
              <a:t>26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线性表的操作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8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插入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200" dirty="0"/>
          </a:p>
          <a:p>
            <a:r>
              <a:rPr lang="zh-CN" altLang="en-US" sz="2800" dirty="0" smtClean="0"/>
              <a:t>参考文本文件的修改（文本文件演示）</a:t>
            </a:r>
            <a:endParaRPr lang="zh-CN" altLang="en-US" sz="2800" dirty="0"/>
          </a:p>
        </p:txBody>
      </p:sp>
      <p:sp>
        <p:nvSpPr>
          <p:cNvPr id="10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DFF41C1-4EE7-4616-8049-F8185E632D87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-</a:t>
            </a:r>
          </a:p>
        </p:txBody>
      </p:sp>
      <p:graphicFrame>
        <p:nvGraphicFramePr>
          <p:cNvPr id="332803" name="Group 3"/>
          <p:cNvGraphicFramePr>
            <a:graphicFrameLocks noGrp="1"/>
          </p:cNvGraphicFramePr>
          <p:nvPr/>
        </p:nvGraphicFramePr>
        <p:xfrm>
          <a:off x="2557463" y="2060575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35" name="Group 35"/>
          <p:cNvGraphicFramePr>
            <a:graphicFrameLocks noGrp="1"/>
          </p:cNvGraphicFramePr>
          <p:nvPr/>
        </p:nvGraphicFramePr>
        <p:xfrm>
          <a:off x="5219700" y="2078038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67" name="Group 67"/>
          <p:cNvGraphicFramePr>
            <a:graphicFrameLocks noGrp="1"/>
          </p:cNvGraphicFramePr>
          <p:nvPr/>
        </p:nvGraphicFramePr>
        <p:xfrm>
          <a:off x="5219700" y="5084763"/>
          <a:ext cx="1871663" cy="396240"/>
        </p:xfrm>
        <a:graphic>
          <a:graphicData uri="http://schemas.openxmlformats.org/drawingml/2006/table">
            <a:tbl>
              <a:tblPr/>
              <a:tblGrid>
                <a:gridCol w="792163"/>
                <a:gridCol w="10795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a7=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75" name="Group 75"/>
          <p:cNvGraphicFramePr>
            <a:graphicFrameLocks noGrp="1"/>
          </p:cNvGraphicFramePr>
          <p:nvPr/>
        </p:nvGraphicFramePr>
        <p:xfrm>
          <a:off x="6011863" y="46529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81" name="Group 81"/>
          <p:cNvGraphicFramePr>
            <a:graphicFrameLocks noGrp="1"/>
          </p:cNvGraphicFramePr>
          <p:nvPr/>
        </p:nvGraphicFramePr>
        <p:xfrm>
          <a:off x="6011863" y="42211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87" name="Group 87"/>
          <p:cNvGraphicFramePr>
            <a:graphicFrameLocks noGrp="1"/>
          </p:cNvGraphicFramePr>
          <p:nvPr/>
        </p:nvGraphicFramePr>
        <p:xfrm>
          <a:off x="6011863" y="3822700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93" name="Group 93"/>
          <p:cNvGraphicFramePr>
            <a:graphicFrameLocks noGrp="1"/>
          </p:cNvGraphicFramePr>
          <p:nvPr/>
        </p:nvGraphicFramePr>
        <p:xfrm>
          <a:off x="6011863" y="33575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900113" y="3357563"/>
            <a:ext cx="1617662" cy="815975"/>
            <a:chOff x="567" y="2115"/>
            <a:chExt cx="1019" cy="514"/>
          </a:xfrm>
        </p:grpSpPr>
        <p:grpSp>
          <p:nvGrpSpPr>
            <p:cNvPr id="13418" name="Group 100"/>
            <p:cNvGrpSpPr>
              <a:grpSpLocks/>
            </p:cNvGrpSpPr>
            <p:nvPr/>
          </p:nvGrpSpPr>
          <p:grpSpPr bwMode="auto">
            <a:xfrm>
              <a:off x="567" y="2115"/>
              <a:ext cx="1019" cy="227"/>
              <a:chOff x="567" y="2115"/>
              <a:chExt cx="1019" cy="227"/>
            </a:xfrm>
          </p:grpSpPr>
          <p:sp>
            <p:nvSpPr>
              <p:cNvPr id="13420" name="Line 101"/>
              <p:cNvSpPr>
                <a:spLocks noChangeShapeType="1"/>
              </p:cNvSpPr>
              <p:nvPr/>
            </p:nvSpPr>
            <p:spPr bwMode="auto">
              <a:xfrm flipV="1">
                <a:off x="1202" y="2205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902" name="Rectangle 102"/>
              <p:cNvSpPr>
                <a:spLocks noChangeArrowheads="1"/>
              </p:cNvSpPr>
              <p:nvPr/>
            </p:nvSpPr>
            <p:spPr bwMode="auto">
              <a:xfrm>
                <a:off x="567" y="2115"/>
                <a:ext cx="635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0">
                    <a:ea typeface="宋体" pitchFamily="2" charset="-122"/>
                  </a:rPr>
                  <a:t>17</a:t>
                </a:r>
              </a:p>
            </p:txBody>
          </p:sp>
        </p:grpSp>
        <p:sp>
          <p:nvSpPr>
            <p:cNvPr id="13419" name="Text Box 103"/>
            <p:cNvSpPr txBox="1">
              <a:spLocks noChangeArrowheads="1"/>
            </p:cNvSpPr>
            <p:nvPr/>
          </p:nvSpPr>
          <p:spPr bwMode="auto">
            <a:xfrm>
              <a:off x="567" y="234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latin typeface="Tahoma" pitchFamily="34" charset="0"/>
                  <a:ea typeface="楷体_GB2312" pitchFamily="49" charset="-122"/>
                </a:rPr>
                <a:t>插入</a:t>
              </a:r>
            </a:p>
          </p:txBody>
        </p:sp>
      </p:grpSp>
      <p:sp>
        <p:nvSpPr>
          <p:cNvPr id="332905" name="AutoShape 105"/>
          <p:cNvSpPr>
            <a:spLocks noChangeArrowheads="1"/>
          </p:cNvSpPr>
          <p:nvPr/>
        </p:nvSpPr>
        <p:spPr bwMode="auto">
          <a:xfrm>
            <a:off x="7092950" y="4941888"/>
            <a:ext cx="358775" cy="504825"/>
          </a:xfrm>
          <a:prstGeom prst="curvedLeftArrow">
            <a:avLst>
              <a:gd name="adj1" fmla="val 28142"/>
              <a:gd name="adj2" fmla="val 56283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6" name="AutoShape 106"/>
          <p:cNvSpPr>
            <a:spLocks noChangeArrowheads="1"/>
          </p:cNvSpPr>
          <p:nvPr/>
        </p:nvSpPr>
        <p:spPr bwMode="auto">
          <a:xfrm>
            <a:off x="7113588" y="4437063"/>
            <a:ext cx="360362" cy="504825"/>
          </a:xfrm>
          <a:prstGeom prst="curvedLeftArrow">
            <a:avLst>
              <a:gd name="adj1" fmla="val 28018"/>
              <a:gd name="adj2" fmla="val 56035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7" name="AutoShape 107"/>
          <p:cNvSpPr>
            <a:spLocks noChangeArrowheads="1"/>
          </p:cNvSpPr>
          <p:nvPr/>
        </p:nvSpPr>
        <p:spPr bwMode="auto">
          <a:xfrm>
            <a:off x="7113588" y="3932238"/>
            <a:ext cx="385762" cy="504825"/>
          </a:xfrm>
          <a:prstGeom prst="curvedLeftArrow">
            <a:avLst>
              <a:gd name="adj1" fmla="val 26173"/>
              <a:gd name="adj2" fmla="val 5234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8" name="AutoShape 108"/>
          <p:cNvSpPr>
            <a:spLocks noChangeArrowheads="1"/>
          </p:cNvSpPr>
          <p:nvPr/>
        </p:nvSpPr>
        <p:spPr bwMode="auto">
          <a:xfrm>
            <a:off x="7126288" y="3475038"/>
            <a:ext cx="398462" cy="504825"/>
          </a:xfrm>
          <a:prstGeom prst="curvedLeftArrow">
            <a:avLst>
              <a:gd name="adj1" fmla="val 25339"/>
              <a:gd name="adj2" fmla="val 50677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905" grpId="0" animBg="1"/>
      <p:bldP spid="332906" grpId="0" animBg="1"/>
      <p:bldP spid="332907" grpId="0" animBg="1"/>
      <p:bldP spid="3329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插入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 smtClean="0"/>
              <a:t>个位置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开始计算的</a:t>
            </a:r>
            <a:r>
              <a:rPr lang="en-US" altLang="zh-CN" dirty="0"/>
              <a:t>)</a:t>
            </a:r>
            <a:r>
              <a:rPr lang="zh-CN" altLang="en-US" dirty="0" smtClean="0">
                <a:latin typeface="Times New Roman" pitchFamily="18" charset="0"/>
              </a:rPr>
              <a:t>插入的实现步骤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插入 位置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以后的元素后移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for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j=length;  j&gt;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 j--)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		      data[j] = data[j-1];</a:t>
            </a: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将元素插入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data[i-1] = t;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表长度增1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length++;</a:t>
            </a:r>
          </a:p>
          <a:p>
            <a:pPr>
              <a:buNone/>
            </a:pPr>
            <a:r>
              <a:rPr lang="zh-CN" altLang="en-US" dirty="0">
                <a:hlinkClick r:id="rId3" action="ppaction://hlinkfile"/>
              </a:rPr>
              <a:t>课件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lnk</a:t>
            </a:r>
            <a:r>
              <a:rPr lang="en-US" altLang="zh-CN" dirty="0"/>
              <a:t> </a:t>
            </a: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07557DD-C782-48C1-AB28-7E82E613AAC1}" type="slidenum">
              <a:rPr lang="en-US" altLang="zh-CN"/>
              <a:pPr>
                <a:defRPr/>
              </a:pPr>
              <a:t>29</a:t>
            </a:fld>
            <a:r>
              <a:rPr lang="en-US" altLang="zh-CN"/>
              <a:t>-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6948264" y="1988840"/>
            <a:ext cx="2574492" cy="2520280"/>
          </a:xfrm>
          <a:prstGeom prst="wedgeEllipseCallout">
            <a:avLst>
              <a:gd name="adj1" fmla="val -60670"/>
              <a:gd name="adj2" fmla="val -14656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插入在第</a:t>
            </a:r>
            <a:r>
              <a:rPr kumimoji="1" lang="en-US" altLang="zh-CN" sz="2000" b="0" dirty="0" err="1" smtClean="0">
                <a:ea typeface="+mn-ea"/>
              </a:rPr>
              <a:t>i</a:t>
            </a:r>
            <a:r>
              <a:rPr kumimoji="1" lang="zh-CN" altLang="en-US" sz="2000" b="0" dirty="0" smtClean="0">
                <a:ea typeface="+mn-ea"/>
              </a:rPr>
              <a:t>个位置</a:t>
            </a:r>
            <a:r>
              <a:rPr kumimoji="1" lang="en-US" altLang="zh-CN" sz="2000" b="0" dirty="0" smtClean="0">
                <a:ea typeface="+mn-ea"/>
              </a:rPr>
              <a:t>(1</a:t>
            </a:r>
            <a:r>
              <a:rPr kumimoji="1" lang="zh-CN" altLang="en-US" sz="2000" b="0" dirty="0" smtClean="0">
                <a:ea typeface="+mn-ea"/>
              </a:rPr>
              <a:t>开始计算</a:t>
            </a:r>
            <a:r>
              <a:rPr kumimoji="1" lang="en-US" altLang="zh-CN" sz="2000" b="0" dirty="0" smtClean="0">
                <a:ea typeface="+mn-ea"/>
              </a:rPr>
              <a:t>)</a:t>
            </a:r>
            <a:r>
              <a:rPr kumimoji="1" lang="zh-CN" altLang="en-US" sz="2000" b="0" dirty="0" smtClean="0">
                <a:ea typeface="+mn-ea"/>
              </a:rPr>
              <a:t>，而</a:t>
            </a:r>
            <a:r>
              <a:rPr kumimoji="1" lang="en-US" altLang="zh-CN" sz="2000" b="0" dirty="0" smtClean="0">
                <a:ea typeface="+mn-ea"/>
              </a:rPr>
              <a:t>C</a:t>
            </a:r>
            <a:r>
              <a:rPr kumimoji="1" lang="zh-CN" altLang="en-US" sz="2000" b="0" dirty="0" smtClean="0">
                <a:ea typeface="+mn-ea"/>
              </a:rPr>
              <a:t>语言数组是从位置“</a:t>
            </a:r>
            <a:r>
              <a:rPr kumimoji="1" lang="en-US" altLang="zh-CN" sz="2000" b="0" dirty="0" smtClean="0">
                <a:ea typeface="+mn-ea"/>
              </a:rPr>
              <a:t>0</a:t>
            </a:r>
            <a:r>
              <a:rPr kumimoji="1" lang="zh-CN" altLang="en-US" sz="2000" b="0" dirty="0" smtClean="0">
                <a:ea typeface="+mn-ea"/>
              </a:rPr>
              <a:t>”开始的；</a:t>
            </a:r>
            <a:r>
              <a:rPr kumimoji="1" lang="zh-CN" altLang="en-US" sz="2000" dirty="0" smtClean="0">
                <a:solidFill>
                  <a:srgbClr val="0000FF"/>
                </a:solidFill>
                <a:ea typeface="+mn-ea"/>
              </a:rPr>
              <a:t>考试和开发中</a:t>
            </a:r>
            <a:r>
              <a:rPr kumimoji="1" lang="en-US" altLang="zh-CN" sz="2000" dirty="0" err="1" smtClean="0">
                <a:solidFill>
                  <a:srgbClr val="0000FF"/>
                </a:solidFill>
                <a:ea typeface="+mn-ea"/>
              </a:rPr>
              <a:t>i</a:t>
            </a:r>
            <a:r>
              <a:rPr kumimoji="1" lang="en-US" altLang="zh-CN" sz="2000" dirty="0" smtClean="0">
                <a:solidFill>
                  <a:srgbClr val="0000FF"/>
                </a:solidFill>
                <a:ea typeface="+mn-ea"/>
              </a:rPr>
              <a:t>/+1/-1 </a:t>
            </a:r>
            <a:r>
              <a:rPr kumimoji="1" lang="zh-CN" altLang="en-US" sz="2000" dirty="0" smtClean="0">
                <a:solidFill>
                  <a:srgbClr val="0000FF"/>
                </a:solidFill>
                <a:ea typeface="+mn-ea"/>
              </a:rPr>
              <a:t>经常错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2" name="椭圆形标注 11"/>
          <p:cNvSpPr/>
          <p:nvPr/>
        </p:nvSpPr>
        <p:spPr bwMode="auto">
          <a:xfrm>
            <a:off x="4572000" y="4833156"/>
            <a:ext cx="3384376" cy="1512168"/>
          </a:xfrm>
          <a:prstGeom prst="wedgeEllipseCallout">
            <a:avLst>
              <a:gd name="adj1" fmla="val -57928"/>
              <a:gd name="adj2" fmla="val -57947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dirty="0">
                <a:ea typeface="+mn-ea"/>
              </a:rPr>
              <a:t>data[i-1]</a:t>
            </a:r>
            <a:r>
              <a:rPr kumimoji="1" lang="zh-CN" altLang="en-US" sz="2000" dirty="0">
                <a:ea typeface="+mn-ea"/>
              </a:rPr>
              <a:t>是</a:t>
            </a:r>
            <a:r>
              <a:rPr kumimoji="1" lang="en-US" altLang="zh-CN" sz="2000" dirty="0">
                <a:ea typeface="+mn-ea"/>
              </a:rPr>
              <a:t>(1</a:t>
            </a:r>
            <a:r>
              <a:rPr kumimoji="1" lang="zh-CN" altLang="en-US" sz="2000" dirty="0">
                <a:ea typeface="+mn-ea"/>
              </a:rPr>
              <a:t>开始</a:t>
            </a:r>
            <a:r>
              <a:rPr kumimoji="1" lang="zh-CN" altLang="en-US" sz="2000" dirty="0" smtClean="0">
                <a:ea typeface="+mn-ea"/>
              </a:rPr>
              <a:t>计算的</a:t>
            </a:r>
            <a:r>
              <a:rPr kumimoji="1" lang="en-US" altLang="zh-CN" sz="2000" dirty="0" smtClean="0">
                <a:ea typeface="+mn-ea"/>
              </a:rPr>
              <a:t>)</a:t>
            </a:r>
            <a:r>
              <a:rPr kumimoji="1" lang="zh-CN" altLang="en-US" sz="2000" dirty="0">
                <a:ea typeface="+mn-ea"/>
              </a:rPr>
              <a:t>第</a:t>
            </a:r>
            <a:r>
              <a:rPr kumimoji="1" lang="en-US" altLang="zh-CN" sz="2000" dirty="0" err="1">
                <a:ea typeface="+mn-ea"/>
              </a:rPr>
              <a:t>i</a:t>
            </a:r>
            <a:r>
              <a:rPr kumimoji="1" lang="zh-CN" altLang="en-US" sz="2000" dirty="0">
                <a:ea typeface="+mn-ea"/>
              </a:rPr>
              <a:t>个</a:t>
            </a:r>
            <a:r>
              <a:rPr kumimoji="1" lang="zh-CN" altLang="en-US" sz="2000" dirty="0" smtClean="0">
                <a:ea typeface="+mn-ea"/>
              </a:rPr>
              <a:t>位置</a:t>
            </a:r>
            <a:endParaRPr kumimoji="1" lang="en-US" altLang="zh-CN" sz="2000" dirty="0" smtClean="0">
              <a:ea typeface="+mn-ea"/>
            </a:endParaRPr>
          </a:p>
          <a:p>
            <a:pPr algn="ctr"/>
            <a:r>
              <a:rPr kumimoji="1" lang="zh-CN" altLang="en-US" sz="2000" dirty="0" smtClean="0">
                <a:solidFill>
                  <a:srgbClr val="C00000"/>
                </a:solidFill>
                <a:ea typeface="+mn-ea"/>
              </a:rPr>
              <a:t>边界很重要工作考试</a:t>
            </a:r>
            <a:endParaRPr kumimoji="1" lang="zh-CN" altLang="en-US" sz="200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3068638"/>
            <a:ext cx="1547664" cy="17212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SzPct val="95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9pPr>
          </a:lstStyle>
          <a:p>
            <a:pPr>
              <a:lnSpc>
                <a:spcPct val="98000"/>
              </a:lnSpc>
              <a:buFontTx/>
              <a:buNone/>
            </a:pPr>
            <a:r>
              <a:rPr lang="zh-CN" altLang="en-US" sz="1800" b="1" dirty="0" smtClean="0">
                <a:solidFill>
                  <a:srgbClr val="00B0F0"/>
                </a:solidFill>
              </a:rPr>
              <a:t>程序有其他写法（循环边界不同），算法核心思想是一样的</a:t>
            </a:r>
            <a:endParaRPr lang="en-US" altLang="zh-CN" sz="1800" b="1" dirty="0">
              <a:solidFill>
                <a:srgbClr val="00B0F0"/>
              </a:solidFill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43461"/>
            <a:ext cx="1187624" cy="14497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SzPct val="95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9pPr>
          </a:lstStyle>
          <a:p>
            <a:pPr>
              <a:lnSpc>
                <a:spcPct val="98000"/>
              </a:lnSpc>
              <a:buFontTx/>
              <a:buNone/>
            </a:pPr>
            <a:r>
              <a:rPr lang="zh-CN" altLang="en-US" sz="1800" b="0" dirty="0" smtClean="0"/>
              <a:t>边界的例子，前两年火箭垫圈低温硬化</a:t>
            </a:r>
            <a:endParaRPr lang="en-US" altLang="zh-CN" sz="1800" b="0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98964"/>
              </p:ext>
            </p:extLst>
          </p:nvPr>
        </p:nvGraphicFramePr>
        <p:xfrm>
          <a:off x="0" y="51118"/>
          <a:ext cx="1403648" cy="3017520"/>
        </p:xfrm>
        <a:graphic>
          <a:graphicData uri="http://schemas.openxmlformats.org/drawingml/2006/table">
            <a:tbl>
              <a:tblPr/>
              <a:tblGrid>
                <a:gridCol w="561459"/>
                <a:gridCol w="842189"/>
              </a:tblGrid>
              <a:tr h="33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i=3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逻辑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课程学习以讲义为准，教材内容比讲义多（非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学时的教材）</a:t>
            </a:r>
            <a:endParaRPr lang="en-US" altLang="zh-CN" dirty="0" smtClean="0"/>
          </a:p>
          <a:p>
            <a:r>
              <a:rPr lang="zh-CN" altLang="en-US" dirty="0" smtClean="0"/>
              <a:t>考试内容以讲义为准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插入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T&gt;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&lt;T&gt;::Insert(T x,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if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 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&lt;1)  ||   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&gt;length+1) )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throw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r>
              <a:rPr lang="zh-CN" altLang="en-US" sz="2400" dirty="0" smtClean="0">
                <a:solidFill>
                  <a:srgbClr val="C00000"/>
                </a:solidFill>
              </a:rPr>
              <a:t>位置异常</a:t>
            </a:r>
            <a:r>
              <a:rPr lang="en-US" altLang="zh-CN" sz="2400" dirty="0">
                <a:solidFill>
                  <a:srgbClr val="C00000"/>
                </a:solidFill>
              </a:rPr>
              <a:t>"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if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(length&gt;=MAXSIZE)     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throw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"</a:t>
            </a:r>
            <a:r>
              <a:rPr lang="zh-CN" altLang="en-US" sz="2400" b="0" dirty="0" smtClean="0">
                <a:solidFill>
                  <a:srgbClr val="C00000"/>
                </a:solidFill>
              </a:rPr>
              <a:t>上溢"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	/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</a:rPr>
              <a:t>注意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length &gt;=MAXSIZE </a:t>
            </a:r>
            <a:r>
              <a:rPr lang="zh-CN" altLang="en-US" sz="1400" dirty="0">
                <a:solidFill>
                  <a:srgbClr val="C00000"/>
                </a:solidFill>
              </a:rPr>
              <a:t>和下面的</a:t>
            </a:r>
            <a:r>
              <a:rPr lang="en-US" altLang="zh-CN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</a:rPr>
              <a:t>j&gt;=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</a:rPr>
              <a:t>;   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</a:rPr>
              <a:t>是从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</a:rPr>
              <a:t>计算了，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length </a:t>
            </a:r>
            <a:r>
              <a:rPr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itchFamily="18" charset="0"/>
              </a:rPr>
              <a:t>计算的</a:t>
            </a:r>
            <a:endParaRPr lang="en-US" altLang="zh-CN" sz="14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for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j=length; j&gt;=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; j-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-)</a:t>
            </a:r>
            <a:endParaRPr lang="en-US" altLang="zh-CN" sz="24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      data[j]=data[j-1];           </a:t>
            </a:r>
            <a:endParaRPr lang="zh-CN" altLang="en-US" sz="2400" b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data[i-1] = x;                           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length++; </a:t>
            </a:r>
            <a:endParaRPr lang="en-US" altLang="zh-CN" sz="2400" b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思考不用函数，在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语言中实现</a:t>
            </a:r>
            <a:endParaRPr lang="zh-CN" altLang="en-US" sz="2400" b="0" dirty="0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-</a:t>
            </a:r>
            <a:fld id="{61F0C893-926B-4F3F-A00C-7AD1B3EDDEDA}" type="slidenum">
              <a:rPr lang="en-US" altLang="zh-CN"/>
              <a:pPr>
                <a:defRPr/>
              </a:pPr>
              <a:t>30</a:t>
            </a:fld>
            <a:r>
              <a:rPr lang="en-US" altLang="zh-CN" dirty="0"/>
              <a:t>-</a:t>
            </a:r>
          </a:p>
        </p:txBody>
      </p:sp>
      <p:sp>
        <p:nvSpPr>
          <p:cNvPr id="232452" name="AutoShape 4"/>
          <p:cNvSpPr>
            <a:spLocks noChangeArrowheads="1"/>
          </p:cNvSpPr>
          <p:nvPr/>
        </p:nvSpPr>
        <p:spPr bwMode="auto">
          <a:xfrm>
            <a:off x="3419872" y="6165304"/>
            <a:ext cx="2665413" cy="863600"/>
          </a:xfrm>
          <a:prstGeom prst="cloudCallout">
            <a:avLst>
              <a:gd name="adj1" fmla="val -10201"/>
              <a:gd name="adj2" fmla="val -198695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时间耗费？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5868144" y="1916832"/>
            <a:ext cx="2232248" cy="648072"/>
          </a:xfrm>
          <a:prstGeom prst="wedgeEllipseCallout">
            <a:avLst>
              <a:gd name="adj1" fmla="val -147276"/>
              <a:gd name="adj2" fmla="val -4030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类</a:t>
            </a:r>
            <a:r>
              <a:rPr kumimoji="1" lang="zh-CN" altLang="en-US" sz="2000" b="0" dirty="0">
                <a:ea typeface="+mn-ea"/>
              </a:rPr>
              <a:t>模板</a:t>
            </a:r>
            <a:r>
              <a:rPr kumimoji="1" lang="zh-CN" altLang="en-US" sz="2000" b="0" dirty="0" smtClean="0">
                <a:ea typeface="+mn-ea"/>
              </a:rPr>
              <a:t>的成员函数</a:t>
            </a:r>
            <a:endParaRPr kumimoji="1" lang="zh-CN" altLang="en-US" sz="2000" b="0" dirty="0">
              <a:ea typeface="+mn-ea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232488" y="859947"/>
            <a:ext cx="4911512" cy="648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::Insert(TYPE x,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99648"/>
              </p:ext>
            </p:extLst>
          </p:nvPr>
        </p:nvGraphicFramePr>
        <p:xfrm>
          <a:off x="6372200" y="3840480"/>
          <a:ext cx="1512168" cy="3017520"/>
        </p:xfrm>
        <a:graphic>
          <a:graphicData uri="http://schemas.openxmlformats.org/drawingml/2006/table">
            <a:tbl>
              <a:tblPr/>
              <a:tblGrid>
                <a:gridCol w="604867"/>
                <a:gridCol w="907301"/>
              </a:tblGrid>
              <a:tr h="33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i=3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逻辑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插入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假设表中任意位置插入元素的机会是均等的，则表长为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的顺序表中插入一个元素，平均需要移动多少个元素？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插入位置：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∈(1 ~ n+1)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每个位置需要移动的元素数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 n-i+1</a:t>
            </a:r>
          </a:p>
          <a:p>
            <a:pPr lvl="1" eaLnBrk="1" hangingPunct="1"/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835150" y="4581525"/>
          <a:ext cx="400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公式" r:id="rId3" imgW="4000320" imgH="1041120" progId="Equation.3">
                  <p:embed/>
                </p:oleObj>
              </mc:Choice>
              <mc:Fallback>
                <p:oleObj name="公式" r:id="rId3" imgW="400032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4000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5949950" y="4581525"/>
          <a:ext cx="66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公式" r:id="rId5" imgW="660240" imgH="1041120" progId="Equation.3">
                  <p:embed/>
                </p:oleObj>
              </mc:Choice>
              <mc:Fallback>
                <p:oleObj name="公式" r:id="rId5" imgW="660240" imgH="1041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581525"/>
                        <a:ext cx="660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形标注 6"/>
          <p:cNvSpPr/>
          <p:nvPr/>
        </p:nvSpPr>
        <p:spPr bwMode="auto">
          <a:xfrm>
            <a:off x="5760132" y="6021288"/>
            <a:ext cx="2232248" cy="648072"/>
          </a:xfrm>
          <a:prstGeom prst="wedgeEllipseCallout">
            <a:avLst>
              <a:gd name="adj1" fmla="val -62239"/>
              <a:gd name="adj2" fmla="val -112977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数学期望</a:t>
            </a:r>
            <a:endParaRPr kumimoji="1" lang="zh-CN" altLang="en-US" sz="2000" b="0" dirty="0">
              <a:ea typeface="+mn-ea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79512" y="5131458"/>
            <a:ext cx="929941" cy="4560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SzPct val="95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迷你简启体" pitchFamily="65" charset="-122"/>
              </a:defRPr>
            </a:lvl9pPr>
          </a:lstStyle>
          <a:p>
            <a:pPr>
              <a:lnSpc>
                <a:spcPct val="98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B0F0"/>
                </a:solidFill>
              </a:rPr>
              <a:t>了解</a:t>
            </a:r>
            <a:endParaRPr lang="en-US" altLang="zh-CN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96752"/>
            <a:ext cx="7620000" cy="4320480"/>
          </a:xfrm>
        </p:spPr>
        <p:txBody>
          <a:bodyPr/>
          <a:lstStyle/>
          <a:p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47368D6-C172-4984-80C1-3DE946AAB19E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-</a:t>
            </a:r>
          </a:p>
        </p:txBody>
      </p:sp>
      <p:graphicFrame>
        <p:nvGraphicFramePr>
          <p:cNvPr id="333827" name="Group 3"/>
          <p:cNvGraphicFramePr>
            <a:graphicFrameLocks noGrp="1"/>
          </p:cNvGraphicFramePr>
          <p:nvPr/>
        </p:nvGraphicFramePr>
        <p:xfrm>
          <a:off x="2555875" y="1844675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859" name="Group 35"/>
          <p:cNvGraphicFramePr>
            <a:graphicFrameLocks noGrp="1"/>
          </p:cNvGraphicFramePr>
          <p:nvPr/>
        </p:nvGraphicFramePr>
        <p:xfrm>
          <a:off x="5218113" y="1862138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891" name="Group 67"/>
          <p:cNvGraphicFramePr>
            <a:graphicFrameLocks noGrp="1"/>
          </p:cNvGraphicFramePr>
          <p:nvPr/>
        </p:nvGraphicFramePr>
        <p:xfrm>
          <a:off x="6011863" y="3573463"/>
          <a:ext cx="1077912" cy="396875"/>
        </p:xfrm>
        <a:graphic>
          <a:graphicData uri="http://schemas.openxmlformats.org/drawingml/2006/table">
            <a:tbl>
              <a:tblPr/>
              <a:tblGrid>
                <a:gridCol w="107791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3897" name="Group 73"/>
          <p:cNvGraphicFramePr>
            <a:graphicFrameLocks noGrp="1"/>
          </p:cNvGraphicFramePr>
          <p:nvPr/>
        </p:nvGraphicFramePr>
        <p:xfrm>
          <a:off x="6010275" y="31416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4425" y="3068638"/>
            <a:ext cx="1401763" cy="457200"/>
            <a:chOff x="839" y="2205"/>
            <a:chExt cx="883" cy="288"/>
          </a:xfrm>
        </p:grpSpPr>
        <p:sp>
          <p:nvSpPr>
            <p:cNvPr id="16482" name="Line 80"/>
            <p:cNvSpPr>
              <a:spLocks noChangeShapeType="1"/>
            </p:cNvSpPr>
            <p:nvPr/>
          </p:nvSpPr>
          <p:spPr bwMode="auto">
            <a:xfrm flipV="1">
              <a:off x="1338" y="234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3" name="Text Box 81"/>
            <p:cNvSpPr txBox="1">
              <a:spLocks noChangeArrowheads="1"/>
            </p:cNvSpPr>
            <p:nvPr/>
          </p:nvSpPr>
          <p:spPr bwMode="auto">
            <a:xfrm>
              <a:off x="839" y="2205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latin typeface="Tahoma" pitchFamily="34" charset="0"/>
                  <a:ea typeface="楷体_GB2312" pitchFamily="49" charset="-122"/>
                </a:rPr>
                <a:t>删除</a:t>
              </a:r>
            </a:p>
          </p:txBody>
        </p:sp>
      </p:grpSp>
      <p:graphicFrame>
        <p:nvGraphicFramePr>
          <p:cNvPr id="333906" name="Group 82"/>
          <p:cNvGraphicFramePr>
            <a:graphicFrameLocks noGrp="1"/>
          </p:cNvGraphicFramePr>
          <p:nvPr/>
        </p:nvGraphicFramePr>
        <p:xfrm>
          <a:off x="6015038" y="40052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20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3912" name="Group 88"/>
          <p:cNvGraphicFramePr>
            <a:graphicFrameLocks noGrp="1"/>
          </p:cNvGraphicFramePr>
          <p:nvPr/>
        </p:nvGraphicFramePr>
        <p:xfrm>
          <a:off x="5218113" y="4437063"/>
          <a:ext cx="1873250" cy="396875"/>
        </p:xfrm>
        <a:graphic>
          <a:graphicData uri="http://schemas.openxmlformats.org/drawingml/2006/table">
            <a:tbl>
              <a:tblPr/>
              <a:tblGrid>
                <a:gridCol w="792162"/>
                <a:gridCol w="108108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3920" name="AutoShape 96"/>
          <p:cNvSpPr>
            <a:spLocks noChangeArrowheads="1"/>
          </p:cNvSpPr>
          <p:nvPr/>
        </p:nvSpPr>
        <p:spPr bwMode="auto">
          <a:xfrm rot="-5701445">
            <a:off x="7037388" y="4203700"/>
            <a:ext cx="504825" cy="396875"/>
          </a:xfrm>
          <a:prstGeom prst="curvedUpArrow">
            <a:avLst>
              <a:gd name="adj1" fmla="val 25440"/>
              <a:gd name="adj2" fmla="val 50880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921" name="AutoShape 97"/>
          <p:cNvSpPr>
            <a:spLocks noChangeArrowheads="1"/>
          </p:cNvSpPr>
          <p:nvPr/>
        </p:nvSpPr>
        <p:spPr bwMode="auto">
          <a:xfrm rot="-5701445">
            <a:off x="7050088" y="3698875"/>
            <a:ext cx="504825" cy="396875"/>
          </a:xfrm>
          <a:prstGeom prst="curvedUpArrow">
            <a:avLst>
              <a:gd name="adj1" fmla="val 25440"/>
              <a:gd name="adj2" fmla="val 50880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922" name="AutoShape 98"/>
          <p:cNvSpPr>
            <a:spLocks noChangeArrowheads="1"/>
          </p:cNvSpPr>
          <p:nvPr/>
        </p:nvSpPr>
        <p:spPr bwMode="auto">
          <a:xfrm rot="-5701445">
            <a:off x="7070725" y="3267075"/>
            <a:ext cx="504825" cy="396875"/>
          </a:xfrm>
          <a:prstGeom prst="curvedUpArrow">
            <a:avLst>
              <a:gd name="adj1" fmla="val 25440"/>
              <a:gd name="adj2" fmla="val 50880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20" grpId="0" animBg="1"/>
      <p:bldP spid="333921" grpId="0" animBg="1"/>
      <p:bldP spid="3339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删除的实现步骤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保存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位置的元素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= data[i-1];         (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计算的第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位置后的元素前移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for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j=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j&lt;length;  j++)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        data[j-1] = data[j];</a:t>
            </a: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顺序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表长度减1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length--;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07B0FC37-8955-45EB-9A1B-E3B215461DFA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-</a:t>
            </a: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516216" y="4509120"/>
            <a:ext cx="2455756" cy="648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强调：边界</a:t>
            </a:r>
            <a:endParaRPr lang="en-US" altLang="zh-CN" sz="2800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T&gt;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&lt;T&gt;::Delete(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if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 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&lt;1)  ||   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&gt;length) )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throw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位置异常”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if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(length == 0)              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throw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</a:rPr>
              <a:t>下溢”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   T 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= data[i-1];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    for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j=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; j&lt;length; j++)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      data[j-1]=data[j];           </a:t>
            </a:r>
            <a:endParaRPr lang="zh-CN" altLang="en-US" sz="2400" b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	length--;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 t;</a:t>
            </a:r>
            <a:endParaRPr lang="en-US" altLang="zh-CN" sz="2400" b="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ABD8D11C-40D5-495E-A25C-0E29981815BC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-</a:t>
            </a:r>
          </a:p>
        </p:txBody>
      </p:sp>
      <p:sp>
        <p:nvSpPr>
          <p:cNvPr id="259076" name="AutoShape 4"/>
          <p:cNvSpPr>
            <a:spLocks noChangeArrowheads="1"/>
          </p:cNvSpPr>
          <p:nvPr/>
        </p:nvSpPr>
        <p:spPr bwMode="auto">
          <a:xfrm>
            <a:off x="6228184" y="1700808"/>
            <a:ext cx="2665413" cy="863600"/>
          </a:xfrm>
          <a:prstGeom prst="cloudCallout">
            <a:avLst>
              <a:gd name="adj1" fmla="val -87683"/>
              <a:gd name="adj2" fmla="val 63016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时间耗费？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232488" y="859947"/>
            <a:ext cx="4911512" cy="648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</a:rPr>
              <a:t>TYPE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::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Delete(</a:t>
            </a:r>
            <a:r>
              <a:rPr lang="en-US" altLang="zh-CN" sz="2400" b="0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zh-CN" sz="2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868144" y="5085184"/>
            <a:ext cx="2665413" cy="863600"/>
          </a:xfrm>
          <a:prstGeom prst="cloudCallout">
            <a:avLst>
              <a:gd name="adj1" fmla="val -83599"/>
              <a:gd name="adj2" fmla="val -95808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时间耗费？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</a:p>
        </p:txBody>
      </p:sp>
      <p:sp>
        <p:nvSpPr>
          <p:cNvPr id="260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假设表中任意位置删除元素的机会是均等的，则表长为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的顺序表中删除一个元素，平均需要移动多少个元素？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删除位置：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∈(1 ~ n)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每个位置需要移动的元素数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 n-I</a:t>
            </a:r>
          </a:p>
          <a:p>
            <a:pPr lvl="1" eaLnBrk="1" hangingPunct="1"/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时间复杂度：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D1091CE6-289E-444C-B43E-654E83AC8394}" type="slidenum">
              <a:rPr lang="en-US" altLang="zh-CN"/>
              <a:pPr>
                <a:defRPr/>
              </a:pPr>
              <a:t>35</a:t>
            </a:fld>
            <a:r>
              <a:rPr lang="en-US" altLang="zh-CN"/>
              <a:t>-</a:t>
            </a:r>
          </a:p>
        </p:txBody>
      </p:sp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2124075" y="4419600"/>
          <a:ext cx="2819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19600"/>
                        <a:ext cx="28194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5019675" y="4495800"/>
          <a:ext cx="119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5" imgW="457200" imgH="393480" progId="Equation.3">
                  <p:embed/>
                </p:oleObj>
              </mc:Choice>
              <mc:Fallback>
                <p:oleObj name="Equation" r:id="rId5" imgW="4572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495800"/>
                        <a:ext cx="119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261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</a:t>
            </a: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按位置查找</a:t>
            </a:r>
            <a:r>
              <a:rPr lang="en-US" altLang="zh-CN" b="1" dirty="0" smtClean="0">
                <a:solidFill>
                  <a:srgbClr val="C00000"/>
                </a:solidFill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</a:rPr>
              <a:t>随机定位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template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&lt;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class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T&gt; T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SeqList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&lt;T&gt;::Get( </a:t>
            </a: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	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if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&lt;1 ||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&gt;length)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throw</a:t>
            </a:r>
            <a:r>
              <a:rPr lang="en-US" altLang="zh-CN" sz="2400" b="0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</a:rPr>
              <a:t>查找位置非法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	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else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 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return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data [i-1];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  <a:p>
            <a:pPr marL="342900" lvl="1" indent="-342900">
              <a:spcBef>
                <a:spcPct val="5000"/>
              </a:spcBef>
              <a:buClr>
                <a:schemeClr val="tx2"/>
              </a:buClr>
              <a:buSzTx/>
              <a:buNone/>
            </a:pPr>
            <a:r>
              <a:rPr lang="zh-CN" altLang="en-US" dirty="0">
                <a:solidFill>
                  <a:srgbClr val="000000"/>
                </a:solidFill>
              </a:rPr>
              <a:t>时间复杂度：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O(1)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zh-CN" altLang="en-US" sz="2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E7780A98-CCD1-4D10-A651-91362FFEEB5A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-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207783" y="1198868"/>
            <a:ext cx="4911512" cy="64807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TYPE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::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Get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</a:t>
            </a:r>
            <a:r>
              <a:rPr lang="en-US" altLang="zh-CN" b="0" dirty="0" err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按值查找</a:t>
            </a:r>
            <a:endParaRPr lang="zh-CN" altLang="en-US" dirty="0"/>
          </a:p>
        </p:txBody>
      </p:sp>
      <p:sp>
        <p:nvSpPr>
          <p:cNvPr id="263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查找</a:t>
            </a:r>
          </a:p>
          <a:p>
            <a:pPr lvl="1" eaLnBrk="1" hangingPunct="1"/>
            <a:r>
              <a:rPr lang="zh-CN" altLang="en-US" b="1" dirty="0">
                <a:solidFill>
                  <a:srgbClr val="C00000"/>
                </a:solidFill>
              </a:rPr>
              <a:t>按值查找</a:t>
            </a:r>
            <a:r>
              <a:rPr lang="zh-CN" altLang="en-US" dirty="0" smtClean="0">
                <a:solidFill>
                  <a:srgbClr val="000000"/>
                </a:solidFill>
              </a:rPr>
              <a:t>（假返回位置是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开始的逻辑位置）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template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&lt;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class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T&gt; </a:t>
            </a: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SeqList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&lt;T&gt;::Locate( T x)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{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	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for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 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=0;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&lt;length;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++)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 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if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(data[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] == x) 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	        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return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i+1;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</a:rPr>
              <a:t>逻辑</a:t>
            </a:r>
            <a:r>
              <a:rPr lang="zh-CN" altLang="en-US" sz="2400" dirty="0">
                <a:solidFill>
                  <a:srgbClr val="000000"/>
                </a:solidFill>
              </a:rPr>
              <a:t>计数</a:t>
            </a:r>
            <a:r>
              <a:rPr lang="zh-CN" altLang="en-US" sz="2400" dirty="0" smtClean="0">
                <a:solidFill>
                  <a:srgbClr val="000000"/>
                </a:solidFill>
              </a:rPr>
              <a:t>位置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按平常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开始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endParaRPr lang="en-US" altLang="zh-CN" sz="2400" b="0" dirty="0" smtClean="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return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0;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>
              <a:spcBef>
                <a:spcPct val="5000"/>
              </a:spcBef>
              <a:buNone/>
            </a:pPr>
            <a:r>
              <a:rPr lang="zh-CN" altLang="en-US" sz="2400" dirty="0" smtClean="0"/>
              <a:t>思考（小测验）时间复杂度，写出理由</a:t>
            </a:r>
            <a:endParaRPr lang="zh-CN" altLang="en-US" sz="240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zh-CN" altLang="en-US" sz="2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FD2936B-B563-4B52-A08D-114035D793E2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980728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顺序表</a:t>
            </a:r>
          </a:p>
          <a:p>
            <a:pPr lvl="1" eaLnBrk="1" hangingPunct="1"/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SeqList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实质是一个容器，用来存储同类型的多</a:t>
            </a:r>
            <a:r>
              <a:rPr lang="zh-CN" altLang="en-US" dirty="0">
                <a:solidFill>
                  <a:srgbClr val="000000"/>
                </a:solidFill>
              </a:rPr>
              <a:t>种</a:t>
            </a:r>
            <a:r>
              <a:rPr lang="zh-CN" altLang="en-US" dirty="0" smtClean="0">
                <a:solidFill>
                  <a:srgbClr val="000000"/>
                </a:solidFill>
              </a:rPr>
              <a:t>数据，并且封装了一些算法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接口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，以简化上层的应用（复用、二次开发）。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缺陷（相对链式存储）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1 </a:t>
            </a:r>
            <a:r>
              <a:rPr lang="zh-CN" altLang="en-US" b="1" dirty="0" smtClean="0">
                <a:solidFill>
                  <a:srgbClr val="C00000"/>
                </a:solidFill>
              </a:rPr>
              <a:t>存储空间静态分配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smtClean="0">
                <a:solidFill>
                  <a:srgbClr val="C00000"/>
                </a:solidFill>
              </a:rPr>
              <a:t>利用率高？不</a:t>
            </a:r>
            <a:r>
              <a:rPr lang="zh-CN" altLang="en-US" b="1" dirty="0" smtClean="0">
                <a:solidFill>
                  <a:srgbClr val="C00000"/>
                </a:solidFill>
              </a:rPr>
              <a:t>灵活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zh-CN" altLang="en-US" b="1" dirty="0">
                <a:solidFill>
                  <a:srgbClr val="C00000"/>
                </a:solidFill>
              </a:rPr>
              <a:t>插入删除需要移动</a:t>
            </a:r>
            <a:r>
              <a:rPr lang="zh-CN" altLang="en-US" b="1" dirty="0" smtClean="0">
                <a:solidFill>
                  <a:srgbClr val="C00000"/>
                </a:solidFill>
              </a:rPr>
              <a:t>大量元素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文本的例子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优点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结构简单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    2 </a:t>
            </a:r>
            <a:r>
              <a:rPr lang="zh-CN" altLang="en-US" dirty="0" smtClean="0">
                <a:solidFill>
                  <a:srgbClr val="000000"/>
                </a:solidFill>
              </a:rPr>
              <a:t>可直接定位表中元素，随机查找速度快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线性表的运算，线性存储的算法效率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  Insert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插入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	O(n)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2  Delete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删除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	O(n)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3  Length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求线性表的长度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4  Get     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按位置查找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O(1)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5  Locate 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按值查找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O(n)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039C285-DE04-488A-9379-810FBD3B34BC}" type="slidenum">
              <a:rPr lang="en-US" altLang="zh-CN"/>
              <a:pPr>
                <a:defRPr/>
              </a:pPr>
              <a:t>39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6012160" y="620688"/>
            <a:ext cx="2952328" cy="1152128"/>
          </a:xfrm>
          <a:prstGeom prst="wedgeEllipseCallout">
            <a:avLst>
              <a:gd name="adj1" fmla="val -66703"/>
              <a:gd name="adj2" fmla="val 87950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对于顺序存储时间复杂度分别是多少？</a:t>
            </a:r>
            <a:endParaRPr kumimoji="1" lang="zh-CN" altLang="en-US" sz="2000" b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6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本章建议预习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线性表的插入</a:t>
            </a:r>
          </a:p>
        </p:txBody>
      </p:sp>
    </p:spTree>
    <p:extLst>
      <p:ext uri="{BB962C8B-B14F-4D97-AF65-F5344CB8AC3E}">
        <p14:creationId xmlns:p14="http://schemas.microsoft.com/office/powerpoint/2010/main" val="1595876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03848" y="685800"/>
            <a:ext cx="5938565" cy="3352800"/>
          </a:xfrm>
        </p:spPr>
        <p:txBody>
          <a:bodyPr/>
          <a:lstStyle/>
          <a:p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/>
              <a:t>2</a:t>
            </a:r>
            <a:r>
              <a:rPr lang="zh-CN" altLang="en-US" sz="6000" dirty="0"/>
              <a:t>章  </a:t>
            </a:r>
            <a:r>
              <a:rPr lang="zh-CN" altLang="en-US" sz="6000" dirty="0" smtClean="0"/>
              <a:t>线性表</a:t>
            </a:r>
            <a:r>
              <a:rPr lang="en-US" altLang="zh-CN" sz="6000" dirty="0" smtClean="0"/>
              <a:t>(2)</a:t>
            </a:r>
            <a:endParaRPr lang="zh-CN" altLang="en-US" sz="6000" dirty="0" smtClean="0">
              <a:solidFill>
                <a:srgbClr val="002060"/>
              </a:solidFill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第一</a:t>
            </a:r>
            <a:r>
              <a:rPr lang="zh-CN" altLang="en-US" b="1" dirty="0" smtClean="0">
                <a:latin typeface="+mn-ea"/>
                <a:ea typeface="+mn-ea"/>
              </a:rPr>
              <a:t>章回顾：数据结构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63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数据结构是什么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数据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迷你简启体" pitchFamily="65" charset="-122"/>
              </a:rPr>
              <a:t>及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相互关系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，是计算机组织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逻辑结构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、存储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物理结构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数据的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方式</a:t>
            </a:r>
            <a:endParaRPr lang="en-US" altLang="zh-CN" sz="2400" b="1" dirty="0" smtClean="0">
              <a:solidFill>
                <a:srgbClr val="002060"/>
              </a:solidFill>
              <a:latin typeface="Times New Roman" pitchFamily="18" charset="0"/>
              <a:ea typeface="迷你简启体" pitchFamily="65" charset="-122"/>
            </a:endParaRPr>
          </a:p>
          <a:p>
            <a:pPr lvl="1"/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逻辑结构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：数据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元素集合中，相互之间存在的一种或多种特定关系，包括线性结构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一一对应的前后关系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，树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一对多的层次关系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，图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多对多的关系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</a:p>
          <a:p>
            <a:pPr lvl="1"/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物理结构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存储结构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：数据结构在计算机中的存储表示，不仅要存储元素，还要存储元素之间的关系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ea typeface="迷你简启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04"/>
    </mc:Choice>
    <mc:Fallback xmlns="">
      <p:transition spd="slow" advTm="109704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叔本华说，人生实如钟摆</a:t>
            </a:r>
            <a:r>
              <a:rPr lang="en-US" altLang="zh-CN" dirty="0"/>
              <a:t>,</a:t>
            </a:r>
            <a:r>
              <a:rPr lang="zh-CN" altLang="en-US" dirty="0"/>
              <a:t>在痛苦与倦怠之间徘徊。从哲学的角度或许不那么精确，而在心理学领域则是自卑感和优越感之间的来回摆动。</a:t>
            </a:r>
          </a:p>
        </p:txBody>
      </p:sp>
    </p:spTree>
    <p:extLst>
      <p:ext uri="{BB962C8B-B14F-4D97-AF65-F5344CB8AC3E}">
        <p14:creationId xmlns:p14="http://schemas.microsoft.com/office/powerpoint/2010/main" val="23262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201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</a:rPr>
              <a:t>2.1 </a:t>
            </a:r>
            <a:r>
              <a:rPr lang="zh-CN" altLang="en-US" sz="3200" dirty="0" smtClean="0"/>
              <a:t>线性表的逻辑结构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定义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</a:rPr>
              <a:t>具有</a:t>
            </a:r>
            <a:r>
              <a:rPr lang="zh-CN" altLang="en-US" dirty="0" smtClean="0">
                <a:solidFill>
                  <a:srgbClr val="FF0000"/>
                </a:solidFill>
              </a:rPr>
              <a:t>相同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似类型</a:t>
            </a:r>
            <a:r>
              <a:rPr lang="zh-CN" altLang="en-US" sz="2800" dirty="0" smtClean="0">
                <a:solidFill>
                  <a:srgbClr val="000000"/>
                </a:solidFill>
              </a:rPr>
              <a:t>数据元素的有限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序列</a:t>
            </a:r>
            <a:r>
              <a:rPr lang="en-US" altLang="zh-CN" sz="2400" dirty="0" smtClean="0">
                <a:solidFill>
                  <a:srgbClr val="000000"/>
                </a:solidFill>
              </a:rPr>
              <a:t>(n&gt;=0)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000000"/>
                </a:solidFill>
              </a:rPr>
              <a:t>数学表示 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L = (a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</a:rPr>
              <a:t>,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,a</a:t>
            </a:r>
            <a:r>
              <a:rPr lang="en-US" altLang="zh-CN" sz="2800" baseline="-25000" dirty="0" smtClean="0">
                <a:solidFill>
                  <a:srgbClr val="000000"/>
                </a:solidFill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元素间具有严格的先后次序</a:t>
            </a:r>
            <a:r>
              <a:rPr lang="en-US" altLang="zh-CN" sz="2800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前驱后继唯一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逻辑表示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070AC48E-55EF-46A0-9F13-FF6295DE2750}" type="slidenum">
              <a:rPr lang="en-US" altLang="zh-CN"/>
              <a:pPr>
                <a:defRPr/>
              </a:pPr>
              <a:t>43</a:t>
            </a:fld>
            <a:r>
              <a:rPr lang="en-US" altLang="zh-CN"/>
              <a:t>-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1835150" y="5445125"/>
            <a:ext cx="5068888" cy="360363"/>
            <a:chOff x="1292" y="2568"/>
            <a:chExt cx="3193" cy="227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1292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1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1536" y="268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18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862" y="26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V="1">
              <a:off x="3515" y="2682"/>
              <a:ext cx="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1927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2</a:t>
              </a: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2608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3</a:t>
              </a:r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3243" y="2568"/>
              <a:ext cx="244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4</a:t>
              </a:r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4241" y="2568"/>
              <a:ext cx="244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altLang="zh-CN" b="0"/>
                <a:t>a</a:t>
              </a:r>
              <a:r>
                <a:rPr lang="en-US" altLang="zh-CN" b="0" baseline="-250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8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线性表的运算</a:t>
            </a:r>
            <a:endParaRPr lang="en-US" altLang="zh-CN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1  Insert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插入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2  Delete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删除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3  Length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求线性表的长度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4  Get     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按位置查找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5  Locate    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按值查找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……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039C285-DE04-488A-9379-810FBD3B34BC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5796136" y="1340768"/>
            <a:ext cx="2952328" cy="1080120"/>
          </a:xfrm>
          <a:prstGeom prst="wedgeEllipseCallout">
            <a:avLst>
              <a:gd name="adj1" fmla="val -66703"/>
              <a:gd name="adj2" fmla="val 87950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>
                <a:ea typeface="+mn-ea"/>
              </a:rPr>
              <a:t>对于顺序、链式</a:t>
            </a:r>
            <a:endParaRPr kumimoji="1" lang="en-US" altLang="zh-CN" sz="2000" b="0" dirty="0">
              <a:ea typeface="+mn-ea"/>
            </a:endParaRPr>
          </a:p>
          <a:p>
            <a:pPr algn="ctr"/>
            <a:r>
              <a:rPr kumimoji="1" lang="zh-CN" altLang="en-US" sz="2000" b="0" dirty="0">
                <a:ea typeface="+mn-ea"/>
              </a:rPr>
              <a:t>时间复杂度分别是多少？</a:t>
            </a:r>
          </a:p>
        </p:txBody>
      </p:sp>
    </p:spTree>
    <p:extLst>
      <p:ext uri="{BB962C8B-B14F-4D97-AF65-F5344CB8AC3E}">
        <p14:creationId xmlns:p14="http://schemas.microsoft.com/office/powerpoint/2010/main" val="2365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线性表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 </a:t>
            </a:r>
            <a:r>
              <a:rPr lang="zh-CN" altLang="en-US" dirty="0" smtClean="0"/>
              <a:t>顺序存储结构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逻辑描述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用一段地址连续的存储单元依次存储数据元素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实现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</a:rPr>
              <a:t>1.    C++</a:t>
            </a:r>
            <a:r>
              <a:rPr lang="zh-CN" altLang="en-US" sz="2800" dirty="0" smtClean="0">
                <a:solidFill>
                  <a:srgbClr val="000000"/>
                </a:solidFill>
              </a:rPr>
              <a:t>中用数组存储顺序表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iArray</a:t>
            </a:r>
            <a:r>
              <a:rPr lang="en-US" altLang="zh-CN" dirty="0" smtClean="0">
                <a:solidFill>
                  <a:srgbClr val="000000"/>
                </a:solidFill>
              </a:rPr>
              <a:t>[20]</a:t>
            </a:r>
            <a:r>
              <a:rPr lang="zh-CN" altLang="en-US" dirty="0" smtClean="0">
                <a:solidFill>
                  <a:srgbClr val="000000"/>
                </a:solidFill>
              </a:rPr>
              <a:t>，注意</a:t>
            </a:r>
            <a:r>
              <a:rPr lang="en-US" altLang="zh-CN" dirty="0" smtClean="0">
                <a:solidFill>
                  <a:srgbClr val="000000"/>
                </a:solidFill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</a:rPr>
              <a:t>语言</a:t>
            </a:r>
            <a:r>
              <a:rPr lang="en-US" altLang="zh-CN" dirty="0" smtClean="0">
                <a:solidFill>
                  <a:srgbClr val="000000"/>
                </a:solidFill>
              </a:rPr>
              <a:t>[0~19]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2 .  </a:t>
            </a:r>
            <a:r>
              <a:rPr lang="zh-CN" altLang="en-US" sz="2800" dirty="0" smtClean="0">
                <a:solidFill>
                  <a:srgbClr val="000000"/>
                </a:solidFill>
              </a:rPr>
              <a:t>线性表中的元素类型不固定，所以需要使用模板机制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CEE1A75-4215-49D6-925A-FA6B80CC70DD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802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顺序表的实现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插入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200" dirty="0"/>
          </a:p>
          <a:p>
            <a:r>
              <a:rPr lang="zh-CN" altLang="en-US" sz="2800" dirty="0" smtClean="0"/>
              <a:t>参考文本文件的修改（文本文件演示）</a:t>
            </a:r>
            <a:endParaRPr lang="zh-CN" altLang="en-US" sz="2800" dirty="0"/>
          </a:p>
        </p:txBody>
      </p:sp>
      <p:sp>
        <p:nvSpPr>
          <p:cNvPr id="10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DFF41C1-4EE7-4616-8049-F8185E632D87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-</a:t>
            </a:r>
          </a:p>
        </p:txBody>
      </p:sp>
      <p:graphicFrame>
        <p:nvGraphicFramePr>
          <p:cNvPr id="332803" name="Group 3"/>
          <p:cNvGraphicFramePr>
            <a:graphicFrameLocks noGrp="1"/>
          </p:cNvGraphicFramePr>
          <p:nvPr/>
        </p:nvGraphicFramePr>
        <p:xfrm>
          <a:off x="2557463" y="2060575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35" name="Group 35"/>
          <p:cNvGraphicFramePr>
            <a:graphicFrameLocks noGrp="1"/>
          </p:cNvGraphicFramePr>
          <p:nvPr/>
        </p:nvGraphicFramePr>
        <p:xfrm>
          <a:off x="5219700" y="2078038"/>
          <a:ext cx="1905000" cy="3833814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标号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a1= 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a2=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2867" name="Group 67"/>
          <p:cNvGraphicFramePr>
            <a:graphicFrameLocks noGrp="1"/>
          </p:cNvGraphicFramePr>
          <p:nvPr/>
        </p:nvGraphicFramePr>
        <p:xfrm>
          <a:off x="5219700" y="5084763"/>
          <a:ext cx="1871663" cy="396240"/>
        </p:xfrm>
        <a:graphic>
          <a:graphicData uri="http://schemas.openxmlformats.org/drawingml/2006/table">
            <a:tbl>
              <a:tblPr/>
              <a:tblGrid>
                <a:gridCol w="792163"/>
                <a:gridCol w="10795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a7=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75" name="Group 75"/>
          <p:cNvGraphicFramePr>
            <a:graphicFrameLocks noGrp="1"/>
          </p:cNvGraphicFramePr>
          <p:nvPr/>
        </p:nvGraphicFramePr>
        <p:xfrm>
          <a:off x="6011863" y="46529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a6= 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81" name="Group 81"/>
          <p:cNvGraphicFramePr>
            <a:graphicFrameLocks noGrp="1"/>
          </p:cNvGraphicFramePr>
          <p:nvPr/>
        </p:nvGraphicFramePr>
        <p:xfrm>
          <a:off x="6011863" y="42211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a5= 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87" name="Group 87"/>
          <p:cNvGraphicFramePr>
            <a:graphicFrameLocks noGrp="1"/>
          </p:cNvGraphicFramePr>
          <p:nvPr/>
        </p:nvGraphicFramePr>
        <p:xfrm>
          <a:off x="6011863" y="3822700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a4= 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32893" name="Group 93"/>
          <p:cNvGraphicFramePr>
            <a:graphicFrameLocks noGrp="1"/>
          </p:cNvGraphicFramePr>
          <p:nvPr/>
        </p:nvGraphicFramePr>
        <p:xfrm>
          <a:off x="6011863" y="3357563"/>
          <a:ext cx="1079500" cy="396875"/>
        </p:xfrm>
        <a:graphic>
          <a:graphicData uri="http://schemas.openxmlformats.org/drawingml/2006/table">
            <a:tbl>
              <a:tblPr/>
              <a:tblGrid>
                <a:gridCol w="1079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a3= 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900113" y="3357563"/>
            <a:ext cx="1617662" cy="815975"/>
            <a:chOff x="567" y="2115"/>
            <a:chExt cx="1019" cy="514"/>
          </a:xfrm>
        </p:grpSpPr>
        <p:grpSp>
          <p:nvGrpSpPr>
            <p:cNvPr id="13418" name="Group 100"/>
            <p:cNvGrpSpPr>
              <a:grpSpLocks/>
            </p:cNvGrpSpPr>
            <p:nvPr/>
          </p:nvGrpSpPr>
          <p:grpSpPr bwMode="auto">
            <a:xfrm>
              <a:off x="567" y="2115"/>
              <a:ext cx="1019" cy="227"/>
              <a:chOff x="567" y="2115"/>
              <a:chExt cx="1019" cy="227"/>
            </a:xfrm>
          </p:grpSpPr>
          <p:sp>
            <p:nvSpPr>
              <p:cNvPr id="13420" name="Line 101"/>
              <p:cNvSpPr>
                <a:spLocks noChangeShapeType="1"/>
              </p:cNvSpPr>
              <p:nvPr/>
            </p:nvSpPr>
            <p:spPr bwMode="auto">
              <a:xfrm flipV="1">
                <a:off x="1202" y="2205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2902" name="Rectangle 102"/>
              <p:cNvSpPr>
                <a:spLocks noChangeArrowheads="1"/>
              </p:cNvSpPr>
              <p:nvPr/>
            </p:nvSpPr>
            <p:spPr bwMode="auto">
              <a:xfrm>
                <a:off x="567" y="2115"/>
                <a:ext cx="635" cy="22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0">
                    <a:ea typeface="宋体" pitchFamily="2" charset="-122"/>
                  </a:rPr>
                  <a:t>17</a:t>
                </a:r>
              </a:p>
            </p:txBody>
          </p:sp>
        </p:grpSp>
        <p:sp>
          <p:nvSpPr>
            <p:cNvPr id="13419" name="Text Box 103"/>
            <p:cNvSpPr txBox="1">
              <a:spLocks noChangeArrowheads="1"/>
            </p:cNvSpPr>
            <p:nvPr/>
          </p:nvSpPr>
          <p:spPr bwMode="auto">
            <a:xfrm>
              <a:off x="567" y="234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0">
                  <a:latin typeface="Tahoma" pitchFamily="34" charset="0"/>
                  <a:ea typeface="楷体_GB2312" pitchFamily="49" charset="-122"/>
                </a:rPr>
                <a:t>插入</a:t>
              </a:r>
            </a:p>
          </p:txBody>
        </p:sp>
      </p:grpSp>
      <p:sp>
        <p:nvSpPr>
          <p:cNvPr id="332905" name="AutoShape 105"/>
          <p:cNvSpPr>
            <a:spLocks noChangeArrowheads="1"/>
          </p:cNvSpPr>
          <p:nvPr/>
        </p:nvSpPr>
        <p:spPr bwMode="auto">
          <a:xfrm>
            <a:off x="7092950" y="4941888"/>
            <a:ext cx="358775" cy="504825"/>
          </a:xfrm>
          <a:prstGeom prst="curvedLeftArrow">
            <a:avLst>
              <a:gd name="adj1" fmla="val 28142"/>
              <a:gd name="adj2" fmla="val 56283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6" name="AutoShape 106"/>
          <p:cNvSpPr>
            <a:spLocks noChangeArrowheads="1"/>
          </p:cNvSpPr>
          <p:nvPr/>
        </p:nvSpPr>
        <p:spPr bwMode="auto">
          <a:xfrm>
            <a:off x="7113588" y="4437063"/>
            <a:ext cx="360362" cy="504825"/>
          </a:xfrm>
          <a:prstGeom prst="curvedLeftArrow">
            <a:avLst>
              <a:gd name="adj1" fmla="val 28018"/>
              <a:gd name="adj2" fmla="val 56035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7" name="AutoShape 107"/>
          <p:cNvSpPr>
            <a:spLocks noChangeArrowheads="1"/>
          </p:cNvSpPr>
          <p:nvPr/>
        </p:nvSpPr>
        <p:spPr bwMode="auto">
          <a:xfrm>
            <a:off x="7113588" y="3932238"/>
            <a:ext cx="385762" cy="504825"/>
          </a:xfrm>
          <a:prstGeom prst="curvedLeftArrow">
            <a:avLst>
              <a:gd name="adj1" fmla="val 26173"/>
              <a:gd name="adj2" fmla="val 5234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908" name="AutoShape 108"/>
          <p:cNvSpPr>
            <a:spLocks noChangeArrowheads="1"/>
          </p:cNvSpPr>
          <p:nvPr/>
        </p:nvSpPr>
        <p:spPr bwMode="auto">
          <a:xfrm>
            <a:off x="7126288" y="3475038"/>
            <a:ext cx="398462" cy="504825"/>
          </a:xfrm>
          <a:prstGeom prst="curvedLeftArrow">
            <a:avLst>
              <a:gd name="adj1" fmla="val 25339"/>
              <a:gd name="adj2" fmla="val 50677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905" grpId="0" animBg="1"/>
      <p:bldP spid="332906" grpId="0" animBg="1"/>
      <p:bldP spid="332907" grpId="0" animBg="1"/>
      <p:bldP spid="33290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en-US" altLang="zh-CN" dirty="0" smtClean="0"/>
              <a:t>or</a:t>
            </a:r>
            <a:r>
              <a:rPr lang="zh-CN" altLang="en-US" dirty="0" smtClean="0"/>
              <a:t>四周作业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 smtClean="0"/>
              <a:t>pp.38</a:t>
            </a:r>
          </a:p>
          <a:p>
            <a:r>
              <a:rPr lang="zh-CN" altLang="en-US" dirty="0" smtClean="0"/>
              <a:t>算法 </a:t>
            </a:r>
            <a:r>
              <a:rPr lang="en-US" altLang="zh-CN" dirty="0" smtClean="0"/>
              <a:t>6</a:t>
            </a:r>
            <a:r>
              <a:rPr lang="zh-CN" altLang="en-US" dirty="0" smtClean="0"/>
              <a:t>顺序表，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链表逆序，</a:t>
            </a:r>
            <a:r>
              <a:rPr lang="en-US" altLang="zh-CN" dirty="0" smtClean="0"/>
              <a:t>(12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链表</a:t>
            </a:r>
            <a:r>
              <a:rPr lang="en-US" altLang="zh-CN" b="1" dirty="0" smtClean="0">
                <a:solidFill>
                  <a:srgbClr val="C00000"/>
                </a:solidFill>
              </a:rPr>
              <a:t>, (19)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补一道的一周的作业：和考试密切相关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" y="5038428"/>
            <a:ext cx="8957316" cy="838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140968"/>
            <a:ext cx="9031906" cy="748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005064"/>
            <a:ext cx="88197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注意有些已经讲过了</a:t>
            </a:r>
          </a:p>
        </p:txBody>
      </p:sp>
    </p:spTree>
    <p:extLst>
      <p:ext uri="{BB962C8B-B14F-4D97-AF65-F5344CB8AC3E}">
        <p14:creationId xmlns:p14="http://schemas.microsoft.com/office/powerpoint/2010/main" val="162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</a:t>
            </a:r>
            <a:r>
              <a:rPr lang="zh-CN" altLang="en-US" dirty="0" smtClean="0"/>
              <a:t>结构</a:t>
            </a:r>
            <a:r>
              <a:rPr lang="zh-CN" altLang="en-US" b="1" dirty="0" smtClean="0">
                <a:solidFill>
                  <a:srgbClr val="C00000"/>
                </a:solidFill>
                <a:latin typeface="迷你繁启体"/>
                <a:ea typeface="迷你繁启体"/>
              </a:rPr>
              <a:t>★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最简单的链式结构</a:t>
            </a:r>
            <a:r>
              <a:rPr lang="en-US" altLang="zh-CN" dirty="0" smtClean="0">
                <a:latin typeface="Times New Roman" pitchFamily="18" charset="0"/>
              </a:rPr>
              <a:t>——</a:t>
            </a:r>
            <a:r>
              <a:rPr lang="zh-CN" altLang="en-US" dirty="0" smtClean="0"/>
              <a:t>单链表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存储空间分配特点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物理上不连续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zh-CN" altLang="en-US" dirty="0" smtClean="0">
                <a:solidFill>
                  <a:srgbClr val="000000"/>
                </a:solidFill>
              </a:rPr>
              <a:t>依赖后继指针定位下一个元素的位置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链表的结点   </a:t>
            </a:r>
            <a:r>
              <a:rPr lang="zh-CN" altLang="en-US" sz="2400" dirty="0" smtClean="0">
                <a:solidFill>
                  <a:srgbClr val="C00000"/>
                </a:solidFill>
              </a:rPr>
              <a:t>革命时期的单线联系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36F3D14-ADA4-4692-84A9-42DAF937C67B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-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368550" y="4365625"/>
            <a:ext cx="1627188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data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995738" y="4365625"/>
            <a:ext cx="735012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 dirty="0"/>
              <a:t>next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84213" y="530066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数据域：存放数据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555875" y="49418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4211638" y="486886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995738" y="5300663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指针域：存放后继结点的位置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培根 论读书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读史使人明智，读诗使人聪慧，学习数学使人精密，物理学使人深刻，伦理学使人高尚，逻辑修辞使人善辩</a:t>
            </a:r>
            <a:r>
              <a:rPr lang="zh-CN" altLang="zh-CN" dirty="0" smtClean="0"/>
              <a:t>。凡</a:t>
            </a:r>
            <a:r>
              <a:rPr lang="zh-CN" altLang="zh-CN" dirty="0"/>
              <a:t>有所学，皆成</a:t>
            </a:r>
            <a:r>
              <a:rPr lang="zh-CN" altLang="zh-CN" dirty="0" smtClean="0"/>
              <a:t>性格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全文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 建议看一下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8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中用结构类型描述结点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template &lt;class T&gt;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</a:rPr>
              <a:t>struct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Node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	 T data;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Node</a:t>
            </a:r>
            <a:r>
              <a:rPr lang="en-US" altLang="zh-CN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&lt;T&gt;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* next;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8F630A7-45FE-4949-810F-7A718DD9015B}" type="slidenum">
              <a:rPr lang="en-US" altLang="zh-CN"/>
              <a:pPr>
                <a:defRPr/>
              </a:pPr>
              <a:t>50</a:t>
            </a:fld>
            <a:r>
              <a:rPr lang="en-US" altLang="zh-CN"/>
              <a:t>-</a:t>
            </a:r>
          </a:p>
        </p:txBody>
      </p:sp>
      <p:grpSp>
        <p:nvGrpSpPr>
          <p:cNvPr id="25605" name="Group 6"/>
          <p:cNvGrpSpPr>
            <a:grpSpLocks/>
          </p:cNvGrpSpPr>
          <p:nvPr/>
        </p:nvGrpSpPr>
        <p:grpSpPr bwMode="auto">
          <a:xfrm>
            <a:off x="5651500" y="2924175"/>
            <a:ext cx="2362200" cy="533400"/>
            <a:chOff x="3560" y="1842"/>
            <a:chExt cx="1488" cy="336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3560" y="1842"/>
              <a:ext cx="76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data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4328" y="1842"/>
              <a:ext cx="720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next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</a:p>
        </p:txBody>
      </p:sp>
      <p:sp>
        <p:nvSpPr>
          <p:cNvPr id="30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54138" y="1410272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单链表示意图</a:t>
            </a:r>
            <a:endParaRPr lang="en-US" altLang="zh-CN" b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b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b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物理视图</a:t>
            </a:r>
            <a:endParaRPr lang="en-US" altLang="zh-CN" b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469BA5BF-64EA-403F-84E0-F899520E35D4}" type="slidenum">
              <a:rPr lang="en-US" altLang="zh-CN"/>
              <a:pPr>
                <a:defRPr/>
              </a:pPr>
              <a:t>51</a:t>
            </a:fld>
            <a:r>
              <a:rPr lang="en-US" altLang="zh-CN"/>
              <a:t>-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47813" y="2349500"/>
            <a:ext cx="5597525" cy="508000"/>
            <a:chOff x="1119" y="3443"/>
            <a:chExt cx="3526" cy="320"/>
          </a:xfrm>
        </p:grpSpPr>
        <p:sp>
          <p:nvSpPr>
            <p:cNvPr id="3083" name="Rectangle 8"/>
            <p:cNvSpPr>
              <a:spLocks noChangeArrowheads="1"/>
            </p:cNvSpPr>
            <p:nvPr/>
          </p:nvSpPr>
          <p:spPr bwMode="auto">
            <a:xfrm>
              <a:off x="3061" y="347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a2</a:t>
              </a:r>
            </a:p>
          </p:txBody>
        </p:sp>
        <p:sp>
          <p:nvSpPr>
            <p:cNvPr id="3084" name="Rectangle 9"/>
            <p:cNvSpPr>
              <a:spLocks noChangeArrowheads="1"/>
            </p:cNvSpPr>
            <p:nvPr/>
          </p:nvSpPr>
          <p:spPr bwMode="auto">
            <a:xfrm>
              <a:off x="2101" y="347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a1</a:t>
              </a:r>
            </a:p>
          </p:txBody>
        </p:sp>
        <p:sp>
          <p:nvSpPr>
            <p:cNvPr id="3085" name="Rectangle 10"/>
            <p:cNvSpPr>
              <a:spLocks noChangeArrowheads="1"/>
            </p:cNvSpPr>
            <p:nvPr/>
          </p:nvSpPr>
          <p:spPr bwMode="auto">
            <a:xfrm>
              <a:off x="3973" y="347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a3</a:t>
              </a:r>
            </a:p>
          </p:txBody>
        </p:sp>
        <p:sp>
          <p:nvSpPr>
            <p:cNvPr id="3086" name="Rectangle 11"/>
            <p:cNvSpPr>
              <a:spLocks noChangeArrowheads="1"/>
            </p:cNvSpPr>
            <p:nvPr/>
          </p:nvSpPr>
          <p:spPr bwMode="auto">
            <a:xfrm>
              <a:off x="3397" y="347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087" name="Rectangle 12"/>
            <p:cNvSpPr>
              <a:spLocks noChangeArrowheads="1"/>
            </p:cNvSpPr>
            <p:nvPr/>
          </p:nvSpPr>
          <p:spPr bwMode="auto">
            <a:xfrm>
              <a:off x="2437" y="347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088" name="Rectangle 13"/>
            <p:cNvSpPr>
              <a:spLocks noChangeArrowheads="1"/>
            </p:cNvSpPr>
            <p:nvPr/>
          </p:nvSpPr>
          <p:spPr bwMode="auto">
            <a:xfrm>
              <a:off x="4309" y="347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  <a:r>
                <a:rPr kumimoji="1" lang="en-US" altLang="zh-CN" b="0"/>
                <a:t>∧</a:t>
              </a:r>
            </a:p>
          </p:txBody>
        </p:sp>
        <p:sp>
          <p:nvSpPr>
            <p:cNvPr id="3089" name="Line 14"/>
            <p:cNvSpPr>
              <a:spLocks noChangeShapeType="1"/>
            </p:cNvSpPr>
            <p:nvPr/>
          </p:nvSpPr>
          <p:spPr bwMode="auto">
            <a:xfrm>
              <a:off x="3637" y="361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5"/>
            <p:cNvSpPr>
              <a:spLocks noChangeShapeType="1"/>
            </p:cNvSpPr>
            <p:nvPr/>
          </p:nvSpPr>
          <p:spPr bwMode="auto">
            <a:xfrm>
              <a:off x="1765" y="361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6"/>
            <p:cNvSpPr>
              <a:spLocks noChangeShapeType="1"/>
            </p:cNvSpPr>
            <p:nvPr/>
          </p:nvSpPr>
          <p:spPr bwMode="auto">
            <a:xfrm>
              <a:off x="2725" y="361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Text Box 17"/>
            <p:cNvSpPr txBox="1">
              <a:spLocks noChangeArrowheads="1"/>
            </p:cNvSpPr>
            <p:nvPr/>
          </p:nvSpPr>
          <p:spPr bwMode="auto">
            <a:xfrm>
              <a:off x="1119" y="3443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zh-CN" altLang="en-US" b="0"/>
                <a:t>头指针</a:t>
              </a:r>
              <a:endParaRPr kumimoji="1" lang="en-US" altLang="zh-CN" b="0"/>
            </a:p>
          </p:txBody>
        </p:sp>
      </p:grp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497" name="Object 1"/>
          <p:cNvGraphicFramePr>
            <a:graphicFrameLocks noChangeAspect="1"/>
          </p:cNvGraphicFramePr>
          <p:nvPr/>
        </p:nvGraphicFramePr>
        <p:xfrm>
          <a:off x="2987675" y="3068638"/>
          <a:ext cx="36004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Visio" r:id="rId3" imgW="1795272" imgH="1778889" progId="Visio.Drawing.11">
                  <p:embed/>
                </p:oleObj>
              </mc:Choice>
              <mc:Fallback>
                <p:oleObj name="Visio" r:id="rId3" imgW="1795272" imgH="17788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68638"/>
                        <a:ext cx="3600450" cy="356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flipV="1">
            <a:off x="5795963" y="4149725"/>
            <a:ext cx="1800225" cy="129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arrow" w="med" len="med"/>
          </a:ln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rot="16200000" flipH="1">
            <a:off x="6623051" y="2960687"/>
            <a:ext cx="1225550" cy="7207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arrow" w="med" len="med"/>
          </a:ln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5825" y="3860800"/>
            <a:ext cx="100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FF0000"/>
                </a:solidFill>
              </a:rPr>
              <a:t>NULL</a:t>
            </a:r>
            <a:endParaRPr lang="zh-CN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无头节点的单链表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缺点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：空链表、非空链表的处理不同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缺点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：插入、删除首结点的处理和其他结点不同</a:t>
            </a:r>
          </a:p>
          <a:p>
            <a:pPr eaLnBrk="1" hangingPunct="1"/>
            <a:r>
              <a:rPr lang="zh-CN" altLang="en-US" dirty="0" smtClean="0"/>
              <a:t>带头结点的单链表</a:t>
            </a:r>
          </a:p>
          <a:p>
            <a:pPr lvl="1" eaLnBrk="1" hangingPunct="1"/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98EA0450-8A3D-40AA-A214-CAEE17C3555B}" type="slidenum">
              <a:rPr lang="en-US" altLang="zh-CN"/>
              <a:pPr>
                <a:defRPr/>
              </a:pPr>
              <a:t>52</a:t>
            </a:fld>
            <a:r>
              <a:rPr lang="en-US" altLang="zh-CN"/>
              <a:t>-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835150" y="4149725"/>
            <a:ext cx="5165725" cy="579438"/>
            <a:chOff x="874" y="2718"/>
            <a:chExt cx="3254" cy="365"/>
          </a:xfrm>
        </p:grpSpPr>
        <p:sp>
          <p:nvSpPr>
            <p:cNvPr id="26645" name="Rectangle 5"/>
            <p:cNvSpPr>
              <a:spLocks noChangeArrowheads="1"/>
            </p:cNvSpPr>
            <p:nvPr/>
          </p:nvSpPr>
          <p:spPr bwMode="auto">
            <a:xfrm>
              <a:off x="2544" y="279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a2</a:t>
              </a:r>
            </a:p>
          </p:txBody>
        </p:sp>
        <p:sp>
          <p:nvSpPr>
            <p:cNvPr id="26646" name="Rectangle 6"/>
            <p:cNvSpPr>
              <a:spLocks noChangeArrowheads="1"/>
            </p:cNvSpPr>
            <p:nvPr/>
          </p:nvSpPr>
          <p:spPr bwMode="auto">
            <a:xfrm>
              <a:off x="1584" y="279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a1</a:t>
              </a:r>
            </a:p>
          </p:txBody>
        </p:sp>
        <p:sp>
          <p:nvSpPr>
            <p:cNvPr id="26647" name="Rectangle 7"/>
            <p:cNvSpPr>
              <a:spLocks noChangeArrowheads="1"/>
            </p:cNvSpPr>
            <p:nvPr/>
          </p:nvSpPr>
          <p:spPr bwMode="auto">
            <a:xfrm>
              <a:off x="3456" y="279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a3</a:t>
              </a:r>
            </a:p>
          </p:txBody>
        </p:sp>
        <p:sp>
          <p:nvSpPr>
            <p:cNvPr id="26648" name="Rectangle 8"/>
            <p:cNvSpPr>
              <a:spLocks noChangeArrowheads="1"/>
            </p:cNvSpPr>
            <p:nvPr/>
          </p:nvSpPr>
          <p:spPr bwMode="auto">
            <a:xfrm>
              <a:off x="2880" y="279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6649" name="Rectangle 9"/>
            <p:cNvSpPr>
              <a:spLocks noChangeArrowheads="1"/>
            </p:cNvSpPr>
            <p:nvPr/>
          </p:nvSpPr>
          <p:spPr bwMode="auto">
            <a:xfrm>
              <a:off x="1920" y="279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6650" name="Rectangle 10"/>
            <p:cNvSpPr>
              <a:spLocks noChangeArrowheads="1"/>
            </p:cNvSpPr>
            <p:nvPr/>
          </p:nvSpPr>
          <p:spPr bwMode="auto">
            <a:xfrm>
              <a:off x="3792" y="279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  <a:r>
                <a:rPr kumimoji="1" lang="en-US" altLang="zh-CN" b="0"/>
                <a:t>∧</a:t>
              </a:r>
            </a:p>
          </p:txBody>
        </p:sp>
        <p:sp>
          <p:nvSpPr>
            <p:cNvPr id="26651" name="Line 11"/>
            <p:cNvSpPr>
              <a:spLocks noChangeShapeType="1"/>
            </p:cNvSpPr>
            <p:nvPr/>
          </p:nvSpPr>
          <p:spPr bwMode="auto">
            <a:xfrm>
              <a:off x="3120" y="293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12"/>
            <p:cNvSpPr>
              <a:spLocks noChangeShapeType="1"/>
            </p:cNvSpPr>
            <p:nvPr/>
          </p:nvSpPr>
          <p:spPr bwMode="auto">
            <a:xfrm>
              <a:off x="1248" y="293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13"/>
            <p:cNvSpPr>
              <a:spLocks noChangeShapeType="1"/>
            </p:cNvSpPr>
            <p:nvPr/>
          </p:nvSpPr>
          <p:spPr bwMode="auto">
            <a:xfrm>
              <a:off x="2208" y="293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Text Box 14"/>
            <p:cNvSpPr txBox="1">
              <a:spLocks noChangeArrowheads="1"/>
            </p:cNvSpPr>
            <p:nvPr/>
          </p:nvSpPr>
          <p:spPr bwMode="auto">
            <a:xfrm>
              <a:off x="874" y="2718"/>
              <a:ext cx="4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3200" b="0" dirty="0" smtClean="0"/>
                <a:t>h</a:t>
              </a:r>
              <a:endParaRPr kumimoji="1" lang="en-US" altLang="zh-CN" sz="3200" b="0" dirty="0"/>
            </a:p>
          </p:txBody>
        </p:sp>
      </p:grpSp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1258888" y="5300663"/>
            <a:ext cx="6619875" cy="579437"/>
            <a:chOff x="194" y="2677"/>
            <a:chExt cx="4170" cy="365"/>
          </a:xfrm>
        </p:grpSpPr>
        <p:sp>
          <p:nvSpPr>
            <p:cNvPr id="26632" name="Rectangle 16"/>
            <p:cNvSpPr>
              <a:spLocks noChangeArrowheads="1"/>
            </p:cNvSpPr>
            <p:nvPr/>
          </p:nvSpPr>
          <p:spPr bwMode="auto">
            <a:xfrm>
              <a:off x="2780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a2</a:t>
              </a:r>
            </a:p>
          </p:txBody>
        </p:sp>
        <p:sp>
          <p:nvSpPr>
            <p:cNvPr id="26633" name="Rectangle 17"/>
            <p:cNvSpPr>
              <a:spLocks noChangeArrowheads="1"/>
            </p:cNvSpPr>
            <p:nvPr/>
          </p:nvSpPr>
          <p:spPr bwMode="auto">
            <a:xfrm>
              <a:off x="1820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a1</a:t>
              </a:r>
            </a:p>
          </p:txBody>
        </p:sp>
        <p:sp>
          <p:nvSpPr>
            <p:cNvPr id="26634" name="Rectangle 18"/>
            <p:cNvSpPr>
              <a:spLocks noChangeArrowheads="1"/>
            </p:cNvSpPr>
            <p:nvPr/>
          </p:nvSpPr>
          <p:spPr bwMode="auto">
            <a:xfrm>
              <a:off x="3692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a3</a:t>
              </a:r>
            </a:p>
          </p:txBody>
        </p:sp>
        <p:sp>
          <p:nvSpPr>
            <p:cNvPr id="26635" name="Rectangle 19"/>
            <p:cNvSpPr>
              <a:spLocks noChangeArrowheads="1"/>
            </p:cNvSpPr>
            <p:nvPr/>
          </p:nvSpPr>
          <p:spPr bwMode="auto">
            <a:xfrm>
              <a:off x="3116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6636" name="Rectangle 20"/>
            <p:cNvSpPr>
              <a:spLocks noChangeArrowheads="1"/>
            </p:cNvSpPr>
            <p:nvPr/>
          </p:nvSpPr>
          <p:spPr bwMode="auto">
            <a:xfrm>
              <a:off x="2156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6637" name="Rectangle 21"/>
            <p:cNvSpPr>
              <a:spLocks noChangeArrowheads="1"/>
            </p:cNvSpPr>
            <p:nvPr/>
          </p:nvSpPr>
          <p:spPr bwMode="auto">
            <a:xfrm>
              <a:off x="4028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  <a:r>
                <a:rPr kumimoji="1" lang="en-US" altLang="zh-CN" b="0"/>
                <a:t>∧</a:t>
              </a:r>
            </a:p>
          </p:txBody>
        </p:sp>
        <p:sp>
          <p:nvSpPr>
            <p:cNvPr id="26638" name="Line 22"/>
            <p:cNvSpPr>
              <a:spLocks noChangeShapeType="1"/>
            </p:cNvSpPr>
            <p:nvPr/>
          </p:nvSpPr>
          <p:spPr bwMode="auto">
            <a:xfrm>
              <a:off x="3356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23"/>
            <p:cNvSpPr>
              <a:spLocks noChangeShapeType="1"/>
            </p:cNvSpPr>
            <p:nvPr/>
          </p:nvSpPr>
          <p:spPr bwMode="auto">
            <a:xfrm>
              <a:off x="148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24"/>
            <p:cNvSpPr>
              <a:spLocks noChangeShapeType="1"/>
            </p:cNvSpPr>
            <p:nvPr/>
          </p:nvSpPr>
          <p:spPr bwMode="auto">
            <a:xfrm>
              <a:off x="244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Text Box 25"/>
            <p:cNvSpPr txBox="1">
              <a:spLocks noChangeArrowheads="1"/>
            </p:cNvSpPr>
            <p:nvPr/>
          </p:nvSpPr>
          <p:spPr bwMode="auto">
            <a:xfrm>
              <a:off x="194" y="2677"/>
              <a:ext cx="5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3200" b="0"/>
                <a:t>first</a:t>
              </a:r>
            </a:p>
          </p:txBody>
        </p:sp>
        <p:sp>
          <p:nvSpPr>
            <p:cNvPr id="26642" name="Rectangle 26"/>
            <p:cNvSpPr>
              <a:spLocks noChangeArrowheads="1"/>
            </p:cNvSpPr>
            <p:nvPr/>
          </p:nvSpPr>
          <p:spPr bwMode="auto">
            <a:xfrm>
              <a:off x="1002" y="2750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26643" name="Rectangle 27"/>
            <p:cNvSpPr>
              <a:spLocks noChangeArrowheads="1"/>
            </p:cNvSpPr>
            <p:nvPr/>
          </p:nvSpPr>
          <p:spPr bwMode="auto">
            <a:xfrm>
              <a:off x="1338" y="2750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6644" name="Line 28"/>
            <p:cNvSpPr>
              <a:spLocks noChangeShapeType="1"/>
            </p:cNvSpPr>
            <p:nvPr/>
          </p:nvSpPr>
          <p:spPr bwMode="auto">
            <a:xfrm>
              <a:off x="702" y="289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31" name="AutoShape 29"/>
          <p:cNvSpPr>
            <a:spLocks noChangeArrowheads="1"/>
          </p:cNvSpPr>
          <p:nvPr/>
        </p:nvSpPr>
        <p:spPr bwMode="auto">
          <a:xfrm>
            <a:off x="4284663" y="4868863"/>
            <a:ext cx="574675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链式存储结构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具体实现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生成结点：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&lt;T&gt;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* p=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Node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&lt;T&gt;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zh-CN" altLang="en-US" dirty="0" smtClean="0">
                <a:solidFill>
                  <a:srgbClr val="000000"/>
                </a:solidFill>
              </a:rPr>
              <a:t>为结点赋值：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p-&gt;data= ‘a’;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p-&gt;next = NULL;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尾结点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或者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p-&gt;next =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其他结点的地址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</a:rPr>
              <a:t>3 </a:t>
            </a:r>
            <a:r>
              <a:rPr lang="zh-CN" altLang="en-US" dirty="0" smtClean="0">
                <a:solidFill>
                  <a:srgbClr val="000000"/>
                </a:solidFill>
              </a:rPr>
              <a:t>释放结点：</a:t>
            </a:r>
            <a:r>
              <a:rPr lang="zh-CN" altLang="en-US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p;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4C403E11-B580-4AAF-B8EC-D6E11217716A}" type="slidenum">
              <a:rPr lang="en-US" altLang="zh-CN"/>
              <a:pPr>
                <a:defRPr/>
              </a:pPr>
              <a:t>53</a:t>
            </a:fld>
            <a:r>
              <a:rPr lang="en-US" altLang="zh-CN"/>
              <a:t>-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116013" y="5373688"/>
            <a:ext cx="6619875" cy="579437"/>
            <a:chOff x="194" y="2677"/>
            <a:chExt cx="4170" cy="365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2780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a2</a:t>
              </a:r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1820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a1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3692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a3</a:t>
              </a:r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3116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2156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4028" y="2736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  <a:r>
                <a:rPr kumimoji="1" lang="en-US" altLang="zh-CN" b="0"/>
                <a:t>∧</a:t>
              </a:r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3356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148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244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194" y="2677"/>
              <a:ext cx="5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3200" b="0"/>
                <a:t>first</a:t>
              </a:r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1002" y="2750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27665" name="Rectangle 16"/>
            <p:cNvSpPr>
              <a:spLocks noChangeArrowheads="1"/>
            </p:cNvSpPr>
            <p:nvPr/>
          </p:nvSpPr>
          <p:spPr bwMode="auto">
            <a:xfrm>
              <a:off x="1338" y="2750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702" y="289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椭圆形标注 18"/>
          <p:cNvSpPr/>
          <p:nvPr/>
        </p:nvSpPr>
        <p:spPr bwMode="auto">
          <a:xfrm>
            <a:off x="5816079" y="2780928"/>
            <a:ext cx="2284313" cy="864096"/>
          </a:xfrm>
          <a:prstGeom prst="wedgeEllipseCallout">
            <a:avLst>
              <a:gd name="adj1" fmla="val -106926"/>
              <a:gd name="adj2" fmla="val 13271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结构的指针访问</a:t>
            </a:r>
            <a:endParaRPr kumimoji="1" lang="zh-CN" altLang="en-US" sz="2000" b="0" dirty="0">
              <a:ea typeface="+mn-ea"/>
            </a:endParaRPr>
          </a:p>
        </p:txBody>
      </p:sp>
      <p:sp>
        <p:nvSpPr>
          <p:cNvPr id="20" name="椭圆形标注 19"/>
          <p:cNvSpPr/>
          <p:nvPr/>
        </p:nvSpPr>
        <p:spPr bwMode="auto">
          <a:xfrm>
            <a:off x="6136737" y="908720"/>
            <a:ext cx="2284313" cy="864096"/>
          </a:xfrm>
          <a:prstGeom prst="wedgeEllipseCallout">
            <a:avLst>
              <a:gd name="adj1" fmla="val -83079"/>
              <a:gd name="adj2" fmla="val 8306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区别于</a:t>
            </a:r>
            <a:endParaRPr lang="en-US" altLang="zh-CN" sz="2000" b="0" dirty="0" smtClean="0">
              <a:solidFill>
                <a:srgbClr val="000000"/>
              </a:solidFill>
              <a:ea typeface="+mn-ea"/>
            </a:endParaRPr>
          </a:p>
          <a:p>
            <a:pPr algn="ctr"/>
            <a:r>
              <a:rPr kumimoji="1" lang="en-US" altLang="zh-CN" sz="2000" b="0" dirty="0" smtClean="0">
                <a:solidFill>
                  <a:srgbClr val="000000"/>
                </a:solidFill>
                <a:ea typeface="+mn-ea"/>
              </a:rPr>
              <a:t>Node n = n2</a:t>
            </a:r>
            <a:r>
              <a:rPr kumimoji="1" lang="zh-CN" altLang="en-US" sz="2000" b="0" dirty="0" smtClean="0">
                <a:solidFill>
                  <a:srgbClr val="000000"/>
                </a:solidFill>
                <a:ea typeface="+mn-ea"/>
              </a:rPr>
              <a:t>；</a:t>
            </a:r>
            <a:endParaRPr kumimoji="1" lang="zh-CN" altLang="en-US" sz="20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sp>
        <p:nvSpPr>
          <p:cNvPr id="272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Times New Roman" pitchFamily="18" charset="0"/>
              </a:rPr>
              <a:t>  //</a:t>
            </a:r>
            <a:r>
              <a:rPr lang="zh-CN" altLang="en-US" dirty="0" smtClean="0">
                <a:solidFill>
                  <a:srgbClr val="008000"/>
                </a:solidFill>
                <a:latin typeface="Times New Roman" pitchFamily="18" charset="0"/>
              </a:rPr>
              <a:t>生成头结点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Node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&lt;char&gt;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* first=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Node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&lt;char&gt;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Times New Roman" pitchFamily="18" charset="0"/>
              </a:rPr>
              <a:t>生成首结点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Node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&lt;char&gt;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* p=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Node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&lt;char&gt;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p-&gt;data = ‘a’;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p-&gt;next =NULL;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Times New Roman" pitchFamily="18" charset="0"/>
              </a:rPr>
              <a:t>头结点指向首结点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first-&gt;next = p;</a:t>
            </a:r>
            <a:endParaRPr lang="zh-CN" alt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5FD79EE-C692-46AF-8755-62E682EEB2A6}" type="slidenum">
              <a:rPr lang="en-US" altLang="zh-CN"/>
              <a:pPr>
                <a:defRPr/>
              </a:pPr>
              <a:t>54</a:t>
            </a:fld>
            <a:r>
              <a:rPr lang="en-US" altLang="zh-CN"/>
              <a:t>-</a:t>
            </a:r>
          </a:p>
        </p:txBody>
      </p:sp>
      <p:grpSp>
        <p:nvGrpSpPr>
          <p:cNvPr id="28677" name="Group 18"/>
          <p:cNvGrpSpPr>
            <a:grpSpLocks/>
          </p:cNvGrpSpPr>
          <p:nvPr/>
        </p:nvGrpSpPr>
        <p:grpSpPr bwMode="auto">
          <a:xfrm>
            <a:off x="4500563" y="620713"/>
            <a:ext cx="3648075" cy="579437"/>
            <a:chOff x="793" y="1026"/>
            <a:chExt cx="2298" cy="365"/>
          </a:xfrm>
        </p:grpSpPr>
        <p:sp>
          <p:nvSpPr>
            <p:cNvPr id="28687" name="Rectangle 6"/>
            <p:cNvSpPr>
              <a:spLocks noChangeArrowheads="1"/>
            </p:cNvSpPr>
            <p:nvPr/>
          </p:nvSpPr>
          <p:spPr bwMode="auto">
            <a:xfrm>
              <a:off x="2419" y="108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</a:t>
              </a:r>
            </a:p>
          </p:txBody>
        </p:sp>
        <p:sp>
          <p:nvSpPr>
            <p:cNvPr id="28688" name="Rectangle 9"/>
            <p:cNvSpPr>
              <a:spLocks noChangeArrowheads="1"/>
            </p:cNvSpPr>
            <p:nvPr/>
          </p:nvSpPr>
          <p:spPr bwMode="auto">
            <a:xfrm>
              <a:off x="2755" y="1085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∧</a:t>
              </a:r>
              <a:endParaRPr kumimoji="1" lang="zh-CN" altLang="en-US" b="0"/>
            </a:p>
          </p:txBody>
        </p:sp>
        <p:sp>
          <p:nvSpPr>
            <p:cNvPr id="28689" name="Line 12"/>
            <p:cNvSpPr>
              <a:spLocks noChangeShapeType="1"/>
            </p:cNvSpPr>
            <p:nvPr/>
          </p:nvSpPr>
          <p:spPr bwMode="auto">
            <a:xfrm>
              <a:off x="2083" y="122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Text Box 14"/>
            <p:cNvSpPr txBox="1">
              <a:spLocks noChangeArrowheads="1"/>
            </p:cNvSpPr>
            <p:nvPr/>
          </p:nvSpPr>
          <p:spPr bwMode="auto">
            <a:xfrm>
              <a:off x="793" y="1026"/>
              <a:ext cx="5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3200" b="0"/>
                <a:t>first</a:t>
              </a:r>
            </a:p>
          </p:txBody>
        </p:sp>
        <p:sp>
          <p:nvSpPr>
            <p:cNvPr id="28691" name="Rectangle 15"/>
            <p:cNvSpPr>
              <a:spLocks noChangeArrowheads="1"/>
            </p:cNvSpPr>
            <p:nvPr/>
          </p:nvSpPr>
          <p:spPr bwMode="auto">
            <a:xfrm>
              <a:off x="1601" y="1099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28692" name="Rectangle 16"/>
            <p:cNvSpPr>
              <a:spLocks noChangeArrowheads="1"/>
            </p:cNvSpPr>
            <p:nvPr/>
          </p:nvSpPr>
          <p:spPr bwMode="auto">
            <a:xfrm>
              <a:off x="1937" y="1099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1301" y="124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440613" y="4602163"/>
            <a:ext cx="1066800" cy="457200"/>
            <a:chOff x="4687" y="2899"/>
            <a:chExt cx="672" cy="288"/>
          </a:xfrm>
        </p:grpSpPr>
        <p:sp>
          <p:nvSpPr>
            <p:cNvPr id="28685" name="Rectangle 20"/>
            <p:cNvSpPr>
              <a:spLocks noChangeArrowheads="1"/>
            </p:cNvSpPr>
            <p:nvPr/>
          </p:nvSpPr>
          <p:spPr bwMode="auto">
            <a:xfrm>
              <a:off x="4687" y="2899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800" b="0"/>
                <a:t>a</a:t>
              </a:r>
            </a:p>
          </p:txBody>
        </p:sp>
        <p:sp>
          <p:nvSpPr>
            <p:cNvPr id="28686" name="Rectangle 21"/>
            <p:cNvSpPr>
              <a:spLocks noChangeArrowheads="1"/>
            </p:cNvSpPr>
            <p:nvPr/>
          </p:nvSpPr>
          <p:spPr bwMode="auto">
            <a:xfrm>
              <a:off x="5023" y="2899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∧</a:t>
              </a:r>
              <a:endParaRPr kumimoji="1" lang="zh-CN" altLang="en-US" b="0"/>
            </a:p>
          </p:txBody>
        </p:sp>
      </p:grpSp>
      <p:sp>
        <p:nvSpPr>
          <p:cNvPr id="272406" name="Line 22"/>
          <p:cNvSpPr>
            <a:spLocks noChangeShapeType="1"/>
          </p:cNvSpPr>
          <p:nvPr/>
        </p:nvSpPr>
        <p:spPr bwMode="auto">
          <a:xfrm>
            <a:off x="6907213" y="48307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643438" y="4508500"/>
            <a:ext cx="2349500" cy="579438"/>
            <a:chOff x="3061" y="2840"/>
            <a:chExt cx="1480" cy="365"/>
          </a:xfrm>
        </p:grpSpPr>
        <p:sp>
          <p:nvSpPr>
            <p:cNvPr id="28681" name="Text Box 23"/>
            <p:cNvSpPr txBox="1">
              <a:spLocks noChangeArrowheads="1"/>
            </p:cNvSpPr>
            <p:nvPr/>
          </p:nvSpPr>
          <p:spPr bwMode="auto">
            <a:xfrm>
              <a:off x="3061" y="2840"/>
              <a:ext cx="5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3200" b="0"/>
                <a:t>first</a:t>
              </a:r>
            </a:p>
          </p:txBody>
        </p:sp>
        <p:sp>
          <p:nvSpPr>
            <p:cNvPr id="28682" name="Rectangle 24"/>
            <p:cNvSpPr>
              <a:spLocks noChangeArrowheads="1"/>
            </p:cNvSpPr>
            <p:nvPr/>
          </p:nvSpPr>
          <p:spPr bwMode="auto">
            <a:xfrm>
              <a:off x="3869" y="2913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28683" name="Rectangle 25"/>
            <p:cNvSpPr>
              <a:spLocks noChangeArrowheads="1"/>
            </p:cNvSpPr>
            <p:nvPr/>
          </p:nvSpPr>
          <p:spPr bwMode="auto">
            <a:xfrm>
              <a:off x="4205" y="2913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28684" name="Line 26"/>
            <p:cNvSpPr>
              <a:spLocks noChangeShapeType="1"/>
            </p:cNvSpPr>
            <p:nvPr/>
          </p:nvSpPr>
          <p:spPr bwMode="auto">
            <a:xfrm>
              <a:off x="3569" y="3058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  <p:bldP spid="2724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单链表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T&gt;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public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(); 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构造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函数，仅构造空链表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(T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a[],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n);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构造函数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由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个顺序表构造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	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	Length();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 T 	Get(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);      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按位置查找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Locate(T)    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定位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	Insert(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T,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);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插入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T	Delete(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);  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删除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~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();   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析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构函数</a:t>
            </a:r>
            <a:endParaRPr lang="en-US" altLang="zh-CN" sz="2400" dirty="0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private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 Node&lt;T&gt; *first;                      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};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902EAF0-2D83-4CE2-9BF4-26681AE63F21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5436096" y="5301208"/>
            <a:ext cx="3096344" cy="1152128"/>
          </a:xfrm>
          <a:prstGeom prst="wedgeEllipseCallout">
            <a:avLst>
              <a:gd name="adj1" fmla="val -80071"/>
              <a:gd name="adj2" fmla="val -21556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0" dirty="0" err="1" smtClean="0">
                <a:solidFill>
                  <a:srgbClr val="000000"/>
                </a:solidFill>
                <a:ea typeface="+mn-ea"/>
              </a:rPr>
              <a:t>LinkList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类的私有成员是由</a:t>
            </a:r>
            <a:r>
              <a:rPr lang="en-US" altLang="zh-CN" sz="2000" dirty="0">
                <a:solidFill>
                  <a:srgbClr val="000000"/>
                </a:solidFill>
              </a:rPr>
              <a:t>Node&lt;T</a:t>
            </a:r>
            <a:r>
              <a:rPr lang="en-US" altLang="zh-CN" sz="2000" dirty="0" smtClean="0">
                <a:solidFill>
                  <a:srgbClr val="000000"/>
                </a:solidFill>
              </a:rPr>
              <a:t>&gt; </a:t>
            </a:r>
            <a:r>
              <a:rPr lang="zh-CN" altLang="en-US" sz="2000" b="0" dirty="0" smtClean="0">
                <a:solidFill>
                  <a:srgbClr val="000000"/>
                </a:solidFill>
                <a:ea typeface="+mn-ea"/>
              </a:rPr>
              <a:t>类型组成的链表</a:t>
            </a:r>
            <a:endParaRPr kumimoji="1" lang="zh-CN" altLang="en-US" sz="20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构造函数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74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 </a:t>
            </a:r>
            <a:r>
              <a:rPr lang="zh-CN" altLang="en-US" dirty="0" smtClean="0"/>
              <a:t>构造函数（建立带头结点 空链表）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空链表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&lt;T&gt;::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		Node&lt;T&gt; *first =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Node&lt;T&gt;;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first-&gt;next  = NULL;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2CB8C8B4-31C2-437C-9A05-D9B77A306DE8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-</a:t>
            </a:r>
          </a:p>
        </p:txBody>
      </p:sp>
      <p:grpSp>
        <p:nvGrpSpPr>
          <p:cNvPr id="30725" name="Group 12"/>
          <p:cNvGrpSpPr>
            <a:grpSpLocks/>
          </p:cNvGrpSpPr>
          <p:nvPr/>
        </p:nvGrpSpPr>
        <p:grpSpPr bwMode="auto">
          <a:xfrm>
            <a:off x="5435600" y="1989138"/>
            <a:ext cx="2349500" cy="579437"/>
            <a:chOff x="2789" y="1026"/>
            <a:chExt cx="1480" cy="365"/>
          </a:xfrm>
        </p:grpSpPr>
        <p:sp>
          <p:nvSpPr>
            <p:cNvPr id="30726" name="Text Box 8"/>
            <p:cNvSpPr txBox="1">
              <a:spLocks noChangeArrowheads="1"/>
            </p:cNvSpPr>
            <p:nvPr/>
          </p:nvSpPr>
          <p:spPr bwMode="auto">
            <a:xfrm>
              <a:off x="2789" y="1026"/>
              <a:ext cx="5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3200" b="0"/>
                <a:t>first</a:t>
              </a:r>
            </a:p>
          </p:txBody>
        </p:sp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3597" y="1099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0728" name="Rectangle 10"/>
            <p:cNvSpPr>
              <a:spLocks noChangeArrowheads="1"/>
            </p:cNvSpPr>
            <p:nvPr/>
          </p:nvSpPr>
          <p:spPr bwMode="auto">
            <a:xfrm>
              <a:off x="3933" y="1099"/>
              <a:ext cx="33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>
              <a:off x="3297" y="124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椭圆形标注 9"/>
          <p:cNvSpPr/>
          <p:nvPr/>
        </p:nvSpPr>
        <p:spPr bwMode="auto">
          <a:xfrm>
            <a:off x="6327775" y="2996952"/>
            <a:ext cx="2492697" cy="1224136"/>
          </a:xfrm>
          <a:prstGeom prst="wedgeEllipseCallout">
            <a:avLst>
              <a:gd name="adj1" fmla="val -95003"/>
              <a:gd name="adj2" fmla="val -35137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函数头部分一定不在数据结构里面考你们</a:t>
            </a:r>
            <a:endParaRPr kumimoji="1" lang="zh-CN" altLang="en-US" sz="20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-45368"/>
            <a:ext cx="8064896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头插构造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 </a:t>
            </a:r>
            <a:r>
              <a:rPr lang="zh-CN" altLang="en-US" dirty="0" smtClean="0"/>
              <a:t>构造函数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头插法</a:t>
            </a:r>
            <a:r>
              <a:rPr lang="en-US" altLang="zh-CN" dirty="0" smtClean="0">
                <a:solidFill>
                  <a:srgbClr val="000000"/>
                </a:solidFill>
              </a:rPr>
              <a:t>				</a:t>
            </a:r>
            <a:r>
              <a:rPr lang="zh-CN" altLang="en-US" dirty="0" smtClean="0">
                <a:hlinkClick r:id="rId3" action="ppaction://hlinkfile"/>
              </a:rPr>
              <a:t>课件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lnk</a:t>
            </a:r>
            <a:endParaRPr lang="zh-CN" altLang="en-US" dirty="0"/>
          </a:p>
          <a:p>
            <a:pPr lvl="1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6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8386162-8AA9-4FBE-98F1-D5165A3671DD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-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763713" y="2924175"/>
            <a:ext cx="2619375" cy="396875"/>
            <a:chOff x="1066" y="2069"/>
            <a:chExt cx="1650" cy="250"/>
          </a:xfrm>
        </p:grpSpPr>
        <p:sp>
          <p:nvSpPr>
            <p:cNvPr id="31798" name="Text Box 11"/>
            <p:cNvSpPr txBox="1">
              <a:spLocks noChangeArrowheads="1"/>
            </p:cNvSpPr>
            <p:nvPr/>
          </p:nvSpPr>
          <p:spPr bwMode="auto">
            <a:xfrm>
              <a:off x="1066" y="206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 dirty="0"/>
                <a:t>first</a:t>
              </a: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1728" y="2124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1800" name="Rectangle 13"/>
            <p:cNvSpPr>
              <a:spLocks noChangeArrowheads="1"/>
            </p:cNvSpPr>
            <p:nvPr/>
          </p:nvSpPr>
          <p:spPr bwMode="auto">
            <a:xfrm>
              <a:off x="1927" y="212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 dirty="0"/>
                <a:t> </a:t>
              </a:r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1429" y="220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2" name="Rectangle 15"/>
            <p:cNvSpPr>
              <a:spLocks noChangeArrowheads="1"/>
            </p:cNvSpPr>
            <p:nvPr/>
          </p:nvSpPr>
          <p:spPr bwMode="auto">
            <a:xfrm>
              <a:off x="2318" y="213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1803" name="Rectangle 16"/>
            <p:cNvSpPr>
              <a:spLocks noChangeArrowheads="1"/>
            </p:cNvSpPr>
            <p:nvPr/>
          </p:nvSpPr>
          <p:spPr bwMode="auto">
            <a:xfrm>
              <a:off x="2517" y="21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 dirty="0"/>
                <a:t>∧</a:t>
              </a:r>
              <a:r>
                <a:rPr kumimoji="1" lang="zh-CN" altLang="en-US" b="0" dirty="0"/>
                <a:t> </a:t>
              </a:r>
            </a:p>
          </p:txBody>
        </p:sp>
        <p:sp>
          <p:nvSpPr>
            <p:cNvPr id="31804" name="Line 17"/>
            <p:cNvSpPr>
              <a:spLocks noChangeShapeType="1"/>
            </p:cNvSpPr>
            <p:nvPr/>
          </p:nvSpPr>
          <p:spPr bwMode="auto">
            <a:xfrm>
              <a:off x="2019" y="221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763713" y="3429000"/>
            <a:ext cx="3700462" cy="396875"/>
            <a:chOff x="1066" y="2368"/>
            <a:chExt cx="2331" cy="250"/>
          </a:xfrm>
        </p:grpSpPr>
        <p:sp>
          <p:nvSpPr>
            <p:cNvPr id="31788" name="Text Box 24"/>
            <p:cNvSpPr txBox="1">
              <a:spLocks noChangeArrowheads="1"/>
            </p:cNvSpPr>
            <p:nvPr/>
          </p:nvSpPr>
          <p:spPr bwMode="auto">
            <a:xfrm>
              <a:off x="1066" y="2368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1789" name="Rectangle 25"/>
            <p:cNvSpPr>
              <a:spLocks noChangeArrowheads="1"/>
            </p:cNvSpPr>
            <p:nvPr/>
          </p:nvSpPr>
          <p:spPr bwMode="auto">
            <a:xfrm>
              <a:off x="1728" y="2423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1790" name="Rectangle 26"/>
            <p:cNvSpPr>
              <a:spLocks noChangeArrowheads="1"/>
            </p:cNvSpPr>
            <p:nvPr/>
          </p:nvSpPr>
          <p:spPr bwMode="auto">
            <a:xfrm>
              <a:off x="1927" y="2422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91" name="Line 27"/>
            <p:cNvSpPr>
              <a:spLocks noChangeShapeType="1"/>
            </p:cNvSpPr>
            <p:nvPr/>
          </p:nvSpPr>
          <p:spPr bwMode="auto">
            <a:xfrm>
              <a:off x="1429" y="250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2" name="Rectangle 28"/>
            <p:cNvSpPr>
              <a:spLocks noChangeArrowheads="1"/>
            </p:cNvSpPr>
            <p:nvPr/>
          </p:nvSpPr>
          <p:spPr bwMode="auto">
            <a:xfrm>
              <a:off x="2318" y="24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a2</a:t>
              </a:r>
            </a:p>
          </p:txBody>
        </p:sp>
        <p:sp>
          <p:nvSpPr>
            <p:cNvPr id="31793" name="Rectangle 29"/>
            <p:cNvSpPr>
              <a:spLocks noChangeArrowheads="1"/>
            </p:cNvSpPr>
            <p:nvPr/>
          </p:nvSpPr>
          <p:spPr bwMode="auto">
            <a:xfrm>
              <a:off x="2517" y="2432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94" name="Line 30"/>
            <p:cNvSpPr>
              <a:spLocks noChangeShapeType="1"/>
            </p:cNvSpPr>
            <p:nvPr/>
          </p:nvSpPr>
          <p:spPr bwMode="auto">
            <a:xfrm>
              <a:off x="2019" y="251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5" name="Rectangle 31"/>
            <p:cNvSpPr>
              <a:spLocks noChangeArrowheads="1"/>
            </p:cNvSpPr>
            <p:nvPr/>
          </p:nvSpPr>
          <p:spPr bwMode="auto">
            <a:xfrm>
              <a:off x="2999" y="24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1796" name="Rectangle 32"/>
            <p:cNvSpPr>
              <a:spLocks noChangeArrowheads="1"/>
            </p:cNvSpPr>
            <p:nvPr/>
          </p:nvSpPr>
          <p:spPr bwMode="auto">
            <a:xfrm>
              <a:off x="3198" y="2432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1797" name="Line 33"/>
            <p:cNvSpPr>
              <a:spLocks noChangeShapeType="1"/>
            </p:cNvSpPr>
            <p:nvPr/>
          </p:nvSpPr>
          <p:spPr bwMode="auto">
            <a:xfrm>
              <a:off x="2700" y="251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763713" y="3933825"/>
            <a:ext cx="4637087" cy="396875"/>
            <a:chOff x="1111" y="2750"/>
            <a:chExt cx="2921" cy="250"/>
          </a:xfrm>
        </p:grpSpPr>
        <p:sp>
          <p:nvSpPr>
            <p:cNvPr id="31775" name="Text Box 61"/>
            <p:cNvSpPr txBox="1">
              <a:spLocks noChangeArrowheads="1"/>
            </p:cNvSpPr>
            <p:nvPr/>
          </p:nvSpPr>
          <p:spPr bwMode="auto">
            <a:xfrm>
              <a:off x="1111" y="275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1776" name="Rectangle 62"/>
            <p:cNvSpPr>
              <a:spLocks noChangeArrowheads="1"/>
            </p:cNvSpPr>
            <p:nvPr/>
          </p:nvSpPr>
          <p:spPr bwMode="auto">
            <a:xfrm>
              <a:off x="1773" y="2805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1777" name="Rectangle 63"/>
            <p:cNvSpPr>
              <a:spLocks noChangeArrowheads="1"/>
            </p:cNvSpPr>
            <p:nvPr/>
          </p:nvSpPr>
          <p:spPr bwMode="auto">
            <a:xfrm>
              <a:off x="1972" y="280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78" name="Line 64"/>
            <p:cNvSpPr>
              <a:spLocks noChangeShapeType="1"/>
            </p:cNvSpPr>
            <p:nvPr/>
          </p:nvSpPr>
          <p:spPr bwMode="auto">
            <a:xfrm>
              <a:off x="1474" y="2886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9" name="Rectangle 65"/>
            <p:cNvSpPr>
              <a:spLocks noChangeArrowheads="1"/>
            </p:cNvSpPr>
            <p:nvPr/>
          </p:nvSpPr>
          <p:spPr bwMode="auto">
            <a:xfrm>
              <a:off x="2363" y="2815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a3</a:t>
              </a:r>
            </a:p>
          </p:txBody>
        </p:sp>
        <p:sp>
          <p:nvSpPr>
            <p:cNvPr id="31780" name="Rectangle 66"/>
            <p:cNvSpPr>
              <a:spLocks noChangeArrowheads="1"/>
            </p:cNvSpPr>
            <p:nvPr/>
          </p:nvSpPr>
          <p:spPr bwMode="auto">
            <a:xfrm>
              <a:off x="2562" y="281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81" name="Line 67"/>
            <p:cNvSpPr>
              <a:spLocks noChangeShapeType="1"/>
            </p:cNvSpPr>
            <p:nvPr/>
          </p:nvSpPr>
          <p:spPr bwMode="auto">
            <a:xfrm>
              <a:off x="2064" y="2896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Rectangle 68"/>
            <p:cNvSpPr>
              <a:spLocks noChangeArrowheads="1"/>
            </p:cNvSpPr>
            <p:nvPr/>
          </p:nvSpPr>
          <p:spPr bwMode="auto">
            <a:xfrm>
              <a:off x="3044" y="2815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1783" name="Rectangle 69"/>
            <p:cNvSpPr>
              <a:spLocks noChangeArrowheads="1"/>
            </p:cNvSpPr>
            <p:nvPr/>
          </p:nvSpPr>
          <p:spPr bwMode="auto">
            <a:xfrm>
              <a:off x="3243" y="281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84" name="Line 70"/>
            <p:cNvSpPr>
              <a:spLocks noChangeShapeType="1"/>
            </p:cNvSpPr>
            <p:nvPr/>
          </p:nvSpPr>
          <p:spPr bwMode="auto">
            <a:xfrm>
              <a:off x="2745" y="2896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5" name="Rectangle 71"/>
            <p:cNvSpPr>
              <a:spLocks noChangeArrowheads="1"/>
            </p:cNvSpPr>
            <p:nvPr/>
          </p:nvSpPr>
          <p:spPr bwMode="auto">
            <a:xfrm>
              <a:off x="3634" y="281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1786" name="Rectangle 72"/>
            <p:cNvSpPr>
              <a:spLocks noChangeArrowheads="1"/>
            </p:cNvSpPr>
            <p:nvPr/>
          </p:nvSpPr>
          <p:spPr bwMode="auto">
            <a:xfrm>
              <a:off x="3833" y="281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1787" name="Line 73"/>
            <p:cNvSpPr>
              <a:spLocks noChangeShapeType="1"/>
            </p:cNvSpPr>
            <p:nvPr/>
          </p:nvSpPr>
          <p:spPr bwMode="auto">
            <a:xfrm>
              <a:off x="3334" y="2886"/>
              <a:ext cx="2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1763713" y="4724400"/>
            <a:ext cx="4637087" cy="1538288"/>
            <a:chOff x="1111" y="2976"/>
            <a:chExt cx="2921" cy="969"/>
          </a:xfrm>
        </p:grpSpPr>
        <p:sp>
          <p:nvSpPr>
            <p:cNvPr id="31758" name="Text Box 76"/>
            <p:cNvSpPr txBox="1">
              <a:spLocks noChangeArrowheads="1"/>
            </p:cNvSpPr>
            <p:nvPr/>
          </p:nvSpPr>
          <p:spPr bwMode="auto">
            <a:xfrm>
              <a:off x="1111" y="2976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1759" name="Rectangle 77"/>
            <p:cNvSpPr>
              <a:spLocks noChangeArrowheads="1"/>
            </p:cNvSpPr>
            <p:nvPr/>
          </p:nvSpPr>
          <p:spPr bwMode="auto">
            <a:xfrm>
              <a:off x="1773" y="3031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1760" name="Rectangle 78"/>
            <p:cNvSpPr>
              <a:spLocks noChangeArrowheads="1"/>
            </p:cNvSpPr>
            <p:nvPr/>
          </p:nvSpPr>
          <p:spPr bwMode="auto">
            <a:xfrm>
              <a:off x="1972" y="303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61" name="Line 79"/>
            <p:cNvSpPr>
              <a:spLocks noChangeShapeType="1"/>
            </p:cNvSpPr>
            <p:nvPr/>
          </p:nvSpPr>
          <p:spPr bwMode="auto">
            <a:xfrm>
              <a:off x="1474" y="311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Rectangle 80"/>
            <p:cNvSpPr>
              <a:spLocks noChangeArrowheads="1"/>
            </p:cNvSpPr>
            <p:nvPr/>
          </p:nvSpPr>
          <p:spPr bwMode="auto">
            <a:xfrm>
              <a:off x="2363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a3</a:t>
              </a:r>
            </a:p>
          </p:txBody>
        </p:sp>
        <p:sp>
          <p:nvSpPr>
            <p:cNvPr id="31763" name="Rectangle 81"/>
            <p:cNvSpPr>
              <a:spLocks noChangeArrowheads="1"/>
            </p:cNvSpPr>
            <p:nvPr/>
          </p:nvSpPr>
          <p:spPr bwMode="auto">
            <a:xfrm>
              <a:off x="2562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64" name="Line 82"/>
            <p:cNvSpPr>
              <a:spLocks noChangeShapeType="1"/>
            </p:cNvSpPr>
            <p:nvPr/>
          </p:nvSpPr>
          <p:spPr bwMode="auto">
            <a:xfrm>
              <a:off x="2064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5" name="Rectangle 83"/>
            <p:cNvSpPr>
              <a:spLocks noChangeArrowheads="1"/>
            </p:cNvSpPr>
            <p:nvPr/>
          </p:nvSpPr>
          <p:spPr bwMode="auto">
            <a:xfrm>
              <a:off x="3044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1766" name="Rectangle 84"/>
            <p:cNvSpPr>
              <a:spLocks noChangeArrowheads="1"/>
            </p:cNvSpPr>
            <p:nvPr/>
          </p:nvSpPr>
          <p:spPr bwMode="auto">
            <a:xfrm>
              <a:off x="3243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67" name="Line 85"/>
            <p:cNvSpPr>
              <a:spLocks noChangeShapeType="1"/>
            </p:cNvSpPr>
            <p:nvPr/>
          </p:nvSpPr>
          <p:spPr bwMode="auto">
            <a:xfrm>
              <a:off x="2745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Rectangle 86"/>
            <p:cNvSpPr>
              <a:spLocks noChangeArrowheads="1"/>
            </p:cNvSpPr>
            <p:nvPr/>
          </p:nvSpPr>
          <p:spPr bwMode="auto">
            <a:xfrm>
              <a:off x="3634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1769" name="Rectangle 87"/>
            <p:cNvSpPr>
              <a:spLocks noChangeArrowheads="1"/>
            </p:cNvSpPr>
            <p:nvPr/>
          </p:nvSpPr>
          <p:spPr bwMode="auto">
            <a:xfrm>
              <a:off x="3833" y="3039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1770" name="Line 88"/>
            <p:cNvSpPr>
              <a:spLocks noChangeShapeType="1"/>
            </p:cNvSpPr>
            <p:nvPr/>
          </p:nvSpPr>
          <p:spPr bwMode="auto">
            <a:xfrm>
              <a:off x="3334" y="3112"/>
              <a:ext cx="2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Rectangle 89"/>
            <p:cNvSpPr>
              <a:spLocks noChangeArrowheads="1"/>
            </p:cNvSpPr>
            <p:nvPr/>
          </p:nvSpPr>
          <p:spPr bwMode="auto">
            <a:xfrm>
              <a:off x="1955" y="3476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a4</a:t>
              </a:r>
            </a:p>
          </p:txBody>
        </p:sp>
        <p:sp>
          <p:nvSpPr>
            <p:cNvPr id="31772" name="Rectangle 90"/>
            <p:cNvSpPr>
              <a:spLocks noChangeArrowheads="1"/>
            </p:cNvSpPr>
            <p:nvPr/>
          </p:nvSpPr>
          <p:spPr bwMode="auto">
            <a:xfrm>
              <a:off x="2154" y="3475"/>
              <a:ext cx="182" cy="1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1773" name="Line 91"/>
            <p:cNvSpPr>
              <a:spLocks noChangeShapeType="1"/>
            </p:cNvSpPr>
            <p:nvPr/>
          </p:nvSpPr>
          <p:spPr bwMode="auto">
            <a:xfrm flipV="1">
              <a:off x="1701" y="3657"/>
              <a:ext cx="31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Text Box 92"/>
            <p:cNvSpPr txBox="1">
              <a:spLocks noChangeArrowheads="1"/>
            </p:cNvSpPr>
            <p:nvPr/>
          </p:nvSpPr>
          <p:spPr bwMode="auto">
            <a:xfrm>
              <a:off x="1565" y="3657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</p:grpSp>
      <p:sp>
        <p:nvSpPr>
          <p:cNvPr id="275549" name="Freeform 93"/>
          <p:cNvSpPr>
            <a:spLocks/>
          </p:cNvSpPr>
          <p:nvPr/>
        </p:nvSpPr>
        <p:spPr bwMode="auto">
          <a:xfrm>
            <a:off x="3563938" y="5084763"/>
            <a:ext cx="431800" cy="576262"/>
          </a:xfrm>
          <a:custGeom>
            <a:avLst/>
            <a:gdLst>
              <a:gd name="T0" fmla="*/ 0 w 272"/>
              <a:gd name="T1" fmla="*/ 363 h 363"/>
              <a:gd name="T2" fmla="*/ 227 w 272"/>
              <a:gd name="T3" fmla="*/ 272 h 363"/>
              <a:gd name="T4" fmla="*/ 272 w 272"/>
              <a:gd name="T5" fmla="*/ 0 h 363"/>
              <a:gd name="T6" fmla="*/ 0 60000 65536"/>
              <a:gd name="T7" fmla="*/ 0 60000 65536"/>
              <a:gd name="T8" fmla="*/ 0 60000 65536"/>
              <a:gd name="T9" fmla="*/ 0 w 272"/>
              <a:gd name="T10" fmla="*/ 0 h 363"/>
              <a:gd name="T11" fmla="*/ 272 w 272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363">
                <a:moveTo>
                  <a:pt x="0" y="363"/>
                </a:moveTo>
                <a:cubicBezTo>
                  <a:pt x="91" y="347"/>
                  <a:pt x="182" y="332"/>
                  <a:pt x="227" y="272"/>
                </a:cubicBezTo>
                <a:cubicBezTo>
                  <a:pt x="272" y="212"/>
                  <a:pt x="272" y="106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3463925" y="4783138"/>
            <a:ext cx="215900" cy="360362"/>
            <a:chOff x="2200" y="3022"/>
            <a:chExt cx="136" cy="227"/>
          </a:xfrm>
        </p:grpSpPr>
        <p:sp>
          <p:nvSpPr>
            <p:cNvPr id="31756" name="Line 94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7" name="Line 95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5553" name="Freeform 97"/>
          <p:cNvSpPr>
            <a:spLocks/>
          </p:cNvSpPr>
          <p:nvPr/>
        </p:nvSpPr>
        <p:spPr bwMode="auto">
          <a:xfrm>
            <a:off x="2819400" y="5013325"/>
            <a:ext cx="384175" cy="647700"/>
          </a:xfrm>
          <a:custGeom>
            <a:avLst/>
            <a:gdLst>
              <a:gd name="T0" fmla="*/ 242 w 242"/>
              <a:gd name="T1" fmla="*/ 0 h 408"/>
              <a:gd name="T2" fmla="*/ 61 w 242"/>
              <a:gd name="T3" fmla="*/ 136 h 408"/>
              <a:gd name="T4" fmla="*/ 15 w 242"/>
              <a:gd name="T5" fmla="*/ 363 h 408"/>
              <a:gd name="T6" fmla="*/ 151 w 242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42"/>
              <a:gd name="T13" fmla="*/ 0 h 408"/>
              <a:gd name="T14" fmla="*/ 242 w 24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" h="408">
                <a:moveTo>
                  <a:pt x="242" y="0"/>
                </a:moveTo>
                <a:cubicBezTo>
                  <a:pt x="170" y="38"/>
                  <a:pt x="99" y="76"/>
                  <a:pt x="61" y="136"/>
                </a:cubicBezTo>
                <a:cubicBezTo>
                  <a:pt x="23" y="196"/>
                  <a:pt x="0" y="318"/>
                  <a:pt x="15" y="363"/>
                </a:cubicBezTo>
                <a:cubicBezTo>
                  <a:pt x="30" y="408"/>
                  <a:pt x="90" y="408"/>
                  <a:pt x="151" y="408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763688" y="2492896"/>
            <a:ext cx="1703388" cy="396875"/>
            <a:chOff x="1066" y="2069"/>
            <a:chExt cx="1073" cy="25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1066" y="206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 dirty="0"/>
                <a:t>first</a:t>
              </a:r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1728" y="2124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64" name="Rectangle 13"/>
            <p:cNvSpPr>
              <a:spLocks noChangeArrowheads="1"/>
            </p:cNvSpPr>
            <p:nvPr/>
          </p:nvSpPr>
          <p:spPr bwMode="auto">
            <a:xfrm>
              <a:off x="1927" y="212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 dirty="0"/>
                <a:t> </a:t>
              </a:r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1429" y="220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16"/>
            <p:cNvSpPr>
              <a:spLocks noChangeArrowheads="1"/>
            </p:cNvSpPr>
            <p:nvPr/>
          </p:nvSpPr>
          <p:spPr bwMode="auto">
            <a:xfrm>
              <a:off x="1940" y="21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 dirty="0"/>
                <a:t>∧</a:t>
              </a:r>
              <a:r>
                <a:rPr kumimoji="1" lang="zh-CN" altLang="en-US" b="0" dirty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49" grpId="0" animBg="1"/>
      <p:bldP spid="27555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构造函数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27584" y="1402432"/>
            <a:ext cx="76200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template &lt;class T&gt;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&lt;T&gt;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::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(T a[],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n)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{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初始化头结点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 Node&lt;T&gt; *first =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Node&lt;T&gt;;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first-&gt;next  = NULL;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for 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=0;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&lt;n;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(1)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生成新结点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链接在头结点和首结点之间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400" dirty="0" smtClean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43425" y="882600"/>
            <a:ext cx="4637087" cy="1538288"/>
            <a:chOff x="1111" y="2976"/>
            <a:chExt cx="2921" cy="969"/>
          </a:xfrm>
        </p:grpSpPr>
        <p:sp>
          <p:nvSpPr>
            <p:cNvPr id="32783" name="Text Box 28"/>
            <p:cNvSpPr txBox="1">
              <a:spLocks noChangeArrowheads="1"/>
            </p:cNvSpPr>
            <p:nvPr/>
          </p:nvSpPr>
          <p:spPr bwMode="auto">
            <a:xfrm>
              <a:off x="1111" y="2976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2784" name="Rectangle 29"/>
            <p:cNvSpPr>
              <a:spLocks noChangeArrowheads="1"/>
            </p:cNvSpPr>
            <p:nvPr/>
          </p:nvSpPr>
          <p:spPr bwMode="auto">
            <a:xfrm>
              <a:off x="1773" y="3031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2785" name="Rectangle 30"/>
            <p:cNvSpPr>
              <a:spLocks noChangeArrowheads="1"/>
            </p:cNvSpPr>
            <p:nvPr/>
          </p:nvSpPr>
          <p:spPr bwMode="auto">
            <a:xfrm>
              <a:off x="1972" y="303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86" name="Line 31"/>
            <p:cNvSpPr>
              <a:spLocks noChangeShapeType="1"/>
            </p:cNvSpPr>
            <p:nvPr/>
          </p:nvSpPr>
          <p:spPr bwMode="auto">
            <a:xfrm>
              <a:off x="1474" y="311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Rectangle 32"/>
            <p:cNvSpPr>
              <a:spLocks noChangeArrowheads="1"/>
            </p:cNvSpPr>
            <p:nvPr/>
          </p:nvSpPr>
          <p:spPr bwMode="auto">
            <a:xfrm>
              <a:off x="2363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a3</a:t>
              </a:r>
            </a:p>
          </p:txBody>
        </p:sp>
        <p:sp>
          <p:nvSpPr>
            <p:cNvPr id="32788" name="Rectangle 33"/>
            <p:cNvSpPr>
              <a:spLocks noChangeArrowheads="1"/>
            </p:cNvSpPr>
            <p:nvPr/>
          </p:nvSpPr>
          <p:spPr bwMode="auto">
            <a:xfrm>
              <a:off x="2562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89" name="Line 34"/>
            <p:cNvSpPr>
              <a:spLocks noChangeShapeType="1"/>
            </p:cNvSpPr>
            <p:nvPr/>
          </p:nvSpPr>
          <p:spPr bwMode="auto">
            <a:xfrm>
              <a:off x="2064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Rectangle 35"/>
            <p:cNvSpPr>
              <a:spLocks noChangeArrowheads="1"/>
            </p:cNvSpPr>
            <p:nvPr/>
          </p:nvSpPr>
          <p:spPr bwMode="auto">
            <a:xfrm>
              <a:off x="3044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2791" name="Rectangle 36"/>
            <p:cNvSpPr>
              <a:spLocks noChangeArrowheads="1"/>
            </p:cNvSpPr>
            <p:nvPr/>
          </p:nvSpPr>
          <p:spPr bwMode="auto">
            <a:xfrm>
              <a:off x="3243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92" name="Line 37"/>
            <p:cNvSpPr>
              <a:spLocks noChangeShapeType="1"/>
            </p:cNvSpPr>
            <p:nvPr/>
          </p:nvSpPr>
          <p:spPr bwMode="auto">
            <a:xfrm>
              <a:off x="2745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Rectangle 38"/>
            <p:cNvSpPr>
              <a:spLocks noChangeArrowheads="1"/>
            </p:cNvSpPr>
            <p:nvPr/>
          </p:nvSpPr>
          <p:spPr bwMode="auto">
            <a:xfrm>
              <a:off x="3634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2794" name="Rectangle 39"/>
            <p:cNvSpPr>
              <a:spLocks noChangeArrowheads="1"/>
            </p:cNvSpPr>
            <p:nvPr/>
          </p:nvSpPr>
          <p:spPr bwMode="auto">
            <a:xfrm>
              <a:off x="3833" y="3039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2795" name="Line 40"/>
            <p:cNvSpPr>
              <a:spLocks noChangeShapeType="1"/>
            </p:cNvSpPr>
            <p:nvPr/>
          </p:nvSpPr>
          <p:spPr bwMode="auto">
            <a:xfrm>
              <a:off x="3334" y="3112"/>
              <a:ext cx="2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Rectangle 41"/>
            <p:cNvSpPr>
              <a:spLocks noChangeArrowheads="1"/>
            </p:cNvSpPr>
            <p:nvPr/>
          </p:nvSpPr>
          <p:spPr bwMode="auto">
            <a:xfrm>
              <a:off x="1955" y="3476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a4</a:t>
              </a:r>
            </a:p>
          </p:txBody>
        </p:sp>
        <p:sp>
          <p:nvSpPr>
            <p:cNvPr id="32797" name="Rectangle 42"/>
            <p:cNvSpPr>
              <a:spLocks noChangeArrowheads="1"/>
            </p:cNvSpPr>
            <p:nvPr/>
          </p:nvSpPr>
          <p:spPr bwMode="auto">
            <a:xfrm>
              <a:off x="2154" y="3475"/>
              <a:ext cx="182" cy="1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2798" name="Line 43"/>
            <p:cNvSpPr>
              <a:spLocks noChangeShapeType="1"/>
            </p:cNvSpPr>
            <p:nvPr/>
          </p:nvSpPr>
          <p:spPr bwMode="auto">
            <a:xfrm flipV="1">
              <a:off x="1701" y="3657"/>
              <a:ext cx="31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Text Box 44"/>
            <p:cNvSpPr txBox="1">
              <a:spLocks noChangeArrowheads="1"/>
            </p:cNvSpPr>
            <p:nvPr/>
          </p:nvSpPr>
          <p:spPr bwMode="auto">
            <a:xfrm>
              <a:off x="1565" y="3657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sp>
        <p:nvSpPr>
          <p:cNvPr id="276525" name="Freeform 45"/>
          <p:cNvSpPr>
            <a:spLocks/>
          </p:cNvSpPr>
          <p:nvPr/>
        </p:nvSpPr>
        <p:spPr bwMode="auto">
          <a:xfrm>
            <a:off x="6343650" y="1242963"/>
            <a:ext cx="431800" cy="576262"/>
          </a:xfrm>
          <a:custGeom>
            <a:avLst/>
            <a:gdLst>
              <a:gd name="T0" fmla="*/ 0 w 272"/>
              <a:gd name="T1" fmla="*/ 363 h 363"/>
              <a:gd name="T2" fmla="*/ 227 w 272"/>
              <a:gd name="T3" fmla="*/ 272 h 363"/>
              <a:gd name="T4" fmla="*/ 272 w 272"/>
              <a:gd name="T5" fmla="*/ 0 h 363"/>
              <a:gd name="T6" fmla="*/ 0 60000 65536"/>
              <a:gd name="T7" fmla="*/ 0 60000 65536"/>
              <a:gd name="T8" fmla="*/ 0 60000 65536"/>
              <a:gd name="T9" fmla="*/ 0 w 272"/>
              <a:gd name="T10" fmla="*/ 0 h 363"/>
              <a:gd name="T11" fmla="*/ 272 w 272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363">
                <a:moveTo>
                  <a:pt x="0" y="363"/>
                </a:moveTo>
                <a:cubicBezTo>
                  <a:pt x="91" y="347"/>
                  <a:pt x="182" y="332"/>
                  <a:pt x="227" y="272"/>
                </a:cubicBezTo>
                <a:cubicBezTo>
                  <a:pt x="272" y="212"/>
                  <a:pt x="272" y="106"/>
                  <a:pt x="272" y="0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243637" y="941338"/>
            <a:ext cx="215900" cy="360362"/>
            <a:chOff x="2200" y="3022"/>
            <a:chExt cx="136" cy="227"/>
          </a:xfrm>
        </p:grpSpPr>
        <p:sp>
          <p:nvSpPr>
            <p:cNvPr id="32781" name="Line 47"/>
            <p:cNvSpPr>
              <a:spLocks noChangeShapeType="1"/>
            </p:cNvSpPr>
            <p:nvPr/>
          </p:nvSpPr>
          <p:spPr bwMode="auto">
            <a:xfrm flipH="1">
              <a:off x="2200" y="3022"/>
              <a:ext cx="9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48"/>
            <p:cNvSpPr>
              <a:spLocks noChangeShapeType="1"/>
            </p:cNvSpPr>
            <p:nvPr/>
          </p:nvSpPr>
          <p:spPr bwMode="auto">
            <a:xfrm>
              <a:off x="2200" y="306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529" name="Freeform 49"/>
          <p:cNvSpPr>
            <a:spLocks/>
          </p:cNvSpPr>
          <p:nvPr/>
        </p:nvSpPr>
        <p:spPr bwMode="auto">
          <a:xfrm>
            <a:off x="5599112" y="1171525"/>
            <a:ext cx="384175" cy="647700"/>
          </a:xfrm>
          <a:custGeom>
            <a:avLst/>
            <a:gdLst>
              <a:gd name="T0" fmla="*/ 242 w 242"/>
              <a:gd name="T1" fmla="*/ 0 h 408"/>
              <a:gd name="T2" fmla="*/ 61 w 242"/>
              <a:gd name="T3" fmla="*/ 136 h 408"/>
              <a:gd name="T4" fmla="*/ 15 w 242"/>
              <a:gd name="T5" fmla="*/ 363 h 408"/>
              <a:gd name="T6" fmla="*/ 151 w 242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42"/>
              <a:gd name="T13" fmla="*/ 0 h 408"/>
              <a:gd name="T14" fmla="*/ 242 w 24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" h="408">
                <a:moveTo>
                  <a:pt x="242" y="0"/>
                </a:moveTo>
                <a:cubicBezTo>
                  <a:pt x="170" y="38"/>
                  <a:pt x="99" y="76"/>
                  <a:pt x="61" y="136"/>
                </a:cubicBezTo>
                <a:cubicBezTo>
                  <a:pt x="23" y="196"/>
                  <a:pt x="0" y="318"/>
                  <a:pt x="15" y="363"/>
                </a:cubicBezTo>
                <a:cubicBezTo>
                  <a:pt x="30" y="408"/>
                  <a:pt x="90" y="408"/>
                  <a:pt x="151" y="408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0" name="Rectangle 50"/>
          <p:cNvSpPr>
            <a:spLocks noChangeArrowheads="1"/>
          </p:cNvSpPr>
          <p:nvPr/>
        </p:nvSpPr>
        <p:spPr bwMode="auto">
          <a:xfrm>
            <a:off x="5363269" y="3573016"/>
            <a:ext cx="4105275" cy="863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000000"/>
                </a:solidFill>
              </a:rPr>
              <a:t>Node&lt;T&gt; *s=new Node&lt;T&gt;;</a:t>
            </a:r>
            <a:r>
              <a:rPr lang="en-US" altLang="zh-CN" b="0"/>
              <a:t>  </a:t>
            </a:r>
          </a:p>
          <a:p>
            <a:r>
              <a:rPr lang="en-US" altLang="zh-CN" b="0">
                <a:solidFill>
                  <a:srgbClr val="000000"/>
                </a:solidFill>
              </a:rPr>
              <a:t>s-&gt;data=a[i];</a:t>
            </a:r>
          </a:p>
        </p:txBody>
      </p:sp>
      <p:sp>
        <p:nvSpPr>
          <p:cNvPr id="276531" name="Rectangle 51"/>
          <p:cNvSpPr>
            <a:spLocks noChangeArrowheads="1"/>
          </p:cNvSpPr>
          <p:nvPr/>
        </p:nvSpPr>
        <p:spPr bwMode="auto">
          <a:xfrm>
            <a:off x="5434706" y="5012878"/>
            <a:ext cx="3311525" cy="7921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en-US" altLang="zh-CN" b="0">
                <a:solidFill>
                  <a:srgbClr val="000000"/>
                </a:solidFill>
              </a:rPr>
              <a:t>s-&gt;next = first-&gt;next;</a:t>
            </a:r>
          </a:p>
          <a:p>
            <a:r>
              <a:rPr lang="en-US" altLang="zh-CN" b="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en-US" altLang="zh-CN" b="0">
                <a:solidFill>
                  <a:srgbClr val="000000"/>
                </a:solidFill>
              </a:rPr>
              <a:t>first-&gt;next  =s;</a:t>
            </a:r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6630987" y="13921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①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76533" name="Rectangle 53"/>
          <p:cNvSpPr>
            <a:spLocks noChangeArrowheads="1"/>
          </p:cNvSpPr>
          <p:nvPr/>
        </p:nvSpPr>
        <p:spPr bwMode="auto">
          <a:xfrm>
            <a:off x="5191125" y="12683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②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1" name="椭圆形标注 30"/>
          <p:cNvSpPr/>
          <p:nvPr/>
        </p:nvSpPr>
        <p:spPr bwMode="auto">
          <a:xfrm>
            <a:off x="68025" y="2780680"/>
            <a:ext cx="1191607" cy="2232198"/>
          </a:xfrm>
          <a:prstGeom prst="wedgeEllipseCallout">
            <a:avLst>
              <a:gd name="adj1" fmla="val 58352"/>
              <a:gd name="adj2" fmla="val -81560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函数头不考，但参数必须理解，这可以考</a:t>
            </a:r>
            <a:endParaRPr kumimoji="1" lang="zh-CN" altLang="en-US" sz="20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7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5" grpId="0" animBg="1"/>
      <p:bldP spid="276529" grpId="0" animBg="1"/>
      <p:bldP spid="276530" grpId="0" animBg="1"/>
      <p:bldP spid="276531" grpId="0" animBg="1"/>
      <p:bldP spid="276532" grpId="0"/>
      <p:bldP spid="2765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尾插构造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 </a:t>
            </a:r>
            <a:r>
              <a:rPr lang="zh-CN" altLang="en-US" dirty="0" smtClean="0"/>
              <a:t>构造函数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尾插法（课件无演示）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D02BA8A-AA20-446D-8F5C-46948035DA45}" type="slidenum">
              <a:rPr lang="en-US" altLang="zh-CN"/>
              <a:pPr>
                <a:defRPr/>
              </a:pPr>
              <a:t>59</a:t>
            </a:fld>
            <a:r>
              <a:rPr lang="en-US" altLang="zh-CN"/>
              <a:t>-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3713" y="2924175"/>
            <a:ext cx="2619375" cy="396875"/>
            <a:chOff x="1066" y="2069"/>
            <a:chExt cx="1650" cy="250"/>
          </a:xfrm>
        </p:grpSpPr>
        <p:sp>
          <p:nvSpPr>
            <p:cNvPr id="33845" name="Text Box 5"/>
            <p:cNvSpPr txBox="1">
              <a:spLocks noChangeArrowheads="1"/>
            </p:cNvSpPr>
            <p:nvPr/>
          </p:nvSpPr>
          <p:spPr bwMode="auto">
            <a:xfrm>
              <a:off x="1066" y="206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3846" name="Rectangle 6"/>
            <p:cNvSpPr>
              <a:spLocks noChangeArrowheads="1"/>
            </p:cNvSpPr>
            <p:nvPr/>
          </p:nvSpPr>
          <p:spPr bwMode="auto">
            <a:xfrm>
              <a:off x="1728" y="2124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3847" name="Rectangle 7"/>
            <p:cNvSpPr>
              <a:spLocks noChangeArrowheads="1"/>
            </p:cNvSpPr>
            <p:nvPr/>
          </p:nvSpPr>
          <p:spPr bwMode="auto">
            <a:xfrm>
              <a:off x="1927" y="212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48" name="Line 8"/>
            <p:cNvSpPr>
              <a:spLocks noChangeShapeType="1"/>
            </p:cNvSpPr>
            <p:nvPr/>
          </p:nvSpPr>
          <p:spPr bwMode="auto">
            <a:xfrm>
              <a:off x="1429" y="220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9" name="Rectangle 9"/>
            <p:cNvSpPr>
              <a:spLocks noChangeArrowheads="1"/>
            </p:cNvSpPr>
            <p:nvPr/>
          </p:nvSpPr>
          <p:spPr bwMode="auto">
            <a:xfrm>
              <a:off x="2318" y="213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3850" name="Rectangle 10"/>
            <p:cNvSpPr>
              <a:spLocks noChangeArrowheads="1"/>
            </p:cNvSpPr>
            <p:nvPr/>
          </p:nvSpPr>
          <p:spPr bwMode="auto">
            <a:xfrm>
              <a:off x="2517" y="21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3851" name="Line 11"/>
            <p:cNvSpPr>
              <a:spLocks noChangeShapeType="1"/>
            </p:cNvSpPr>
            <p:nvPr/>
          </p:nvSpPr>
          <p:spPr bwMode="auto">
            <a:xfrm>
              <a:off x="2019" y="2215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63713" y="3429000"/>
            <a:ext cx="3700462" cy="396875"/>
            <a:chOff x="1066" y="2368"/>
            <a:chExt cx="2331" cy="250"/>
          </a:xfrm>
        </p:grpSpPr>
        <p:sp>
          <p:nvSpPr>
            <p:cNvPr id="33835" name="Text Box 13"/>
            <p:cNvSpPr txBox="1">
              <a:spLocks noChangeArrowheads="1"/>
            </p:cNvSpPr>
            <p:nvPr/>
          </p:nvSpPr>
          <p:spPr bwMode="auto">
            <a:xfrm>
              <a:off x="1066" y="2368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3836" name="Rectangle 14"/>
            <p:cNvSpPr>
              <a:spLocks noChangeArrowheads="1"/>
            </p:cNvSpPr>
            <p:nvPr/>
          </p:nvSpPr>
          <p:spPr bwMode="auto">
            <a:xfrm>
              <a:off x="1728" y="2423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3837" name="Rectangle 15"/>
            <p:cNvSpPr>
              <a:spLocks noChangeArrowheads="1"/>
            </p:cNvSpPr>
            <p:nvPr/>
          </p:nvSpPr>
          <p:spPr bwMode="auto">
            <a:xfrm>
              <a:off x="1927" y="2422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38" name="Line 16"/>
            <p:cNvSpPr>
              <a:spLocks noChangeShapeType="1"/>
            </p:cNvSpPr>
            <p:nvPr/>
          </p:nvSpPr>
          <p:spPr bwMode="auto">
            <a:xfrm>
              <a:off x="1429" y="250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9" name="Rectangle 17"/>
            <p:cNvSpPr>
              <a:spLocks noChangeArrowheads="1"/>
            </p:cNvSpPr>
            <p:nvPr/>
          </p:nvSpPr>
          <p:spPr bwMode="auto">
            <a:xfrm>
              <a:off x="2318" y="24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3840" name="Rectangle 18"/>
            <p:cNvSpPr>
              <a:spLocks noChangeArrowheads="1"/>
            </p:cNvSpPr>
            <p:nvPr/>
          </p:nvSpPr>
          <p:spPr bwMode="auto">
            <a:xfrm>
              <a:off x="2517" y="2432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41" name="Line 19"/>
            <p:cNvSpPr>
              <a:spLocks noChangeShapeType="1"/>
            </p:cNvSpPr>
            <p:nvPr/>
          </p:nvSpPr>
          <p:spPr bwMode="auto">
            <a:xfrm>
              <a:off x="2019" y="251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2" name="Rectangle 20"/>
            <p:cNvSpPr>
              <a:spLocks noChangeArrowheads="1"/>
            </p:cNvSpPr>
            <p:nvPr/>
          </p:nvSpPr>
          <p:spPr bwMode="auto">
            <a:xfrm>
              <a:off x="2999" y="243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3843" name="Rectangle 21"/>
            <p:cNvSpPr>
              <a:spLocks noChangeArrowheads="1"/>
            </p:cNvSpPr>
            <p:nvPr/>
          </p:nvSpPr>
          <p:spPr bwMode="auto">
            <a:xfrm>
              <a:off x="3198" y="2432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3844" name="Line 22"/>
            <p:cNvSpPr>
              <a:spLocks noChangeShapeType="1"/>
            </p:cNvSpPr>
            <p:nvPr/>
          </p:nvSpPr>
          <p:spPr bwMode="auto">
            <a:xfrm>
              <a:off x="2700" y="2514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763713" y="3933825"/>
            <a:ext cx="4637087" cy="396875"/>
            <a:chOff x="1111" y="2750"/>
            <a:chExt cx="2921" cy="250"/>
          </a:xfrm>
        </p:grpSpPr>
        <p:sp>
          <p:nvSpPr>
            <p:cNvPr id="33822" name="Text Box 24"/>
            <p:cNvSpPr txBox="1">
              <a:spLocks noChangeArrowheads="1"/>
            </p:cNvSpPr>
            <p:nvPr/>
          </p:nvSpPr>
          <p:spPr bwMode="auto">
            <a:xfrm>
              <a:off x="1111" y="275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3823" name="Rectangle 25"/>
            <p:cNvSpPr>
              <a:spLocks noChangeArrowheads="1"/>
            </p:cNvSpPr>
            <p:nvPr/>
          </p:nvSpPr>
          <p:spPr bwMode="auto">
            <a:xfrm>
              <a:off x="1773" y="2805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3824" name="Rectangle 26"/>
            <p:cNvSpPr>
              <a:spLocks noChangeArrowheads="1"/>
            </p:cNvSpPr>
            <p:nvPr/>
          </p:nvSpPr>
          <p:spPr bwMode="auto">
            <a:xfrm>
              <a:off x="1972" y="280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25" name="Line 27"/>
            <p:cNvSpPr>
              <a:spLocks noChangeShapeType="1"/>
            </p:cNvSpPr>
            <p:nvPr/>
          </p:nvSpPr>
          <p:spPr bwMode="auto">
            <a:xfrm>
              <a:off x="1474" y="2886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6" name="Rectangle 28"/>
            <p:cNvSpPr>
              <a:spLocks noChangeArrowheads="1"/>
            </p:cNvSpPr>
            <p:nvPr/>
          </p:nvSpPr>
          <p:spPr bwMode="auto">
            <a:xfrm>
              <a:off x="2363" y="2815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3827" name="Rectangle 29"/>
            <p:cNvSpPr>
              <a:spLocks noChangeArrowheads="1"/>
            </p:cNvSpPr>
            <p:nvPr/>
          </p:nvSpPr>
          <p:spPr bwMode="auto">
            <a:xfrm>
              <a:off x="2562" y="281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28" name="Line 30"/>
            <p:cNvSpPr>
              <a:spLocks noChangeShapeType="1"/>
            </p:cNvSpPr>
            <p:nvPr/>
          </p:nvSpPr>
          <p:spPr bwMode="auto">
            <a:xfrm>
              <a:off x="2064" y="2896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9" name="Rectangle 31"/>
            <p:cNvSpPr>
              <a:spLocks noChangeArrowheads="1"/>
            </p:cNvSpPr>
            <p:nvPr/>
          </p:nvSpPr>
          <p:spPr bwMode="auto">
            <a:xfrm>
              <a:off x="3044" y="2815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3830" name="Rectangle 32"/>
            <p:cNvSpPr>
              <a:spLocks noChangeArrowheads="1"/>
            </p:cNvSpPr>
            <p:nvPr/>
          </p:nvSpPr>
          <p:spPr bwMode="auto">
            <a:xfrm>
              <a:off x="3243" y="281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31" name="Line 33"/>
            <p:cNvSpPr>
              <a:spLocks noChangeShapeType="1"/>
            </p:cNvSpPr>
            <p:nvPr/>
          </p:nvSpPr>
          <p:spPr bwMode="auto">
            <a:xfrm>
              <a:off x="2745" y="2896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2" name="Rectangle 34"/>
            <p:cNvSpPr>
              <a:spLocks noChangeArrowheads="1"/>
            </p:cNvSpPr>
            <p:nvPr/>
          </p:nvSpPr>
          <p:spPr bwMode="auto">
            <a:xfrm>
              <a:off x="3634" y="2814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a3</a:t>
              </a:r>
            </a:p>
          </p:txBody>
        </p:sp>
        <p:sp>
          <p:nvSpPr>
            <p:cNvPr id="33833" name="Rectangle 35"/>
            <p:cNvSpPr>
              <a:spLocks noChangeArrowheads="1"/>
            </p:cNvSpPr>
            <p:nvPr/>
          </p:nvSpPr>
          <p:spPr bwMode="auto">
            <a:xfrm>
              <a:off x="3833" y="2813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3834" name="Line 36"/>
            <p:cNvSpPr>
              <a:spLocks noChangeShapeType="1"/>
            </p:cNvSpPr>
            <p:nvPr/>
          </p:nvSpPr>
          <p:spPr bwMode="auto">
            <a:xfrm>
              <a:off x="3334" y="2886"/>
              <a:ext cx="2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763713" y="4724400"/>
            <a:ext cx="5402262" cy="1466850"/>
            <a:chOff x="1111" y="2976"/>
            <a:chExt cx="3403" cy="924"/>
          </a:xfrm>
        </p:grpSpPr>
        <p:sp>
          <p:nvSpPr>
            <p:cNvPr id="33805" name="Text Box 38"/>
            <p:cNvSpPr txBox="1">
              <a:spLocks noChangeArrowheads="1"/>
            </p:cNvSpPr>
            <p:nvPr/>
          </p:nvSpPr>
          <p:spPr bwMode="auto">
            <a:xfrm>
              <a:off x="1111" y="2976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1" lang="en-US" altLang="zh-CN" sz="2000" b="0"/>
                <a:t>first</a:t>
              </a:r>
            </a:p>
          </p:txBody>
        </p:sp>
        <p:sp>
          <p:nvSpPr>
            <p:cNvPr id="33806" name="Rectangle 39"/>
            <p:cNvSpPr>
              <a:spLocks noChangeArrowheads="1"/>
            </p:cNvSpPr>
            <p:nvPr/>
          </p:nvSpPr>
          <p:spPr bwMode="auto">
            <a:xfrm>
              <a:off x="1773" y="3031"/>
              <a:ext cx="199" cy="1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en-US" altLang="zh-CN" sz="2800" b="0"/>
            </a:p>
          </p:txBody>
        </p:sp>
        <p:sp>
          <p:nvSpPr>
            <p:cNvPr id="33807" name="Rectangle 40"/>
            <p:cNvSpPr>
              <a:spLocks noChangeArrowheads="1"/>
            </p:cNvSpPr>
            <p:nvPr/>
          </p:nvSpPr>
          <p:spPr bwMode="auto">
            <a:xfrm>
              <a:off x="1972" y="303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08" name="Line 41"/>
            <p:cNvSpPr>
              <a:spLocks noChangeShapeType="1"/>
            </p:cNvSpPr>
            <p:nvPr/>
          </p:nvSpPr>
          <p:spPr bwMode="auto">
            <a:xfrm>
              <a:off x="1474" y="311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9" name="Rectangle 42"/>
            <p:cNvSpPr>
              <a:spLocks noChangeArrowheads="1"/>
            </p:cNvSpPr>
            <p:nvPr/>
          </p:nvSpPr>
          <p:spPr bwMode="auto">
            <a:xfrm>
              <a:off x="2363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a1</a:t>
              </a:r>
            </a:p>
          </p:txBody>
        </p:sp>
        <p:sp>
          <p:nvSpPr>
            <p:cNvPr id="33810" name="Rectangle 43"/>
            <p:cNvSpPr>
              <a:spLocks noChangeArrowheads="1"/>
            </p:cNvSpPr>
            <p:nvPr/>
          </p:nvSpPr>
          <p:spPr bwMode="auto">
            <a:xfrm>
              <a:off x="2562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11" name="Line 44"/>
            <p:cNvSpPr>
              <a:spLocks noChangeShapeType="1"/>
            </p:cNvSpPr>
            <p:nvPr/>
          </p:nvSpPr>
          <p:spPr bwMode="auto">
            <a:xfrm>
              <a:off x="2064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2" name="Rectangle 45"/>
            <p:cNvSpPr>
              <a:spLocks noChangeArrowheads="1"/>
            </p:cNvSpPr>
            <p:nvPr/>
          </p:nvSpPr>
          <p:spPr bwMode="auto">
            <a:xfrm>
              <a:off x="3044" y="304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a2</a:t>
              </a:r>
            </a:p>
          </p:txBody>
        </p:sp>
        <p:sp>
          <p:nvSpPr>
            <p:cNvPr id="33813" name="Rectangle 46"/>
            <p:cNvSpPr>
              <a:spLocks noChangeArrowheads="1"/>
            </p:cNvSpPr>
            <p:nvPr/>
          </p:nvSpPr>
          <p:spPr bwMode="auto">
            <a:xfrm>
              <a:off x="3243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b="0"/>
                <a:t> </a:t>
              </a:r>
            </a:p>
          </p:txBody>
        </p:sp>
        <p:sp>
          <p:nvSpPr>
            <p:cNvPr id="33814" name="Line 47"/>
            <p:cNvSpPr>
              <a:spLocks noChangeShapeType="1"/>
            </p:cNvSpPr>
            <p:nvPr/>
          </p:nvSpPr>
          <p:spPr bwMode="auto">
            <a:xfrm>
              <a:off x="2745" y="3122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Rectangle 48"/>
            <p:cNvSpPr>
              <a:spLocks noChangeArrowheads="1"/>
            </p:cNvSpPr>
            <p:nvPr/>
          </p:nvSpPr>
          <p:spPr bwMode="auto">
            <a:xfrm>
              <a:off x="3634" y="3040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a3</a:t>
              </a:r>
            </a:p>
          </p:txBody>
        </p:sp>
        <p:sp>
          <p:nvSpPr>
            <p:cNvPr id="33816" name="Rectangle 49"/>
            <p:cNvSpPr>
              <a:spLocks noChangeArrowheads="1"/>
            </p:cNvSpPr>
            <p:nvPr/>
          </p:nvSpPr>
          <p:spPr bwMode="auto">
            <a:xfrm>
              <a:off x="3833" y="3039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0"/>
                <a:t>∧</a:t>
              </a:r>
              <a:r>
                <a:rPr kumimoji="1" lang="zh-CN" altLang="en-US" b="0"/>
                <a:t> </a:t>
              </a:r>
            </a:p>
          </p:txBody>
        </p:sp>
        <p:sp>
          <p:nvSpPr>
            <p:cNvPr id="33817" name="Line 50"/>
            <p:cNvSpPr>
              <a:spLocks noChangeShapeType="1"/>
            </p:cNvSpPr>
            <p:nvPr/>
          </p:nvSpPr>
          <p:spPr bwMode="auto">
            <a:xfrm>
              <a:off x="3334" y="3112"/>
              <a:ext cx="274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8" name="Rectangle 51"/>
            <p:cNvSpPr>
              <a:spLocks noChangeArrowheads="1"/>
            </p:cNvSpPr>
            <p:nvPr/>
          </p:nvSpPr>
          <p:spPr bwMode="auto">
            <a:xfrm>
              <a:off x="4133" y="3431"/>
              <a:ext cx="199" cy="17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a4</a:t>
              </a:r>
            </a:p>
          </p:txBody>
        </p:sp>
        <p:sp>
          <p:nvSpPr>
            <p:cNvPr id="33819" name="Rectangle 52"/>
            <p:cNvSpPr>
              <a:spLocks noChangeArrowheads="1"/>
            </p:cNvSpPr>
            <p:nvPr/>
          </p:nvSpPr>
          <p:spPr bwMode="auto">
            <a:xfrm>
              <a:off x="4332" y="3430"/>
              <a:ext cx="182" cy="1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b="0"/>
                <a:t>∧</a:t>
              </a:r>
              <a:endParaRPr kumimoji="1" lang="zh-CN" altLang="en-US" b="0"/>
            </a:p>
          </p:txBody>
        </p:sp>
        <p:sp>
          <p:nvSpPr>
            <p:cNvPr id="33820" name="Line 53"/>
            <p:cNvSpPr>
              <a:spLocks noChangeShapeType="1"/>
            </p:cNvSpPr>
            <p:nvPr/>
          </p:nvSpPr>
          <p:spPr bwMode="auto">
            <a:xfrm flipV="1">
              <a:off x="3879" y="3612"/>
              <a:ext cx="31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1" name="Text Box 54"/>
            <p:cNvSpPr txBox="1">
              <a:spLocks noChangeArrowheads="1"/>
            </p:cNvSpPr>
            <p:nvPr/>
          </p:nvSpPr>
          <p:spPr bwMode="auto">
            <a:xfrm>
              <a:off x="3742" y="3612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508625" y="5084763"/>
            <a:ext cx="503238" cy="746125"/>
            <a:chOff x="3470" y="3203"/>
            <a:chExt cx="317" cy="470"/>
          </a:xfrm>
        </p:grpSpPr>
        <p:sp>
          <p:nvSpPr>
            <p:cNvPr id="33803" name="Line 60"/>
            <p:cNvSpPr>
              <a:spLocks noChangeShapeType="1"/>
            </p:cNvSpPr>
            <p:nvPr/>
          </p:nvSpPr>
          <p:spPr bwMode="auto">
            <a:xfrm flipV="1">
              <a:off x="3606" y="3203"/>
              <a:ext cx="136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4" name="Text Box 61"/>
            <p:cNvSpPr txBox="1">
              <a:spLocks noChangeArrowheads="1"/>
            </p:cNvSpPr>
            <p:nvPr/>
          </p:nvSpPr>
          <p:spPr bwMode="auto">
            <a:xfrm>
              <a:off x="3470" y="3385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277566" name="Freeform 62"/>
          <p:cNvSpPr>
            <a:spLocks/>
          </p:cNvSpPr>
          <p:nvPr/>
        </p:nvSpPr>
        <p:spPr bwMode="auto">
          <a:xfrm>
            <a:off x="6227763" y="4989513"/>
            <a:ext cx="528637" cy="455612"/>
          </a:xfrm>
          <a:custGeom>
            <a:avLst/>
            <a:gdLst>
              <a:gd name="T0" fmla="*/ 0 w 333"/>
              <a:gd name="T1" fmla="*/ 15 h 287"/>
              <a:gd name="T2" fmla="*/ 227 w 333"/>
              <a:gd name="T3" fmla="*/ 15 h 287"/>
              <a:gd name="T4" fmla="*/ 318 w 333"/>
              <a:gd name="T5" fmla="*/ 106 h 287"/>
              <a:gd name="T6" fmla="*/ 318 w 333"/>
              <a:gd name="T7" fmla="*/ 28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287"/>
              <a:gd name="T14" fmla="*/ 333 w 333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287">
                <a:moveTo>
                  <a:pt x="0" y="15"/>
                </a:moveTo>
                <a:cubicBezTo>
                  <a:pt x="87" y="7"/>
                  <a:pt x="174" y="0"/>
                  <a:pt x="227" y="15"/>
                </a:cubicBezTo>
                <a:cubicBezTo>
                  <a:pt x="280" y="30"/>
                  <a:pt x="303" y="61"/>
                  <a:pt x="318" y="106"/>
                </a:cubicBezTo>
                <a:cubicBezTo>
                  <a:pt x="333" y="151"/>
                  <a:pt x="325" y="219"/>
                  <a:pt x="318" y="287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一切所学皆成性格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分水岭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感谢国防生的贡献，</a:t>
            </a:r>
            <a:r>
              <a:rPr lang="zh-CN" altLang="en-US" dirty="0" smtClean="0">
                <a:solidFill>
                  <a:schemeClr val="bg1"/>
                </a:solidFill>
              </a:rPr>
              <a:t>但自己</a:t>
            </a:r>
            <a:r>
              <a:rPr lang="zh-CN" altLang="en-US" dirty="0">
                <a:solidFill>
                  <a:schemeClr val="bg1"/>
                </a:solidFill>
              </a:rPr>
              <a:t>别因此降低对自己的要求</a:t>
            </a:r>
          </a:p>
          <a:p>
            <a:r>
              <a:rPr lang="zh-CN" altLang="en-US" dirty="0" smtClean="0"/>
              <a:t>学习的考核</a:t>
            </a:r>
            <a:endParaRPr lang="en-US" altLang="zh-CN" dirty="0" smtClean="0"/>
          </a:p>
          <a:p>
            <a:r>
              <a:rPr lang="zh-CN" altLang="en-US" dirty="0" smtClean="0"/>
              <a:t>项目实践、工作的</a:t>
            </a:r>
            <a:r>
              <a:rPr lang="zh-CN" altLang="en-US" smtClean="0"/>
              <a:t>考核</a:t>
            </a:r>
            <a:r>
              <a:rPr lang="zh-CN" altLang="en-US" smtClean="0">
                <a:solidFill>
                  <a:schemeClr val="accent3">
                    <a:lumMod val="75000"/>
                  </a:schemeClr>
                </a:solidFill>
              </a:rPr>
              <a:t>（大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三 害怕开发）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考研专业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尾插构造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&lt;T&gt;::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(T a[],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n)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{ 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初始化头结点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	  Node&lt;T&gt; *first =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new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Node&lt;T&gt;;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Node&lt;T&gt; *r = first;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for (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=0;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&lt;n;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      (1)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生成新结点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链接在尾结点后面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(3)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尾指针后移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000" dirty="0" smtClean="0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C9CA2E8-004B-4373-A7EF-421A8BB7D88C}" type="slidenum">
              <a:rPr lang="en-US" altLang="zh-CN"/>
              <a:pPr>
                <a:defRPr/>
              </a:pPr>
              <a:t>60</a:t>
            </a:fld>
            <a:r>
              <a:rPr lang="en-US" altLang="zh-CN"/>
              <a:t>-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5435277" y="3861544"/>
            <a:ext cx="4105275" cy="863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000000"/>
                </a:solidFill>
              </a:rPr>
              <a:t>Node&lt;T&gt; *s=new Node&lt;T&gt;;</a:t>
            </a:r>
            <a:r>
              <a:rPr lang="en-US" altLang="zh-CN" b="0"/>
              <a:t>  </a:t>
            </a:r>
          </a:p>
          <a:p>
            <a:r>
              <a:rPr lang="en-US" altLang="zh-CN" b="0">
                <a:solidFill>
                  <a:srgbClr val="000000"/>
                </a:solidFill>
              </a:rPr>
              <a:t>s-&gt;data=a[i];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5435277" y="4797152"/>
            <a:ext cx="2520950" cy="3603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r-&gt;next = </a:t>
            </a:r>
            <a:r>
              <a:rPr lang="en-US" altLang="zh-CN" b="0">
                <a:solidFill>
                  <a:srgbClr val="000000"/>
                </a:solidFill>
              </a:rPr>
              <a:t>s;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419872" y="999753"/>
            <a:ext cx="5402263" cy="1466850"/>
            <a:chOff x="2290" y="964"/>
            <a:chExt cx="3403" cy="924"/>
          </a:xfrm>
        </p:grpSpPr>
        <p:grpSp>
          <p:nvGrpSpPr>
            <p:cNvPr id="34832" name="Group 31"/>
            <p:cNvGrpSpPr>
              <a:grpSpLocks/>
            </p:cNvGrpSpPr>
            <p:nvPr/>
          </p:nvGrpSpPr>
          <p:grpSpPr bwMode="auto">
            <a:xfrm>
              <a:off x="2290" y="964"/>
              <a:ext cx="3403" cy="924"/>
              <a:chOff x="1111" y="2976"/>
              <a:chExt cx="3403" cy="924"/>
            </a:xfrm>
          </p:grpSpPr>
          <p:sp>
            <p:nvSpPr>
              <p:cNvPr id="34836" name="Text Box 32"/>
              <p:cNvSpPr txBox="1">
                <a:spLocks noChangeArrowheads="1"/>
              </p:cNvSpPr>
              <p:nvPr/>
            </p:nvSpPr>
            <p:spPr bwMode="auto">
              <a:xfrm>
                <a:off x="1111" y="2976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r>
                  <a:rPr kumimoji="1" lang="en-US" altLang="zh-CN" sz="2000" b="0"/>
                  <a:t>first</a:t>
                </a:r>
              </a:p>
            </p:txBody>
          </p:sp>
          <p:sp>
            <p:nvSpPr>
              <p:cNvPr id="34837" name="Rectangle 33"/>
              <p:cNvSpPr>
                <a:spLocks noChangeArrowheads="1"/>
              </p:cNvSpPr>
              <p:nvPr/>
            </p:nvSpPr>
            <p:spPr bwMode="auto">
              <a:xfrm>
                <a:off x="1773" y="3031"/>
                <a:ext cx="199" cy="17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1" lang="en-US" altLang="zh-CN" sz="2800" b="0"/>
              </a:p>
            </p:txBody>
          </p:sp>
          <p:sp>
            <p:nvSpPr>
              <p:cNvPr id="34838" name="Rectangle 34"/>
              <p:cNvSpPr>
                <a:spLocks noChangeArrowheads="1"/>
              </p:cNvSpPr>
              <p:nvPr/>
            </p:nvSpPr>
            <p:spPr bwMode="auto">
              <a:xfrm>
                <a:off x="1972" y="3030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b="0"/>
                  <a:t> </a:t>
                </a:r>
              </a:p>
            </p:txBody>
          </p:sp>
          <p:sp>
            <p:nvSpPr>
              <p:cNvPr id="34839" name="Line 35"/>
              <p:cNvSpPr>
                <a:spLocks noChangeShapeType="1"/>
              </p:cNvSpPr>
              <p:nvPr/>
            </p:nvSpPr>
            <p:spPr bwMode="auto">
              <a:xfrm>
                <a:off x="1474" y="311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0" name="Rectangle 36"/>
              <p:cNvSpPr>
                <a:spLocks noChangeArrowheads="1"/>
              </p:cNvSpPr>
              <p:nvPr/>
            </p:nvSpPr>
            <p:spPr bwMode="auto">
              <a:xfrm>
                <a:off x="2363" y="3041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b="0"/>
                  <a:t>a</a:t>
                </a:r>
              </a:p>
            </p:txBody>
          </p:sp>
          <p:sp>
            <p:nvSpPr>
              <p:cNvPr id="34841" name="Rectangle 37"/>
              <p:cNvSpPr>
                <a:spLocks noChangeArrowheads="1"/>
              </p:cNvSpPr>
              <p:nvPr/>
            </p:nvSpPr>
            <p:spPr bwMode="auto">
              <a:xfrm>
                <a:off x="2562" y="3040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b="0"/>
                  <a:t> </a:t>
                </a:r>
              </a:p>
            </p:txBody>
          </p:sp>
          <p:sp>
            <p:nvSpPr>
              <p:cNvPr id="34842" name="Line 38"/>
              <p:cNvSpPr>
                <a:spLocks noChangeShapeType="1"/>
              </p:cNvSpPr>
              <p:nvPr/>
            </p:nvSpPr>
            <p:spPr bwMode="auto">
              <a:xfrm>
                <a:off x="2064" y="312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3" name="Rectangle 39"/>
              <p:cNvSpPr>
                <a:spLocks noChangeArrowheads="1"/>
              </p:cNvSpPr>
              <p:nvPr/>
            </p:nvSpPr>
            <p:spPr bwMode="auto">
              <a:xfrm>
                <a:off x="3044" y="3041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b="0"/>
                  <a:t>b</a:t>
                </a:r>
              </a:p>
            </p:txBody>
          </p:sp>
          <p:sp>
            <p:nvSpPr>
              <p:cNvPr id="34844" name="Rectangle 40"/>
              <p:cNvSpPr>
                <a:spLocks noChangeArrowheads="1"/>
              </p:cNvSpPr>
              <p:nvPr/>
            </p:nvSpPr>
            <p:spPr bwMode="auto">
              <a:xfrm>
                <a:off x="3243" y="3040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b="0"/>
                  <a:t> </a:t>
                </a:r>
              </a:p>
            </p:txBody>
          </p:sp>
          <p:sp>
            <p:nvSpPr>
              <p:cNvPr id="34845" name="Line 41"/>
              <p:cNvSpPr>
                <a:spLocks noChangeShapeType="1"/>
              </p:cNvSpPr>
              <p:nvPr/>
            </p:nvSpPr>
            <p:spPr bwMode="auto">
              <a:xfrm>
                <a:off x="2745" y="312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6" name="Rectangle 42"/>
              <p:cNvSpPr>
                <a:spLocks noChangeArrowheads="1"/>
              </p:cNvSpPr>
              <p:nvPr/>
            </p:nvSpPr>
            <p:spPr bwMode="auto">
              <a:xfrm>
                <a:off x="3634" y="3040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b="0"/>
                  <a:t>c</a:t>
                </a:r>
              </a:p>
            </p:txBody>
          </p:sp>
          <p:sp>
            <p:nvSpPr>
              <p:cNvPr id="34847" name="Rectangle 43"/>
              <p:cNvSpPr>
                <a:spLocks noChangeArrowheads="1"/>
              </p:cNvSpPr>
              <p:nvPr/>
            </p:nvSpPr>
            <p:spPr bwMode="auto">
              <a:xfrm>
                <a:off x="3833" y="3039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sz="2000" b="0"/>
                  <a:t>∧</a:t>
                </a:r>
                <a:r>
                  <a:rPr kumimoji="1" lang="zh-CN" altLang="en-US" b="0"/>
                  <a:t> </a:t>
                </a:r>
              </a:p>
            </p:txBody>
          </p:sp>
          <p:sp>
            <p:nvSpPr>
              <p:cNvPr id="34848" name="Line 44"/>
              <p:cNvSpPr>
                <a:spLocks noChangeShapeType="1"/>
              </p:cNvSpPr>
              <p:nvPr/>
            </p:nvSpPr>
            <p:spPr bwMode="auto">
              <a:xfrm>
                <a:off x="3334" y="3112"/>
                <a:ext cx="274" cy="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9" name="Rectangle 45"/>
              <p:cNvSpPr>
                <a:spLocks noChangeArrowheads="1"/>
              </p:cNvSpPr>
              <p:nvPr/>
            </p:nvSpPr>
            <p:spPr bwMode="auto">
              <a:xfrm>
                <a:off x="4133" y="3431"/>
                <a:ext cx="199" cy="17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b="0"/>
                  <a:t>d</a:t>
                </a:r>
              </a:p>
            </p:txBody>
          </p:sp>
          <p:sp>
            <p:nvSpPr>
              <p:cNvPr id="34850" name="Rectangle 46"/>
              <p:cNvSpPr>
                <a:spLocks noChangeArrowheads="1"/>
              </p:cNvSpPr>
              <p:nvPr/>
            </p:nvSpPr>
            <p:spPr bwMode="auto">
              <a:xfrm>
                <a:off x="4332" y="3430"/>
                <a:ext cx="182" cy="1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altLang="zh-CN" b="0"/>
                  <a:t>∧</a:t>
                </a:r>
                <a:endParaRPr kumimoji="1" lang="zh-CN" altLang="en-US" b="0"/>
              </a:p>
            </p:txBody>
          </p:sp>
          <p:sp>
            <p:nvSpPr>
              <p:cNvPr id="34851" name="Line 47"/>
              <p:cNvSpPr>
                <a:spLocks noChangeShapeType="1"/>
              </p:cNvSpPr>
              <p:nvPr/>
            </p:nvSpPr>
            <p:spPr bwMode="auto">
              <a:xfrm flipV="1">
                <a:off x="3879" y="3612"/>
                <a:ext cx="317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2" name="Text Box 48"/>
              <p:cNvSpPr txBox="1">
                <a:spLocks noChangeArrowheads="1"/>
              </p:cNvSpPr>
              <p:nvPr/>
            </p:nvSpPr>
            <p:spPr bwMode="auto">
              <a:xfrm>
                <a:off x="3742" y="361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s</a:t>
                </a:r>
              </a:p>
            </p:txBody>
          </p:sp>
        </p:grpSp>
        <p:grpSp>
          <p:nvGrpSpPr>
            <p:cNvPr id="34833" name="Group 49"/>
            <p:cNvGrpSpPr>
              <a:grpSpLocks/>
            </p:cNvGrpSpPr>
            <p:nvPr/>
          </p:nvGrpSpPr>
          <p:grpSpPr bwMode="auto">
            <a:xfrm>
              <a:off x="4649" y="1191"/>
              <a:ext cx="317" cy="470"/>
              <a:chOff x="3470" y="3203"/>
              <a:chExt cx="317" cy="470"/>
            </a:xfrm>
          </p:grpSpPr>
          <p:sp>
            <p:nvSpPr>
              <p:cNvPr id="34834" name="Line 50"/>
              <p:cNvSpPr>
                <a:spLocks noChangeShapeType="1"/>
              </p:cNvSpPr>
              <p:nvPr/>
            </p:nvSpPr>
            <p:spPr bwMode="auto">
              <a:xfrm flipV="1">
                <a:off x="3606" y="3203"/>
                <a:ext cx="136" cy="2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5" name="Text Box 51"/>
              <p:cNvSpPr txBox="1">
                <a:spLocks noChangeArrowheads="1"/>
              </p:cNvSpPr>
              <p:nvPr/>
            </p:nvSpPr>
            <p:spPr bwMode="auto">
              <a:xfrm>
                <a:off x="3470" y="3385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r</a:t>
                </a:r>
              </a:p>
            </p:txBody>
          </p:sp>
        </p:grpSp>
      </p:grpSp>
      <p:sp>
        <p:nvSpPr>
          <p:cNvPr id="279604" name="Freeform 52"/>
          <p:cNvSpPr>
            <a:spLocks/>
          </p:cNvSpPr>
          <p:nvPr/>
        </p:nvSpPr>
        <p:spPr bwMode="auto">
          <a:xfrm>
            <a:off x="7883922" y="1264866"/>
            <a:ext cx="528638" cy="455612"/>
          </a:xfrm>
          <a:custGeom>
            <a:avLst/>
            <a:gdLst>
              <a:gd name="T0" fmla="*/ 0 w 333"/>
              <a:gd name="T1" fmla="*/ 15 h 287"/>
              <a:gd name="T2" fmla="*/ 227 w 333"/>
              <a:gd name="T3" fmla="*/ 15 h 287"/>
              <a:gd name="T4" fmla="*/ 318 w 333"/>
              <a:gd name="T5" fmla="*/ 106 h 287"/>
              <a:gd name="T6" fmla="*/ 318 w 333"/>
              <a:gd name="T7" fmla="*/ 28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287"/>
              <a:gd name="T14" fmla="*/ 333 w 333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287">
                <a:moveTo>
                  <a:pt x="0" y="15"/>
                </a:moveTo>
                <a:cubicBezTo>
                  <a:pt x="87" y="7"/>
                  <a:pt x="174" y="0"/>
                  <a:pt x="227" y="15"/>
                </a:cubicBezTo>
                <a:cubicBezTo>
                  <a:pt x="280" y="30"/>
                  <a:pt x="303" y="61"/>
                  <a:pt x="318" y="106"/>
                </a:cubicBezTo>
                <a:cubicBezTo>
                  <a:pt x="333" y="151"/>
                  <a:pt x="325" y="219"/>
                  <a:pt x="318" y="287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9605" name="Rectangle 53"/>
          <p:cNvSpPr>
            <a:spLocks noChangeArrowheads="1"/>
          </p:cNvSpPr>
          <p:nvPr/>
        </p:nvSpPr>
        <p:spPr bwMode="auto">
          <a:xfrm>
            <a:off x="5435277" y="5229200"/>
            <a:ext cx="1800225" cy="3603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b="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r= s;</a:t>
            </a:r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79606" name="Rectangle 54"/>
          <p:cNvSpPr>
            <a:spLocks noChangeArrowheads="1"/>
          </p:cNvSpPr>
          <p:nvPr/>
        </p:nvSpPr>
        <p:spPr bwMode="auto">
          <a:xfrm>
            <a:off x="8317310" y="102674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①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8028385" y="2034803"/>
            <a:ext cx="503237" cy="746125"/>
            <a:chOff x="3470" y="3203"/>
            <a:chExt cx="317" cy="470"/>
          </a:xfrm>
        </p:grpSpPr>
        <p:sp>
          <p:nvSpPr>
            <p:cNvPr id="34830" name="Line 57"/>
            <p:cNvSpPr>
              <a:spLocks noChangeShapeType="1"/>
            </p:cNvSpPr>
            <p:nvPr/>
          </p:nvSpPr>
          <p:spPr bwMode="auto">
            <a:xfrm flipV="1">
              <a:off x="3606" y="3203"/>
              <a:ext cx="136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Text Box 58"/>
            <p:cNvSpPr txBox="1">
              <a:spLocks noChangeArrowheads="1"/>
            </p:cNvSpPr>
            <p:nvPr/>
          </p:nvSpPr>
          <p:spPr bwMode="auto">
            <a:xfrm>
              <a:off x="3470" y="3385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279611" name="Rectangle 59"/>
          <p:cNvSpPr>
            <a:spLocks noChangeArrowheads="1"/>
          </p:cNvSpPr>
          <p:nvPr/>
        </p:nvSpPr>
        <p:spPr bwMode="auto">
          <a:xfrm>
            <a:off x="7093347" y="1399803"/>
            <a:ext cx="647700" cy="649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613" name="Rectangle 61"/>
          <p:cNvSpPr>
            <a:spLocks noChangeArrowheads="1"/>
          </p:cNvSpPr>
          <p:nvPr/>
        </p:nvSpPr>
        <p:spPr bwMode="auto">
          <a:xfrm>
            <a:off x="8244285" y="217767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②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7" name="椭圆形标注 36"/>
          <p:cNvSpPr/>
          <p:nvPr/>
        </p:nvSpPr>
        <p:spPr bwMode="auto">
          <a:xfrm>
            <a:off x="5264969" y="2780928"/>
            <a:ext cx="1828378" cy="1152128"/>
          </a:xfrm>
          <a:prstGeom prst="wedgeEllipseCallout">
            <a:avLst>
              <a:gd name="adj1" fmla="val -94956"/>
              <a:gd name="adj2" fmla="val -1552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0" dirty="0" smtClean="0">
                <a:ea typeface="+mn-ea"/>
              </a:rPr>
              <a:t>r </a:t>
            </a:r>
            <a:r>
              <a:rPr kumimoji="1" lang="zh-CN" altLang="en-US" sz="2000" b="0" dirty="0" smtClean="0">
                <a:ea typeface="+mn-ea"/>
              </a:rPr>
              <a:t>是尾部指针 </a:t>
            </a:r>
            <a:r>
              <a:rPr kumimoji="1" lang="en-US" altLang="zh-CN" sz="2000" b="0" dirty="0" smtClean="0">
                <a:ea typeface="+mn-ea"/>
              </a:rPr>
              <a:t>rear</a:t>
            </a:r>
            <a:endParaRPr kumimoji="1" lang="zh-CN" altLang="en-US" sz="20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9" grpId="0" animBg="1"/>
      <p:bldP spid="279580" grpId="0" animBg="1"/>
      <p:bldP spid="279604" grpId="0" animBg="1"/>
      <p:bldP spid="279605" grpId="0" animBg="1"/>
      <p:bldP spid="279606" grpId="0"/>
      <p:bldP spid="279611" grpId="0" animBg="1"/>
      <p:bldP spid="2796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按位查找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 </a:t>
            </a:r>
            <a:r>
              <a:rPr lang="zh-CN" altLang="en-US" dirty="0" smtClean="0"/>
              <a:t>按位查找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查找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</a:rPr>
              <a:t>位置的元素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顺序查找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D9FB649C-195D-49EE-BF17-DC456C608A74}" type="slidenum">
              <a:rPr lang="en-US" altLang="zh-CN"/>
              <a:pPr>
                <a:defRPr/>
              </a:pPr>
              <a:t>61</a:t>
            </a:fld>
            <a:r>
              <a:rPr lang="en-US" altLang="zh-CN"/>
              <a:t>-</a:t>
            </a:r>
          </a:p>
        </p:txBody>
      </p:sp>
      <p:grpSp>
        <p:nvGrpSpPr>
          <p:cNvPr id="35845" name="Group 39"/>
          <p:cNvGrpSpPr>
            <a:grpSpLocks/>
          </p:cNvGrpSpPr>
          <p:nvPr/>
        </p:nvGrpSpPr>
        <p:grpSpPr bwMode="auto">
          <a:xfrm>
            <a:off x="971550" y="3789363"/>
            <a:ext cx="7594600" cy="533400"/>
            <a:chOff x="744" y="3155"/>
            <a:chExt cx="4784" cy="336"/>
          </a:xfrm>
        </p:grpSpPr>
        <p:sp>
          <p:nvSpPr>
            <p:cNvPr id="35860" name="AutoShape 19"/>
            <p:cNvSpPr>
              <a:spLocks noChangeArrowheads="1"/>
            </p:cNvSpPr>
            <p:nvPr/>
          </p:nvSpPr>
          <p:spPr bwMode="auto">
            <a:xfrm>
              <a:off x="1448" y="3203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5861" name="AutoShape 20"/>
            <p:cNvSpPr>
              <a:spLocks noChangeArrowheads="1"/>
            </p:cNvSpPr>
            <p:nvPr/>
          </p:nvSpPr>
          <p:spPr bwMode="auto">
            <a:xfrm>
              <a:off x="1832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>
              <a:off x="2024" y="33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3" name="AutoShape 22"/>
            <p:cNvSpPr>
              <a:spLocks noChangeArrowheads="1"/>
            </p:cNvSpPr>
            <p:nvPr/>
          </p:nvSpPr>
          <p:spPr bwMode="auto">
            <a:xfrm>
              <a:off x="2360" y="320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35864" name="AutoShape 23"/>
            <p:cNvSpPr>
              <a:spLocks noChangeArrowheads="1"/>
            </p:cNvSpPr>
            <p:nvPr/>
          </p:nvSpPr>
          <p:spPr bwMode="auto">
            <a:xfrm>
              <a:off x="2744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2936" y="334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6" name="AutoShape 25"/>
            <p:cNvSpPr>
              <a:spLocks noChangeArrowheads="1"/>
            </p:cNvSpPr>
            <p:nvPr/>
          </p:nvSpPr>
          <p:spPr bwMode="auto">
            <a:xfrm>
              <a:off x="3224" y="320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35867" name="AutoShape 26"/>
            <p:cNvSpPr>
              <a:spLocks noChangeArrowheads="1"/>
            </p:cNvSpPr>
            <p:nvPr/>
          </p:nvSpPr>
          <p:spPr bwMode="auto">
            <a:xfrm>
              <a:off x="3608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5868" name="Line 27"/>
            <p:cNvSpPr>
              <a:spLocks noChangeShapeType="1"/>
            </p:cNvSpPr>
            <p:nvPr/>
          </p:nvSpPr>
          <p:spPr bwMode="auto">
            <a:xfrm>
              <a:off x="3800" y="33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9" name="AutoShape 28"/>
            <p:cNvSpPr>
              <a:spLocks noChangeArrowheads="1"/>
            </p:cNvSpPr>
            <p:nvPr/>
          </p:nvSpPr>
          <p:spPr bwMode="auto">
            <a:xfrm>
              <a:off x="4808" y="320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35870" name="AutoShape 29"/>
            <p:cNvSpPr>
              <a:spLocks noChangeArrowheads="1"/>
            </p:cNvSpPr>
            <p:nvPr/>
          </p:nvSpPr>
          <p:spPr bwMode="auto">
            <a:xfrm>
              <a:off x="5192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35871" name="Text Box 30"/>
            <p:cNvSpPr txBox="1">
              <a:spLocks noChangeArrowheads="1"/>
            </p:cNvSpPr>
            <p:nvPr/>
          </p:nvSpPr>
          <p:spPr bwMode="auto">
            <a:xfrm>
              <a:off x="4136" y="320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>
              <a:off x="4520" y="33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>
              <a:off x="1208" y="334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4" name="Text Box 33"/>
            <p:cNvSpPr txBox="1">
              <a:spLocks noChangeArrowheads="1"/>
            </p:cNvSpPr>
            <p:nvPr/>
          </p:nvSpPr>
          <p:spPr bwMode="auto">
            <a:xfrm>
              <a:off x="744" y="3155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563938" y="4292600"/>
            <a:ext cx="647700" cy="1393825"/>
            <a:chOff x="2245" y="2704"/>
            <a:chExt cx="408" cy="878"/>
          </a:xfrm>
        </p:grpSpPr>
        <p:sp>
          <p:nvSpPr>
            <p:cNvPr id="35857" name="Line 40"/>
            <p:cNvSpPr>
              <a:spLocks noChangeShapeType="1"/>
            </p:cNvSpPr>
            <p:nvPr/>
          </p:nvSpPr>
          <p:spPr bwMode="auto">
            <a:xfrm flipH="1" flipV="1">
              <a:off x="2426" y="2704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8" name="Text Box 41"/>
            <p:cNvSpPr txBox="1">
              <a:spLocks noChangeArrowheads="1"/>
            </p:cNvSpPr>
            <p:nvPr/>
          </p:nvSpPr>
          <p:spPr bwMode="auto">
            <a:xfrm>
              <a:off x="2290" y="2976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35859" name="Text Box 42"/>
            <p:cNvSpPr txBox="1">
              <a:spLocks noChangeArrowheads="1"/>
            </p:cNvSpPr>
            <p:nvPr/>
          </p:nvSpPr>
          <p:spPr bwMode="auto">
            <a:xfrm>
              <a:off x="2245" y="329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j=1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932363" y="4292600"/>
            <a:ext cx="647700" cy="1393825"/>
            <a:chOff x="2245" y="2704"/>
            <a:chExt cx="408" cy="878"/>
          </a:xfrm>
        </p:grpSpPr>
        <p:sp>
          <p:nvSpPr>
            <p:cNvPr id="35854" name="Line 45"/>
            <p:cNvSpPr>
              <a:spLocks noChangeShapeType="1"/>
            </p:cNvSpPr>
            <p:nvPr/>
          </p:nvSpPr>
          <p:spPr bwMode="auto">
            <a:xfrm flipH="1" flipV="1">
              <a:off x="2426" y="2704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Text Box 46"/>
            <p:cNvSpPr txBox="1">
              <a:spLocks noChangeArrowheads="1"/>
            </p:cNvSpPr>
            <p:nvPr/>
          </p:nvSpPr>
          <p:spPr bwMode="auto">
            <a:xfrm>
              <a:off x="2290" y="2976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35856" name="Text Box 47"/>
            <p:cNvSpPr txBox="1">
              <a:spLocks noChangeArrowheads="1"/>
            </p:cNvSpPr>
            <p:nvPr/>
          </p:nvSpPr>
          <p:spPr bwMode="auto">
            <a:xfrm>
              <a:off x="2245" y="329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j=2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443663" y="4292600"/>
            <a:ext cx="647700" cy="1393825"/>
            <a:chOff x="2245" y="2704"/>
            <a:chExt cx="408" cy="878"/>
          </a:xfrm>
        </p:grpSpPr>
        <p:sp>
          <p:nvSpPr>
            <p:cNvPr id="35851" name="Line 49"/>
            <p:cNvSpPr>
              <a:spLocks noChangeShapeType="1"/>
            </p:cNvSpPr>
            <p:nvPr/>
          </p:nvSpPr>
          <p:spPr bwMode="auto">
            <a:xfrm flipH="1" flipV="1">
              <a:off x="2426" y="2704"/>
              <a:ext cx="0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2" name="Text Box 50"/>
            <p:cNvSpPr txBox="1">
              <a:spLocks noChangeArrowheads="1"/>
            </p:cNvSpPr>
            <p:nvPr/>
          </p:nvSpPr>
          <p:spPr bwMode="auto">
            <a:xfrm>
              <a:off x="2290" y="2976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35853" name="Text Box 51"/>
            <p:cNvSpPr txBox="1">
              <a:spLocks noChangeArrowheads="1"/>
            </p:cNvSpPr>
            <p:nvPr/>
          </p:nvSpPr>
          <p:spPr bwMode="auto">
            <a:xfrm>
              <a:off x="2245" y="329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j=</a:t>
              </a:r>
              <a:r>
                <a:rPr lang="en-US" altLang="zh-CN">
                  <a:solidFill>
                    <a:srgbClr val="0000FF"/>
                  </a:solidFill>
                </a:rPr>
                <a:t>i</a:t>
              </a:r>
            </a:p>
          </p:txBody>
        </p:sp>
      </p:grp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3492500" y="4349750"/>
            <a:ext cx="647700" cy="1368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4932363" y="4351338"/>
            <a:ext cx="647700" cy="1368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8" grpId="0" animBg="1"/>
      <p:bldP spid="2806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按位查找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T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&lt;T&gt;::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Get(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{   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初始化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另外</a:t>
            </a:r>
            <a:r>
              <a:rPr lang="en-US" altLang="zh-CN" sz="2000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从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开始计数，如果输入</a:t>
            </a:r>
            <a:r>
              <a:rPr lang="en-US" altLang="zh-CN" sz="2000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&lt;1 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可以增加判断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)</a:t>
            </a:r>
            <a:endParaRPr lang="zh-CN" altLang="en-US" sz="2000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Node&lt;T&gt; *p=first-&gt;next;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j=1;			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也可以不用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j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，直接处理</a:t>
            </a:r>
            <a:r>
              <a:rPr lang="en-US" altLang="zh-CN" sz="2000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--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      while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(j&lt;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&amp;&amp; (p!=NULL)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)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en-US" altLang="zh-CN" sz="2000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=j 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或全部浏览完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{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     p=p-&gt;next;	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当前判断点右移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	      j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++; 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</a:rPr>
              <a:t>当前判断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点位置计数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++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     if(p==NULL) throw “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位置非法”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    return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p-&gt;data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; 	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出循环时 </a:t>
            </a:r>
            <a:r>
              <a:rPr lang="en-US" altLang="zh-CN" sz="2000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=j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65BA665E-CBEC-4144-9356-65CB97C1869E}" type="slidenum">
              <a:rPr lang="en-US" altLang="zh-CN"/>
              <a:pPr>
                <a:defRPr/>
              </a:pPr>
              <a:t>62</a:t>
            </a:fld>
            <a:r>
              <a:rPr lang="en-US" altLang="zh-CN"/>
              <a:t>-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6372200" y="3501008"/>
            <a:ext cx="2880320" cy="1152525"/>
          </a:xfrm>
          <a:prstGeom prst="cloudCallout">
            <a:avLst>
              <a:gd name="adj1" fmla="val -68915"/>
              <a:gd name="adj2" fmla="val -13355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如何判断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是否合法？</a:t>
            </a:r>
          </a:p>
        </p:txBody>
      </p:sp>
      <p:sp>
        <p:nvSpPr>
          <p:cNvPr id="7" name="椭圆形标注 6"/>
          <p:cNvSpPr/>
          <p:nvPr/>
        </p:nvSpPr>
        <p:spPr bwMode="auto">
          <a:xfrm>
            <a:off x="7092280" y="692696"/>
            <a:ext cx="1828378" cy="1152128"/>
          </a:xfrm>
          <a:prstGeom prst="wedgeEllipseCallout">
            <a:avLst>
              <a:gd name="adj1" fmla="val -191316"/>
              <a:gd name="adj2" fmla="val 59745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0" dirty="0" smtClean="0">
                <a:ea typeface="+mn-ea"/>
              </a:rPr>
              <a:t>(</a:t>
            </a:r>
            <a:r>
              <a:rPr kumimoji="1" lang="zh-CN" altLang="en-US" sz="2000" b="0" dirty="0" smtClean="0">
                <a:ea typeface="+mn-ea"/>
              </a:rPr>
              <a:t>以</a:t>
            </a:r>
            <a:r>
              <a:rPr kumimoji="1" lang="en-US" altLang="zh-CN" sz="2000" b="0" dirty="0" smtClean="0">
                <a:ea typeface="+mn-ea"/>
              </a:rPr>
              <a:t>1</a:t>
            </a:r>
            <a:r>
              <a:rPr kumimoji="1" lang="zh-CN" altLang="en-US" sz="2000" b="0" dirty="0">
                <a:ea typeface="+mn-ea"/>
              </a:rPr>
              <a:t>开始计算的</a:t>
            </a:r>
            <a:r>
              <a:rPr kumimoji="1" lang="en-US" altLang="zh-CN" sz="2000" b="0" dirty="0">
                <a:ea typeface="+mn-ea"/>
              </a:rPr>
              <a:t>)</a:t>
            </a:r>
            <a:r>
              <a:rPr kumimoji="1" lang="zh-CN" altLang="en-US" sz="2000" b="0" dirty="0">
                <a:ea typeface="+mn-ea"/>
              </a:rPr>
              <a:t>第</a:t>
            </a:r>
            <a:r>
              <a:rPr kumimoji="1" lang="en-US" altLang="zh-CN" sz="2000" b="0" dirty="0" err="1">
                <a:ea typeface="+mn-ea"/>
              </a:rPr>
              <a:t>i</a:t>
            </a:r>
            <a:r>
              <a:rPr kumimoji="1" lang="zh-CN" altLang="en-US" sz="2000" b="0" dirty="0">
                <a:ea typeface="+mn-ea"/>
              </a:rPr>
              <a:t>个位置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前插入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Tx/>
              <a:buFont typeface="Wingdings" pitchFamily="2" charset="2"/>
              <a:buChar char="w"/>
            </a:pPr>
            <a:r>
              <a:rPr lang="en-US" altLang="zh-CN" dirty="0" smtClean="0"/>
              <a:t>2 </a:t>
            </a:r>
            <a:r>
              <a:rPr lang="zh-CN" altLang="en-US" dirty="0" smtClean="0"/>
              <a:t>插入（构造的复习）</a:t>
            </a:r>
          </a:p>
          <a:p>
            <a:pPr lvl="1" eaLnBrk="1" hangingPunct="1"/>
            <a:r>
              <a:rPr lang="zh-CN" altLang="en-US" dirty="0" smtClean="0"/>
              <a:t>将值为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的结点插入到链表的第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个位置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2" action="ppaction://hlinkfile"/>
              </a:rPr>
              <a:t>课件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lnk</a:t>
            </a:r>
            <a:endParaRPr lang="zh-CN" altLang="en-US" dirty="0" smtClean="0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BCB88A7-6F32-4D52-9F83-DD3CAB7DCC95}" type="slidenum">
              <a:rPr lang="en-US" altLang="zh-CN"/>
              <a:pPr>
                <a:defRPr/>
              </a:pPr>
              <a:t>63</a:t>
            </a:fld>
            <a:r>
              <a:rPr lang="en-US" altLang="zh-CN"/>
              <a:t>-</a:t>
            </a: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755650" y="3568700"/>
            <a:ext cx="3124200" cy="609600"/>
            <a:chOff x="576" y="2064"/>
            <a:chExt cx="1968" cy="384"/>
          </a:xfrm>
        </p:grpSpPr>
        <p:sp>
          <p:nvSpPr>
            <p:cNvPr id="40985" name="Rectangle 5"/>
            <p:cNvSpPr>
              <a:spLocks noChangeArrowheads="1"/>
            </p:cNvSpPr>
            <p:nvPr/>
          </p:nvSpPr>
          <p:spPr bwMode="auto">
            <a:xfrm>
              <a:off x="1056" y="220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i-1</a:t>
              </a:r>
            </a:p>
          </p:txBody>
        </p:sp>
        <p:sp>
          <p:nvSpPr>
            <p:cNvPr id="40986" name="Rectangle 6"/>
            <p:cNvSpPr>
              <a:spLocks noChangeArrowheads="1"/>
            </p:cNvSpPr>
            <p:nvPr/>
          </p:nvSpPr>
          <p:spPr bwMode="auto">
            <a:xfrm>
              <a:off x="1392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624" y="20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8" name="Rectangle 8"/>
            <p:cNvSpPr>
              <a:spLocks noChangeArrowheads="1"/>
            </p:cNvSpPr>
            <p:nvPr/>
          </p:nvSpPr>
          <p:spPr bwMode="auto">
            <a:xfrm>
              <a:off x="1968" y="220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/>
                <a:t>i</a:t>
              </a:r>
            </a:p>
          </p:txBody>
        </p:sp>
        <p:sp>
          <p:nvSpPr>
            <p:cNvPr id="40989" name="Rectangle 9"/>
            <p:cNvSpPr>
              <a:spLocks noChangeArrowheads="1"/>
            </p:cNvSpPr>
            <p:nvPr/>
          </p:nvSpPr>
          <p:spPr bwMode="auto">
            <a:xfrm>
              <a:off x="2304" y="22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53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576" y="2112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latin typeface="Verdana" pitchFamily="34" charset="0"/>
                </a:rPr>
                <a:t>p</a:t>
              </a:r>
            </a:p>
          </p:txBody>
        </p:sp>
      </p:grpSp>
      <p:cxnSp>
        <p:nvCxnSpPr>
          <p:cNvPr id="282642" name="AutoShape 18"/>
          <p:cNvCxnSpPr>
            <a:cxnSpLocks noChangeShapeType="1"/>
            <a:stCxn id="40975" idx="2"/>
            <a:endCxn id="40981" idx="1"/>
          </p:cNvCxnSpPr>
          <p:nvPr/>
        </p:nvCxnSpPr>
        <p:spPr bwMode="auto">
          <a:xfrm rot="16200000" flipH="1">
            <a:off x="6051550" y="4178300"/>
            <a:ext cx="495300" cy="3429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3" name="AutoShape 19"/>
          <p:cNvCxnSpPr>
            <a:cxnSpLocks noChangeShapeType="1"/>
            <a:stCxn id="40982" idx="3"/>
            <a:endCxn id="40977" idx="2"/>
          </p:cNvCxnSpPr>
          <p:nvPr/>
        </p:nvCxnSpPr>
        <p:spPr bwMode="auto">
          <a:xfrm flipV="1">
            <a:off x="7385050" y="4102100"/>
            <a:ext cx="419100" cy="4953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Text Box 25"/>
          <p:cNvSpPr txBox="1">
            <a:spLocks noChangeArrowheads="1"/>
          </p:cNvSpPr>
          <p:nvPr/>
        </p:nvSpPr>
        <p:spPr bwMode="auto">
          <a:xfrm>
            <a:off x="1898650" y="47117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ea typeface="隶书" pitchFamily="49" charset="-122"/>
              </a:rPr>
              <a:t>插入前</a:t>
            </a:r>
          </a:p>
        </p:txBody>
      </p:sp>
      <p:sp>
        <p:nvSpPr>
          <p:cNvPr id="40969" name="Text Box 26"/>
          <p:cNvSpPr txBox="1">
            <a:spLocks noChangeArrowheads="1"/>
          </p:cNvSpPr>
          <p:nvPr/>
        </p:nvSpPr>
        <p:spPr bwMode="auto">
          <a:xfrm>
            <a:off x="6165850" y="48641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ea typeface="隶书" pitchFamily="49" charset="-122"/>
              </a:rPr>
              <a:t>插入后</a:t>
            </a:r>
          </a:p>
        </p:txBody>
      </p:sp>
      <p:grpSp>
        <p:nvGrpSpPr>
          <p:cNvPr id="40970" name="Group 30"/>
          <p:cNvGrpSpPr>
            <a:grpSpLocks/>
          </p:cNvGrpSpPr>
          <p:nvPr/>
        </p:nvGrpSpPr>
        <p:grpSpPr bwMode="auto">
          <a:xfrm>
            <a:off x="4641850" y="3492500"/>
            <a:ext cx="3810000" cy="1447800"/>
            <a:chOff x="2924" y="2200"/>
            <a:chExt cx="2400" cy="912"/>
          </a:xfrm>
        </p:grpSpPr>
        <p:grpSp>
          <p:nvGrpSpPr>
            <p:cNvPr id="40972" name="Group 29"/>
            <p:cNvGrpSpPr>
              <a:grpSpLocks/>
            </p:cNvGrpSpPr>
            <p:nvPr/>
          </p:nvGrpSpPr>
          <p:grpSpPr bwMode="auto">
            <a:xfrm>
              <a:off x="2924" y="2200"/>
              <a:ext cx="2400" cy="912"/>
              <a:chOff x="2924" y="2200"/>
              <a:chExt cx="2400" cy="912"/>
            </a:xfrm>
          </p:grpSpPr>
          <p:sp>
            <p:nvSpPr>
              <p:cNvPr id="40974" name="Rectangle 12"/>
              <p:cNvSpPr>
                <a:spLocks noChangeArrowheads="1"/>
              </p:cNvSpPr>
              <p:nvPr/>
            </p:nvSpPr>
            <p:spPr bwMode="auto">
              <a:xfrm>
                <a:off x="3404" y="2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Verdana" pitchFamily="34" charset="0"/>
                  </a:rPr>
                  <a:t>a</a:t>
                </a:r>
                <a:r>
                  <a:rPr kumimoji="1" lang="en-US" altLang="zh-CN" b="0" baseline="-25000">
                    <a:latin typeface="Verdana" pitchFamily="34" charset="0"/>
                  </a:rPr>
                  <a:t>i-1</a:t>
                </a:r>
              </a:p>
            </p:txBody>
          </p:sp>
          <p:sp>
            <p:nvSpPr>
              <p:cNvPr id="40975" name="Rectangle 13"/>
              <p:cNvSpPr>
                <a:spLocks noChangeArrowheads="1"/>
              </p:cNvSpPr>
              <p:nvPr/>
            </p:nvSpPr>
            <p:spPr bwMode="auto">
              <a:xfrm>
                <a:off x="3740" y="234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6" name="Line 14"/>
              <p:cNvSpPr>
                <a:spLocks noChangeShapeType="1"/>
              </p:cNvSpPr>
              <p:nvPr/>
            </p:nvSpPr>
            <p:spPr bwMode="auto">
              <a:xfrm>
                <a:off x="2972" y="2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77" name="Rectangle 15"/>
              <p:cNvSpPr>
                <a:spLocks noChangeArrowheads="1"/>
              </p:cNvSpPr>
              <p:nvPr/>
            </p:nvSpPr>
            <p:spPr bwMode="auto">
              <a:xfrm>
                <a:off x="4748" y="2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Verdana" pitchFamily="34" charset="0"/>
                  </a:rPr>
                  <a:t>a</a:t>
                </a:r>
                <a:r>
                  <a:rPr kumimoji="1" lang="en-US" altLang="zh-CN" b="0" baseline="-25000">
                    <a:latin typeface="Verdana" pitchFamily="34" charset="0"/>
                  </a:rPr>
                  <a:t>i</a:t>
                </a:r>
              </a:p>
            </p:txBody>
          </p:sp>
          <p:sp>
            <p:nvSpPr>
              <p:cNvPr id="40978" name="Rectangle 16"/>
              <p:cNvSpPr>
                <a:spLocks noChangeArrowheads="1"/>
              </p:cNvSpPr>
              <p:nvPr/>
            </p:nvSpPr>
            <p:spPr bwMode="auto">
              <a:xfrm>
                <a:off x="5084" y="234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9" name="Text Box 17"/>
              <p:cNvSpPr txBox="1">
                <a:spLocks noChangeArrowheads="1"/>
              </p:cNvSpPr>
              <p:nvPr/>
            </p:nvSpPr>
            <p:spPr bwMode="auto">
              <a:xfrm>
                <a:off x="2924" y="2248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latin typeface="Verdana" pitchFamily="34" charset="0"/>
                  </a:rPr>
                  <a:t>p</a:t>
                </a:r>
              </a:p>
            </p:txBody>
          </p:sp>
          <p:grpSp>
            <p:nvGrpSpPr>
              <p:cNvPr id="40980" name="Group 20"/>
              <p:cNvGrpSpPr>
                <a:grpSpLocks/>
              </p:cNvGrpSpPr>
              <p:nvPr/>
            </p:nvGrpSpPr>
            <p:grpSpPr bwMode="auto">
              <a:xfrm>
                <a:off x="3452" y="2776"/>
                <a:ext cx="1200" cy="336"/>
                <a:chOff x="3552" y="2640"/>
                <a:chExt cx="1200" cy="336"/>
              </a:xfrm>
            </p:grpSpPr>
            <p:sp>
              <p:nvSpPr>
                <p:cNvPr id="40981" name="Rectangle 21"/>
                <p:cNvSpPr>
                  <a:spLocks noChangeArrowheads="1"/>
                </p:cNvSpPr>
                <p:nvPr/>
              </p:nvSpPr>
              <p:spPr bwMode="auto">
                <a:xfrm>
                  <a:off x="4176" y="2640"/>
                  <a:ext cx="336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0">
                      <a:latin typeface="Verdana" pitchFamily="34" charset="0"/>
                    </a:rPr>
                    <a:t>x</a:t>
                  </a:r>
                </a:p>
              </p:txBody>
            </p:sp>
            <p:sp>
              <p:nvSpPr>
                <p:cNvPr id="40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4512" y="264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3" name="Line 23"/>
                <p:cNvSpPr>
                  <a:spLocks noChangeShapeType="1"/>
                </p:cNvSpPr>
                <p:nvPr/>
              </p:nvSpPr>
              <p:spPr bwMode="auto">
                <a:xfrm>
                  <a:off x="3600" y="2640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52" y="2688"/>
                  <a:ext cx="2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0">
                      <a:latin typeface="Verdana" pitchFamily="34" charset="0"/>
                    </a:rPr>
                    <a:t>s</a:t>
                  </a:r>
                </a:p>
              </p:txBody>
            </p:sp>
          </p:grpSp>
        </p:grpSp>
        <p:sp>
          <p:nvSpPr>
            <p:cNvPr id="40973" name="Line 27"/>
            <p:cNvSpPr>
              <a:spLocks noChangeShapeType="1"/>
            </p:cNvSpPr>
            <p:nvPr/>
          </p:nvSpPr>
          <p:spPr bwMode="auto">
            <a:xfrm>
              <a:off x="3980" y="2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2652" name="Rectangle 28"/>
          <p:cNvSpPr>
            <a:spLocks noChangeArrowheads="1"/>
          </p:cNvSpPr>
          <p:nvPr/>
        </p:nvSpPr>
        <p:spPr bwMode="auto">
          <a:xfrm>
            <a:off x="6329363" y="3832225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前插入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85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已找到节点</a:t>
            </a:r>
            <a:r>
              <a:rPr lang="en-US" altLang="zh-CN" dirty="0" smtClean="0"/>
              <a:t>i-1</a:t>
            </a:r>
            <a:r>
              <a:rPr lang="zh-CN" altLang="en-US" dirty="0" smtClean="0"/>
              <a:t>的位置 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，类似建表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新建结点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Node&lt;T&gt; *s=new Node&lt;T&gt;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s-&gt;data = x;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插入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s-&gt;next = p-&gt;next;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p-&gt;next = s;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E400499B-83F1-4659-805E-5E2DE09DBBCF}" type="slidenum">
              <a:rPr lang="en-US" altLang="zh-CN"/>
              <a:pPr>
                <a:defRPr/>
              </a:pPr>
              <a:t>64</a:t>
            </a:fld>
            <a:r>
              <a:rPr lang="en-US" altLang="zh-CN"/>
              <a:t>-</a:t>
            </a:r>
          </a:p>
        </p:txBody>
      </p:sp>
      <p:cxnSp>
        <p:nvCxnSpPr>
          <p:cNvPr id="285700" name="AutoShape 4"/>
          <p:cNvCxnSpPr>
            <a:cxnSpLocks noChangeShapeType="1"/>
            <a:stCxn id="41997" idx="2"/>
            <a:endCxn id="42003" idx="1"/>
          </p:cNvCxnSpPr>
          <p:nvPr/>
        </p:nvCxnSpPr>
        <p:spPr bwMode="auto">
          <a:xfrm rot="16200000" flipH="1">
            <a:off x="6051550" y="4178300"/>
            <a:ext cx="495300" cy="3429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5701" name="AutoShape 5"/>
          <p:cNvCxnSpPr>
            <a:cxnSpLocks noChangeShapeType="1"/>
            <a:stCxn id="42004" idx="3"/>
            <a:endCxn id="41999" idx="2"/>
          </p:cNvCxnSpPr>
          <p:nvPr/>
        </p:nvCxnSpPr>
        <p:spPr bwMode="auto">
          <a:xfrm flipV="1">
            <a:off x="7385050" y="4102100"/>
            <a:ext cx="419100" cy="4953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6165850" y="48641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ea typeface="隶书" pitchFamily="49" charset="-122"/>
              </a:rPr>
              <a:t>插入后</a:t>
            </a:r>
          </a:p>
        </p:txBody>
      </p:sp>
      <p:grpSp>
        <p:nvGrpSpPr>
          <p:cNvPr id="41992" name="Group 7"/>
          <p:cNvGrpSpPr>
            <a:grpSpLocks/>
          </p:cNvGrpSpPr>
          <p:nvPr/>
        </p:nvGrpSpPr>
        <p:grpSpPr bwMode="auto">
          <a:xfrm>
            <a:off x="4641850" y="3492500"/>
            <a:ext cx="3810000" cy="1447800"/>
            <a:chOff x="2924" y="2200"/>
            <a:chExt cx="2400" cy="912"/>
          </a:xfrm>
        </p:grpSpPr>
        <p:grpSp>
          <p:nvGrpSpPr>
            <p:cNvPr id="41994" name="Group 8"/>
            <p:cNvGrpSpPr>
              <a:grpSpLocks/>
            </p:cNvGrpSpPr>
            <p:nvPr/>
          </p:nvGrpSpPr>
          <p:grpSpPr bwMode="auto">
            <a:xfrm>
              <a:off x="2924" y="2200"/>
              <a:ext cx="2400" cy="912"/>
              <a:chOff x="2924" y="2200"/>
              <a:chExt cx="2400" cy="912"/>
            </a:xfrm>
          </p:grpSpPr>
          <p:sp>
            <p:nvSpPr>
              <p:cNvPr id="41996" name="Rectangle 9"/>
              <p:cNvSpPr>
                <a:spLocks noChangeArrowheads="1"/>
              </p:cNvSpPr>
              <p:nvPr/>
            </p:nvSpPr>
            <p:spPr bwMode="auto">
              <a:xfrm>
                <a:off x="3404" y="2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Verdana" pitchFamily="34" charset="0"/>
                  </a:rPr>
                  <a:t>a</a:t>
                </a:r>
                <a:r>
                  <a:rPr kumimoji="1" lang="en-US" altLang="zh-CN" b="0" baseline="-25000">
                    <a:latin typeface="Verdana" pitchFamily="34" charset="0"/>
                  </a:rPr>
                  <a:t>i-1</a:t>
                </a:r>
              </a:p>
            </p:txBody>
          </p:sp>
          <p:sp>
            <p:nvSpPr>
              <p:cNvPr id="41997" name="Rectangle 10"/>
              <p:cNvSpPr>
                <a:spLocks noChangeArrowheads="1"/>
              </p:cNvSpPr>
              <p:nvPr/>
            </p:nvSpPr>
            <p:spPr bwMode="auto">
              <a:xfrm>
                <a:off x="3740" y="234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8" name="Line 11"/>
              <p:cNvSpPr>
                <a:spLocks noChangeShapeType="1"/>
              </p:cNvSpPr>
              <p:nvPr/>
            </p:nvSpPr>
            <p:spPr bwMode="auto">
              <a:xfrm>
                <a:off x="2972" y="220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999" name="Rectangle 12"/>
              <p:cNvSpPr>
                <a:spLocks noChangeArrowheads="1"/>
              </p:cNvSpPr>
              <p:nvPr/>
            </p:nvSpPr>
            <p:spPr bwMode="auto">
              <a:xfrm>
                <a:off x="4748" y="2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Verdana" pitchFamily="34" charset="0"/>
                  </a:rPr>
                  <a:t>a</a:t>
                </a:r>
                <a:r>
                  <a:rPr kumimoji="1" lang="en-US" altLang="zh-CN" b="0" baseline="-25000">
                    <a:latin typeface="Verdana" pitchFamily="34" charset="0"/>
                  </a:rPr>
                  <a:t>i</a:t>
                </a:r>
              </a:p>
            </p:txBody>
          </p:sp>
          <p:sp>
            <p:nvSpPr>
              <p:cNvPr id="42000" name="Rectangle 13"/>
              <p:cNvSpPr>
                <a:spLocks noChangeArrowheads="1"/>
              </p:cNvSpPr>
              <p:nvPr/>
            </p:nvSpPr>
            <p:spPr bwMode="auto">
              <a:xfrm>
                <a:off x="5084" y="234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Text Box 14"/>
              <p:cNvSpPr txBox="1">
                <a:spLocks noChangeArrowheads="1"/>
              </p:cNvSpPr>
              <p:nvPr/>
            </p:nvSpPr>
            <p:spPr bwMode="auto">
              <a:xfrm>
                <a:off x="2924" y="2248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b="0">
                    <a:latin typeface="Verdana" pitchFamily="34" charset="0"/>
                  </a:rPr>
                  <a:t>p</a:t>
                </a:r>
              </a:p>
            </p:txBody>
          </p:sp>
          <p:grpSp>
            <p:nvGrpSpPr>
              <p:cNvPr id="42002" name="Group 15"/>
              <p:cNvGrpSpPr>
                <a:grpSpLocks/>
              </p:cNvGrpSpPr>
              <p:nvPr/>
            </p:nvGrpSpPr>
            <p:grpSpPr bwMode="auto">
              <a:xfrm>
                <a:off x="3452" y="2776"/>
                <a:ext cx="1200" cy="336"/>
                <a:chOff x="3552" y="2640"/>
                <a:chExt cx="1200" cy="336"/>
              </a:xfrm>
            </p:grpSpPr>
            <p:sp>
              <p:nvSpPr>
                <p:cNvPr id="42003" name="Rectangle 16"/>
                <p:cNvSpPr>
                  <a:spLocks noChangeArrowheads="1"/>
                </p:cNvSpPr>
                <p:nvPr/>
              </p:nvSpPr>
              <p:spPr bwMode="auto">
                <a:xfrm>
                  <a:off x="4176" y="2640"/>
                  <a:ext cx="336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0">
                      <a:latin typeface="Verdana" pitchFamily="34" charset="0"/>
                    </a:rPr>
                    <a:t>x</a:t>
                  </a:r>
                </a:p>
              </p:txBody>
            </p:sp>
            <p:sp>
              <p:nvSpPr>
                <p:cNvPr id="42004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2" y="264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5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640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0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52" y="2688"/>
                  <a:ext cx="2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0">
                      <a:latin typeface="Verdana" pitchFamily="34" charset="0"/>
                    </a:rPr>
                    <a:t>s</a:t>
                  </a:r>
                </a:p>
              </p:txBody>
            </p:sp>
          </p:grpSp>
        </p:grpSp>
        <p:sp>
          <p:nvSpPr>
            <p:cNvPr id="41995" name="Line 20"/>
            <p:cNvSpPr>
              <a:spLocks noChangeShapeType="1"/>
            </p:cNvSpPr>
            <p:nvPr/>
          </p:nvSpPr>
          <p:spPr bwMode="auto">
            <a:xfrm>
              <a:off x="3980" y="2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5717" name="Rectangle 21"/>
          <p:cNvSpPr>
            <a:spLocks noChangeArrowheads="1"/>
          </p:cNvSpPr>
          <p:nvPr/>
        </p:nvSpPr>
        <p:spPr bwMode="auto">
          <a:xfrm>
            <a:off x="6329363" y="3832225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前插入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86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&lt;T&gt;::Insert(T x,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lang="en-US" altLang="zh-CN" sz="22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200" dirty="0" smtClean="0">
                <a:solidFill>
                  <a:srgbClr val="009900"/>
                </a:solidFill>
                <a:latin typeface="Times New Roman" pitchFamily="18" charset="0"/>
              </a:rPr>
              <a:t>找编号</a:t>
            </a:r>
            <a:r>
              <a:rPr lang="en-US" altLang="zh-CN" sz="2200" dirty="0" smtClean="0">
                <a:solidFill>
                  <a:srgbClr val="009900"/>
                </a:solidFill>
                <a:latin typeface="Times New Roman" pitchFamily="18" charset="0"/>
              </a:rPr>
              <a:t>i-1</a:t>
            </a:r>
            <a:r>
              <a:rPr lang="zh-CN" altLang="en-US" sz="2200" dirty="0" smtClean="0">
                <a:solidFill>
                  <a:srgbClr val="009900"/>
                </a:solidFill>
                <a:latin typeface="Times New Roman" pitchFamily="18" charset="0"/>
              </a:rPr>
              <a:t>的结点</a:t>
            </a:r>
            <a:r>
              <a:rPr lang="en-US" altLang="zh-CN" sz="2200" dirty="0" smtClean="0">
                <a:solidFill>
                  <a:srgbClr val="009900"/>
                </a:solidFill>
                <a:latin typeface="Times New Roman" pitchFamily="18" charset="0"/>
              </a:rPr>
              <a:t>(</a:t>
            </a:r>
            <a:r>
              <a:rPr lang="zh-CN" altLang="en-US" sz="2200" dirty="0" smtClean="0">
                <a:solidFill>
                  <a:srgbClr val="009900"/>
                </a:solidFill>
                <a:latin typeface="Times New Roman" pitchFamily="18" charset="0"/>
              </a:rPr>
              <a:t>在此前插入元素</a:t>
            </a:r>
            <a:r>
              <a:rPr lang="en-US" altLang="zh-CN" sz="2200" dirty="0" smtClean="0">
                <a:solidFill>
                  <a:srgbClr val="009900"/>
                </a:solidFill>
                <a:latin typeface="Times New Roman" pitchFamily="18" charset="0"/>
              </a:rPr>
              <a:t>),</a:t>
            </a:r>
            <a:r>
              <a:rPr lang="zh-CN" altLang="en-US" sz="22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009900"/>
                </a:solidFill>
                <a:latin typeface="Times New Roman" pitchFamily="18" charset="0"/>
              </a:rPr>
              <a:t>first </a:t>
            </a:r>
            <a:r>
              <a:rPr lang="zh-CN" altLang="en-US" sz="2200" dirty="0" smtClean="0">
                <a:solidFill>
                  <a:srgbClr val="009900"/>
                </a:solidFill>
                <a:latin typeface="Times New Roman" pitchFamily="18" charset="0"/>
              </a:rPr>
              <a:t>是</a:t>
            </a:r>
            <a:r>
              <a:rPr lang="en-US" altLang="zh-CN" sz="2200" dirty="0" smtClean="0">
                <a:solidFill>
                  <a:srgbClr val="009900"/>
                </a:solidFill>
                <a:latin typeface="Times New Roman" pitchFamily="18" charset="0"/>
              </a:rPr>
              <a:t>0#</a:t>
            </a:r>
            <a:r>
              <a:rPr lang="zh-CN" altLang="en-US" sz="2200" dirty="0" smtClean="0">
                <a:solidFill>
                  <a:srgbClr val="009900"/>
                </a:solidFill>
                <a:latin typeface="Times New Roman" pitchFamily="18" charset="0"/>
              </a:rPr>
              <a:t>空头节点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Node&lt;T&gt; *p=first;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j =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(p!=NULL ) &amp;&amp; (_______________)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{    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b c 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等价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  <a:sym typeface="Wingdings" pitchFamily="2" charset="2"/>
              </a:rPr>
              <a:t>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      p=p-&gt;next;             j++;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}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 // j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==i-1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时退出循环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,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可以以</a:t>
            </a:r>
            <a:r>
              <a:rPr lang="en-US" altLang="zh-CN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=1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进行分析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(p==NULL)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插入位置非法”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{    ……        } 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插入操作如前所述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E53EB2C2-4552-4D8A-8F91-ED475DEED711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7272808" y="737701"/>
            <a:ext cx="2051720" cy="1710190"/>
          </a:xfrm>
          <a:prstGeom prst="wedgeEllipseCallout">
            <a:avLst>
              <a:gd name="adj1" fmla="val -56918"/>
              <a:gd name="adj2" fmla="val 7181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注意</a:t>
            </a:r>
            <a:r>
              <a:rPr kumimoji="1" lang="zh-CN" altLang="en-US" sz="2000" dirty="0" smtClean="0">
                <a:solidFill>
                  <a:srgbClr val="C00000"/>
                </a:solidFill>
                <a:ea typeface="+mn-ea"/>
              </a:rPr>
              <a:t>起止点</a:t>
            </a:r>
            <a:r>
              <a:rPr kumimoji="1" lang="en-US" altLang="zh-CN" sz="2000" b="0" dirty="0" smtClean="0">
                <a:ea typeface="+mn-ea"/>
              </a:rPr>
              <a:t>, </a:t>
            </a:r>
            <a:r>
              <a:rPr kumimoji="1" lang="en-US" altLang="zh-CN" sz="2000" b="0" dirty="0" err="1" smtClean="0">
                <a:ea typeface="+mn-ea"/>
              </a:rPr>
              <a:t>i</a:t>
            </a:r>
            <a:r>
              <a:rPr kumimoji="1" lang="zh-CN" altLang="en-US" sz="2000" b="0" dirty="0" smtClean="0">
                <a:ea typeface="+mn-ea"/>
              </a:rPr>
              <a:t>是从</a:t>
            </a:r>
            <a:r>
              <a:rPr kumimoji="1" lang="en-US" altLang="zh-CN" sz="2000" b="0" dirty="0" smtClean="0">
                <a:ea typeface="+mn-ea"/>
              </a:rPr>
              <a:t>1</a:t>
            </a:r>
            <a:r>
              <a:rPr kumimoji="1" lang="zh-CN" altLang="en-US" sz="2000" b="0" dirty="0" smtClean="0">
                <a:ea typeface="+mn-ea"/>
              </a:rPr>
              <a:t>计算的</a:t>
            </a:r>
            <a:r>
              <a:rPr kumimoji="1" lang="en-US" altLang="zh-CN" sz="2000" b="0" dirty="0" smtClean="0">
                <a:ea typeface="+mn-ea"/>
              </a:rPr>
              <a:t>, i-1</a:t>
            </a:r>
            <a:r>
              <a:rPr kumimoji="1" lang="zh-CN" altLang="en-US" sz="2000" b="0" dirty="0" smtClean="0">
                <a:ea typeface="+mn-ea"/>
              </a:rPr>
              <a:t>从</a:t>
            </a:r>
            <a:r>
              <a:rPr kumimoji="1" lang="en-US" altLang="zh-CN" sz="2000" b="0" dirty="0" smtClean="0">
                <a:ea typeface="+mn-ea"/>
              </a:rPr>
              <a:t>0</a:t>
            </a:r>
            <a:r>
              <a:rPr kumimoji="1" lang="zh-CN" altLang="en-US" sz="2000" b="0" dirty="0" smtClean="0">
                <a:ea typeface="+mn-ea"/>
              </a:rPr>
              <a:t>起始</a:t>
            </a:r>
            <a:r>
              <a:rPr kumimoji="1" lang="en-US" altLang="zh-CN" sz="2000" b="0" dirty="0" smtClean="0">
                <a:ea typeface="+mn-ea"/>
              </a:rPr>
              <a:t>, </a:t>
            </a:r>
            <a:r>
              <a:rPr kumimoji="1" lang="zh-CN" altLang="en-US" sz="2000" b="0" dirty="0" smtClean="0">
                <a:ea typeface="+mn-ea"/>
              </a:rPr>
              <a:t>所以</a:t>
            </a:r>
            <a:r>
              <a:rPr kumimoji="1" lang="en-US" altLang="zh-CN" sz="2000" b="0" dirty="0" smtClean="0">
                <a:ea typeface="+mn-ea"/>
              </a:rPr>
              <a:t>j=0. </a:t>
            </a:r>
            <a:endParaRPr kumimoji="1" lang="zh-CN" altLang="en-US" sz="2000" b="0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4168" y="3246075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a) j&lt;i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</a:rPr>
              <a:t> ; </a:t>
            </a:r>
            <a:r>
              <a:rPr lang="en-US" altLang="zh-CN" dirty="0" smtClean="0">
                <a:solidFill>
                  <a:srgbClr val="000000"/>
                </a:solidFill>
              </a:rPr>
              <a:t>b) j&lt;= i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en-US" altLang="zh-CN" dirty="0" smtClean="0">
                <a:solidFill>
                  <a:srgbClr val="000000"/>
                </a:solidFill>
              </a:rPr>
              <a:t>c) j&lt;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  ; d) j&lt;=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-180528" y="116632"/>
            <a:ext cx="2709259" cy="1476164"/>
          </a:xfrm>
          <a:prstGeom prst="wedgeEllipseCallout">
            <a:avLst>
              <a:gd name="adj1" fmla="val 59305"/>
              <a:gd name="adj2" fmla="val 59132"/>
            </a:avLst>
          </a:prstGeom>
          <a:solidFill>
            <a:srgbClr val="CCFFCC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800" b="0" dirty="0" smtClean="0">
                <a:ea typeface="+mn-ea"/>
              </a:rPr>
              <a:t>思考题</a:t>
            </a:r>
            <a:endParaRPr kumimoji="1" lang="en-US" altLang="zh-CN" sz="2800" b="0" dirty="0" smtClean="0">
              <a:ea typeface="+mn-ea"/>
            </a:endParaRPr>
          </a:p>
          <a:p>
            <a:pPr algn="ctr"/>
            <a:r>
              <a:rPr kumimoji="1" lang="zh-CN" altLang="en-US" sz="2800" b="0" dirty="0" smtClean="0">
                <a:ea typeface="+mn-ea"/>
              </a:rPr>
              <a:t>在某节点后插入</a:t>
            </a:r>
            <a:endParaRPr kumimoji="1" lang="zh-CN" altLang="en-US" sz="2800" b="0" dirty="0">
              <a:ea typeface="+mn-ea"/>
            </a:endParaRPr>
          </a:p>
        </p:txBody>
      </p:sp>
      <p:sp>
        <p:nvSpPr>
          <p:cNvPr id="9" name="Oval 73"/>
          <p:cNvSpPr>
            <a:spLocks noChangeArrowheads="1"/>
          </p:cNvSpPr>
          <p:nvPr/>
        </p:nvSpPr>
        <p:spPr bwMode="auto">
          <a:xfrm>
            <a:off x="6156176" y="3301534"/>
            <a:ext cx="1152128" cy="415498"/>
          </a:xfrm>
          <a:prstGeom prst="ellipse">
            <a:avLst/>
          </a:prstGeom>
          <a:noFill/>
          <a:ln w="25400">
            <a:solidFill>
              <a:srgbClr val="C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3"/>
          <p:cNvSpPr>
            <a:spLocks noChangeArrowheads="1"/>
          </p:cNvSpPr>
          <p:nvPr/>
        </p:nvSpPr>
        <p:spPr bwMode="auto">
          <a:xfrm>
            <a:off x="6110808" y="3709309"/>
            <a:ext cx="1152128" cy="415498"/>
          </a:xfrm>
          <a:prstGeom prst="ellipse">
            <a:avLst/>
          </a:prstGeom>
          <a:noFill/>
          <a:ln w="25400">
            <a:solidFill>
              <a:srgbClr val="0066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73"/>
          <p:cNvSpPr>
            <a:spLocks noChangeArrowheads="1"/>
          </p:cNvSpPr>
          <p:nvPr/>
        </p:nvSpPr>
        <p:spPr bwMode="auto">
          <a:xfrm>
            <a:off x="7686092" y="3293811"/>
            <a:ext cx="1152128" cy="415498"/>
          </a:xfrm>
          <a:prstGeom prst="ellipse">
            <a:avLst/>
          </a:prstGeom>
          <a:noFill/>
          <a:ln w="25400">
            <a:solidFill>
              <a:srgbClr val="0066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24328" y="3717032"/>
            <a:ext cx="864096" cy="360040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形标注 12"/>
          <p:cNvSpPr/>
          <p:nvPr/>
        </p:nvSpPr>
        <p:spPr bwMode="auto">
          <a:xfrm>
            <a:off x="251520" y="3293811"/>
            <a:ext cx="2061187" cy="1153580"/>
          </a:xfrm>
          <a:prstGeom prst="wedgeEllipseCallout">
            <a:avLst>
              <a:gd name="adj1" fmla="val 76789"/>
              <a:gd name="adj2" fmla="val -14512"/>
            </a:avLst>
          </a:prstGeom>
          <a:solidFill>
            <a:srgbClr val="CCFFCC">
              <a:alpha val="5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800" b="0" dirty="0" smtClean="0">
                <a:ea typeface="+mn-ea"/>
              </a:rPr>
              <a:t>可以用其他循环</a:t>
            </a:r>
            <a:endParaRPr kumimoji="1" lang="zh-CN" altLang="en-US" sz="28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4294967295"/>
          </p:nvPr>
        </p:nvSpPr>
        <p:spPr>
          <a:xfrm>
            <a:off x="912242" y="1474440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插入的三种情况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插入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s-&gt;next = p-&gt;next;</a:t>
            </a:r>
          </a:p>
          <a:p>
            <a:pPr lvl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p-&gt;next = s;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-46038"/>
            <a:ext cx="7543800" cy="1143001"/>
          </a:xfrm>
        </p:spPr>
        <p:txBody>
          <a:bodyPr/>
          <a:lstStyle/>
          <a:p>
            <a:pPr eaLnBrk="1" hangingPunct="1"/>
            <a:r>
              <a:rPr lang="en-US" altLang="zh-CN" b="0" dirty="0"/>
              <a:t>2.3.2 </a:t>
            </a:r>
            <a:r>
              <a:rPr lang="zh-CN" altLang="en-US" b="0" dirty="0"/>
              <a:t>单链表的实现</a:t>
            </a:r>
            <a:r>
              <a:rPr lang="en-US" altLang="zh-CN" b="0" dirty="0"/>
              <a:t>—</a:t>
            </a:r>
            <a:r>
              <a:rPr lang="zh-CN" altLang="en-US" b="0" dirty="0"/>
              <a:t>插入</a:t>
            </a:r>
            <a:endParaRPr lang="zh-CN" altLang="en-US" b="0" dirty="0" smtClean="0">
              <a:ea typeface="楷体_GB2312" pitchFamily="49" charset="-122"/>
            </a:endParaRPr>
          </a:p>
        </p:txBody>
      </p:sp>
      <p:grpSp>
        <p:nvGrpSpPr>
          <p:cNvPr id="44037" name="Group 43"/>
          <p:cNvGrpSpPr>
            <a:grpSpLocks/>
          </p:cNvGrpSpPr>
          <p:nvPr/>
        </p:nvGrpSpPr>
        <p:grpSpPr bwMode="auto">
          <a:xfrm>
            <a:off x="-108520" y="3907557"/>
            <a:ext cx="8423275" cy="528637"/>
            <a:chOff x="87" y="1797"/>
            <a:chExt cx="5306" cy="333"/>
          </a:xfrm>
        </p:grpSpPr>
        <p:sp>
          <p:nvSpPr>
            <p:cNvPr id="44068" name="AutoShape 5"/>
            <p:cNvSpPr>
              <a:spLocks noChangeArrowheads="1"/>
            </p:cNvSpPr>
            <p:nvPr/>
          </p:nvSpPr>
          <p:spPr bwMode="auto">
            <a:xfrm>
              <a:off x="717" y="1842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4069" name="AutoShape 6"/>
            <p:cNvSpPr>
              <a:spLocks noChangeArrowheads="1"/>
            </p:cNvSpPr>
            <p:nvPr/>
          </p:nvSpPr>
          <p:spPr bwMode="auto">
            <a:xfrm>
              <a:off x="1101" y="1842"/>
              <a:ext cx="211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4070" name="Line 7"/>
            <p:cNvSpPr>
              <a:spLocks noChangeShapeType="1"/>
            </p:cNvSpPr>
            <p:nvPr/>
          </p:nvSpPr>
          <p:spPr bwMode="auto">
            <a:xfrm>
              <a:off x="1221" y="19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AutoShape 8"/>
            <p:cNvSpPr>
              <a:spLocks noChangeArrowheads="1"/>
            </p:cNvSpPr>
            <p:nvPr/>
          </p:nvSpPr>
          <p:spPr bwMode="auto">
            <a:xfrm>
              <a:off x="1493" y="184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44072" name="AutoShape 9"/>
            <p:cNvSpPr>
              <a:spLocks noChangeArrowheads="1"/>
            </p:cNvSpPr>
            <p:nvPr/>
          </p:nvSpPr>
          <p:spPr bwMode="auto">
            <a:xfrm>
              <a:off x="1884" y="1842"/>
              <a:ext cx="199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4073" name="Line 10"/>
            <p:cNvSpPr>
              <a:spLocks noChangeShapeType="1"/>
            </p:cNvSpPr>
            <p:nvPr/>
          </p:nvSpPr>
          <p:spPr bwMode="auto">
            <a:xfrm>
              <a:off x="1947" y="1979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AutoShape 11"/>
            <p:cNvSpPr>
              <a:spLocks noChangeArrowheads="1"/>
            </p:cNvSpPr>
            <p:nvPr/>
          </p:nvSpPr>
          <p:spPr bwMode="auto">
            <a:xfrm>
              <a:off x="2712" y="184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i-1</a:t>
              </a:r>
            </a:p>
          </p:txBody>
        </p:sp>
        <p:sp>
          <p:nvSpPr>
            <p:cNvPr id="44075" name="AutoShape 12"/>
            <p:cNvSpPr>
              <a:spLocks noChangeArrowheads="1"/>
            </p:cNvSpPr>
            <p:nvPr/>
          </p:nvSpPr>
          <p:spPr bwMode="auto">
            <a:xfrm>
              <a:off x="3096" y="1842"/>
              <a:ext cx="220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4076" name="Line 13"/>
            <p:cNvSpPr>
              <a:spLocks noChangeShapeType="1"/>
            </p:cNvSpPr>
            <p:nvPr/>
          </p:nvSpPr>
          <p:spPr bwMode="auto">
            <a:xfrm>
              <a:off x="3180" y="1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AutoShape 14"/>
            <p:cNvSpPr>
              <a:spLocks noChangeArrowheads="1"/>
            </p:cNvSpPr>
            <p:nvPr/>
          </p:nvSpPr>
          <p:spPr bwMode="auto">
            <a:xfrm>
              <a:off x="4785" y="184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44078" name="AutoShape 15"/>
            <p:cNvSpPr>
              <a:spLocks noChangeArrowheads="1"/>
            </p:cNvSpPr>
            <p:nvPr/>
          </p:nvSpPr>
          <p:spPr bwMode="auto">
            <a:xfrm>
              <a:off x="5169" y="1842"/>
              <a:ext cx="22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44079" name="Text Box 16"/>
            <p:cNvSpPr txBox="1">
              <a:spLocks noChangeArrowheads="1"/>
            </p:cNvSpPr>
            <p:nvPr/>
          </p:nvSpPr>
          <p:spPr bwMode="auto">
            <a:xfrm>
              <a:off x="2154" y="1842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44080" name="Line 17"/>
            <p:cNvSpPr>
              <a:spLocks noChangeShapeType="1"/>
            </p:cNvSpPr>
            <p:nvPr/>
          </p:nvSpPr>
          <p:spPr bwMode="auto">
            <a:xfrm>
              <a:off x="4497" y="198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Line 18"/>
            <p:cNvSpPr>
              <a:spLocks noChangeShapeType="1"/>
            </p:cNvSpPr>
            <p:nvPr/>
          </p:nvSpPr>
          <p:spPr bwMode="auto">
            <a:xfrm>
              <a:off x="495" y="19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2" name="Text Box 19"/>
            <p:cNvSpPr txBox="1">
              <a:spLocks noChangeArrowheads="1"/>
            </p:cNvSpPr>
            <p:nvPr/>
          </p:nvSpPr>
          <p:spPr bwMode="auto">
            <a:xfrm>
              <a:off x="87" y="1797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  <p:sp>
          <p:nvSpPr>
            <p:cNvPr id="44083" name="AutoShape 20"/>
            <p:cNvSpPr>
              <a:spLocks noChangeArrowheads="1"/>
            </p:cNvSpPr>
            <p:nvPr/>
          </p:nvSpPr>
          <p:spPr bwMode="auto">
            <a:xfrm>
              <a:off x="3511" y="184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i</a:t>
              </a:r>
            </a:p>
          </p:txBody>
        </p:sp>
        <p:sp>
          <p:nvSpPr>
            <p:cNvPr id="44084" name="AutoShape 21"/>
            <p:cNvSpPr>
              <a:spLocks noChangeArrowheads="1"/>
            </p:cNvSpPr>
            <p:nvPr/>
          </p:nvSpPr>
          <p:spPr bwMode="auto">
            <a:xfrm>
              <a:off x="3895" y="1842"/>
              <a:ext cx="220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4085" name="Line 22"/>
            <p:cNvSpPr>
              <a:spLocks noChangeShapeType="1"/>
            </p:cNvSpPr>
            <p:nvPr/>
          </p:nvSpPr>
          <p:spPr bwMode="auto">
            <a:xfrm>
              <a:off x="3979" y="1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6" name="Text Box 26"/>
            <p:cNvSpPr txBox="1">
              <a:spLocks noChangeArrowheads="1"/>
            </p:cNvSpPr>
            <p:nvPr/>
          </p:nvSpPr>
          <p:spPr bwMode="auto">
            <a:xfrm>
              <a:off x="4286" y="1842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44087" name="Line 27"/>
            <p:cNvSpPr>
              <a:spLocks noChangeShapeType="1"/>
            </p:cNvSpPr>
            <p:nvPr/>
          </p:nvSpPr>
          <p:spPr bwMode="auto">
            <a:xfrm>
              <a:off x="2435" y="1979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9017" y="5060082"/>
            <a:ext cx="1905000" cy="533400"/>
            <a:chOff x="3552" y="2640"/>
            <a:chExt cx="1200" cy="336"/>
          </a:xfrm>
        </p:grpSpPr>
        <p:sp>
          <p:nvSpPr>
            <p:cNvPr id="44064" name="Rectangle 29"/>
            <p:cNvSpPr>
              <a:spLocks noChangeArrowheads="1"/>
            </p:cNvSpPr>
            <p:nvPr/>
          </p:nvSpPr>
          <p:spPr bwMode="auto">
            <a:xfrm>
              <a:off x="4176" y="264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x</a:t>
              </a:r>
            </a:p>
          </p:txBody>
        </p:sp>
        <p:sp>
          <p:nvSpPr>
            <p:cNvPr id="44065" name="Rectangle 30"/>
            <p:cNvSpPr>
              <a:spLocks noChangeArrowheads="1"/>
            </p:cNvSpPr>
            <p:nvPr/>
          </p:nvSpPr>
          <p:spPr bwMode="auto">
            <a:xfrm>
              <a:off x="4512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Line 31"/>
            <p:cNvSpPr>
              <a:spLocks noChangeShapeType="1"/>
            </p:cNvSpPr>
            <p:nvPr/>
          </p:nvSpPr>
          <p:spPr bwMode="auto">
            <a:xfrm>
              <a:off x="3600" y="264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7" name="Text Box 32"/>
            <p:cNvSpPr txBox="1">
              <a:spLocks noChangeArrowheads="1"/>
            </p:cNvSpPr>
            <p:nvPr/>
          </p:nvSpPr>
          <p:spPr bwMode="auto">
            <a:xfrm>
              <a:off x="3552" y="2688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 dirty="0">
                  <a:latin typeface="Verdana" pitchFamily="34" charset="0"/>
                </a:rPr>
                <a:t>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820542" y="5074369"/>
            <a:ext cx="1905000" cy="533400"/>
            <a:chOff x="3552" y="2640"/>
            <a:chExt cx="1200" cy="336"/>
          </a:xfrm>
        </p:grpSpPr>
        <p:sp>
          <p:nvSpPr>
            <p:cNvPr id="44060" name="Rectangle 34"/>
            <p:cNvSpPr>
              <a:spLocks noChangeArrowheads="1"/>
            </p:cNvSpPr>
            <p:nvPr/>
          </p:nvSpPr>
          <p:spPr bwMode="auto">
            <a:xfrm>
              <a:off x="4176" y="264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x</a:t>
              </a:r>
            </a:p>
          </p:txBody>
        </p:sp>
        <p:sp>
          <p:nvSpPr>
            <p:cNvPr id="44061" name="Rectangle 35"/>
            <p:cNvSpPr>
              <a:spLocks noChangeArrowheads="1"/>
            </p:cNvSpPr>
            <p:nvPr/>
          </p:nvSpPr>
          <p:spPr bwMode="auto">
            <a:xfrm>
              <a:off x="4512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Line 36"/>
            <p:cNvSpPr>
              <a:spLocks noChangeShapeType="1"/>
            </p:cNvSpPr>
            <p:nvPr/>
          </p:nvSpPr>
          <p:spPr bwMode="auto">
            <a:xfrm>
              <a:off x="3600" y="264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3" name="Text Box 37"/>
            <p:cNvSpPr txBox="1">
              <a:spLocks noChangeArrowheads="1"/>
            </p:cNvSpPr>
            <p:nvPr/>
          </p:nvSpPr>
          <p:spPr bwMode="auto">
            <a:xfrm>
              <a:off x="3552" y="2688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latin typeface="Verdana" pitchFamily="34" charset="0"/>
                </a:rPr>
                <a:t>s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992367" y="5118819"/>
            <a:ext cx="1905000" cy="533400"/>
            <a:chOff x="3552" y="2640"/>
            <a:chExt cx="1200" cy="336"/>
          </a:xfrm>
        </p:grpSpPr>
        <p:sp>
          <p:nvSpPr>
            <p:cNvPr id="44056" name="Rectangle 39"/>
            <p:cNvSpPr>
              <a:spLocks noChangeArrowheads="1"/>
            </p:cNvSpPr>
            <p:nvPr/>
          </p:nvSpPr>
          <p:spPr bwMode="auto">
            <a:xfrm>
              <a:off x="4176" y="264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x</a:t>
              </a:r>
            </a:p>
          </p:txBody>
        </p:sp>
        <p:sp>
          <p:nvSpPr>
            <p:cNvPr id="44057" name="Rectangle 40"/>
            <p:cNvSpPr>
              <a:spLocks noChangeArrowheads="1"/>
            </p:cNvSpPr>
            <p:nvPr/>
          </p:nvSpPr>
          <p:spPr bwMode="auto">
            <a:xfrm>
              <a:off x="4512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41"/>
            <p:cNvSpPr>
              <a:spLocks noChangeShapeType="1"/>
            </p:cNvSpPr>
            <p:nvPr/>
          </p:nvSpPr>
          <p:spPr bwMode="auto">
            <a:xfrm>
              <a:off x="3600" y="264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9" name="Text Box 42"/>
            <p:cNvSpPr txBox="1">
              <a:spLocks noChangeArrowheads="1"/>
            </p:cNvSpPr>
            <p:nvPr/>
          </p:nvSpPr>
          <p:spPr bwMode="auto">
            <a:xfrm>
              <a:off x="3552" y="2688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latin typeface="Verdana" pitchFamily="34" charset="0"/>
                </a:rPr>
                <a:t>s</a:t>
              </a:r>
            </a:p>
          </p:txBody>
        </p:sp>
      </p:grpSp>
      <p:sp>
        <p:nvSpPr>
          <p:cNvPr id="287788" name="Freeform 44"/>
          <p:cNvSpPr>
            <a:spLocks/>
          </p:cNvSpPr>
          <p:nvPr/>
        </p:nvSpPr>
        <p:spPr bwMode="auto">
          <a:xfrm>
            <a:off x="2237805" y="4412382"/>
            <a:ext cx="611187" cy="863600"/>
          </a:xfrm>
          <a:custGeom>
            <a:avLst/>
            <a:gdLst>
              <a:gd name="T0" fmla="*/ 0 w 385"/>
              <a:gd name="T1" fmla="*/ 544 h 544"/>
              <a:gd name="T2" fmla="*/ 226 w 385"/>
              <a:gd name="T3" fmla="*/ 453 h 544"/>
              <a:gd name="T4" fmla="*/ 362 w 385"/>
              <a:gd name="T5" fmla="*/ 226 h 544"/>
              <a:gd name="T6" fmla="*/ 362 w 385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544"/>
              <a:gd name="T14" fmla="*/ 385 w 385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544">
                <a:moveTo>
                  <a:pt x="0" y="544"/>
                </a:moveTo>
                <a:cubicBezTo>
                  <a:pt x="83" y="525"/>
                  <a:pt x="166" y="506"/>
                  <a:pt x="226" y="453"/>
                </a:cubicBezTo>
                <a:cubicBezTo>
                  <a:pt x="286" y="400"/>
                  <a:pt x="339" y="301"/>
                  <a:pt x="362" y="226"/>
                </a:cubicBezTo>
                <a:cubicBezTo>
                  <a:pt x="385" y="151"/>
                  <a:pt x="373" y="75"/>
                  <a:pt x="362" y="0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789" name="Freeform 45"/>
          <p:cNvSpPr>
            <a:spLocks/>
          </p:cNvSpPr>
          <p:nvPr/>
        </p:nvSpPr>
        <p:spPr bwMode="auto">
          <a:xfrm>
            <a:off x="1277367" y="4267919"/>
            <a:ext cx="311150" cy="863600"/>
          </a:xfrm>
          <a:custGeom>
            <a:avLst/>
            <a:gdLst>
              <a:gd name="T0" fmla="*/ 196 w 196"/>
              <a:gd name="T1" fmla="*/ 0 h 544"/>
              <a:gd name="T2" fmla="*/ 60 w 196"/>
              <a:gd name="T3" fmla="*/ 181 h 544"/>
              <a:gd name="T4" fmla="*/ 15 w 196"/>
              <a:gd name="T5" fmla="*/ 363 h 544"/>
              <a:gd name="T6" fmla="*/ 151 w 196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544"/>
              <a:gd name="T14" fmla="*/ 196 w 196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544">
                <a:moveTo>
                  <a:pt x="196" y="0"/>
                </a:moveTo>
                <a:cubicBezTo>
                  <a:pt x="143" y="60"/>
                  <a:pt x="90" y="121"/>
                  <a:pt x="60" y="181"/>
                </a:cubicBezTo>
                <a:cubicBezTo>
                  <a:pt x="30" y="241"/>
                  <a:pt x="0" y="303"/>
                  <a:pt x="15" y="363"/>
                </a:cubicBezTo>
                <a:cubicBezTo>
                  <a:pt x="30" y="423"/>
                  <a:pt x="90" y="483"/>
                  <a:pt x="151" y="544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877442" y="4052019"/>
            <a:ext cx="215900" cy="317500"/>
            <a:chOff x="1383" y="3339"/>
            <a:chExt cx="136" cy="200"/>
          </a:xfrm>
        </p:grpSpPr>
        <p:sp>
          <p:nvSpPr>
            <p:cNvPr id="44054" name="Line 46"/>
            <p:cNvSpPr>
              <a:spLocks noChangeShapeType="1"/>
            </p:cNvSpPr>
            <p:nvPr/>
          </p:nvSpPr>
          <p:spPr bwMode="auto">
            <a:xfrm flipH="1">
              <a:off x="1383" y="3339"/>
              <a:ext cx="9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5" name="Line 47"/>
            <p:cNvSpPr>
              <a:spLocks noChangeShapeType="1"/>
            </p:cNvSpPr>
            <p:nvPr/>
          </p:nvSpPr>
          <p:spPr bwMode="auto">
            <a:xfrm>
              <a:off x="1383" y="335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44" name="Text Box 49"/>
          <p:cNvSpPr txBox="1">
            <a:spLocks noChangeArrowheads="1"/>
          </p:cNvSpPr>
          <p:nvPr/>
        </p:nvSpPr>
        <p:spPr bwMode="auto">
          <a:xfrm>
            <a:off x="724917" y="6068144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表头插入</a:t>
            </a:r>
          </a:p>
        </p:txBody>
      </p:sp>
      <p:sp>
        <p:nvSpPr>
          <p:cNvPr id="44045" name="Text Box 50"/>
          <p:cNvSpPr txBox="1">
            <a:spLocks noChangeArrowheads="1"/>
          </p:cNvSpPr>
          <p:nvPr/>
        </p:nvSpPr>
        <p:spPr bwMode="auto">
          <a:xfrm>
            <a:off x="4038030" y="6068144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表中插入</a:t>
            </a:r>
          </a:p>
        </p:txBody>
      </p:sp>
      <p:sp>
        <p:nvSpPr>
          <p:cNvPr id="44046" name="Text Box 51"/>
          <p:cNvSpPr txBox="1">
            <a:spLocks noChangeArrowheads="1"/>
          </p:cNvSpPr>
          <p:nvPr/>
        </p:nvSpPr>
        <p:spPr bwMode="auto">
          <a:xfrm>
            <a:off x="7240017" y="6068144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3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表尾插入</a:t>
            </a:r>
          </a:p>
        </p:txBody>
      </p:sp>
      <p:sp>
        <p:nvSpPr>
          <p:cNvPr id="287796" name="Freeform 52"/>
          <p:cNvSpPr>
            <a:spLocks/>
          </p:cNvSpPr>
          <p:nvPr/>
        </p:nvSpPr>
        <p:spPr bwMode="auto">
          <a:xfrm>
            <a:off x="5514405" y="4412382"/>
            <a:ext cx="611187" cy="863600"/>
          </a:xfrm>
          <a:custGeom>
            <a:avLst/>
            <a:gdLst>
              <a:gd name="T0" fmla="*/ 0 w 385"/>
              <a:gd name="T1" fmla="*/ 544 h 544"/>
              <a:gd name="T2" fmla="*/ 226 w 385"/>
              <a:gd name="T3" fmla="*/ 453 h 544"/>
              <a:gd name="T4" fmla="*/ 362 w 385"/>
              <a:gd name="T5" fmla="*/ 226 h 544"/>
              <a:gd name="T6" fmla="*/ 362 w 385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385"/>
              <a:gd name="T13" fmla="*/ 0 h 544"/>
              <a:gd name="T14" fmla="*/ 385 w 385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" h="544">
                <a:moveTo>
                  <a:pt x="0" y="544"/>
                </a:moveTo>
                <a:cubicBezTo>
                  <a:pt x="83" y="525"/>
                  <a:pt x="166" y="506"/>
                  <a:pt x="226" y="453"/>
                </a:cubicBezTo>
                <a:cubicBezTo>
                  <a:pt x="286" y="400"/>
                  <a:pt x="339" y="301"/>
                  <a:pt x="362" y="226"/>
                </a:cubicBezTo>
                <a:cubicBezTo>
                  <a:pt x="385" y="151"/>
                  <a:pt x="373" y="75"/>
                  <a:pt x="362" y="0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797" name="Freeform 53"/>
          <p:cNvSpPr>
            <a:spLocks/>
          </p:cNvSpPr>
          <p:nvPr/>
        </p:nvSpPr>
        <p:spPr bwMode="auto">
          <a:xfrm>
            <a:off x="4553967" y="4267919"/>
            <a:ext cx="311150" cy="863600"/>
          </a:xfrm>
          <a:custGeom>
            <a:avLst/>
            <a:gdLst>
              <a:gd name="T0" fmla="*/ 196 w 196"/>
              <a:gd name="T1" fmla="*/ 0 h 544"/>
              <a:gd name="T2" fmla="*/ 60 w 196"/>
              <a:gd name="T3" fmla="*/ 181 h 544"/>
              <a:gd name="T4" fmla="*/ 15 w 196"/>
              <a:gd name="T5" fmla="*/ 363 h 544"/>
              <a:gd name="T6" fmla="*/ 151 w 196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544"/>
              <a:gd name="T14" fmla="*/ 196 w 196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544">
                <a:moveTo>
                  <a:pt x="196" y="0"/>
                </a:moveTo>
                <a:cubicBezTo>
                  <a:pt x="143" y="60"/>
                  <a:pt x="90" y="121"/>
                  <a:pt x="60" y="181"/>
                </a:cubicBezTo>
                <a:cubicBezTo>
                  <a:pt x="30" y="241"/>
                  <a:pt x="0" y="303"/>
                  <a:pt x="15" y="363"/>
                </a:cubicBezTo>
                <a:cubicBezTo>
                  <a:pt x="30" y="423"/>
                  <a:pt x="90" y="483"/>
                  <a:pt x="151" y="544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046092" y="4052019"/>
            <a:ext cx="215900" cy="317500"/>
            <a:chOff x="1383" y="3339"/>
            <a:chExt cx="136" cy="200"/>
          </a:xfrm>
        </p:grpSpPr>
        <p:sp>
          <p:nvSpPr>
            <p:cNvPr id="44052" name="Line 55"/>
            <p:cNvSpPr>
              <a:spLocks noChangeShapeType="1"/>
            </p:cNvSpPr>
            <p:nvPr/>
          </p:nvSpPr>
          <p:spPr bwMode="auto">
            <a:xfrm flipH="1">
              <a:off x="1383" y="3339"/>
              <a:ext cx="9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3" name="Line 56"/>
            <p:cNvSpPr>
              <a:spLocks noChangeShapeType="1"/>
            </p:cNvSpPr>
            <p:nvPr/>
          </p:nvSpPr>
          <p:spPr bwMode="auto">
            <a:xfrm>
              <a:off x="1383" y="335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7802" name="Freeform 58"/>
          <p:cNvSpPr>
            <a:spLocks/>
          </p:cNvSpPr>
          <p:nvPr/>
        </p:nvSpPr>
        <p:spPr bwMode="auto">
          <a:xfrm>
            <a:off x="7781355" y="4339357"/>
            <a:ext cx="311150" cy="863600"/>
          </a:xfrm>
          <a:custGeom>
            <a:avLst/>
            <a:gdLst>
              <a:gd name="T0" fmla="*/ 196 w 196"/>
              <a:gd name="T1" fmla="*/ 0 h 544"/>
              <a:gd name="T2" fmla="*/ 60 w 196"/>
              <a:gd name="T3" fmla="*/ 181 h 544"/>
              <a:gd name="T4" fmla="*/ 15 w 196"/>
              <a:gd name="T5" fmla="*/ 363 h 544"/>
              <a:gd name="T6" fmla="*/ 151 w 196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544"/>
              <a:gd name="T14" fmla="*/ 196 w 196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544">
                <a:moveTo>
                  <a:pt x="196" y="0"/>
                </a:moveTo>
                <a:cubicBezTo>
                  <a:pt x="143" y="60"/>
                  <a:pt x="90" y="121"/>
                  <a:pt x="60" y="181"/>
                </a:cubicBezTo>
                <a:cubicBezTo>
                  <a:pt x="30" y="241"/>
                  <a:pt x="0" y="303"/>
                  <a:pt x="15" y="363"/>
                </a:cubicBezTo>
                <a:cubicBezTo>
                  <a:pt x="30" y="423"/>
                  <a:pt x="90" y="483"/>
                  <a:pt x="151" y="544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7806" name="Rectangle 62"/>
          <p:cNvSpPr>
            <a:spLocks noChangeArrowheads="1"/>
          </p:cNvSpPr>
          <p:nvPr/>
        </p:nvSpPr>
        <p:spPr bwMode="auto">
          <a:xfrm>
            <a:off x="8436992" y="508865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0"/>
              <a:t>∧</a:t>
            </a:r>
            <a:endParaRPr kumimoji="1" lang="zh-CN" altLang="en-US" b="0"/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515367" y="3520990"/>
            <a:ext cx="37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0" dirty="0">
                <a:latin typeface="Verdana" pitchFamily="34" charset="0"/>
              </a:rPr>
              <a:t>p</a:t>
            </a: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591567" y="344479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094684" y="932458"/>
            <a:ext cx="6300192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38163" indent="-44291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7C80"/>
              </a:buClr>
              <a:buFont typeface="Wingdings" pitchFamily="2" charset="2"/>
              <a:buChar char="n"/>
              <a:defRPr kumimoji="1" sz="3000" b="1">
                <a:solidFill>
                  <a:srgbClr val="F48C02"/>
                </a:solidFill>
                <a:latin typeface="+mn-lt"/>
                <a:ea typeface="+mn-ea"/>
                <a:cs typeface="+mn-cs"/>
              </a:defRPr>
            </a:lvl1pPr>
            <a:lvl2pPr marL="1076325" indent="-3587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6E6FE"/>
              </a:buClr>
              <a:buFont typeface="Wingdings" pitchFamily="2" charset="2"/>
              <a:buChar char="v"/>
              <a:defRPr kumimoji="1" sz="2600" b="1" baseline="0">
                <a:solidFill>
                  <a:schemeClr val="tx1"/>
                </a:solidFill>
                <a:latin typeface="+mn-lt"/>
                <a:ea typeface="+mn-ea"/>
              </a:defRPr>
            </a:lvl2pPr>
            <a:lvl3pPr marL="1612900" indent="-3571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arenR"/>
              <a:defRPr kumimoji="1" sz="2400" b="1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2078038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lphaLcParenR"/>
              <a:defRPr kumimoji="1" sz="2400" b="1" baseline="0">
                <a:solidFill>
                  <a:schemeClr val="tx1"/>
                </a:solidFill>
                <a:latin typeface="+mn-lt"/>
                <a:ea typeface="+mn-ea"/>
              </a:defRPr>
            </a:lvl4pPr>
            <a:lvl5pPr marL="2543175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200" b="1" baseline="0">
                <a:solidFill>
                  <a:schemeClr val="tx1"/>
                </a:solidFill>
                <a:latin typeface="+mn-lt"/>
                <a:ea typeface="+mn-ea"/>
              </a:defRPr>
            </a:lvl5pPr>
            <a:lvl6pPr marL="3000375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 b="1">
                <a:solidFill>
                  <a:schemeClr val="bg1"/>
                </a:solidFill>
                <a:latin typeface="+mn-lt"/>
                <a:ea typeface="+mn-ea"/>
              </a:defRPr>
            </a:lvl6pPr>
            <a:lvl7pPr marL="3457575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 b="1">
                <a:solidFill>
                  <a:schemeClr val="bg1"/>
                </a:solidFill>
                <a:latin typeface="+mn-lt"/>
                <a:ea typeface="+mn-ea"/>
              </a:defRPr>
            </a:lvl7pPr>
            <a:lvl8pPr marL="3914775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 b="1">
                <a:solidFill>
                  <a:schemeClr val="bg1"/>
                </a:solidFill>
                <a:latin typeface="+mn-lt"/>
                <a:ea typeface="+mn-ea"/>
              </a:defRPr>
            </a:lvl8pPr>
            <a:lvl9pPr marL="4371975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 b="1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新建结点</a:t>
            </a:r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Node&lt;T&gt; *s=new Node&lt;T&gt;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  s-&gt;data = 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lvl="1" eaLnBrk="1" hangingPunct="1">
              <a:buNone/>
            </a:pPr>
            <a:r>
              <a:rPr lang="en-US" altLang="zh-CN" b="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b="0" dirty="0" smtClean="0">
                <a:solidFill>
                  <a:srgbClr val="009900"/>
                </a:solidFill>
                <a:latin typeface="Times New Roman" pitchFamily="18" charset="0"/>
              </a:rPr>
              <a:t>注意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next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指针现在是空的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8" grpId="0" animBg="1"/>
      <p:bldP spid="287789" grpId="0" animBg="1"/>
      <p:bldP spid="287796" grpId="0" animBg="1"/>
      <p:bldP spid="287797" grpId="0" animBg="1"/>
      <p:bldP spid="287802" grpId="0" animBg="1"/>
      <p:bldP spid="28780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看一下实际的代码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复习线性表顺序存储</a:t>
            </a:r>
            <a:endParaRPr lang="en-US" altLang="zh-CN" dirty="0" smtClean="0"/>
          </a:p>
          <a:p>
            <a:r>
              <a:rPr lang="zh-CN" altLang="en-US" dirty="0" smtClean="0"/>
              <a:t>学习线性表链式存储（指针操作）</a:t>
            </a:r>
            <a:endParaRPr lang="en-US" altLang="zh-CN" dirty="0" smtClean="0"/>
          </a:p>
          <a:p>
            <a:r>
              <a:rPr lang="zh-CN" altLang="en-US" dirty="0" smtClean="0"/>
              <a:t>最最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最简单的程序，甚至不能说是算法，必须会，后面会越来越难</a:t>
            </a:r>
            <a:endParaRPr lang="en-US" altLang="zh-CN" dirty="0"/>
          </a:p>
          <a:p>
            <a:r>
              <a:rPr lang="en-US" altLang="zh-CN" dirty="0" smtClean="0">
                <a:hlinkClick r:id="rId3" action="ppaction://hlinkfile"/>
              </a:rPr>
              <a:t>..\</a:t>
            </a:r>
            <a:r>
              <a:rPr lang="zh-CN" altLang="en-US" dirty="0" smtClean="0">
                <a:hlinkClick r:id="rId3" action="ppaction://hlinkfile"/>
              </a:rPr>
              <a:t>编程规范</a:t>
            </a:r>
            <a:r>
              <a:rPr lang="en-US" altLang="zh-CN" dirty="0" smtClean="0">
                <a:hlinkClick r:id="rId3" action="ppaction://hlinkfile"/>
              </a:rPr>
              <a:t>.txt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..\</a:t>
            </a:r>
            <a:r>
              <a:rPr lang="zh-CN" altLang="en-US" dirty="0" smtClean="0">
                <a:hlinkClick r:id="rId4" action="ppaction://hlinkfile"/>
              </a:rPr>
              <a:t>演示代码</a:t>
            </a:r>
            <a:r>
              <a:rPr lang="en-US" altLang="zh-CN" dirty="0" smtClean="0">
                <a:hlinkClick r:id="rId4" action="ppaction://hlinkfile"/>
              </a:rPr>
              <a:t>test.sln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5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 action="ppaction://hlinkfile"/>
              </a:rPr>
              <a:t>D:\Program Files (x86)\Microsoft Visual Studio 10.0\Common7\IDE\devenv.exe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en-US" altLang="zh-CN" dirty="0" smtClean="0"/>
              <a:t>or</a:t>
            </a:r>
            <a:r>
              <a:rPr lang="zh-CN" altLang="en-US" dirty="0" smtClean="0"/>
              <a:t>四周作业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 smtClean="0"/>
              <a:t>pp.38</a:t>
            </a:r>
          </a:p>
          <a:p>
            <a:r>
              <a:rPr lang="zh-CN" altLang="en-US" dirty="0" smtClean="0"/>
              <a:t>算法 </a:t>
            </a:r>
            <a:r>
              <a:rPr lang="en-US" altLang="zh-CN" dirty="0" smtClean="0"/>
              <a:t>6</a:t>
            </a:r>
            <a:r>
              <a:rPr lang="zh-CN" altLang="en-US" dirty="0" smtClean="0"/>
              <a:t>顺序表，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链表逆序，</a:t>
            </a:r>
            <a:r>
              <a:rPr lang="en-US" altLang="zh-CN" dirty="0" smtClean="0"/>
              <a:t>(12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C00000"/>
                </a:solidFill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</a:rPr>
              <a:t>链表</a:t>
            </a:r>
            <a:r>
              <a:rPr lang="en-US" altLang="zh-CN" b="1" dirty="0" smtClean="0">
                <a:solidFill>
                  <a:srgbClr val="C00000"/>
                </a:solidFill>
              </a:rPr>
              <a:t>, (19)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" y="5038428"/>
            <a:ext cx="8957316" cy="838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140968"/>
            <a:ext cx="9031906" cy="748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005064"/>
            <a:ext cx="88197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编程上机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金工实习，学习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动手</a:t>
            </a:r>
            <a:endParaRPr lang="en-US" altLang="zh-CN" dirty="0" smtClean="0"/>
          </a:p>
          <a:p>
            <a:r>
              <a:rPr lang="zh-CN" altLang="en-US" dirty="0"/>
              <a:t>下次</a:t>
            </a:r>
            <a:r>
              <a:rPr lang="zh-CN" altLang="en-US" dirty="0" smtClean="0"/>
              <a:t>课，我可能会给大家展示一段最近单的代码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c.f</a:t>
            </a:r>
            <a:r>
              <a:rPr lang="en-US" altLang="zh-CN" sz="2400" dirty="0" smtClean="0"/>
              <a:t> CAD2014)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90000"/>
                  </a:schemeClr>
                </a:solidFill>
              </a:rPr>
              <a:t>美国人买小七战机</a:t>
            </a:r>
            <a:endParaRPr lang="zh-CN" altLang="en-US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4427984" y="4077072"/>
            <a:ext cx="4464496" cy="2160240"/>
          </a:xfrm>
          <a:prstGeom prst="wedgeEllipseCallout">
            <a:avLst>
              <a:gd name="adj1" fmla="val -66311"/>
              <a:gd name="adj2" fmla="val -88866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你们大学学习的分水岭。</a:t>
            </a:r>
            <a:endParaRPr kumimoji="1" lang="en-US" altLang="zh-CN" sz="2000" b="0" dirty="0" smtClean="0">
              <a:ea typeface="+mn-ea"/>
            </a:endParaRPr>
          </a:p>
          <a:p>
            <a:pPr algn="ctr"/>
            <a:r>
              <a:rPr kumimoji="1" lang="en-US" altLang="zh-CN" sz="2000" b="0" dirty="0" smtClean="0">
                <a:ea typeface="+mn-ea"/>
              </a:rPr>
              <a:t>[1]</a:t>
            </a:r>
            <a:r>
              <a:rPr kumimoji="1" lang="zh-CN" altLang="en-US" sz="2000" b="0" dirty="0" smtClean="0">
                <a:ea typeface="+mn-ea"/>
              </a:rPr>
              <a:t>有开发经验的，会喜欢上开发，经验以</a:t>
            </a:r>
            <a:r>
              <a:rPr kumimoji="1" lang="en-US" altLang="zh-CN" sz="2000" b="0" dirty="0" smtClean="0">
                <a:ea typeface="+mn-ea"/>
              </a:rPr>
              <a:t>W</a:t>
            </a:r>
            <a:r>
              <a:rPr kumimoji="1" lang="zh-CN" altLang="en-US" sz="2000" b="0" dirty="0" smtClean="0">
                <a:ea typeface="+mn-ea"/>
              </a:rPr>
              <a:t>行为单位</a:t>
            </a:r>
            <a:endParaRPr kumimoji="1" lang="en-US" altLang="zh-CN" sz="2000" b="0" dirty="0" smtClean="0">
              <a:ea typeface="+mn-ea"/>
            </a:endParaRPr>
          </a:p>
          <a:p>
            <a:pPr algn="ctr"/>
            <a:r>
              <a:rPr kumimoji="1" lang="en-US" altLang="zh-CN" sz="2000" b="0" dirty="0" smtClean="0">
                <a:ea typeface="+mn-ea"/>
              </a:rPr>
              <a:t>[2]</a:t>
            </a:r>
            <a:r>
              <a:rPr kumimoji="1" lang="zh-CN" altLang="en-US" sz="2000" b="0" dirty="0" smtClean="0">
                <a:ea typeface="+mn-ea"/>
              </a:rPr>
              <a:t>缺少动手的，会越发害怕开发，以凡同学为例</a:t>
            </a:r>
            <a:endParaRPr kumimoji="1" lang="zh-CN" altLang="en-US" sz="2000" b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8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小测验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不是为了考你们</a:t>
            </a:r>
            <a:endParaRPr lang="en-US" altLang="zh-CN" dirty="0" smtClean="0"/>
          </a:p>
          <a:p>
            <a:r>
              <a:rPr lang="zh-CN" altLang="en-US" dirty="0" smtClean="0"/>
              <a:t>为了让你们知道会怎么考你们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算法填空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按值查找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 </a:t>
            </a:r>
            <a:r>
              <a:rPr lang="zh-CN" altLang="en-US" dirty="0" smtClean="0"/>
              <a:t>按值查找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查找值为</a:t>
            </a:r>
            <a:r>
              <a:rPr lang="en-US" altLang="zh-CN" dirty="0" smtClean="0">
                <a:solidFill>
                  <a:srgbClr val="000000"/>
                </a:solidFill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</a:rPr>
              <a:t>的（第一个）结点的位置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顺序查找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33958A2-6355-4790-A456-C6721675EC43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-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297880" y="3789363"/>
            <a:ext cx="7594600" cy="533400"/>
            <a:chOff x="744" y="3155"/>
            <a:chExt cx="4784" cy="336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1448" y="3203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1832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2024" y="33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2360" y="320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2744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2936" y="334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3224" y="320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3608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>
              <a:off x="3800" y="33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AutoShape 14"/>
            <p:cNvSpPr>
              <a:spLocks noChangeArrowheads="1"/>
            </p:cNvSpPr>
            <p:nvPr/>
          </p:nvSpPr>
          <p:spPr bwMode="auto">
            <a:xfrm>
              <a:off x="4808" y="320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38928" name="AutoShape 15"/>
            <p:cNvSpPr>
              <a:spLocks noChangeArrowheads="1"/>
            </p:cNvSpPr>
            <p:nvPr/>
          </p:nvSpPr>
          <p:spPr bwMode="auto">
            <a:xfrm>
              <a:off x="5192" y="320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4136" y="320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38930" name="Line 17"/>
            <p:cNvSpPr>
              <a:spLocks noChangeShapeType="1"/>
            </p:cNvSpPr>
            <p:nvPr/>
          </p:nvSpPr>
          <p:spPr bwMode="auto">
            <a:xfrm>
              <a:off x="4520" y="33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18"/>
            <p:cNvSpPr>
              <a:spLocks noChangeShapeType="1"/>
            </p:cNvSpPr>
            <p:nvPr/>
          </p:nvSpPr>
          <p:spPr bwMode="auto">
            <a:xfrm>
              <a:off x="1208" y="334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744" y="3155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0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按值查找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&lt;T&gt;::locate( T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 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{ 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初始化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Node&lt;T&gt; *p=first-&gt;next;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j=1;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       while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(_______________)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(___________)    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j;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{______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  <a:b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                      j++;         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     return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0;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en-US" altLang="zh-CN" sz="24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  //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itchFamily="18" charset="0"/>
              </a:rPr>
              <a:t>考试的要求：不考语言，仅要求关键语句</a:t>
            </a: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</a:rPr>
              <a:t>！</a:t>
            </a:r>
            <a:endParaRPr lang="zh-CN" altLang="en-US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C5488DA9-7350-4157-8F7D-5F00B677AF1F}" type="slidenum">
              <a:rPr lang="en-US" altLang="zh-CN"/>
              <a:pPr>
                <a:defRPr/>
              </a:pPr>
              <a:t>72</a:t>
            </a:fld>
            <a:r>
              <a:rPr lang="en-US" altLang="zh-CN"/>
              <a:t>-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6444208" y="548680"/>
            <a:ext cx="2880320" cy="2520280"/>
          </a:xfrm>
          <a:prstGeom prst="wedgeEllipseCallout">
            <a:avLst>
              <a:gd name="adj1" fmla="val -56918"/>
              <a:gd name="adj2" fmla="val 7181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0" dirty="0" smtClean="0">
                <a:ea typeface="+mn-ea"/>
              </a:rPr>
              <a:t>2</a:t>
            </a:r>
            <a:r>
              <a:rPr kumimoji="1" lang="zh-CN" altLang="en-US" sz="2000" b="0" dirty="0" smtClean="0">
                <a:ea typeface="+mn-ea"/>
              </a:rPr>
              <a:t>分钟考虑一下，如果是考试这样的思考</a:t>
            </a:r>
            <a:r>
              <a:rPr kumimoji="1" lang="en-US" altLang="zh-CN" sz="2000" b="0" dirty="0" smtClean="0">
                <a:ea typeface="+mn-ea"/>
              </a:rPr>
              <a:t>+</a:t>
            </a:r>
            <a:r>
              <a:rPr kumimoji="1" lang="zh-CN" altLang="en-US" sz="2000" b="0" dirty="0" smtClean="0">
                <a:ea typeface="+mn-ea"/>
              </a:rPr>
              <a:t>写下程序不会超过</a:t>
            </a:r>
            <a:r>
              <a:rPr kumimoji="1" lang="en-US" altLang="zh-CN" sz="2000" b="0" dirty="0" smtClean="0">
                <a:ea typeface="+mn-ea"/>
              </a:rPr>
              <a:t>3</a:t>
            </a:r>
            <a:r>
              <a:rPr kumimoji="1" lang="zh-CN" altLang="en-US" sz="2000" b="0" dirty="0" smtClean="0">
                <a:ea typeface="+mn-ea"/>
              </a:rPr>
              <a:t>分钟</a:t>
            </a:r>
            <a:r>
              <a:rPr kumimoji="1" lang="en-US" altLang="zh-CN" sz="2000" b="0" dirty="0" smtClean="0">
                <a:ea typeface="+mn-ea"/>
              </a:rPr>
              <a:t>.</a:t>
            </a:r>
            <a:endParaRPr kumimoji="1" lang="zh-CN" altLang="en-US" sz="2000" b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2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 smtClean="0"/>
              <a:t>按值查找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&lt;T&gt;::Get(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T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x)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{     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Node&lt;T&gt; *p=first-&gt;next;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j=1;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      while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(p!=NULL)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{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     if(p-&gt;data==x)  return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j ; 	</a:t>
            </a:r>
            <a:r>
              <a:rPr lang="en-US" altLang="zh-CN" sz="2000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9900"/>
                </a:solidFill>
                <a:latin typeface="Times New Roman" pitchFamily="18" charset="0"/>
              </a:rPr>
              <a:t>找到 函数返回元素位置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       p=p-&gt;next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; 	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</a:rPr>
              <a:t>当前判断点右移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</a:p>
          <a:p>
            <a:pPr lvl="1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		      j++; 		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</a:rPr>
              <a:t>当前判断点位置计数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</a:rPr>
              <a:t>++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    return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41B05FE6-9815-4668-B9ED-0BFC8638B7EE}" type="slidenum">
              <a:rPr lang="en-US" altLang="zh-CN"/>
              <a:pPr>
                <a:defRPr/>
              </a:pPr>
              <a:t>73</a:t>
            </a:fld>
            <a:r>
              <a:rPr lang="en-US" altLang="zh-CN"/>
              <a:t>-</a:t>
            </a:r>
          </a:p>
        </p:txBody>
      </p:sp>
      <p:sp>
        <p:nvSpPr>
          <p:cNvPr id="6" name="椭圆形标注 5"/>
          <p:cNvSpPr/>
          <p:nvPr/>
        </p:nvSpPr>
        <p:spPr bwMode="auto">
          <a:xfrm>
            <a:off x="4427984" y="2996952"/>
            <a:ext cx="1828378" cy="1152128"/>
          </a:xfrm>
          <a:prstGeom prst="wedgeEllipseCallout">
            <a:avLst>
              <a:gd name="adj1" fmla="val -81029"/>
              <a:gd name="adj2" fmla="val 65848"/>
            </a:avLst>
          </a:prstGeom>
          <a:solidFill>
            <a:srgbClr val="CCFFCC">
              <a:alpha val="40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000" b="0" dirty="0" smtClean="0">
                <a:ea typeface="+mn-ea"/>
              </a:rPr>
              <a:t>假设已经重载了运算符“</a:t>
            </a:r>
            <a:r>
              <a:rPr kumimoji="1" lang="en-US" altLang="zh-CN" sz="2000" b="0" dirty="0" smtClean="0">
                <a:ea typeface="+mn-ea"/>
              </a:rPr>
              <a:t>==</a:t>
            </a:r>
            <a:r>
              <a:rPr kumimoji="1" lang="zh-CN" altLang="en-US" sz="2000" b="0" dirty="0" smtClean="0">
                <a:ea typeface="+mn-ea"/>
              </a:rPr>
              <a:t>”</a:t>
            </a:r>
            <a:endParaRPr kumimoji="1" lang="zh-CN" altLang="en-US" sz="2000" b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0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 </a:t>
            </a:r>
            <a:r>
              <a:rPr lang="zh-CN" altLang="en-US" smtClean="0"/>
              <a:t>删除</a:t>
            </a:r>
          </a:p>
          <a:p>
            <a:pPr lvl="1" eaLnBrk="1" hangingPunct="1"/>
            <a:r>
              <a:rPr lang="zh-CN" altLang="en-US" smtClean="0"/>
              <a:t>将链表的第</a:t>
            </a:r>
            <a:r>
              <a:rPr lang="en-US" altLang="zh-CN" smtClean="0"/>
              <a:t>i</a:t>
            </a:r>
            <a:r>
              <a:rPr lang="zh-CN" altLang="en-US" smtClean="0"/>
              <a:t>个结点删去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AB39407-5A49-4D85-A3E1-C2D8AAB8D91E}" type="slidenum">
              <a:rPr lang="en-US" altLang="zh-CN"/>
              <a:pPr>
                <a:defRPr/>
              </a:pPr>
              <a:t>74</a:t>
            </a:fld>
            <a:r>
              <a:rPr lang="en-US" altLang="zh-CN"/>
              <a:t>-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4356100" y="5084763"/>
            <a:ext cx="576263" cy="817562"/>
            <a:chOff x="3696" y="1525"/>
            <a:chExt cx="363" cy="515"/>
          </a:xfrm>
        </p:grpSpPr>
        <p:sp>
          <p:nvSpPr>
            <p:cNvPr id="45087" name="Line 62"/>
            <p:cNvSpPr>
              <a:spLocks noChangeShapeType="1"/>
            </p:cNvSpPr>
            <p:nvPr/>
          </p:nvSpPr>
          <p:spPr bwMode="auto">
            <a:xfrm flipV="1">
              <a:off x="3878" y="1525"/>
              <a:ext cx="18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8" name="Text Box 63"/>
            <p:cNvSpPr txBox="1">
              <a:spLocks noChangeArrowheads="1"/>
            </p:cNvSpPr>
            <p:nvPr/>
          </p:nvSpPr>
          <p:spPr bwMode="auto">
            <a:xfrm>
              <a:off x="3696" y="175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ahoma" pitchFamily="34" charset="0"/>
                </a:rPr>
                <a:t>s</a:t>
              </a:r>
            </a:p>
          </p:txBody>
        </p:sp>
      </p:grpSp>
      <p:cxnSp>
        <p:nvCxnSpPr>
          <p:cNvPr id="289838" name="AutoShape 46"/>
          <p:cNvCxnSpPr>
            <a:cxnSpLocks noChangeShapeType="1"/>
            <a:stCxn id="45078" idx="0"/>
            <a:endCxn id="45081" idx="0"/>
          </p:cNvCxnSpPr>
          <p:nvPr/>
        </p:nvCxnSpPr>
        <p:spPr bwMode="auto">
          <a:xfrm rot="5400000" flipV="1">
            <a:off x="4904581" y="3442494"/>
            <a:ext cx="1588" cy="2590800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124075" y="4508500"/>
            <a:ext cx="4724400" cy="609600"/>
            <a:chOff x="1344" y="2778"/>
            <a:chExt cx="2976" cy="384"/>
          </a:xfrm>
        </p:grpSpPr>
        <p:sp>
          <p:nvSpPr>
            <p:cNvPr id="45077" name="Rectangle 40"/>
            <p:cNvSpPr>
              <a:spLocks noChangeArrowheads="1"/>
            </p:cNvSpPr>
            <p:nvPr/>
          </p:nvSpPr>
          <p:spPr bwMode="auto">
            <a:xfrm>
              <a:off x="1824" y="292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i-1</a:t>
              </a:r>
            </a:p>
          </p:txBody>
        </p:sp>
        <p:sp>
          <p:nvSpPr>
            <p:cNvPr id="45078" name="Rectangle 41"/>
            <p:cNvSpPr>
              <a:spLocks noChangeArrowheads="1"/>
            </p:cNvSpPr>
            <p:nvPr/>
          </p:nvSpPr>
          <p:spPr bwMode="auto">
            <a:xfrm>
              <a:off x="2160" y="292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42"/>
            <p:cNvSpPr>
              <a:spLocks noChangeShapeType="1"/>
            </p:cNvSpPr>
            <p:nvPr/>
          </p:nvSpPr>
          <p:spPr bwMode="auto">
            <a:xfrm>
              <a:off x="1392" y="277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43"/>
            <p:cNvSpPr txBox="1">
              <a:spLocks noChangeArrowheads="1"/>
            </p:cNvSpPr>
            <p:nvPr/>
          </p:nvSpPr>
          <p:spPr bwMode="auto">
            <a:xfrm>
              <a:off x="1344" y="2826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>
                  <a:latin typeface="Verdana" pitchFamily="34" charset="0"/>
                </a:rPr>
                <a:t>p</a:t>
              </a:r>
            </a:p>
          </p:txBody>
        </p:sp>
        <p:sp>
          <p:nvSpPr>
            <p:cNvPr id="45081" name="Rectangle 44"/>
            <p:cNvSpPr>
              <a:spLocks noChangeArrowheads="1"/>
            </p:cNvSpPr>
            <p:nvPr/>
          </p:nvSpPr>
          <p:spPr bwMode="auto">
            <a:xfrm>
              <a:off x="3744" y="292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i+1</a:t>
              </a:r>
            </a:p>
          </p:txBody>
        </p:sp>
        <p:sp>
          <p:nvSpPr>
            <p:cNvPr id="45082" name="Rectangle 45"/>
            <p:cNvSpPr>
              <a:spLocks noChangeArrowheads="1"/>
            </p:cNvSpPr>
            <p:nvPr/>
          </p:nvSpPr>
          <p:spPr bwMode="auto">
            <a:xfrm>
              <a:off x="4080" y="292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Line 47"/>
            <p:cNvSpPr>
              <a:spLocks noChangeShapeType="1"/>
            </p:cNvSpPr>
            <p:nvPr/>
          </p:nvSpPr>
          <p:spPr bwMode="auto">
            <a:xfrm>
              <a:off x="3312" y="30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4" name="Line 48"/>
            <p:cNvSpPr>
              <a:spLocks noChangeShapeType="1"/>
            </p:cNvSpPr>
            <p:nvPr/>
          </p:nvSpPr>
          <p:spPr bwMode="auto">
            <a:xfrm>
              <a:off x="2400" y="30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5" name="Rectangle 51"/>
            <p:cNvSpPr>
              <a:spLocks noChangeArrowheads="1"/>
            </p:cNvSpPr>
            <p:nvPr/>
          </p:nvSpPr>
          <p:spPr bwMode="auto">
            <a:xfrm>
              <a:off x="2736" y="292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</a:t>
              </a:r>
            </a:p>
          </p:txBody>
        </p:sp>
        <p:sp>
          <p:nvSpPr>
            <p:cNvPr id="45086" name="Rectangle 52"/>
            <p:cNvSpPr>
              <a:spLocks noChangeArrowheads="1"/>
            </p:cNvSpPr>
            <p:nvPr/>
          </p:nvSpPr>
          <p:spPr bwMode="auto">
            <a:xfrm>
              <a:off x="3072" y="292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64" name="Group 54"/>
          <p:cNvGrpSpPr>
            <a:grpSpLocks/>
          </p:cNvGrpSpPr>
          <p:nvPr/>
        </p:nvGrpSpPr>
        <p:grpSpPr bwMode="auto">
          <a:xfrm>
            <a:off x="2057400" y="3213100"/>
            <a:ext cx="4724400" cy="609600"/>
            <a:chOff x="1296" y="2024"/>
            <a:chExt cx="2976" cy="384"/>
          </a:xfrm>
        </p:grpSpPr>
        <p:sp>
          <p:nvSpPr>
            <p:cNvPr id="45067" name="Rectangle 31"/>
            <p:cNvSpPr>
              <a:spLocks noChangeArrowheads="1"/>
            </p:cNvSpPr>
            <p:nvPr/>
          </p:nvSpPr>
          <p:spPr bwMode="auto">
            <a:xfrm>
              <a:off x="1776" y="2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i-1</a:t>
              </a:r>
            </a:p>
          </p:txBody>
        </p:sp>
        <p:sp>
          <p:nvSpPr>
            <p:cNvPr id="45068" name="Rectangle 32"/>
            <p:cNvSpPr>
              <a:spLocks noChangeArrowheads="1"/>
            </p:cNvSpPr>
            <p:nvPr/>
          </p:nvSpPr>
          <p:spPr bwMode="auto">
            <a:xfrm>
              <a:off x="2112" y="2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Rectangle 33"/>
            <p:cNvSpPr>
              <a:spLocks noChangeArrowheads="1"/>
            </p:cNvSpPr>
            <p:nvPr/>
          </p:nvSpPr>
          <p:spPr bwMode="auto">
            <a:xfrm>
              <a:off x="2688" y="2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</a:t>
              </a:r>
            </a:p>
          </p:txBody>
        </p:sp>
        <p:sp>
          <p:nvSpPr>
            <p:cNvPr id="45070" name="Rectangle 34"/>
            <p:cNvSpPr>
              <a:spLocks noChangeArrowheads="1"/>
            </p:cNvSpPr>
            <p:nvPr/>
          </p:nvSpPr>
          <p:spPr bwMode="auto">
            <a:xfrm>
              <a:off x="3024" y="2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35"/>
            <p:cNvSpPr>
              <a:spLocks noChangeShapeType="1"/>
            </p:cNvSpPr>
            <p:nvPr/>
          </p:nvSpPr>
          <p:spPr bwMode="auto">
            <a:xfrm>
              <a:off x="2352" y="23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Text Box 36"/>
            <p:cNvSpPr txBox="1">
              <a:spLocks noChangeArrowheads="1"/>
            </p:cNvSpPr>
            <p:nvPr/>
          </p:nvSpPr>
          <p:spPr bwMode="auto">
            <a:xfrm>
              <a:off x="1296" y="2072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 dirty="0">
                  <a:latin typeface="Verdana" pitchFamily="34" charset="0"/>
                </a:rPr>
                <a:t>p</a:t>
              </a:r>
            </a:p>
          </p:txBody>
        </p:sp>
        <p:sp>
          <p:nvSpPr>
            <p:cNvPr id="45073" name="Rectangle 37"/>
            <p:cNvSpPr>
              <a:spLocks noChangeArrowheads="1"/>
            </p:cNvSpPr>
            <p:nvPr/>
          </p:nvSpPr>
          <p:spPr bwMode="auto">
            <a:xfrm>
              <a:off x="3696" y="2168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i+1</a:t>
              </a:r>
            </a:p>
          </p:txBody>
        </p:sp>
        <p:sp>
          <p:nvSpPr>
            <p:cNvPr id="45074" name="Rectangle 38"/>
            <p:cNvSpPr>
              <a:spLocks noChangeArrowheads="1"/>
            </p:cNvSpPr>
            <p:nvPr/>
          </p:nvSpPr>
          <p:spPr bwMode="auto">
            <a:xfrm>
              <a:off x="4032" y="2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39"/>
            <p:cNvSpPr>
              <a:spLocks noChangeShapeType="1"/>
            </p:cNvSpPr>
            <p:nvPr/>
          </p:nvSpPr>
          <p:spPr bwMode="auto">
            <a:xfrm>
              <a:off x="3264" y="230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Line 53"/>
            <p:cNvSpPr>
              <a:spLocks noChangeShapeType="1"/>
            </p:cNvSpPr>
            <p:nvPr/>
          </p:nvSpPr>
          <p:spPr bwMode="auto">
            <a:xfrm>
              <a:off x="1344" y="20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9848" name="Rectangle 56"/>
          <p:cNvSpPr>
            <a:spLocks noChangeArrowheads="1"/>
          </p:cNvSpPr>
          <p:nvPr/>
        </p:nvSpPr>
        <p:spPr bwMode="auto">
          <a:xfrm>
            <a:off x="3822700" y="4854575"/>
            <a:ext cx="468313" cy="2159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49" name="Rectangle 57"/>
          <p:cNvSpPr>
            <a:spLocks noChangeArrowheads="1"/>
          </p:cNvSpPr>
          <p:nvPr/>
        </p:nvSpPr>
        <p:spPr bwMode="auto">
          <a:xfrm>
            <a:off x="4341813" y="4724400"/>
            <a:ext cx="1533525" cy="1081088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48" grpId="0" animBg="1"/>
      <p:bldP spid="28984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90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摘除结点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s= p-&gt;next;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p-&gt;next = s-&gt;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next;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//p-&gt;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next= </a:t>
            </a:r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</a:rPr>
              <a:t>(p-&gt;next)-&gt;next</a:t>
            </a:r>
            <a:endParaRPr lang="en-US" altLang="zh-CN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删除结点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delete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s;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DADA420-32FD-4016-8383-EEB2D5F7FA49}" type="slidenum">
              <a:rPr lang="en-US" altLang="zh-CN"/>
              <a:pPr>
                <a:defRPr/>
              </a:pPr>
              <a:t>75</a:t>
            </a:fld>
            <a:r>
              <a:rPr lang="en-US" altLang="zh-CN"/>
              <a:t>-</a:t>
            </a:r>
          </a:p>
        </p:txBody>
      </p:sp>
      <p:cxnSp>
        <p:nvCxnSpPr>
          <p:cNvPr id="290838" name="AutoShape 22"/>
          <p:cNvCxnSpPr>
            <a:cxnSpLocks noChangeShapeType="1"/>
            <a:stCxn id="46095" idx="0"/>
            <a:endCxn id="46098" idx="0"/>
          </p:cNvCxnSpPr>
          <p:nvPr/>
        </p:nvCxnSpPr>
        <p:spPr bwMode="auto">
          <a:xfrm rot="5400000" flipV="1">
            <a:off x="6731794" y="707232"/>
            <a:ext cx="1587" cy="2590800"/>
          </a:xfrm>
          <a:prstGeom prst="curvedConnector3">
            <a:avLst>
              <a:gd name="adj1" fmla="val -14400005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086" name="Group 23"/>
          <p:cNvGrpSpPr>
            <a:grpSpLocks/>
          </p:cNvGrpSpPr>
          <p:nvPr/>
        </p:nvGrpSpPr>
        <p:grpSpPr bwMode="auto">
          <a:xfrm>
            <a:off x="3951288" y="1773238"/>
            <a:ext cx="4724400" cy="609600"/>
            <a:chOff x="1344" y="2778"/>
            <a:chExt cx="2976" cy="384"/>
          </a:xfrm>
        </p:grpSpPr>
        <p:sp>
          <p:nvSpPr>
            <p:cNvPr id="46094" name="Rectangle 24"/>
            <p:cNvSpPr>
              <a:spLocks noChangeArrowheads="1"/>
            </p:cNvSpPr>
            <p:nvPr/>
          </p:nvSpPr>
          <p:spPr bwMode="auto">
            <a:xfrm>
              <a:off x="1824" y="292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i-1</a:t>
              </a:r>
            </a:p>
          </p:txBody>
        </p:sp>
        <p:sp>
          <p:nvSpPr>
            <p:cNvPr id="46095" name="Rectangle 25"/>
            <p:cNvSpPr>
              <a:spLocks noChangeArrowheads="1"/>
            </p:cNvSpPr>
            <p:nvPr/>
          </p:nvSpPr>
          <p:spPr bwMode="auto">
            <a:xfrm>
              <a:off x="2160" y="292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26"/>
            <p:cNvSpPr>
              <a:spLocks noChangeShapeType="1"/>
            </p:cNvSpPr>
            <p:nvPr/>
          </p:nvSpPr>
          <p:spPr bwMode="auto">
            <a:xfrm>
              <a:off x="1392" y="277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7" name="Text Box 27"/>
            <p:cNvSpPr txBox="1">
              <a:spLocks noChangeArrowheads="1"/>
            </p:cNvSpPr>
            <p:nvPr/>
          </p:nvSpPr>
          <p:spPr bwMode="auto">
            <a:xfrm>
              <a:off x="1344" y="2826"/>
              <a:ext cx="2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0" dirty="0">
                  <a:latin typeface="Verdana" pitchFamily="34" charset="0"/>
                </a:rPr>
                <a:t>p</a:t>
              </a:r>
            </a:p>
          </p:txBody>
        </p:sp>
        <p:sp>
          <p:nvSpPr>
            <p:cNvPr id="46098" name="Rectangle 28"/>
            <p:cNvSpPr>
              <a:spLocks noChangeArrowheads="1"/>
            </p:cNvSpPr>
            <p:nvPr/>
          </p:nvSpPr>
          <p:spPr bwMode="auto">
            <a:xfrm>
              <a:off x="3744" y="292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i+1</a:t>
              </a:r>
            </a:p>
          </p:txBody>
        </p:sp>
        <p:sp>
          <p:nvSpPr>
            <p:cNvPr id="46099" name="Rectangle 29"/>
            <p:cNvSpPr>
              <a:spLocks noChangeArrowheads="1"/>
            </p:cNvSpPr>
            <p:nvPr/>
          </p:nvSpPr>
          <p:spPr bwMode="auto">
            <a:xfrm>
              <a:off x="4080" y="292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30"/>
            <p:cNvSpPr>
              <a:spLocks noChangeShapeType="1"/>
            </p:cNvSpPr>
            <p:nvPr/>
          </p:nvSpPr>
          <p:spPr bwMode="auto">
            <a:xfrm>
              <a:off x="3312" y="30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Line 31"/>
            <p:cNvSpPr>
              <a:spLocks noChangeShapeType="1"/>
            </p:cNvSpPr>
            <p:nvPr/>
          </p:nvSpPr>
          <p:spPr bwMode="auto">
            <a:xfrm>
              <a:off x="2400" y="30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2" name="Rectangle 32"/>
            <p:cNvSpPr>
              <a:spLocks noChangeArrowheads="1"/>
            </p:cNvSpPr>
            <p:nvPr/>
          </p:nvSpPr>
          <p:spPr bwMode="auto">
            <a:xfrm>
              <a:off x="2736" y="292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Verdana" pitchFamily="34" charset="0"/>
                </a:rPr>
                <a:t>a</a:t>
              </a:r>
              <a:r>
                <a:rPr kumimoji="1" lang="en-US" altLang="zh-CN" b="0" baseline="-25000">
                  <a:latin typeface="Verdana" pitchFamily="34" charset="0"/>
                </a:rPr>
                <a:t>i</a:t>
              </a:r>
            </a:p>
          </p:txBody>
        </p:sp>
        <p:sp>
          <p:nvSpPr>
            <p:cNvPr id="46103" name="Rectangle 33"/>
            <p:cNvSpPr>
              <a:spLocks noChangeArrowheads="1"/>
            </p:cNvSpPr>
            <p:nvPr/>
          </p:nvSpPr>
          <p:spPr bwMode="auto">
            <a:xfrm>
              <a:off x="3072" y="292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084888" y="2420938"/>
            <a:ext cx="576262" cy="817562"/>
            <a:chOff x="3696" y="1525"/>
            <a:chExt cx="363" cy="515"/>
          </a:xfrm>
        </p:grpSpPr>
        <p:sp>
          <p:nvSpPr>
            <p:cNvPr id="46092" name="Line 36"/>
            <p:cNvSpPr>
              <a:spLocks noChangeShapeType="1"/>
            </p:cNvSpPr>
            <p:nvPr/>
          </p:nvSpPr>
          <p:spPr bwMode="auto">
            <a:xfrm flipV="1">
              <a:off x="3878" y="1525"/>
              <a:ext cx="181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Text Box 37"/>
            <p:cNvSpPr txBox="1">
              <a:spLocks noChangeArrowheads="1"/>
            </p:cNvSpPr>
            <p:nvPr/>
          </p:nvSpPr>
          <p:spPr bwMode="auto">
            <a:xfrm>
              <a:off x="3696" y="175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ahoma" pitchFamily="34" charset="0"/>
                </a:rPr>
                <a:t>s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795963" y="2060575"/>
            <a:ext cx="215900" cy="317500"/>
            <a:chOff x="1383" y="3339"/>
            <a:chExt cx="136" cy="200"/>
          </a:xfrm>
        </p:grpSpPr>
        <p:sp>
          <p:nvSpPr>
            <p:cNvPr id="46090" name="Line 40"/>
            <p:cNvSpPr>
              <a:spLocks noChangeShapeType="1"/>
            </p:cNvSpPr>
            <p:nvPr/>
          </p:nvSpPr>
          <p:spPr bwMode="auto">
            <a:xfrm flipH="1">
              <a:off x="1383" y="3339"/>
              <a:ext cx="9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1" name="Line 41"/>
            <p:cNvSpPr>
              <a:spLocks noChangeShapeType="1"/>
            </p:cNvSpPr>
            <p:nvPr/>
          </p:nvSpPr>
          <p:spPr bwMode="auto">
            <a:xfrm>
              <a:off x="1383" y="335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0858" name="Rectangle 42"/>
          <p:cNvSpPr>
            <a:spLocks noChangeArrowheads="1"/>
          </p:cNvSpPr>
          <p:nvPr/>
        </p:nvSpPr>
        <p:spPr bwMode="auto">
          <a:xfrm>
            <a:off x="6170613" y="2003425"/>
            <a:ext cx="1533525" cy="1081088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bldLvl="2"/>
      <p:bldP spid="29085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052736"/>
            <a:ext cx="7620000" cy="41148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T&gt; </a:t>
            </a:r>
            <a:r>
              <a:rPr lang="en-US" altLang="zh-CN" b="1" dirty="0" smtClean="0">
                <a:solidFill>
                  <a:schemeClr val="accent3">
                    <a:lumMod val="90000"/>
                  </a:schemeClr>
                </a:solidFill>
                <a:latin typeface="Times New Roman" pitchFamily="18" charset="0"/>
              </a:rPr>
              <a:t>//</a:t>
            </a:r>
            <a:r>
              <a:rPr lang="zh-CN" altLang="en-US" b="1" dirty="0" smtClean="0">
                <a:solidFill>
                  <a:schemeClr val="accent3">
                    <a:lumMod val="90000"/>
                  </a:schemeClr>
                </a:solidFill>
                <a:latin typeface="Times New Roman" pitchFamily="18" charset="0"/>
              </a:rPr>
              <a:t>同前面在某个数据后插入</a:t>
            </a:r>
            <a:endParaRPr lang="en-US" altLang="zh-CN" b="1" dirty="0" smtClean="0">
              <a:solidFill>
                <a:schemeClr val="accent3">
                  <a:lumMod val="90000"/>
                </a:schemeClr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&lt;T&gt;::Delete(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{     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找到编号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i-1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的结点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同前面 在位置</a:t>
            </a:r>
            <a:r>
              <a:rPr lang="en-US" altLang="zh-CN" dirty="0" err="1" smtClean="0">
                <a:solidFill>
                  <a:srgbClr val="009900"/>
                </a:solidFill>
                <a:latin typeface="Times New Roman" pitchFamily="18" charset="0"/>
              </a:rPr>
              <a:t>i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插入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)</a:t>
            </a:r>
            <a:endParaRPr lang="zh-CN" altLang="en-US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Node&lt;T&gt; *p=first;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j = 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(p-&gt;next!=NULL ) &amp;&amp; (j&lt;i-1)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      p=p-&gt;next;             j++;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(p-&gt;next==NULL)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          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throw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删除位置非法”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{    ……      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}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latin typeface="Times New Roman" pitchFamily="18" charset="0"/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  <a:latin typeface="Times New Roman" pitchFamily="18" charset="0"/>
              </a:rPr>
              <a:t>删除操作</a:t>
            </a:r>
            <a:r>
              <a:rPr lang="zh-CN" altLang="en-US" dirty="0">
                <a:solidFill>
                  <a:srgbClr val="009900"/>
                </a:solidFill>
                <a:latin typeface="Times New Roman" pitchFamily="18" charset="0"/>
              </a:rPr>
              <a:t>如前所述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962DFAA9-3003-4370-99CC-DA6D60147777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/>
              <a:t>—</a:t>
            </a:r>
            <a:r>
              <a:rPr lang="zh-CN" altLang="en-US" dirty="0"/>
              <a:t>删除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删除的三种情况</a:t>
            </a:r>
          </a:p>
        </p:txBody>
      </p:sp>
      <p:sp>
        <p:nvSpPr>
          <p:cNvPr id="48145" name="AutoShape 5"/>
          <p:cNvSpPr>
            <a:spLocks noChangeArrowheads="1"/>
          </p:cNvSpPr>
          <p:nvPr/>
        </p:nvSpPr>
        <p:spPr bwMode="auto">
          <a:xfrm>
            <a:off x="2362001" y="2234332"/>
            <a:ext cx="609600" cy="4572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48146" name="AutoShape 6"/>
          <p:cNvSpPr>
            <a:spLocks noChangeArrowheads="1"/>
          </p:cNvSpPr>
          <p:nvPr/>
        </p:nvSpPr>
        <p:spPr bwMode="auto">
          <a:xfrm>
            <a:off x="2971601" y="2234332"/>
            <a:ext cx="334963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48147" name="Line 7"/>
          <p:cNvSpPr>
            <a:spLocks noChangeShapeType="1"/>
          </p:cNvSpPr>
          <p:nvPr/>
        </p:nvSpPr>
        <p:spPr bwMode="auto">
          <a:xfrm>
            <a:off x="3162101" y="24518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8" name="AutoShape 8"/>
          <p:cNvSpPr>
            <a:spLocks noChangeArrowheads="1"/>
          </p:cNvSpPr>
          <p:nvPr/>
        </p:nvSpPr>
        <p:spPr bwMode="auto">
          <a:xfrm>
            <a:off x="3593901" y="2234332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 dirty="0"/>
              <a:t>a1</a:t>
            </a:r>
          </a:p>
        </p:txBody>
      </p:sp>
      <p:sp>
        <p:nvSpPr>
          <p:cNvPr id="48149" name="AutoShape 9"/>
          <p:cNvSpPr>
            <a:spLocks noChangeArrowheads="1"/>
          </p:cNvSpPr>
          <p:nvPr/>
        </p:nvSpPr>
        <p:spPr bwMode="auto">
          <a:xfrm>
            <a:off x="4214614" y="2234332"/>
            <a:ext cx="315913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48150" name="Line 10"/>
          <p:cNvSpPr>
            <a:spLocks noChangeShapeType="1"/>
          </p:cNvSpPr>
          <p:nvPr/>
        </p:nvSpPr>
        <p:spPr bwMode="auto">
          <a:xfrm>
            <a:off x="4314626" y="2451820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1" name="AutoShape 11"/>
          <p:cNvSpPr>
            <a:spLocks noChangeArrowheads="1"/>
          </p:cNvSpPr>
          <p:nvPr/>
        </p:nvSpPr>
        <p:spPr bwMode="auto">
          <a:xfrm>
            <a:off x="1771378" y="5131072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i-1</a:t>
            </a:r>
          </a:p>
        </p:txBody>
      </p:sp>
      <p:sp>
        <p:nvSpPr>
          <p:cNvPr id="48152" name="AutoShape 12"/>
          <p:cNvSpPr>
            <a:spLocks noChangeArrowheads="1"/>
          </p:cNvSpPr>
          <p:nvPr/>
        </p:nvSpPr>
        <p:spPr bwMode="auto">
          <a:xfrm>
            <a:off x="2380978" y="5131072"/>
            <a:ext cx="34925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48153" name="Line 13"/>
          <p:cNvSpPr>
            <a:spLocks noChangeShapeType="1"/>
          </p:cNvSpPr>
          <p:nvPr/>
        </p:nvSpPr>
        <p:spPr bwMode="auto">
          <a:xfrm>
            <a:off x="2514328" y="534379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4" name="AutoShape 14"/>
          <p:cNvSpPr>
            <a:spLocks noChangeArrowheads="1"/>
          </p:cNvSpPr>
          <p:nvPr/>
        </p:nvSpPr>
        <p:spPr bwMode="auto">
          <a:xfrm>
            <a:off x="7477472" y="333184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n</a:t>
            </a:r>
          </a:p>
        </p:txBody>
      </p:sp>
      <p:sp>
        <p:nvSpPr>
          <p:cNvPr id="48155" name="AutoShape 15"/>
          <p:cNvSpPr>
            <a:spLocks noChangeArrowheads="1"/>
          </p:cNvSpPr>
          <p:nvPr/>
        </p:nvSpPr>
        <p:spPr bwMode="auto">
          <a:xfrm>
            <a:off x="8087072" y="3331840"/>
            <a:ext cx="355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 dirty="0">
                <a:latin typeface="宋体" charset="-122"/>
              </a:rPr>
              <a:t>∧</a:t>
            </a:r>
            <a:r>
              <a:rPr kumimoji="1" lang="en-US" altLang="zh-CN" b="0" dirty="0"/>
              <a:t> </a:t>
            </a:r>
          </a:p>
        </p:txBody>
      </p:sp>
      <p:sp>
        <p:nvSpPr>
          <p:cNvPr id="48157" name="Line 17"/>
          <p:cNvSpPr>
            <a:spLocks noChangeShapeType="1"/>
          </p:cNvSpPr>
          <p:nvPr/>
        </p:nvSpPr>
        <p:spPr bwMode="auto">
          <a:xfrm>
            <a:off x="7020272" y="356044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8" name="Line 18"/>
          <p:cNvSpPr>
            <a:spLocks noChangeShapeType="1"/>
          </p:cNvSpPr>
          <p:nvPr/>
        </p:nvSpPr>
        <p:spPr bwMode="auto">
          <a:xfrm>
            <a:off x="2009576" y="24518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9" name="Text Box 19"/>
          <p:cNvSpPr txBox="1">
            <a:spLocks noChangeArrowheads="1"/>
          </p:cNvSpPr>
          <p:nvPr/>
        </p:nvSpPr>
        <p:spPr bwMode="auto">
          <a:xfrm>
            <a:off x="1361876" y="2204864"/>
            <a:ext cx="812800" cy="4572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 dirty="0"/>
              <a:t>first</a:t>
            </a:r>
          </a:p>
        </p:txBody>
      </p:sp>
      <p:sp>
        <p:nvSpPr>
          <p:cNvPr id="48160" name="AutoShape 20"/>
          <p:cNvSpPr>
            <a:spLocks noChangeArrowheads="1"/>
          </p:cNvSpPr>
          <p:nvPr/>
        </p:nvSpPr>
        <p:spPr bwMode="auto">
          <a:xfrm>
            <a:off x="3039790" y="5131072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i</a:t>
            </a:r>
          </a:p>
        </p:txBody>
      </p:sp>
      <p:sp>
        <p:nvSpPr>
          <p:cNvPr id="48161" name="AutoShape 21"/>
          <p:cNvSpPr>
            <a:spLocks noChangeArrowheads="1"/>
          </p:cNvSpPr>
          <p:nvPr/>
        </p:nvSpPr>
        <p:spPr bwMode="auto">
          <a:xfrm>
            <a:off x="3649390" y="5131072"/>
            <a:ext cx="34925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48162" name="Line 22"/>
          <p:cNvSpPr>
            <a:spLocks noChangeShapeType="1"/>
          </p:cNvSpPr>
          <p:nvPr/>
        </p:nvSpPr>
        <p:spPr bwMode="auto">
          <a:xfrm>
            <a:off x="3782740" y="534379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64" name="Line 24"/>
          <p:cNvSpPr>
            <a:spLocks noChangeShapeType="1"/>
          </p:cNvSpPr>
          <p:nvPr/>
        </p:nvSpPr>
        <p:spPr bwMode="auto">
          <a:xfrm>
            <a:off x="1331640" y="5348560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347838" y="2277195"/>
            <a:ext cx="215900" cy="317500"/>
            <a:chOff x="1383" y="3339"/>
            <a:chExt cx="136" cy="200"/>
          </a:xfrm>
        </p:grpSpPr>
        <p:sp>
          <p:nvSpPr>
            <p:cNvPr id="48143" name="Line 43"/>
            <p:cNvSpPr>
              <a:spLocks noChangeShapeType="1"/>
            </p:cNvSpPr>
            <p:nvPr/>
          </p:nvSpPr>
          <p:spPr bwMode="auto">
            <a:xfrm flipH="1">
              <a:off x="1383" y="3339"/>
              <a:ext cx="9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Line 44"/>
            <p:cNvSpPr>
              <a:spLocks noChangeShapeType="1"/>
            </p:cNvSpPr>
            <p:nvPr/>
          </p:nvSpPr>
          <p:spPr bwMode="auto">
            <a:xfrm>
              <a:off x="1383" y="335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5" name="Text Box 45"/>
          <p:cNvSpPr txBox="1">
            <a:spLocks noChangeArrowheads="1"/>
          </p:cNvSpPr>
          <p:nvPr/>
        </p:nvSpPr>
        <p:spPr bwMode="auto">
          <a:xfrm>
            <a:off x="1371401" y="2793206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表头删除</a:t>
            </a:r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1481732" y="5754960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表中删除</a:t>
            </a:r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6988026" y="4083200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表尾删除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758802" y="5173935"/>
            <a:ext cx="215900" cy="317500"/>
            <a:chOff x="1383" y="3339"/>
            <a:chExt cx="136" cy="200"/>
          </a:xfrm>
        </p:grpSpPr>
        <p:sp>
          <p:nvSpPr>
            <p:cNvPr id="48141" name="Line 51"/>
            <p:cNvSpPr>
              <a:spLocks noChangeShapeType="1"/>
            </p:cNvSpPr>
            <p:nvPr/>
          </p:nvSpPr>
          <p:spPr bwMode="auto">
            <a:xfrm flipH="1">
              <a:off x="1383" y="3339"/>
              <a:ext cx="9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Line 52"/>
            <p:cNvSpPr>
              <a:spLocks noChangeShapeType="1"/>
            </p:cNvSpPr>
            <p:nvPr/>
          </p:nvSpPr>
          <p:spPr bwMode="auto">
            <a:xfrm>
              <a:off x="1383" y="335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39" name="Freeform 55"/>
          <p:cNvSpPr>
            <a:spLocks/>
          </p:cNvSpPr>
          <p:nvPr/>
        </p:nvSpPr>
        <p:spPr bwMode="auto">
          <a:xfrm>
            <a:off x="3058913" y="1916832"/>
            <a:ext cx="1944688" cy="481013"/>
          </a:xfrm>
          <a:custGeom>
            <a:avLst/>
            <a:gdLst>
              <a:gd name="T0" fmla="*/ 0 w 1225"/>
              <a:gd name="T1" fmla="*/ 303 h 303"/>
              <a:gd name="T2" fmla="*/ 182 w 1225"/>
              <a:gd name="T3" fmla="*/ 76 h 303"/>
              <a:gd name="T4" fmla="*/ 409 w 1225"/>
              <a:gd name="T5" fmla="*/ 30 h 303"/>
              <a:gd name="T6" fmla="*/ 998 w 1225"/>
              <a:gd name="T7" fmla="*/ 30 h 303"/>
              <a:gd name="T8" fmla="*/ 1225 w 1225"/>
              <a:gd name="T9" fmla="*/ 212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303"/>
              <a:gd name="T17" fmla="*/ 1225 w 1225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303">
                <a:moveTo>
                  <a:pt x="0" y="303"/>
                </a:moveTo>
                <a:cubicBezTo>
                  <a:pt x="57" y="212"/>
                  <a:pt x="114" y="121"/>
                  <a:pt x="182" y="76"/>
                </a:cubicBezTo>
                <a:cubicBezTo>
                  <a:pt x="250" y="31"/>
                  <a:pt x="273" y="38"/>
                  <a:pt x="409" y="30"/>
                </a:cubicBezTo>
                <a:cubicBezTo>
                  <a:pt x="545" y="22"/>
                  <a:pt x="862" y="0"/>
                  <a:pt x="998" y="30"/>
                </a:cubicBezTo>
                <a:cubicBezTo>
                  <a:pt x="1134" y="60"/>
                  <a:pt x="1179" y="136"/>
                  <a:pt x="1225" y="212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0" name="Freeform 56"/>
          <p:cNvSpPr>
            <a:spLocks/>
          </p:cNvSpPr>
          <p:nvPr/>
        </p:nvSpPr>
        <p:spPr bwMode="auto">
          <a:xfrm>
            <a:off x="2542902" y="4772297"/>
            <a:ext cx="1944688" cy="481013"/>
          </a:xfrm>
          <a:custGeom>
            <a:avLst/>
            <a:gdLst>
              <a:gd name="T0" fmla="*/ 0 w 1225"/>
              <a:gd name="T1" fmla="*/ 303 h 303"/>
              <a:gd name="T2" fmla="*/ 182 w 1225"/>
              <a:gd name="T3" fmla="*/ 76 h 303"/>
              <a:gd name="T4" fmla="*/ 409 w 1225"/>
              <a:gd name="T5" fmla="*/ 30 h 303"/>
              <a:gd name="T6" fmla="*/ 998 w 1225"/>
              <a:gd name="T7" fmla="*/ 30 h 303"/>
              <a:gd name="T8" fmla="*/ 1225 w 1225"/>
              <a:gd name="T9" fmla="*/ 212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303"/>
              <a:gd name="T17" fmla="*/ 1225 w 1225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303">
                <a:moveTo>
                  <a:pt x="0" y="303"/>
                </a:moveTo>
                <a:cubicBezTo>
                  <a:pt x="57" y="212"/>
                  <a:pt x="114" y="121"/>
                  <a:pt x="182" y="76"/>
                </a:cubicBezTo>
                <a:cubicBezTo>
                  <a:pt x="250" y="31"/>
                  <a:pt x="273" y="38"/>
                  <a:pt x="409" y="30"/>
                </a:cubicBezTo>
                <a:cubicBezTo>
                  <a:pt x="545" y="22"/>
                  <a:pt x="862" y="0"/>
                  <a:pt x="998" y="30"/>
                </a:cubicBezTo>
                <a:cubicBezTo>
                  <a:pt x="1134" y="60"/>
                  <a:pt x="1179" y="136"/>
                  <a:pt x="1225" y="212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4860032" y="225172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 dirty="0" smtClean="0"/>
              <a:t>a2</a:t>
            </a:r>
            <a:endParaRPr kumimoji="1" lang="en-US" altLang="zh-CN" b="0" dirty="0"/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5480745" y="2251720"/>
            <a:ext cx="315913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5580757" y="2469208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5909370" y="225172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…</a:t>
            </a:r>
          </a:p>
        </p:txBody>
      </p:sp>
      <p:sp>
        <p:nvSpPr>
          <p:cNvPr id="41" name="AutoShape 20"/>
          <p:cNvSpPr>
            <a:spLocks noChangeArrowheads="1"/>
          </p:cNvSpPr>
          <p:nvPr/>
        </p:nvSpPr>
        <p:spPr bwMode="auto">
          <a:xfrm>
            <a:off x="4337695" y="513204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 dirty="0" smtClean="0"/>
              <a:t>a</a:t>
            </a:r>
            <a:r>
              <a:rPr kumimoji="1" lang="en-US" altLang="zh-CN" b="0" baseline="-25000" dirty="0" smtClean="0"/>
              <a:t>i+1</a:t>
            </a:r>
            <a:endParaRPr kumimoji="1" lang="en-US" altLang="zh-CN" b="0" baseline="-25000" dirty="0"/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4947295" y="5132040"/>
            <a:ext cx="34925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5080645" y="534476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5568008" y="513204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…</a:t>
            </a:r>
          </a:p>
        </p:txBody>
      </p:sp>
      <p:sp>
        <p:nvSpPr>
          <p:cNvPr id="45" name="AutoShape 20"/>
          <p:cNvSpPr>
            <a:spLocks noChangeArrowheads="1"/>
          </p:cNvSpPr>
          <p:nvPr/>
        </p:nvSpPr>
        <p:spPr bwMode="auto">
          <a:xfrm>
            <a:off x="5862711" y="333184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i</a:t>
            </a:r>
          </a:p>
        </p:txBody>
      </p:sp>
      <p:sp>
        <p:nvSpPr>
          <p:cNvPr id="46" name="AutoShape 21"/>
          <p:cNvSpPr>
            <a:spLocks noChangeArrowheads="1"/>
          </p:cNvSpPr>
          <p:nvPr/>
        </p:nvSpPr>
        <p:spPr bwMode="auto">
          <a:xfrm>
            <a:off x="6472311" y="3331840"/>
            <a:ext cx="34925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 dirty="0">
                <a:latin typeface="宋体" charset="-122"/>
              </a:rPr>
              <a:t>∧</a:t>
            </a:r>
            <a:endParaRPr kumimoji="1" lang="en-US" altLang="zh-CN" b="0" dirty="0"/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5220072" y="340169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 dirty="0"/>
              <a:t>…</a:t>
            </a:r>
          </a:p>
        </p:txBody>
      </p:sp>
      <p:grpSp>
        <p:nvGrpSpPr>
          <p:cNvPr id="49" name="Group 42"/>
          <p:cNvGrpSpPr>
            <a:grpSpLocks/>
          </p:cNvGrpSpPr>
          <p:nvPr/>
        </p:nvGrpSpPr>
        <p:grpSpPr bwMode="auto">
          <a:xfrm>
            <a:off x="7140922" y="3401690"/>
            <a:ext cx="215900" cy="317500"/>
            <a:chOff x="1383" y="3339"/>
            <a:chExt cx="136" cy="200"/>
          </a:xfrm>
        </p:grpSpPr>
        <p:sp>
          <p:nvSpPr>
            <p:cNvPr id="50" name="Line 43"/>
            <p:cNvSpPr>
              <a:spLocks noChangeShapeType="1"/>
            </p:cNvSpPr>
            <p:nvPr/>
          </p:nvSpPr>
          <p:spPr bwMode="auto">
            <a:xfrm flipH="1">
              <a:off x="1383" y="3339"/>
              <a:ext cx="9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383" y="3357"/>
              <a:ext cx="136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702026" y="836712"/>
            <a:ext cx="4572000" cy="1200329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txBody>
          <a:bodyPr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s= p-&gt;next</a:t>
            </a:r>
            <a:r>
              <a:rPr lang="en-US" altLang="zh-CN" dirty="0" smtClean="0">
                <a:solidFill>
                  <a:srgbClr val="000000"/>
                </a:solidFill>
              </a:rPr>
              <a:t>; </a:t>
            </a:r>
            <a:r>
              <a:rPr lang="en-US" altLang="zh-CN" dirty="0" smtClean="0">
                <a:solidFill>
                  <a:srgbClr val="009900"/>
                </a:solidFill>
              </a:rPr>
              <a:t>//p</a:t>
            </a:r>
            <a:r>
              <a:rPr lang="zh-CN" altLang="en-US" dirty="0" smtClean="0">
                <a:solidFill>
                  <a:srgbClr val="009900"/>
                </a:solidFill>
              </a:rPr>
              <a:t>是待删除结点的前一个，</a:t>
            </a:r>
            <a:r>
              <a:rPr lang="en-US" altLang="zh-CN" dirty="0" smtClean="0">
                <a:solidFill>
                  <a:srgbClr val="009900"/>
                </a:solidFill>
              </a:rPr>
              <a:t>s</a:t>
            </a:r>
            <a:r>
              <a:rPr lang="zh-CN" altLang="en-US" dirty="0" smtClean="0">
                <a:solidFill>
                  <a:srgbClr val="009900"/>
                </a:solidFill>
              </a:rPr>
              <a:t>选取待删结点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p-</a:t>
            </a:r>
            <a:r>
              <a:rPr lang="en-US" altLang="zh-CN" dirty="0">
                <a:solidFill>
                  <a:srgbClr val="000000"/>
                </a:solidFill>
              </a:rPr>
              <a:t>&gt;next = s-&gt;</a:t>
            </a:r>
            <a:r>
              <a:rPr lang="en-US" altLang="zh-CN" dirty="0" smtClean="0">
                <a:solidFill>
                  <a:srgbClr val="000000"/>
                </a:solidFill>
              </a:rPr>
              <a:t>next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zh-CN" altLang="en-US" dirty="0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 flipV="1">
            <a:off x="3584302" y="2707137"/>
            <a:ext cx="239713" cy="60247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3455714" y="3309615"/>
            <a:ext cx="18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0" dirty="0">
                <a:latin typeface="Verdana" pitchFamily="34" charset="0"/>
              </a:rPr>
              <a:t>s</a:t>
            </a:r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2514328" y="2658984"/>
            <a:ext cx="316705" cy="6728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2304852" y="3331840"/>
            <a:ext cx="209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0" dirty="0" smtClean="0">
                <a:latin typeface="Verdana" pitchFamily="34" charset="0"/>
              </a:rPr>
              <a:t>p</a:t>
            </a:r>
            <a:endParaRPr kumimoji="1" lang="en-US" altLang="zh-CN" b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/>
              <a:t>析构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980728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析构函数</a:t>
            </a:r>
          </a:p>
          <a:p>
            <a:pPr lvl="1" eaLnBrk="1" hangingPunct="1"/>
            <a:r>
              <a:rPr lang="zh-CN" altLang="en-US" dirty="0" smtClean="0"/>
              <a:t>链表使用完毕，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必须要释放内存</a:t>
            </a:r>
          </a:p>
        </p:txBody>
      </p:sp>
      <p:grpSp>
        <p:nvGrpSpPr>
          <p:cNvPr id="49157" name="Group 49"/>
          <p:cNvGrpSpPr>
            <a:grpSpLocks/>
          </p:cNvGrpSpPr>
          <p:nvPr/>
        </p:nvGrpSpPr>
        <p:grpSpPr bwMode="auto">
          <a:xfrm>
            <a:off x="1390378" y="5322540"/>
            <a:ext cx="7531100" cy="530225"/>
            <a:chOff x="567" y="2251"/>
            <a:chExt cx="4744" cy="334"/>
          </a:xfrm>
        </p:grpSpPr>
        <p:sp>
          <p:nvSpPr>
            <p:cNvPr id="49174" name="AutoShape 8"/>
            <p:cNvSpPr>
              <a:spLocks noChangeArrowheads="1"/>
            </p:cNvSpPr>
            <p:nvPr/>
          </p:nvSpPr>
          <p:spPr bwMode="auto">
            <a:xfrm>
              <a:off x="1231" y="2297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9175" name="AutoShape 9"/>
            <p:cNvSpPr>
              <a:spLocks noChangeArrowheads="1"/>
            </p:cNvSpPr>
            <p:nvPr/>
          </p:nvSpPr>
          <p:spPr bwMode="auto">
            <a:xfrm>
              <a:off x="1615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9176" name="Line 10"/>
            <p:cNvSpPr>
              <a:spLocks noChangeShapeType="1"/>
            </p:cNvSpPr>
            <p:nvPr/>
          </p:nvSpPr>
          <p:spPr bwMode="auto">
            <a:xfrm>
              <a:off x="1807" y="2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7" name="AutoShape 11"/>
            <p:cNvSpPr>
              <a:spLocks noChangeArrowheads="1"/>
            </p:cNvSpPr>
            <p:nvPr/>
          </p:nvSpPr>
          <p:spPr bwMode="auto">
            <a:xfrm>
              <a:off x="2154" y="2296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49178" name="AutoShape 12"/>
            <p:cNvSpPr>
              <a:spLocks noChangeArrowheads="1"/>
            </p:cNvSpPr>
            <p:nvPr/>
          </p:nvSpPr>
          <p:spPr bwMode="auto">
            <a:xfrm>
              <a:off x="2527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9179" name="Line 13"/>
            <p:cNvSpPr>
              <a:spLocks noChangeShapeType="1"/>
            </p:cNvSpPr>
            <p:nvPr/>
          </p:nvSpPr>
          <p:spPr bwMode="auto">
            <a:xfrm>
              <a:off x="2719" y="2441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AutoShape 14"/>
            <p:cNvSpPr>
              <a:spLocks noChangeArrowheads="1"/>
            </p:cNvSpPr>
            <p:nvPr/>
          </p:nvSpPr>
          <p:spPr bwMode="auto">
            <a:xfrm>
              <a:off x="3007" y="2297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49181" name="AutoShape 15"/>
            <p:cNvSpPr>
              <a:spLocks noChangeArrowheads="1"/>
            </p:cNvSpPr>
            <p:nvPr/>
          </p:nvSpPr>
          <p:spPr bwMode="auto">
            <a:xfrm>
              <a:off x="3391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49182" name="Line 16"/>
            <p:cNvSpPr>
              <a:spLocks noChangeShapeType="1"/>
            </p:cNvSpPr>
            <p:nvPr/>
          </p:nvSpPr>
          <p:spPr bwMode="auto">
            <a:xfrm>
              <a:off x="3583" y="2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3" name="AutoShape 17"/>
            <p:cNvSpPr>
              <a:spLocks noChangeArrowheads="1"/>
            </p:cNvSpPr>
            <p:nvPr/>
          </p:nvSpPr>
          <p:spPr bwMode="auto">
            <a:xfrm>
              <a:off x="4591" y="2297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49184" name="AutoShape 18"/>
            <p:cNvSpPr>
              <a:spLocks noChangeArrowheads="1"/>
            </p:cNvSpPr>
            <p:nvPr/>
          </p:nvSpPr>
          <p:spPr bwMode="auto">
            <a:xfrm>
              <a:off x="4975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49185" name="Text Box 19"/>
            <p:cNvSpPr txBox="1">
              <a:spLocks noChangeArrowheads="1"/>
            </p:cNvSpPr>
            <p:nvPr/>
          </p:nvSpPr>
          <p:spPr bwMode="auto">
            <a:xfrm>
              <a:off x="3919" y="229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49186" name="Line 20"/>
            <p:cNvSpPr>
              <a:spLocks noChangeShapeType="1"/>
            </p:cNvSpPr>
            <p:nvPr/>
          </p:nvSpPr>
          <p:spPr bwMode="auto">
            <a:xfrm>
              <a:off x="4303" y="2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7" name="Line 21"/>
            <p:cNvSpPr>
              <a:spLocks noChangeShapeType="1"/>
            </p:cNvSpPr>
            <p:nvPr/>
          </p:nvSpPr>
          <p:spPr bwMode="auto">
            <a:xfrm>
              <a:off x="991" y="2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8" name="Text Box 22"/>
            <p:cNvSpPr txBox="1">
              <a:spLocks noChangeArrowheads="1"/>
            </p:cNvSpPr>
            <p:nvPr/>
          </p:nvSpPr>
          <p:spPr bwMode="auto">
            <a:xfrm>
              <a:off x="567" y="2251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901901" y="4725144"/>
            <a:ext cx="457200" cy="495300"/>
            <a:chOff x="1728" y="2616"/>
            <a:chExt cx="288" cy="312"/>
          </a:xfrm>
        </p:grpSpPr>
        <p:sp>
          <p:nvSpPr>
            <p:cNvPr id="49172" name="Line 24"/>
            <p:cNvSpPr>
              <a:spLocks noChangeShapeType="1"/>
            </p:cNvSpPr>
            <p:nvPr/>
          </p:nvSpPr>
          <p:spPr bwMode="auto">
            <a:xfrm>
              <a:off x="1728" y="2616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25"/>
            <p:cNvSpPr txBox="1">
              <a:spLocks noChangeArrowheads="1"/>
            </p:cNvSpPr>
            <p:nvPr/>
          </p:nvSpPr>
          <p:spPr bwMode="auto">
            <a:xfrm>
              <a:off x="1728" y="2640"/>
              <a:ext cx="288" cy="28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/>
                <a:t>p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054203" y="5827365"/>
            <a:ext cx="792162" cy="725488"/>
            <a:chOff x="2592" y="2448"/>
            <a:chExt cx="288" cy="647"/>
          </a:xfrm>
        </p:grpSpPr>
        <p:sp>
          <p:nvSpPr>
            <p:cNvPr id="49170" name="Line 27"/>
            <p:cNvSpPr>
              <a:spLocks noChangeShapeType="1"/>
            </p:cNvSpPr>
            <p:nvPr/>
          </p:nvSpPr>
          <p:spPr bwMode="auto">
            <a:xfrm flipV="1">
              <a:off x="2592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Text Box 28"/>
            <p:cNvSpPr txBox="1">
              <a:spLocks noChangeArrowheads="1"/>
            </p:cNvSpPr>
            <p:nvPr/>
          </p:nvSpPr>
          <p:spPr bwMode="auto">
            <a:xfrm>
              <a:off x="2592" y="2687"/>
              <a:ext cx="2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494065" y="5827365"/>
            <a:ext cx="930275" cy="817563"/>
            <a:chOff x="2592" y="2448"/>
            <a:chExt cx="288" cy="545"/>
          </a:xfrm>
        </p:grpSpPr>
        <p:sp>
          <p:nvSpPr>
            <p:cNvPr id="49168" name="Line 30"/>
            <p:cNvSpPr>
              <a:spLocks noChangeShapeType="1"/>
            </p:cNvSpPr>
            <p:nvPr/>
          </p:nvSpPr>
          <p:spPr bwMode="auto">
            <a:xfrm flipV="1">
              <a:off x="2592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Text Box 31"/>
            <p:cNvSpPr txBox="1">
              <a:spLocks noChangeArrowheads="1"/>
            </p:cNvSpPr>
            <p:nvPr/>
          </p:nvSpPr>
          <p:spPr bwMode="auto">
            <a:xfrm>
              <a:off x="2592" y="2688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342061" y="4763248"/>
            <a:ext cx="457200" cy="487363"/>
            <a:chOff x="1728" y="2640"/>
            <a:chExt cx="288" cy="307"/>
          </a:xfrm>
        </p:grpSpPr>
        <p:sp>
          <p:nvSpPr>
            <p:cNvPr id="49166" name="Line 39"/>
            <p:cNvSpPr>
              <a:spLocks noChangeShapeType="1"/>
            </p:cNvSpPr>
            <p:nvPr/>
          </p:nvSpPr>
          <p:spPr bwMode="auto">
            <a:xfrm>
              <a:off x="1728" y="275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Text Box 40"/>
            <p:cNvSpPr txBox="1">
              <a:spLocks noChangeArrowheads="1"/>
            </p:cNvSpPr>
            <p:nvPr/>
          </p:nvSpPr>
          <p:spPr bwMode="auto">
            <a:xfrm>
              <a:off x="1728" y="2640"/>
              <a:ext cx="288" cy="28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/>
                <a:t>p</a:t>
              </a:r>
            </a:p>
          </p:txBody>
        </p:sp>
      </p:grpSp>
      <p:sp>
        <p:nvSpPr>
          <p:cNvPr id="288818" name="Rectangle 50"/>
          <p:cNvSpPr>
            <a:spLocks noChangeArrowheads="1"/>
          </p:cNvSpPr>
          <p:nvPr/>
        </p:nvSpPr>
        <p:spPr bwMode="auto">
          <a:xfrm>
            <a:off x="1331640" y="5251103"/>
            <a:ext cx="1081088" cy="863600"/>
          </a:xfrm>
          <a:prstGeom prst="rect">
            <a:avLst/>
          </a:prstGeom>
          <a:solidFill>
            <a:schemeClr val="bg1">
              <a:alpha val="80000"/>
            </a:schemeClr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819" name="Rectangle 51"/>
          <p:cNvSpPr>
            <a:spLocks noChangeArrowheads="1"/>
          </p:cNvSpPr>
          <p:nvPr/>
        </p:nvSpPr>
        <p:spPr bwMode="auto">
          <a:xfrm>
            <a:off x="2384153" y="4725144"/>
            <a:ext cx="1482725" cy="1892796"/>
          </a:xfrm>
          <a:prstGeom prst="rect">
            <a:avLst/>
          </a:prstGeom>
          <a:solidFill>
            <a:schemeClr val="bg1">
              <a:alpha val="80000"/>
            </a:schemeClr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820" name="Rectangle 52"/>
          <p:cNvSpPr>
            <a:spLocks noChangeArrowheads="1"/>
          </p:cNvSpPr>
          <p:nvPr/>
        </p:nvSpPr>
        <p:spPr bwMode="auto">
          <a:xfrm>
            <a:off x="3750990" y="4725144"/>
            <a:ext cx="1482725" cy="1965821"/>
          </a:xfrm>
          <a:prstGeom prst="rect">
            <a:avLst/>
          </a:prstGeom>
          <a:solidFill>
            <a:schemeClr val="bg1">
              <a:alpha val="80000"/>
            </a:schemeClr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821" name="Rectangle 53"/>
          <p:cNvSpPr>
            <a:spLocks noChangeArrowheads="1"/>
          </p:cNvSpPr>
          <p:nvPr/>
        </p:nvSpPr>
        <p:spPr bwMode="auto">
          <a:xfrm>
            <a:off x="3693989" y="5884515"/>
            <a:ext cx="792162" cy="8636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313238" y="836712"/>
            <a:ext cx="5155306" cy="447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&lt;T&gt;::Delete(</a:t>
            </a:r>
            <a:r>
              <a:rPr lang="en-US" altLang="zh-CN" b="0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{     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Node&lt;T&gt; *p=first;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       while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(p!=NULL )</a:t>
            </a:r>
          </a:p>
          <a:p>
            <a:pPr lvl="1">
              <a:lnSpc>
                <a:spcPct val="5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      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     first = p-&gt;next;          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</a:rPr>
              <a:t>delete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     p = first;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}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3733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18" grpId="0" animBg="1"/>
      <p:bldP spid="288819" grpId="0" animBg="1"/>
      <p:bldP spid="288820" grpId="0" animBg="1"/>
      <p:bldP spid="28882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单链表的实现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总结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★</a:t>
            </a:r>
            <a:endParaRPr lang="zh-CN" altLang="en-US" dirty="0" smtClean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优点</a:t>
            </a: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插入、删除不需要移动大量元素</a:t>
            </a:r>
          </a:p>
          <a:p>
            <a:pPr lvl="1" eaLnBrk="1" hangingPunct="1"/>
            <a:r>
              <a:rPr lang="zh-CN" altLang="en-US" b="1" dirty="0" smtClean="0">
                <a:solidFill>
                  <a:srgbClr val="C00000"/>
                </a:solidFill>
              </a:rPr>
              <a:t>动态分配内存</a:t>
            </a:r>
          </a:p>
          <a:p>
            <a:pPr eaLnBrk="1" hangingPunct="1"/>
            <a:r>
              <a:rPr lang="zh-CN" altLang="en-US" dirty="0" smtClean="0"/>
              <a:t>缺陷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顺序查找，不能直接定位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6876462-3A5D-4635-BB71-16A861E878F1}" type="slidenum">
              <a:rPr lang="en-US" altLang="zh-CN"/>
              <a:pPr>
                <a:defRPr/>
              </a:pPr>
              <a:t>79</a:t>
            </a:fld>
            <a:r>
              <a:rPr lang="en-US" altLang="zh-CN"/>
              <a:t>-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505396" y="5131029"/>
            <a:ext cx="7531100" cy="530226"/>
            <a:chOff x="567" y="2251"/>
            <a:chExt cx="4744" cy="334"/>
          </a:xfrm>
        </p:grpSpPr>
        <p:sp>
          <p:nvSpPr>
            <p:cNvPr id="51206" name="AutoShape 5"/>
            <p:cNvSpPr>
              <a:spLocks noChangeArrowheads="1"/>
            </p:cNvSpPr>
            <p:nvPr/>
          </p:nvSpPr>
          <p:spPr bwMode="auto">
            <a:xfrm>
              <a:off x="1231" y="2297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1207" name="AutoShape 6"/>
            <p:cNvSpPr>
              <a:spLocks noChangeArrowheads="1"/>
            </p:cNvSpPr>
            <p:nvPr/>
          </p:nvSpPr>
          <p:spPr bwMode="auto">
            <a:xfrm>
              <a:off x="1615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1807" y="2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9" name="AutoShape 8"/>
            <p:cNvSpPr>
              <a:spLocks noChangeArrowheads="1"/>
            </p:cNvSpPr>
            <p:nvPr/>
          </p:nvSpPr>
          <p:spPr bwMode="auto">
            <a:xfrm>
              <a:off x="2154" y="2296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51210" name="AutoShape 9"/>
            <p:cNvSpPr>
              <a:spLocks noChangeArrowheads="1"/>
            </p:cNvSpPr>
            <p:nvPr/>
          </p:nvSpPr>
          <p:spPr bwMode="auto">
            <a:xfrm>
              <a:off x="2527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2719" y="2441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2" name="AutoShape 11"/>
            <p:cNvSpPr>
              <a:spLocks noChangeArrowheads="1"/>
            </p:cNvSpPr>
            <p:nvPr/>
          </p:nvSpPr>
          <p:spPr bwMode="auto">
            <a:xfrm>
              <a:off x="3007" y="2297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51213" name="AutoShape 12"/>
            <p:cNvSpPr>
              <a:spLocks noChangeArrowheads="1"/>
            </p:cNvSpPr>
            <p:nvPr/>
          </p:nvSpPr>
          <p:spPr bwMode="auto">
            <a:xfrm>
              <a:off x="3391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1214" name="Line 13"/>
            <p:cNvSpPr>
              <a:spLocks noChangeShapeType="1"/>
            </p:cNvSpPr>
            <p:nvPr/>
          </p:nvSpPr>
          <p:spPr bwMode="auto">
            <a:xfrm>
              <a:off x="3583" y="2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AutoShape 14"/>
            <p:cNvSpPr>
              <a:spLocks noChangeArrowheads="1"/>
            </p:cNvSpPr>
            <p:nvPr/>
          </p:nvSpPr>
          <p:spPr bwMode="auto">
            <a:xfrm>
              <a:off x="4591" y="2297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51216" name="AutoShape 15"/>
            <p:cNvSpPr>
              <a:spLocks noChangeArrowheads="1"/>
            </p:cNvSpPr>
            <p:nvPr/>
          </p:nvSpPr>
          <p:spPr bwMode="auto">
            <a:xfrm>
              <a:off x="4975" y="2297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3919" y="2297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4303" y="2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991" y="2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0" name="Text Box 19"/>
            <p:cNvSpPr txBox="1">
              <a:spLocks noChangeArrowheads="1"/>
            </p:cNvSpPr>
            <p:nvPr/>
          </p:nvSpPr>
          <p:spPr bwMode="auto">
            <a:xfrm>
              <a:off x="567" y="2251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dirty="0"/>
                <a:t>first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第一</a:t>
            </a:r>
            <a:r>
              <a:rPr lang="zh-CN" altLang="en-US" b="1" dirty="0" smtClean="0">
                <a:latin typeface="+mn-ea"/>
                <a:ea typeface="+mn-ea"/>
              </a:rPr>
              <a:t>章回顾：数据结构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63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数据结构是什么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数据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迷你简启体" pitchFamily="65" charset="-122"/>
              </a:rPr>
              <a:t>及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相互关系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，是计算机组织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逻辑结构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、存储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物理结构</a:t>
            </a:r>
            <a:r>
              <a:rPr lang="en-US" altLang="zh-CN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数据的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方式</a:t>
            </a:r>
            <a:endParaRPr lang="en-US" altLang="zh-CN" sz="2400" b="1" dirty="0" smtClean="0">
              <a:solidFill>
                <a:srgbClr val="002060"/>
              </a:solidFill>
              <a:latin typeface="Times New Roman" pitchFamily="18" charset="0"/>
              <a:ea typeface="迷你简启体" pitchFamily="65" charset="-122"/>
            </a:endParaRPr>
          </a:p>
          <a:p>
            <a:pPr lvl="1"/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逻辑结构</a:t>
            </a:r>
            <a:r>
              <a:rPr lang="zh-CN" altLang="en-US" sz="2400" b="1" dirty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：数据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元素集合中，相互之间存在的一种或多种特定关系，包括线性结构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一一对应的前后关系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，树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一对多的层次关系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，图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多对多的关系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</a:p>
          <a:p>
            <a:pPr lvl="1"/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迷你简启体" pitchFamily="65" charset="-122"/>
              </a:rPr>
              <a:t>物理结构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(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存储结构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itchFamily="18" charset="0"/>
                <a:ea typeface="迷你简启体" pitchFamily="65" charset="-122"/>
              </a:rPr>
              <a:t>：数据结构在计算机中的存储表示，不仅要存储元素，还要存储元素之间的关系</a:t>
            </a:r>
            <a:endParaRPr lang="zh-CN" altLang="en-US" sz="2400" b="1" dirty="0">
              <a:solidFill>
                <a:srgbClr val="002060"/>
              </a:solidFill>
              <a:latin typeface="Times New Roman" pitchFamily="18" charset="0"/>
              <a:ea typeface="迷你简启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2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04"/>
    </mc:Choice>
    <mc:Fallback xmlns="">
      <p:transition spd="slow" advTm="109704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  <a:ea typeface="+mn-ea"/>
              </a:rPr>
              <a:t>2.4 </a:t>
            </a:r>
            <a:r>
              <a:rPr lang="zh-CN" altLang="en-US" sz="4000" b="1" dirty="0" smtClean="0">
                <a:latin typeface="Times New Roman" pitchFamily="18" charset="0"/>
                <a:ea typeface="+mn-ea"/>
              </a:rPr>
              <a:t>顺序表和单链表的比较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+mn-ea"/>
              </a:rPr>
              <a:t>-</a:t>
            </a:r>
            <a:fld id="{3F79BBDE-1F3C-4984-B6B6-635E6141043B}" type="slidenum">
              <a:rPr lang="en-US" altLang="zh-CN">
                <a:ea typeface="+mn-ea"/>
              </a:rPr>
              <a:pPr>
                <a:defRPr/>
              </a:pPr>
              <a:t>80</a:t>
            </a:fld>
            <a:r>
              <a:rPr lang="en-US" altLang="zh-CN">
                <a:ea typeface="+mn-ea"/>
              </a:rPr>
              <a:t>-</a:t>
            </a:r>
          </a:p>
        </p:txBody>
      </p:sp>
      <p:graphicFrame>
        <p:nvGraphicFramePr>
          <p:cNvPr id="32260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24359"/>
              </p:ext>
            </p:extLst>
          </p:nvPr>
        </p:nvGraphicFramePr>
        <p:xfrm>
          <a:off x="1499492" y="2061045"/>
          <a:ext cx="7392988" cy="4378262"/>
        </p:xfrm>
        <a:graphic>
          <a:graphicData uri="http://schemas.openxmlformats.org/drawingml/2006/table">
            <a:tbl>
              <a:tblPr/>
              <a:tblGrid>
                <a:gridCol w="2137048"/>
                <a:gridCol w="2448272"/>
                <a:gridCol w="2807668"/>
              </a:tblGrid>
              <a:tr h="1111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顺序表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单链表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按位置查找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插入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移动元素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删除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移动元素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O(1)/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查找位置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适用范围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频繁位置查找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频繁插入和删除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2390079" y="2120565"/>
            <a:ext cx="1412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 sz="1800" dirty="0">
                <a:solidFill>
                  <a:srgbClr val="000099"/>
                </a:solidFill>
                <a:ea typeface="+mn-ea"/>
              </a:rPr>
              <a:t>存储结构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1575692" y="2915551"/>
            <a:ext cx="1008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99"/>
                </a:solidFill>
                <a:ea typeface="+mn-ea"/>
              </a:rPr>
              <a:t>操作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1561405" y="2267479"/>
            <a:ext cx="1535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99"/>
                </a:solidFill>
                <a:ea typeface="+mn-ea"/>
              </a:rPr>
              <a:t>时间复杂度</a:t>
            </a: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2196405" y="2061045"/>
            <a:ext cx="1439491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ea typeface="+mn-ea"/>
            </a:endParaRP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1499492" y="2518245"/>
            <a:ext cx="2136404" cy="622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</a:rPr>
              <a:t>2.4 </a:t>
            </a:r>
            <a:r>
              <a:rPr lang="zh-CN" altLang="en-US" sz="4000" b="1" dirty="0">
                <a:latin typeface="Times New Roman" pitchFamily="18" charset="0"/>
              </a:rPr>
              <a:t>顺序表和单链表的比较</a:t>
            </a:r>
            <a:endParaRPr lang="zh-CN" altLang="en-US" sz="40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908720"/>
            <a:ext cx="7620000" cy="44748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时间性能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查找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顺序表能随机访问，单链表顺序访问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插入和删除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顺序表需要</a:t>
            </a:r>
            <a:r>
              <a:rPr lang="zh-CN" altLang="en-US" b="1" dirty="0" smtClean="0">
                <a:solidFill>
                  <a:srgbClr val="C00000"/>
                </a:solidFill>
              </a:rPr>
              <a:t>移动大量元素（需要考虑数据单元很大时低效）</a:t>
            </a:r>
            <a:r>
              <a:rPr lang="zh-CN" altLang="en-US" dirty="0" smtClean="0">
                <a:solidFill>
                  <a:srgbClr val="000000"/>
                </a:solidFill>
              </a:rPr>
              <a:t>，单链表</a:t>
            </a:r>
            <a:r>
              <a:rPr lang="zh-CN" altLang="en-US" b="1" dirty="0" smtClean="0">
                <a:solidFill>
                  <a:srgbClr val="C00000"/>
                </a:solidFill>
              </a:rPr>
              <a:t>移动指针</a:t>
            </a:r>
          </a:p>
          <a:p>
            <a:pPr eaLnBrk="1" hangingPunct="1"/>
            <a:r>
              <a:rPr lang="zh-CN" altLang="en-US" dirty="0" smtClean="0"/>
              <a:t>空间性能</a:t>
            </a: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</a:rPr>
              <a:t>存储密度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 顺序表静态分配，需要预留空间；单链表指针域有额外开销。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5ED3CD9-1E4E-491C-B2AD-CBA6B72405E2}" type="slidenum">
              <a:rPr lang="en-US" altLang="zh-CN"/>
              <a:pPr>
                <a:defRPr/>
              </a:pPr>
              <a:t>81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  <a:ea typeface="+mn-ea"/>
              </a:rPr>
              <a:t>2.5 </a:t>
            </a:r>
            <a:r>
              <a:rPr lang="zh-CN" altLang="en-US" sz="3600" b="1" dirty="0" smtClean="0">
                <a:latin typeface="Times New Roman" pitchFamily="18" charset="0"/>
                <a:ea typeface="+mn-ea"/>
              </a:rPr>
              <a:t>线性表链式存储的其他存储方法</a:t>
            </a:r>
          </a:p>
        </p:txBody>
      </p:sp>
      <p:sp>
        <p:nvSpPr>
          <p:cNvPr id="563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循环链表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双链表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静态链表（了解）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间接寻址（了解）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DBA1EAE8-1355-4DCD-90B1-43AE715C8527}" type="slidenum">
              <a:rPr lang="en-US" altLang="zh-CN"/>
              <a:pPr>
                <a:defRPr/>
              </a:pPr>
              <a:t>82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-45368"/>
            <a:ext cx="8100392" cy="1143000"/>
          </a:xfrm>
        </p:spPr>
        <p:txBody>
          <a:bodyPr/>
          <a:lstStyle/>
          <a:p>
            <a:r>
              <a:rPr lang="en-US" altLang="zh-CN" sz="3600" dirty="0">
                <a:latin typeface="Times New Roman" pitchFamily="18" charset="0"/>
              </a:rPr>
              <a:t>2.5 </a:t>
            </a:r>
            <a:r>
              <a:rPr lang="zh-CN" altLang="en-US" sz="3600" dirty="0">
                <a:latin typeface="Times New Roman" pitchFamily="18" charset="0"/>
              </a:rPr>
              <a:t>线性表的其他存储</a:t>
            </a:r>
            <a:r>
              <a:rPr lang="zh-CN" altLang="en-US" sz="3600" dirty="0" smtClean="0">
                <a:latin typeface="Times New Roman" pitchFamily="18" charset="0"/>
              </a:rPr>
              <a:t>方法</a:t>
            </a:r>
            <a:r>
              <a:rPr lang="en-US" altLang="zh-CN" sz="3600" dirty="0" smtClean="0">
                <a:latin typeface="Times New Roman" pitchFamily="18" charset="0"/>
              </a:rPr>
              <a:t>—</a:t>
            </a:r>
            <a:r>
              <a:rPr lang="zh-CN" altLang="en-US" sz="3600" dirty="0" smtClean="0">
                <a:latin typeface="Times New Roman" pitchFamily="18" charset="0"/>
              </a:rPr>
              <a:t>循环链表</a:t>
            </a:r>
            <a:endParaRPr lang="zh-CN" altLang="en-US" sz="36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循环链表</a:t>
            </a:r>
            <a:r>
              <a:rPr lang="en-US" altLang="zh-CN" sz="3200" dirty="0" smtClean="0"/>
              <a:t>		</a:t>
            </a:r>
            <a:endParaRPr lang="zh-CN" altLang="en-US" sz="3200" dirty="0" smtClean="0"/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增加尾指针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尾结点指针指向头结点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zh-CN" altLang="en-US" sz="2800" dirty="0" smtClean="0">
                <a:solidFill>
                  <a:srgbClr val="000000"/>
                </a:solidFill>
              </a:rPr>
              <a:t>而非</a:t>
            </a:r>
            <a:r>
              <a:rPr lang="en-US" altLang="zh-CN" sz="2800" dirty="0" smtClean="0">
                <a:solidFill>
                  <a:srgbClr val="000000"/>
                </a:solidFill>
              </a:rPr>
              <a:t>NULL)</a:t>
            </a:r>
            <a:endParaRPr lang="zh-CN" altLang="en-US" sz="2800" dirty="0" smtClean="0">
              <a:solidFill>
                <a:srgbClr val="000000"/>
              </a:solidFill>
            </a:endParaRPr>
          </a:p>
        </p:txBody>
      </p:sp>
      <p:grpSp>
        <p:nvGrpSpPr>
          <p:cNvPr id="57349" name="Group 37"/>
          <p:cNvGrpSpPr>
            <a:grpSpLocks/>
          </p:cNvGrpSpPr>
          <p:nvPr/>
        </p:nvGrpSpPr>
        <p:grpSpPr bwMode="auto">
          <a:xfrm>
            <a:off x="2391667" y="4869160"/>
            <a:ext cx="6500813" cy="1393825"/>
            <a:chOff x="690" y="1888"/>
            <a:chExt cx="4095" cy="878"/>
          </a:xfrm>
        </p:grpSpPr>
        <p:sp>
          <p:nvSpPr>
            <p:cNvPr id="57358" name="AutoShape 5"/>
            <p:cNvSpPr>
              <a:spLocks noChangeArrowheads="1"/>
            </p:cNvSpPr>
            <p:nvPr/>
          </p:nvSpPr>
          <p:spPr bwMode="auto">
            <a:xfrm>
              <a:off x="690" y="2032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7359" name="AutoShape 6"/>
            <p:cNvSpPr>
              <a:spLocks noChangeArrowheads="1"/>
            </p:cNvSpPr>
            <p:nvPr/>
          </p:nvSpPr>
          <p:spPr bwMode="auto">
            <a:xfrm>
              <a:off x="1074" y="2032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1266" y="21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AutoShape 8"/>
            <p:cNvSpPr>
              <a:spLocks noChangeArrowheads="1"/>
            </p:cNvSpPr>
            <p:nvPr/>
          </p:nvSpPr>
          <p:spPr bwMode="auto">
            <a:xfrm>
              <a:off x="1602" y="203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57362" name="AutoShape 9"/>
            <p:cNvSpPr>
              <a:spLocks noChangeArrowheads="1"/>
            </p:cNvSpPr>
            <p:nvPr/>
          </p:nvSpPr>
          <p:spPr bwMode="auto">
            <a:xfrm>
              <a:off x="1986" y="2032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>
              <a:off x="2178" y="21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AutoShape 11"/>
            <p:cNvSpPr>
              <a:spLocks noChangeArrowheads="1"/>
            </p:cNvSpPr>
            <p:nvPr/>
          </p:nvSpPr>
          <p:spPr bwMode="auto">
            <a:xfrm>
              <a:off x="2466" y="203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57365" name="AutoShape 12"/>
            <p:cNvSpPr>
              <a:spLocks noChangeArrowheads="1"/>
            </p:cNvSpPr>
            <p:nvPr/>
          </p:nvSpPr>
          <p:spPr bwMode="auto">
            <a:xfrm>
              <a:off x="2850" y="2032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7366" name="Line 13"/>
            <p:cNvSpPr>
              <a:spLocks noChangeShapeType="1"/>
            </p:cNvSpPr>
            <p:nvPr/>
          </p:nvSpPr>
          <p:spPr bwMode="auto">
            <a:xfrm>
              <a:off x="3042" y="21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AutoShape 14"/>
            <p:cNvSpPr>
              <a:spLocks noChangeArrowheads="1"/>
            </p:cNvSpPr>
            <p:nvPr/>
          </p:nvSpPr>
          <p:spPr bwMode="auto">
            <a:xfrm>
              <a:off x="4050" y="2032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57368" name="AutoShape 15"/>
            <p:cNvSpPr>
              <a:spLocks noChangeArrowheads="1"/>
            </p:cNvSpPr>
            <p:nvPr/>
          </p:nvSpPr>
          <p:spPr bwMode="auto">
            <a:xfrm>
              <a:off x="4434" y="2032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 </a:t>
              </a:r>
            </a:p>
          </p:txBody>
        </p:sp>
        <p:sp>
          <p:nvSpPr>
            <p:cNvPr id="57369" name="Text Box 16"/>
            <p:cNvSpPr txBox="1">
              <a:spLocks noChangeArrowheads="1"/>
            </p:cNvSpPr>
            <p:nvPr/>
          </p:nvSpPr>
          <p:spPr bwMode="auto">
            <a:xfrm>
              <a:off x="3378" y="20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57370" name="Line 17"/>
            <p:cNvSpPr>
              <a:spLocks noChangeShapeType="1"/>
            </p:cNvSpPr>
            <p:nvPr/>
          </p:nvSpPr>
          <p:spPr bwMode="auto">
            <a:xfrm>
              <a:off x="3762" y="21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1" name="Line 18"/>
            <p:cNvSpPr>
              <a:spLocks noChangeShapeType="1"/>
            </p:cNvSpPr>
            <p:nvPr/>
          </p:nvSpPr>
          <p:spPr bwMode="auto">
            <a:xfrm flipV="1">
              <a:off x="4578" y="188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2" name="Line 19"/>
            <p:cNvSpPr>
              <a:spLocks noChangeShapeType="1"/>
            </p:cNvSpPr>
            <p:nvPr/>
          </p:nvSpPr>
          <p:spPr bwMode="auto">
            <a:xfrm flipH="1">
              <a:off x="930" y="1888"/>
              <a:ext cx="36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3" name="Line 20"/>
            <p:cNvSpPr>
              <a:spLocks noChangeShapeType="1"/>
            </p:cNvSpPr>
            <p:nvPr/>
          </p:nvSpPr>
          <p:spPr bwMode="auto">
            <a:xfrm>
              <a:off x="930" y="1888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4" name="Line 31"/>
            <p:cNvSpPr>
              <a:spLocks noChangeShapeType="1"/>
            </p:cNvSpPr>
            <p:nvPr/>
          </p:nvSpPr>
          <p:spPr bwMode="auto">
            <a:xfrm flipH="1" flipV="1">
              <a:off x="4286" y="2296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5" name="Text Box 32"/>
            <p:cNvSpPr txBox="1">
              <a:spLocks noChangeArrowheads="1"/>
            </p:cNvSpPr>
            <p:nvPr/>
          </p:nvSpPr>
          <p:spPr bwMode="auto">
            <a:xfrm>
              <a:off x="4332" y="2478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rear</a:t>
              </a:r>
            </a:p>
          </p:txBody>
        </p:sp>
      </p:grpSp>
      <p:grpSp>
        <p:nvGrpSpPr>
          <p:cNvPr id="57350" name="Group 38"/>
          <p:cNvGrpSpPr>
            <a:grpSpLocks/>
          </p:cNvGrpSpPr>
          <p:nvPr/>
        </p:nvGrpSpPr>
        <p:grpSpPr bwMode="auto">
          <a:xfrm>
            <a:off x="6568008" y="3259608"/>
            <a:ext cx="1293812" cy="1249363"/>
            <a:chOff x="2064" y="2795"/>
            <a:chExt cx="815" cy="787"/>
          </a:xfrm>
        </p:grpSpPr>
        <p:sp>
          <p:nvSpPr>
            <p:cNvPr id="57351" name="AutoShape 23"/>
            <p:cNvSpPr>
              <a:spLocks noChangeArrowheads="1"/>
            </p:cNvSpPr>
            <p:nvPr/>
          </p:nvSpPr>
          <p:spPr bwMode="auto">
            <a:xfrm>
              <a:off x="2064" y="2891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7352" name="AutoShape 24"/>
            <p:cNvSpPr>
              <a:spLocks noChangeArrowheads="1"/>
            </p:cNvSpPr>
            <p:nvPr/>
          </p:nvSpPr>
          <p:spPr bwMode="auto">
            <a:xfrm>
              <a:off x="2448" y="2891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57353" name="Line 25"/>
            <p:cNvSpPr>
              <a:spLocks noChangeShapeType="1"/>
            </p:cNvSpPr>
            <p:nvPr/>
          </p:nvSpPr>
          <p:spPr bwMode="auto">
            <a:xfrm flipV="1">
              <a:off x="2592" y="2795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4" name="Line 26"/>
            <p:cNvSpPr>
              <a:spLocks noChangeShapeType="1"/>
            </p:cNvSpPr>
            <p:nvPr/>
          </p:nvSpPr>
          <p:spPr bwMode="auto">
            <a:xfrm>
              <a:off x="2304" y="2795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5" name="Line 27"/>
            <p:cNvSpPr>
              <a:spLocks noChangeShapeType="1"/>
            </p:cNvSpPr>
            <p:nvPr/>
          </p:nvSpPr>
          <p:spPr bwMode="auto">
            <a:xfrm>
              <a:off x="2304" y="2795"/>
              <a:ext cx="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6" name="Line 33"/>
            <p:cNvSpPr>
              <a:spLocks noChangeShapeType="1"/>
            </p:cNvSpPr>
            <p:nvPr/>
          </p:nvSpPr>
          <p:spPr bwMode="auto">
            <a:xfrm flipH="1" flipV="1">
              <a:off x="2336" y="315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7" name="Text Box 34"/>
            <p:cNvSpPr txBox="1">
              <a:spLocks noChangeArrowheads="1"/>
            </p:cNvSpPr>
            <p:nvPr/>
          </p:nvSpPr>
          <p:spPr bwMode="auto">
            <a:xfrm>
              <a:off x="2426" y="329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/>
                <a:t>rear</a:t>
              </a:r>
            </a:p>
          </p:txBody>
        </p:sp>
      </p:grp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1932732" y="53404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1259632" y="5038849"/>
            <a:ext cx="720725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 dirty="0"/>
              <a:t>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itchFamily="18" charset="0"/>
              </a:rPr>
              <a:t>2.5 </a:t>
            </a:r>
            <a:r>
              <a:rPr lang="zh-CN" altLang="en-US" sz="3600" dirty="0">
                <a:latin typeface="Times New Roman" pitchFamily="18" charset="0"/>
              </a:rPr>
              <a:t>线性表的其他存储方法</a:t>
            </a:r>
            <a:r>
              <a:rPr lang="en-US" altLang="zh-CN" sz="3600" dirty="0" smtClean="0">
                <a:latin typeface="Times New Roman" pitchFamily="18" charset="0"/>
              </a:rPr>
              <a:t>—</a:t>
            </a:r>
            <a:r>
              <a:rPr lang="zh-CN" altLang="en-US" sz="3600" dirty="0" smtClean="0">
                <a:latin typeface="Times New Roman" pitchFamily="18" charset="0"/>
              </a:rPr>
              <a:t>双链表</a:t>
            </a:r>
            <a:endParaRPr lang="zh-CN" altLang="en-US" sz="36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双链表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每个结点有两个指针域，指向前驱和后继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AFD18D91-7119-45E5-93EE-EAE7CAE1135D}" type="slidenum">
              <a:rPr lang="en-US" altLang="zh-CN"/>
              <a:pPr>
                <a:defRPr/>
              </a:pPr>
              <a:t>84</a:t>
            </a:fld>
            <a:r>
              <a:rPr lang="en-US" altLang="zh-CN"/>
              <a:t>-</a:t>
            </a:r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2047677" y="3513584"/>
            <a:ext cx="609600" cy="5334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2657277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76" name="Line 7"/>
          <p:cNvSpPr>
            <a:spLocks noChangeShapeType="1"/>
          </p:cNvSpPr>
          <p:nvPr/>
        </p:nvSpPr>
        <p:spPr bwMode="auto">
          <a:xfrm>
            <a:off x="2885877" y="3665984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1666677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78" name="AutoShape 9"/>
          <p:cNvSpPr>
            <a:spLocks noChangeArrowheads="1"/>
          </p:cNvSpPr>
          <p:nvPr/>
        </p:nvSpPr>
        <p:spPr bwMode="auto">
          <a:xfrm>
            <a:off x="3800277" y="3513584"/>
            <a:ext cx="609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a1</a:t>
            </a:r>
          </a:p>
        </p:txBody>
      </p:sp>
      <p:sp>
        <p:nvSpPr>
          <p:cNvPr id="58379" name="AutoShape 10"/>
          <p:cNvSpPr>
            <a:spLocks noChangeArrowheads="1"/>
          </p:cNvSpPr>
          <p:nvPr/>
        </p:nvSpPr>
        <p:spPr bwMode="auto">
          <a:xfrm>
            <a:off x="4409877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80" name="AutoShape 11"/>
          <p:cNvSpPr>
            <a:spLocks noChangeArrowheads="1"/>
          </p:cNvSpPr>
          <p:nvPr/>
        </p:nvSpPr>
        <p:spPr bwMode="auto">
          <a:xfrm>
            <a:off x="3419277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 flipH="1">
            <a:off x="3038277" y="3894584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AutoShape 13"/>
          <p:cNvSpPr>
            <a:spLocks noChangeArrowheads="1"/>
          </p:cNvSpPr>
          <p:nvPr/>
        </p:nvSpPr>
        <p:spPr bwMode="auto">
          <a:xfrm>
            <a:off x="5552877" y="3513584"/>
            <a:ext cx="609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a2</a:t>
            </a:r>
          </a:p>
        </p:txBody>
      </p:sp>
      <p:sp>
        <p:nvSpPr>
          <p:cNvPr id="58383" name="AutoShape 14"/>
          <p:cNvSpPr>
            <a:spLocks noChangeArrowheads="1"/>
          </p:cNvSpPr>
          <p:nvPr/>
        </p:nvSpPr>
        <p:spPr bwMode="auto">
          <a:xfrm>
            <a:off x="6162477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6391077" y="3665984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5" name="AutoShape 16"/>
          <p:cNvSpPr>
            <a:spLocks noChangeArrowheads="1"/>
          </p:cNvSpPr>
          <p:nvPr/>
        </p:nvSpPr>
        <p:spPr bwMode="auto">
          <a:xfrm>
            <a:off x="5171877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86" name="Line 17"/>
          <p:cNvSpPr>
            <a:spLocks noChangeShapeType="1"/>
          </p:cNvSpPr>
          <p:nvPr/>
        </p:nvSpPr>
        <p:spPr bwMode="auto">
          <a:xfrm flipH="1">
            <a:off x="6543477" y="3894584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>
            <a:off x="4638477" y="3665984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H="1">
            <a:off x="4790877" y="3894584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9" name="AutoShape 20"/>
          <p:cNvSpPr>
            <a:spLocks noChangeArrowheads="1"/>
          </p:cNvSpPr>
          <p:nvPr/>
        </p:nvSpPr>
        <p:spPr bwMode="auto">
          <a:xfrm>
            <a:off x="8108653" y="3513584"/>
            <a:ext cx="609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n</a:t>
            </a:r>
          </a:p>
        </p:txBody>
      </p:sp>
      <p:sp>
        <p:nvSpPr>
          <p:cNvPr id="58390" name="AutoShape 21"/>
          <p:cNvSpPr>
            <a:spLocks noChangeArrowheads="1"/>
          </p:cNvSpPr>
          <p:nvPr/>
        </p:nvSpPr>
        <p:spPr bwMode="auto">
          <a:xfrm>
            <a:off x="8718253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91" name="AutoShape 22"/>
          <p:cNvSpPr>
            <a:spLocks noChangeArrowheads="1"/>
          </p:cNvSpPr>
          <p:nvPr/>
        </p:nvSpPr>
        <p:spPr bwMode="auto">
          <a:xfrm>
            <a:off x="7727653" y="3513584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392" name="Line 23"/>
          <p:cNvSpPr>
            <a:spLocks noChangeShapeType="1"/>
          </p:cNvSpPr>
          <p:nvPr/>
        </p:nvSpPr>
        <p:spPr bwMode="auto">
          <a:xfrm flipH="1">
            <a:off x="7422853" y="3894584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7270453" y="3665984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4" name="Text Box 25"/>
          <p:cNvSpPr txBox="1">
            <a:spLocks noChangeArrowheads="1"/>
          </p:cNvSpPr>
          <p:nvPr/>
        </p:nvSpPr>
        <p:spPr bwMode="auto">
          <a:xfrm>
            <a:off x="7076877" y="351358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…</a:t>
            </a:r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 flipV="1">
            <a:off x="1209477" y="3742184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6" name="Text Box 27"/>
          <p:cNvSpPr txBox="1">
            <a:spLocks noChangeArrowheads="1"/>
          </p:cNvSpPr>
          <p:nvPr/>
        </p:nvSpPr>
        <p:spPr bwMode="auto">
          <a:xfrm>
            <a:off x="539552" y="3429447"/>
            <a:ext cx="684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 dirty="0"/>
              <a:t>first</a:t>
            </a:r>
          </a:p>
        </p:txBody>
      </p:sp>
      <p:sp>
        <p:nvSpPr>
          <p:cNvPr id="58397" name="Line 28"/>
          <p:cNvSpPr>
            <a:spLocks noChangeShapeType="1"/>
          </p:cNvSpPr>
          <p:nvPr/>
        </p:nvSpPr>
        <p:spPr bwMode="auto">
          <a:xfrm flipV="1">
            <a:off x="8870653" y="3284984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2276277" y="3286572"/>
            <a:ext cx="65959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9" name="Line 30"/>
          <p:cNvSpPr>
            <a:spLocks noChangeShapeType="1"/>
          </p:cNvSpPr>
          <p:nvPr/>
        </p:nvSpPr>
        <p:spPr bwMode="auto">
          <a:xfrm>
            <a:off x="2276277" y="3284984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0" name="Line 31"/>
          <p:cNvSpPr>
            <a:spLocks noChangeShapeType="1"/>
          </p:cNvSpPr>
          <p:nvPr/>
        </p:nvSpPr>
        <p:spPr bwMode="auto">
          <a:xfrm flipH="1">
            <a:off x="1819077" y="3894584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1" name="Line 32"/>
          <p:cNvSpPr>
            <a:spLocks noChangeShapeType="1"/>
          </p:cNvSpPr>
          <p:nvPr/>
        </p:nvSpPr>
        <p:spPr bwMode="auto">
          <a:xfrm>
            <a:off x="1819077" y="4351784"/>
            <a:ext cx="667216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2" name="Line 33"/>
          <p:cNvSpPr>
            <a:spLocks noChangeShapeType="1"/>
          </p:cNvSpPr>
          <p:nvPr/>
        </p:nvSpPr>
        <p:spPr bwMode="auto">
          <a:xfrm flipV="1">
            <a:off x="8489653" y="4046984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3" name="AutoShape 34"/>
          <p:cNvSpPr>
            <a:spLocks noChangeArrowheads="1"/>
          </p:cNvSpPr>
          <p:nvPr/>
        </p:nvSpPr>
        <p:spPr bwMode="auto">
          <a:xfrm>
            <a:off x="3565376" y="5559896"/>
            <a:ext cx="609600" cy="5334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404" name="AutoShape 35"/>
          <p:cNvSpPr>
            <a:spLocks noChangeArrowheads="1"/>
          </p:cNvSpPr>
          <p:nvPr/>
        </p:nvSpPr>
        <p:spPr bwMode="auto">
          <a:xfrm>
            <a:off x="4174976" y="5559896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405" name="AutoShape 36"/>
          <p:cNvSpPr>
            <a:spLocks noChangeArrowheads="1"/>
          </p:cNvSpPr>
          <p:nvPr/>
        </p:nvSpPr>
        <p:spPr bwMode="auto">
          <a:xfrm>
            <a:off x="3184376" y="5559896"/>
            <a:ext cx="3810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58406" name="Line 37"/>
          <p:cNvSpPr>
            <a:spLocks noChangeShapeType="1"/>
          </p:cNvSpPr>
          <p:nvPr/>
        </p:nvSpPr>
        <p:spPr bwMode="auto">
          <a:xfrm flipV="1">
            <a:off x="2727176" y="5712296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1981051" y="5409084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/>
              <a:t>first</a:t>
            </a:r>
          </a:p>
        </p:txBody>
      </p:sp>
      <p:sp>
        <p:nvSpPr>
          <p:cNvPr id="58408" name="Line 39"/>
          <p:cNvSpPr>
            <a:spLocks noChangeShapeType="1"/>
          </p:cNvSpPr>
          <p:nvPr/>
        </p:nvSpPr>
        <p:spPr bwMode="auto">
          <a:xfrm>
            <a:off x="3793976" y="5331296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Line 42"/>
          <p:cNvSpPr>
            <a:spLocks noChangeShapeType="1"/>
          </p:cNvSpPr>
          <p:nvPr/>
        </p:nvSpPr>
        <p:spPr bwMode="auto">
          <a:xfrm>
            <a:off x="3793976" y="5331296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2" name="Line 43"/>
          <p:cNvSpPr>
            <a:spLocks noChangeShapeType="1"/>
          </p:cNvSpPr>
          <p:nvPr/>
        </p:nvSpPr>
        <p:spPr bwMode="auto">
          <a:xfrm flipV="1">
            <a:off x="4403576" y="533129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5241776" y="5559896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空表</a:t>
            </a:r>
          </a:p>
        </p:txBody>
      </p:sp>
      <p:cxnSp>
        <p:nvCxnSpPr>
          <p:cNvPr id="3" name="肘形连接符 2"/>
          <p:cNvCxnSpPr>
            <a:stCxn id="58405" idx="2"/>
            <a:endCxn id="58403" idx="2"/>
          </p:cNvCxnSpPr>
          <p:nvPr/>
        </p:nvCxnSpPr>
        <p:spPr bwMode="auto">
          <a:xfrm rot="16200000" flipH="1">
            <a:off x="3622526" y="5845646"/>
            <a:ext cx="12700" cy="49530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itchFamily="18" charset="0"/>
              </a:rPr>
              <a:t>2.5 </a:t>
            </a:r>
            <a:r>
              <a:rPr lang="zh-CN" altLang="en-US" sz="3600" dirty="0">
                <a:latin typeface="Times New Roman" pitchFamily="18" charset="0"/>
              </a:rPr>
              <a:t>线性表的其他存储方法</a:t>
            </a:r>
            <a:r>
              <a:rPr lang="en-US" altLang="zh-CN" sz="3600" dirty="0">
                <a:latin typeface="Times New Roman" pitchFamily="18" charset="0"/>
              </a:rPr>
              <a:t>—</a:t>
            </a:r>
            <a:r>
              <a:rPr lang="zh-CN" altLang="en-US" sz="3600" dirty="0">
                <a:latin typeface="Times New Roman" pitchFamily="18" charset="0"/>
              </a:rPr>
              <a:t>双链表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双链表的</a:t>
            </a:r>
            <a:r>
              <a:rPr lang="en-US" altLang="zh-CN" smtClean="0"/>
              <a:t>C++</a:t>
            </a:r>
            <a:r>
              <a:rPr lang="zh-CN" altLang="en-US" smtClean="0"/>
              <a:t>描述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struct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DulNode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 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       T data;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       DulNode&lt;T&gt;  *prior, *next;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   } ;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AC86CC9D-2DCE-4662-9334-404EEB3CA621}" type="slidenum">
              <a:rPr lang="en-US" altLang="zh-CN"/>
              <a:pPr>
                <a:defRPr/>
              </a:pPr>
              <a:t>85</a:t>
            </a:fld>
            <a:r>
              <a:rPr lang="en-US" altLang="zh-CN"/>
              <a:t>-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292725" y="1989138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b="0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6054725" y="19891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6816725" y="19891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08600" y="2073275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0" dirty="0"/>
              <a:t>prior  data  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双链表的插入</a:t>
            </a:r>
            <a:r>
              <a:rPr lang="zh-CN" altLang="en-US" dirty="0" smtClean="0">
                <a:solidFill>
                  <a:srgbClr val="000000"/>
                </a:solidFill>
              </a:rPr>
              <a:t>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大家拿笔写一下</a:t>
            </a:r>
            <a:endParaRPr lang="zh-CN" altLang="en-US" dirty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621532" y="2369840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0"/>
              <a:t>a</a:t>
            </a:r>
            <a:endParaRPr kumimoji="1" lang="en-US" altLang="zh-CN" b="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288532" y="2369840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0"/>
              <a:t>b</a:t>
            </a:r>
            <a:endParaRPr kumimoji="1" lang="en-US" altLang="zh-CN" b="0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2231132" y="2369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2916932" y="2369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5507732" y="2369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898132" y="2369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12"/>
          <p:cNvSpPr>
            <a:spLocks noChangeShapeType="1"/>
          </p:cNvSpPr>
          <p:nvPr/>
        </p:nvSpPr>
        <p:spPr bwMode="auto">
          <a:xfrm>
            <a:off x="1164332" y="252224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3450332" y="25222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Line 14"/>
          <p:cNvSpPr>
            <a:spLocks noChangeShapeType="1"/>
          </p:cNvSpPr>
          <p:nvPr/>
        </p:nvSpPr>
        <p:spPr bwMode="auto">
          <a:xfrm>
            <a:off x="5888732" y="252224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H="1">
            <a:off x="3450332" y="275084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 flipH="1">
            <a:off x="6117332" y="275084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 flipH="1">
            <a:off x="1164332" y="275084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0432" name="AutoShape 18"/>
          <p:cNvCxnSpPr>
            <a:cxnSpLocks noChangeShapeType="1"/>
            <a:endCxn id="60421" idx="0"/>
          </p:cNvCxnSpPr>
          <p:nvPr/>
        </p:nvCxnSpPr>
        <p:spPr bwMode="auto">
          <a:xfrm rot="16200000" flipH="1">
            <a:off x="4898132" y="2065040"/>
            <a:ext cx="3810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3" name="Text Box 19"/>
          <p:cNvSpPr txBox="1">
            <a:spLocks noChangeArrowheads="1"/>
          </p:cNvSpPr>
          <p:nvPr/>
        </p:nvSpPr>
        <p:spPr bwMode="auto">
          <a:xfrm>
            <a:off x="4405313" y="1693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0"/>
              <a:t>p</a:t>
            </a:r>
          </a:p>
        </p:txBody>
      </p:sp>
      <p:cxnSp>
        <p:nvCxnSpPr>
          <p:cNvPr id="309268" name="AutoShape 20"/>
          <p:cNvCxnSpPr>
            <a:cxnSpLocks noChangeShapeType="1"/>
            <a:stCxn id="60420" idx="3"/>
            <a:endCxn id="60455" idx="1"/>
          </p:cNvCxnSpPr>
          <p:nvPr/>
        </p:nvCxnSpPr>
        <p:spPr bwMode="auto">
          <a:xfrm flipH="1">
            <a:off x="2916932" y="2636540"/>
            <a:ext cx="533400" cy="1371600"/>
          </a:xfrm>
          <a:prstGeom prst="curvedConnector5">
            <a:avLst>
              <a:gd name="adj1" fmla="val -42856"/>
              <a:gd name="adj2" fmla="val 50000"/>
              <a:gd name="adj3" fmla="val 142856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69" name="AutoShape 21"/>
          <p:cNvCxnSpPr>
            <a:cxnSpLocks noChangeShapeType="1"/>
            <a:stCxn id="60421" idx="1"/>
            <a:endCxn id="60455" idx="3"/>
          </p:cNvCxnSpPr>
          <p:nvPr/>
        </p:nvCxnSpPr>
        <p:spPr bwMode="auto">
          <a:xfrm rot="10800000" flipH="1" flipV="1">
            <a:off x="4288532" y="2636540"/>
            <a:ext cx="381000" cy="1371600"/>
          </a:xfrm>
          <a:prstGeom prst="curvedConnector5">
            <a:avLst>
              <a:gd name="adj1" fmla="val -60000"/>
              <a:gd name="adj2" fmla="val 50000"/>
              <a:gd name="adj3" fmla="val 16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270" name="Line 22"/>
          <p:cNvSpPr>
            <a:spLocks noChangeShapeType="1"/>
          </p:cNvSpPr>
          <p:nvPr/>
        </p:nvSpPr>
        <p:spPr bwMode="auto">
          <a:xfrm>
            <a:off x="4364732" y="412244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 flipV="1">
            <a:off x="5126732" y="2903240"/>
            <a:ext cx="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 flipH="1">
            <a:off x="2459732" y="412244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3" name="Line 25"/>
          <p:cNvSpPr>
            <a:spLocks noChangeShapeType="1"/>
          </p:cNvSpPr>
          <p:nvPr/>
        </p:nvSpPr>
        <p:spPr bwMode="auto">
          <a:xfrm flipV="1">
            <a:off x="2459732" y="2903240"/>
            <a:ext cx="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926332" y="3741440"/>
            <a:ext cx="2743200" cy="1189037"/>
            <a:chOff x="1009" y="2433"/>
            <a:chExt cx="1728" cy="749"/>
          </a:xfrm>
        </p:grpSpPr>
        <p:grpSp>
          <p:nvGrpSpPr>
            <p:cNvPr id="60451" name="Group 39"/>
            <p:cNvGrpSpPr>
              <a:grpSpLocks/>
            </p:cNvGrpSpPr>
            <p:nvPr/>
          </p:nvGrpSpPr>
          <p:grpSpPr bwMode="auto">
            <a:xfrm>
              <a:off x="1633" y="2433"/>
              <a:ext cx="1104" cy="336"/>
              <a:chOff x="1633" y="2433"/>
              <a:chExt cx="1104" cy="336"/>
            </a:xfrm>
          </p:grpSpPr>
          <p:sp>
            <p:nvSpPr>
              <p:cNvPr id="60455" name="Rectangle 4"/>
              <p:cNvSpPr>
                <a:spLocks noChangeArrowheads="1"/>
              </p:cNvSpPr>
              <p:nvPr/>
            </p:nvSpPr>
            <p:spPr bwMode="auto">
              <a:xfrm>
                <a:off x="1633" y="2433"/>
                <a:ext cx="110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0"/>
                  <a:t>x</a:t>
                </a:r>
                <a:endParaRPr kumimoji="1" lang="en-US" altLang="zh-CN" b="0"/>
              </a:p>
            </p:txBody>
          </p:sp>
          <p:sp>
            <p:nvSpPr>
              <p:cNvPr id="60456" name="Line 10"/>
              <p:cNvSpPr>
                <a:spLocks noChangeShapeType="1"/>
              </p:cNvSpPr>
              <p:nvPr/>
            </p:nvSpPr>
            <p:spPr bwMode="auto">
              <a:xfrm>
                <a:off x="1969" y="243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7" name="Line 11"/>
              <p:cNvSpPr>
                <a:spLocks noChangeShapeType="1"/>
              </p:cNvSpPr>
              <p:nvPr/>
            </p:nvSpPr>
            <p:spPr bwMode="auto">
              <a:xfrm>
                <a:off x="2353" y="243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452" name="Group 40"/>
            <p:cNvGrpSpPr>
              <a:grpSpLocks/>
            </p:cNvGrpSpPr>
            <p:nvPr/>
          </p:nvGrpSpPr>
          <p:grpSpPr bwMode="auto">
            <a:xfrm>
              <a:off x="1009" y="2721"/>
              <a:ext cx="624" cy="461"/>
              <a:chOff x="1009" y="2721"/>
              <a:chExt cx="624" cy="461"/>
            </a:xfrm>
          </p:grpSpPr>
          <p:sp>
            <p:nvSpPr>
              <p:cNvPr id="60453" name="Text Box 26"/>
              <p:cNvSpPr txBox="1">
                <a:spLocks noChangeArrowheads="1"/>
              </p:cNvSpPr>
              <p:nvPr/>
            </p:nvSpPr>
            <p:spPr bwMode="auto">
              <a:xfrm>
                <a:off x="1009" y="2817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0">
                    <a:solidFill>
                      <a:srgbClr val="000000"/>
                    </a:solidFill>
                  </a:rPr>
                  <a:t>s</a:t>
                </a:r>
                <a:endParaRPr kumimoji="1" lang="en-US" altLang="zh-CN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4" name="Line 27"/>
              <p:cNvSpPr>
                <a:spLocks noChangeShapeType="1"/>
              </p:cNvSpPr>
              <p:nvPr/>
            </p:nvSpPr>
            <p:spPr bwMode="auto">
              <a:xfrm flipV="1">
                <a:off x="1249" y="2721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5617269" y="3379490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①</a:t>
            </a:r>
            <a:r>
              <a:rPr kumimoji="1" lang="en-US" altLang="zh-CN"/>
              <a:t> </a:t>
            </a:r>
            <a:r>
              <a:rPr kumimoji="1" lang="en-US" altLang="zh-CN" sz="3200">
                <a:solidFill>
                  <a:srgbClr val="000000"/>
                </a:solidFill>
              </a:rPr>
              <a:t>s-&gt;next=p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5579169" y="3955752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②</a:t>
            </a:r>
            <a:r>
              <a:rPr kumimoji="1" lang="en-US" altLang="zh-CN"/>
              <a:t> </a:t>
            </a:r>
            <a:r>
              <a:rPr kumimoji="1" lang="en-US" altLang="zh-CN" sz="3200">
                <a:solidFill>
                  <a:srgbClr val="000000"/>
                </a:solidFill>
              </a:rPr>
              <a:t>s-&gt;prior=p-&gt;prior</a:t>
            </a:r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5617269" y="4603452"/>
            <a:ext cx="363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③</a:t>
            </a:r>
            <a:r>
              <a:rPr kumimoji="1" lang="en-US" altLang="zh-CN"/>
              <a:t> </a:t>
            </a:r>
            <a:r>
              <a:rPr kumimoji="1" lang="en-US" altLang="zh-CN" sz="2800">
                <a:solidFill>
                  <a:srgbClr val="000000"/>
                </a:solidFill>
              </a:rPr>
              <a:t>p-&gt;prior= s</a:t>
            </a: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5631557" y="5179715"/>
            <a:ext cx="3512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④ </a:t>
            </a:r>
            <a:r>
              <a:rPr kumimoji="1" lang="en-US" altLang="zh-CN" sz="2800" dirty="0">
                <a:solidFill>
                  <a:srgbClr val="000000"/>
                </a:solidFill>
              </a:rPr>
              <a:t>(s-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&gt;prior)-&gt;</a:t>
            </a:r>
            <a:r>
              <a:rPr kumimoji="1" lang="en-US" altLang="zh-CN" sz="2800" dirty="0">
                <a:solidFill>
                  <a:srgbClr val="000000"/>
                </a:solidFill>
              </a:rPr>
              <a:t>next=s</a:t>
            </a:r>
          </a:p>
        </p:txBody>
      </p:sp>
      <p:sp>
        <p:nvSpPr>
          <p:cNvPr id="309280" name="AutoShape 32"/>
          <p:cNvSpPr>
            <a:spLocks noChangeArrowheads="1"/>
          </p:cNvSpPr>
          <p:nvPr/>
        </p:nvSpPr>
        <p:spPr bwMode="auto">
          <a:xfrm>
            <a:off x="3672582" y="2444452"/>
            <a:ext cx="381000" cy="152400"/>
          </a:xfrm>
          <a:prstGeom prst="irregularSeal1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81" name="AutoShape 33"/>
          <p:cNvSpPr>
            <a:spLocks noChangeArrowheads="1"/>
          </p:cNvSpPr>
          <p:nvPr/>
        </p:nvSpPr>
        <p:spPr bwMode="auto">
          <a:xfrm>
            <a:off x="3601144" y="2660352"/>
            <a:ext cx="457200" cy="152400"/>
          </a:xfrm>
          <a:prstGeom prst="irregularSeal1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83" name="Rectangle 35"/>
          <p:cNvSpPr>
            <a:spLocks noChangeArrowheads="1"/>
          </p:cNvSpPr>
          <p:nvPr/>
        </p:nvSpPr>
        <p:spPr bwMode="auto">
          <a:xfrm>
            <a:off x="5044182" y="320804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①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09284" name="Rectangle 36"/>
          <p:cNvSpPr>
            <a:spLocks noChangeArrowheads="1"/>
          </p:cNvSpPr>
          <p:nvPr/>
        </p:nvSpPr>
        <p:spPr bwMode="auto">
          <a:xfrm>
            <a:off x="1946969" y="3279477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②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09285" name="Rectangle 37"/>
          <p:cNvSpPr>
            <a:spLocks noChangeArrowheads="1"/>
          </p:cNvSpPr>
          <p:nvPr/>
        </p:nvSpPr>
        <p:spPr bwMode="auto">
          <a:xfrm>
            <a:off x="4175819" y="323661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③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09286" name="Rectangle 38"/>
          <p:cNvSpPr>
            <a:spLocks noChangeArrowheads="1"/>
          </p:cNvSpPr>
          <p:nvPr/>
        </p:nvSpPr>
        <p:spPr bwMode="auto">
          <a:xfrm>
            <a:off x="3024882" y="323661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④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0" grpId="0" animBg="1"/>
      <p:bldP spid="309271" grpId="0" animBg="1"/>
      <p:bldP spid="309272" grpId="0" animBg="1"/>
      <p:bldP spid="309273" grpId="0" animBg="1"/>
      <p:bldP spid="309276" grpId="0" autoUpdateAnimBg="0"/>
      <p:bldP spid="309277" grpId="0" autoUpdateAnimBg="0"/>
      <p:bldP spid="309278" grpId="0" autoUpdateAnimBg="0"/>
      <p:bldP spid="309279" grpId="0" autoUpdateAnimBg="0"/>
      <p:bldP spid="309280" grpId="0" animBg="1"/>
      <p:bldP spid="309281" grpId="0" animBg="1"/>
      <p:bldP spid="309283" grpId="0"/>
      <p:bldP spid="309284" grpId="0"/>
      <p:bldP spid="309285" grpId="0"/>
      <p:bldP spid="30928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</a:t>
            </a:r>
            <a:r>
              <a:rPr lang="zh-CN" altLang="en-US" dirty="0"/>
              <a:t>链表的删除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58EB02B3-0D49-46A7-9867-8F17C1471CFB}" type="slidenum">
              <a:rPr lang="en-US" altLang="zh-CN"/>
              <a:pPr>
                <a:defRPr/>
              </a:pPr>
              <a:t>87</a:t>
            </a:fld>
            <a:r>
              <a:rPr lang="en-US" altLang="zh-CN"/>
              <a:t>-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568450" y="216535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759450" y="216535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3702050" y="216535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2025650" y="2165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>
            <a:off x="2559050" y="2165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4159250" y="2165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>
            <a:off x="4692650" y="2165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>
            <a:off x="6292850" y="2165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6826250" y="2165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2940050" y="23177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5073650" y="23177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7131050" y="2317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1187450" y="2317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3092450" y="24701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 flipH="1">
            <a:off x="5226050" y="247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H="1">
            <a:off x="1187450" y="24701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0" name="Line 19"/>
          <p:cNvSpPr>
            <a:spLocks noChangeShapeType="1"/>
          </p:cNvSpPr>
          <p:nvPr/>
        </p:nvSpPr>
        <p:spPr bwMode="auto">
          <a:xfrm flipH="1">
            <a:off x="7283450" y="2470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1461" name="AutoShape 20"/>
          <p:cNvCxnSpPr>
            <a:cxnSpLocks noChangeShapeType="1"/>
            <a:endCxn id="61446" idx="2"/>
          </p:cNvCxnSpPr>
          <p:nvPr/>
        </p:nvCxnSpPr>
        <p:spPr bwMode="auto">
          <a:xfrm rot="-5400000">
            <a:off x="4006850" y="2698750"/>
            <a:ext cx="5334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3854450" y="300355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0"/>
              <a:t>p</a:t>
            </a:r>
            <a:endParaRPr kumimoji="1" lang="en-US" altLang="zh-CN" b="0"/>
          </a:p>
        </p:txBody>
      </p:sp>
      <p:sp>
        <p:nvSpPr>
          <p:cNvPr id="310294" name="Line 22"/>
          <p:cNvSpPr>
            <a:spLocks noChangeShapeType="1"/>
          </p:cNvSpPr>
          <p:nvPr/>
        </p:nvSpPr>
        <p:spPr bwMode="auto">
          <a:xfrm flipV="1">
            <a:off x="2940050" y="193675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95" name="Line 23"/>
          <p:cNvSpPr>
            <a:spLocks noChangeShapeType="1"/>
          </p:cNvSpPr>
          <p:nvPr/>
        </p:nvSpPr>
        <p:spPr bwMode="auto">
          <a:xfrm>
            <a:off x="2940050" y="1936750"/>
            <a:ext cx="304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96" name="Line 24"/>
          <p:cNvSpPr>
            <a:spLocks noChangeShapeType="1"/>
          </p:cNvSpPr>
          <p:nvPr/>
        </p:nvSpPr>
        <p:spPr bwMode="auto">
          <a:xfrm>
            <a:off x="5988050" y="1936750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97" name="Line 25"/>
          <p:cNvSpPr>
            <a:spLocks noChangeShapeType="1"/>
          </p:cNvSpPr>
          <p:nvPr/>
        </p:nvSpPr>
        <p:spPr bwMode="auto">
          <a:xfrm>
            <a:off x="5911850" y="247015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98" name="Line 26"/>
          <p:cNvSpPr>
            <a:spLocks noChangeShapeType="1"/>
          </p:cNvSpPr>
          <p:nvPr/>
        </p:nvSpPr>
        <p:spPr bwMode="auto">
          <a:xfrm flipH="1">
            <a:off x="2863850" y="2851150"/>
            <a:ext cx="3048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99" name="Line 27"/>
          <p:cNvSpPr>
            <a:spLocks noChangeShapeType="1"/>
          </p:cNvSpPr>
          <p:nvPr/>
        </p:nvSpPr>
        <p:spPr bwMode="auto">
          <a:xfrm flipV="1">
            <a:off x="2863850" y="2622550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00" name="AutoShape 28"/>
          <p:cNvSpPr>
            <a:spLocks noChangeArrowheads="1"/>
          </p:cNvSpPr>
          <p:nvPr/>
        </p:nvSpPr>
        <p:spPr bwMode="auto">
          <a:xfrm>
            <a:off x="3016250" y="2241550"/>
            <a:ext cx="533400" cy="152400"/>
          </a:xfrm>
          <a:prstGeom prst="irregularSeal1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01" name="AutoShape 29"/>
          <p:cNvSpPr>
            <a:spLocks noChangeArrowheads="1"/>
          </p:cNvSpPr>
          <p:nvPr/>
        </p:nvSpPr>
        <p:spPr bwMode="auto">
          <a:xfrm>
            <a:off x="5378450" y="2393950"/>
            <a:ext cx="533400" cy="152400"/>
          </a:xfrm>
          <a:prstGeom prst="irregularSeal1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02" name="Oval 30"/>
          <p:cNvSpPr>
            <a:spLocks noChangeArrowheads="1"/>
          </p:cNvSpPr>
          <p:nvPr/>
        </p:nvSpPr>
        <p:spPr bwMode="auto">
          <a:xfrm>
            <a:off x="4464050" y="3308350"/>
            <a:ext cx="12954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b="0">
                <a:solidFill>
                  <a:srgbClr val="000000"/>
                </a:solidFill>
                <a:ea typeface="楷体_GB2312" pitchFamily="49" charset="-122"/>
              </a:rPr>
              <a:t>存储池</a:t>
            </a:r>
          </a:p>
        </p:txBody>
      </p:sp>
      <p:sp>
        <p:nvSpPr>
          <p:cNvPr id="310303" name="AutoShape 31"/>
          <p:cNvSpPr>
            <a:spLocks noChangeArrowheads="1"/>
          </p:cNvSpPr>
          <p:nvPr/>
        </p:nvSpPr>
        <p:spPr bwMode="auto">
          <a:xfrm>
            <a:off x="4768850" y="269875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0304" name="Text Box 32"/>
          <p:cNvSpPr txBox="1">
            <a:spLocks noChangeArrowheads="1"/>
          </p:cNvSpPr>
          <p:nvPr/>
        </p:nvSpPr>
        <p:spPr bwMode="auto">
          <a:xfrm>
            <a:off x="2254250" y="422275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00"/>
                </a:solidFill>
              </a:rPr>
              <a:t>p-&gt;next-&gt;prior = p-&gt;prior ;</a:t>
            </a:r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2330450" y="483235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00"/>
                </a:solidFill>
              </a:rPr>
              <a:t>p-&gt;prior-&gt;next = p-&gt;next ;</a:t>
            </a: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2330450" y="544195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de</a:t>
            </a:r>
            <a:r>
              <a:rPr kumimoji="1" lang="en-US" altLang="zh-CN" sz="3200">
                <a:solidFill>
                  <a:srgbClr val="0000FF"/>
                </a:solidFill>
              </a:rPr>
              <a:t>lete</a:t>
            </a:r>
            <a:r>
              <a:rPr kumimoji="1" lang="en-US" altLang="zh-CN" sz="3200">
                <a:solidFill>
                  <a:srgbClr val="000000"/>
                </a:solidFill>
              </a:rPr>
              <a:t>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94" grpId="0" animBg="1"/>
      <p:bldP spid="310295" grpId="0" animBg="1"/>
      <p:bldP spid="310296" grpId="0" animBg="1"/>
      <p:bldP spid="310297" grpId="0" animBg="1"/>
      <p:bldP spid="310298" grpId="0" animBg="1"/>
      <p:bldP spid="310299" grpId="0" animBg="1"/>
      <p:bldP spid="310300" grpId="0" animBg="1"/>
      <p:bldP spid="310301" grpId="0" animBg="1"/>
      <p:bldP spid="310302" grpId="0" animBg="1" autoUpdateAnimBg="0"/>
      <p:bldP spid="310303" grpId="0" animBg="1"/>
      <p:bldP spid="310304" grpId="0" autoUpdateAnimBg="0"/>
      <p:bldP spid="310305" grpId="0" autoUpdateAnimBg="0"/>
      <p:bldP spid="31030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772400" cy="1143000"/>
          </a:xfrm>
        </p:spPr>
        <p:txBody>
          <a:bodyPr/>
          <a:lstStyle/>
          <a:p>
            <a:r>
              <a:rPr lang="en-US" altLang="zh-CN" sz="3600" dirty="0"/>
              <a:t>2.5 </a:t>
            </a:r>
            <a:r>
              <a:rPr lang="zh-CN" altLang="en-US" sz="3600" dirty="0"/>
              <a:t>线性表的其他存储方法</a:t>
            </a:r>
            <a:r>
              <a:rPr lang="en-US" altLang="zh-CN" sz="3600" dirty="0"/>
              <a:t>--</a:t>
            </a:r>
            <a:r>
              <a:rPr lang="zh-CN" altLang="en-US" sz="3600" dirty="0"/>
              <a:t>静态链表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71600" y="1124744"/>
            <a:ext cx="76200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静态链表（了解）</a:t>
            </a:r>
          </a:p>
          <a:p>
            <a:pPr lvl="1" eaLnBrk="1" hangingPunct="1"/>
            <a:r>
              <a:rPr lang="zh-CN" altLang="en-US" sz="2800" dirty="0" smtClean="0">
                <a:solidFill>
                  <a:srgbClr val="000000"/>
                </a:solidFill>
              </a:rPr>
              <a:t>使用数组元素的下标来模拟单链表的指针</a:t>
            </a:r>
          </a:p>
        </p:txBody>
      </p:sp>
      <p:graphicFrame>
        <p:nvGraphicFramePr>
          <p:cNvPr id="31342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93543"/>
              </p:ext>
            </p:extLst>
          </p:nvPr>
        </p:nvGraphicFramePr>
        <p:xfrm>
          <a:off x="6227763" y="2745504"/>
          <a:ext cx="1152525" cy="3779840"/>
        </p:xfrm>
        <a:graphic>
          <a:graphicData uri="http://schemas.openxmlformats.org/drawingml/2006/table">
            <a:tbl>
              <a:tblPr/>
              <a:tblGrid>
                <a:gridCol w="576262"/>
                <a:gridCol w="576263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pattFill prst="pct80">
                      <a:fgClr>
                        <a:schemeClr val="bg1"/>
                      </a:fgClr>
                      <a:bgClr>
                        <a:srgbClr val="0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8" name="Text Box 81"/>
          <p:cNvSpPr txBox="1">
            <a:spLocks noChangeArrowheads="1"/>
          </p:cNvSpPr>
          <p:nvPr/>
        </p:nvSpPr>
        <p:spPr bwMode="auto">
          <a:xfrm>
            <a:off x="6084888" y="2240679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</a:rPr>
              <a:t>data   n</a:t>
            </a:r>
            <a:r>
              <a:rPr lang="en-US" altLang="zh-CN">
                <a:solidFill>
                  <a:srgbClr val="000000"/>
                </a:solidFill>
              </a:rPr>
              <a:t>ext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499" name="Line 82"/>
          <p:cNvSpPr>
            <a:spLocks noChangeShapeType="1"/>
          </p:cNvSpPr>
          <p:nvPr/>
        </p:nvSpPr>
        <p:spPr bwMode="auto">
          <a:xfrm>
            <a:off x="5508625" y="2959816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0" name="Text Box 83"/>
          <p:cNvSpPr txBox="1">
            <a:spLocks noChangeArrowheads="1"/>
          </p:cNvSpPr>
          <p:nvPr/>
        </p:nvSpPr>
        <p:spPr bwMode="auto">
          <a:xfrm>
            <a:off x="5810250" y="2745504"/>
            <a:ext cx="360363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/>
              <a:t>0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1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2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3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4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5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6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/>
              <a:t>7</a:t>
            </a:r>
          </a:p>
        </p:txBody>
      </p:sp>
      <p:sp>
        <p:nvSpPr>
          <p:cNvPr id="62501" name="Text Box 86"/>
          <p:cNvSpPr txBox="1">
            <a:spLocks noChangeArrowheads="1"/>
          </p:cNvSpPr>
          <p:nvPr/>
        </p:nvSpPr>
        <p:spPr bwMode="auto">
          <a:xfrm>
            <a:off x="4932363" y="2528016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Times New Roman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323586" name="Oval 2"/>
          <p:cNvSpPr>
            <a:spLocks noChangeArrowheads="1"/>
          </p:cNvSpPr>
          <p:nvPr/>
        </p:nvSpPr>
        <p:spPr bwMode="auto">
          <a:xfrm>
            <a:off x="3176390" y="857200"/>
            <a:ext cx="2005012" cy="64611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27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000" b="0">
                <a:solidFill>
                  <a:srgbClr val="000000"/>
                </a:solidFill>
                <a:ea typeface="+mn-ea"/>
              </a:rPr>
              <a:t>线 性 表</a:t>
            </a:r>
          </a:p>
        </p:txBody>
      </p:sp>
      <p:sp>
        <p:nvSpPr>
          <p:cNvPr id="323587" name="Oval 3"/>
          <p:cNvSpPr>
            <a:spLocks noChangeArrowheads="1"/>
          </p:cNvSpPr>
          <p:nvPr/>
        </p:nvSpPr>
        <p:spPr bwMode="auto">
          <a:xfrm>
            <a:off x="1072952" y="1914475"/>
            <a:ext cx="2005013" cy="585788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2700" dir="162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000" b="0">
                <a:solidFill>
                  <a:srgbClr val="000000"/>
                </a:solidFill>
                <a:ea typeface="+mn-ea"/>
              </a:rPr>
              <a:t>逻辑结构</a:t>
            </a:r>
          </a:p>
        </p:txBody>
      </p:sp>
      <p:sp>
        <p:nvSpPr>
          <p:cNvPr id="323588" name="Oval 4"/>
          <p:cNvSpPr>
            <a:spLocks noChangeArrowheads="1"/>
          </p:cNvSpPr>
          <p:nvPr/>
        </p:nvSpPr>
        <p:spPr bwMode="auto">
          <a:xfrm>
            <a:off x="5159177" y="1943050"/>
            <a:ext cx="2005013" cy="60166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27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000" b="0">
                <a:solidFill>
                  <a:srgbClr val="000000"/>
                </a:solidFill>
                <a:ea typeface="+mn-ea"/>
              </a:rPr>
              <a:t>存储结构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1111052" y="3114625"/>
            <a:ext cx="398463" cy="12477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zh-CN" altLang="en-US" sz="2000" b="0">
                <a:solidFill>
                  <a:srgbClr val="000000"/>
                </a:solidFill>
                <a:ea typeface="+mn-ea"/>
              </a:rPr>
              <a:t>基本概念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2373115" y="3128913"/>
            <a:ext cx="723900" cy="12477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zh-CN" altLang="en-US" sz="2000" b="0">
                <a:solidFill>
                  <a:srgbClr val="000000"/>
                </a:solidFill>
                <a:ea typeface="+mn-ea"/>
              </a:rPr>
              <a:t>抽象</a:t>
            </a:r>
          </a:p>
          <a:p>
            <a:pPr algn="just"/>
            <a:r>
              <a:rPr lang="zh-CN" altLang="en-US" sz="2000" b="0">
                <a:solidFill>
                  <a:srgbClr val="000000"/>
                </a:solidFill>
                <a:ea typeface="+mn-ea"/>
              </a:rPr>
              <a:t>数据</a:t>
            </a:r>
          </a:p>
          <a:p>
            <a:pPr algn="just"/>
            <a:r>
              <a:rPr lang="zh-CN" altLang="en-US" sz="2000" b="0">
                <a:solidFill>
                  <a:srgbClr val="000000"/>
                </a:solidFill>
                <a:ea typeface="+mn-ea"/>
              </a:rPr>
              <a:t>类型</a:t>
            </a:r>
          </a:p>
          <a:p>
            <a:pPr algn="just"/>
            <a:r>
              <a:rPr lang="zh-CN" altLang="en-US" sz="2000" b="0">
                <a:solidFill>
                  <a:srgbClr val="000000"/>
                </a:solidFill>
                <a:ea typeface="+mn-ea"/>
              </a:rPr>
              <a:t>定义</a:t>
            </a: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539552" y="4773563"/>
            <a:ext cx="1506538" cy="6445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1800" b="0">
                <a:solidFill>
                  <a:srgbClr val="000000"/>
                </a:solidFill>
                <a:ea typeface="+mn-ea"/>
              </a:rPr>
              <a:t>⑴</a:t>
            </a:r>
            <a:r>
              <a:rPr lang="zh-CN" altLang="en-US" sz="1800" b="0">
                <a:solidFill>
                  <a:srgbClr val="000000"/>
                </a:solidFill>
                <a:ea typeface="+mn-ea"/>
              </a:rPr>
              <a:t>线性表定义</a:t>
            </a:r>
          </a:p>
          <a:p>
            <a:pPr algn="just"/>
            <a:r>
              <a:rPr lang="en-US" altLang="zh-CN" sz="1800" b="0">
                <a:solidFill>
                  <a:srgbClr val="000000"/>
                </a:solidFill>
                <a:ea typeface="+mn-ea"/>
              </a:rPr>
              <a:t>⑵</a:t>
            </a:r>
            <a:r>
              <a:rPr lang="zh-CN" altLang="en-US" sz="1800" b="0">
                <a:solidFill>
                  <a:srgbClr val="000000"/>
                </a:solidFill>
                <a:ea typeface="+mn-ea"/>
              </a:rPr>
              <a:t>逻辑特征</a:t>
            </a: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2166740" y="4773563"/>
            <a:ext cx="1370012" cy="6445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1800" b="0">
                <a:solidFill>
                  <a:srgbClr val="000000"/>
                </a:solidFill>
                <a:ea typeface="+mn-ea"/>
              </a:rPr>
              <a:t>⑴ADT</a:t>
            </a:r>
            <a:r>
              <a:rPr lang="zh-CN" altLang="en-US" sz="1800" b="0">
                <a:solidFill>
                  <a:srgbClr val="000000"/>
                </a:solidFill>
                <a:ea typeface="+mn-ea"/>
              </a:rPr>
              <a:t>定义</a:t>
            </a:r>
          </a:p>
          <a:p>
            <a:pPr algn="just"/>
            <a:r>
              <a:rPr lang="en-US" altLang="zh-CN" sz="1800" b="0">
                <a:solidFill>
                  <a:srgbClr val="000000"/>
                </a:solidFill>
                <a:ea typeface="+mn-ea"/>
              </a:rPr>
              <a:t>⑵</a:t>
            </a:r>
            <a:r>
              <a:rPr lang="zh-CN" altLang="en-US" sz="1800" b="0">
                <a:solidFill>
                  <a:srgbClr val="000000"/>
                </a:solidFill>
                <a:ea typeface="+mn-ea"/>
              </a:rPr>
              <a:t>基本操作</a:t>
            </a:r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4265415" y="3114625"/>
            <a:ext cx="398462" cy="144145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zh-CN" altLang="en-US" sz="2000" b="0">
                <a:solidFill>
                  <a:srgbClr val="000000"/>
                </a:solidFill>
                <a:ea typeface="+mn-ea"/>
              </a:rPr>
              <a:t>顺序存储</a:t>
            </a:r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6081515" y="3128913"/>
            <a:ext cx="396875" cy="14430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zh-CN" altLang="en-US" sz="2000">
                <a:solidFill>
                  <a:srgbClr val="FF0000"/>
                </a:solidFill>
                <a:ea typeface="+mn-ea"/>
              </a:rPr>
              <a:t>链式存储</a:t>
            </a:r>
          </a:p>
        </p:txBody>
      </p:sp>
      <p:sp>
        <p:nvSpPr>
          <p:cNvPr id="65548" name="Text Box 11"/>
          <p:cNvSpPr txBox="1">
            <a:spLocks noChangeArrowheads="1"/>
          </p:cNvSpPr>
          <p:nvPr/>
        </p:nvSpPr>
        <p:spPr bwMode="auto">
          <a:xfrm>
            <a:off x="7762677" y="3128913"/>
            <a:ext cx="398463" cy="144303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zh-CN" altLang="en-US" sz="2000" b="0">
                <a:solidFill>
                  <a:srgbClr val="000000"/>
                </a:solidFill>
                <a:ea typeface="+mn-ea"/>
              </a:rPr>
              <a:t>其他存储</a:t>
            </a:r>
          </a:p>
        </p:txBody>
      </p:sp>
      <p:sp>
        <p:nvSpPr>
          <p:cNvPr id="65549" name="Text Box 12"/>
          <p:cNvSpPr txBox="1">
            <a:spLocks noChangeArrowheads="1"/>
          </p:cNvSpPr>
          <p:nvPr/>
        </p:nvSpPr>
        <p:spPr bwMode="auto">
          <a:xfrm>
            <a:off x="3616127" y="4933900"/>
            <a:ext cx="1735138" cy="1219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⑴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顺序表的特点</a:t>
            </a:r>
          </a:p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⑵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顺序表类定义</a:t>
            </a:r>
          </a:p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⑶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基本操作的实现及时间性能</a:t>
            </a:r>
          </a:p>
        </p:txBody>
      </p:sp>
      <p:sp>
        <p:nvSpPr>
          <p:cNvPr id="65550" name="Text Box 13"/>
          <p:cNvSpPr txBox="1">
            <a:spLocks noChangeArrowheads="1"/>
          </p:cNvSpPr>
          <p:nvPr/>
        </p:nvSpPr>
        <p:spPr bwMode="auto">
          <a:xfrm>
            <a:off x="5449690" y="4933900"/>
            <a:ext cx="1735137" cy="1219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1800">
                <a:solidFill>
                  <a:srgbClr val="FF0000"/>
                </a:solidFill>
                <a:ea typeface="+mn-ea"/>
              </a:rPr>
              <a:t>⑴</a:t>
            </a:r>
            <a:r>
              <a:rPr lang="zh-CN" altLang="en-US" sz="1800">
                <a:solidFill>
                  <a:srgbClr val="FF0000"/>
                </a:solidFill>
                <a:ea typeface="+mn-ea"/>
              </a:rPr>
              <a:t>单链表的特点</a:t>
            </a:r>
          </a:p>
          <a:p>
            <a:pPr algn="just"/>
            <a:r>
              <a:rPr lang="en-US" altLang="zh-CN" sz="1800">
                <a:solidFill>
                  <a:srgbClr val="FF0000"/>
                </a:solidFill>
                <a:ea typeface="+mn-ea"/>
              </a:rPr>
              <a:t>⑵</a:t>
            </a:r>
            <a:r>
              <a:rPr lang="zh-CN" altLang="en-US" sz="1800">
                <a:solidFill>
                  <a:srgbClr val="FF0000"/>
                </a:solidFill>
                <a:ea typeface="+mn-ea"/>
              </a:rPr>
              <a:t>单链表类定义</a:t>
            </a:r>
          </a:p>
          <a:p>
            <a:pPr algn="just"/>
            <a:r>
              <a:rPr lang="en-US" altLang="zh-CN" sz="1800">
                <a:solidFill>
                  <a:srgbClr val="FF0000"/>
                </a:solidFill>
                <a:ea typeface="+mn-ea"/>
              </a:rPr>
              <a:t>⑶</a:t>
            </a:r>
            <a:r>
              <a:rPr lang="zh-CN" altLang="en-US" sz="1800">
                <a:solidFill>
                  <a:srgbClr val="FF0000"/>
                </a:solidFill>
                <a:ea typeface="+mn-ea"/>
              </a:rPr>
              <a:t>基本操作的实现及时间性能</a:t>
            </a:r>
          </a:p>
        </p:txBody>
      </p:sp>
      <p:sp>
        <p:nvSpPr>
          <p:cNvPr id="65551" name="AutoShape 14"/>
          <p:cNvSpPr>
            <a:spLocks noChangeArrowheads="1"/>
          </p:cNvSpPr>
          <p:nvPr/>
        </p:nvSpPr>
        <p:spPr bwMode="auto">
          <a:xfrm>
            <a:off x="4759127" y="3587700"/>
            <a:ext cx="1204913" cy="585788"/>
          </a:xfrm>
          <a:prstGeom prst="leftRightArrow">
            <a:avLst>
              <a:gd name="adj1" fmla="val 50000"/>
              <a:gd name="adj2" fmla="val 41138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/>
          <a:p>
            <a:pPr algn="just" eaLnBrk="0" hangingPunct="0"/>
            <a:r>
              <a:rPr lang="zh-CN" altLang="en-US" sz="1800" b="0">
                <a:solidFill>
                  <a:srgbClr val="000000"/>
                </a:solidFill>
                <a:ea typeface="+mn-ea"/>
              </a:rPr>
              <a:t> 比 较</a:t>
            </a:r>
          </a:p>
        </p:txBody>
      </p:sp>
      <p:sp>
        <p:nvSpPr>
          <p:cNvPr id="65552" name="Freeform 15"/>
          <p:cNvSpPr>
            <a:spLocks/>
          </p:cNvSpPr>
          <p:nvPr/>
        </p:nvSpPr>
        <p:spPr bwMode="auto">
          <a:xfrm>
            <a:off x="2523927" y="1416000"/>
            <a:ext cx="765175" cy="528638"/>
          </a:xfrm>
          <a:custGeom>
            <a:avLst/>
            <a:gdLst>
              <a:gd name="T0" fmla="*/ 600 w 600"/>
              <a:gd name="T1" fmla="*/ 0 h 540"/>
              <a:gd name="T2" fmla="*/ 0 w 600"/>
              <a:gd name="T3" fmla="*/ 540 h 540"/>
              <a:gd name="T4" fmla="*/ 0 60000 65536"/>
              <a:gd name="T5" fmla="*/ 0 60000 65536"/>
              <a:gd name="T6" fmla="*/ 0 w 600"/>
              <a:gd name="T7" fmla="*/ 0 h 540"/>
              <a:gd name="T8" fmla="*/ 600 w 600"/>
              <a:gd name="T9" fmla="*/ 540 h 5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0" h="540">
                <a:moveTo>
                  <a:pt x="600" y="0"/>
                </a:moveTo>
                <a:lnTo>
                  <a:pt x="0" y="540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3" name="Freeform 16"/>
          <p:cNvSpPr>
            <a:spLocks/>
          </p:cNvSpPr>
          <p:nvPr/>
        </p:nvSpPr>
        <p:spPr bwMode="auto">
          <a:xfrm>
            <a:off x="4951215" y="1430288"/>
            <a:ext cx="709612" cy="542925"/>
          </a:xfrm>
          <a:custGeom>
            <a:avLst/>
            <a:gdLst>
              <a:gd name="T0" fmla="*/ 0 w 827"/>
              <a:gd name="T1" fmla="*/ 0 h 524"/>
              <a:gd name="T2" fmla="*/ 827 w 827"/>
              <a:gd name="T3" fmla="*/ 524 h 524"/>
              <a:gd name="T4" fmla="*/ 0 60000 65536"/>
              <a:gd name="T5" fmla="*/ 0 60000 65536"/>
              <a:gd name="T6" fmla="*/ 0 w 827"/>
              <a:gd name="T7" fmla="*/ 0 h 524"/>
              <a:gd name="T8" fmla="*/ 827 w 827"/>
              <a:gd name="T9" fmla="*/ 524 h 5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7" h="524">
                <a:moveTo>
                  <a:pt x="0" y="0"/>
                </a:moveTo>
                <a:lnTo>
                  <a:pt x="827" y="524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4" name="Freeform 17"/>
          <p:cNvSpPr>
            <a:spLocks/>
          </p:cNvSpPr>
          <p:nvPr/>
        </p:nvSpPr>
        <p:spPr bwMode="auto">
          <a:xfrm>
            <a:off x="1323777" y="2516138"/>
            <a:ext cx="360363" cy="585787"/>
          </a:xfrm>
          <a:custGeom>
            <a:avLst/>
            <a:gdLst>
              <a:gd name="T0" fmla="*/ 283 w 283"/>
              <a:gd name="T1" fmla="*/ 0 h 599"/>
              <a:gd name="T2" fmla="*/ 0 w 283"/>
              <a:gd name="T3" fmla="*/ 599 h 599"/>
              <a:gd name="T4" fmla="*/ 0 60000 65536"/>
              <a:gd name="T5" fmla="*/ 0 60000 65536"/>
              <a:gd name="T6" fmla="*/ 0 w 283"/>
              <a:gd name="T7" fmla="*/ 0 h 599"/>
              <a:gd name="T8" fmla="*/ 283 w 283"/>
              <a:gd name="T9" fmla="*/ 599 h 5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" h="599">
                <a:moveTo>
                  <a:pt x="283" y="0"/>
                </a:moveTo>
                <a:lnTo>
                  <a:pt x="0" y="5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5" name="Freeform 18"/>
          <p:cNvSpPr>
            <a:spLocks/>
          </p:cNvSpPr>
          <p:nvPr/>
        </p:nvSpPr>
        <p:spPr bwMode="auto">
          <a:xfrm>
            <a:off x="2409627" y="2516138"/>
            <a:ext cx="288925" cy="585787"/>
          </a:xfrm>
          <a:custGeom>
            <a:avLst/>
            <a:gdLst>
              <a:gd name="T0" fmla="*/ 0 w 227"/>
              <a:gd name="T1" fmla="*/ 0 h 599"/>
              <a:gd name="T2" fmla="*/ 227 w 227"/>
              <a:gd name="T3" fmla="*/ 599 h 599"/>
              <a:gd name="T4" fmla="*/ 0 60000 65536"/>
              <a:gd name="T5" fmla="*/ 0 60000 65536"/>
              <a:gd name="T6" fmla="*/ 0 w 227"/>
              <a:gd name="T7" fmla="*/ 0 h 599"/>
              <a:gd name="T8" fmla="*/ 227 w 227"/>
              <a:gd name="T9" fmla="*/ 599 h 5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7" h="599">
                <a:moveTo>
                  <a:pt x="0" y="0"/>
                </a:moveTo>
                <a:lnTo>
                  <a:pt x="227" y="599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1284090" y="437986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>
            <a:off x="2736652" y="43941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8" name="Line 21"/>
          <p:cNvSpPr>
            <a:spLocks noChangeShapeType="1"/>
          </p:cNvSpPr>
          <p:nvPr/>
        </p:nvSpPr>
        <p:spPr bwMode="auto">
          <a:xfrm>
            <a:off x="4478140" y="457036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59" name="Line 22"/>
          <p:cNvSpPr>
            <a:spLocks noChangeShapeType="1"/>
          </p:cNvSpPr>
          <p:nvPr/>
        </p:nvSpPr>
        <p:spPr bwMode="auto">
          <a:xfrm>
            <a:off x="6292652" y="457036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60" name="Line 23"/>
          <p:cNvSpPr>
            <a:spLocks noChangeShapeType="1"/>
          </p:cNvSpPr>
          <p:nvPr/>
        </p:nvSpPr>
        <p:spPr bwMode="auto">
          <a:xfrm>
            <a:off x="7975402" y="457036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7340402" y="4933900"/>
            <a:ext cx="1276350" cy="123348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⑴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循环链表</a:t>
            </a:r>
          </a:p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⑵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双链表</a:t>
            </a:r>
          </a:p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⑶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静态链表</a:t>
            </a:r>
          </a:p>
          <a:p>
            <a:pPr algn="just"/>
            <a:r>
              <a:rPr lang="en-US" altLang="zh-CN" sz="1800">
                <a:solidFill>
                  <a:srgbClr val="000000"/>
                </a:solidFill>
                <a:ea typeface="+mn-ea"/>
              </a:rPr>
              <a:t>⑷</a:t>
            </a:r>
            <a:r>
              <a:rPr lang="zh-CN" altLang="en-US" sz="1800">
                <a:solidFill>
                  <a:srgbClr val="000000"/>
                </a:solidFill>
                <a:ea typeface="+mn-ea"/>
              </a:rPr>
              <a:t>间接寻址</a:t>
            </a:r>
          </a:p>
        </p:txBody>
      </p:sp>
      <p:sp>
        <p:nvSpPr>
          <p:cNvPr id="65562" name="Freeform 25"/>
          <p:cNvSpPr>
            <a:spLocks/>
          </p:cNvSpPr>
          <p:nvPr/>
        </p:nvSpPr>
        <p:spPr bwMode="auto">
          <a:xfrm>
            <a:off x="4476552" y="2443113"/>
            <a:ext cx="819150" cy="674687"/>
          </a:xfrm>
          <a:custGeom>
            <a:avLst/>
            <a:gdLst>
              <a:gd name="T0" fmla="*/ 643 w 643"/>
              <a:gd name="T1" fmla="*/ 0 h 690"/>
              <a:gd name="T2" fmla="*/ 0 w 643"/>
              <a:gd name="T3" fmla="*/ 690 h 690"/>
              <a:gd name="T4" fmla="*/ 0 60000 65536"/>
              <a:gd name="T5" fmla="*/ 0 60000 65536"/>
              <a:gd name="T6" fmla="*/ 0 w 643"/>
              <a:gd name="T7" fmla="*/ 0 h 690"/>
              <a:gd name="T8" fmla="*/ 643 w 643"/>
              <a:gd name="T9" fmla="*/ 690 h 6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3" h="690">
                <a:moveTo>
                  <a:pt x="643" y="0"/>
                </a:moveTo>
                <a:lnTo>
                  <a:pt x="0" y="690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63" name="Freeform 26"/>
          <p:cNvSpPr>
            <a:spLocks/>
          </p:cNvSpPr>
          <p:nvPr/>
        </p:nvSpPr>
        <p:spPr bwMode="auto">
          <a:xfrm>
            <a:off x="6251377" y="2574875"/>
            <a:ext cx="1588" cy="542925"/>
          </a:xfrm>
          <a:custGeom>
            <a:avLst/>
            <a:gdLst>
              <a:gd name="T0" fmla="*/ 0 w 2"/>
              <a:gd name="T1" fmla="*/ 0 h 555"/>
              <a:gd name="T2" fmla="*/ 2 w 2"/>
              <a:gd name="T3" fmla="*/ 555 h 555"/>
              <a:gd name="T4" fmla="*/ 0 60000 65536"/>
              <a:gd name="T5" fmla="*/ 0 60000 65536"/>
              <a:gd name="T6" fmla="*/ 0 w 2"/>
              <a:gd name="T7" fmla="*/ 0 h 555"/>
              <a:gd name="T8" fmla="*/ 2 w 2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55">
                <a:moveTo>
                  <a:pt x="0" y="0"/>
                </a:moveTo>
                <a:lnTo>
                  <a:pt x="2" y="555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64" name="Freeform 27"/>
          <p:cNvSpPr>
            <a:spLocks/>
          </p:cNvSpPr>
          <p:nvPr/>
        </p:nvSpPr>
        <p:spPr bwMode="auto">
          <a:xfrm>
            <a:off x="7053065" y="2428825"/>
            <a:ext cx="841375" cy="688975"/>
          </a:xfrm>
          <a:custGeom>
            <a:avLst/>
            <a:gdLst>
              <a:gd name="T0" fmla="*/ 0 w 660"/>
              <a:gd name="T1" fmla="*/ 0 h 705"/>
              <a:gd name="T2" fmla="*/ 660 w 660"/>
              <a:gd name="T3" fmla="*/ 705 h 705"/>
              <a:gd name="T4" fmla="*/ 0 60000 65536"/>
              <a:gd name="T5" fmla="*/ 0 60000 65536"/>
              <a:gd name="T6" fmla="*/ 0 w 660"/>
              <a:gd name="T7" fmla="*/ 0 h 705"/>
              <a:gd name="T8" fmla="*/ 660 w 660"/>
              <a:gd name="T9" fmla="*/ 705 h 7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0" h="705">
                <a:moveTo>
                  <a:pt x="0" y="0"/>
                </a:moveTo>
                <a:lnTo>
                  <a:pt x="660" y="705"/>
                </a:ln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ea typeface="+mn-ea"/>
            </a:endParaRPr>
          </a:p>
        </p:txBody>
      </p:sp>
      <p:sp>
        <p:nvSpPr>
          <p:cNvPr id="65565" name="AutoShape 28"/>
          <p:cNvSpPr>
            <a:spLocks noChangeArrowheads="1"/>
          </p:cNvSpPr>
          <p:nvPr/>
        </p:nvSpPr>
        <p:spPr bwMode="auto">
          <a:xfrm>
            <a:off x="6551415" y="657175"/>
            <a:ext cx="2800350" cy="898525"/>
          </a:xfrm>
          <a:prstGeom prst="cloudCallout">
            <a:avLst>
              <a:gd name="adj1" fmla="val -32370"/>
              <a:gd name="adj2" fmla="val 110602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3200" b="0">
                <a:solidFill>
                  <a:srgbClr val="000000"/>
                </a:solidFill>
                <a:ea typeface="+mn-ea"/>
              </a:rPr>
              <a:t>归纳总结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4DBA-80C2-4E8D-B427-846B688BE337}" type="datetime1">
              <a:rPr lang="zh-CN" altLang="en-US"/>
              <a:pPr/>
              <a:t>2019/9/17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altLang="zh-CN"/>
              <a:t>-</a:t>
            </a:r>
            <a:fld id="{06CE24AB-3610-46F1-A902-40A1AA1ECF2E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迷你简启体" pitchFamily="65" charset="-122"/>
              </a:rPr>
              <a:t>存储结构和逻辑结构的关系</a:t>
            </a:r>
          </a:p>
        </p:txBody>
      </p:sp>
      <p:sp>
        <p:nvSpPr>
          <p:cNvPr id="188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en-US" dirty="0">
                <a:solidFill>
                  <a:srgbClr val="000000"/>
                </a:solidFill>
              </a:rPr>
              <a:t>每一种</a:t>
            </a:r>
            <a:r>
              <a:rPr lang="zh-CN" altLang="en-US" b="1" dirty="0">
                <a:solidFill>
                  <a:srgbClr val="00B050"/>
                </a:solidFill>
              </a:rPr>
              <a:t>逻辑结构</a:t>
            </a:r>
            <a:r>
              <a:rPr lang="zh-CN" altLang="en-US" dirty="0">
                <a:solidFill>
                  <a:srgbClr val="000000"/>
                </a:solidFill>
              </a:rPr>
              <a:t>都可以使用</a:t>
            </a:r>
            <a:r>
              <a:rPr lang="zh-CN" altLang="en-US" dirty="0" smtClean="0">
                <a:solidFill>
                  <a:srgbClr val="000000"/>
                </a:solidFill>
              </a:rPr>
              <a:t>这</a:t>
            </a:r>
            <a:r>
              <a:rPr lang="zh-CN" altLang="en-US" dirty="0">
                <a:solidFill>
                  <a:srgbClr val="000000"/>
                </a:solidFill>
              </a:rPr>
              <a:t>多</a:t>
            </a:r>
            <a:r>
              <a:rPr lang="zh-CN" altLang="en-US" dirty="0" smtClean="0">
                <a:solidFill>
                  <a:srgbClr val="000000"/>
                </a:solidFill>
              </a:rPr>
              <a:t>种</a:t>
            </a:r>
            <a:r>
              <a:rPr lang="zh-CN" altLang="en-US" b="1" dirty="0">
                <a:solidFill>
                  <a:srgbClr val="00B050"/>
                </a:solidFill>
              </a:rPr>
              <a:t>存储结构</a:t>
            </a:r>
            <a:r>
              <a:rPr lang="zh-CN" altLang="en-US" dirty="0">
                <a:solidFill>
                  <a:srgbClr val="000000"/>
                </a:solidFill>
              </a:rPr>
              <a:t>来</a:t>
            </a:r>
            <a:r>
              <a:rPr lang="zh-CN" altLang="en-US" dirty="0" smtClean="0">
                <a:solidFill>
                  <a:srgbClr val="000000"/>
                </a:solidFill>
              </a:rPr>
              <a:t>实现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</a:rPr>
              <a:t>顺序、链式、索引、散列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关键：针对不同的</a:t>
            </a:r>
            <a:r>
              <a:rPr lang="zh-CN" altLang="en-US" dirty="0" smtClean="0">
                <a:solidFill>
                  <a:srgbClr val="000000"/>
                </a:solidFill>
              </a:rPr>
              <a:t>应用选择存储结构，这会使得数据结构所对应的操作（方法）</a:t>
            </a:r>
            <a:r>
              <a:rPr lang="zh-CN" altLang="en-US" dirty="0">
                <a:solidFill>
                  <a:srgbClr val="000000"/>
                </a:solidFill>
              </a:rPr>
              <a:t>具有不同的</a:t>
            </a:r>
            <a:r>
              <a:rPr lang="zh-CN" altLang="en-US" b="1" dirty="0">
                <a:solidFill>
                  <a:srgbClr val="0000FF"/>
                </a:solidFill>
              </a:rPr>
              <a:t>算法效率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46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65"/>
    </mc:Choice>
    <mc:Fallback xmlns="">
      <p:transition spd="slow" advTm="53065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习题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宋体" charset="-122"/>
              </a:rPr>
              <a:t>逆</a:t>
            </a:r>
            <a:r>
              <a:rPr lang="zh-CN" altLang="en-US" dirty="0">
                <a:ea typeface="宋体" charset="-122"/>
              </a:rPr>
              <a:t>置算法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9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以单链表为存储结构，写出就地逆置的算法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26F76829-DDC6-4C38-9284-8FCFE10991F1}" type="slidenum">
              <a:rPr lang="en-US" altLang="zh-CN"/>
              <a:pPr>
                <a:defRPr/>
              </a:pPr>
              <a:t>90</a:t>
            </a:fld>
            <a:r>
              <a:rPr lang="en-US" altLang="zh-CN"/>
              <a:t>-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27088" y="3208338"/>
            <a:ext cx="7550150" cy="533400"/>
            <a:chOff x="521" y="2021"/>
            <a:chExt cx="4756" cy="336"/>
          </a:xfrm>
        </p:grpSpPr>
        <p:sp>
          <p:nvSpPr>
            <p:cNvPr id="69655" name="AutoShape 4"/>
            <p:cNvSpPr>
              <a:spLocks noChangeArrowheads="1"/>
            </p:cNvSpPr>
            <p:nvPr/>
          </p:nvSpPr>
          <p:spPr bwMode="auto">
            <a:xfrm>
              <a:off x="1197" y="2069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>
                <a:solidFill>
                  <a:srgbClr val="CC66FF"/>
                </a:solidFill>
              </a:endParaRPr>
            </a:p>
          </p:txBody>
        </p:sp>
        <p:sp>
          <p:nvSpPr>
            <p:cNvPr id="69656" name="AutoShape 5"/>
            <p:cNvSpPr>
              <a:spLocks noChangeArrowheads="1"/>
            </p:cNvSpPr>
            <p:nvPr/>
          </p:nvSpPr>
          <p:spPr bwMode="auto">
            <a:xfrm>
              <a:off x="1581" y="2069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57" name="Line 6"/>
            <p:cNvSpPr>
              <a:spLocks noChangeShapeType="1"/>
            </p:cNvSpPr>
            <p:nvPr/>
          </p:nvSpPr>
          <p:spPr bwMode="auto">
            <a:xfrm>
              <a:off x="1773" y="22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8" name="AutoShape 7"/>
            <p:cNvSpPr>
              <a:spLocks noChangeArrowheads="1"/>
            </p:cNvSpPr>
            <p:nvPr/>
          </p:nvSpPr>
          <p:spPr bwMode="auto">
            <a:xfrm>
              <a:off x="2109" y="2069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69659" name="AutoShape 8"/>
            <p:cNvSpPr>
              <a:spLocks noChangeArrowheads="1"/>
            </p:cNvSpPr>
            <p:nvPr/>
          </p:nvSpPr>
          <p:spPr bwMode="auto">
            <a:xfrm>
              <a:off x="2493" y="2069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60" name="Line 9"/>
            <p:cNvSpPr>
              <a:spLocks noChangeShapeType="1"/>
            </p:cNvSpPr>
            <p:nvPr/>
          </p:nvSpPr>
          <p:spPr bwMode="auto">
            <a:xfrm>
              <a:off x="2685" y="2213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61" name="AutoShape 10"/>
            <p:cNvSpPr>
              <a:spLocks noChangeArrowheads="1"/>
            </p:cNvSpPr>
            <p:nvPr/>
          </p:nvSpPr>
          <p:spPr bwMode="auto">
            <a:xfrm>
              <a:off x="2973" y="2069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69662" name="AutoShape 11"/>
            <p:cNvSpPr>
              <a:spLocks noChangeArrowheads="1"/>
            </p:cNvSpPr>
            <p:nvPr/>
          </p:nvSpPr>
          <p:spPr bwMode="auto">
            <a:xfrm>
              <a:off x="3357" y="2069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63" name="Line 12"/>
            <p:cNvSpPr>
              <a:spLocks noChangeShapeType="1"/>
            </p:cNvSpPr>
            <p:nvPr/>
          </p:nvSpPr>
          <p:spPr bwMode="auto">
            <a:xfrm>
              <a:off x="3549" y="22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64" name="AutoShape 13"/>
            <p:cNvSpPr>
              <a:spLocks noChangeArrowheads="1"/>
            </p:cNvSpPr>
            <p:nvPr/>
          </p:nvSpPr>
          <p:spPr bwMode="auto">
            <a:xfrm>
              <a:off x="4557" y="2069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69665" name="AutoShape 14"/>
            <p:cNvSpPr>
              <a:spLocks noChangeArrowheads="1"/>
            </p:cNvSpPr>
            <p:nvPr/>
          </p:nvSpPr>
          <p:spPr bwMode="auto">
            <a:xfrm>
              <a:off x="4941" y="2069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69666" name="Text Box 15"/>
            <p:cNvSpPr txBox="1">
              <a:spLocks noChangeArrowheads="1"/>
            </p:cNvSpPr>
            <p:nvPr/>
          </p:nvSpPr>
          <p:spPr bwMode="auto">
            <a:xfrm>
              <a:off x="3885" y="206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69667" name="Line 16"/>
            <p:cNvSpPr>
              <a:spLocks noChangeShapeType="1"/>
            </p:cNvSpPr>
            <p:nvPr/>
          </p:nvSpPr>
          <p:spPr bwMode="auto">
            <a:xfrm>
              <a:off x="4269" y="221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68" name="Line 17"/>
            <p:cNvSpPr>
              <a:spLocks noChangeShapeType="1"/>
            </p:cNvSpPr>
            <p:nvPr/>
          </p:nvSpPr>
          <p:spPr bwMode="auto">
            <a:xfrm>
              <a:off x="957" y="221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69" name="Text Box 18"/>
            <p:cNvSpPr txBox="1">
              <a:spLocks noChangeArrowheads="1"/>
            </p:cNvSpPr>
            <p:nvPr/>
          </p:nvSpPr>
          <p:spPr bwMode="auto">
            <a:xfrm>
              <a:off x="521" y="2021"/>
              <a:ext cx="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27088" y="4275138"/>
            <a:ext cx="7626350" cy="533400"/>
            <a:chOff x="521" y="2693"/>
            <a:chExt cx="4804" cy="336"/>
          </a:xfrm>
        </p:grpSpPr>
        <p:sp>
          <p:nvSpPr>
            <p:cNvPr id="69640" name="AutoShape 20"/>
            <p:cNvSpPr>
              <a:spLocks noChangeArrowheads="1"/>
            </p:cNvSpPr>
            <p:nvPr/>
          </p:nvSpPr>
          <p:spPr bwMode="auto">
            <a:xfrm>
              <a:off x="1245" y="2741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41" name="AutoShape 21"/>
            <p:cNvSpPr>
              <a:spLocks noChangeArrowheads="1"/>
            </p:cNvSpPr>
            <p:nvPr/>
          </p:nvSpPr>
          <p:spPr bwMode="auto">
            <a:xfrm>
              <a:off x="1629" y="2741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42" name="Line 22"/>
            <p:cNvSpPr>
              <a:spLocks noChangeShapeType="1"/>
            </p:cNvSpPr>
            <p:nvPr/>
          </p:nvSpPr>
          <p:spPr bwMode="auto">
            <a:xfrm>
              <a:off x="1821" y="288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3" name="AutoShape 23"/>
            <p:cNvSpPr>
              <a:spLocks noChangeArrowheads="1"/>
            </p:cNvSpPr>
            <p:nvPr/>
          </p:nvSpPr>
          <p:spPr bwMode="auto">
            <a:xfrm>
              <a:off x="2157" y="2741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69644" name="AutoShape 24"/>
            <p:cNvSpPr>
              <a:spLocks noChangeArrowheads="1"/>
            </p:cNvSpPr>
            <p:nvPr/>
          </p:nvSpPr>
          <p:spPr bwMode="auto">
            <a:xfrm>
              <a:off x="2541" y="2741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45" name="Line 25"/>
            <p:cNvSpPr>
              <a:spLocks noChangeShapeType="1"/>
            </p:cNvSpPr>
            <p:nvPr/>
          </p:nvSpPr>
          <p:spPr bwMode="auto">
            <a:xfrm>
              <a:off x="2733" y="2885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6" name="AutoShape 26"/>
            <p:cNvSpPr>
              <a:spLocks noChangeArrowheads="1"/>
            </p:cNvSpPr>
            <p:nvPr/>
          </p:nvSpPr>
          <p:spPr bwMode="auto">
            <a:xfrm>
              <a:off x="3021" y="2741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n-1</a:t>
              </a:r>
            </a:p>
          </p:txBody>
        </p:sp>
        <p:sp>
          <p:nvSpPr>
            <p:cNvPr id="69647" name="AutoShape 27"/>
            <p:cNvSpPr>
              <a:spLocks noChangeArrowheads="1"/>
            </p:cNvSpPr>
            <p:nvPr/>
          </p:nvSpPr>
          <p:spPr bwMode="auto">
            <a:xfrm>
              <a:off x="3405" y="2741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69648" name="Line 28"/>
            <p:cNvSpPr>
              <a:spLocks noChangeShapeType="1"/>
            </p:cNvSpPr>
            <p:nvPr/>
          </p:nvSpPr>
          <p:spPr bwMode="auto">
            <a:xfrm>
              <a:off x="3597" y="288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9" name="AutoShape 29"/>
            <p:cNvSpPr>
              <a:spLocks noChangeArrowheads="1"/>
            </p:cNvSpPr>
            <p:nvPr/>
          </p:nvSpPr>
          <p:spPr bwMode="auto">
            <a:xfrm>
              <a:off x="4605" y="2741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69650" name="AutoShape 30"/>
            <p:cNvSpPr>
              <a:spLocks noChangeArrowheads="1"/>
            </p:cNvSpPr>
            <p:nvPr/>
          </p:nvSpPr>
          <p:spPr bwMode="auto">
            <a:xfrm>
              <a:off x="4989" y="2741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69651" name="Text Box 31"/>
            <p:cNvSpPr txBox="1">
              <a:spLocks noChangeArrowheads="1"/>
            </p:cNvSpPr>
            <p:nvPr/>
          </p:nvSpPr>
          <p:spPr bwMode="auto">
            <a:xfrm>
              <a:off x="3933" y="2741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69652" name="Line 32"/>
            <p:cNvSpPr>
              <a:spLocks noChangeShapeType="1"/>
            </p:cNvSpPr>
            <p:nvPr/>
          </p:nvSpPr>
          <p:spPr bwMode="auto">
            <a:xfrm>
              <a:off x="4317" y="288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3" name="Line 33"/>
            <p:cNvSpPr>
              <a:spLocks noChangeShapeType="1"/>
            </p:cNvSpPr>
            <p:nvPr/>
          </p:nvSpPr>
          <p:spPr bwMode="auto">
            <a:xfrm>
              <a:off x="1005" y="28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4" name="Text Box 34"/>
            <p:cNvSpPr txBox="1">
              <a:spLocks noChangeArrowheads="1"/>
            </p:cNvSpPr>
            <p:nvPr/>
          </p:nvSpPr>
          <p:spPr bwMode="auto">
            <a:xfrm>
              <a:off x="521" y="2693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</p:grpSp>
      <p:sp>
        <p:nvSpPr>
          <p:cNvPr id="318499" name="AutoShape 35"/>
          <p:cNvSpPr>
            <a:spLocks noChangeArrowheads="1"/>
          </p:cNvSpPr>
          <p:nvPr/>
        </p:nvSpPr>
        <p:spPr bwMode="auto">
          <a:xfrm>
            <a:off x="4414838" y="3817938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F54B7502-1C88-4842-9F79-82F3D0437C3C}" type="slidenum">
              <a:rPr lang="en-US" altLang="zh-CN"/>
              <a:pPr>
                <a:defRPr/>
              </a:pPr>
              <a:t>91</a:t>
            </a:fld>
            <a:r>
              <a:rPr lang="en-US" altLang="zh-CN"/>
              <a:t>-</a:t>
            </a: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1828800" y="1143000"/>
            <a:ext cx="609600" cy="4572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>
              <a:solidFill>
                <a:srgbClr val="CC66FF"/>
              </a:solidFill>
            </a:endParaRP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2438400" y="11430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7432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3276600" y="114300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a1</a:t>
            </a:r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3886200" y="11430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191000" y="13716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4648200" y="114300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a2</a:t>
            </a:r>
          </a:p>
        </p:txBody>
      </p:sp>
      <p:sp>
        <p:nvSpPr>
          <p:cNvPr id="70666" name="AutoShape 10"/>
          <p:cNvSpPr>
            <a:spLocks noChangeArrowheads="1"/>
          </p:cNvSpPr>
          <p:nvPr/>
        </p:nvSpPr>
        <p:spPr bwMode="auto">
          <a:xfrm>
            <a:off x="5257800" y="11430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55626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8" name="AutoShape 12"/>
          <p:cNvSpPr>
            <a:spLocks noChangeArrowheads="1"/>
          </p:cNvSpPr>
          <p:nvPr/>
        </p:nvSpPr>
        <p:spPr bwMode="auto">
          <a:xfrm>
            <a:off x="7162800" y="114300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n</a:t>
            </a:r>
          </a:p>
        </p:txBody>
      </p:sp>
      <p:sp>
        <p:nvSpPr>
          <p:cNvPr id="70669" name="AutoShape 13"/>
          <p:cNvSpPr>
            <a:spLocks noChangeArrowheads="1"/>
          </p:cNvSpPr>
          <p:nvPr/>
        </p:nvSpPr>
        <p:spPr bwMode="auto">
          <a:xfrm>
            <a:off x="7772400" y="11430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latin typeface="宋体" charset="-122"/>
              </a:rPr>
              <a:t>∧</a:t>
            </a:r>
            <a:r>
              <a:rPr kumimoji="1" lang="en-US" altLang="zh-CN" b="0"/>
              <a:t> 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0960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…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7056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1447800" y="137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827088" y="1066800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/>
              <a:t>first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27088" y="2819400"/>
            <a:ext cx="7478712" cy="1066800"/>
            <a:chOff x="521" y="1776"/>
            <a:chExt cx="4711" cy="672"/>
          </a:xfrm>
        </p:grpSpPr>
        <p:sp>
          <p:nvSpPr>
            <p:cNvPr id="70693" name="AutoShape 19"/>
            <p:cNvSpPr>
              <a:spLocks noChangeArrowheads="1"/>
            </p:cNvSpPr>
            <p:nvPr/>
          </p:nvSpPr>
          <p:spPr bwMode="auto">
            <a:xfrm>
              <a:off x="1152" y="1824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>
                <a:solidFill>
                  <a:srgbClr val="CC66FF"/>
                </a:solidFill>
              </a:endParaRPr>
            </a:p>
          </p:txBody>
        </p:sp>
        <p:sp>
          <p:nvSpPr>
            <p:cNvPr id="70694" name="AutoShape 20"/>
            <p:cNvSpPr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70695" name="Line 21"/>
            <p:cNvSpPr>
              <a:spLocks noChangeShapeType="1"/>
            </p:cNvSpPr>
            <p:nvPr/>
          </p:nvSpPr>
          <p:spPr bwMode="auto">
            <a:xfrm>
              <a:off x="1728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6" name="AutoShape 22"/>
            <p:cNvSpPr>
              <a:spLocks noChangeArrowheads="1"/>
            </p:cNvSpPr>
            <p:nvPr/>
          </p:nvSpPr>
          <p:spPr bwMode="auto">
            <a:xfrm>
              <a:off x="2064" y="1824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70697" name="AutoShape 23"/>
            <p:cNvSpPr>
              <a:spLocks noChangeArrowheads="1"/>
            </p:cNvSpPr>
            <p:nvPr/>
          </p:nvSpPr>
          <p:spPr bwMode="auto">
            <a:xfrm>
              <a:off x="2448" y="1824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70698" name="Line 24"/>
            <p:cNvSpPr>
              <a:spLocks noChangeShapeType="1"/>
            </p:cNvSpPr>
            <p:nvPr/>
          </p:nvSpPr>
          <p:spPr bwMode="auto">
            <a:xfrm>
              <a:off x="2640" y="196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9" name="AutoShape 25"/>
            <p:cNvSpPr>
              <a:spLocks noChangeArrowheads="1"/>
            </p:cNvSpPr>
            <p:nvPr/>
          </p:nvSpPr>
          <p:spPr bwMode="auto">
            <a:xfrm>
              <a:off x="2928" y="1824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70700" name="AutoShape 26"/>
            <p:cNvSpPr>
              <a:spLocks noChangeArrowheads="1"/>
            </p:cNvSpPr>
            <p:nvPr/>
          </p:nvSpPr>
          <p:spPr bwMode="auto">
            <a:xfrm>
              <a:off x="3312" y="1824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70701" name="Line 27"/>
            <p:cNvSpPr>
              <a:spLocks noChangeShapeType="1"/>
            </p:cNvSpPr>
            <p:nvPr/>
          </p:nvSpPr>
          <p:spPr bwMode="auto">
            <a:xfrm>
              <a:off x="3504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02" name="AutoShape 28"/>
            <p:cNvSpPr>
              <a:spLocks noChangeArrowheads="1"/>
            </p:cNvSpPr>
            <p:nvPr/>
          </p:nvSpPr>
          <p:spPr bwMode="auto">
            <a:xfrm>
              <a:off x="4512" y="1824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70703" name="AutoShape 29"/>
            <p:cNvSpPr>
              <a:spLocks noChangeArrowheads="1"/>
            </p:cNvSpPr>
            <p:nvPr/>
          </p:nvSpPr>
          <p:spPr bwMode="auto">
            <a:xfrm>
              <a:off x="4896" y="1824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70704" name="Text Box 30"/>
            <p:cNvSpPr txBox="1">
              <a:spLocks noChangeArrowheads="1"/>
            </p:cNvSpPr>
            <p:nvPr/>
          </p:nvSpPr>
          <p:spPr bwMode="auto">
            <a:xfrm>
              <a:off x="3840" y="182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70705" name="Line 31"/>
            <p:cNvSpPr>
              <a:spLocks noChangeShapeType="1"/>
            </p:cNvSpPr>
            <p:nvPr/>
          </p:nvSpPr>
          <p:spPr bwMode="auto">
            <a:xfrm>
              <a:off x="4224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06" name="Line 32"/>
            <p:cNvSpPr>
              <a:spLocks noChangeShapeType="1"/>
            </p:cNvSpPr>
            <p:nvPr/>
          </p:nvSpPr>
          <p:spPr bwMode="auto">
            <a:xfrm>
              <a:off x="912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07" name="Text Box 33"/>
            <p:cNvSpPr txBox="1">
              <a:spLocks noChangeArrowheads="1"/>
            </p:cNvSpPr>
            <p:nvPr/>
          </p:nvSpPr>
          <p:spPr bwMode="auto">
            <a:xfrm>
              <a:off x="521" y="1776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  <p:sp>
          <p:nvSpPr>
            <p:cNvPr id="70708" name="Line 34"/>
            <p:cNvSpPr>
              <a:spLocks noChangeShapeType="1"/>
            </p:cNvSpPr>
            <p:nvPr/>
          </p:nvSpPr>
          <p:spPr bwMode="auto">
            <a:xfrm flipV="1">
              <a:off x="2256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09" name="Text Box 35"/>
            <p:cNvSpPr txBox="1">
              <a:spLocks noChangeArrowheads="1"/>
            </p:cNvSpPr>
            <p:nvPr/>
          </p:nvSpPr>
          <p:spPr bwMode="auto">
            <a:xfrm>
              <a:off x="2256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p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842963" y="4076700"/>
            <a:ext cx="6140450" cy="1800225"/>
            <a:chOff x="454" y="2555"/>
            <a:chExt cx="3868" cy="1134"/>
          </a:xfrm>
        </p:grpSpPr>
        <p:sp>
          <p:nvSpPr>
            <p:cNvPr id="70677" name="Text Box 37"/>
            <p:cNvSpPr txBox="1">
              <a:spLocks noChangeArrowheads="1"/>
            </p:cNvSpPr>
            <p:nvPr/>
          </p:nvSpPr>
          <p:spPr bwMode="auto">
            <a:xfrm>
              <a:off x="1442" y="340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p</a:t>
              </a:r>
            </a:p>
          </p:txBody>
        </p:sp>
        <p:sp>
          <p:nvSpPr>
            <p:cNvPr id="70678" name="AutoShape 39"/>
            <p:cNvSpPr>
              <a:spLocks noChangeArrowheads="1"/>
            </p:cNvSpPr>
            <p:nvPr/>
          </p:nvSpPr>
          <p:spPr bwMode="auto">
            <a:xfrm>
              <a:off x="1135" y="2614"/>
              <a:ext cx="384" cy="288"/>
            </a:xfrm>
            <a:prstGeom prst="flowChartProcess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>
                <a:solidFill>
                  <a:srgbClr val="CC66FF"/>
                </a:solidFill>
              </a:endParaRPr>
            </a:p>
          </p:txBody>
        </p:sp>
        <p:sp>
          <p:nvSpPr>
            <p:cNvPr id="70679" name="AutoShape 40"/>
            <p:cNvSpPr>
              <a:spLocks noChangeArrowheads="1"/>
            </p:cNvSpPr>
            <p:nvPr/>
          </p:nvSpPr>
          <p:spPr bwMode="auto">
            <a:xfrm>
              <a:off x="1519" y="2614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</a:p>
          </p:txBody>
        </p:sp>
        <p:sp>
          <p:nvSpPr>
            <p:cNvPr id="70680" name="Line 41"/>
            <p:cNvSpPr>
              <a:spLocks noChangeShapeType="1"/>
            </p:cNvSpPr>
            <p:nvPr/>
          </p:nvSpPr>
          <p:spPr bwMode="auto">
            <a:xfrm>
              <a:off x="895" y="2758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81" name="Text Box 42"/>
            <p:cNvSpPr txBox="1">
              <a:spLocks noChangeArrowheads="1"/>
            </p:cNvSpPr>
            <p:nvPr/>
          </p:nvSpPr>
          <p:spPr bwMode="auto">
            <a:xfrm>
              <a:off x="454" y="2555"/>
              <a:ext cx="4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first</a:t>
              </a:r>
            </a:p>
          </p:txBody>
        </p:sp>
        <p:sp>
          <p:nvSpPr>
            <p:cNvPr id="70682" name="AutoShape 43"/>
            <p:cNvSpPr>
              <a:spLocks noChangeArrowheads="1"/>
            </p:cNvSpPr>
            <p:nvPr/>
          </p:nvSpPr>
          <p:spPr bwMode="auto">
            <a:xfrm>
              <a:off x="1154" y="311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a1</a:t>
              </a:r>
            </a:p>
          </p:txBody>
        </p:sp>
        <p:sp>
          <p:nvSpPr>
            <p:cNvPr id="70683" name="AutoShape 44"/>
            <p:cNvSpPr>
              <a:spLocks noChangeArrowheads="1"/>
            </p:cNvSpPr>
            <p:nvPr/>
          </p:nvSpPr>
          <p:spPr bwMode="auto">
            <a:xfrm>
              <a:off x="1538" y="311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70684" name="Line 45"/>
            <p:cNvSpPr>
              <a:spLocks noChangeShapeType="1"/>
            </p:cNvSpPr>
            <p:nvPr/>
          </p:nvSpPr>
          <p:spPr bwMode="auto">
            <a:xfrm>
              <a:off x="1730" y="325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85" name="AutoShape 46"/>
            <p:cNvSpPr>
              <a:spLocks noChangeArrowheads="1"/>
            </p:cNvSpPr>
            <p:nvPr/>
          </p:nvSpPr>
          <p:spPr bwMode="auto">
            <a:xfrm>
              <a:off x="2018" y="311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a2</a:t>
              </a:r>
            </a:p>
          </p:txBody>
        </p:sp>
        <p:sp>
          <p:nvSpPr>
            <p:cNvPr id="70686" name="AutoShape 47"/>
            <p:cNvSpPr>
              <a:spLocks noChangeArrowheads="1"/>
            </p:cNvSpPr>
            <p:nvPr/>
          </p:nvSpPr>
          <p:spPr bwMode="auto">
            <a:xfrm>
              <a:off x="2402" y="311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b="0"/>
            </a:p>
          </p:txBody>
        </p:sp>
        <p:sp>
          <p:nvSpPr>
            <p:cNvPr id="70687" name="Line 48"/>
            <p:cNvSpPr>
              <a:spLocks noChangeShapeType="1"/>
            </p:cNvSpPr>
            <p:nvPr/>
          </p:nvSpPr>
          <p:spPr bwMode="auto">
            <a:xfrm>
              <a:off x="2594" y="325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88" name="AutoShape 49"/>
            <p:cNvSpPr>
              <a:spLocks noChangeArrowheads="1"/>
            </p:cNvSpPr>
            <p:nvPr/>
          </p:nvSpPr>
          <p:spPr bwMode="auto">
            <a:xfrm>
              <a:off x="3602" y="3113"/>
              <a:ext cx="38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a</a:t>
              </a:r>
              <a:r>
                <a:rPr kumimoji="1" lang="en-US" altLang="zh-CN" b="0" baseline="-25000"/>
                <a:t>n</a:t>
              </a:r>
            </a:p>
          </p:txBody>
        </p:sp>
        <p:sp>
          <p:nvSpPr>
            <p:cNvPr id="70689" name="AutoShape 50"/>
            <p:cNvSpPr>
              <a:spLocks noChangeArrowheads="1"/>
            </p:cNvSpPr>
            <p:nvPr/>
          </p:nvSpPr>
          <p:spPr bwMode="auto">
            <a:xfrm>
              <a:off x="3986" y="311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latin typeface="宋体" charset="-122"/>
                </a:rPr>
                <a:t>∧</a:t>
              </a:r>
              <a:r>
                <a:rPr kumimoji="1" lang="en-US" altLang="zh-CN" b="0"/>
                <a:t> </a:t>
              </a:r>
            </a:p>
          </p:txBody>
        </p:sp>
        <p:sp>
          <p:nvSpPr>
            <p:cNvPr id="70690" name="Text Box 51"/>
            <p:cNvSpPr txBox="1">
              <a:spLocks noChangeArrowheads="1"/>
            </p:cNvSpPr>
            <p:nvPr/>
          </p:nvSpPr>
          <p:spPr bwMode="auto">
            <a:xfrm>
              <a:off x="2930" y="311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…</a:t>
              </a:r>
            </a:p>
          </p:txBody>
        </p:sp>
        <p:sp>
          <p:nvSpPr>
            <p:cNvPr id="70691" name="Line 52"/>
            <p:cNvSpPr>
              <a:spLocks noChangeShapeType="1"/>
            </p:cNvSpPr>
            <p:nvPr/>
          </p:nvSpPr>
          <p:spPr bwMode="auto">
            <a:xfrm>
              <a:off x="3314" y="325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692" name="Line 53"/>
            <p:cNvSpPr>
              <a:spLocks noChangeShapeType="1"/>
            </p:cNvSpPr>
            <p:nvPr/>
          </p:nvSpPr>
          <p:spPr bwMode="auto">
            <a:xfrm flipV="1">
              <a:off x="1346" y="34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676" name="Text Box 54"/>
          <p:cNvSpPr txBox="1">
            <a:spLocks noChangeArrowheads="1"/>
          </p:cNvSpPr>
          <p:nvPr/>
        </p:nvSpPr>
        <p:spPr bwMode="auto">
          <a:xfrm>
            <a:off x="395288" y="1989138"/>
            <a:ext cx="648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思考步骤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1:  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摘除头结点</a:t>
            </a:r>
          </a:p>
        </p:txBody>
      </p:sp>
    </p:spTree>
    <p:extLst>
      <p:ext uri="{BB962C8B-B14F-4D97-AF65-F5344CB8AC3E}">
        <p14:creationId xmlns:p14="http://schemas.microsoft.com/office/powerpoint/2010/main" val="27071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4333962-F015-4399-9892-2026C416F9E7}" type="slidenum">
              <a:rPr lang="en-US" altLang="zh-CN"/>
              <a:pPr>
                <a:defRPr/>
              </a:pPr>
              <a:t>92</a:t>
            </a:fld>
            <a:r>
              <a:rPr lang="en-US" altLang="zh-CN"/>
              <a:t>-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403350" y="2420938"/>
            <a:ext cx="6016625" cy="1752600"/>
            <a:chOff x="884" y="1525"/>
            <a:chExt cx="3790" cy="1104"/>
          </a:xfrm>
        </p:grpSpPr>
        <p:sp>
          <p:nvSpPr>
            <p:cNvPr id="71725" name="Text Box 4"/>
            <p:cNvSpPr txBox="1">
              <a:spLocks noChangeArrowheads="1"/>
            </p:cNvSpPr>
            <p:nvPr/>
          </p:nvSpPr>
          <p:spPr bwMode="auto">
            <a:xfrm>
              <a:off x="2514" y="234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q</a:t>
              </a:r>
            </a:p>
          </p:txBody>
        </p:sp>
        <p:sp>
          <p:nvSpPr>
            <p:cNvPr id="71726" name="Text Box 19"/>
            <p:cNvSpPr txBox="1">
              <a:spLocks noChangeArrowheads="1"/>
            </p:cNvSpPr>
            <p:nvPr/>
          </p:nvSpPr>
          <p:spPr bwMode="auto">
            <a:xfrm>
              <a:off x="1746" y="234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p</a:t>
              </a:r>
            </a:p>
          </p:txBody>
        </p:sp>
        <p:grpSp>
          <p:nvGrpSpPr>
            <p:cNvPr id="71727" name="Group 65"/>
            <p:cNvGrpSpPr>
              <a:grpSpLocks/>
            </p:cNvGrpSpPr>
            <p:nvPr/>
          </p:nvGrpSpPr>
          <p:grpSpPr bwMode="auto">
            <a:xfrm>
              <a:off x="884" y="1525"/>
              <a:ext cx="3790" cy="1008"/>
              <a:chOff x="1202" y="1536"/>
              <a:chExt cx="3790" cy="1008"/>
            </a:xfrm>
          </p:grpSpPr>
          <p:sp>
            <p:nvSpPr>
              <p:cNvPr id="71728" name="Line 3"/>
              <p:cNvSpPr>
                <a:spLocks noChangeShapeType="1"/>
              </p:cNvSpPr>
              <p:nvPr/>
            </p:nvSpPr>
            <p:spPr bwMode="auto">
              <a:xfrm flipV="1">
                <a:off x="2880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9" name="AutoShape 5"/>
              <p:cNvSpPr>
                <a:spLocks noChangeArrowheads="1"/>
              </p:cNvSpPr>
              <p:nvPr/>
            </p:nvSpPr>
            <p:spPr bwMode="auto">
              <a:xfrm>
                <a:off x="1824" y="1584"/>
                <a:ext cx="384" cy="288"/>
              </a:xfrm>
              <a:prstGeom prst="flowChartProcess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>
                  <a:solidFill>
                    <a:srgbClr val="CC66FF"/>
                  </a:solidFill>
                </a:endParaRPr>
              </a:p>
            </p:txBody>
          </p:sp>
          <p:sp>
            <p:nvSpPr>
              <p:cNvPr id="71730" name="AutoShape 6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宋体" charset="-122"/>
                  </a:rPr>
                  <a:t>∧</a:t>
                </a:r>
              </a:p>
            </p:txBody>
          </p:sp>
          <p:sp>
            <p:nvSpPr>
              <p:cNvPr id="71731" name="Line 7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2" name="Text Box 8"/>
              <p:cNvSpPr txBox="1">
                <a:spLocks noChangeArrowheads="1"/>
              </p:cNvSpPr>
              <p:nvPr/>
            </p:nvSpPr>
            <p:spPr bwMode="auto">
              <a:xfrm>
                <a:off x="1202" y="1536"/>
                <a:ext cx="4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first</a:t>
                </a:r>
              </a:p>
            </p:txBody>
          </p:sp>
          <p:sp>
            <p:nvSpPr>
              <p:cNvPr id="71733" name="AutoShape 9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a1</a:t>
                </a:r>
              </a:p>
            </p:txBody>
          </p:sp>
          <p:sp>
            <p:nvSpPr>
              <p:cNvPr id="71734" name="AutoShape 10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/>
              </a:p>
            </p:txBody>
          </p:sp>
          <p:sp>
            <p:nvSpPr>
              <p:cNvPr id="71735" name="Line 11"/>
              <p:cNvSpPr>
                <a:spLocks noChangeShapeType="1"/>
              </p:cNvSpPr>
              <p:nvPr/>
            </p:nvSpPr>
            <p:spPr bwMode="auto">
              <a:xfrm>
                <a:off x="2400" y="2208"/>
                <a:ext cx="2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6" name="AutoShape 12"/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a2</a:t>
                </a:r>
              </a:p>
            </p:txBody>
          </p:sp>
          <p:sp>
            <p:nvSpPr>
              <p:cNvPr id="71737" name="AutoShape 13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/>
              </a:p>
            </p:txBody>
          </p:sp>
          <p:sp>
            <p:nvSpPr>
              <p:cNvPr id="71738" name="Line 14"/>
              <p:cNvSpPr>
                <a:spLocks noChangeShapeType="1"/>
              </p:cNvSpPr>
              <p:nvPr/>
            </p:nvSpPr>
            <p:spPr bwMode="auto">
              <a:xfrm>
                <a:off x="3264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39" name="AutoShape 15"/>
              <p:cNvSpPr>
                <a:spLocks noChangeArrowheads="1"/>
              </p:cNvSpPr>
              <p:nvPr/>
            </p:nvSpPr>
            <p:spPr bwMode="auto">
              <a:xfrm>
                <a:off x="4272" y="206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</a:t>
                </a:r>
                <a:r>
                  <a:rPr kumimoji="1" lang="en-US" altLang="zh-CN" b="0" baseline="-25000"/>
                  <a:t>n</a:t>
                </a:r>
              </a:p>
            </p:txBody>
          </p:sp>
          <p:sp>
            <p:nvSpPr>
              <p:cNvPr id="71740" name="AutoShape 16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宋体" charset="-122"/>
                  </a:rPr>
                  <a:t>∧</a:t>
                </a:r>
                <a:r>
                  <a:rPr kumimoji="1" lang="en-US" altLang="zh-CN" b="0"/>
                  <a:t> </a:t>
                </a:r>
              </a:p>
            </p:txBody>
          </p:sp>
          <p:sp>
            <p:nvSpPr>
              <p:cNvPr id="71741" name="Text Box 17"/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b="0"/>
                  <a:t>…</a:t>
                </a:r>
              </a:p>
            </p:txBody>
          </p:sp>
          <p:sp>
            <p:nvSpPr>
              <p:cNvPr id="71742" name="Line 18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43" name="Line 20"/>
              <p:cNvSpPr>
                <a:spLocks noChangeShapeType="1"/>
              </p:cNvSpPr>
              <p:nvPr/>
            </p:nvSpPr>
            <p:spPr bwMode="auto">
              <a:xfrm flipV="1">
                <a:off x="2016" y="23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1684" name="AutoShape 22"/>
          <p:cNvSpPr>
            <a:spLocks noChangeArrowheads="1"/>
          </p:cNvSpPr>
          <p:nvPr/>
        </p:nvSpPr>
        <p:spPr bwMode="auto">
          <a:xfrm>
            <a:off x="1600200" y="990600"/>
            <a:ext cx="609600" cy="4572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>
              <a:solidFill>
                <a:srgbClr val="CC66FF"/>
              </a:solidFill>
            </a:endParaRPr>
          </a:p>
        </p:txBody>
      </p:sp>
      <p:sp>
        <p:nvSpPr>
          <p:cNvPr id="71685" name="AutoShape 23"/>
          <p:cNvSpPr>
            <a:spLocks noChangeArrowheads="1"/>
          </p:cNvSpPr>
          <p:nvPr/>
        </p:nvSpPr>
        <p:spPr bwMode="auto">
          <a:xfrm>
            <a:off x="2209800" y="9906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latin typeface="宋体" charset="-122"/>
              </a:rPr>
              <a:t>∧</a:t>
            </a:r>
          </a:p>
        </p:txBody>
      </p:sp>
      <p:sp>
        <p:nvSpPr>
          <p:cNvPr id="71686" name="Line 24"/>
          <p:cNvSpPr>
            <a:spLocks noChangeShapeType="1"/>
          </p:cNvSpPr>
          <p:nvPr/>
        </p:nvSpPr>
        <p:spPr bwMode="auto">
          <a:xfrm>
            <a:off x="1219200" y="12192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87" name="Text Box 25"/>
          <p:cNvSpPr txBox="1">
            <a:spLocks noChangeArrowheads="1"/>
          </p:cNvSpPr>
          <p:nvPr/>
        </p:nvSpPr>
        <p:spPr bwMode="auto">
          <a:xfrm>
            <a:off x="539750" y="914400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/>
              <a:t>first</a:t>
            </a:r>
          </a:p>
        </p:txBody>
      </p:sp>
      <p:sp>
        <p:nvSpPr>
          <p:cNvPr id="71688" name="AutoShape 26"/>
          <p:cNvSpPr>
            <a:spLocks noChangeArrowheads="1"/>
          </p:cNvSpPr>
          <p:nvPr/>
        </p:nvSpPr>
        <p:spPr bwMode="auto">
          <a:xfrm>
            <a:off x="2895600" y="99060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a1</a:t>
            </a:r>
          </a:p>
        </p:txBody>
      </p:sp>
      <p:sp>
        <p:nvSpPr>
          <p:cNvPr id="71689" name="AutoShape 27"/>
          <p:cNvSpPr>
            <a:spLocks noChangeArrowheads="1"/>
          </p:cNvSpPr>
          <p:nvPr/>
        </p:nvSpPr>
        <p:spPr bwMode="auto">
          <a:xfrm>
            <a:off x="3505200" y="9906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71690" name="Line 28"/>
          <p:cNvSpPr>
            <a:spLocks noChangeShapeType="1"/>
          </p:cNvSpPr>
          <p:nvPr/>
        </p:nvSpPr>
        <p:spPr bwMode="auto">
          <a:xfrm>
            <a:off x="3810000" y="12192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1" name="AutoShape 29"/>
          <p:cNvSpPr>
            <a:spLocks noChangeArrowheads="1"/>
          </p:cNvSpPr>
          <p:nvPr/>
        </p:nvSpPr>
        <p:spPr bwMode="auto">
          <a:xfrm>
            <a:off x="4267200" y="99060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a2</a:t>
            </a:r>
          </a:p>
        </p:txBody>
      </p:sp>
      <p:sp>
        <p:nvSpPr>
          <p:cNvPr id="71692" name="AutoShape 30"/>
          <p:cNvSpPr>
            <a:spLocks noChangeArrowheads="1"/>
          </p:cNvSpPr>
          <p:nvPr/>
        </p:nvSpPr>
        <p:spPr bwMode="auto">
          <a:xfrm>
            <a:off x="4876800" y="9906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altLang="zh-CN" b="0"/>
          </a:p>
        </p:txBody>
      </p:sp>
      <p:sp>
        <p:nvSpPr>
          <p:cNvPr id="71693" name="Line 31"/>
          <p:cNvSpPr>
            <a:spLocks noChangeShapeType="1"/>
          </p:cNvSpPr>
          <p:nvPr/>
        </p:nvSpPr>
        <p:spPr bwMode="auto">
          <a:xfrm>
            <a:off x="51816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4" name="AutoShape 32"/>
          <p:cNvSpPr>
            <a:spLocks noChangeArrowheads="1"/>
          </p:cNvSpPr>
          <p:nvPr/>
        </p:nvSpPr>
        <p:spPr bwMode="auto">
          <a:xfrm>
            <a:off x="6781800" y="990600"/>
            <a:ext cx="609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/>
              <a:t>a</a:t>
            </a:r>
            <a:r>
              <a:rPr kumimoji="1" lang="en-US" altLang="zh-CN" b="0" baseline="-25000"/>
              <a:t>n</a:t>
            </a:r>
          </a:p>
        </p:txBody>
      </p:sp>
      <p:sp>
        <p:nvSpPr>
          <p:cNvPr id="71695" name="AutoShape 33"/>
          <p:cNvSpPr>
            <a:spLocks noChangeArrowheads="1"/>
          </p:cNvSpPr>
          <p:nvPr/>
        </p:nvSpPr>
        <p:spPr bwMode="auto">
          <a:xfrm>
            <a:off x="7391400" y="990600"/>
            <a:ext cx="533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b="0">
                <a:latin typeface="宋体" charset="-122"/>
              </a:rPr>
              <a:t>∧</a:t>
            </a:r>
            <a:r>
              <a:rPr kumimoji="1" lang="en-US" altLang="zh-CN" b="0"/>
              <a:t> </a:t>
            </a:r>
          </a:p>
        </p:txBody>
      </p:sp>
      <p:sp>
        <p:nvSpPr>
          <p:cNvPr id="71696" name="Text Box 34"/>
          <p:cNvSpPr txBox="1">
            <a:spLocks noChangeArrowheads="1"/>
          </p:cNvSpPr>
          <p:nvPr/>
        </p:nvSpPr>
        <p:spPr bwMode="auto">
          <a:xfrm>
            <a:off x="5715000" y="990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…</a:t>
            </a:r>
          </a:p>
        </p:txBody>
      </p:sp>
      <p:sp>
        <p:nvSpPr>
          <p:cNvPr id="71697" name="Line 35"/>
          <p:cNvSpPr>
            <a:spLocks noChangeShapeType="1"/>
          </p:cNvSpPr>
          <p:nvPr/>
        </p:nvSpPr>
        <p:spPr bwMode="auto">
          <a:xfrm>
            <a:off x="63246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8" name="Text Box 36"/>
          <p:cNvSpPr txBox="1">
            <a:spLocks noChangeArrowheads="1"/>
          </p:cNvSpPr>
          <p:nvPr/>
        </p:nvSpPr>
        <p:spPr bwMode="auto">
          <a:xfrm>
            <a:off x="3352800" y="144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/>
              <a:t>p</a:t>
            </a:r>
          </a:p>
        </p:txBody>
      </p:sp>
      <p:sp>
        <p:nvSpPr>
          <p:cNvPr id="71699" name="Line 37"/>
          <p:cNvSpPr>
            <a:spLocks noChangeShapeType="1"/>
          </p:cNvSpPr>
          <p:nvPr/>
        </p:nvSpPr>
        <p:spPr bwMode="auto">
          <a:xfrm flipV="1">
            <a:off x="3200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0" name="Text Box 63"/>
          <p:cNvSpPr txBox="1">
            <a:spLocks noChangeArrowheads="1"/>
          </p:cNvSpPr>
          <p:nvPr/>
        </p:nvSpPr>
        <p:spPr bwMode="auto">
          <a:xfrm>
            <a:off x="611188" y="1916113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</a:rPr>
              <a:t>思考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000000"/>
                </a:solidFill>
                <a:ea typeface="楷体_GB2312" pitchFamily="49" charset="-122"/>
              </a:rPr>
              <a:t>：按照头插法的原则建立链表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331913" y="4437063"/>
            <a:ext cx="6305550" cy="1700212"/>
            <a:chOff x="839" y="2795"/>
            <a:chExt cx="3972" cy="1071"/>
          </a:xfrm>
        </p:grpSpPr>
        <p:sp>
          <p:nvSpPr>
            <p:cNvPr id="71702" name="AutoShape 44"/>
            <p:cNvSpPr>
              <a:spLocks noChangeArrowheads="1"/>
            </p:cNvSpPr>
            <p:nvPr/>
          </p:nvSpPr>
          <p:spPr bwMode="auto">
            <a:xfrm>
              <a:off x="2843" y="284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grpSp>
          <p:nvGrpSpPr>
            <p:cNvPr id="71703" name="Group 71"/>
            <p:cNvGrpSpPr>
              <a:grpSpLocks/>
            </p:cNvGrpSpPr>
            <p:nvPr/>
          </p:nvGrpSpPr>
          <p:grpSpPr bwMode="auto">
            <a:xfrm>
              <a:off x="839" y="2795"/>
              <a:ext cx="3972" cy="1071"/>
              <a:chOff x="839" y="2795"/>
              <a:chExt cx="3972" cy="1071"/>
            </a:xfrm>
          </p:grpSpPr>
          <p:grpSp>
            <p:nvGrpSpPr>
              <p:cNvPr id="71704" name="Group 60"/>
              <p:cNvGrpSpPr>
                <a:grpSpLocks/>
              </p:cNvGrpSpPr>
              <p:nvPr/>
            </p:nvGrpSpPr>
            <p:grpSpPr bwMode="auto">
              <a:xfrm>
                <a:off x="1701" y="3577"/>
                <a:ext cx="336" cy="288"/>
                <a:chOff x="1152" y="3744"/>
                <a:chExt cx="336" cy="288"/>
              </a:xfrm>
            </p:grpSpPr>
            <p:sp>
              <p:nvSpPr>
                <p:cNvPr id="7172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200" y="3744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b="0"/>
                    <a:t>p</a:t>
                  </a:r>
                </a:p>
              </p:txBody>
            </p:sp>
            <p:sp>
              <p:nvSpPr>
                <p:cNvPr id="7172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152" y="3744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1705" name="AutoShape 39"/>
              <p:cNvSpPr>
                <a:spLocks noChangeArrowheads="1"/>
              </p:cNvSpPr>
              <p:nvPr/>
            </p:nvSpPr>
            <p:spPr bwMode="auto">
              <a:xfrm>
                <a:off x="1595" y="2843"/>
                <a:ext cx="384" cy="288"/>
              </a:xfrm>
              <a:prstGeom prst="flowChartProcess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>
                  <a:solidFill>
                    <a:srgbClr val="CC66FF"/>
                  </a:solidFill>
                </a:endParaRPr>
              </a:p>
            </p:txBody>
          </p:sp>
          <p:sp>
            <p:nvSpPr>
              <p:cNvPr id="71706" name="AutoShape 40"/>
              <p:cNvSpPr>
                <a:spLocks noChangeArrowheads="1"/>
              </p:cNvSpPr>
              <p:nvPr/>
            </p:nvSpPr>
            <p:spPr bwMode="auto">
              <a:xfrm>
                <a:off x="1979" y="2843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>
                  <a:latin typeface="宋体" charset="-122"/>
                </a:endParaRPr>
              </a:p>
            </p:txBody>
          </p:sp>
          <p:sp>
            <p:nvSpPr>
              <p:cNvPr id="71707" name="Line 41"/>
              <p:cNvSpPr>
                <a:spLocks noChangeShapeType="1"/>
              </p:cNvSpPr>
              <p:nvPr/>
            </p:nvSpPr>
            <p:spPr bwMode="auto">
              <a:xfrm>
                <a:off x="1355" y="2987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08" name="Text Box 42"/>
              <p:cNvSpPr txBox="1">
                <a:spLocks noChangeArrowheads="1"/>
              </p:cNvSpPr>
              <p:nvPr/>
            </p:nvSpPr>
            <p:spPr bwMode="auto">
              <a:xfrm>
                <a:off x="839" y="2795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first</a:t>
                </a:r>
              </a:p>
            </p:txBody>
          </p:sp>
          <p:sp>
            <p:nvSpPr>
              <p:cNvPr id="71709" name="AutoShape 43"/>
              <p:cNvSpPr>
                <a:spLocks noChangeArrowheads="1"/>
              </p:cNvSpPr>
              <p:nvPr/>
            </p:nvSpPr>
            <p:spPr bwMode="auto">
              <a:xfrm>
                <a:off x="2459" y="2843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a1</a:t>
                </a:r>
              </a:p>
            </p:txBody>
          </p:sp>
          <p:sp>
            <p:nvSpPr>
              <p:cNvPr id="71710" name="Line 47"/>
              <p:cNvSpPr>
                <a:spLocks noChangeShapeType="1"/>
              </p:cNvSpPr>
              <p:nvPr/>
            </p:nvSpPr>
            <p:spPr bwMode="auto">
              <a:xfrm>
                <a:off x="2219" y="298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11" name="Line 48"/>
              <p:cNvSpPr>
                <a:spLocks noChangeShapeType="1"/>
              </p:cNvSpPr>
              <p:nvPr/>
            </p:nvSpPr>
            <p:spPr bwMode="auto">
              <a:xfrm flipV="1">
                <a:off x="2562" y="357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12" name="Text Box 49"/>
              <p:cNvSpPr txBox="1">
                <a:spLocks noChangeArrowheads="1"/>
              </p:cNvSpPr>
              <p:nvPr/>
            </p:nvSpPr>
            <p:spPr bwMode="auto">
              <a:xfrm>
                <a:off x="2590" y="357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q</a:t>
                </a:r>
              </a:p>
            </p:txBody>
          </p:sp>
          <p:sp>
            <p:nvSpPr>
              <p:cNvPr id="71713" name="AutoShape 50"/>
              <p:cNvSpPr>
                <a:spLocks noChangeArrowheads="1"/>
              </p:cNvSpPr>
              <p:nvPr/>
            </p:nvSpPr>
            <p:spPr bwMode="auto">
              <a:xfrm>
                <a:off x="1547" y="329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a2</a:t>
                </a:r>
              </a:p>
            </p:txBody>
          </p:sp>
          <p:sp>
            <p:nvSpPr>
              <p:cNvPr id="71714" name="AutoShape 51"/>
              <p:cNvSpPr>
                <a:spLocks noChangeArrowheads="1"/>
              </p:cNvSpPr>
              <p:nvPr/>
            </p:nvSpPr>
            <p:spPr bwMode="auto">
              <a:xfrm>
                <a:off x="1931" y="329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/>
              </a:p>
            </p:txBody>
          </p:sp>
          <p:sp>
            <p:nvSpPr>
              <p:cNvPr id="71715" name="Line 52"/>
              <p:cNvSpPr>
                <a:spLocks noChangeShapeType="1"/>
              </p:cNvSpPr>
              <p:nvPr/>
            </p:nvSpPr>
            <p:spPr bwMode="auto">
              <a:xfrm>
                <a:off x="2123" y="343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16" name="AutoShape 53"/>
              <p:cNvSpPr>
                <a:spLocks noChangeArrowheads="1"/>
              </p:cNvSpPr>
              <p:nvPr/>
            </p:nvSpPr>
            <p:spPr bwMode="auto">
              <a:xfrm>
                <a:off x="4091" y="329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</a:t>
                </a:r>
                <a:r>
                  <a:rPr kumimoji="1" lang="en-US" altLang="zh-CN" b="0" baseline="-25000"/>
                  <a:t>n</a:t>
                </a:r>
              </a:p>
            </p:txBody>
          </p:sp>
          <p:sp>
            <p:nvSpPr>
              <p:cNvPr id="71717" name="AutoShape 54"/>
              <p:cNvSpPr>
                <a:spLocks noChangeArrowheads="1"/>
              </p:cNvSpPr>
              <p:nvPr/>
            </p:nvSpPr>
            <p:spPr bwMode="auto">
              <a:xfrm>
                <a:off x="4475" y="329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宋体" charset="-122"/>
                  </a:rPr>
                  <a:t>∧</a:t>
                </a:r>
                <a:r>
                  <a:rPr kumimoji="1" lang="en-US" altLang="zh-CN" b="0"/>
                  <a:t> </a:t>
                </a:r>
              </a:p>
            </p:txBody>
          </p:sp>
          <p:sp>
            <p:nvSpPr>
              <p:cNvPr id="71718" name="Text Box 55"/>
              <p:cNvSpPr txBox="1">
                <a:spLocks noChangeArrowheads="1"/>
              </p:cNvSpPr>
              <p:nvPr/>
            </p:nvSpPr>
            <p:spPr bwMode="auto">
              <a:xfrm>
                <a:off x="3419" y="329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b="0"/>
                  <a:t>…</a:t>
                </a:r>
              </a:p>
            </p:txBody>
          </p:sp>
          <p:sp>
            <p:nvSpPr>
              <p:cNvPr id="71719" name="Line 56"/>
              <p:cNvSpPr>
                <a:spLocks noChangeShapeType="1"/>
              </p:cNvSpPr>
              <p:nvPr/>
            </p:nvSpPr>
            <p:spPr bwMode="auto">
              <a:xfrm>
                <a:off x="3803" y="343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720" name="AutoShape 57"/>
              <p:cNvSpPr>
                <a:spLocks noChangeArrowheads="1"/>
              </p:cNvSpPr>
              <p:nvPr/>
            </p:nvSpPr>
            <p:spPr bwMode="auto">
              <a:xfrm>
                <a:off x="2411" y="329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a3</a:t>
                </a:r>
              </a:p>
            </p:txBody>
          </p:sp>
          <p:sp>
            <p:nvSpPr>
              <p:cNvPr id="71721" name="AutoShape 58"/>
              <p:cNvSpPr>
                <a:spLocks noChangeArrowheads="1"/>
              </p:cNvSpPr>
              <p:nvPr/>
            </p:nvSpPr>
            <p:spPr bwMode="auto">
              <a:xfrm>
                <a:off x="2795" y="329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/>
              </a:p>
            </p:txBody>
          </p:sp>
          <p:sp>
            <p:nvSpPr>
              <p:cNvPr id="71722" name="Line 59"/>
              <p:cNvSpPr>
                <a:spLocks noChangeShapeType="1"/>
              </p:cNvSpPr>
              <p:nvPr/>
            </p:nvSpPr>
            <p:spPr bwMode="auto">
              <a:xfrm>
                <a:off x="2987" y="3438"/>
                <a:ext cx="2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逆置算法</a:t>
            </a:r>
          </a:p>
        </p:txBody>
      </p:sp>
      <p:sp>
        <p:nvSpPr>
          <p:cNvPr id="727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Node&gt;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reverse(Node *first)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Node *p,*q;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p = first-&gt;next;            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保存原链表的元素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first-&gt;next=NULL;     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用原链表的头结点建立新的结点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(p!=NULL)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    1  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保存原链表的下一个元素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2 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当前结点插入新的链表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3 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原链表后移</a:t>
            </a:r>
            <a:endParaRPr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2227D382-02C8-4B82-8EDB-62DCDCCAB09D}" type="slidenum">
              <a:rPr lang="en-US" altLang="zh-CN"/>
              <a:pPr>
                <a:defRPr/>
              </a:pPr>
              <a:t>93</a:t>
            </a:fld>
            <a:r>
              <a:rPr lang="en-US" altLang="zh-CN"/>
              <a:t>-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752725" y="5043488"/>
            <a:ext cx="6305550" cy="1700212"/>
            <a:chOff x="839" y="2795"/>
            <a:chExt cx="3972" cy="1071"/>
          </a:xfrm>
        </p:grpSpPr>
        <p:sp>
          <p:nvSpPr>
            <p:cNvPr id="72710" name="AutoShape 28"/>
            <p:cNvSpPr>
              <a:spLocks noChangeArrowheads="1"/>
            </p:cNvSpPr>
            <p:nvPr/>
          </p:nvSpPr>
          <p:spPr bwMode="auto">
            <a:xfrm>
              <a:off x="2843" y="2843"/>
              <a:ext cx="33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b="0"/>
                <a:t>∧</a:t>
              </a:r>
            </a:p>
          </p:txBody>
        </p:sp>
        <p:grpSp>
          <p:nvGrpSpPr>
            <p:cNvPr id="72711" name="Group 29"/>
            <p:cNvGrpSpPr>
              <a:grpSpLocks/>
            </p:cNvGrpSpPr>
            <p:nvPr/>
          </p:nvGrpSpPr>
          <p:grpSpPr bwMode="auto">
            <a:xfrm>
              <a:off x="839" y="2795"/>
              <a:ext cx="3972" cy="1071"/>
              <a:chOff x="839" y="2795"/>
              <a:chExt cx="3972" cy="1071"/>
            </a:xfrm>
          </p:grpSpPr>
          <p:grpSp>
            <p:nvGrpSpPr>
              <p:cNvPr id="72712" name="Group 30"/>
              <p:cNvGrpSpPr>
                <a:grpSpLocks/>
              </p:cNvGrpSpPr>
              <p:nvPr/>
            </p:nvGrpSpPr>
            <p:grpSpPr bwMode="auto">
              <a:xfrm>
                <a:off x="1701" y="3577"/>
                <a:ext cx="336" cy="288"/>
                <a:chOff x="1152" y="3744"/>
                <a:chExt cx="336" cy="288"/>
              </a:xfrm>
            </p:grpSpPr>
            <p:sp>
              <p:nvSpPr>
                <p:cNvPr id="727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00" y="3744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b="0"/>
                    <a:t>p</a:t>
                  </a:r>
                </a:p>
              </p:txBody>
            </p:sp>
            <p:sp>
              <p:nvSpPr>
                <p:cNvPr id="727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152" y="3744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2713" name="AutoShape 33"/>
              <p:cNvSpPr>
                <a:spLocks noChangeArrowheads="1"/>
              </p:cNvSpPr>
              <p:nvPr/>
            </p:nvSpPr>
            <p:spPr bwMode="auto">
              <a:xfrm>
                <a:off x="1595" y="2843"/>
                <a:ext cx="384" cy="288"/>
              </a:xfrm>
              <a:prstGeom prst="flowChartProcess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>
                  <a:solidFill>
                    <a:srgbClr val="CC66FF"/>
                  </a:solidFill>
                </a:endParaRPr>
              </a:p>
            </p:txBody>
          </p:sp>
          <p:sp>
            <p:nvSpPr>
              <p:cNvPr id="72714" name="AutoShape 34"/>
              <p:cNvSpPr>
                <a:spLocks noChangeArrowheads="1"/>
              </p:cNvSpPr>
              <p:nvPr/>
            </p:nvSpPr>
            <p:spPr bwMode="auto">
              <a:xfrm>
                <a:off x="1979" y="2843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>
                  <a:latin typeface="宋体" charset="-122"/>
                </a:endParaRPr>
              </a:p>
            </p:txBody>
          </p:sp>
          <p:sp>
            <p:nvSpPr>
              <p:cNvPr id="72715" name="Line 35"/>
              <p:cNvSpPr>
                <a:spLocks noChangeShapeType="1"/>
              </p:cNvSpPr>
              <p:nvPr/>
            </p:nvSpPr>
            <p:spPr bwMode="auto">
              <a:xfrm>
                <a:off x="1355" y="2987"/>
                <a:ext cx="24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6" name="Text Box 36"/>
              <p:cNvSpPr txBox="1">
                <a:spLocks noChangeArrowheads="1"/>
              </p:cNvSpPr>
              <p:nvPr/>
            </p:nvSpPr>
            <p:spPr bwMode="auto">
              <a:xfrm>
                <a:off x="839" y="2795"/>
                <a:ext cx="5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first</a:t>
                </a:r>
              </a:p>
            </p:txBody>
          </p:sp>
          <p:sp>
            <p:nvSpPr>
              <p:cNvPr id="72717" name="AutoShape 37"/>
              <p:cNvSpPr>
                <a:spLocks noChangeArrowheads="1"/>
              </p:cNvSpPr>
              <p:nvPr/>
            </p:nvSpPr>
            <p:spPr bwMode="auto">
              <a:xfrm>
                <a:off x="2459" y="2843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a1</a:t>
                </a:r>
              </a:p>
            </p:txBody>
          </p:sp>
          <p:sp>
            <p:nvSpPr>
              <p:cNvPr id="72718" name="Line 38"/>
              <p:cNvSpPr>
                <a:spLocks noChangeShapeType="1"/>
              </p:cNvSpPr>
              <p:nvPr/>
            </p:nvSpPr>
            <p:spPr bwMode="auto">
              <a:xfrm>
                <a:off x="2219" y="298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19" name="Line 39"/>
              <p:cNvSpPr>
                <a:spLocks noChangeShapeType="1"/>
              </p:cNvSpPr>
              <p:nvPr/>
            </p:nvSpPr>
            <p:spPr bwMode="auto">
              <a:xfrm flipV="1">
                <a:off x="2562" y="357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0" name="Text Box 40"/>
              <p:cNvSpPr txBox="1">
                <a:spLocks noChangeArrowheads="1"/>
              </p:cNvSpPr>
              <p:nvPr/>
            </p:nvSpPr>
            <p:spPr bwMode="auto">
              <a:xfrm>
                <a:off x="2590" y="357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q</a:t>
                </a:r>
              </a:p>
            </p:txBody>
          </p:sp>
          <p:sp>
            <p:nvSpPr>
              <p:cNvPr id="72721" name="AutoShape 41"/>
              <p:cNvSpPr>
                <a:spLocks noChangeArrowheads="1"/>
              </p:cNvSpPr>
              <p:nvPr/>
            </p:nvSpPr>
            <p:spPr bwMode="auto">
              <a:xfrm>
                <a:off x="1547" y="329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a2</a:t>
                </a:r>
              </a:p>
            </p:txBody>
          </p:sp>
          <p:sp>
            <p:nvSpPr>
              <p:cNvPr id="72722" name="AutoShape 42"/>
              <p:cNvSpPr>
                <a:spLocks noChangeArrowheads="1"/>
              </p:cNvSpPr>
              <p:nvPr/>
            </p:nvSpPr>
            <p:spPr bwMode="auto">
              <a:xfrm>
                <a:off x="1931" y="329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/>
              </a:p>
            </p:txBody>
          </p:sp>
          <p:sp>
            <p:nvSpPr>
              <p:cNvPr id="72723" name="Line 43"/>
              <p:cNvSpPr>
                <a:spLocks noChangeShapeType="1"/>
              </p:cNvSpPr>
              <p:nvPr/>
            </p:nvSpPr>
            <p:spPr bwMode="auto">
              <a:xfrm>
                <a:off x="2123" y="343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4" name="AutoShape 44"/>
              <p:cNvSpPr>
                <a:spLocks noChangeArrowheads="1"/>
              </p:cNvSpPr>
              <p:nvPr/>
            </p:nvSpPr>
            <p:spPr bwMode="auto">
              <a:xfrm>
                <a:off x="4091" y="329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</a:t>
                </a:r>
                <a:r>
                  <a:rPr kumimoji="1" lang="en-US" altLang="zh-CN" b="0" baseline="-25000"/>
                  <a:t>n</a:t>
                </a:r>
              </a:p>
            </p:txBody>
          </p:sp>
          <p:sp>
            <p:nvSpPr>
              <p:cNvPr id="72725" name="AutoShape 45"/>
              <p:cNvSpPr>
                <a:spLocks noChangeArrowheads="1"/>
              </p:cNvSpPr>
              <p:nvPr/>
            </p:nvSpPr>
            <p:spPr bwMode="auto">
              <a:xfrm>
                <a:off x="4475" y="329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>
                    <a:latin typeface="宋体" charset="-122"/>
                  </a:rPr>
                  <a:t>∧</a:t>
                </a:r>
                <a:r>
                  <a:rPr kumimoji="1" lang="en-US" altLang="zh-CN" b="0"/>
                  <a:t> </a:t>
                </a:r>
              </a:p>
            </p:txBody>
          </p:sp>
          <p:sp>
            <p:nvSpPr>
              <p:cNvPr id="72726" name="Text Box 46"/>
              <p:cNvSpPr txBox="1">
                <a:spLocks noChangeArrowheads="1"/>
              </p:cNvSpPr>
              <p:nvPr/>
            </p:nvSpPr>
            <p:spPr bwMode="auto">
              <a:xfrm>
                <a:off x="3419" y="329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b="0"/>
                  <a:t>…</a:t>
                </a:r>
              </a:p>
            </p:txBody>
          </p:sp>
          <p:sp>
            <p:nvSpPr>
              <p:cNvPr id="72727" name="Line 47"/>
              <p:cNvSpPr>
                <a:spLocks noChangeShapeType="1"/>
              </p:cNvSpPr>
              <p:nvPr/>
            </p:nvSpPr>
            <p:spPr bwMode="auto">
              <a:xfrm>
                <a:off x="3803" y="343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8" name="AutoShape 48"/>
              <p:cNvSpPr>
                <a:spLocks noChangeArrowheads="1"/>
              </p:cNvSpPr>
              <p:nvPr/>
            </p:nvSpPr>
            <p:spPr bwMode="auto">
              <a:xfrm>
                <a:off x="2411" y="3294"/>
                <a:ext cx="384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0"/>
                  <a:t>a3</a:t>
                </a:r>
              </a:p>
            </p:txBody>
          </p:sp>
          <p:sp>
            <p:nvSpPr>
              <p:cNvPr id="72729" name="AutoShape 49"/>
              <p:cNvSpPr>
                <a:spLocks noChangeArrowheads="1"/>
              </p:cNvSpPr>
              <p:nvPr/>
            </p:nvSpPr>
            <p:spPr bwMode="auto">
              <a:xfrm>
                <a:off x="2795" y="3294"/>
                <a:ext cx="336" cy="288"/>
              </a:xfrm>
              <a:prstGeom prst="flowChart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kumimoji="1" lang="en-US" altLang="zh-CN" b="0"/>
              </a:p>
            </p:txBody>
          </p:sp>
          <p:sp>
            <p:nvSpPr>
              <p:cNvPr id="72730" name="Line 50"/>
              <p:cNvSpPr>
                <a:spLocks noChangeShapeType="1"/>
              </p:cNvSpPr>
              <p:nvPr/>
            </p:nvSpPr>
            <p:spPr bwMode="auto">
              <a:xfrm>
                <a:off x="2987" y="3438"/>
                <a:ext cx="2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4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逆置算法</a:t>
            </a:r>
          </a:p>
        </p:txBody>
      </p:sp>
      <p:sp>
        <p:nvSpPr>
          <p:cNvPr id="737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Node&gt;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reverse(Node *first)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Node *p,*q;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p = first-&gt;next;            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保存原链表的元素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first-&gt;next=NULL;     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用原链表的头结点建立新的结点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(p!=NULL)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       q = p-&gt;next;                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保存原链表的下一个元素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p-&gt;next = first-&gt;next;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当前结点插入新的链表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first-&gt;next = p;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	p = q;                              //</a:t>
            </a:r>
            <a:r>
              <a:rPr lang="zh-CN" altLang="en-US" sz="2400" smtClean="0">
                <a:solidFill>
                  <a:srgbClr val="009900"/>
                </a:solidFill>
                <a:latin typeface="Times New Roman" pitchFamily="18" charset="0"/>
              </a:rPr>
              <a:t>原链表后移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7299F496-01B0-42CD-9F38-8F950F84B02F}" type="slidenum">
              <a:rPr lang="en-US" altLang="zh-CN"/>
              <a:pPr>
                <a:defRPr/>
              </a:pPr>
              <a:t>94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04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习题</a:t>
            </a:r>
            <a:r>
              <a:rPr lang="en-US" altLang="zh-CN" dirty="0" smtClean="0">
                <a:ea typeface="楷体_GB2312" pitchFamily="49" charset="-122"/>
              </a:rPr>
              <a:t>2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665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题目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已知数组</a:t>
            </a:r>
            <a:r>
              <a:rPr lang="en-US" altLang="zh-CN" smtClean="0">
                <a:solidFill>
                  <a:srgbClr val="000000"/>
                </a:solidFill>
              </a:rPr>
              <a:t>A[n]</a:t>
            </a:r>
            <a:r>
              <a:rPr lang="zh-CN" altLang="en-US" smtClean="0">
                <a:solidFill>
                  <a:srgbClr val="000000"/>
                </a:solidFill>
              </a:rPr>
              <a:t>中元素为整型，设计算法将其调整为左右两部分，左边所有元素为奇数，右边所有元素为偶数。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0B6A809F-45BD-48D3-AF99-69D866E8C040}" type="slidenum">
              <a:rPr lang="en-US" altLang="zh-CN"/>
              <a:pPr>
                <a:defRPr/>
              </a:pPr>
              <a:t>95</a:t>
            </a:fld>
            <a:r>
              <a:rPr lang="en-US" altLang="zh-CN"/>
              <a:t>-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619250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2266950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2914650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563938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4211638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4859338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508625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6156325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6804025" y="4292600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 flipV="1">
            <a:off x="1835150" y="4797425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 flipV="1">
            <a:off x="7164388" y="4797425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1690688" y="5373688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7021513" y="538797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基本思想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     将左边元素的调整到右边，右边的元素调整到左边，关键在于调整的新位置如何确定。最理想的情况：正好将左边的偶数和右边的奇数交换一下。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361E03A-B283-4933-9EC6-97C0D0942147}" type="slidenum">
              <a:rPr lang="en-US" altLang="zh-CN"/>
              <a:pPr>
                <a:defRPr/>
              </a:pPr>
              <a:t>96</a:t>
            </a:fld>
            <a:r>
              <a:rPr lang="en-US" altLang="zh-CN"/>
              <a:t>-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835150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482850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3130550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779838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427538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075238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724525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6372225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7019925" y="3716338"/>
            <a:ext cx="647700" cy="504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V="1">
            <a:off x="2051050" y="4221163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 flipV="1">
            <a:off x="7380288" y="4221163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906588" y="479742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7237413" y="4811713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如何实现？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686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void Convert  (int A[], int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	      int i=0;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 int j=n-1;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while(i&lt;j)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 while(A[i]%2==0)  i++;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 while(A[j]%2!=0)   j--;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  if (i&lt;j)   A[i]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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A[j];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400" smtClean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D7BD201A-86D9-48D4-B90D-5DB5D5B424A2}" type="slidenum">
              <a:rPr lang="en-US" altLang="zh-CN"/>
              <a:pPr>
                <a:defRPr/>
              </a:pPr>
              <a:t>97</a:t>
            </a:fld>
            <a:r>
              <a:rPr lang="en-US" altLang="zh-CN"/>
              <a:t>-</a:t>
            </a: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3059113" y="404813"/>
            <a:ext cx="5903912" cy="1552575"/>
            <a:chOff x="1066" y="1661"/>
            <a:chExt cx="3719" cy="978"/>
          </a:xfrm>
        </p:grpSpPr>
        <p:sp>
          <p:nvSpPr>
            <p:cNvPr id="68614" name="Rectangle 5"/>
            <p:cNvSpPr>
              <a:spLocks noChangeArrowheads="1"/>
            </p:cNvSpPr>
            <p:nvPr/>
          </p:nvSpPr>
          <p:spPr bwMode="auto">
            <a:xfrm>
              <a:off x="1066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68615" name="Rectangle 6"/>
            <p:cNvSpPr>
              <a:spLocks noChangeArrowheads="1"/>
            </p:cNvSpPr>
            <p:nvPr/>
          </p:nvSpPr>
          <p:spPr bwMode="auto">
            <a:xfrm>
              <a:off x="1474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68616" name="Rectangle 7"/>
            <p:cNvSpPr>
              <a:spLocks noChangeArrowheads="1"/>
            </p:cNvSpPr>
            <p:nvPr/>
          </p:nvSpPr>
          <p:spPr bwMode="auto">
            <a:xfrm>
              <a:off x="1882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68617" name="Rectangle 8"/>
            <p:cNvSpPr>
              <a:spLocks noChangeArrowheads="1"/>
            </p:cNvSpPr>
            <p:nvPr/>
          </p:nvSpPr>
          <p:spPr bwMode="auto">
            <a:xfrm>
              <a:off x="2291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sp>
          <p:nvSpPr>
            <p:cNvPr id="68618" name="Rectangle 9"/>
            <p:cNvSpPr>
              <a:spLocks noChangeArrowheads="1"/>
            </p:cNvSpPr>
            <p:nvPr/>
          </p:nvSpPr>
          <p:spPr bwMode="auto">
            <a:xfrm>
              <a:off x="2699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68619" name="Rectangle 10"/>
            <p:cNvSpPr>
              <a:spLocks noChangeArrowheads="1"/>
            </p:cNvSpPr>
            <p:nvPr/>
          </p:nvSpPr>
          <p:spPr bwMode="auto">
            <a:xfrm>
              <a:off x="3107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68620" name="Rectangle 11"/>
            <p:cNvSpPr>
              <a:spLocks noChangeArrowheads="1"/>
            </p:cNvSpPr>
            <p:nvPr/>
          </p:nvSpPr>
          <p:spPr bwMode="auto">
            <a:xfrm>
              <a:off x="3516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sp>
          <p:nvSpPr>
            <p:cNvPr id="68621" name="Rectangle 12"/>
            <p:cNvSpPr>
              <a:spLocks noChangeArrowheads="1"/>
            </p:cNvSpPr>
            <p:nvPr/>
          </p:nvSpPr>
          <p:spPr bwMode="auto">
            <a:xfrm>
              <a:off x="3924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sp>
          <p:nvSpPr>
            <p:cNvPr id="68622" name="Rectangle 13"/>
            <p:cNvSpPr>
              <a:spLocks noChangeArrowheads="1"/>
            </p:cNvSpPr>
            <p:nvPr/>
          </p:nvSpPr>
          <p:spPr bwMode="auto">
            <a:xfrm>
              <a:off x="4332" y="1661"/>
              <a:ext cx="40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9</a:t>
              </a:r>
            </a:p>
          </p:txBody>
        </p:sp>
        <p:sp>
          <p:nvSpPr>
            <p:cNvPr id="68623" name="Line 14"/>
            <p:cNvSpPr>
              <a:spLocks noChangeShapeType="1"/>
            </p:cNvSpPr>
            <p:nvPr/>
          </p:nvSpPr>
          <p:spPr bwMode="auto">
            <a:xfrm flipV="1">
              <a:off x="1292" y="1979"/>
              <a:ext cx="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4" name="Line 15"/>
            <p:cNvSpPr>
              <a:spLocks noChangeShapeType="1"/>
            </p:cNvSpPr>
            <p:nvPr/>
          </p:nvSpPr>
          <p:spPr bwMode="auto">
            <a:xfrm flipV="1">
              <a:off x="4558" y="1979"/>
              <a:ext cx="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Text Box 16"/>
            <p:cNvSpPr txBox="1">
              <a:spLocks noChangeArrowheads="1"/>
            </p:cNvSpPr>
            <p:nvPr/>
          </p:nvSpPr>
          <p:spPr bwMode="auto">
            <a:xfrm>
              <a:off x="1202" y="234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68626" name="Text Box 17"/>
            <p:cNvSpPr txBox="1">
              <a:spLocks noChangeArrowheads="1"/>
            </p:cNvSpPr>
            <p:nvPr/>
          </p:nvSpPr>
          <p:spPr bwMode="auto">
            <a:xfrm>
              <a:off x="4468" y="235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j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习题</a:t>
            </a:r>
            <a:r>
              <a:rPr lang="en-US" altLang="zh-CN" dirty="0" smtClean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约瑟夫问题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747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设有编号为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个人围成一个圈，从第一个人开始报数，报到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的人出圈，再从他的下一个人起从新报数，报到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的人出圈，如此下去，直到所有人全部出圈位置。给定任意的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和</a:t>
            </a:r>
            <a:r>
              <a:rPr lang="en-US" altLang="zh-CN" smtClean="0">
                <a:solidFill>
                  <a:srgbClr val="000000"/>
                </a:solidFill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，设计算法求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个人出圈的次序。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31A62B81-F8C7-4EE2-B98C-4E603BD3041C}" type="slidenum">
              <a:rPr lang="en-US" altLang="zh-CN"/>
              <a:pPr>
                <a:defRPr/>
              </a:pPr>
              <a:t>98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约瑟夫问题</a:t>
            </a:r>
          </a:p>
        </p:txBody>
      </p:sp>
      <p:sp>
        <p:nvSpPr>
          <p:cNvPr id="757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逻辑结构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线性表</a:t>
            </a:r>
          </a:p>
          <a:p>
            <a:pPr eaLnBrk="1" hangingPunct="1"/>
            <a:r>
              <a:rPr lang="zh-CN" altLang="en-US" smtClean="0"/>
              <a:t>存储结构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数组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链表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11768C74-0488-4DEF-8960-99078B72AAC9}" type="slidenum">
              <a:rPr lang="en-US" altLang="zh-CN"/>
              <a:pPr>
                <a:defRPr/>
              </a:pPr>
              <a:t>99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5.1|34.3|0.9|2.3|0.2|32.3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模板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自定义 1">
      <a:majorFont>
        <a:latin typeface="Times New Roman"/>
        <a:ea typeface="迷你简启体"/>
        <a:cs typeface=""/>
      </a:majorFont>
      <a:minorFont>
        <a:latin typeface="Times New Roman"/>
        <a:ea typeface="迷你简启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课件模板">
  <a:themeElements>
    <a:clrScheme name="课件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迷你简启体"/>
        <a:cs typeface=""/>
      </a:majorFont>
      <a:minorFont>
        <a:latin typeface="Times New Roman"/>
        <a:ea typeface="迷你简启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课件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D:\讲义\实验和小学期\C++课程讲义\2004新教材\C.pot</Template>
  <TotalTime>535046</TotalTime>
  <Words>5280</Words>
  <Application>Microsoft Office PowerPoint</Application>
  <PresentationFormat>全屏显示(4:3)</PresentationFormat>
  <Paragraphs>1479</Paragraphs>
  <Slides>103</Slides>
  <Notes>26</Notes>
  <HiddenSlides>20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103</vt:i4>
      </vt:variant>
    </vt:vector>
  </HeadingPairs>
  <TitlesOfParts>
    <vt:vector size="108" baseType="lpstr">
      <vt:lpstr>模板</vt:lpstr>
      <vt:lpstr>1_课件模板</vt:lpstr>
      <vt:lpstr>公式</vt:lpstr>
      <vt:lpstr>Equation</vt:lpstr>
      <vt:lpstr>Visio</vt:lpstr>
      <vt:lpstr>数据结构     第2章  线性表</vt:lpstr>
      <vt:lpstr>第三周作业(或为二、三两周)</vt:lpstr>
      <vt:lpstr>课程学习</vt:lpstr>
      <vt:lpstr>本章建议预习</vt:lpstr>
      <vt:lpstr>培根 论读书</vt:lpstr>
      <vt:lpstr>一切所学皆成性格----分水岭</vt:lpstr>
      <vt:lpstr>编程上机</vt:lpstr>
      <vt:lpstr>第一章回顾：数据结构</vt:lpstr>
      <vt:lpstr>存储结构和逻辑结构的关系</vt:lpstr>
      <vt:lpstr>第一章回顾：算法</vt:lpstr>
      <vt:lpstr>第一章回顾：算法时间复杂度</vt:lpstr>
      <vt:lpstr>PowerPoint 演示文稿</vt:lpstr>
      <vt:lpstr>PowerPoint 演示文稿</vt:lpstr>
      <vt:lpstr>PowerPoint 演示文稿</vt:lpstr>
      <vt:lpstr>算法分析</vt:lpstr>
      <vt:lpstr>第一章回顾：抽象数据类型</vt:lpstr>
      <vt:lpstr>函数模板和 模板函数</vt:lpstr>
      <vt:lpstr>类模板和 模板类</vt:lpstr>
      <vt:lpstr>第2章 线性表</vt:lpstr>
      <vt:lpstr>强调一下</vt:lpstr>
      <vt:lpstr>逻辑结构——4种</vt:lpstr>
      <vt:lpstr>举例：线性结构</vt:lpstr>
      <vt:lpstr>第2章  线性表</vt:lpstr>
      <vt:lpstr>第2章  线性表</vt:lpstr>
      <vt:lpstr>第2章  线性表</vt:lpstr>
      <vt:lpstr>第2章  线性表</vt:lpstr>
      <vt:lpstr>第2章  线性表</vt:lpstr>
      <vt:lpstr>2.2 顺序表的实现—插入</vt:lpstr>
      <vt:lpstr>2.2 顺序表的实现—插入</vt:lpstr>
      <vt:lpstr>2.2 顺序表的实现—插入</vt:lpstr>
      <vt:lpstr>2.2 顺序表的实现—插入</vt:lpstr>
      <vt:lpstr>2.2 顺序表的实现—删除</vt:lpstr>
      <vt:lpstr>2.2 顺序表的实现—删除</vt:lpstr>
      <vt:lpstr>2.2 顺序表的实现—删除</vt:lpstr>
      <vt:lpstr>2.2 顺序表的实现—删除</vt:lpstr>
      <vt:lpstr>2.2 顺序表的实现—查找</vt:lpstr>
      <vt:lpstr>2.2 顺序表的实现—按值查找</vt:lpstr>
      <vt:lpstr>总结</vt:lpstr>
      <vt:lpstr>第2章  线性表</vt:lpstr>
      <vt:lpstr>数据结构     第2章  线性表(2)</vt:lpstr>
      <vt:lpstr>第一章回顾：数据结构</vt:lpstr>
      <vt:lpstr>PowerPoint 演示文稿</vt:lpstr>
      <vt:lpstr>第2章  线性表</vt:lpstr>
      <vt:lpstr>第2章  线性表</vt:lpstr>
      <vt:lpstr>第2章  线性表</vt:lpstr>
      <vt:lpstr>2.2 顺序表的实现—插入</vt:lpstr>
      <vt:lpstr>第三or四周作业</vt:lpstr>
      <vt:lpstr>2.3 链式存储结构</vt:lpstr>
      <vt:lpstr>2.3 链式存储结构★</vt:lpstr>
      <vt:lpstr>2.3 链式存储结构</vt:lpstr>
      <vt:lpstr>2.3 链式存储结构</vt:lpstr>
      <vt:lpstr>2.3 链式存储结构</vt:lpstr>
      <vt:lpstr>2.3 链式存储结构</vt:lpstr>
      <vt:lpstr>举个例子</vt:lpstr>
      <vt:lpstr>2.3.2 单链表的实现</vt:lpstr>
      <vt:lpstr>2.3.2 单链表的实现—构造函数</vt:lpstr>
      <vt:lpstr>2.3.2 单链表的实现—头插构造</vt:lpstr>
      <vt:lpstr>2.3.2 单链表的实现—构造函数</vt:lpstr>
      <vt:lpstr>2.3.2 单链表的实现—尾插构造</vt:lpstr>
      <vt:lpstr>2.3.2 单链表的实现—尾插构造</vt:lpstr>
      <vt:lpstr>2.3.2 单链表的实现—按位查找</vt:lpstr>
      <vt:lpstr>2.3.2 单链表的实现—按位查找</vt:lpstr>
      <vt:lpstr>2.3.2 单链表的实现—前插入</vt:lpstr>
      <vt:lpstr>2.3.2 单链表的实现—前插入</vt:lpstr>
      <vt:lpstr>2.3.2 单链表的实现—前插入</vt:lpstr>
      <vt:lpstr>2.3.2 单链表的实现—插入</vt:lpstr>
      <vt:lpstr>看一下实际的代码</vt:lpstr>
      <vt:lpstr>PowerPoint 演示文稿</vt:lpstr>
      <vt:lpstr>第三or四周作业</vt:lpstr>
      <vt:lpstr>小测验</vt:lpstr>
      <vt:lpstr>2.3.2 单链表的实现—按值查找</vt:lpstr>
      <vt:lpstr>2.3.2 单链表的实现—按值查找</vt:lpstr>
      <vt:lpstr>2.3.2 单链表的实现—按值查找</vt:lpstr>
      <vt:lpstr>2.3.2 单链表的实现—删除</vt:lpstr>
      <vt:lpstr>2.3.2 单链表的实现—删除</vt:lpstr>
      <vt:lpstr>2.3.2 单链表的实现—删除</vt:lpstr>
      <vt:lpstr>2.3.2 单链表的实现—删除</vt:lpstr>
      <vt:lpstr>2.3.2 单链表的实现—析构</vt:lpstr>
      <vt:lpstr>2.3.2 单链表的实现—总结★</vt:lpstr>
      <vt:lpstr>2.4 顺序表和单链表的比较</vt:lpstr>
      <vt:lpstr>2.4 顺序表和单链表的比较</vt:lpstr>
      <vt:lpstr>2.5 线性表链式存储的其他存储方法</vt:lpstr>
      <vt:lpstr>2.5 线性表的其他存储方法—循环链表</vt:lpstr>
      <vt:lpstr>2.5 线性表的其他存储方法—双链表</vt:lpstr>
      <vt:lpstr>2.5 线性表的其他存储方法—双链表</vt:lpstr>
      <vt:lpstr>双链表的插入操作</vt:lpstr>
      <vt:lpstr>双链表的删除操作</vt:lpstr>
      <vt:lpstr>2.5 线性表的其他存储方法--静态链表</vt:lpstr>
      <vt:lpstr>PowerPoint 演示文稿</vt:lpstr>
      <vt:lpstr>习题1逆置算法</vt:lpstr>
      <vt:lpstr>PowerPoint 演示文稿</vt:lpstr>
      <vt:lpstr>PowerPoint 演示文稿</vt:lpstr>
      <vt:lpstr>逆置算法</vt:lpstr>
      <vt:lpstr>逆置算法</vt:lpstr>
      <vt:lpstr>习题2</vt:lpstr>
      <vt:lpstr>PowerPoint 演示文稿</vt:lpstr>
      <vt:lpstr>如何实现？</vt:lpstr>
      <vt:lpstr>习题3约瑟夫问题</vt:lpstr>
      <vt:lpstr>约瑟夫问题</vt:lpstr>
      <vt:lpstr>使用数组实现约瑟夫问题</vt:lpstr>
      <vt:lpstr>使用数组实现约瑟夫问题</vt:lpstr>
      <vt:lpstr>PowerPoint 演示文稿</vt:lpstr>
      <vt:lpstr>使用链表实现约瑟夫问题</vt:lpstr>
    </vt:vector>
  </TitlesOfParts>
  <Company>Legend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C++程序设计教程</dc:title>
  <dc:creator>徐雅静</dc:creator>
  <cp:lastModifiedBy>Windows 用户</cp:lastModifiedBy>
  <cp:revision>659</cp:revision>
  <cp:lastPrinted>1601-01-01T00:00:00Z</cp:lastPrinted>
  <dcterms:created xsi:type="dcterms:W3CDTF">2003-11-01T06:36:45Z</dcterms:created>
  <dcterms:modified xsi:type="dcterms:W3CDTF">2019-09-17T14:03:02Z</dcterms:modified>
</cp:coreProperties>
</file>