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1"/>
  </p:notesMasterIdLst>
  <p:sldIdLst>
    <p:sldId id="513" r:id="rId2"/>
    <p:sldId id="584" r:id="rId3"/>
    <p:sldId id="589" r:id="rId4"/>
    <p:sldId id="514" r:id="rId5"/>
    <p:sldId id="582" r:id="rId6"/>
    <p:sldId id="515" r:id="rId7"/>
    <p:sldId id="517" r:id="rId8"/>
    <p:sldId id="518" r:id="rId9"/>
    <p:sldId id="516" r:id="rId10"/>
    <p:sldId id="520" r:id="rId11"/>
    <p:sldId id="522" r:id="rId12"/>
    <p:sldId id="583" r:id="rId13"/>
    <p:sldId id="521" r:id="rId14"/>
    <p:sldId id="483" r:id="rId15"/>
    <p:sldId id="509" r:id="rId16"/>
    <p:sldId id="349" r:id="rId17"/>
    <p:sldId id="367" r:id="rId18"/>
    <p:sldId id="371" r:id="rId19"/>
    <p:sldId id="437" r:id="rId20"/>
    <p:sldId id="365" r:id="rId21"/>
    <p:sldId id="356" r:id="rId22"/>
    <p:sldId id="440" r:id="rId23"/>
    <p:sldId id="441" r:id="rId24"/>
    <p:sldId id="460" r:id="rId25"/>
    <p:sldId id="366" r:id="rId26"/>
    <p:sldId id="446" r:id="rId27"/>
    <p:sldId id="447" r:id="rId28"/>
    <p:sldId id="448" r:id="rId29"/>
    <p:sldId id="449" r:id="rId30"/>
    <p:sldId id="466" r:id="rId31"/>
    <p:sldId id="467" r:id="rId32"/>
    <p:sldId id="507" r:id="rId33"/>
    <p:sldId id="468" r:id="rId34"/>
    <p:sldId id="508" r:id="rId35"/>
    <p:sldId id="450" r:id="rId36"/>
    <p:sldId id="451" r:id="rId37"/>
    <p:sldId id="453" r:id="rId38"/>
    <p:sldId id="452" r:id="rId39"/>
    <p:sldId id="454" r:id="rId40"/>
    <p:sldId id="486" r:id="rId41"/>
    <p:sldId id="488" r:id="rId42"/>
    <p:sldId id="457" r:id="rId43"/>
    <p:sldId id="458" r:id="rId44"/>
    <p:sldId id="459" r:id="rId45"/>
    <p:sldId id="461" r:id="rId46"/>
    <p:sldId id="462" r:id="rId47"/>
    <p:sldId id="463" r:id="rId48"/>
    <p:sldId id="464" r:id="rId49"/>
    <p:sldId id="465" r:id="rId50"/>
    <p:sldId id="523" r:id="rId51"/>
    <p:sldId id="524" r:id="rId52"/>
    <p:sldId id="590" r:id="rId53"/>
    <p:sldId id="579" r:id="rId54"/>
    <p:sldId id="587" r:id="rId55"/>
    <p:sldId id="591" r:id="rId56"/>
    <p:sldId id="525" r:id="rId57"/>
    <p:sldId id="526" r:id="rId58"/>
    <p:sldId id="527" r:id="rId59"/>
    <p:sldId id="528" r:id="rId60"/>
    <p:sldId id="530" r:id="rId61"/>
    <p:sldId id="534" r:id="rId62"/>
    <p:sldId id="537" r:id="rId63"/>
    <p:sldId id="539" r:id="rId64"/>
    <p:sldId id="540" r:id="rId65"/>
    <p:sldId id="541" r:id="rId66"/>
    <p:sldId id="546" r:id="rId67"/>
    <p:sldId id="547" r:id="rId68"/>
    <p:sldId id="549" r:id="rId69"/>
    <p:sldId id="550" r:id="rId70"/>
    <p:sldId id="551" r:id="rId71"/>
    <p:sldId id="552" r:id="rId72"/>
    <p:sldId id="553" r:id="rId73"/>
    <p:sldId id="555" r:id="rId74"/>
    <p:sldId id="556" r:id="rId75"/>
    <p:sldId id="588" r:id="rId76"/>
    <p:sldId id="557" r:id="rId77"/>
    <p:sldId id="586" r:id="rId78"/>
    <p:sldId id="559" r:id="rId79"/>
    <p:sldId id="560" r:id="rId80"/>
    <p:sldId id="469" r:id="rId81"/>
    <p:sldId id="470" r:id="rId82"/>
    <p:sldId id="471" r:id="rId83"/>
    <p:sldId id="472" r:id="rId84"/>
    <p:sldId id="473" r:id="rId85"/>
    <p:sldId id="561" r:id="rId86"/>
    <p:sldId id="474" r:id="rId87"/>
    <p:sldId id="562" r:id="rId88"/>
    <p:sldId id="563" r:id="rId89"/>
    <p:sldId id="564" r:id="rId90"/>
    <p:sldId id="565" r:id="rId91"/>
    <p:sldId id="506" r:id="rId92"/>
    <p:sldId id="566" r:id="rId93"/>
    <p:sldId id="569" r:id="rId94"/>
    <p:sldId id="570" r:id="rId95"/>
    <p:sldId id="504" r:id="rId96"/>
    <p:sldId id="505" r:id="rId97"/>
    <p:sldId id="496" r:id="rId98"/>
    <p:sldId id="592" r:id="rId99"/>
    <p:sldId id="500" r:id="rId100"/>
    <p:sldId id="501" r:id="rId101"/>
    <p:sldId id="491" r:id="rId102"/>
    <p:sldId id="502" r:id="rId103"/>
    <p:sldId id="492" r:id="rId104"/>
    <p:sldId id="493" r:id="rId105"/>
    <p:sldId id="494" r:id="rId106"/>
    <p:sldId id="495" r:id="rId107"/>
    <p:sldId id="572" r:id="rId108"/>
    <p:sldId id="573" r:id="rId109"/>
    <p:sldId id="575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00"/>
    <a:srgbClr val="009900"/>
    <a:srgbClr val="33CC33"/>
    <a:srgbClr val="0066FF"/>
    <a:srgbClr val="D3DFE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1" autoAdjust="0"/>
    <p:restoredTop sz="90429" autoAdjust="0"/>
  </p:normalViewPr>
  <p:slideViewPr>
    <p:cSldViewPr>
      <p:cViewPr varScale="1">
        <p:scale>
          <a:sx n="74" d="100"/>
          <a:sy n="74" d="100"/>
        </p:scale>
        <p:origin x="-765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</a:defRPr>
            </a:lvl1pPr>
          </a:lstStyle>
          <a:p>
            <a:fld id="{A9C188D4-712D-4FF3-AE6D-A97AFC7532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807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51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填空</a:t>
            </a:r>
            <a:r>
              <a:rPr lang="en-US" altLang="zh-CN" dirty="0" smtClean="0"/>
              <a:t>9</a:t>
            </a:r>
            <a:r>
              <a:rPr lang="zh-CN" altLang="en-US" smtClean="0"/>
              <a:t>是错的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67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52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9E18940-4059-4D14-ABD8-188A9FBB018A}" type="slidenum">
              <a:rPr lang="en-US" altLang="zh-CN" sz="1200"/>
              <a:pPr eaLnBrk="1" hangingPunct="1"/>
              <a:t>87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CE53A33-8008-4BA3-8FC0-B575580245F6}" type="slidenum">
              <a:rPr lang="en-US" altLang="zh-CN" sz="1200"/>
              <a:pPr eaLnBrk="1" hangingPunct="1"/>
              <a:t>88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F7BA29C-E941-4263-B318-6C96330DC38B}" type="slidenum">
              <a:rPr lang="en-US" altLang="zh-CN" sz="1200"/>
              <a:pPr eaLnBrk="1" hangingPunct="1"/>
              <a:t>89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2A15CCA-0B66-4975-B1B7-DC11BA160CB9}" type="slidenum">
              <a:rPr lang="en-US" altLang="zh-CN" sz="1200"/>
              <a:pPr eaLnBrk="1" hangingPunct="1"/>
              <a:t>90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EF8984A-1221-48A8-9FEA-AFD12B9E6B01}" type="slidenum">
              <a:rPr lang="en-US" altLang="zh-CN" sz="1200"/>
              <a:pPr eaLnBrk="1" hangingPunct="1"/>
              <a:t>92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5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23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589DEE1-AA2A-4F15-8A5D-CBF5FF439E34}" type="slidenum">
              <a:rPr lang="zh-CN" altLang="en-US" sz="1200" b="0">
                <a:latin typeface="Tahoma" pitchFamily="34" charset="0"/>
              </a:rPr>
              <a:pPr eaLnBrk="1" hangingPunct="1"/>
              <a:t>9</a:t>
            </a:fld>
            <a:endParaRPr lang="en-US" altLang="zh-CN" sz="1200" b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94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3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估计</a:t>
            </a:r>
            <a:r>
              <a:rPr lang="en-US" altLang="zh-CN" dirty="0" smtClean="0"/>
              <a:t>4.1</a:t>
            </a:r>
            <a:r>
              <a:rPr lang="zh-CN" altLang="en-US" dirty="0" smtClean="0"/>
              <a:t>节课 将不到这里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46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front =</a:t>
            </a:r>
            <a:r>
              <a:rPr lang="zh-CN" altLang="en-US" dirty="0" smtClean="0"/>
              <a:t>队头的前一个位 是惯例，因此先移动队头再移动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入队是先移动队尾在入队，另外方便计算队内元素，尤其是循环队列相差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88D4-712D-4FF3-AE6D-A97AFC75322E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4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AFBE90D5-84FF-4853-B45C-E3AFAA40F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81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081-F53B-47CB-8A47-72CEE6632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9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12EC2-AE05-4AA9-ACD7-8827E4FB38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8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0A5E-4068-493E-9446-EC8E860A7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16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67259EF0-C5FC-4EBD-9ABC-3BD5825AEC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02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143000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416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A3B28-8BC5-4C01-91D6-A90FC4E48B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29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26AF-0731-4242-8205-3C4213A771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2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8192-0075-4F25-A6F5-5897D00012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7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AD1E-FF31-4BD2-874D-67BDBC9E2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2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F0FE-CA0F-4FD9-9938-327BA354A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74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2ECE-34C8-4C2A-8BF3-FC031B4530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3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/>
            </a:lvl1pPr>
          </a:lstStyle>
          <a:p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/>
            </a:lvl1pPr>
          </a:lstStyle>
          <a:p>
            <a:fld id="{7F6626C8-D9ED-4588-B7E5-0E13C49EC32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8" name="Picture 6" descr="strtegic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fld id="{9226B6A3-140C-4174-8960-6A5BB7E40080}" type="slidenum">
              <a:rPr lang="zh-CN" altLang="en-US" sz="2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20:31</a:t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00302" y="6458346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fld id="{9226B6A3-140C-4174-8960-6A5BB7E40080}" type="slidenum">
              <a:rPr lang="zh-CN" altLang="en-US" sz="2000" b="1" baseline="0" smtClean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endParaRPr lang="zh-CN" altLang="en-US" sz="2000" b="1" baseline="0" dirty="0">
              <a:solidFill>
                <a:schemeClr val="accent4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064239" y="6518671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20:31</a:t>
            </a:fld>
            <a:endParaRPr lang="en-US" altLang="zh-CN" sz="1800" b="1" baseline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6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VIBackup/X64/Dev/VS20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file:///E:\VIBackup\new\Read&amp;Write\UltraEdit%5b&#32511;&#33394;%20&#22909;&#29992;%5d_v16_Portable_Cracked(&#32511;&#33394;&#29256;&#27809;&#26377;&#25991;&#20214;&#20851;&#32852;%20&#19981;&#22909;)\UltraEdit\Uedit32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&#20018;&#20989;&#25968;&#28436;&#31034;.xlsx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627784" y="332656"/>
            <a:ext cx="6514629" cy="3751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/>
              <a:t>第</a:t>
            </a:r>
            <a:r>
              <a:rPr lang="en-US" altLang="zh-CN" sz="6000" dirty="0"/>
              <a:t>3</a:t>
            </a:r>
            <a:r>
              <a:rPr lang="zh-CN" altLang="en-US" sz="6000" dirty="0"/>
              <a:t>章  </a:t>
            </a:r>
            <a:r>
              <a:rPr lang="zh-CN" altLang="en-US" sz="6000" dirty="0" smtClean="0"/>
              <a:t>栈</a:t>
            </a:r>
            <a:r>
              <a:rPr lang="en-US" altLang="zh-CN" sz="6000" dirty="0" smtClean="0"/>
              <a:t>,  </a:t>
            </a:r>
            <a:r>
              <a:rPr lang="zh-CN" altLang="en-US" sz="6000" dirty="0" smtClean="0"/>
              <a:t>队列</a:t>
            </a:r>
            <a:r>
              <a:rPr lang="en-US" altLang="zh-CN" sz="6000" dirty="0" smtClean="0"/>
              <a:t>, </a:t>
            </a:r>
            <a:r>
              <a:rPr lang="zh-CN" altLang="en-US" sz="6000" dirty="0" smtClean="0"/>
              <a:t>串</a:t>
            </a: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构造函数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12440" y="1474440"/>
            <a:ext cx="76200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&lt;T&gt;::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(T a[],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初始化头结点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 Node&lt;T&gt; *first =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Node&lt;T&gt;;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first-&gt;next  = NULL;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=0;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&lt;n;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(1)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生成新结点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链接在头结点和首结点之间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>
                <a:hlinkClick r:id="rId2" action="ppaction://hlinkfile"/>
              </a:rPr>
              <a:t>课件</a:t>
            </a:r>
            <a:r>
              <a:rPr lang="en-US" altLang="zh-CN" sz="2400" dirty="0">
                <a:hlinkClick r:id="rId2" action="ppaction://hlinkfile"/>
              </a:rPr>
              <a:t>.</a:t>
            </a:r>
            <a:r>
              <a:rPr lang="en-US" altLang="zh-CN" sz="2400" dirty="0" err="1" smtClean="0">
                <a:hlinkClick r:id="rId2" action="ppaction://hlinkfile"/>
              </a:rPr>
              <a:t>lnk</a:t>
            </a:r>
            <a:endParaRPr lang="zh-CN" altLang="en-US" sz="24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43425" y="882600"/>
            <a:ext cx="4637087" cy="1766888"/>
            <a:chOff x="1111" y="2976"/>
            <a:chExt cx="2921" cy="1113"/>
          </a:xfrm>
        </p:grpSpPr>
        <p:sp>
          <p:nvSpPr>
            <p:cNvPr id="32783" name="Text Box 28"/>
            <p:cNvSpPr txBox="1">
              <a:spLocks noChangeArrowheads="1"/>
            </p:cNvSpPr>
            <p:nvPr/>
          </p:nvSpPr>
          <p:spPr bwMode="auto">
            <a:xfrm>
              <a:off x="1111" y="2976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2784" name="Rectangle 29"/>
            <p:cNvSpPr>
              <a:spLocks noChangeArrowheads="1"/>
            </p:cNvSpPr>
            <p:nvPr/>
          </p:nvSpPr>
          <p:spPr bwMode="auto">
            <a:xfrm>
              <a:off x="1773" y="3031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2785" name="Rectangle 30"/>
            <p:cNvSpPr>
              <a:spLocks noChangeArrowheads="1"/>
            </p:cNvSpPr>
            <p:nvPr/>
          </p:nvSpPr>
          <p:spPr bwMode="auto">
            <a:xfrm>
              <a:off x="1972" y="303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86" name="Line 31"/>
            <p:cNvSpPr>
              <a:spLocks noChangeShapeType="1"/>
            </p:cNvSpPr>
            <p:nvPr/>
          </p:nvSpPr>
          <p:spPr bwMode="auto">
            <a:xfrm>
              <a:off x="1474" y="311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Rectangle 32"/>
            <p:cNvSpPr>
              <a:spLocks noChangeArrowheads="1"/>
            </p:cNvSpPr>
            <p:nvPr/>
          </p:nvSpPr>
          <p:spPr bwMode="auto">
            <a:xfrm>
              <a:off x="2363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2788" name="Rectangle 33"/>
            <p:cNvSpPr>
              <a:spLocks noChangeArrowheads="1"/>
            </p:cNvSpPr>
            <p:nvPr/>
          </p:nvSpPr>
          <p:spPr bwMode="auto">
            <a:xfrm>
              <a:off x="2562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89" name="Line 34"/>
            <p:cNvSpPr>
              <a:spLocks noChangeShapeType="1"/>
            </p:cNvSpPr>
            <p:nvPr/>
          </p:nvSpPr>
          <p:spPr bwMode="auto">
            <a:xfrm>
              <a:off x="2064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Rectangle 35"/>
            <p:cNvSpPr>
              <a:spLocks noChangeArrowheads="1"/>
            </p:cNvSpPr>
            <p:nvPr/>
          </p:nvSpPr>
          <p:spPr bwMode="auto">
            <a:xfrm>
              <a:off x="3044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2791" name="Rectangle 36"/>
            <p:cNvSpPr>
              <a:spLocks noChangeArrowheads="1"/>
            </p:cNvSpPr>
            <p:nvPr/>
          </p:nvSpPr>
          <p:spPr bwMode="auto">
            <a:xfrm>
              <a:off x="3243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92" name="Line 37"/>
            <p:cNvSpPr>
              <a:spLocks noChangeShapeType="1"/>
            </p:cNvSpPr>
            <p:nvPr/>
          </p:nvSpPr>
          <p:spPr bwMode="auto">
            <a:xfrm>
              <a:off x="2745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Rectangle 38"/>
            <p:cNvSpPr>
              <a:spLocks noChangeArrowheads="1"/>
            </p:cNvSpPr>
            <p:nvPr/>
          </p:nvSpPr>
          <p:spPr bwMode="auto">
            <a:xfrm>
              <a:off x="3634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2794" name="Rectangle 39"/>
            <p:cNvSpPr>
              <a:spLocks noChangeArrowheads="1"/>
            </p:cNvSpPr>
            <p:nvPr/>
          </p:nvSpPr>
          <p:spPr bwMode="auto">
            <a:xfrm>
              <a:off x="3833" y="3039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2795" name="Line 40"/>
            <p:cNvSpPr>
              <a:spLocks noChangeShapeType="1"/>
            </p:cNvSpPr>
            <p:nvPr/>
          </p:nvSpPr>
          <p:spPr bwMode="auto">
            <a:xfrm>
              <a:off x="3334" y="3112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Rectangle 41"/>
            <p:cNvSpPr>
              <a:spLocks noChangeArrowheads="1"/>
            </p:cNvSpPr>
            <p:nvPr/>
          </p:nvSpPr>
          <p:spPr bwMode="auto">
            <a:xfrm>
              <a:off x="1955" y="3476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a4</a:t>
              </a:r>
            </a:p>
          </p:txBody>
        </p:sp>
        <p:sp>
          <p:nvSpPr>
            <p:cNvPr id="32797" name="Rectangle 42"/>
            <p:cNvSpPr>
              <a:spLocks noChangeArrowheads="1"/>
            </p:cNvSpPr>
            <p:nvPr/>
          </p:nvSpPr>
          <p:spPr bwMode="auto">
            <a:xfrm>
              <a:off x="2154" y="3475"/>
              <a:ext cx="182" cy="1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 dirty="0"/>
                <a:t> </a:t>
              </a:r>
            </a:p>
          </p:txBody>
        </p:sp>
        <p:sp>
          <p:nvSpPr>
            <p:cNvPr id="32798" name="Line 43"/>
            <p:cNvSpPr>
              <a:spLocks noChangeShapeType="1"/>
            </p:cNvSpPr>
            <p:nvPr/>
          </p:nvSpPr>
          <p:spPr bwMode="auto">
            <a:xfrm flipH="1" flipV="1">
              <a:off x="2154" y="3657"/>
              <a:ext cx="36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Text Box 44"/>
            <p:cNvSpPr txBox="1">
              <a:spLocks noChangeArrowheads="1"/>
            </p:cNvSpPr>
            <p:nvPr/>
          </p:nvSpPr>
          <p:spPr bwMode="auto">
            <a:xfrm>
              <a:off x="2609" y="3801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s</a:t>
              </a:r>
            </a:p>
          </p:txBody>
        </p:sp>
      </p:grpSp>
      <p:sp>
        <p:nvSpPr>
          <p:cNvPr id="276525" name="Freeform 45"/>
          <p:cNvSpPr>
            <a:spLocks/>
          </p:cNvSpPr>
          <p:nvPr/>
        </p:nvSpPr>
        <p:spPr bwMode="auto">
          <a:xfrm>
            <a:off x="6343650" y="1242963"/>
            <a:ext cx="431800" cy="576262"/>
          </a:xfrm>
          <a:custGeom>
            <a:avLst/>
            <a:gdLst>
              <a:gd name="T0" fmla="*/ 0 w 272"/>
              <a:gd name="T1" fmla="*/ 363 h 363"/>
              <a:gd name="T2" fmla="*/ 227 w 272"/>
              <a:gd name="T3" fmla="*/ 272 h 363"/>
              <a:gd name="T4" fmla="*/ 272 w 272"/>
              <a:gd name="T5" fmla="*/ 0 h 363"/>
              <a:gd name="T6" fmla="*/ 0 60000 65536"/>
              <a:gd name="T7" fmla="*/ 0 60000 65536"/>
              <a:gd name="T8" fmla="*/ 0 60000 65536"/>
              <a:gd name="T9" fmla="*/ 0 w 272"/>
              <a:gd name="T10" fmla="*/ 0 h 363"/>
              <a:gd name="T11" fmla="*/ 272 w 272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363">
                <a:moveTo>
                  <a:pt x="0" y="363"/>
                </a:moveTo>
                <a:cubicBezTo>
                  <a:pt x="91" y="347"/>
                  <a:pt x="182" y="332"/>
                  <a:pt x="227" y="272"/>
                </a:cubicBezTo>
                <a:cubicBezTo>
                  <a:pt x="272" y="212"/>
                  <a:pt x="272" y="106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243637" y="941338"/>
            <a:ext cx="215900" cy="360362"/>
            <a:chOff x="2200" y="3022"/>
            <a:chExt cx="136" cy="227"/>
          </a:xfrm>
        </p:grpSpPr>
        <p:sp>
          <p:nvSpPr>
            <p:cNvPr id="32781" name="Line 47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48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529" name="Freeform 49"/>
          <p:cNvSpPr>
            <a:spLocks/>
          </p:cNvSpPr>
          <p:nvPr/>
        </p:nvSpPr>
        <p:spPr bwMode="auto">
          <a:xfrm>
            <a:off x="5599112" y="1171525"/>
            <a:ext cx="384175" cy="647700"/>
          </a:xfrm>
          <a:custGeom>
            <a:avLst/>
            <a:gdLst>
              <a:gd name="T0" fmla="*/ 242 w 242"/>
              <a:gd name="T1" fmla="*/ 0 h 408"/>
              <a:gd name="T2" fmla="*/ 61 w 242"/>
              <a:gd name="T3" fmla="*/ 136 h 408"/>
              <a:gd name="T4" fmla="*/ 15 w 242"/>
              <a:gd name="T5" fmla="*/ 363 h 408"/>
              <a:gd name="T6" fmla="*/ 151 w 242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42"/>
              <a:gd name="T13" fmla="*/ 0 h 408"/>
              <a:gd name="T14" fmla="*/ 242 w 24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" h="408">
                <a:moveTo>
                  <a:pt x="242" y="0"/>
                </a:moveTo>
                <a:cubicBezTo>
                  <a:pt x="170" y="38"/>
                  <a:pt x="99" y="76"/>
                  <a:pt x="61" y="136"/>
                </a:cubicBezTo>
                <a:cubicBezTo>
                  <a:pt x="23" y="196"/>
                  <a:pt x="0" y="318"/>
                  <a:pt x="15" y="363"/>
                </a:cubicBezTo>
                <a:cubicBezTo>
                  <a:pt x="30" y="408"/>
                  <a:pt x="90" y="408"/>
                  <a:pt x="151" y="408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0" name="Rectangle 50"/>
          <p:cNvSpPr>
            <a:spLocks noChangeArrowheads="1"/>
          </p:cNvSpPr>
          <p:nvPr/>
        </p:nvSpPr>
        <p:spPr bwMode="auto">
          <a:xfrm>
            <a:off x="5435277" y="3645247"/>
            <a:ext cx="4105275" cy="863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000000"/>
                </a:solidFill>
              </a:rPr>
              <a:t>Node&lt;T&gt; *s=new Node&lt;T&gt;;</a:t>
            </a:r>
            <a:r>
              <a:rPr lang="en-US" altLang="zh-CN" b="0"/>
              <a:t>  </a:t>
            </a:r>
          </a:p>
          <a:p>
            <a:r>
              <a:rPr lang="en-US" altLang="zh-CN" b="0">
                <a:solidFill>
                  <a:srgbClr val="000000"/>
                </a:solidFill>
              </a:rPr>
              <a:t>s-&gt;data=a[i];</a:t>
            </a:r>
          </a:p>
        </p:txBody>
      </p:sp>
      <p:sp>
        <p:nvSpPr>
          <p:cNvPr id="276531" name="Rectangle 51"/>
          <p:cNvSpPr>
            <a:spLocks noChangeArrowheads="1"/>
          </p:cNvSpPr>
          <p:nvPr/>
        </p:nvSpPr>
        <p:spPr bwMode="auto">
          <a:xfrm>
            <a:off x="5506714" y="5085109"/>
            <a:ext cx="3311525" cy="7921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en-US" altLang="zh-CN" b="0">
                <a:solidFill>
                  <a:srgbClr val="000000"/>
                </a:solidFill>
              </a:rPr>
              <a:t>s-&gt;next = first-&gt;next;</a:t>
            </a:r>
          </a:p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en-US" altLang="zh-CN" b="0">
                <a:solidFill>
                  <a:srgbClr val="000000"/>
                </a:solidFill>
              </a:rPr>
              <a:t>first-&gt;next  =s;</a:t>
            </a:r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6630987" y="13921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①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5191125" y="12683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②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7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5" grpId="0" animBg="1"/>
      <p:bldP spid="276529" grpId="0" animBg="1"/>
      <p:bldP spid="276530" grpId="0" animBg="1"/>
      <p:bldP spid="276531" grpId="0" animBg="1"/>
      <p:bldP spid="276532" grpId="0"/>
      <p:bldP spid="2765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</a:t>
            </a:r>
            <a:r>
              <a:rPr lang="zh-CN" altLang="en-US" dirty="0" smtClean="0"/>
              <a:t>分治递归</a:t>
            </a:r>
            <a:endParaRPr lang="zh-CN" altLang="en-US" dirty="0"/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递归</a:t>
            </a:r>
            <a:r>
              <a:rPr lang="zh-CN" altLang="en-US" dirty="0"/>
              <a:t>的两个要素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确定递归何时终止，也称为递归出口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递归模式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大问题如何分解为小问题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F952510C-76EF-46BC-9261-6979AEE0427D}" type="slidenum">
              <a:rPr lang="en-US" altLang="zh-CN"/>
              <a:pPr/>
              <a:t>100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p:sp>
        <p:nvSpPr>
          <p:cNvPr id="378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有一座塔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，上有</a:t>
            </a:r>
            <a:r>
              <a:rPr lang="en-US" altLang="zh-CN" dirty="0">
                <a:solidFill>
                  <a:srgbClr val="000000"/>
                </a:solidFill>
              </a:rPr>
              <a:t>64</a:t>
            </a:r>
            <a:r>
              <a:rPr lang="zh-CN" altLang="en-US" dirty="0">
                <a:solidFill>
                  <a:srgbClr val="000000"/>
                </a:solidFill>
              </a:rPr>
              <a:t>个碟。所有碟子按从大到小的次序从塔底堆放至塔顶。紧挨着塔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有另外两个塔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和塔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。问题是：如何借助塔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，将塔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上的碟子移动到塔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上去，</a:t>
            </a:r>
            <a:r>
              <a:rPr lang="zh-CN" altLang="en-US" b="1" dirty="0">
                <a:solidFill>
                  <a:srgbClr val="C00000"/>
                </a:solidFill>
              </a:rPr>
              <a:t>每次只能移动一个碟子</a:t>
            </a:r>
            <a:r>
              <a:rPr lang="zh-CN" altLang="en-US" dirty="0">
                <a:solidFill>
                  <a:srgbClr val="000000"/>
                </a:solidFill>
              </a:rPr>
              <a:t>，任何时候都不能把一个碟子放在比它小的碟子上面。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1F7E8794-23A2-4EDD-BB5E-73030BF4561C}" type="slidenum">
              <a:rPr lang="en-US" altLang="zh-CN"/>
              <a:pPr/>
              <a:t>101</a:t>
            </a:fld>
            <a:r>
              <a:rPr lang="en-US" altLang="zh-CN"/>
              <a:t>-</a:t>
            </a:r>
          </a:p>
        </p:txBody>
      </p:sp>
      <p:grpSp>
        <p:nvGrpSpPr>
          <p:cNvPr id="378899" name="Group 19"/>
          <p:cNvGrpSpPr>
            <a:grpSpLocks/>
          </p:cNvGrpSpPr>
          <p:nvPr/>
        </p:nvGrpSpPr>
        <p:grpSpPr bwMode="auto">
          <a:xfrm>
            <a:off x="3995738" y="4292600"/>
            <a:ext cx="4191000" cy="1981200"/>
            <a:chOff x="2653" y="2792"/>
            <a:chExt cx="2640" cy="1248"/>
          </a:xfrm>
        </p:grpSpPr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2845" y="3656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2989" y="3560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7" name="Rectangle 7"/>
            <p:cNvSpPr>
              <a:spLocks noChangeArrowheads="1"/>
            </p:cNvSpPr>
            <p:nvPr/>
          </p:nvSpPr>
          <p:spPr bwMode="auto">
            <a:xfrm>
              <a:off x="3085" y="3464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8" name="Rectangle 8" descr="深色木质"/>
            <p:cNvSpPr>
              <a:spLocks noChangeArrowheads="1"/>
            </p:cNvSpPr>
            <p:nvPr/>
          </p:nvSpPr>
          <p:spPr bwMode="auto">
            <a:xfrm>
              <a:off x="3325" y="2840"/>
              <a:ext cx="96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9" name="Rectangle 9" descr="深色木质"/>
            <p:cNvSpPr>
              <a:spLocks noChangeArrowheads="1"/>
            </p:cNvSpPr>
            <p:nvPr/>
          </p:nvSpPr>
          <p:spPr bwMode="auto">
            <a:xfrm>
              <a:off x="4285" y="2792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0" name="Rectangle 10" descr="深色木质"/>
            <p:cNvSpPr>
              <a:spLocks noChangeArrowheads="1"/>
            </p:cNvSpPr>
            <p:nvPr/>
          </p:nvSpPr>
          <p:spPr bwMode="auto">
            <a:xfrm>
              <a:off x="5005" y="2792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327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8892" name="Text Box 12"/>
            <p:cNvSpPr txBox="1">
              <a:spLocks noChangeArrowheads="1"/>
            </p:cNvSpPr>
            <p:nvPr/>
          </p:nvSpPr>
          <p:spPr bwMode="auto">
            <a:xfrm>
              <a:off x="423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8893" name="Text Box 13"/>
            <p:cNvSpPr txBox="1">
              <a:spLocks noChangeArrowheads="1"/>
            </p:cNvSpPr>
            <p:nvPr/>
          </p:nvSpPr>
          <p:spPr bwMode="auto">
            <a:xfrm>
              <a:off x="495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8894" name="Line 14"/>
            <p:cNvSpPr>
              <a:spLocks noChangeShapeType="1"/>
            </p:cNvSpPr>
            <p:nvPr/>
          </p:nvSpPr>
          <p:spPr bwMode="auto">
            <a:xfrm>
              <a:off x="2653" y="37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5" name="Rectangle 15"/>
            <p:cNvSpPr>
              <a:spLocks noChangeArrowheads="1"/>
            </p:cNvSpPr>
            <p:nvPr/>
          </p:nvSpPr>
          <p:spPr bwMode="auto">
            <a:xfrm>
              <a:off x="3181" y="3368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例如：汉诺塔游戏</a:t>
            </a:r>
          </a:p>
        </p:txBody>
      </p:sp>
      <p:sp>
        <p:nvSpPr>
          <p:cNvPr id="391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归纳法的思想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）想要将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个盘子从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C</a:t>
            </a:r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, 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只要将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n-1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个盘子从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AB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问题就解决了。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n-1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个盘子从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AB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n-1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个盘子从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BC</a:t>
            </a:r>
            <a:r>
              <a:rPr lang="zh-CN" altLang="en-US">
                <a:solidFill>
                  <a:srgbClr val="000000"/>
                </a:solidFill>
                <a:sym typeface="Wingdings" pitchFamily="2" charset="2"/>
              </a:rPr>
              <a:t>方法一样</a:t>
            </a:r>
            <a:endParaRPr lang="en-US" altLang="zh-CN">
              <a:solidFill>
                <a:srgbClr val="000000"/>
              </a:solidFill>
              <a:sym typeface="Wingdings" pitchFamily="2" charset="2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</a:rPr>
              <a:t>成功的将问题规模 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n-1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317918CD-FFCF-426F-BF63-120960E46D2C}" type="slidenum">
              <a:rPr lang="en-US" altLang="zh-CN"/>
              <a:pPr/>
              <a:t>102</a:t>
            </a:fld>
            <a:r>
              <a:rPr lang="en-US" altLang="zh-CN"/>
              <a:t>-</a:t>
            </a:r>
          </a:p>
        </p:txBody>
      </p:sp>
      <p:grpSp>
        <p:nvGrpSpPr>
          <p:cNvPr id="391172" name="Group 4"/>
          <p:cNvGrpSpPr>
            <a:grpSpLocks/>
          </p:cNvGrpSpPr>
          <p:nvPr/>
        </p:nvGrpSpPr>
        <p:grpSpPr bwMode="auto">
          <a:xfrm>
            <a:off x="3995738" y="4292600"/>
            <a:ext cx="4191000" cy="1981200"/>
            <a:chOff x="2653" y="2792"/>
            <a:chExt cx="2640" cy="1248"/>
          </a:xfrm>
        </p:grpSpPr>
        <p:sp>
          <p:nvSpPr>
            <p:cNvPr id="391173" name="Rectangle 5"/>
            <p:cNvSpPr>
              <a:spLocks noChangeArrowheads="1"/>
            </p:cNvSpPr>
            <p:nvPr/>
          </p:nvSpPr>
          <p:spPr bwMode="auto">
            <a:xfrm>
              <a:off x="2845" y="3656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2989" y="3560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5" name="Rectangle 7"/>
            <p:cNvSpPr>
              <a:spLocks noChangeArrowheads="1"/>
            </p:cNvSpPr>
            <p:nvPr/>
          </p:nvSpPr>
          <p:spPr bwMode="auto">
            <a:xfrm>
              <a:off x="3085" y="3464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6" name="Rectangle 8" descr="深色木质"/>
            <p:cNvSpPr>
              <a:spLocks noChangeArrowheads="1"/>
            </p:cNvSpPr>
            <p:nvPr/>
          </p:nvSpPr>
          <p:spPr bwMode="auto">
            <a:xfrm>
              <a:off x="3325" y="2840"/>
              <a:ext cx="96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7" name="Rectangle 9" descr="深色木质"/>
            <p:cNvSpPr>
              <a:spLocks noChangeArrowheads="1"/>
            </p:cNvSpPr>
            <p:nvPr/>
          </p:nvSpPr>
          <p:spPr bwMode="auto">
            <a:xfrm>
              <a:off x="4285" y="2792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8" name="Rectangle 10" descr="深色木质"/>
            <p:cNvSpPr>
              <a:spLocks noChangeArrowheads="1"/>
            </p:cNvSpPr>
            <p:nvPr/>
          </p:nvSpPr>
          <p:spPr bwMode="auto">
            <a:xfrm>
              <a:off x="5005" y="2792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79" name="Text Box 11"/>
            <p:cNvSpPr txBox="1">
              <a:spLocks noChangeArrowheads="1"/>
            </p:cNvSpPr>
            <p:nvPr/>
          </p:nvSpPr>
          <p:spPr bwMode="auto">
            <a:xfrm>
              <a:off x="327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423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91181" name="Text Box 13"/>
            <p:cNvSpPr txBox="1">
              <a:spLocks noChangeArrowheads="1"/>
            </p:cNvSpPr>
            <p:nvPr/>
          </p:nvSpPr>
          <p:spPr bwMode="auto">
            <a:xfrm>
              <a:off x="4957" y="37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91182" name="Line 14"/>
            <p:cNvSpPr>
              <a:spLocks noChangeShapeType="1"/>
            </p:cNvSpPr>
            <p:nvPr/>
          </p:nvSpPr>
          <p:spPr bwMode="auto">
            <a:xfrm>
              <a:off x="2653" y="37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1183" name="Rectangle 15"/>
            <p:cNvSpPr>
              <a:spLocks noChangeArrowheads="1"/>
            </p:cNvSpPr>
            <p:nvPr/>
          </p:nvSpPr>
          <p:spPr bwMode="auto">
            <a:xfrm>
              <a:off x="3181" y="3368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33528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48768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60198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/>
              <a:t>C</a:t>
            </a:r>
          </a:p>
        </p:txBody>
      </p:sp>
      <p:grpSp>
        <p:nvGrpSpPr>
          <p:cNvPr id="379909" name="Group 5"/>
          <p:cNvGrpSpPr>
            <a:grpSpLocks/>
          </p:cNvGrpSpPr>
          <p:nvPr/>
        </p:nvGrpSpPr>
        <p:grpSpPr bwMode="auto">
          <a:xfrm>
            <a:off x="2411413" y="188913"/>
            <a:ext cx="4191000" cy="1524000"/>
            <a:chOff x="1488" y="48"/>
            <a:chExt cx="2640" cy="960"/>
          </a:xfrm>
        </p:grpSpPr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1680" y="912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1824" y="816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1920" y="720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3" name="Rectangle 9" descr="深色木质"/>
            <p:cNvSpPr>
              <a:spLocks noChangeArrowheads="1"/>
            </p:cNvSpPr>
            <p:nvPr/>
          </p:nvSpPr>
          <p:spPr bwMode="auto">
            <a:xfrm>
              <a:off x="2160" y="96"/>
              <a:ext cx="96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4" name="Rectangle 10" descr="深色木质"/>
            <p:cNvSpPr>
              <a:spLocks noChangeArrowheads="1"/>
            </p:cNvSpPr>
            <p:nvPr/>
          </p:nvSpPr>
          <p:spPr bwMode="auto">
            <a:xfrm>
              <a:off x="3120" y="48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5" name="Rectangle 11" descr="深色木质"/>
            <p:cNvSpPr>
              <a:spLocks noChangeArrowheads="1"/>
            </p:cNvSpPr>
            <p:nvPr/>
          </p:nvSpPr>
          <p:spPr bwMode="auto">
            <a:xfrm>
              <a:off x="3840" y="48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6" name="Line 12"/>
            <p:cNvSpPr>
              <a:spLocks noChangeShapeType="1"/>
            </p:cNvSpPr>
            <p:nvPr/>
          </p:nvSpPr>
          <p:spPr bwMode="auto">
            <a:xfrm>
              <a:off x="1488" y="100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17" name="Rectangle 13"/>
            <p:cNvSpPr>
              <a:spLocks noChangeArrowheads="1"/>
            </p:cNvSpPr>
            <p:nvPr/>
          </p:nvSpPr>
          <p:spPr bwMode="auto">
            <a:xfrm>
              <a:off x="2016" y="624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918" name="Group 14"/>
          <p:cNvGrpSpPr>
            <a:grpSpLocks/>
          </p:cNvGrpSpPr>
          <p:nvPr/>
        </p:nvGrpSpPr>
        <p:grpSpPr bwMode="auto">
          <a:xfrm>
            <a:off x="-35425" y="2544798"/>
            <a:ext cx="4191000" cy="1905000"/>
            <a:chOff x="480" y="1488"/>
            <a:chExt cx="2640" cy="1200"/>
          </a:xfrm>
        </p:grpSpPr>
        <p:sp>
          <p:nvSpPr>
            <p:cNvPr id="379919" name="Rectangle 15"/>
            <p:cNvSpPr>
              <a:spLocks noChangeArrowheads="1"/>
            </p:cNvSpPr>
            <p:nvPr/>
          </p:nvSpPr>
          <p:spPr bwMode="auto">
            <a:xfrm>
              <a:off x="576" y="2304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0" name="Rectangle 16"/>
            <p:cNvSpPr>
              <a:spLocks noChangeArrowheads="1"/>
            </p:cNvSpPr>
            <p:nvPr/>
          </p:nvSpPr>
          <p:spPr bwMode="auto">
            <a:xfrm>
              <a:off x="1728" y="2304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1" name="Rectangle 17"/>
            <p:cNvSpPr>
              <a:spLocks noChangeArrowheads="1"/>
            </p:cNvSpPr>
            <p:nvPr/>
          </p:nvSpPr>
          <p:spPr bwMode="auto">
            <a:xfrm>
              <a:off x="1824" y="2208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2" name="Rectangle 18" descr="深色木质"/>
            <p:cNvSpPr>
              <a:spLocks noChangeArrowheads="1"/>
            </p:cNvSpPr>
            <p:nvPr/>
          </p:nvSpPr>
          <p:spPr bwMode="auto">
            <a:xfrm>
              <a:off x="1056" y="1488"/>
              <a:ext cx="96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3" name="Rectangle 19" descr="深色木质"/>
            <p:cNvSpPr>
              <a:spLocks noChangeArrowheads="1"/>
            </p:cNvSpPr>
            <p:nvPr/>
          </p:nvSpPr>
          <p:spPr bwMode="auto">
            <a:xfrm>
              <a:off x="2016" y="1488"/>
              <a:ext cx="96" cy="62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4" name="Rectangle 20" descr="深色木质"/>
            <p:cNvSpPr>
              <a:spLocks noChangeArrowheads="1"/>
            </p:cNvSpPr>
            <p:nvPr/>
          </p:nvSpPr>
          <p:spPr bwMode="auto">
            <a:xfrm>
              <a:off x="2736" y="1488"/>
              <a:ext cx="96" cy="9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5" name="Text Box 21"/>
            <p:cNvSpPr txBox="1">
              <a:spLocks noChangeArrowheads="1"/>
            </p:cNvSpPr>
            <p:nvPr/>
          </p:nvSpPr>
          <p:spPr bwMode="auto">
            <a:xfrm>
              <a:off x="1008" y="24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9926" name="Text Box 22"/>
            <p:cNvSpPr txBox="1">
              <a:spLocks noChangeArrowheads="1"/>
            </p:cNvSpPr>
            <p:nvPr/>
          </p:nvSpPr>
          <p:spPr bwMode="auto">
            <a:xfrm>
              <a:off x="1968" y="24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9927" name="Text Box 23"/>
            <p:cNvSpPr txBox="1">
              <a:spLocks noChangeArrowheads="1"/>
            </p:cNvSpPr>
            <p:nvPr/>
          </p:nvSpPr>
          <p:spPr bwMode="auto">
            <a:xfrm>
              <a:off x="2688" y="24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9928" name="Line 24"/>
            <p:cNvSpPr>
              <a:spLocks noChangeShapeType="1"/>
            </p:cNvSpPr>
            <p:nvPr/>
          </p:nvSpPr>
          <p:spPr bwMode="auto">
            <a:xfrm>
              <a:off x="480" y="240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9" name="Rectangle 25"/>
            <p:cNvSpPr>
              <a:spLocks noChangeArrowheads="1"/>
            </p:cNvSpPr>
            <p:nvPr/>
          </p:nvSpPr>
          <p:spPr bwMode="auto">
            <a:xfrm>
              <a:off x="1920" y="2112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930" name="Group 26"/>
          <p:cNvGrpSpPr>
            <a:grpSpLocks/>
          </p:cNvGrpSpPr>
          <p:nvPr/>
        </p:nvGrpSpPr>
        <p:grpSpPr bwMode="auto">
          <a:xfrm>
            <a:off x="3995936" y="2544798"/>
            <a:ext cx="4724400" cy="1981200"/>
            <a:chOff x="480" y="2880"/>
            <a:chExt cx="2976" cy="1248"/>
          </a:xfrm>
        </p:grpSpPr>
        <p:sp>
          <p:nvSpPr>
            <p:cNvPr id="379931" name="Rectangle 27"/>
            <p:cNvSpPr>
              <a:spLocks noChangeArrowheads="1"/>
            </p:cNvSpPr>
            <p:nvPr/>
          </p:nvSpPr>
          <p:spPr bwMode="auto">
            <a:xfrm>
              <a:off x="2304" y="3696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2" name="Rectangle 28"/>
            <p:cNvSpPr>
              <a:spLocks noChangeArrowheads="1"/>
            </p:cNvSpPr>
            <p:nvPr/>
          </p:nvSpPr>
          <p:spPr bwMode="auto">
            <a:xfrm>
              <a:off x="1440" y="3696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1584" y="3600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4" name="Rectangle 30" descr="深色木质"/>
            <p:cNvSpPr>
              <a:spLocks noChangeArrowheads="1"/>
            </p:cNvSpPr>
            <p:nvPr/>
          </p:nvSpPr>
          <p:spPr bwMode="auto">
            <a:xfrm>
              <a:off x="1056" y="2880"/>
              <a:ext cx="96" cy="9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5" name="Rectangle 31" descr="深色木质"/>
            <p:cNvSpPr>
              <a:spLocks noChangeArrowheads="1"/>
            </p:cNvSpPr>
            <p:nvPr/>
          </p:nvSpPr>
          <p:spPr bwMode="auto">
            <a:xfrm>
              <a:off x="1776" y="2880"/>
              <a:ext cx="96" cy="62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6" name="Rectangle 32" descr="深色木质"/>
            <p:cNvSpPr>
              <a:spLocks noChangeArrowheads="1"/>
            </p:cNvSpPr>
            <p:nvPr/>
          </p:nvSpPr>
          <p:spPr bwMode="auto">
            <a:xfrm>
              <a:off x="2784" y="2880"/>
              <a:ext cx="96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Text Box 33"/>
            <p:cNvSpPr txBox="1">
              <a:spLocks noChangeArrowheads="1"/>
            </p:cNvSpPr>
            <p:nvPr/>
          </p:nvSpPr>
          <p:spPr bwMode="auto">
            <a:xfrm>
              <a:off x="960" y="38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9938" name="Text Box 34"/>
            <p:cNvSpPr txBox="1">
              <a:spLocks noChangeArrowheads="1"/>
            </p:cNvSpPr>
            <p:nvPr/>
          </p:nvSpPr>
          <p:spPr bwMode="auto">
            <a:xfrm>
              <a:off x="1728" y="38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9939" name="Text Box 35"/>
            <p:cNvSpPr txBox="1">
              <a:spLocks noChangeArrowheads="1"/>
            </p:cNvSpPr>
            <p:nvPr/>
          </p:nvSpPr>
          <p:spPr bwMode="auto">
            <a:xfrm>
              <a:off x="2640" y="38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9940" name="Line 36"/>
            <p:cNvSpPr>
              <a:spLocks noChangeShapeType="1"/>
            </p:cNvSpPr>
            <p:nvPr/>
          </p:nvSpPr>
          <p:spPr bwMode="auto">
            <a:xfrm>
              <a:off x="480" y="37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1" name="Rectangle 37"/>
            <p:cNvSpPr>
              <a:spLocks noChangeArrowheads="1"/>
            </p:cNvSpPr>
            <p:nvPr/>
          </p:nvSpPr>
          <p:spPr bwMode="auto">
            <a:xfrm>
              <a:off x="1680" y="3504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942" name="AutoShape 38"/>
          <p:cNvSpPr>
            <a:spLocks noChangeArrowheads="1"/>
          </p:cNvSpPr>
          <p:nvPr/>
        </p:nvSpPr>
        <p:spPr bwMode="auto">
          <a:xfrm>
            <a:off x="4105569" y="2544798"/>
            <a:ext cx="576262" cy="503238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9943" name="Group 39"/>
          <p:cNvGrpSpPr>
            <a:grpSpLocks/>
          </p:cNvGrpSpPr>
          <p:nvPr/>
        </p:nvGrpSpPr>
        <p:grpSpPr bwMode="auto">
          <a:xfrm>
            <a:off x="4499992" y="4908376"/>
            <a:ext cx="3886200" cy="1905000"/>
            <a:chOff x="3312" y="2064"/>
            <a:chExt cx="2448" cy="1200"/>
          </a:xfrm>
        </p:grpSpPr>
        <p:sp>
          <p:nvSpPr>
            <p:cNvPr id="379944" name="Line 40"/>
            <p:cNvSpPr>
              <a:spLocks noChangeShapeType="1"/>
            </p:cNvSpPr>
            <p:nvPr/>
          </p:nvSpPr>
          <p:spPr bwMode="auto">
            <a:xfrm>
              <a:off x="3312" y="297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945" name="Group 41"/>
            <p:cNvGrpSpPr>
              <a:grpSpLocks/>
            </p:cNvGrpSpPr>
            <p:nvPr/>
          </p:nvGrpSpPr>
          <p:grpSpPr bwMode="auto">
            <a:xfrm>
              <a:off x="3600" y="2064"/>
              <a:ext cx="1968" cy="1200"/>
              <a:chOff x="3600" y="2064"/>
              <a:chExt cx="1968" cy="1200"/>
            </a:xfrm>
          </p:grpSpPr>
          <p:sp>
            <p:nvSpPr>
              <p:cNvPr id="379946" name="Rectangle 42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76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47" name="Rectangle 43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52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48" name="Rectangle 44" descr="深色木质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96" cy="9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49" name="Rectangle 45" descr="深色木质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96" cy="6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50" name="Rectangle 46" descr="深色木质"/>
              <p:cNvSpPr>
                <a:spLocks noChangeArrowheads="1"/>
              </p:cNvSpPr>
              <p:nvPr/>
            </p:nvSpPr>
            <p:spPr bwMode="auto">
              <a:xfrm>
                <a:off x="5376" y="2064"/>
                <a:ext cx="96" cy="9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51" name="Text Box 47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A</a:t>
                </a:r>
              </a:p>
            </p:txBody>
          </p:sp>
          <p:sp>
            <p:nvSpPr>
              <p:cNvPr id="379952" name="Text Box 48"/>
              <p:cNvSpPr txBox="1">
                <a:spLocks noChangeArrowheads="1"/>
              </p:cNvSpPr>
              <p:nvPr/>
            </p:nvSpPr>
            <p:spPr bwMode="auto">
              <a:xfrm>
                <a:off x="3840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B</a:t>
                </a:r>
              </a:p>
            </p:txBody>
          </p:sp>
          <p:sp>
            <p:nvSpPr>
              <p:cNvPr id="379953" name="Text Box 49"/>
              <p:cNvSpPr txBox="1">
                <a:spLocks noChangeArrowheads="1"/>
              </p:cNvSpPr>
              <p:nvPr/>
            </p:nvSpPr>
            <p:spPr bwMode="auto">
              <a:xfrm>
                <a:off x="5328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C</a:t>
                </a:r>
              </a:p>
            </p:txBody>
          </p:sp>
          <p:sp>
            <p:nvSpPr>
              <p:cNvPr id="379954" name="Rectangle 50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右大括号 1"/>
          <p:cNvSpPr/>
          <p:nvPr/>
        </p:nvSpPr>
        <p:spPr bwMode="auto">
          <a:xfrm>
            <a:off x="8676456" y="2132856"/>
            <a:ext cx="297503" cy="3928754"/>
          </a:xfrm>
          <a:prstGeom prst="rightBrac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曲线连接符 12"/>
          <p:cNvCxnSpPr/>
          <p:nvPr/>
        </p:nvCxnSpPr>
        <p:spPr bwMode="auto">
          <a:xfrm rot="16200000" flipV="1">
            <a:off x="3467880" y="2211695"/>
            <a:ext cx="2968352" cy="220256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0" cap="sq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488575" y="455613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[1]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421775" y="1609636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[2]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7464326" y="1871246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[2.0]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3751052" y="5658398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[3]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cxnSp>
        <p:nvCxnSpPr>
          <p:cNvPr id="72" name="曲线连接符 71"/>
          <p:cNvCxnSpPr/>
          <p:nvPr/>
        </p:nvCxnSpPr>
        <p:spPr bwMode="auto">
          <a:xfrm>
            <a:off x="3478213" y="455612"/>
            <a:ext cx="2651323" cy="9525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曲线连接符 79"/>
          <p:cNvCxnSpPr/>
          <p:nvPr/>
        </p:nvCxnSpPr>
        <p:spPr bwMode="auto">
          <a:xfrm>
            <a:off x="1082477" y="2963897"/>
            <a:ext cx="1396698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曲线连接符 81"/>
          <p:cNvCxnSpPr/>
          <p:nvPr/>
        </p:nvCxnSpPr>
        <p:spPr bwMode="auto">
          <a:xfrm>
            <a:off x="5748536" y="5457737"/>
            <a:ext cx="1905000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utoShape 50"/>
          <p:cNvSpPr>
            <a:spLocks noChangeArrowheads="1"/>
          </p:cNvSpPr>
          <p:nvPr/>
        </p:nvSpPr>
        <p:spPr bwMode="auto">
          <a:xfrm>
            <a:off x="116976" y="4297399"/>
            <a:ext cx="3616824" cy="2081162"/>
          </a:xfrm>
          <a:prstGeom prst="wedgeEllipseCallout">
            <a:avLst>
              <a:gd name="adj1" fmla="val 104667"/>
              <a:gd name="adj2" fmla="val -34424"/>
            </a:avLst>
          </a:prstGeom>
          <a:solidFill>
            <a:srgbClr val="CCFFCC">
              <a:alpha val="4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问题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2.0]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等价于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[3]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[3]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[1]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的一个回溯子问题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97332AAC-E16E-4D76-B794-3D134A7A8E0E}" type="slidenum">
              <a:rPr lang="en-US" altLang="zh-CN"/>
              <a:pPr/>
              <a:t>104</a:t>
            </a:fld>
            <a:r>
              <a:rPr lang="en-US" altLang="zh-CN"/>
              <a:t>-</a:t>
            </a:r>
          </a:p>
        </p:txBody>
      </p:sp>
      <p:grpSp>
        <p:nvGrpSpPr>
          <p:cNvPr id="380930" name="Group 2"/>
          <p:cNvGrpSpPr>
            <a:grpSpLocks/>
          </p:cNvGrpSpPr>
          <p:nvPr/>
        </p:nvGrpSpPr>
        <p:grpSpPr bwMode="auto">
          <a:xfrm>
            <a:off x="3924300" y="330200"/>
            <a:ext cx="3886200" cy="1905000"/>
            <a:chOff x="3312" y="2064"/>
            <a:chExt cx="2448" cy="1200"/>
          </a:xfrm>
        </p:grpSpPr>
        <p:sp>
          <p:nvSpPr>
            <p:cNvPr id="380931" name="Line 3"/>
            <p:cNvSpPr>
              <a:spLocks noChangeShapeType="1"/>
            </p:cNvSpPr>
            <p:nvPr/>
          </p:nvSpPr>
          <p:spPr bwMode="auto">
            <a:xfrm>
              <a:off x="3312" y="297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0932" name="Group 4"/>
            <p:cNvGrpSpPr>
              <a:grpSpLocks/>
            </p:cNvGrpSpPr>
            <p:nvPr/>
          </p:nvGrpSpPr>
          <p:grpSpPr bwMode="auto">
            <a:xfrm>
              <a:off x="3600" y="2064"/>
              <a:ext cx="1968" cy="1200"/>
              <a:chOff x="3600" y="2064"/>
              <a:chExt cx="1968" cy="1200"/>
            </a:xfrm>
          </p:grpSpPr>
          <p:sp>
            <p:nvSpPr>
              <p:cNvPr id="380933" name="Rectangle 5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76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934" name="Rectangle 6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528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935" name="Rectangle 7" descr="深色木质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96" cy="9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936" name="Rectangle 8" descr="深色木质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96" cy="6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937" name="Rectangle 9" descr="深色木质"/>
              <p:cNvSpPr>
                <a:spLocks noChangeArrowheads="1"/>
              </p:cNvSpPr>
              <p:nvPr/>
            </p:nvSpPr>
            <p:spPr bwMode="auto">
              <a:xfrm>
                <a:off x="5376" y="2064"/>
                <a:ext cx="96" cy="9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938" name="Text Box 10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A</a:t>
                </a:r>
              </a:p>
            </p:txBody>
          </p:sp>
          <p:sp>
            <p:nvSpPr>
              <p:cNvPr id="380939" name="Text Box 11"/>
              <p:cNvSpPr txBox="1">
                <a:spLocks noChangeArrowheads="1"/>
              </p:cNvSpPr>
              <p:nvPr/>
            </p:nvSpPr>
            <p:spPr bwMode="auto">
              <a:xfrm>
                <a:off x="3840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B</a:t>
                </a:r>
              </a:p>
            </p:txBody>
          </p:sp>
          <p:sp>
            <p:nvSpPr>
              <p:cNvPr id="380940" name="Text Box 12"/>
              <p:cNvSpPr txBox="1">
                <a:spLocks noChangeArrowheads="1"/>
              </p:cNvSpPr>
              <p:nvPr/>
            </p:nvSpPr>
            <p:spPr bwMode="auto">
              <a:xfrm>
                <a:off x="5328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C</a:t>
                </a:r>
              </a:p>
            </p:txBody>
          </p:sp>
          <p:sp>
            <p:nvSpPr>
              <p:cNvPr id="380941" name="Rectangle 13"/>
              <p:cNvSpPr>
                <a:spLocks noChangeArrowheads="1"/>
              </p:cNvSpPr>
              <p:nvPr/>
            </p:nvSpPr>
            <p:spPr bwMode="auto">
              <a:xfrm>
                <a:off x="3792" y="2688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755650" y="2636838"/>
            <a:ext cx="3886200" cy="1905000"/>
            <a:chOff x="476" y="1661"/>
            <a:chExt cx="2448" cy="1200"/>
          </a:xfrm>
        </p:grpSpPr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>
              <a:off x="476" y="2573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943" name="Rectangle 15"/>
            <p:cNvSpPr>
              <a:spLocks noChangeArrowheads="1"/>
            </p:cNvSpPr>
            <p:nvPr/>
          </p:nvSpPr>
          <p:spPr bwMode="auto">
            <a:xfrm>
              <a:off x="764" y="2477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4" name="Rectangle 16"/>
            <p:cNvSpPr>
              <a:spLocks noChangeArrowheads="1"/>
            </p:cNvSpPr>
            <p:nvPr/>
          </p:nvSpPr>
          <p:spPr bwMode="auto">
            <a:xfrm>
              <a:off x="1695" y="2483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5" name="Rectangle 17" descr="深色木质"/>
            <p:cNvSpPr>
              <a:spLocks noChangeArrowheads="1"/>
            </p:cNvSpPr>
            <p:nvPr/>
          </p:nvSpPr>
          <p:spPr bwMode="auto">
            <a:xfrm>
              <a:off x="1916" y="1661"/>
              <a:ext cx="102" cy="7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6" name="Rectangle 18" descr="深色木质"/>
            <p:cNvSpPr>
              <a:spLocks noChangeArrowheads="1"/>
            </p:cNvSpPr>
            <p:nvPr/>
          </p:nvSpPr>
          <p:spPr bwMode="auto">
            <a:xfrm>
              <a:off x="1052" y="1661"/>
              <a:ext cx="104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7" name="Rectangle 19" descr="深色木质"/>
            <p:cNvSpPr>
              <a:spLocks noChangeArrowheads="1"/>
            </p:cNvSpPr>
            <p:nvPr/>
          </p:nvSpPr>
          <p:spPr bwMode="auto">
            <a:xfrm>
              <a:off x="2540" y="1661"/>
              <a:ext cx="96" cy="9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1868" y="257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1004" y="257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2492" y="257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0951" name="Rectangle 23"/>
            <p:cNvSpPr>
              <a:spLocks noChangeArrowheads="1"/>
            </p:cNvSpPr>
            <p:nvPr/>
          </p:nvSpPr>
          <p:spPr bwMode="auto">
            <a:xfrm>
              <a:off x="1791" y="2387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5003353" y="2636838"/>
            <a:ext cx="3886200" cy="1905000"/>
            <a:chOff x="612" y="2931"/>
            <a:chExt cx="2448" cy="1200"/>
          </a:xfrm>
        </p:grpSpPr>
        <p:sp>
          <p:nvSpPr>
            <p:cNvPr id="380952" name="Line 24"/>
            <p:cNvSpPr>
              <a:spLocks noChangeShapeType="1"/>
            </p:cNvSpPr>
            <p:nvPr/>
          </p:nvSpPr>
          <p:spPr bwMode="auto">
            <a:xfrm>
              <a:off x="612" y="383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953" name="Rectangle 25"/>
            <p:cNvSpPr>
              <a:spLocks noChangeArrowheads="1"/>
            </p:cNvSpPr>
            <p:nvPr/>
          </p:nvSpPr>
          <p:spPr bwMode="auto">
            <a:xfrm>
              <a:off x="2245" y="3748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4" name="Rectangle 26"/>
            <p:cNvSpPr>
              <a:spLocks noChangeArrowheads="1"/>
            </p:cNvSpPr>
            <p:nvPr/>
          </p:nvSpPr>
          <p:spPr bwMode="auto">
            <a:xfrm>
              <a:off x="1565" y="3748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5" name="Rectangle 27" descr="深色木质"/>
            <p:cNvSpPr>
              <a:spLocks noChangeArrowheads="1"/>
            </p:cNvSpPr>
            <p:nvPr/>
          </p:nvSpPr>
          <p:spPr bwMode="auto">
            <a:xfrm>
              <a:off x="1791" y="2931"/>
              <a:ext cx="102" cy="7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6" name="Rectangle 28" descr="深色木质"/>
            <p:cNvSpPr>
              <a:spLocks noChangeArrowheads="1"/>
            </p:cNvSpPr>
            <p:nvPr/>
          </p:nvSpPr>
          <p:spPr bwMode="auto">
            <a:xfrm>
              <a:off x="1029" y="2931"/>
              <a:ext cx="82" cy="90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7" name="Rectangle 29" descr="深色木质"/>
            <p:cNvSpPr>
              <a:spLocks noChangeArrowheads="1"/>
            </p:cNvSpPr>
            <p:nvPr/>
          </p:nvSpPr>
          <p:spPr bwMode="auto">
            <a:xfrm>
              <a:off x="2562" y="2931"/>
              <a:ext cx="91" cy="81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8" name="Text Box 30"/>
            <p:cNvSpPr txBox="1">
              <a:spLocks noChangeArrowheads="1"/>
            </p:cNvSpPr>
            <p:nvPr/>
          </p:nvSpPr>
          <p:spPr bwMode="auto">
            <a:xfrm>
              <a:off x="1791" y="383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0959" name="Text Box 31"/>
            <p:cNvSpPr txBox="1">
              <a:spLocks noChangeArrowheads="1"/>
            </p:cNvSpPr>
            <p:nvPr/>
          </p:nvSpPr>
          <p:spPr bwMode="auto">
            <a:xfrm>
              <a:off x="981" y="384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0960" name="Text Box 32"/>
            <p:cNvSpPr txBox="1">
              <a:spLocks noChangeArrowheads="1"/>
            </p:cNvSpPr>
            <p:nvPr/>
          </p:nvSpPr>
          <p:spPr bwMode="auto">
            <a:xfrm>
              <a:off x="2469" y="384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0961" name="Rectangle 33"/>
            <p:cNvSpPr>
              <a:spLocks noChangeArrowheads="1"/>
            </p:cNvSpPr>
            <p:nvPr/>
          </p:nvSpPr>
          <p:spPr bwMode="auto">
            <a:xfrm>
              <a:off x="1666" y="3657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0974" name="Group 46"/>
          <p:cNvGrpSpPr>
            <a:grpSpLocks/>
          </p:cNvGrpSpPr>
          <p:nvPr/>
        </p:nvGrpSpPr>
        <p:grpSpPr bwMode="auto">
          <a:xfrm>
            <a:off x="5221288" y="4692352"/>
            <a:ext cx="3886200" cy="1905000"/>
            <a:chOff x="3289" y="2160"/>
            <a:chExt cx="2448" cy="1200"/>
          </a:xfrm>
        </p:grpSpPr>
        <p:sp>
          <p:nvSpPr>
            <p:cNvPr id="380962" name="Line 34"/>
            <p:cNvSpPr>
              <a:spLocks noChangeShapeType="1"/>
            </p:cNvSpPr>
            <p:nvPr/>
          </p:nvSpPr>
          <p:spPr bwMode="auto">
            <a:xfrm>
              <a:off x="3289" y="3067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963" name="Rectangle 35"/>
            <p:cNvSpPr>
              <a:spLocks noChangeArrowheads="1"/>
            </p:cNvSpPr>
            <p:nvPr/>
          </p:nvSpPr>
          <p:spPr bwMode="auto">
            <a:xfrm>
              <a:off x="3470" y="2977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64" name="Rectangle 36" descr="深色木质"/>
            <p:cNvSpPr>
              <a:spLocks noChangeArrowheads="1"/>
            </p:cNvSpPr>
            <p:nvPr/>
          </p:nvSpPr>
          <p:spPr bwMode="auto">
            <a:xfrm>
              <a:off x="3696" y="2160"/>
              <a:ext cx="102" cy="7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65" name="Rectangle 37" descr="深色木质"/>
            <p:cNvSpPr>
              <a:spLocks noChangeArrowheads="1"/>
            </p:cNvSpPr>
            <p:nvPr/>
          </p:nvSpPr>
          <p:spPr bwMode="auto">
            <a:xfrm>
              <a:off x="4558" y="2160"/>
              <a:ext cx="82" cy="90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66" name="Rectangle 38" descr="深色木质"/>
            <p:cNvSpPr>
              <a:spLocks noChangeArrowheads="1"/>
            </p:cNvSpPr>
            <p:nvPr/>
          </p:nvSpPr>
          <p:spPr bwMode="auto">
            <a:xfrm>
              <a:off x="5239" y="2160"/>
              <a:ext cx="90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67" name="Text Box 39"/>
            <p:cNvSpPr txBox="1">
              <a:spLocks noChangeArrowheads="1"/>
            </p:cNvSpPr>
            <p:nvPr/>
          </p:nvSpPr>
          <p:spPr bwMode="auto">
            <a:xfrm>
              <a:off x="4468" y="30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0968" name="Text Box 40"/>
            <p:cNvSpPr txBox="1">
              <a:spLocks noChangeArrowheads="1"/>
            </p:cNvSpPr>
            <p:nvPr/>
          </p:nvSpPr>
          <p:spPr bwMode="auto">
            <a:xfrm>
              <a:off x="3606" y="306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0969" name="Text Box 41"/>
            <p:cNvSpPr txBox="1">
              <a:spLocks noChangeArrowheads="1"/>
            </p:cNvSpPr>
            <p:nvPr/>
          </p:nvSpPr>
          <p:spPr bwMode="auto">
            <a:xfrm>
              <a:off x="5146" y="30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0970" name="Rectangle 42"/>
            <p:cNvSpPr>
              <a:spLocks noChangeArrowheads="1"/>
            </p:cNvSpPr>
            <p:nvPr/>
          </p:nvSpPr>
          <p:spPr bwMode="auto">
            <a:xfrm>
              <a:off x="3560" y="2886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8007350" y="79249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[3]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cxnSp>
        <p:nvCxnSpPr>
          <p:cNvPr id="51" name="曲线连接符 50"/>
          <p:cNvCxnSpPr/>
          <p:nvPr/>
        </p:nvCxnSpPr>
        <p:spPr bwMode="auto">
          <a:xfrm>
            <a:off x="4925147" y="577849"/>
            <a:ext cx="2239241" cy="8953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AutoShape 38"/>
          <p:cNvSpPr>
            <a:spLocks noChangeArrowheads="1"/>
          </p:cNvSpPr>
          <p:nvPr/>
        </p:nvSpPr>
        <p:spPr bwMode="auto">
          <a:xfrm>
            <a:off x="4531706" y="2636838"/>
            <a:ext cx="576262" cy="503238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25495" y="2375228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[4]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158167" y="192694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[4.0]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4444893" y="5714092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[5]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1776318" y="3019591"/>
            <a:ext cx="1396698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曲线连接符 57"/>
          <p:cNvCxnSpPr/>
          <p:nvPr/>
        </p:nvCxnSpPr>
        <p:spPr bwMode="auto">
          <a:xfrm>
            <a:off x="6442377" y="5513431"/>
            <a:ext cx="1905000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990" name="Group 38"/>
          <p:cNvGrpSpPr>
            <a:grpSpLocks/>
          </p:cNvGrpSpPr>
          <p:nvPr/>
        </p:nvGrpSpPr>
        <p:grpSpPr bwMode="auto">
          <a:xfrm>
            <a:off x="3276600" y="42863"/>
            <a:ext cx="3886200" cy="1905000"/>
            <a:chOff x="2064" y="27"/>
            <a:chExt cx="2448" cy="1200"/>
          </a:xfrm>
        </p:grpSpPr>
        <p:sp>
          <p:nvSpPr>
            <p:cNvPr id="381954" name="Line 2"/>
            <p:cNvSpPr>
              <a:spLocks noChangeShapeType="1"/>
            </p:cNvSpPr>
            <p:nvPr/>
          </p:nvSpPr>
          <p:spPr bwMode="auto">
            <a:xfrm>
              <a:off x="2064" y="93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1955" name="Rectangle 3"/>
            <p:cNvSpPr>
              <a:spLocks noChangeArrowheads="1"/>
            </p:cNvSpPr>
            <p:nvPr/>
          </p:nvSpPr>
          <p:spPr bwMode="auto">
            <a:xfrm>
              <a:off x="2245" y="844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6" name="Rectangle 4" descr="深色木质"/>
            <p:cNvSpPr>
              <a:spLocks noChangeArrowheads="1"/>
            </p:cNvSpPr>
            <p:nvPr/>
          </p:nvSpPr>
          <p:spPr bwMode="auto">
            <a:xfrm>
              <a:off x="2471" y="27"/>
              <a:ext cx="102" cy="7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7" name="Rectangle 5" descr="深色木质"/>
            <p:cNvSpPr>
              <a:spLocks noChangeArrowheads="1"/>
            </p:cNvSpPr>
            <p:nvPr/>
          </p:nvSpPr>
          <p:spPr bwMode="auto">
            <a:xfrm>
              <a:off x="3333" y="27"/>
              <a:ext cx="82" cy="90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8" name="Rectangle 6" descr="深色木质"/>
            <p:cNvSpPr>
              <a:spLocks noChangeArrowheads="1"/>
            </p:cNvSpPr>
            <p:nvPr/>
          </p:nvSpPr>
          <p:spPr bwMode="auto">
            <a:xfrm>
              <a:off x="4014" y="27"/>
              <a:ext cx="90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59" name="Text Box 7"/>
            <p:cNvSpPr txBox="1">
              <a:spLocks noChangeArrowheads="1"/>
            </p:cNvSpPr>
            <p:nvPr/>
          </p:nvSpPr>
          <p:spPr bwMode="auto">
            <a:xfrm>
              <a:off x="3243" y="93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1960" name="Text Box 8"/>
            <p:cNvSpPr txBox="1">
              <a:spLocks noChangeArrowheads="1"/>
            </p:cNvSpPr>
            <p:nvPr/>
          </p:nvSpPr>
          <p:spPr bwMode="auto">
            <a:xfrm>
              <a:off x="2381" y="93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1961" name="Text Box 9"/>
            <p:cNvSpPr txBox="1">
              <a:spLocks noChangeArrowheads="1"/>
            </p:cNvSpPr>
            <p:nvPr/>
          </p:nvSpPr>
          <p:spPr bwMode="auto">
            <a:xfrm>
              <a:off x="3921" y="93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1962" name="Rectangle 10"/>
            <p:cNvSpPr>
              <a:spLocks noChangeArrowheads="1"/>
            </p:cNvSpPr>
            <p:nvPr/>
          </p:nvSpPr>
          <p:spPr bwMode="auto">
            <a:xfrm>
              <a:off x="2335" y="753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991" name="Group 39"/>
          <p:cNvGrpSpPr>
            <a:grpSpLocks/>
          </p:cNvGrpSpPr>
          <p:nvPr/>
        </p:nvGrpSpPr>
        <p:grpSpPr bwMode="auto">
          <a:xfrm>
            <a:off x="830263" y="2565400"/>
            <a:ext cx="3886200" cy="1905000"/>
            <a:chOff x="523" y="1616"/>
            <a:chExt cx="2448" cy="1200"/>
          </a:xfrm>
        </p:grpSpPr>
        <p:sp>
          <p:nvSpPr>
            <p:cNvPr id="381963" name="Line 11"/>
            <p:cNvSpPr>
              <a:spLocks noChangeShapeType="1"/>
            </p:cNvSpPr>
            <p:nvPr/>
          </p:nvSpPr>
          <p:spPr bwMode="auto">
            <a:xfrm>
              <a:off x="523" y="2523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1964" name="Rectangle 12"/>
            <p:cNvSpPr>
              <a:spLocks noChangeArrowheads="1"/>
            </p:cNvSpPr>
            <p:nvPr/>
          </p:nvSpPr>
          <p:spPr bwMode="auto">
            <a:xfrm>
              <a:off x="704" y="2433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65" name="Rectangle 13" descr="深色木质"/>
            <p:cNvSpPr>
              <a:spLocks noChangeArrowheads="1"/>
            </p:cNvSpPr>
            <p:nvPr/>
          </p:nvSpPr>
          <p:spPr bwMode="auto">
            <a:xfrm>
              <a:off x="930" y="1616"/>
              <a:ext cx="90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66" name="Rectangle 14" descr="深色木质"/>
            <p:cNvSpPr>
              <a:spLocks noChangeArrowheads="1"/>
            </p:cNvSpPr>
            <p:nvPr/>
          </p:nvSpPr>
          <p:spPr bwMode="auto">
            <a:xfrm>
              <a:off x="1792" y="1616"/>
              <a:ext cx="90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67" name="Rectangle 15" descr="深色木质"/>
            <p:cNvSpPr>
              <a:spLocks noChangeArrowheads="1"/>
            </p:cNvSpPr>
            <p:nvPr/>
          </p:nvSpPr>
          <p:spPr bwMode="auto">
            <a:xfrm>
              <a:off x="2473" y="1616"/>
              <a:ext cx="90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702" y="25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840" y="2523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380" y="25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1971" name="Rectangle 19"/>
            <p:cNvSpPr>
              <a:spLocks noChangeArrowheads="1"/>
            </p:cNvSpPr>
            <p:nvPr/>
          </p:nvSpPr>
          <p:spPr bwMode="auto">
            <a:xfrm>
              <a:off x="1655" y="2414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992" name="Group 40"/>
          <p:cNvGrpSpPr>
            <a:grpSpLocks/>
          </p:cNvGrpSpPr>
          <p:nvPr/>
        </p:nvGrpSpPr>
        <p:grpSpPr bwMode="auto">
          <a:xfrm>
            <a:off x="4942495" y="2555616"/>
            <a:ext cx="3886200" cy="1905000"/>
            <a:chOff x="522" y="2886"/>
            <a:chExt cx="2448" cy="1200"/>
          </a:xfrm>
        </p:grpSpPr>
        <p:sp>
          <p:nvSpPr>
            <p:cNvPr id="381972" name="Line 20"/>
            <p:cNvSpPr>
              <a:spLocks noChangeShapeType="1"/>
            </p:cNvSpPr>
            <p:nvPr/>
          </p:nvSpPr>
          <p:spPr bwMode="auto">
            <a:xfrm>
              <a:off x="522" y="3793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1973" name="Rectangle 21"/>
            <p:cNvSpPr>
              <a:spLocks noChangeArrowheads="1"/>
            </p:cNvSpPr>
            <p:nvPr/>
          </p:nvSpPr>
          <p:spPr bwMode="auto">
            <a:xfrm>
              <a:off x="2245" y="3702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74" name="Rectangle 22" descr="深色木质"/>
            <p:cNvSpPr>
              <a:spLocks noChangeArrowheads="1"/>
            </p:cNvSpPr>
            <p:nvPr/>
          </p:nvSpPr>
          <p:spPr bwMode="auto">
            <a:xfrm>
              <a:off x="929" y="2886"/>
              <a:ext cx="91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75" name="Rectangle 23" descr="深色木质"/>
            <p:cNvSpPr>
              <a:spLocks noChangeArrowheads="1"/>
            </p:cNvSpPr>
            <p:nvPr/>
          </p:nvSpPr>
          <p:spPr bwMode="auto">
            <a:xfrm>
              <a:off x="1791" y="2886"/>
              <a:ext cx="90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76" name="Rectangle 24" descr="深色木质"/>
            <p:cNvSpPr>
              <a:spLocks noChangeArrowheads="1"/>
            </p:cNvSpPr>
            <p:nvPr/>
          </p:nvSpPr>
          <p:spPr bwMode="auto">
            <a:xfrm>
              <a:off x="2472" y="2886"/>
              <a:ext cx="90" cy="8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1701" y="379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1978" name="Text Box 26"/>
            <p:cNvSpPr txBox="1">
              <a:spLocks noChangeArrowheads="1"/>
            </p:cNvSpPr>
            <p:nvPr/>
          </p:nvSpPr>
          <p:spPr bwMode="auto">
            <a:xfrm>
              <a:off x="839" y="3793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2379" y="37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1654" y="3684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993" name="Group 41"/>
          <p:cNvGrpSpPr>
            <a:grpSpLocks/>
          </p:cNvGrpSpPr>
          <p:nvPr/>
        </p:nvGrpSpPr>
        <p:grpSpPr bwMode="auto">
          <a:xfrm>
            <a:off x="5438328" y="4509120"/>
            <a:ext cx="3886200" cy="1905000"/>
            <a:chOff x="3243" y="2115"/>
            <a:chExt cx="2448" cy="1200"/>
          </a:xfrm>
        </p:grpSpPr>
        <p:sp>
          <p:nvSpPr>
            <p:cNvPr id="381981" name="Line 29"/>
            <p:cNvSpPr>
              <a:spLocks noChangeShapeType="1"/>
            </p:cNvSpPr>
            <p:nvPr/>
          </p:nvSpPr>
          <p:spPr bwMode="auto">
            <a:xfrm>
              <a:off x="3243" y="302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1982" name="Rectangle 30" descr="深色木质"/>
            <p:cNvSpPr>
              <a:spLocks noChangeArrowheads="1"/>
            </p:cNvSpPr>
            <p:nvPr/>
          </p:nvSpPr>
          <p:spPr bwMode="auto">
            <a:xfrm>
              <a:off x="3650" y="2115"/>
              <a:ext cx="91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83" name="Rectangle 31" descr="深色木质"/>
            <p:cNvSpPr>
              <a:spLocks noChangeArrowheads="1"/>
            </p:cNvSpPr>
            <p:nvPr/>
          </p:nvSpPr>
          <p:spPr bwMode="auto">
            <a:xfrm>
              <a:off x="4512" y="2115"/>
              <a:ext cx="92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84" name="Rectangle 32" descr="深色木质"/>
            <p:cNvSpPr>
              <a:spLocks noChangeArrowheads="1"/>
            </p:cNvSpPr>
            <p:nvPr/>
          </p:nvSpPr>
          <p:spPr bwMode="auto">
            <a:xfrm>
              <a:off x="5193" y="2115"/>
              <a:ext cx="91" cy="9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4422" y="302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1986" name="Text Box 34"/>
            <p:cNvSpPr txBox="1">
              <a:spLocks noChangeArrowheads="1"/>
            </p:cNvSpPr>
            <p:nvPr/>
          </p:nvSpPr>
          <p:spPr bwMode="auto">
            <a:xfrm>
              <a:off x="3560" y="302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5100" y="302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1988" name="Rectangle 36"/>
            <p:cNvSpPr>
              <a:spLocks noChangeArrowheads="1"/>
            </p:cNvSpPr>
            <p:nvPr/>
          </p:nvSpPr>
          <p:spPr bwMode="auto">
            <a:xfrm>
              <a:off x="3524" y="2931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8007350" y="79249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[5]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cxnSp>
        <p:nvCxnSpPr>
          <p:cNvPr id="46" name="曲线连接符 45"/>
          <p:cNvCxnSpPr/>
          <p:nvPr/>
        </p:nvCxnSpPr>
        <p:spPr bwMode="auto">
          <a:xfrm>
            <a:off x="4242421" y="265141"/>
            <a:ext cx="2239241" cy="8953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38"/>
          <p:cNvSpPr>
            <a:spLocks noChangeArrowheads="1"/>
          </p:cNvSpPr>
          <p:nvPr/>
        </p:nvSpPr>
        <p:spPr bwMode="auto">
          <a:xfrm>
            <a:off x="4531706" y="2636838"/>
            <a:ext cx="576262" cy="503238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776318" y="1943491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[6]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8158167" y="192694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[6.0]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44893" y="5498068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</a:rPr>
              <a:t>[7]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  <p:cxnSp>
        <p:nvCxnSpPr>
          <p:cNvPr id="51" name="曲线连接符 50"/>
          <p:cNvCxnSpPr/>
          <p:nvPr/>
        </p:nvCxnSpPr>
        <p:spPr bwMode="auto">
          <a:xfrm>
            <a:off x="1776318" y="3019591"/>
            <a:ext cx="1396698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曲线连接符 51"/>
          <p:cNvCxnSpPr/>
          <p:nvPr/>
        </p:nvCxnSpPr>
        <p:spPr bwMode="auto">
          <a:xfrm>
            <a:off x="6442377" y="5297407"/>
            <a:ext cx="1905000" cy="3490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</a:t>
            </a:r>
          </a:p>
        </p:txBody>
      </p:sp>
      <p:sp>
        <p:nvSpPr>
          <p:cNvPr id="382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hanoi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B,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itchFamily="18" charset="0"/>
              </a:rPr>
              <a:t>char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(n==1)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       move(A,1,C);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else</a:t>
            </a:r>
            <a:r>
              <a:rPr lang="en-US" altLang="zh-CN" sz="2400" dirty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hanoi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(n-1, A, C, 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       move (A, 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);  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单步仅移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n#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hanoi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(n-1, B, A, 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}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83E63FB5-5792-479A-981B-7AF2BFF3985A}" type="slidenum">
              <a:rPr lang="en-US" altLang="zh-CN"/>
              <a:pPr/>
              <a:t>106</a:t>
            </a:fld>
            <a:r>
              <a:rPr lang="en-US" altLang="zh-CN"/>
              <a:t>-</a:t>
            </a:r>
          </a:p>
        </p:txBody>
      </p:sp>
      <p:grpSp>
        <p:nvGrpSpPr>
          <p:cNvPr id="382980" name="Group 4"/>
          <p:cNvGrpSpPr>
            <a:grpSpLocks/>
          </p:cNvGrpSpPr>
          <p:nvPr/>
        </p:nvGrpSpPr>
        <p:grpSpPr bwMode="auto">
          <a:xfrm>
            <a:off x="3997328" y="3429000"/>
            <a:ext cx="5146678" cy="3200400"/>
            <a:chOff x="2518" y="2160"/>
            <a:chExt cx="3242" cy="2016"/>
          </a:xfrm>
        </p:grpSpPr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3120" y="3792"/>
              <a:ext cx="105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2" name="Rectangle 6"/>
            <p:cNvSpPr>
              <a:spLocks noChangeArrowheads="1"/>
            </p:cNvSpPr>
            <p:nvPr/>
          </p:nvSpPr>
          <p:spPr bwMode="auto">
            <a:xfrm>
              <a:off x="3264" y="3696"/>
              <a:ext cx="76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3360" y="3600"/>
              <a:ext cx="5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4" name="Rectangle 8" descr="深色木质"/>
            <p:cNvSpPr>
              <a:spLocks noChangeArrowheads="1"/>
            </p:cNvSpPr>
            <p:nvPr/>
          </p:nvSpPr>
          <p:spPr bwMode="auto">
            <a:xfrm>
              <a:off x="3600" y="2976"/>
              <a:ext cx="96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5" name="Rectangle 9" descr="深色木质"/>
            <p:cNvSpPr>
              <a:spLocks noChangeArrowheads="1"/>
            </p:cNvSpPr>
            <p:nvPr/>
          </p:nvSpPr>
          <p:spPr bwMode="auto">
            <a:xfrm>
              <a:off x="4560" y="2928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6" name="Rectangle 10" descr="深色木质"/>
            <p:cNvSpPr>
              <a:spLocks noChangeArrowheads="1"/>
            </p:cNvSpPr>
            <p:nvPr/>
          </p:nvSpPr>
          <p:spPr bwMode="auto">
            <a:xfrm>
              <a:off x="5280" y="2928"/>
              <a:ext cx="96" cy="9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3552" y="38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4512" y="38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82989" name="Text Box 13"/>
            <p:cNvSpPr txBox="1">
              <a:spLocks noChangeArrowheads="1"/>
            </p:cNvSpPr>
            <p:nvPr/>
          </p:nvSpPr>
          <p:spPr bwMode="auto">
            <a:xfrm>
              <a:off x="5232" y="38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2928" y="38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456" y="3504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2" name="AutoShape 16"/>
            <p:cNvSpPr>
              <a:spLocks noChangeArrowheads="1"/>
            </p:cNvSpPr>
            <p:nvPr/>
          </p:nvSpPr>
          <p:spPr bwMode="auto">
            <a:xfrm>
              <a:off x="2518" y="3097"/>
              <a:ext cx="816" cy="288"/>
            </a:xfrm>
            <a:prstGeom prst="wedgeRoundRectCallout">
              <a:avLst>
                <a:gd name="adj1" fmla="val 84805"/>
                <a:gd name="adj2" fmla="val 471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b="0"/>
                <a:t>源塔</a:t>
              </a:r>
            </a:p>
          </p:txBody>
        </p:sp>
        <p:sp>
          <p:nvSpPr>
            <p:cNvPr id="382993" name="AutoShape 17"/>
            <p:cNvSpPr>
              <a:spLocks noChangeArrowheads="1"/>
            </p:cNvSpPr>
            <p:nvPr/>
          </p:nvSpPr>
          <p:spPr bwMode="auto">
            <a:xfrm>
              <a:off x="4944" y="2160"/>
              <a:ext cx="816" cy="288"/>
            </a:xfrm>
            <a:prstGeom prst="wedgeRoundRectCallout">
              <a:avLst>
                <a:gd name="adj1" fmla="val -3556"/>
                <a:gd name="adj2" fmla="val 19895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b="0"/>
                <a:t>目标塔</a:t>
              </a:r>
            </a:p>
          </p:txBody>
        </p:sp>
        <p:sp>
          <p:nvSpPr>
            <p:cNvPr id="382994" name="AutoShape 18"/>
            <p:cNvSpPr>
              <a:spLocks noChangeArrowheads="1"/>
            </p:cNvSpPr>
            <p:nvPr/>
          </p:nvSpPr>
          <p:spPr bwMode="auto">
            <a:xfrm>
              <a:off x="3936" y="2160"/>
              <a:ext cx="816" cy="288"/>
            </a:xfrm>
            <a:prstGeom prst="wedgeRoundRectCallout">
              <a:avLst>
                <a:gd name="adj1" fmla="val 31741"/>
                <a:gd name="adj2" fmla="val 21006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b="0"/>
                <a:t>辅助塔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试用堆栈实现汉诺塔问题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</a:t>
            </a:r>
            <a:r>
              <a:rPr lang="zh-CN" altLang="en-US" dirty="0" smtClean="0"/>
              <a:t>回溯法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思想：对于一个包含很多节点，而每个节点有多个搜索分支（树）的问题，可通过试探和回溯的技术求解：从开始节点起，按照一定的规则（如右、下有限搜索</a:t>
            </a:r>
            <a:r>
              <a:rPr lang="zh-CN" altLang="en-US" dirty="0">
                <a:latin typeface="Times New Roman" pitchFamily="18" charset="0"/>
              </a:rPr>
              <a:t>迷宫</a:t>
            </a:r>
            <a:r>
              <a:rPr lang="zh-CN" altLang="en-US" smtClean="0">
                <a:latin typeface="Times New Roman" pitchFamily="18" charset="0"/>
              </a:rPr>
              <a:t>）搜索问题所有解。</a:t>
            </a:r>
            <a:r>
              <a:rPr lang="zh-CN" altLang="en-US" dirty="0" smtClean="0">
                <a:latin typeface="Times New Roman" pitchFamily="18" charset="0"/>
              </a:rPr>
              <a:t>当一个节点失败后，回溯到前一个节点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迷宫</a:t>
            </a:r>
            <a:r>
              <a:rPr lang="zh-CN" altLang="en-US" dirty="0">
                <a:latin typeface="Times New Roman" pitchFamily="18" charset="0"/>
              </a:rPr>
              <a:t>问题</a:t>
            </a:r>
            <a:r>
              <a:rPr lang="en-US" altLang="zh-CN" dirty="0">
                <a:latin typeface="Times New Roman" pitchFamily="18" charset="0"/>
              </a:rPr>
              <a:t>		</a:t>
            </a:r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课后积累的问题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约瑟夫环</a:t>
            </a:r>
            <a:endParaRPr lang="en-US" altLang="zh-CN" dirty="0" smtClean="0"/>
          </a:p>
          <a:p>
            <a:r>
              <a:rPr lang="zh-CN" altLang="en-US" dirty="0" smtClean="0"/>
              <a:t>链表删除（</a:t>
            </a:r>
            <a:r>
              <a:rPr lang="en-US" altLang="zh-CN" dirty="0" smtClean="0"/>
              <a:t>pp53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f==r </a:t>
            </a:r>
            <a:r>
              <a:rPr lang="zh-CN" altLang="en-US" dirty="0" smtClean="0"/>
              <a:t>全清空时的特殊情况）</a:t>
            </a:r>
            <a:endParaRPr lang="en-US" altLang="zh-CN" dirty="0" smtClean="0"/>
          </a:p>
          <a:p>
            <a:r>
              <a:rPr lang="zh-CN" altLang="en-US" dirty="0" smtClean="0"/>
              <a:t>程序看不懂：自己写注释！！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s-&gt;next = p  </a:t>
            </a:r>
            <a:r>
              <a:rPr lang="zh-CN" altLang="en-US" dirty="0" smtClean="0"/>
              <a:t>意思是说 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链接到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答疑（上机实验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下节课有时间看一下我的冯如杯，程序检测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VC++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e\</a:t>
            </a:r>
            <a:r>
              <a:rPr lang="en-US" altLang="zh-CN" dirty="0" err="1" smtClean="0">
                <a:hlinkClick r:id="rId2" action="ppaction://hlinkfile"/>
              </a:rPr>
              <a:t>VIBackup</a:t>
            </a:r>
            <a:r>
              <a:rPr lang="en-US" altLang="zh-CN" dirty="0" smtClean="0">
                <a:hlinkClick r:id="rId2" action="ppaction://hlinkfile"/>
              </a:rPr>
              <a:t>\X64\</a:t>
            </a:r>
            <a:r>
              <a:rPr lang="en-US" altLang="zh-CN" dirty="0" err="1" smtClean="0">
                <a:hlinkClick r:id="rId2" action="ppaction://hlinkfile"/>
              </a:rPr>
              <a:t>Dev</a:t>
            </a:r>
            <a:r>
              <a:rPr lang="en-US" altLang="zh-CN" dirty="0" smtClean="0">
                <a:hlinkClick r:id="rId2" action="ppaction://hlinkfile"/>
              </a:rPr>
              <a:t>\VS2010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1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故天将降大任于是人也，必先若其心志，劳其筋骨，饿其体肤，空乏其身，行拂乱其所为，所以动心忍性，曾益其所不能。</a:t>
            </a:r>
            <a:r>
              <a:rPr lang="en-US" altLang="zh-CN" dirty="0"/>
              <a:t>……</a:t>
            </a:r>
            <a:r>
              <a:rPr lang="zh-CN" altLang="en-US" dirty="0"/>
              <a:t>然后知生于忧患而死于安乐也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也说同学关系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时间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大学的自学，学时少不可能面面俱到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3</a:t>
            </a:r>
            <a:r>
              <a:rPr lang="zh-CN" altLang="en-US" sz="4800" dirty="0"/>
              <a:t>章  栈、队列、</a:t>
            </a:r>
            <a:r>
              <a:rPr lang="zh-CN" altLang="en-US" sz="4800" dirty="0" smtClean="0"/>
              <a:t>串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有操作约束的线性关系（逻辑结构）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数据结构类型</a:t>
            </a:r>
            <a:r>
              <a:rPr lang="zh-CN" altLang="en-US" dirty="0"/>
              <a:t>是一个值的集合和定义在这个的集合上的一组</a:t>
            </a:r>
            <a:r>
              <a:rPr lang="zh-CN" altLang="en-US" dirty="0" smtClean="0"/>
              <a:t>操作（操作）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第二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章的一次复习与扩展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什么是栈、队列、串？</a:t>
            </a:r>
            <a:endParaRPr lang="en-US" altLang="zh-CN" sz="4800" dirty="0"/>
          </a:p>
        </p:txBody>
      </p:sp>
      <p:sp>
        <p:nvSpPr>
          <p:cNvPr id="370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普通的线性表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）可以存储</a:t>
            </a:r>
            <a:r>
              <a:rPr lang="zh-CN" altLang="en-US" dirty="0">
                <a:solidFill>
                  <a:srgbClr val="FF0000"/>
                </a:solidFill>
              </a:rPr>
              <a:t>任意类型</a:t>
            </a:r>
            <a:r>
              <a:rPr lang="zh-CN" altLang="en-US" dirty="0">
                <a:solidFill>
                  <a:srgbClr val="000000"/>
                </a:solidFill>
              </a:rPr>
              <a:t>的数据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）可以在</a:t>
            </a:r>
            <a:r>
              <a:rPr lang="zh-CN" altLang="en-US" dirty="0">
                <a:solidFill>
                  <a:srgbClr val="FF0000"/>
                </a:solidFill>
              </a:rPr>
              <a:t>任意位置</a:t>
            </a:r>
            <a:r>
              <a:rPr lang="zh-CN" altLang="en-US" dirty="0">
                <a:solidFill>
                  <a:srgbClr val="000000"/>
                </a:solidFill>
              </a:rPr>
              <a:t>进行插入、删除操作。</a:t>
            </a:r>
          </a:p>
          <a:p>
            <a:r>
              <a:rPr lang="zh-CN" altLang="en-US" dirty="0"/>
              <a:t>特殊的线性表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0000"/>
                </a:solidFill>
              </a:rPr>
              <a:t>栈：  </a:t>
            </a:r>
            <a:r>
              <a:rPr lang="zh-CN" altLang="en-US" dirty="0">
                <a:solidFill>
                  <a:srgbClr val="FF0000"/>
                </a:solidFill>
              </a:rPr>
              <a:t>后进先出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队列：</a:t>
            </a:r>
            <a:r>
              <a:rPr lang="zh-CN" altLang="en-US" dirty="0">
                <a:solidFill>
                  <a:srgbClr val="FF0000"/>
                </a:solidFill>
              </a:rPr>
              <a:t>先进先出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串：  </a:t>
            </a:r>
            <a:r>
              <a:rPr lang="zh-CN" altLang="en-US" dirty="0" smtClean="0">
                <a:solidFill>
                  <a:srgbClr val="000000"/>
                </a:solidFill>
              </a:rPr>
              <a:t>限定</a:t>
            </a:r>
            <a:r>
              <a:rPr lang="zh-CN" altLang="en-US" dirty="0" smtClean="0">
                <a:solidFill>
                  <a:srgbClr val="FF0000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为数据元素的线性表</a:t>
            </a: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73157815-6220-4AFB-8426-A47E23F121E8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5220072" y="728700"/>
            <a:ext cx="3923928" cy="1080120"/>
          </a:xfrm>
          <a:prstGeom prst="wedgeEllipseCallout">
            <a:avLst>
              <a:gd name="adj1" fmla="val -63540"/>
              <a:gd name="adj2" fmla="val 4591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一个数据结构类型是值集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一类数据对象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及其上的一组操作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 </a:t>
            </a:r>
            <a:r>
              <a:rPr lang="zh-CN" altLang="en-US" sz="4800" dirty="0"/>
              <a:t>栈</a:t>
            </a:r>
            <a:r>
              <a:rPr lang="en-US" altLang="zh-CN" sz="4800" dirty="0"/>
              <a:t>---</a:t>
            </a:r>
            <a:r>
              <a:rPr lang="zh-CN" altLang="en-US" sz="4800" dirty="0"/>
              <a:t>实例</a:t>
            </a:r>
            <a:endParaRPr lang="en-US" altLang="zh-CN" sz="4800" dirty="0"/>
          </a:p>
        </p:txBody>
      </p:sp>
      <p:sp>
        <p:nvSpPr>
          <p:cNvPr id="399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、出入电梯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	最后进电梯的人，最先出电梯</a:t>
            </a:r>
            <a:endParaRPr lang="zh-CN" altLang="en-US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、叠放的盘子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最先放的盘子在最下面，后放的盘子在上面</a:t>
            </a:r>
            <a:endParaRPr lang="zh-CN" altLang="en-US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、程序</a:t>
            </a:r>
            <a:r>
              <a:rPr lang="en-US" altLang="zh-CN" dirty="0" smtClean="0">
                <a:latin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</a:rPr>
              <a:t>函数之间</a:t>
            </a:r>
            <a:r>
              <a:rPr lang="zh-CN" altLang="en-US" dirty="0">
                <a:latin typeface="Times New Roman" pitchFamily="18" charset="0"/>
              </a:rPr>
              <a:t>的调用层次关系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最后调用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的函数，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最先被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释放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迷宫</a:t>
            </a:r>
            <a:r>
              <a:rPr lang="zh-CN" altLang="en-US" dirty="0" smtClean="0">
                <a:latin typeface="Times New Roman" pitchFamily="18" charset="0"/>
              </a:rPr>
              <a:t>问题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略</a:t>
            </a:r>
            <a:r>
              <a:rPr lang="en-US" altLang="zh-CN" dirty="0" smtClean="0">
                <a:latin typeface="Times New Roman" pitchFamily="18" charset="0"/>
              </a:rPr>
              <a:t>)		</a:t>
            </a:r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endParaRPr lang="en-US" altLang="zh-CN" b="0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3.1.1 </a:t>
            </a:r>
            <a:r>
              <a:rPr lang="zh-CN" altLang="en-US" sz="4800" dirty="0" smtClean="0"/>
              <a:t>栈的定义</a:t>
            </a:r>
            <a:endParaRPr lang="zh-CN" altLang="en-US" sz="4800" dirty="0"/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zh-CN" altLang="en-US" sz="3200" dirty="0"/>
              <a:t>栈的定义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限制仅在表的一端进行插入和删除的线性表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栈顶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 top ) 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栈底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 bottom )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空栈    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存取原则  后进先出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(LIFO)</a:t>
            </a:r>
          </a:p>
        </p:txBody>
      </p:sp>
      <p:sp>
        <p:nvSpPr>
          <p:cNvPr id="201751" name="Rectangle 23"/>
          <p:cNvSpPr>
            <a:spLocks noChangeArrowheads="1"/>
          </p:cNvSpPr>
          <p:nvPr/>
        </p:nvSpPr>
        <p:spPr bwMode="auto">
          <a:xfrm>
            <a:off x="8053536" y="45815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2" name="Rectangle 24"/>
          <p:cNvSpPr>
            <a:spLocks noChangeArrowheads="1"/>
          </p:cNvSpPr>
          <p:nvPr/>
        </p:nvSpPr>
        <p:spPr bwMode="auto">
          <a:xfrm>
            <a:off x="8053536" y="51149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8053536" y="56483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7596336" y="3514725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6300192" y="578011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bottom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6385520" y="456091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8282136" y="4581525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80535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 flipV="1">
            <a:off x="88917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 flipV="1">
            <a:off x="80535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V="1">
            <a:off x="88917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8053536" y="404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6918920" y="4848225"/>
            <a:ext cx="67741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7227284" y="5915025"/>
            <a:ext cx="36905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3.1.1 </a:t>
            </a:r>
            <a:r>
              <a:rPr lang="zh-CN" altLang="en-US" sz="4800" dirty="0"/>
              <a:t>栈的定义</a:t>
            </a:r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栈的</a:t>
            </a:r>
            <a:r>
              <a:rPr lang="en-US" altLang="zh-CN" dirty="0"/>
              <a:t>ADT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数据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存储结构：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顺序结构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链式结构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操作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Operation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	 1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InitStack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2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DestoryStack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3  Push                          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压入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栈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4  Pop                            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弹出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栈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5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GetTop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                   //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获取栈顶元素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6  Empty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7F5FEA14-0968-4B9E-87EC-F833C5E5330F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3.1.2</a:t>
            </a:r>
            <a:r>
              <a:rPr lang="zh-CN" altLang="en-US" sz="4800" dirty="0"/>
              <a:t>顺序栈</a:t>
            </a:r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16496" y="1474440"/>
            <a:ext cx="7620000" cy="4114800"/>
          </a:xfrm>
        </p:spPr>
        <p:txBody>
          <a:bodyPr/>
          <a:lstStyle/>
          <a:p>
            <a:r>
              <a:rPr lang="zh-CN" altLang="en-US" dirty="0"/>
              <a:t>顺序栈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本质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顺序表的简化，唯一需要确定的是数组的哪一端表示栈顶，哪一端表示栈底。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通常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栈底：下标为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一端（固定）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栈顶：</a:t>
            </a:r>
            <a:r>
              <a:rPr lang="en-US" altLang="zh-CN" dirty="0" smtClean="0">
                <a:solidFill>
                  <a:srgbClr val="000000"/>
                </a:solidFill>
              </a:rPr>
              <a:t>top</a:t>
            </a:r>
            <a:r>
              <a:rPr lang="zh-CN" altLang="en-US" dirty="0" smtClean="0">
                <a:solidFill>
                  <a:srgbClr val="000000"/>
                </a:solidFill>
              </a:rPr>
              <a:t>指针表示，</a:t>
            </a:r>
            <a:r>
              <a:rPr lang="zh-CN" altLang="en-US" b="1" dirty="0" smtClean="0">
                <a:solidFill>
                  <a:srgbClr val="C00000"/>
                </a:solidFill>
              </a:rPr>
              <a:t>指向栈顶元素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	</a:t>
            </a:r>
            <a:r>
              <a:rPr lang="zh-CN" altLang="en-US" dirty="0" smtClean="0">
                <a:solidFill>
                  <a:srgbClr val="000000"/>
                </a:solidFill>
              </a:rPr>
              <a:t>空</a:t>
            </a:r>
            <a:r>
              <a:rPr lang="zh-CN" altLang="en-US" dirty="0">
                <a:solidFill>
                  <a:srgbClr val="000000"/>
                </a:solidFill>
              </a:rPr>
              <a:t>栈时</a:t>
            </a:r>
            <a:r>
              <a:rPr lang="en-US" altLang="zh-CN" dirty="0">
                <a:solidFill>
                  <a:srgbClr val="000000"/>
                </a:solidFill>
              </a:rPr>
              <a:t>top=-</a:t>
            </a:r>
            <a:r>
              <a:rPr lang="en-US" altLang="zh-CN" dirty="0" smtClean="0">
                <a:solidFill>
                  <a:srgbClr val="000000"/>
                </a:solidFill>
              </a:rPr>
              <a:t>1(</a:t>
            </a:r>
            <a:r>
              <a:rPr lang="zh-CN" altLang="en-US" dirty="0" smtClean="0">
                <a:solidFill>
                  <a:srgbClr val="000000"/>
                </a:solidFill>
              </a:rPr>
              <a:t>从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起始的标号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8198296" y="45656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8198296" y="50990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8198296" y="56324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7741096" y="3498850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6750496" y="570865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7207696" y="448945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8426896" y="4565650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8198296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 flipV="1">
            <a:off x="9036496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8198296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 flipV="1">
            <a:off x="9036496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8198296" y="4032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3.1.2</a:t>
            </a:r>
            <a:r>
              <a:rPr lang="zh-CN" altLang="en-US" sz="4800" dirty="0"/>
              <a:t>顺序栈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8584" y="1539750"/>
            <a:ext cx="762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0DD7D8CC-895F-4C64-ADF1-655FD7FAD4A2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grpSp>
        <p:nvGrpSpPr>
          <p:cNvPr id="322603" name="Group 43"/>
          <p:cNvGrpSpPr>
            <a:grpSpLocks/>
          </p:cNvGrpSpPr>
          <p:nvPr/>
        </p:nvGrpSpPr>
        <p:grpSpPr bwMode="auto">
          <a:xfrm>
            <a:off x="1305297" y="2105818"/>
            <a:ext cx="1831975" cy="3627438"/>
            <a:chOff x="295" y="1478"/>
            <a:chExt cx="1154" cy="2285"/>
          </a:xfrm>
        </p:grpSpPr>
        <p:sp>
          <p:nvSpPr>
            <p:cNvPr id="322564" name="Rectangle 4"/>
            <p:cNvSpPr>
              <a:spLocks noChangeArrowheads="1"/>
            </p:cNvSpPr>
            <p:nvPr/>
          </p:nvSpPr>
          <p:spPr bwMode="auto">
            <a:xfrm>
              <a:off x="921" y="2142"/>
              <a:ext cx="52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919" y="2486"/>
              <a:ext cx="52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919" y="2822"/>
              <a:ext cx="52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631" y="1478"/>
              <a:ext cx="480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295" y="306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22570" name="Line 10"/>
            <p:cNvSpPr>
              <a:spLocks noChangeShapeType="1"/>
            </p:cNvSpPr>
            <p:nvPr/>
          </p:nvSpPr>
          <p:spPr bwMode="auto">
            <a:xfrm flipV="1">
              <a:off x="919" y="14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1" name="Line 11"/>
            <p:cNvSpPr>
              <a:spLocks noChangeShapeType="1"/>
            </p:cNvSpPr>
            <p:nvPr/>
          </p:nvSpPr>
          <p:spPr bwMode="auto">
            <a:xfrm flipV="1">
              <a:off x="1447" y="14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2" name="Line 12"/>
            <p:cNvSpPr>
              <a:spLocks noChangeShapeType="1"/>
            </p:cNvSpPr>
            <p:nvPr/>
          </p:nvSpPr>
          <p:spPr bwMode="auto">
            <a:xfrm flipV="1">
              <a:off x="919" y="181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3" name="Line 13"/>
            <p:cNvSpPr>
              <a:spLocks noChangeShapeType="1"/>
            </p:cNvSpPr>
            <p:nvPr/>
          </p:nvSpPr>
          <p:spPr bwMode="auto">
            <a:xfrm flipV="1">
              <a:off x="1447" y="181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4" name="Line 14"/>
            <p:cNvSpPr>
              <a:spLocks noChangeShapeType="1"/>
            </p:cNvSpPr>
            <p:nvPr/>
          </p:nvSpPr>
          <p:spPr bwMode="auto">
            <a:xfrm>
              <a:off x="919" y="181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7" name="Line 37"/>
            <p:cNvSpPr>
              <a:spLocks noChangeShapeType="1"/>
            </p:cNvSpPr>
            <p:nvPr/>
          </p:nvSpPr>
          <p:spPr bwMode="auto">
            <a:xfrm>
              <a:off x="431" y="3339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2598" name="Text Box 38"/>
            <p:cNvSpPr txBox="1">
              <a:spLocks noChangeArrowheads="1"/>
            </p:cNvSpPr>
            <p:nvPr/>
          </p:nvSpPr>
          <p:spPr bwMode="auto">
            <a:xfrm>
              <a:off x="884" y="347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空栈</a:t>
              </a:r>
            </a:p>
          </p:txBody>
        </p:sp>
      </p:grpSp>
      <p:grpSp>
        <p:nvGrpSpPr>
          <p:cNvPr id="322604" name="Group 44"/>
          <p:cNvGrpSpPr>
            <a:grpSpLocks/>
          </p:cNvGrpSpPr>
          <p:nvPr/>
        </p:nvGrpSpPr>
        <p:grpSpPr bwMode="auto">
          <a:xfrm>
            <a:off x="3824659" y="2108993"/>
            <a:ext cx="2736850" cy="3624263"/>
            <a:chOff x="1882" y="1480"/>
            <a:chExt cx="1724" cy="2283"/>
          </a:xfrm>
        </p:grpSpPr>
        <p:sp>
          <p:nvSpPr>
            <p:cNvPr id="322575" name="Rectangle 15"/>
            <p:cNvSpPr>
              <a:spLocks noChangeArrowheads="1"/>
            </p:cNvSpPr>
            <p:nvPr/>
          </p:nvSpPr>
          <p:spPr bwMode="auto">
            <a:xfrm>
              <a:off x="2669" y="2152"/>
              <a:ext cx="5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2669" y="2488"/>
              <a:ext cx="5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2669" y="2824"/>
              <a:ext cx="5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2381" y="1480"/>
              <a:ext cx="480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1882" y="2115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22580" name="Text Box 20"/>
            <p:cNvSpPr txBox="1">
              <a:spLocks noChangeArrowheads="1"/>
            </p:cNvSpPr>
            <p:nvPr/>
          </p:nvSpPr>
          <p:spPr bwMode="auto">
            <a:xfrm>
              <a:off x="2813" y="2152"/>
              <a:ext cx="24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  <a:endParaRPr kumimoji="1" lang="en-US" altLang="zh-CN" sz="2800" b="0"/>
            </a:p>
          </p:txBody>
        </p:sp>
        <p:sp>
          <p:nvSpPr>
            <p:cNvPr id="322581" name="Line 21"/>
            <p:cNvSpPr>
              <a:spLocks noChangeShapeType="1"/>
            </p:cNvSpPr>
            <p:nvPr/>
          </p:nvSpPr>
          <p:spPr bwMode="auto">
            <a:xfrm flipV="1">
              <a:off x="2669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2" name="Line 22"/>
            <p:cNvSpPr>
              <a:spLocks noChangeShapeType="1"/>
            </p:cNvSpPr>
            <p:nvPr/>
          </p:nvSpPr>
          <p:spPr bwMode="auto">
            <a:xfrm flipV="1">
              <a:off x="319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3" name="Line 23"/>
            <p:cNvSpPr>
              <a:spLocks noChangeShapeType="1"/>
            </p:cNvSpPr>
            <p:nvPr/>
          </p:nvSpPr>
          <p:spPr bwMode="auto">
            <a:xfrm flipV="1">
              <a:off x="2669" y="18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4" name="Line 24"/>
            <p:cNvSpPr>
              <a:spLocks noChangeShapeType="1"/>
            </p:cNvSpPr>
            <p:nvPr/>
          </p:nvSpPr>
          <p:spPr bwMode="auto">
            <a:xfrm flipV="1">
              <a:off x="3197" y="18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5" name="Line 25"/>
            <p:cNvSpPr>
              <a:spLocks noChangeShapeType="1"/>
            </p:cNvSpPr>
            <p:nvPr/>
          </p:nvSpPr>
          <p:spPr bwMode="auto">
            <a:xfrm>
              <a:off x="2669" y="18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9" name="Text Box 39"/>
            <p:cNvSpPr txBox="1">
              <a:spLocks noChangeArrowheads="1"/>
            </p:cNvSpPr>
            <p:nvPr/>
          </p:nvSpPr>
          <p:spPr bwMode="auto">
            <a:xfrm>
              <a:off x="2200" y="3475"/>
              <a:ext cx="1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ABC</a:t>
              </a: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依次入栈</a:t>
              </a:r>
            </a:p>
          </p:txBody>
        </p:sp>
        <p:sp>
          <p:nvSpPr>
            <p:cNvPr id="322600" name="Line 40"/>
            <p:cNvSpPr>
              <a:spLocks noChangeShapeType="1"/>
            </p:cNvSpPr>
            <p:nvPr/>
          </p:nvSpPr>
          <p:spPr bwMode="auto">
            <a:xfrm>
              <a:off x="2018" y="2387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2605" name="Group 45"/>
          <p:cNvGrpSpPr>
            <a:grpSpLocks/>
          </p:cNvGrpSpPr>
          <p:nvPr/>
        </p:nvGrpSpPr>
        <p:grpSpPr bwMode="auto">
          <a:xfrm>
            <a:off x="6993309" y="2053431"/>
            <a:ext cx="1944688" cy="3608387"/>
            <a:chOff x="3878" y="1445"/>
            <a:chExt cx="1225" cy="2273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4547" y="2117"/>
              <a:ext cx="52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4547" y="2453"/>
              <a:ext cx="5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4547" y="2789"/>
              <a:ext cx="5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89" name="Text Box 29"/>
            <p:cNvSpPr txBox="1">
              <a:spLocks noChangeArrowheads="1"/>
            </p:cNvSpPr>
            <p:nvPr/>
          </p:nvSpPr>
          <p:spPr bwMode="auto">
            <a:xfrm>
              <a:off x="4259" y="1445"/>
              <a:ext cx="480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2590" name="Text Box 30"/>
            <p:cNvSpPr txBox="1">
              <a:spLocks noChangeArrowheads="1"/>
            </p:cNvSpPr>
            <p:nvPr/>
          </p:nvSpPr>
          <p:spPr bwMode="auto">
            <a:xfrm>
              <a:off x="3878" y="234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22591" name="Text Box 31"/>
            <p:cNvSpPr txBox="1">
              <a:spLocks noChangeArrowheads="1"/>
            </p:cNvSpPr>
            <p:nvPr/>
          </p:nvSpPr>
          <p:spPr bwMode="auto">
            <a:xfrm>
              <a:off x="4691" y="2478"/>
              <a:ext cx="240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  <a:endParaRPr kumimoji="1" lang="en-US" altLang="zh-CN" sz="2800" b="0"/>
            </a:p>
          </p:txBody>
        </p:sp>
        <p:sp>
          <p:nvSpPr>
            <p:cNvPr id="322592" name="Line 32"/>
            <p:cNvSpPr>
              <a:spLocks noChangeShapeType="1"/>
            </p:cNvSpPr>
            <p:nvPr/>
          </p:nvSpPr>
          <p:spPr bwMode="auto">
            <a:xfrm flipV="1">
              <a:off x="4547" y="14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3" name="Line 33"/>
            <p:cNvSpPr>
              <a:spLocks noChangeShapeType="1"/>
            </p:cNvSpPr>
            <p:nvPr/>
          </p:nvSpPr>
          <p:spPr bwMode="auto">
            <a:xfrm flipV="1">
              <a:off x="5075" y="144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4" name="Line 34"/>
            <p:cNvSpPr>
              <a:spLocks noChangeShapeType="1"/>
            </p:cNvSpPr>
            <p:nvPr/>
          </p:nvSpPr>
          <p:spPr bwMode="auto">
            <a:xfrm flipV="1">
              <a:off x="4547" y="178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5" name="Line 35"/>
            <p:cNvSpPr>
              <a:spLocks noChangeShapeType="1"/>
            </p:cNvSpPr>
            <p:nvPr/>
          </p:nvSpPr>
          <p:spPr bwMode="auto">
            <a:xfrm flipV="1">
              <a:off x="5075" y="178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6" name="Line 36"/>
            <p:cNvSpPr>
              <a:spLocks noChangeShapeType="1"/>
            </p:cNvSpPr>
            <p:nvPr/>
          </p:nvSpPr>
          <p:spPr bwMode="auto">
            <a:xfrm>
              <a:off x="4547" y="178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601" name="Line 41"/>
            <p:cNvSpPr>
              <a:spLocks noChangeShapeType="1"/>
            </p:cNvSpPr>
            <p:nvPr/>
          </p:nvSpPr>
          <p:spPr bwMode="auto">
            <a:xfrm>
              <a:off x="3969" y="2659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2602" name="Text Box 42"/>
            <p:cNvSpPr txBox="1">
              <a:spLocks noChangeArrowheads="1"/>
            </p:cNvSpPr>
            <p:nvPr/>
          </p:nvSpPr>
          <p:spPr bwMode="auto">
            <a:xfrm>
              <a:off x="4377" y="343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出栈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填空 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算法 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9" y="-27384"/>
            <a:ext cx="8620657" cy="2204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64" y="3209112"/>
            <a:ext cx="7424928" cy="3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3.1.2</a:t>
            </a:r>
            <a:r>
              <a:rPr lang="zh-CN" altLang="en-US" sz="4800" dirty="0" smtClean="0"/>
              <a:t>顺序</a:t>
            </a:r>
            <a:r>
              <a:rPr lang="zh-CN" altLang="en-US" sz="4800" dirty="0"/>
              <a:t>栈的实现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const int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STACKSIZE = 100;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>
                <a:latin typeface="Times New Roman" pitchFamily="18" charset="0"/>
              </a:rPr>
              <a:t> &lt;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>
                <a:latin typeface="Times New Roman" pitchFamily="18" charset="0"/>
              </a:rPr>
              <a:t> T&gt; 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SeqStack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   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	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SeqStack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	       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latin typeface="Times New Roman" pitchFamily="18" charset="0"/>
              </a:rPr>
              <a:t> 	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Empty();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  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 	GetTop();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获取栈顶元素</a:t>
            </a:r>
            <a:endParaRPr lang="en-US" altLang="zh-CN" sz="24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	       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>
                <a:latin typeface="Times New Roman" pitchFamily="18" charset="0"/>
              </a:rPr>
              <a:t> 	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Push(T);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入栈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	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>
                <a:latin typeface="Times New Roman" pitchFamily="18" charset="0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Pop();    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出栈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		T 	data[STACKSIZE];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存储结构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		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latin typeface="Times New Roman" pitchFamily="18" charset="0"/>
              </a:rPr>
              <a:t> 	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top;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2CFBE1A5-3104-4695-B6C9-46A2140D326A}" type="slidenum">
              <a:rPr lang="en-US" altLang="zh-CN"/>
              <a:pPr/>
              <a:t>20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顺序栈的实现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740668"/>
            <a:ext cx="7620000" cy="607270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入栈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Data[++top] = 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{[top=top+1 ;Data[top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-&gt;Data[s-&gt;top]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出栈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Type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 = Data[top-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-];</a:t>
            </a: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{x = Data[top];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top=top-1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注意：异常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上溢：栈满时入栈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下溢：栈空时出栈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1118" name="Rectangle 174"/>
          <p:cNvSpPr>
            <a:spLocks noChangeArrowheads="1"/>
          </p:cNvSpPr>
          <p:nvPr/>
        </p:nvSpPr>
        <p:spPr bwMode="auto">
          <a:xfrm>
            <a:off x="7910264" y="43999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19" name="Rectangle 175"/>
          <p:cNvSpPr>
            <a:spLocks noChangeArrowheads="1"/>
          </p:cNvSpPr>
          <p:nvPr/>
        </p:nvSpPr>
        <p:spPr bwMode="auto">
          <a:xfrm>
            <a:off x="7910264" y="49333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0" name="Rectangle 176"/>
          <p:cNvSpPr>
            <a:spLocks noChangeArrowheads="1"/>
          </p:cNvSpPr>
          <p:nvPr/>
        </p:nvSpPr>
        <p:spPr bwMode="auto">
          <a:xfrm>
            <a:off x="7910264" y="54667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1" name="Text Box 177"/>
          <p:cNvSpPr txBox="1">
            <a:spLocks noChangeArrowheads="1"/>
          </p:cNvSpPr>
          <p:nvPr/>
        </p:nvSpPr>
        <p:spPr bwMode="auto">
          <a:xfrm>
            <a:off x="7453064" y="3333129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1122" name="Text Box 178"/>
          <p:cNvSpPr txBox="1">
            <a:spLocks noChangeArrowheads="1"/>
          </p:cNvSpPr>
          <p:nvPr/>
        </p:nvSpPr>
        <p:spPr bwMode="auto">
          <a:xfrm>
            <a:off x="6660902" y="371703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211123" name="Text Box 179"/>
          <p:cNvSpPr txBox="1">
            <a:spLocks noChangeArrowheads="1"/>
          </p:cNvSpPr>
          <p:nvPr/>
        </p:nvSpPr>
        <p:spPr bwMode="auto">
          <a:xfrm>
            <a:off x="8138864" y="4399929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11124" name="Line 180"/>
          <p:cNvSpPr>
            <a:spLocks noChangeShapeType="1"/>
          </p:cNvSpPr>
          <p:nvPr/>
        </p:nvSpPr>
        <p:spPr bwMode="auto">
          <a:xfrm flipV="1">
            <a:off x="79102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5" name="Line 181"/>
          <p:cNvSpPr>
            <a:spLocks noChangeShapeType="1"/>
          </p:cNvSpPr>
          <p:nvPr/>
        </p:nvSpPr>
        <p:spPr bwMode="auto">
          <a:xfrm flipV="1">
            <a:off x="87484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6" name="Line 182"/>
          <p:cNvSpPr>
            <a:spLocks noChangeShapeType="1"/>
          </p:cNvSpPr>
          <p:nvPr/>
        </p:nvSpPr>
        <p:spPr bwMode="auto">
          <a:xfrm flipV="1">
            <a:off x="79102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7" name="Line 183"/>
          <p:cNvSpPr>
            <a:spLocks noChangeShapeType="1"/>
          </p:cNvSpPr>
          <p:nvPr/>
        </p:nvSpPr>
        <p:spPr bwMode="auto">
          <a:xfrm flipV="1">
            <a:off x="87484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8" name="Line 184"/>
          <p:cNvSpPr>
            <a:spLocks noChangeShapeType="1"/>
          </p:cNvSpPr>
          <p:nvPr/>
        </p:nvSpPr>
        <p:spPr bwMode="auto">
          <a:xfrm>
            <a:off x="7910264" y="386652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30" name="Line 186"/>
          <p:cNvSpPr>
            <a:spLocks noChangeShapeType="1"/>
          </p:cNvSpPr>
          <p:nvPr/>
        </p:nvSpPr>
        <p:spPr bwMode="auto">
          <a:xfrm>
            <a:off x="6876802" y="4148832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176"/>
          <p:cNvSpPr>
            <a:spLocks noChangeArrowheads="1"/>
          </p:cNvSpPr>
          <p:nvPr/>
        </p:nvSpPr>
        <p:spPr bwMode="auto">
          <a:xfrm>
            <a:off x="7909594" y="3861048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 dirty="0" smtClean="0"/>
              <a:t>D</a:t>
            </a:r>
            <a:endParaRPr lang="zh-CN" altLang="en-US" b="0" dirty="0"/>
          </a:p>
        </p:txBody>
      </p:sp>
      <p:sp>
        <p:nvSpPr>
          <p:cNvPr id="22" name="Text Box 178"/>
          <p:cNvSpPr txBox="1">
            <a:spLocks noChangeArrowheads="1"/>
          </p:cNvSpPr>
          <p:nvPr/>
        </p:nvSpPr>
        <p:spPr bwMode="auto">
          <a:xfrm>
            <a:off x="6660232" y="1268711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29" name="Line 186"/>
          <p:cNvSpPr>
            <a:spLocks noChangeShapeType="1"/>
          </p:cNvSpPr>
          <p:nvPr/>
        </p:nvSpPr>
        <p:spPr bwMode="auto">
          <a:xfrm>
            <a:off x="6876132" y="1700511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Rectangle 174"/>
          <p:cNvSpPr>
            <a:spLocks noChangeArrowheads="1"/>
          </p:cNvSpPr>
          <p:nvPr/>
        </p:nvSpPr>
        <p:spPr bwMode="auto">
          <a:xfrm>
            <a:off x="7909520" y="13967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175"/>
          <p:cNvSpPr>
            <a:spLocks noChangeArrowheads="1"/>
          </p:cNvSpPr>
          <p:nvPr/>
        </p:nvSpPr>
        <p:spPr bwMode="auto">
          <a:xfrm>
            <a:off x="7909520" y="19301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76"/>
          <p:cNvSpPr>
            <a:spLocks noChangeArrowheads="1"/>
          </p:cNvSpPr>
          <p:nvPr/>
        </p:nvSpPr>
        <p:spPr bwMode="auto">
          <a:xfrm>
            <a:off x="7909520" y="24635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77"/>
          <p:cNvSpPr txBox="1">
            <a:spLocks noChangeArrowheads="1"/>
          </p:cNvSpPr>
          <p:nvPr/>
        </p:nvSpPr>
        <p:spPr bwMode="auto">
          <a:xfrm>
            <a:off x="7452320" y="329952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" name="Text Box 179"/>
          <p:cNvSpPr txBox="1">
            <a:spLocks noChangeArrowheads="1"/>
          </p:cNvSpPr>
          <p:nvPr/>
        </p:nvSpPr>
        <p:spPr bwMode="auto">
          <a:xfrm>
            <a:off x="8138120" y="1396752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35" name="Line 180"/>
          <p:cNvSpPr>
            <a:spLocks noChangeShapeType="1"/>
          </p:cNvSpPr>
          <p:nvPr/>
        </p:nvSpPr>
        <p:spPr bwMode="auto">
          <a:xfrm flipV="1">
            <a:off x="79095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81"/>
          <p:cNvSpPr>
            <a:spLocks noChangeShapeType="1"/>
          </p:cNvSpPr>
          <p:nvPr/>
        </p:nvSpPr>
        <p:spPr bwMode="auto">
          <a:xfrm flipV="1">
            <a:off x="87477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82"/>
          <p:cNvSpPr>
            <a:spLocks noChangeShapeType="1"/>
          </p:cNvSpPr>
          <p:nvPr/>
        </p:nvSpPr>
        <p:spPr bwMode="auto">
          <a:xfrm flipV="1">
            <a:off x="79095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83"/>
          <p:cNvSpPr>
            <a:spLocks noChangeShapeType="1"/>
          </p:cNvSpPr>
          <p:nvPr/>
        </p:nvSpPr>
        <p:spPr bwMode="auto">
          <a:xfrm flipV="1">
            <a:off x="87477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84"/>
          <p:cNvSpPr>
            <a:spLocks noChangeShapeType="1"/>
          </p:cNvSpPr>
          <p:nvPr/>
        </p:nvSpPr>
        <p:spPr bwMode="auto">
          <a:xfrm>
            <a:off x="7909520" y="86335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176"/>
          <p:cNvSpPr>
            <a:spLocks noChangeArrowheads="1"/>
          </p:cNvSpPr>
          <p:nvPr/>
        </p:nvSpPr>
        <p:spPr bwMode="auto">
          <a:xfrm>
            <a:off x="7908850" y="857871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2.67345E-6 L 0.0033 -0.09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3 0.0296 L -0.04253 -0.064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1087 L -0.00782 0.094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6.47549E-7 L 0.0125 0.073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1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122" grpId="0"/>
      <p:bldP spid="211130" grpId="0" animBg="1"/>
      <p:bldP spid="20" grpId="0" animBg="1"/>
      <p:bldP spid="20" grpId="3" animBg="1"/>
      <p:bldP spid="22" grpId="0"/>
      <p:bldP spid="2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入栈实现</a:t>
            </a:r>
          </a:p>
        </p:txBody>
      </p:sp>
      <p:sp>
        <p:nvSpPr>
          <p:cNvPr id="325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dirty="0">
                <a:latin typeface="Times New Roman" pitchFamily="18" charset="0"/>
              </a:rPr>
              <a:t> &lt;</a:t>
            </a: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</a:rPr>
              <a:t> T&gt; </a:t>
            </a:r>
            <a:endParaRPr lang="en-US" altLang="zh-CN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SeqStack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&lt;T&gt;::Push(T x)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(top==STACKSIZE-1)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上溢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”;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lvl="1" indent="-342900">
              <a:spcBef>
                <a:spcPct val="5000"/>
              </a:spcBef>
              <a:buClr>
                <a:schemeClr val="tx2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  data[++top]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; //{[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top=top+1 ;Data[top]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出栈实现</a:t>
            </a:r>
          </a:p>
        </p:txBody>
      </p:sp>
      <p:sp>
        <p:nvSpPr>
          <p:cNvPr id="326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dirty="0">
                <a:latin typeface="Times New Roman" pitchFamily="18" charset="0"/>
              </a:rPr>
              <a:t> &lt;</a:t>
            </a: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</a:rPr>
              <a:t> T&gt; </a:t>
            </a:r>
            <a:endParaRPr lang="en-US" altLang="zh-CN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SeqStack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&lt;T&gt;::Pop()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(top==-1)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下溢”；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  T x = data[top--] 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x;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思考</a:t>
            </a:r>
            <a:r>
              <a:rPr lang="en-US" altLang="zh-CN" sz="4800" dirty="0" smtClean="0"/>
              <a:t>  3</a:t>
            </a:r>
            <a:r>
              <a:rPr lang="zh-CN" altLang="en-US" sz="4800" dirty="0" smtClean="0"/>
              <a:t>分钟时间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1．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一个栈的输入序列为</a:t>
            </a:r>
            <a:r>
              <a:rPr lang="zh-CN" altLang="en-US" dirty="0">
                <a:solidFill>
                  <a:srgbClr val="000000"/>
                </a:solidFill>
              </a:rPr>
              <a:t>12345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，则下列序列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有可能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栈的输出序列的是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（提示：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push/pop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操作可以是穿插使用）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0" dirty="0"/>
              <a:t>   </a:t>
            </a:r>
            <a:r>
              <a:rPr lang="en-US" altLang="zh-CN" b="0" dirty="0" smtClean="0"/>
              <a:t>	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A.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14253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B.   54132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C.   31245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23415</a:t>
            </a:r>
          </a:p>
          <a:p>
            <a:pPr>
              <a:buNone/>
            </a:pPr>
            <a:endParaRPr lang="en-US" altLang="zh-CN" sz="1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考过，数据结构和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C/Java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无关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785B21A4-EB55-4610-80B8-DE507FBF6AC4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779912" y="3212976"/>
            <a:ext cx="56886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 err="1"/>
              <a:t>ps</a:t>
            </a:r>
            <a:r>
              <a:rPr lang="en-US" altLang="zh-CN" sz="2800" b="0" dirty="0"/>
              <a:t>/</a:t>
            </a:r>
            <a:r>
              <a:rPr lang="en-US" altLang="zh-CN" sz="2800" b="0" dirty="0" err="1"/>
              <a:t>pp</a:t>
            </a:r>
            <a:r>
              <a:rPr lang="en-US" altLang="zh-CN" sz="2800" b="0" dirty="0"/>
              <a:t>(1)</a:t>
            </a:r>
            <a:r>
              <a:rPr lang="en-US" altLang="zh-CN" sz="2800" b="0" dirty="0" err="1"/>
              <a:t>ps</a:t>
            </a:r>
            <a:r>
              <a:rPr lang="en-US" altLang="zh-CN" sz="2800" b="0" dirty="0"/>
              <a:t>(234)</a:t>
            </a:r>
            <a:r>
              <a:rPr lang="en-US" altLang="zh-CN" sz="2800" b="0" dirty="0" err="1"/>
              <a:t>pp</a:t>
            </a:r>
            <a:r>
              <a:rPr lang="en-US" altLang="zh-CN" sz="2800" b="0" dirty="0"/>
              <a:t>(4) 【X】</a:t>
            </a:r>
          </a:p>
          <a:p>
            <a:pPr>
              <a:buNone/>
            </a:pPr>
            <a:r>
              <a:rPr lang="en-US" altLang="zh-CN" sz="2800" b="0" dirty="0" err="1" smtClean="0"/>
              <a:t>ps</a:t>
            </a:r>
            <a:r>
              <a:rPr lang="en-US" altLang="zh-CN" sz="2800" b="0" dirty="0" smtClean="0"/>
              <a:t>(1</a:t>
            </a:r>
            <a:r>
              <a:rPr lang="zh-CN" altLang="en-US" sz="2800" b="0" dirty="0" smtClean="0"/>
              <a:t>～</a:t>
            </a:r>
            <a:r>
              <a:rPr lang="en-US" altLang="zh-CN" sz="2800" b="0" dirty="0" smtClean="0"/>
              <a:t>5)</a:t>
            </a:r>
            <a:r>
              <a:rPr lang="en-US" altLang="zh-CN" sz="2800" b="0" dirty="0" err="1" smtClean="0"/>
              <a:t>pp</a:t>
            </a:r>
            <a:r>
              <a:rPr lang="en-US" altLang="zh-CN" sz="2800" b="0" dirty="0" smtClean="0"/>
              <a:t>(5) </a:t>
            </a:r>
            <a:r>
              <a:rPr lang="en-US" altLang="zh-CN" sz="2800" b="0" dirty="0" err="1" smtClean="0"/>
              <a:t>pp</a:t>
            </a:r>
            <a:r>
              <a:rPr lang="en-US" altLang="zh-CN" sz="2800" b="0" dirty="0" smtClean="0"/>
              <a:t>(4) 【X】</a:t>
            </a:r>
          </a:p>
          <a:p>
            <a:pPr>
              <a:buNone/>
            </a:pPr>
            <a:r>
              <a:rPr lang="en-US" altLang="zh-CN" sz="2800" b="0" dirty="0" err="1" smtClean="0"/>
              <a:t>ps</a:t>
            </a:r>
            <a:r>
              <a:rPr lang="en-US" altLang="zh-CN" sz="2800" b="0" dirty="0" smtClean="0"/>
              <a:t>(123)</a:t>
            </a:r>
            <a:r>
              <a:rPr lang="en-US" altLang="zh-CN" sz="2800" b="0" dirty="0" err="1" smtClean="0"/>
              <a:t>pp</a:t>
            </a:r>
            <a:r>
              <a:rPr lang="en-US" altLang="zh-CN" sz="2800" b="0" dirty="0" smtClean="0"/>
              <a:t>(3) 【X】</a:t>
            </a:r>
          </a:p>
          <a:p>
            <a:pPr>
              <a:buNone/>
            </a:pPr>
            <a:r>
              <a:rPr lang="en-US" altLang="zh-CN" sz="2800" b="0" dirty="0" err="1"/>
              <a:t>ps</a:t>
            </a:r>
            <a:r>
              <a:rPr lang="en-US" altLang="zh-CN" sz="2800" b="0" dirty="0"/>
              <a:t>(12</a:t>
            </a:r>
            <a:r>
              <a:rPr lang="en-US" altLang="zh-CN" sz="2800" b="0" dirty="0" smtClean="0"/>
              <a:t>) </a:t>
            </a:r>
            <a:r>
              <a:rPr lang="en-US" altLang="zh-CN" sz="2800" b="0" dirty="0" err="1" smtClean="0"/>
              <a:t>pp</a:t>
            </a:r>
            <a:r>
              <a:rPr lang="en-US" altLang="zh-CN" sz="2800" b="0" dirty="0" smtClean="0"/>
              <a:t>(2) </a:t>
            </a:r>
            <a:r>
              <a:rPr lang="en-US" altLang="zh-CN" sz="2800" b="0" dirty="0" err="1" smtClean="0"/>
              <a:t>ps</a:t>
            </a:r>
            <a:r>
              <a:rPr lang="en-US" altLang="zh-CN" sz="2800" b="0" dirty="0" smtClean="0"/>
              <a:t>/pp(3) </a:t>
            </a:r>
            <a:r>
              <a:rPr lang="en-US" altLang="zh-CN" sz="2800" b="0" dirty="0" err="1" smtClean="0"/>
              <a:t>ps</a:t>
            </a:r>
            <a:r>
              <a:rPr lang="en-US" altLang="zh-CN" sz="2800" b="0" dirty="0" smtClean="0"/>
              <a:t>/pp(4) pp(1</a:t>
            </a:r>
            <a:r>
              <a:rPr lang="en-US" altLang="zh-CN" sz="2800" b="0" dirty="0"/>
              <a:t>)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buNone/>
            </a:pPr>
            <a:endParaRPr lang="en-US" altLang="zh-CN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栈的链式结构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简称：链栈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栈顶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     单链表的头部最容易操作，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栈顶设在头部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不需要头结点</a:t>
            </a: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25300" name="Group 20"/>
          <p:cNvGrpSpPr>
            <a:grpSpLocks/>
          </p:cNvGrpSpPr>
          <p:nvPr/>
        </p:nvGrpSpPr>
        <p:grpSpPr bwMode="auto">
          <a:xfrm>
            <a:off x="5652963" y="1412875"/>
            <a:ext cx="3311525" cy="3673475"/>
            <a:chOff x="2880" y="1207"/>
            <a:chExt cx="2086" cy="2314"/>
          </a:xfrm>
        </p:grpSpPr>
        <p:sp>
          <p:nvSpPr>
            <p:cNvPr id="225284" name="Rectangle 4"/>
            <p:cNvSpPr>
              <a:spLocks noChangeArrowheads="1"/>
            </p:cNvSpPr>
            <p:nvPr/>
          </p:nvSpPr>
          <p:spPr bwMode="auto">
            <a:xfrm>
              <a:off x="3605" y="1298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4014" y="1298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3605" y="184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4014" y="184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3605" y="3249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4014" y="3249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105" y="1480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3" name="Line 13"/>
            <p:cNvSpPr>
              <a:spLocks noChangeShapeType="1"/>
            </p:cNvSpPr>
            <p:nvPr/>
          </p:nvSpPr>
          <p:spPr bwMode="auto">
            <a:xfrm>
              <a:off x="4105" y="2024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4105" y="288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14" y="2478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2880" y="1207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3243" y="1434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4377" y="1253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栈顶</a:t>
              </a:r>
            </a:p>
          </p:txBody>
        </p:sp>
        <p:sp>
          <p:nvSpPr>
            <p:cNvPr id="225299" name="Text Box 19"/>
            <p:cNvSpPr txBox="1">
              <a:spLocks noChangeArrowheads="1"/>
            </p:cNvSpPr>
            <p:nvPr/>
          </p:nvSpPr>
          <p:spPr bwMode="auto">
            <a:xfrm>
              <a:off x="4422" y="3203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栈底</a:t>
              </a:r>
            </a:p>
          </p:txBody>
        </p:sp>
      </p:grpSp>
      <p:sp>
        <p:nvSpPr>
          <p:cNvPr id="20" name="椭圆形标注 19"/>
          <p:cNvSpPr/>
          <p:nvPr/>
        </p:nvSpPr>
        <p:spPr bwMode="auto">
          <a:xfrm>
            <a:off x="1763687" y="5038724"/>
            <a:ext cx="4422675" cy="1819276"/>
          </a:xfrm>
          <a:prstGeom prst="wedgeEllipseCallout">
            <a:avLst>
              <a:gd name="adj1" fmla="val 61086"/>
              <a:gd name="adj2" fmla="val -166251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0" dirty="0" smtClean="0">
                <a:solidFill>
                  <a:srgbClr val="C00000"/>
                </a:solidFill>
                <a:ea typeface="+mn-ea"/>
              </a:rPr>
              <a:t>链表的缺点是无法随机访问，由于栈不需要访问</a:t>
            </a:r>
            <a:r>
              <a:rPr kumimoji="1" lang="en-US" altLang="zh-CN" b="0" dirty="0" smtClean="0">
                <a:solidFill>
                  <a:srgbClr val="C00000"/>
                </a:solidFill>
                <a:ea typeface="+mn-ea"/>
              </a:rPr>
              <a:t>top</a:t>
            </a:r>
            <a:r>
              <a:rPr kumimoji="1" lang="zh-CN" altLang="en-US" b="0" dirty="0" smtClean="0">
                <a:solidFill>
                  <a:srgbClr val="C00000"/>
                </a:solidFill>
                <a:ea typeface="+mn-ea"/>
              </a:rPr>
              <a:t>以外的点，缺点不再存在</a:t>
            </a:r>
            <a:endParaRPr kumimoji="1" lang="zh-CN" altLang="en-US" b="0" dirty="0">
              <a:solidFill>
                <a:srgbClr val="C00000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</a:p>
        </p:txBody>
      </p:sp>
      <p:sp>
        <p:nvSpPr>
          <p:cNvPr id="332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 b="0" dirty="0">
                <a:latin typeface="Times New Roman" pitchFamily="18" charset="0"/>
              </a:rPr>
              <a:t> &lt;</a:t>
            </a: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>
                <a:latin typeface="Times New Roman" pitchFamily="18" charset="0"/>
              </a:rPr>
              <a:t> T&gt; </a:t>
            </a: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LinkStack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     </a:t>
            </a: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 b="0" dirty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  	      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LinkStack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b="0" dirty="0">
                <a:latin typeface="Times New Roman" pitchFamily="18" charset="0"/>
              </a:rPr>
              <a:t>	       </a:t>
            </a:r>
            <a:r>
              <a:rPr lang="en-US" altLang="zh-CN" sz="2400" b="0" dirty="0" err="1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latin typeface="Times New Roman" pitchFamily="18" charset="0"/>
              </a:rPr>
              <a:t> 	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Empty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(); 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//top==NULL</a:t>
            </a:r>
            <a:endParaRPr lang="en-US" altLang="zh-CN" sz="2400" dirty="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     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T 	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GetTop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();                  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获取栈顶元素</a:t>
            </a:r>
            <a:endParaRPr lang="en-US" altLang="zh-CN" sz="2400" dirty="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	       </a:t>
            </a: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 b="0" dirty="0">
                <a:latin typeface="Times New Roman" pitchFamily="18" charset="0"/>
              </a:rPr>
              <a:t> 	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Push(T);                    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入栈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 	 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 b="0" dirty="0">
                <a:latin typeface="Times New Roman" pitchFamily="18" charset="0"/>
              </a:rPr>
              <a:t>	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Pop();                        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出栈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      ~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LinkStack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	</a:t>
            </a:r>
            <a:r>
              <a:rPr lang="en-US" altLang="zh-CN" sz="2400" b="0" dirty="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 b="0" dirty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		Node&lt;T&gt;  *top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//data + next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CA24F597-EAEC-4609-A2A6-E7738EB632BE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</a:p>
        </p:txBody>
      </p:sp>
      <p:sp>
        <p:nvSpPr>
          <p:cNvPr id="333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入栈</a:t>
            </a:r>
          </a:p>
        </p:txBody>
      </p:sp>
      <p:grpSp>
        <p:nvGrpSpPr>
          <p:cNvPr id="333851" name="Group 27"/>
          <p:cNvGrpSpPr>
            <a:grpSpLocks/>
          </p:cNvGrpSpPr>
          <p:nvPr/>
        </p:nvGrpSpPr>
        <p:grpSpPr bwMode="auto">
          <a:xfrm>
            <a:off x="6157714" y="2273002"/>
            <a:ext cx="1944688" cy="3817938"/>
            <a:chOff x="2790" y="1388"/>
            <a:chExt cx="1225" cy="2405"/>
          </a:xfrm>
        </p:grpSpPr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33830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33832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3833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8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33839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813477" y="1985665"/>
            <a:ext cx="0" cy="57467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3856" name="Group 32"/>
          <p:cNvGrpSpPr>
            <a:grpSpLocks/>
          </p:cNvGrpSpPr>
          <p:nvPr/>
        </p:nvGrpSpPr>
        <p:grpSpPr bwMode="auto">
          <a:xfrm>
            <a:off x="6156127" y="1410990"/>
            <a:ext cx="865187" cy="503237"/>
            <a:chOff x="2789" y="845"/>
            <a:chExt cx="545" cy="317"/>
          </a:xfrm>
        </p:grpSpPr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3848" name="Group 24"/>
          <p:cNvGrpSpPr>
            <a:grpSpLocks/>
          </p:cNvGrpSpPr>
          <p:nvPr/>
        </p:nvGrpSpPr>
        <p:grpSpPr bwMode="auto">
          <a:xfrm>
            <a:off x="6660952" y="2634952"/>
            <a:ext cx="215900" cy="360363"/>
            <a:chOff x="2200" y="3022"/>
            <a:chExt cx="136" cy="227"/>
          </a:xfrm>
        </p:grpSpPr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3855" name="Group 31"/>
          <p:cNvGrpSpPr>
            <a:grpSpLocks/>
          </p:cNvGrpSpPr>
          <p:nvPr/>
        </p:nvGrpSpPr>
        <p:grpSpPr bwMode="auto">
          <a:xfrm>
            <a:off x="7021314" y="1482427"/>
            <a:ext cx="1871663" cy="576263"/>
            <a:chOff x="3334" y="890"/>
            <a:chExt cx="1179" cy="363"/>
          </a:xfrm>
        </p:grpSpPr>
        <p:grpSp>
          <p:nvGrpSpPr>
            <p:cNvPr id="333852" name="Group 28"/>
            <p:cNvGrpSpPr>
              <a:grpSpLocks/>
            </p:cNvGrpSpPr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33843" name="Rectangle 19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x</a:t>
                </a:r>
              </a:p>
            </p:txBody>
          </p:sp>
          <p:sp>
            <p:nvSpPr>
              <p:cNvPr id="333844" name="Rectangle 20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baseline="-25000"/>
              </a:p>
            </p:txBody>
          </p:sp>
        </p:grp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54" name="Text Box 30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1835820" y="2872035"/>
            <a:ext cx="48244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Node&lt;T&gt; *s=new Node&lt;T&gt;;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s-&gt;data =x;</a:t>
            </a:r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1835696" y="4277841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s-&gt;next = top;</a:t>
            </a:r>
          </a:p>
        </p:txBody>
      </p:sp>
      <p:sp>
        <p:nvSpPr>
          <p:cNvPr id="333859" name="Text Box 35"/>
          <p:cNvSpPr txBox="1">
            <a:spLocks noChangeArrowheads="1"/>
          </p:cNvSpPr>
          <p:nvPr/>
        </p:nvSpPr>
        <p:spPr bwMode="auto">
          <a:xfrm>
            <a:off x="1835696" y="4854103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top =s;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 animBg="1"/>
      <p:bldP spid="333857" grpId="0"/>
      <p:bldP spid="333858" grpId="0"/>
      <p:bldP spid="3338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</a:p>
        </p:txBody>
      </p:sp>
      <p:sp>
        <p:nvSpPr>
          <p:cNvPr id="334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出栈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93B56563-714B-41C6-AEEB-009109E5051C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5365750" y="1555750"/>
            <a:ext cx="1944688" cy="3817938"/>
            <a:chOff x="2790" y="1388"/>
            <a:chExt cx="1225" cy="2405"/>
          </a:xfrm>
        </p:grpSpPr>
        <p:sp>
          <p:nvSpPr>
            <p:cNvPr id="334853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34859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1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34863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34864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4866" name="Group 18"/>
          <p:cNvGrpSpPr>
            <a:grpSpLocks/>
          </p:cNvGrpSpPr>
          <p:nvPr/>
        </p:nvGrpSpPr>
        <p:grpSpPr bwMode="auto">
          <a:xfrm>
            <a:off x="5364163" y="2493963"/>
            <a:ext cx="865187" cy="503237"/>
            <a:chOff x="2789" y="845"/>
            <a:chExt cx="545" cy="317"/>
          </a:xfrm>
        </p:grpSpPr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334868" name="Line 20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4869" name="Group 21"/>
          <p:cNvGrpSpPr>
            <a:grpSpLocks/>
          </p:cNvGrpSpPr>
          <p:nvPr/>
        </p:nvGrpSpPr>
        <p:grpSpPr bwMode="auto">
          <a:xfrm>
            <a:off x="5868988" y="1917700"/>
            <a:ext cx="215900" cy="360363"/>
            <a:chOff x="2200" y="3022"/>
            <a:chExt cx="136" cy="227"/>
          </a:xfrm>
        </p:grpSpPr>
        <p:sp>
          <p:nvSpPr>
            <p:cNvPr id="334870" name="Line 22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1" name="Line 23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1619870" y="3716338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Node&lt;T&gt; *p = top;</a:t>
            </a: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619870" y="436562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top = top-&gt;next;</a:t>
            </a: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1548433" y="5084763"/>
            <a:ext cx="403225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T q = p-&gt;data; 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   delete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p; </a:t>
            </a:r>
            <a:r>
              <a:rPr lang="en-US" altLang="zh-CN" sz="2800" dirty="0" smtClean="0">
                <a:solidFill>
                  <a:srgbClr val="000000"/>
                </a:solidFill>
              </a:rPr>
              <a:t>  return q }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pSp>
        <p:nvGrpSpPr>
          <p:cNvPr id="334884" name="Group 36"/>
          <p:cNvGrpSpPr>
            <a:grpSpLocks/>
          </p:cNvGrpSpPr>
          <p:nvPr/>
        </p:nvGrpSpPr>
        <p:grpSpPr bwMode="auto">
          <a:xfrm>
            <a:off x="7023100" y="1125538"/>
            <a:ext cx="647700" cy="717550"/>
            <a:chOff x="4424" y="709"/>
            <a:chExt cx="408" cy="452"/>
          </a:xfrm>
        </p:grpSpPr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34882" name="Oval 34"/>
          <p:cNvSpPr>
            <a:spLocks noChangeArrowheads="1"/>
          </p:cNvSpPr>
          <p:nvPr/>
        </p:nvSpPr>
        <p:spPr bwMode="auto">
          <a:xfrm>
            <a:off x="7740650" y="1773238"/>
            <a:ext cx="1223963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</a:p>
        </p:txBody>
      </p:sp>
      <p:sp>
        <p:nvSpPr>
          <p:cNvPr id="334883" name="AutoShape 35"/>
          <p:cNvSpPr>
            <a:spLocks noChangeArrowheads="1"/>
          </p:cNvSpPr>
          <p:nvPr/>
        </p:nvSpPr>
        <p:spPr bwMode="auto">
          <a:xfrm>
            <a:off x="7380288" y="1989138"/>
            <a:ext cx="360362" cy="144462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86" name="Text Box 38"/>
          <p:cNvSpPr txBox="1">
            <a:spLocks noChangeArrowheads="1"/>
          </p:cNvSpPr>
          <p:nvPr/>
        </p:nvSpPr>
        <p:spPr bwMode="auto">
          <a:xfrm>
            <a:off x="1548433" y="2997200"/>
            <a:ext cx="3671887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while(top!=NULL)</a:t>
            </a:r>
          </a:p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8" grpId="0"/>
      <p:bldP spid="334879" grpId="0"/>
      <p:bldP spid="334880" grpId="0"/>
      <p:bldP spid="334882" grpId="0" animBg="1"/>
      <p:bldP spid="334883" grpId="0" animBg="1"/>
      <p:bldP spid="3348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顺序栈和链栈的比较</a:t>
            </a:r>
          </a:p>
        </p:txBody>
      </p:sp>
      <p:sp>
        <p:nvSpPr>
          <p:cNvPr id="335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时间耗费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O(1)</a:t>
            </a:r>
          </a:p>
          <a:p>
            <a:r>
              <a:rPr lang="zh-CN" altLang="en-US" dirty="0"/>
              <a:t>空间耗费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</a:rPr>
              <a:t>顺序栈的预分配，导致空间浪费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</a:rPr>
              <a:t>链栈的指针域，有额外开销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F8C4ED60-F4B2-4126-ACE5-7E6C485EC060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预习：串的匹配算法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3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思考题（略</a:t>
            </a:r>
            <a:r>
              <a:rPr lang="en-US" altLang="zh-CN" dirty="0" smtClean="0"/>
              <a:t>: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语言没讲到）</a:t>
            </a:r>
            <a:endParaRPr lang="zh-CN" altLang="en-US" dirty="0"/>
          </a:p>
        </p:txBody>
      </p:sp>
      <p:sp>
        <p:nvSpPr>
          <p:cNvPr id="353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</a:rPr>
              <a:t>设计算法，把十进制数转换为二至九进制之间的任一进制输出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比如：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</a:t>
            </a:r>
            <a:r>
              <a:rPr lang="en-US" altLang="zh-CN" sz="2600" dirty="0">
                <a:solidFill>
                  <a:srgbClr val="000000"/>
                </a:solidFill>
              </a:rPr>
              <a:t>77 = </a:t>
            </a:r>
            <a:r>
              <a:rPr lang="en-US" altLang="zh-CN" sz="2600" dirty="0" smtClean="0">
                <a:solidFill>
                  <a:srgbClr val="000000"/>
                </a:solidFill>
              </a:rPr>
              <a:t>1001101</a:t>
            </a:r>
          </a:p>
          <a:p>
            <a:pPr lvl="2">
              <a:buFont typeface="Wingdings" pitchFamily="2" charset="2"/>
              <a:buNone/>
            </a:pPr>
            <a:endParaRPr lang="en-US" altLang="zh-CN" sz="26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000000"/>
                </a:solidFill>
              </a:rPr>
              <a:t>提示</a:t>
            </a:r>
            <a:r>
              <a:rPr lang="en-US" altLang="zh-CN" sz="2600" dirty="0" smtClean="0">
                <a:solidFill>
                  <a:srgbClr val="000000"/>
                </a:solidFill>
              </a:rPr>
              <a:t>……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1D1FF91C-A4FC-4F40-B666-8FA58607A586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-45368"/>
            <a:ext cx="8028384" cy="1143000"/>
          </a:xfrm>
        </p:spPr>
        <p:txBody>
          <a:bodyPr/>
          <a:lstStyle/>
          <a:p>
            <a:r>
              <a:rPr lang="zh-CN" altLang="en-US" dirty="0"/>
              <a:t>思考  </a:t>
            </a:r>
            <a:r>
              <a:rPr lang="en-US" altLang="zh-CN" dirty="0"/>
              <a:t>void Convert(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r)</a:t>
            </a:r>
          </a:p>
        </p:txBody>
      </p:sp>
      <p:sp>
        <p:nvSpPr>
          <p:cNvPr id="354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转换步骤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77  /  2  = 38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38  /  2  = 19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19  /  2  =  9 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9    /  2  =  4 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4    /  2  =  2 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2    /  2  =  1 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    /  2  =  0       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  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A60E4328-E923-4D1B-A152-A831139290E0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进制转换算法</a:t>
            </a:r>
          </a:p>
        </p:txBody>
      </p:sp>
      <p:sp>
        <p:nvSpPr>
          <p:cNvPr id="396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numConvert (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n ,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r)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Stack&lt;int&gt;  s;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循环结束条件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反复取余数，入栈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(!s.Empty())  cout&lt;&lt;s.Pop();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3066EDBB-51C3-42C2-B34F-C199ADF388F7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412432" y="908720"/>
            <a:ext cx="4128120" cy="331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lr>
                <a:schemeClr val="tx2"/>
              </a:buClr>
              <a:buSzTx/>
              <a:buFont typeface="Wingdings" pitchFamily="2" charset="2"/>
              <a:buChar char="w"/>
            </a:pPr>
            <a:r>
              <a:rPr lang="en-US" altLang="zh-CN" sz="1800" dirty="0">
                <a:solidFill>
                  <a:srgbClr val="000000"/>
                </a:solidFill>
              </a:rPr>
              <a:t>77 = 1001101</a:t>
            </a:r>
          </a:p>
          <a:p>
            <a:r>
              <a:rPr lang="zh-CN" altLang="en-US" sz="2000" b="0" dirty="0" smtClean="0"/>
              <a:t>转换步骤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77  /  2  = 38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38  /  2  = 19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19  /  2  =  9 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9    /  2  =  4 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4    /  2  =  2 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2    /  2  =  1 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lvl="1"/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    /  2  =  0                   </a:t>
            </a:r>
            <a:r>
              <a:rPr lang="zh-CN" altLang="en-US" sz="1800" b="0" dirty="0" smtClean="0">
                <a:solidFill>
                  <a:srgbClr val="000000"/>
                </a:solidFill>
                <a:latin typeface="Times New Roman" pitchFamily="18" charset="0"/>
              </a:rPr>
              <a:t>余</a:t>
            </a: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</a:p>
          <a:p>
            <a:pPr lvl="1"/>
            <a:endParaRPr lang="en-US" altLang="zh-CN" sz="18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1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进制转换算法</a:t>
            </a:r>
          </a:p>
        </p:txBody>
      </p:sp>
      <p:sp>
        <p:nvSpPr>
          <p:cNvPr id="355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numConvert (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n ,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Stack&lt;int&gt; 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(n&gt;0)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      s.Push(n % 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      n= n/r;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(!s.Empty())  cout&lt;&lt;s.Pop();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25B4ECCB-18F2-4FD3-B6C6-6C09AED67F0A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队列</a:t>
            </a:r>
            <a:r>
              <a:rPr lang="en-US" altLang="zh-CN" dirty="0"/>
              <a:t>--</a:t>
            </a:r>
            <a:r>
              <a:rPr lang="zh-CN" altLang="en-US" dirty="0"/>
              <a:t>队列的应用</a:t>
            </a:r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缓冲区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、打印机的缓冲区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、显示的缓冲区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3</a:t>
            </a:r>
            <a:r>
              <a:rPr lang="zh-CN" altLang="en-US" dirty="0">
                <a:solidFill>
                  <a:srgbClr val="000000"/>
                </a:solidFill>
              </a:rPr>
              <a:t>、路由器的数据包转发缓冲区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、银行排号机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……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B4AEC15B-2E45-4625-9804-3EF68F9ED3AE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3.2.1 </a:t>
            </a:r>
            <a:r>
              <a:rPr lang="zh-CN" altLang="en-US" sz="4800" dirty="0" smtClean="0"/>
              <a:t>队列的定义</a:t>
            </a:r>
            <a:endParaRPr lang="zh-CN" altLang="en-US" sz="4800" dirty="0"/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定义</a:t>
            </a:r>
            <a:endParaRPr lang="zh-CN" altLang="en-US" sz="3200" dirty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仅允许</a:t>
            </a:r>
            <a:r>
              <a:rPr lang="zh-CN" altLang="en-US" dirty="0">
                <a:solidFill>
                  <a:srgbClr val="000000"/>
                </a:solidFill>
              </a:rPr>
              <a:t>在表的一端进行插入，而在表的另一端进行删除。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队头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允许删除的一端。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队尾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允许插入的一端。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存取原则：先进先出</a:t>
            </a:r>
            <a:r>
              <a:rPr lang="en-US" altLang="zh-CN" dirty="0">
                <a:solidFill>
                  <a:srgbClr val="000000"/>
                </a:solidFill>
              </a:rPr>
              <a:t>FIFO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47757A99-01A6-4DC6-A7D4-3DA9997147DC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1619250" y="5011738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1619250" y="5588000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2555875" y="501173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1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2</a:t>
            </a:r>
            <a:r>
              <a:rPr lang="en-US" altLang="zh-CN" sz="2800">
                <a:solidFill>
                  <a:srgbClr val="0000FF"/>
                </a:solidFill>
              </a:rPr>
              <a:t>     a</a:t>
            </a:r>
            <a:r>
              <a:rPr lang="en-US" altLang="zh-CN" sz="2800" baseline="-250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4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>
            <a:off x="1187450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 flipH="1">
            <a:off x="7021513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568325" y="4724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出队</a:t>
            </a: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7524750" y="47958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入队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队列的定义</a:t>
            </a:r>
          </a:p>
        </p:txBody>
      </p:sp>
      <p:sp>
        <p:nvSpPr>
          <p:cNvPr id="337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队列的</a:t>
            </a:r>
            <a:r>
              <a:rPr lang="en-US" altLang="zh-CN"/>
              <a:t>ADT</a:t>
            </a:r>
          </a:p>
          <a:p>
            <a:pPr lvl="1">
              <a:lnSpc>
                <a:spcPct val="90000"/>
              </a:lnSpc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存储结构：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顺序结构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链式结构</a:t>
            </a:r>
          </a:p>
          <a:p>
            <a:pPr lvl="1">
              <a:lnSpc>
                <a:spcPct val="90000"/>
              </a:lnSpc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Operation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	 1  InitQueue                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2  DestoryQueue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3  EnQueue                          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>
                <a:solidFill>
                  <a:srgbClr val="009900"/>
                </a:solidFill>
                <a:latin typeface="Times New Roman" pitchFamily="18" charset="0"/>
              </a:rPr>
              <a:t>入队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4  DeQueue                          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>
                <a:solidFill>
                  <a:srgbClr val="009900"/>
                </a:solidFill>
                <a:latin typeface="Times New Roman" pitchFamily="18" charset="0"/>
              </a:rPr>
              <a:t>出队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5  GetQueue    </a:t>
            </a:r>
            <a:r>
              <a:rPr lang="en-US" altLang="zh-CN">
                <a:solidFill>
                  <a:srgbClr val="009900"/>
                </a:solidFill>
                <a:latin typeface="Times New Roman" pitchFamily="18" charset="0"/>
              </a:rPr>
              <a:t>                     //</a:t>
            </a:r>
            <a:r>
              <a:rPr lang="zh-CN" altLang="en-US">
                <a:solidFill>
                  <a:srgbClr val="009900"/>
                </a:solidFill>
                <a:latin typeface="Times New Roman" pitchFamily="18" charset="0"/>
              </a:rPr>
              <a:t>获取队头元素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     6  Empty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B3C404D7-BF57-4300-B902-E5936C20D251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5720680" cy="1143000"/>
          </a:xfrm>
        </p:spPr>
        <p:txBody>
          <a:bodyPr/>
          <a:lstStyle/>
          <a:p>
            <a:r>
              <a:rPr lang="zh-CN" altLang="en-US" dirty="0"/>
              <a:t>队列的模拟操作</a:t>
            </a:r>
          </a:p>
        </p:txBody>
      </p:sp>
      <p:grpSp>
        <p:nvGrpSpPr>
          <p:cNvPr id="340028" name="Group 60"/>
          <p:cNvGrpSpPr>
            <a:grpSpLocks/>
          </p:cNvGrpSpPr>
          <p:nvPr/>
        </p:nvGrpSpPr>
        <p:grpSpPr bwMode="auto">
          <a:xfrm>
            <a:off x="5976739" y="3500165"/>
            <a:ext cx="2090737" cy="3025775"/>
            <a:chOff x="3423" y="255"/>
            <a:chExt cx="1317" cy="1906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3922" y="318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0000" name="Rectangle 32"/>
            <p:cNvSpPr>
              <a:spLocks noChangeArrowheads="1"/>
            </p:cNvSpPr>
            <p:nvPr/>
          </p:nvSpPr>
          <p:spPr bwMode="auto">
            <a:xfrm>
              <a:off x="4149" y="57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01" name="Rectangle 33"/>
            <p:cNvSpPr>
              <a:spLocks noChangeArrowheads="1"/>
            </p:cNvSpPr>
            <p:nvPr/>
          </p:nvSpPr>
          <p:spPr bwMode="auto">
            <a:xfrm>
              <a:off x="4149" y="25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02" name="Rectangle 34"/>
            <p:cNvSpPr>
              <a:spLocks noChangeArrowheads="1"/>
            </p:cNvSpPr>
            <p:nvPr/>
          </p:nvSpPr>
          <p:spPr bwMode="auto">
            <a:xfrm>
              <a:off x="4149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auto">
            <a:xfrm>
              <a:off x="4149" y="184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40004" name="Group 36"/>
            <p:cNvGrpSpPr>
              <a:grpSpLocks/>
            </p:cNvGrpSpPr>
            <p:nvPr/>
          </p:nvGrpSpPr>
          <p:grpSpPr bwMode="auto">
            <a:xfrm>
              <a:off x="3424" y="754"/>
              <a:ext cx="681" cy="317"/>
              <a:chOff x="2789" y="845"/>
              <a:chExt cx="545" cy="317"/>
            </a:xfrm>
          </p:grpSpPr>
          <p:sp>
            <p:nvSpPr>
              <p:cNvPr id="340005" name="Text Box 3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0006" name="Line 3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07" name="Rectangle 39"/>
            <p:cNvSpPr>
              <a:spLocks noChangeArrowheads="1"/>
            </p:cNvSpPr>
            <p:nvPr/>
          </p:nvSpPr>
          <p:spPr bwMode="auto">
            <a:xfrm>
              <a:off x="4150" y="8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0008" name="Rectangle 40"/>
            <p:cNvSpPr>
              <a:spLocks noChangeArrowheads="1"/>
            </p:cNvSpPr>
            <p:nvPr/>
          </p:nvSpPr>
          <p:spPr bwMode="auto">
            <a:xfrm>
              <a:off x="4150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40009" name="Group 41"/>
            <p:cNvGrpSpPr>
              <a:grpSpLocks/>
            </p:cNvGrpSpPr>
            <p:nvPr/>
          </p:nvGrpSpPr>
          <p:grpSpPr bwMode="auto">
            <a:xfrm>
              <a:off x="3423" y="1345"/>
              <a:ext cx="681" cy="317"/>
              <a:chOff x="2789" y="845"/>
              <a:chExt cx="545" cy="317"/>
            </a:xfrm>
          </p:grpSpPr>
          <p:sp>
            <p:nvSpPr>
              <p:cNvPr id="340010" name="Text Box 42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40011" name="Line 43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40029" name="Group 61"/>
          <p:cNvGrpSpPr>
            <a:grpSpLocks/>
          </p:cNvGrpSpPr>
          <p:nvPr/>
        </p:nvGrpSpPr>
        <p:grpSpPr bwMode="auto">
          <a:xfrm>
            <a:off x="5976739" y="188640"/>
            <a:ext cx="2089150" cy="3025775"/>
            <a:chOff x="3424" y="2296"/>
            <a:chExt cx="1316" cy="1906"/>
          </a:xfrm>
        </p:grpSpPr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922" y="234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0013" name="Rectangle 45"/>
            <p:cNvSpPr>
              <a:spLocks noChangeArrowheads="1"/>
            </p:cNvSpPr>
            <p:nvPr/>
          </p:nvSpPr>
          <p:spPr bwMode="auto">
            <a:xfrm>
              <a:off x="4149" y="261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14" name="Rectangle 46"/>
            <p:cNvSpPr>
              <a:spLocks noChangeArrowheads="1"/>
            </p:cNvSpPr>
            <p:nvPr/>
          </p:nvSpPr>
          <p:spPr bwMode="auto">
            <a:xfrm>
              <a:off x="4149" y="22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15" name="Rectangle 47"/>
            <p:cNvSpPr>
              <a:spLocks noChangeArrowheads="1"/>
            </p:cNvSpPr>
            <p:nvPr/>
          </p:nvSpPr>
          <p:spPr bwMode="auto">
            <a:xfrm>
              <a:off x="4149" y="356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0016" name="Rectangle 48"/>
            <p:cNvSpPr>
              <a:spLocks noChangeArrowheads="1"/>
            </p:cNvSpPr>
            <p:nvPr/>
          </p:nvSpPr>
          <p:spPr bwMode="auto">
            <a:xfrm>
              <a:off x="4149" y="388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40017" name="Group 49"/>
            <p:cNvGrpSpPr>
              <a:grpSpLocks/>
            </p:cNvGrpSpPr>
            <p:nvPr/>
          </p:nvGrpSpPr>
          <p:grpSpPr bwMode="auto">
            <a:xfrm>
              <a:off x="3424" y="3385"/>
              <a:ext cx="681" cy="317"/>
              <a:chOff x="2789" y="845"/>
              <a:chExt cx="545" cy="317"/>
            </a:xfrm>
          </p:grpSpPr>
          <p:sp>
            <p:nvSpPr>
              <p:cNvPr id="340018" name="Text Box 5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0019" name="Line 5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20" name="Rectangle 52"/>
            <p:cNvSpPr>
              <a:spLocks noChangeArrowheads="1"/>
            </p:cNvSpPr>
            <p:nvPr/>
          </p:nvSpPr>
          <p:spPr bwMode="auto">
            <a:xfrm>
              <a:off x="4150" y="293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auto">
            <a:xfrm>
              <a:off x="4150" y="324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</p:grpSp>
      <p:grpSp>
        <p:nvGrpSpPr>
          <p:cNvPr id="340026" name="Group 58"/>
          <p:cNvGrpSpPr>
            <a:grpSpLocks/>
          </p:cNvGrpSpPr>
          <p:nvPr/>
        </p:nvGrpSpPr>
        <p:grpSpPr bwMode="auto">
          <a:xfrm>
            <a:off x="1041896" y="1916113"/>
            <a:ext cx="2087562" cy="3914775"/>
            <a:chOff x="249" y="1207"/>
            <a:chExt cx="1315" cy="2466"/>
          </a:xfrm>
        </p:grpSpPr>
        <p:sp>
          <p:nvSpPr>
            <p:cNvPr id="339972" name="Rectangle 4"/>
            <p:cNvSpPr>
              <a:spLocks noChangeArrowheads="1"/>
            </p:cNvSpPr>
            <p:nvPr/>
          </p:nvSpPr>
          <p:spPr bwMode="auto">
            <a:xfrm>
              <a:off x="974" y="1842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747" y="1253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974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0" name="Rectangle 12"/>
            <p:cNvSpPr>
              <a:spLocks noChangeArrowheads="1"/>
            </p:cNvSpPr>
            <p:nvPr/>
          </p:nvSpPr>
          <p:spPr bwMode="auto">
            <a:xfrm>
              <a:off x="974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auto">
            <a:xfrm>
              <a:off x="974" y="216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auto">
            <a:xfrm>
              <a:off x="974" y="247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974" y="279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9984" name="Group 16"/>
            <p:cNvGrpSpPr>
              <a:grpSpLocks/>
            </p:cNvGrpSpPr>
            <p:nvPr/>
          </p:nvGrpSpPr>
          <p:grpSpPr bwMode="auto">
            <a:xfrm>
              <a:off x="249" y="2976"/>
              <a:ext cx="681" cy="317"/>
              <a:chOff x="2789" y="845"/>
              <a:chExt cx="545" cy="317"/>
            </a:xfrm>
          </p:grpSpPr>
          <p:sp>
            <p:nvSpPr>
              <p:cNvPr id="339985" name="Text Box 1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9986" name="Line 1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22" name="Text Box 54"/>
            <p:cNvSpPr txBox="1">
              <a:spLocks noChangeArrowheads="1"/>
            </p:cNvSpPr>
            <p:nvPr/>
          </p:nvSpPr>
          <p:spPr bwMode="auto">
            <a:xfrm>
              <a:off x="884" y="338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空队</a:t>
              </a:r>
            </a:p>
          </p:txBody>
        </p:sp>
      </p:grpSp>
      <p:grpSp>
        <p:nvGrpSpPr>
          <p:cNvPr id="340027" name="Group 59"/>
          <p:cNvGrpSpPr>
            <a:grpSpLocks/>
          </p:cNvGrpSpPr>
          <p:nvPr/>
        </p:nvGrpSpPr>
        <p:grpSpPr bwMode="auto">
          <a:xfrm>
            <a:off x="3346946" y="1917700"/>
            <a:ext cx="2089150" cy="3913188"/>
            <a:chOff x="1701" y="1208"/>
            <a:chExt cx="1316" cy="2465"/>
          </a:xfrm>
        </p:grpSpPr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2199" y="1254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9989" name="Rectangle 21"/>
            <p:cNvSpPr>
              <a:spLocks noChangeArrowheads="1"/>
            </p:cNvSpPr>
            <p:nvPr/>
          </p:nvSpPr>
          <p:spPr bwMode="auto">
            <a:xfrm>
              <a:off x="2426" y="152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90" name="Rectangle 22"/>
            <p:cNvSpPr>
              <a:spLocks noChangeArrowheads="1"/>
            </p:cNvSpPr>
            <p:nvPr/>
          </p:nvSpPr>
          <p:spPr bwMode="auto">
            <a:xfrm>
              <a:off x="2426" y="120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92" name="Rectangle 24"/>
            <p:cNvSpPr>
              <a:spLocks noChangeArrowheads="1"/>
            </p:cNvSpPr>
            <p:nvPr/>
          </p:nvSpPr>
          <p:spPr bwMode="auto">
            <a:xfrm>
              <a:off x="2426" y="247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2</a:t>
              </a:r>
              <a:endParaRPr lang="zh-CN" altLang="en-US" sz="2800" b="0" baseline="-25000"/>
            </a:p>
          </p:txBody>
        </p:sp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2426" y="27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1</a:t>
              </a:r>
            </a:p>
          </p:txBody>
        </p:sp>
        <p:grpSp>
          <p:nvGrpSpPr>
            <p:cNvPr id="339994" name="Group 26"/>
            <p:cNvGrpSpPr>
              <a:grpSpLocks/>
            </p:cNvGrpSpPr>
            <p:nvPr/>
          </p:nvGrpSpPr>
          <p:grpSpPr bwMode="auto">
            <a:xfrm>
              <a:off x="1701" y="1752"/>
              <a:ext cx="681" cy="317"/>
              <a:chOff x="2789" y="845"/>
              <a:chExt cx="545" cy="317"/>
            </a:xfrm>
          </p:grpSpPr>
          <p:sp>
            <p:nvSpPr>
              <p:cNvPr id="339995" name="Text Box 2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9996" name="Line 2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9997" name="Rectangle 29"/>
            <p:cNvSpPr>
              <a:spLocks noChangeArrowheads="1"/>
            </p:cNvSpPr>
            <p:nvPr/>
          </p:nvSpPr>
          <p:spPr bwMode="auto">
            <a:xfrm>
              <a:off x="2427" y="1842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9998" name="Rectangle 30"/>
            <p:cNvSpPr>
              <a:spLocks noChangeArrowheads="1"/>
            </p:cNvSpPr>
            <p:nvPr/>
          </p:nvSpPr>
          <p:spPr bwMode="auto">
            <a:xfrm>
              <a:off x="2427" y="216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sp>
          <p:nvSpPr>
            <p:cNvPr id="340023" name="Text Box 55"/>
            <p:cNvSpPr txBox="1">
              <a:spLocks noChangeArrowheads="1"/>
            </p:cNvSpPr>
            <p:nvPr/>
          </p:nvSpPr>
          <p:spPr bwMode="auto">
            <a:xfrm>
              <a:off x="2381" y="338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入队</a:t>
              </a:r>
            </a:p>
          </p:txBody>
        </p:sp>
      </p:grpSp>
      <p:sp>
        <p:nvSpPr>
          <p:cNvPr id="340024" name="Text Box 56"/>
          <p:cNvSpPr txBox="1">
            <a:spLocks noChangeArrowheads="1"/>
          </p:cNvSpPr>
          <p:nvPr/>
        </p:nvSpPr>
        <p:spPr bwMode="auto">
          <a:xfrm>
            <a:off x="8244408" y="1628502"/>
            <a:ext cx="125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出队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40025" name="Text Box 57"/>
          <p:cNvSpPr txBox="1">
            <a:spLocks noChangeArrowheads="1"/>
          </p:cNvSpPr>
          <p:nvPr/>
        </p:nvSpPr>
        <p:spPr bwMode="auto">
          <a:xfrm>
            <a:off x="8244408" y="4941615"/>
            <a:ext cx="1258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出队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2 (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循环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24" grpId="0"/>
      <p:bldP spid="3400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队列</a:t>
            </a:r>
            <a:r>
              <a:rPr lang="zh-CN" altLang="en-US" dirty="0"/>
              <a:t>的顺序结构</a:t>
            </a:r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第一种方法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导致元素大量移动</a:t>
            </a:r>
          </a:p>
          <a:p>
            <a:r>
              <a:rPr lang="zh-CN" altLang="en-US" dirty="0"/>
              <a:t>第二种方法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入队出队在表的不同位置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front</a:t>
            </a:r>
            <a:r>
              <a:rPr lang="zh-CN" altLang="en-US" dirty="0"/>
              <a:t>队头的前一个位置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rear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队尾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入队出队操作是单向移动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导致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dirty="0">
                <a:solidFill>
                  <a:srgbClr val="000000"/>
                </a:solidFill>
              </a:rPr>
              <a:t>假溢出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”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A72DE100-19FE-47F2-9A13-3ABB5B20E207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grpSp>
        <p:nvGrpSpPr>
          <p:cNvPr id="338956" name="Group 12"/>
          <p:cNvGrpSpPr>
            <a:grpSpLocks/>
          </p:cNvGrpSpPr>
          <p:nvPr/>
        </p:nvGrpSpPr>
        <p:grpSpPr bwMode="auto">
          <a:xfrm>
            <a:off x="6660232" y="44624"/>
            <a:ext cx="2089150" cy="3025775"/>
            <a:chOff x="3424" y="2296"/>
            <a:chExt cx="1316" cy="1906"/>
          </a:xfrm>
        </p:grpSpPr>
        <p:sp>
          <p:nvSpPr>
            <p:cNvPr id="338957" name="Text Box 13"/>
            <p:cNvSpPr txBox="1">
              <a:spLocks noChangeArrowheads="1"/>
            </p:cNvSpPr>
            <p:nvPr/>
          </p:nvSpPr>
          <p:spPr bwMode="auto">
            <a:xfrm>
              <a:off x="3922" y="234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4149" y="261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4149" y="22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4149" y="356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8961" name="Rectangle 17"/>
            <p:cNvSpPr>
              <a:spLocks noChangeArrowheads="1"/>
            </p:cNvSpPr>
            <p:nvPr/>
          </p:nvSpPr>
          <p:spPr bwMode="auto">
            <a:xfrm>
              <a:off x="4149" y="388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38962" name="Group 18"/>
            <p:cNvGrpSpPr>
              <a:grpSpLocks/>
            </p:cNvGrpSpPr>
            <p:nvPr/>
          </p:nvGrpSpPr>
          <p:grpSpPr bwMode="auto">
            <a:xfrm>
              <a:off x="3424" y="3385"/>
              <a:ext cx="681" cy="317"/>
              <a:chOff x="2789" y="845"/>
              <a:chExt cx="545" cy="317"/>
            </a:xfrm>
          </p:grpSpPr>
          <p:sp>
            <p:nvSpPr>
              <p:cNvPr id="338963" name="Text Box 19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8964" name="Line 20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965" name="Rectangle 21"/>
            <p:cNvSpPr>
              <a:spLocks noChangeArrowheads="1"/>
            </p:cNvSpPr>
            <p:nvPr/>
          </p:nvSpPr>
          <p:spPr bwMode="auto">
            <a:xfrm>
              <a:off x="4150" y="293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38966" name="Rectangle 22"/>
            <p:cNvSpPr>
              <a:spLocks noChangeArrowheads="1"/>
            </p:cNvSpPr>
            <p:nvPr/>
          </p:nvSpPr>
          <p:spPr bwMode="auto">
            <a:xfrm>
              <a:off x="4150" y="324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</p:grpSp>
      <p:grpSp>
        <p:nvGrpSpPr>
          <p:cNvPr id="338967" name="Group 23"/>
          <p:cNvGrpSpPr>
            <a:grpSpLocks/>
          </p:cNvGrpSpPr>
          <p:nvPr/>
        </p:nvGrpSpPr>
        <p:grpSpPr bwMode="auto">
          <a:xfrm>
            <a:off x="6659563" y="3357563"/>
            <a:ext cx="2090737" cy="3025775"/>
            <a:chOff x="3423" y="255"/>
            <a:chExt cx="1317" cy="1906"/>
          </a:xfrm>
        </p:grpSpPr>
        <p:sp>
          <p:nvSpPr>
            <p:cNvPr id="338968" name="Text Box 24"/>
            <p:cNvSpPr txBox="1">
              <a:spLocks noChangeArrowheads="1"/>
            </p:cNvSpPr>
            <p:nvPr/>
          </p:nvSpPr>
          <p:spPr bwMode="auto">
            <a:xfrm>
              <a:off x="3922" y="318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969" name="Rectangle 25"/>
            <p:cNvSpPr>
              <a:spLocks noChangeArrowheads="1"/>
            </p:cNvSpPr>
            <p:nvPr/>
          </p:nvSpPr>
          <p:spPr bwMode="auto">
            <a:xfrm>
              <a:off x="4149" y="57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0" name="Rectangle 26"/>
            <p:cNvSpPr>
              <a:spLocks noChangeArrowheads="1"/>
            </p:cNvSpPr>
            <p:nvPr/>
          </p:nvSpPr>
          <p:spPr bwMode="auto">
            <a:xfrm>
              <a:off x="4149" y="25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1" name="Rectangle 27"/>
            <p:cNvSpPr>
              <a:spLocks noChangeArrowheads="1"/>
            </p:cNvSpPr>
            <p:nvPr/>
          </p:nvSpPr>
          <p:spPr bwMode="auto">
            <a:xfrm>
              <a:off x="4149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38972" name="Rectangle 28"/>
            <p:cNvSpPr>
              <a:spLocks noChangeArrowheads="1"/>
            </p:cNvSpPr>
            <p:nvPr/>
          </p:nvSpPr>
          <p:spPr bwMode="auto">
            <a:xfrm>
              <a:off x="4149" y="184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38973" name="Group 29"/>
            <p:cNvGrpSpPr>
              <a:grpSpLocks/>
            </p:cNvGrpSpPr>
            <p:nvPr/>
          </p:nvGrpSpPr>
          <p:grpSpPr bwMode="auto">
            <a:xfrm>
              <a:off x="3424" y="754"/>
              <a:ext cx="681" cy="317"/>
              <a:chOff x="2789" y="845"/>
              <a:chExt cx="545" cy="317"/>
            </a:xfrm>
          </p:grpSpPr>
          <p:sp>
            <p:nvSpPr>
              <p:cNvPr id="338974" name="Text Box 3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8975" name="Line 3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976" name="Rectangle 32"/>
            <p:cNvSpPr>
              <a:spLocks noChangeArrowheads="1"/>
            </p:cNvSpPr>
            <p:nvPr/>
          </p:nvSpPr>
          <p:spPr bwMode="auto">
            <a:xfrm>
              <a:off x="4150" y="8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8977" name="Rectangle 33"/>
            <p:cNvSpPr>
              <a:spLocks noChangeArrowheads="1"/>
            </p:cNvSpPr>
            <p:nvPr/>
          </p:nvSpPr>
          <p:spPr bwMode="auto">
            <a:xfrm>
              <a:off x="4150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38978" name="Group 34"/>
            <p:cNvGrpSpPr>
              <a:grpSpLocks/>
            </p:cNvGrpSpPr>
            <p:nvPr/>
          </p:nvGrpSpPr>
          <p:grpSpPr bwMode="auto">
            <a:xfrm>
              <a:off x="3423" y="1345"/>
              <a:ext cx="681" cy="317"/>
              <a:chOff x="2789" y="845"/>
              <a:chExt cx="545" cy="317"/>
            </a:xfrm>
          </p:grpSpPr>
          <p:sp>
            <p:nvSpPr>
              <p:cNvPr id="338979" name="Text Box 35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38980" name="Line 36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队列的顺序结构</a:t>
            </a:r>
          </a:p>
        </p:txBody>
      </p:sp>
      <p:sp>
        <p:nvSpPr>
          <p:cNvPr id="340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需要空一个</a:t>
            </a:r>
            <a:r>
              <a:rPr lang="zh-CN" altLang="en-US" dirty="0"/>
              <a:t>存储空间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★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front =</a:t>
            </a:r>
            <a:r>
              <a:rPr lang="zh-CN" altLang="en-US" b="1" dirty="0" smtClean="0">
                <a:solidFill>
                  <a:srgbClr val="C00000"/>
                </a:solidFill>
              </a:rPr>
              <a:t>队</a:t>
            </a:r>
            <a:r>
              <a:rPr lang="zh-CN" altLang="en-US" b="1" dirty="0">
                <a:solidFill>
                  <a:srgbClr val="C00000"/>
                </a:solidFill>
              </a:rPr>
              <a:t>头的前一个</a:t>
            </a:r>
            <a:r>
              <a:rPr lang="zh-CN" altLang="en-US" b="1" dirty="0" smtClean="0">
                <a:solidFill>
                  <a:srgbClr val="C00000"/>
                </a:solidFill>
              </a:rPr>
              <a:t>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类似初始栈顶</a:t>
            </a:r>
            <a:r>
              <a:rPr lang="en-US" altLang="zh-CN" dirty="0" smtClean="0"/>
              <a:t>=-1)</a:t>
            </a:r>
            <a:endParaRPr lang="zh-CN" altLang="en-US" dirty="0"/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rear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实际</a:t>
            </a:r>
            <a:r>
              <a:rPr lang="zh-CN" altLang="en-US" dirty="0" smtClean="0"/>
              <a:t>队尾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类似栈顶</a:t>
            </a:r>
            <a:r>
              <a:rPr lang="en-US" altLang="zh-CN" dirty="0" smtClean="0"/>
              <a:t>=</a:t>
            </a:r>
            <a:r>
              <a:rPr lang="zh-CN" altLang="en-US" dirty="0" smtClean="0"/>
              <a:t>实际栈顶标号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8B1051A6-F9B3-4700-9A3A-0C6B200878BD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grpSp>
        <p:nvGrpSpPr>
          <p:cNvPr id="341024" name="Group 32"/>
          <p:cNvGrpSpPr>
            <a:grpSpLocks/>
          </p:cNvGrpSpPr>
          <p:nvPr/>
        </p:nvGrpSpPr>
        <p:grpSpPr bwMode="auto">
          <a:xfrm>
            <a:off x="2700338" y="3213100"/>
            <a:ext cx="2260600" cy="3184525"/>
            <a:chOff x="1275" y="1289"/>
            <a:chExt cx="1424" cy="2006"/>
          </a:xfrm>
        </p:grpSpPr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1882" y="145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2109" y="17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5</a:t>
              </a:r>
              <a:endParaRPr lang="zh-CN" altLang="en-US" b="0" baseline="-25000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2109" y="13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6</a:t>
              </a:r>
              <a:endParaRPr lang="zh-CN" altLang="en-US" b="0" baseline="-25000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2109" y="265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1015" name="Rectangle 23"/>
            <p:cNvSpPr>
              <a:spLocks noChangeArrowheads="1"/>
            </p:cNvSpPr>
            <p:nvPr/>
          </p:nvSpPr>
          <p:spPr bwMode="auto">
            <a:xfrm>
              <a:off x="2109" y="297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="0" baseline="-25000"/>
            </a:p>
          </p:txBody>
        </p:sp>
        <p:grpSp>
          <p:nvGrpSpPr>
            <p:cNvPr id="341016" name="Group 24"/>
            <p:cNvGrpSpPr>
              <a:grpSpLocks/>
            </p:cNvGrpSpPr>
            <p:nvPr/>
          </p:nvGrpSpPr>
          <p:grpSpPr bwMode="auto">
            <a:xfrm>
              <a:off x="1275" y="1289"/>
              <a:ext cx="681" cy="317"/>
              <a:chOff x="2789" y="845"/>
              <a:chExt cx="545" cy="317"/>
            </a:xfrm>
          </p:grpSpPr>
          <p:sp>
            <p:nvSpPr>
              <p:cNvPr id="341017" name="Text Box 25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1018" name="Line 26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110" y="2023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110" y="2341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41021" name="Group 29"/>
            <p:cNvGrpSpPr>
              <a:grpSpLocks/>
            </p:cNvGrpSpPr>
            <p:nvPr/>
          </p:nvGrpSpPr>
          <p:grpSpPr bwMode="auto">
            <a:xfrm>
              <a:off x="1292" y="2205"/>
              <a:ext cx="681" cy="317"/>
              <a:chOff x="2789" y="845"/>
              <a:chExt cx="545" cy="317"/>
            </a:xfrm>
          </p:grpSpPr>
          <p:sp>
            <p:nvSpPr>
              <p:cNvPr id="341022" name="Text Box 3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41023" name="Line 3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41045" name="Group 53"/>
          <p:cNvGrpSpPr>
            <a:grpSpLocks/>
          </p:cNvGrpSpPr>
          <p:nvPr/>
        </p:nvGrpSpPr>
        <p:grpSpPr bwMode="auto">
          <a:xfrm>
            <a:off x="5795963" y="3500438"/>
            <a:ext cx="3114675" cy="2473325"/>
            <a:chOff x="3651" y="2205"/>
            <a:chExt cx="1962" cy="1558"/>
          </a:xfrm>
        </p:grpSpPr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>
              <a:off x="3696" y="2205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>
              <a:off x="4029" y="2539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flipH="1">
              <a:off x="4069" y="3206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flipH="1">
              <a:off x="3755" y="2971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1" name="Line 39"/>
            <p:cNvSpPr>
              <a:spLocks noChangeShapeType="1"/>
            </p:cNvSpPr>
            <p:nvPr/>
          </p:nvSpPr>
          <p:spPr bwMode="auto">
            <a:xfrm>
              <a:off x="3833" y="2539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2" name="Line 40"/>
            <p:cNvSpPr>
              <a:spLocks noChangeShapeType="1"/>
            </p:cNvSpPr>
            <p:nvPr/>
          </p:nvSpPr>
          <p:spPr bwMode="auto">
            <a:xfrm>
              <a:off x="4225" y="2264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 flipH="1">
              <a:off x="4618" y="2382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>
              <a:off x="4736" y="2853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 flipV="1">
              <a:off x="4150" y="3385"/>
              <a:ext cx="9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651" y="3475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341037" name="Text Box 45"/>
            <p:cNvSpPr txBox="1">
              <a:spLocks noChangeArrowheads="1"/>
            </p:cNvSpPr>
            <p:nvPr/>
          </p:nvSpPr>
          <p:spPr bwMode="auto">
            <a:xfrm>
              <a:off x="3872" y="3089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a1</a:t>
              </a:r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3741" y="2659"/>
              <a:ext cx="3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a2</a:t>
              </a:r>
            </a:p>
          </p:txBody>
        </p:sp>
        <p:sp>
          <p:nvSpPr>
            <p:cNvPr id="341039" name="Text Box 47"/>
            <p:cNvSpPr txBox="1">
              <a:spLocks noChangeArrowheads="1"/>
            </p:cNvSpPr>
            <p:nvPr/>
          </p:nvSpPr>
          <p:spPr bwMode="auto">
            <a:xfrm>
              <a:off x="3923" y="2296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a3</a:t>
              </a: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4331" y="225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a4</a:t>
              </a:r>
            </a:p>
          </p:txBody>
        </p:sp>
        <p:sp>
          <p:nvSpPr>
            <p:cNvPr id="341041" name="Line 49"/>
            <p:cNvSpPr>
              <a:spLocks noChangeShapeType="1"/>
            </p:cNvSpPr>
            <p:nvPr/>
          </p:nvSpPr>
          <p:spPr bwMode="auto">
            <a:xfrm flipH="1">
              <a:off x="4975" y="2641"/>
              <a:ext cx="2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5103" y="238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41043" name="Text Box 51"/>
            <p:cNvSpPr txBox="1">
              <a:spLocks noChangeArrowheads="1"/>
            </p:cNvSpPr>
            <p:nvPr/>
          </p:nvSpPr>
          <p:spPr bwMode="auto">
            <a:xfrm>
              <a:off x="4694" y="2523"/>
              <a:ext cx="3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a5</a:t>
              </a:r>
            </a:p>
          </p:txBody>
        </p:sp>
        <p:sp>
          <p:nvSpPr>
            <p:cNvPr id="341044" name="Line 52"/>
            <p:cNvSpPr>
              <a:spLocks noChangeShapeType="1"/>
            </p:cNvSpPr>
            <p:nvPr/>
          </p:nvSpPr>
          <p:spPr bwMode="auto">
            <a:xfrm>
              <a:off x="4422" y="3249"/>
              <a:ext cx="45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</a:rPr>
              <a:t>2.1 </a:t>
            </a:r>
            <a:r>
              <a:rPr lang="zh-CN" altLang="en-US" sz="3200" dirty="0" smtClean="0"/>
              <a:t>线性表的逻辑结构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定义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具有</a:t>
            </a:r>
            <a:r>
              <a:rPr lang="zh-CN" altLang="en-US" dirty="0">
                <a:solidFill>
                  <a:srgbClr val="FF0000"/>
                </a:solidFill>
              </a:rPr>
              <a:t>相同类型</a:t>
            </a:r>
            <a:r>
              <a:rPr lang="zh-CN" altLang="en-US" sz="2800" dirty="0" smtClean="0">
                <a:solidFill>
                  <a:srgbClr val="000000"/>
                </a:solidFill>
              </a:rPr>
              <a:t>的数据元素的有限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序列</a:t>
            </a:r>
            <a:r>
              <a:rPr lang="en-US" altLang="zh-CN" sz="2800" dirty="0" smtClean="0">
                <a:solidFill>
                  <a:srgbClr val="000000"/>
                </a:solidFill>
              </a:rPr>
              <a:t>(n&gt;=0)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数学表示 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 = (a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元素间具有严格的先后次序</a:t>
            </a:r>
            <a:r>
              <a:rPr lang="en-US" altLang="zh-CN" sz="2800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前驱后继唯一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逻辑表示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070AC48E-55EF-46A0-9F13-FF6295DE2750}" type="slidenum">
              <a:rPr lang="en-US" altLang="zh-CN"/>
              <a:pPr>
                <a:defRPr/>
              </a:pPr>
              <a:t>4</a:t>
            </a:fld>
            <a:r>
              <a:rPr lang="en-US" altLang="zh-CN"/>
              <a:t>-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835150" y="5445125"/>
            <a:ext cx="5068888" cy="360363"/>
            <a:chOff x="1292" y="2568"/>
            <a:chExt cx="3193" cy="227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1292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1536" y="268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18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86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3515" y="268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927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2</a:t>
              </a: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608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3</a:t>
              </a: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3243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4</a:t>
              </a: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241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2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判断循环队列空和满？</a:t>
            </a:r>
          </a:p>
        </p:txBody>
      </p:sp>
      <p:sp>
        <p:nvSpPr>
          <p:cNvPr id="373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56593" y="1124744"/>
            <a:ext cx="7620000" cy="4114800"/>
          </a:xfrm>
        </p:spPr>
        <p:txBody>
          <a:bodyPr/>
          <a:lstStyle/>
          <a:p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endParaRPr lang="en-US" altLang="zh-CN" sz="2400" b="0" dirty="0">
              <a:latin typeface="Times New Roman" pitchFamily="18" charset="0"/>
            </a:endParaRPr>
          </a:p>
        </p:txBody>
      </p:sp>
      <p:grpSp>
        <p:nvGrpSpPr>
          <p:cNvPr id="373867" name="Group 107"/>
          <p:cNvGrpSpPr>
            <a:grpSpLocks/>
          </p:cNvGrpSpPr>
          <p:nvPr/>
        </p:nvGrpSpPr>
        <p:grpSpPr bwMode="auto">
          <a:xfrm>
            <a:off x="1716906" y="3656137"/>
            <a:ext cx="2725737" cy="2141538"/>
            <a:chOff x="884" y="2387"/>
            <a:chExt cx="1717" cy="1349"/>
          </a:xfrm>
        </p:grpSpPr>
        <p:sp>
          <p:nvSpPr>
            <p:cNvPr id="373803" name="Text Box 43"/>
            <p:cNvSpPr txBox="1">
              <a:spLocks noChangeArrowheads="1"/>
            </p:cNvSpPr>
            <p:nvPr/>
          </p:nvSpPr>
          <p:spPr bwMode="auto">
            <a:xfrm>
              <a:off x="2154" y="3067"/>
              <a:ext cx="4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grpSp>
          <p:nvGrpSpPr>
            <p:cNvPr id="373866" name="Group 106"/>
            <p:cNvGrpSpPr>
              <a:grpSpLocks/>
            </p:cNvGrpSpPr>
            <p:nvPr/>
          </p:nvGrpSpPr>
          <p:grpSpPr bwMode="auto">
            <a:xfrm>
              <a:off x="884" y="2387"/>
              <a:ext cx="1270" cy="1349"/>
              <a:chOff x="884" y="2387"/>
              <a:chExt cx="1270" cy="1349"/>
            </a:xfrm>
          </p:grpSpPr>
          <p:sp>
            <p:nvSpPr>
              <p:cNvPr id="373788" name="Oval 28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1169" cy="11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89" name="Oval 29"/>
              <p:cNvSpPr>
                <a:spLocks noChangeArrowheads="1"/>
              </p:cNvSpPr>
              <p:nvPr/>
            </p:nvSpPr>
            <p:spPr bwMode="auto">
              <a:xfrm>
                <a:off x="1176" y="2676"/>
                <a:ext cx="619" cy="6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90" name="Line 30"/>
              <p:cNvSpPr>
                <a:spLocks noChangeShapeType="1"/>
              </p:cNvSpPr>
              <p:nvPr/>
            </p:nvSpPr>
            <p:spPr bwMode="auto">
              <a:xfrm flipH="1">
                <a:off x="1211" y="3254"/>
                <a:ext cx="102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1" name="Line 31"/>
              <p:cNvSpPr>
                <a:spLocks noChangeShapeType="1"/>
              </p:cNvSpPr>
              <p:nvPr/>
            </p:nvSpPr>
            <p:spPr bwMode="auto">
              <a:xfrm flipH="1">
                <a:off x="936" y="3050"/>
                <a:ext cx="24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2" name="Line 32"/>
              <p:cNvSpPr>
                <a:spLocks noChangeShapeType="1"/>
              </p:cNvSpPr>
              <p:nvPr/>
            </p:nvSpPr>
            <p:spPr bwMode="auto">
              <a:xfrm>
                <a:off x="1004" y="2676"/>
                <a:ext cx="20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3" name="Line 33"/>
              <p:cNvSpPr>
                <a:spLocks noChangeShapeType="1"/>
              </p:cNvSpPr>
              <p:nvPr/>
            </p:nvSpPr>
            <p:spPr bwMode="auto">
              <a:xfrm>
                <a:off x="1347" y="2438"/>
                <a:ext cx="69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4" name="Line 34"/>
              <p:cNvSpPr>
                <a:spLocks noChangeShapeType="1"/>
              </p:cNvSpPr>
              <p:nvPr/>
            </p:nvSpPr>
            <p:spPr bwMode="auto">
              <a:xfrm flipH="1">
                <a:off x="1691" y="2540"/>
                <a:ext cx="138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5" name="Line 35"/>
              <p:cNvSpPr>
                <a:spLocks noChangeShapeType="1"/>
              </p:cNvSpPr>
              <p:nvPr/>
            </p:nvSpPr>
            <p:spPr bwMode="auto">
              <a:xfrm>
                <a:off x="1795" y="2948"/>
                <a:ext cx="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6" name="Line 36"/>
              <p:cNvSpPr>
                <a:spLocks noChangeShapeType="1"/>
              </p:cNvSpPr>
              <p:nvPr/>
            </p:nvSpPr>
            <p:spPr bwMode="auto">
              <a:xfrm flipV="1">
                <a:off x="1321" y="3408"/>
                <a:ext cx="8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7" name="Text Box 37"/>
              <p:cNvSpPr txBox="1">
                <a:spLocks noChangeArrowheads="1"/>
              </p:cNvSpPr>
              <p:nvPr/>
            </p:nvSpPr>
            <p:spPr bwMode="auto">
              <a:xfrm>
                <a:off x="964" y="3486"/>
                <a:ext cx="4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f</a:t>
                </a:r>
              </a:p>
            </p:txBody>
          </p:sp>
          <p:sp>
            <p:nvSpPr>
              <p:cNvPr id="373798" name="Text Box 38"/>
              <p:cNvSpPr txBox="1">
                <a:spLocks noChangeArrowheads="1"/>
              </p:cNvSpPr>
              <p:nvPr/>
            </p:nvSpPr>
            <p:spPr bwMode="auto">
              <a:xfrm>
                <a:off x="1038" y="3152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a1</a:t>
                </a:r>
              </a:p>
            </p:txBody>
          </p:sp>
          <p:sp>
            <p:nvSpPr>
              <p:cNvPr id="373799" name="Text Box 39"/>
              <p:cNvSpPr txBox="1">
                <a:spLocks noChangeArrowheads="1"/>
              </p:cNvSpPr>
              <p:nvPr/>
            </p:nvSpPr>
            <p:spPr bwMode="auto">
              <a:xfrm>
                <a:off x="923" y="2780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a2</a:t>
                </a:r>
              </a:p>
            </p:txBody>
          </p:sp>
          <p:sp>
            <p:nvSpPr>
              <p:cNvPr id="373800" name="Text Box 40"/>
              <p:cNvSpPr txBox="1">
                <a:spLocks noChangeArrowheads="1"/>
              </p:cNvSpPr>
              <p:nvPr/>
            </p:nvSpPr>
            <p:spPr bwMode="auto">
              <a:xfrm>
                <a:off x="1083" y="2465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a3</a:t>
                </a:r>
              </a:p>
            </p:txBody>
          </p:sp>
          <p:sp>
            <p:nvSpPr>
              <p:cNvPr id="373801" name="Text Box 41"/>
              <p:cNvSpPr txBox="1">
                <a:spLocks noChangeArrowheads="1"/>
              </p:cNvSpPr>
              <p:nvPr/>
            </p:nvSpPr>
            <p:spPr bwMode="auto">
              <a:xfrm>
                <a:off x="1440" y="2427"/>
                <a:ext cx="2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a4</a:t>
                </a:r>
              </a:p>
            </p:txBody>
          </p:sp>
          <p:sp>
            <p:nvSpPr>
              <p:cNvPr id="373802" name="Line 42"/>
              <p:cNvSpPr>
                <a:spLocks noChangeShapeType="1"/>
              </p:cNvSpPr>
              <p:nvPr/>
            </p:nvSpPr>
            <p:spPr bwMode="auto">
              <a:xfrm flipH="1" flipV="1">
                <a:off x="1973" y="3113"/>
                <a:ext cx="18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4" name="Text Box 44"/>
              <p:cNvSpPr txBox="1">
                <a:spLocks noChangeArrowheads="1"/>
              </p:cNvSpPr>
              <p:nvPr/>
            </p:nvSpPr>
            <p:spPr bwMode="auto">
              <a:xfrm>
                <a:off x="1758" y="2662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a5</a:t>
                </a:r>
              </a:p>
            </p:txBody>
          </p:sp>
          <p:sp>
            <p:nvSpPr>
              <p:cNvPr id="373805" name="Line 45"/>
              <p:cNvSpPr>
                <a:spLocks noChangeShapeType="1"/>
              </p:cNvSpPr>
              <p:nvPr/>
            </p:nvSpPr>
            <p:spPr bwMode="auto">
              <a:xfrm>
                <a:off x="1758" y="3133"/>
                <a:ext cx="199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6" name="Line 46"/>
              <p:cNvSpPr>
                <a:spLocks noChangeShapeType="1"/>
              </p:cNvSpPr>
              <p:nvPr/>
            </p:nvSpPr>
            <p:spPr bwMode="auto">
              <a:xfrm>
                <a:off x="1560" y="3290"/>
                <a:ext cx="4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7" name="Text Box 47"/>
              <p:cNvSpPr txBox="1">
                <a:spLocks noChangeArrowheads="1"/>
              </p:cNvSpPr>
              <p:nvPr/>
            </p:nvSpPr>
            <p:spPr bwMode="auto">
              <a:xfrm>
                <a:off x="1758" y="2937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a6</a:t>
                </a:r>
              </a:p>
            </p:txBody>
          </p:sp>
        </p:grpSp>
      </p:grpSp>
      <p:grpSp>
        <p:nvGrpSpPr>
          <p:cNvPr id="373809" name="Group 49"/>
          <p:cNvGrpSpPr>
            <a:grpSpLocks/>
          </p:cNvGrpSpPr>
          <p:nvPr/>
        </p:nvGrpSpPr>
        <p:grpSpPr bwMode="auto">
          <a:xfrm>
            <a:off x="4093393" y="1422525"/>
            <a:ext cx="2663825" cy="1793875"/>
            <a:chOff x="2018" y="2478"/>
            <a:chExt cx="1768" cy="1130"/>
          </a:xfrm>
        </p:grpSpPr>
        <p:sp>
          <p:nvSpPr>
            <p:cNvPr id="373810" name="Text Box 50"/>
            <p:cNvSpPr txBox="1">
              <a:spLocks noChangeArrowheads="1"/>
            </p:cNvSpPr>
            <p:nvPr/>
          </p:nvSpPr>
          <p:spPr bwMode="auto">
            <a:xfrm>
              <a:off x="2018" y="311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grpSp>
          <p:nvGrpSpPr>
            <p:cNvPr id="373811" name="Group 51"/>
            <p:cNvGrpSpPr>
              <a:grpSpLocks/>
            </p:cNvGrpSpPr>
            <p:nvPr/>
          </p:nvGrpSpPr>
          <p:grpSpPr bwMode="auto">
            <a:xfrm>
              <a:off x="2064" y="2478"/>
              <a:ext cx="1722" cy="1130"/>
              <a:chOff x="1839" y="2478"/>
              <a:chExt cx="1722" cy="1130"/>
            </a:xfrm>
          </p:grpSpPr>
          <p:sp>
            <p:nvSpPr>
              <p:cNvPr id="373812" name="Oval 52"/>
              <p:cNvSpPr>
                <a:spLocks noChangeArrowheads="1"/>
              </p:cNvSpPr>
              <p:nvPr/>
            </p:nvSpPr>
            <p:spPr bwMode="auto">
              <a:xfrm>
                <a:off x="2301" y="2478"/>
                <a:ext cx="1242" cy="11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3" name="Oval 53"/>
              <p:cNvSpPr>
                <a:spLocks noChangeArrowheads="1"/>
              </p:cNvSpPr>
              <p:nvPr/>
            </p:nvSpPr>
            <p:spPr bwMode="auto">
              <a:xfrm>
                <a:off x="2611" y="2769"/>
                <a:ext cx="658" cy="6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4" name="Line 54"/>
              <p:cNvSpPr>
                <a:spLocks noChangeShapeType="1"/>
              </p:cNvSpPr>
              <p:nvPr/>
            </p:nvSpPr>
            <p:spPr bwMode="auto">
              <a:xfrm flipH="1">
                <a:off x="2648" y="3351"/>
                <a:ext cx="109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5" name="Line 55"/>
              <p:cNvSpPr>
                <a:spLocks noChangeShapeType="1"/>
              </p:cNvSpPr>
              <p:nvPr/>
            </p:nvSpPr>
            <p:spPr bwMode="auto">
              <a:xfrm flipH="1">
                <a:off x="2356" y="3146"/>
                <a:ext cx="2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6" name="Line 56"/>
              <p:cNvSpPr>
                <a:spLocks noChangeShapeType="1"/>
              </p:cNvSpPr>
              <p:nvPr/>
            </p:nvSpPr>
            <p:spPr bwMode="auto">
              <a:xfrm>
                <a:off x="2429" y="2769"/>
                <a:ext cx="219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7" name="Line 57"/>
              <p:cNvSpPr>
                <a:spLocks noChangeShapeType="1"/>
              </p:cNvSpPr>
              <p:nvPr/>
            </p:nvSpPr>
            <p:spPr bwMode="auto">
              <a:xfrm>
                <a:off x="2793" y="2529"/>
                <a:ext cx="7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8" name="Line 58"/>
              <p:cNvSpPr>
                <a:spLocks noChangeShapeType="1"/>
              </p:cNvSpPr>
              <p:nvPr/>
            </p:nvSpPr>
            <p:spPr bwMode="auto">
              <a:xfrm flipH="1">
                <a:off x="3159" y="2632"/>
                <a:ext cx="146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9" name="Line 59"/>
              <p:cNvSpPr>
                <a:spLocks noChangeShapeType="1"/>
              </p:cNvSpPr>
              <p:nvPr/>
            </p:nvSpPr>
            <p:spPr bwMode="auto">
              <a:xfrm>
                <a:off x="3269" y="3043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0" name="Line 60"/>
              <p:cNvSpPr>
                <a:spLocks noChangeShapeType="1"/>
              </p:cNvSpPr>
              <p:nvPr/>
            </p:nvSpPr>
            <p:spPr bwMode="auto">
              <a:xfrm flipV="1">
                <a:off x="2245" y="3067"/>
                <a:ext cx="22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1" name="Line 61"/>
              <p:cNvSpPr>
                <a:spLocks noChangeShapeType="1"/>
              </p:cNvSpPr>
              <p:nvPr/>
            </p:nvSpPr>
            <p:spPr bwMode="auto">
              <a:xfrm flipV="1">
                <a:off x="2245" y="3022"/>
                <a:ext cx="181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2" name="Text Box 62"/>
              <p:cNvSpPr txBox="1">
                <a:spLocks noChangeArrowheads="1"/>
              </p:cNvSpPr>
              <p:nvPr/>
            </p:nvSpPr>
            <p:spPr bwMode="auto">
              <a:xfrm>
                <a:off x="1839" y="2872"/>
                <a:ext cx="4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r</a:t>
                </a:r>
              </a:p>
            </p:txBody>
          </p:sp>
          <p:sp>
            <p:nvSpPr>
              <p:cNvPr id="373823" name="Line 63"/>
              <p:cNvSpPr>
                <a:spLocks noChangeShapeType="1"/>
              </p:cNvSpPr>
              <p:nvPr/>
            </p:nvSpPr>
            <p:spPr bwMode="auto">
              <a:xfrm>
                <a:off x="3230" y="3230"/>
                <a:ext cx="21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4" name="Line 64"/>
              <p:cNvSpPr>
                <a:spLocks noChangeShapeType="1"/>
              </p:cNvSpPr>
              <p:nvPr/>
            </p:nvSpPr>
            <p:spPr bwMode="auto">
              <a:xfrm>
                <a:off x="3020" y="3387"/>
                <a:ext cx="41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73825" name="Group 65"/>
          <p:cNvGrpSpPr>
            <a:grpSpLocks/>
          </p:cNvGrpSpPr>
          <p:nvPr/>
        </p:nvGrpSpPr>
        <p:grpSpPr bwMode="auto">
          <a:xfrm>
            <a:off x="1212081" y="1422525"/>
            <a:ext cx="2665412" cy="1793875"/>
            <a:chOff x="1882" y="2614"/>
            <a:chExt cx="1702" cy="1130"/>
          </a:xfrm>
        </p:grpSpPr>
        <p:sp>
          <p:nvSpPr>
            <p:cNvPr id="373826" name="Oval 66"/>
            <p:cNvSpPr>
              <a:spLocks noChangeArrowheads="1"/>
            </p:cNvSpPr>
            <p:nvPr/>
          </p:nvSpPr>
          <p:spPr bwMode="auto">
            <a:xfrm>
              <a:off x="2324" y="2614"/>
              <a:ext cx="1242" cy="1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7" name="Oval 67"/>
            <p:cNvSpPr>
              <a:spLocks noChangeArrowheads="1"/>
            </p:cNvSpPr>
            <p:nvPr/>
          </p:nvSpPr>
          <p:spPr bwMode="auto">
            <a:xfrm>
              <a:off x="2634" y="2905"/>
              <a:ext cx="658" cy="6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8" name="Line 68"/>
            <p:cNvSpPr>
              <a:spLocks noChangeShapeType="1"/>
            </p:cNvSpPr>
            <p:nvPr/>
          </p:nvSpPr>
          <p:spPr bwMode="auto">
            <a:xfrm flipH="1">
              <a:off x="2671" y="3487"/>
              <a:ext cx="10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29" name="Line 69"/>
            <p:cNvSpPr>
              <a:spLocks noChangeShapeType="1"/>
            </p:cNvSpPr>
            <p:nvPr/>
          </p:nvSpPr>
          <p:spPr bwMode="auto">
            <a:xfrm flipH="1">
              <a:off x="2379" y="3282"/>
              <a:ext cx="25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0" name="Line 70"/>
            <p:cNvSpPr>
              <a:spLocks noChangeShapeType="1"/>
            </p:cNvSpPr>
            <p:nvPr/>
          </p:nvSpPr>
          <p:spPr bwMode="auto">
            <a:xfrm>
              <a:off x="2452" y="2905"/>
              <a:ext cx="219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1" name="Line 71"/>
            <p:cNvSpPr>
              <a:spLocks noChangeShapeType="1"/>
            </p:cNvSpPr>
            <p:nvPr/>
          </p:nvSpPr>
          <p:spPr bwMode="auto">
            <a:xfrm>
              <a:off x="2816" y="2665"/>
              <a:ext cx="7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2" name="Line 72"/>
            <p:cNvSpPr>
              <a:spLocks noChangeShapeType="1"/>
            </p:cNvSpPr>
            <p:nvPr/>
          </p:nvSpPr>
          <p:spPr bwMode="auto">
            <a:xfrm flipH="1">
              <a:off x="3182" y="2768"/>
              <a:ext cx="146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3" name="Line 73"/>
            <p:cNvSpPr>
              <a:spLocks noChangeShapeType="1"/>
            </p:cNvSpPr>
            <p:nvPr/>
          </p:nvSpPr>
          <p:spPr bwMode="auto">
            <a:xfrm>
              <a:off x="3292" y="3179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4" name="Line 74"/>
            <p:cNvSpPr>
              <a:spLocks noChangeShapeType="1"/>
            </p:cNvSpPr>
            <p:nvPr/>
          </p:nvSpPr>
          <p:spPr bwMode="auto">
            <a:xfrm flipV="1">
              <a:off x="2381" y="3475"/>
              <a:ext cx="16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5" name="Text Box 75"/>
            <p:cNvSpPr txBox="1">
              <a:spLocks noChangeArrowheads="1"/>
            </p:cNvSpPr>
            <p:nvPr/>
          </p:nvSpPr>
          <p:spPr bwMode="auto">
            <a:xfrm>
              <a:off x="1927" y="3430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sp>
          <p:nvSpPr>
            <p:cNvPr id="373836" name="Line 76"/>
            <p:cNvSpPr>
              <a:spLocks noChangeShapeType="1"/>
            </p:cNvSpPr>
            <p:nvPr/>
          </p:nvSpPr>
          <p:spPr bwMode="auto">
            <a:xfrm flipV="1">
              <a:off x="2245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7" name="Text Box 77"/>
            <p:cNvSpPr txBox="1">
              <a:spLocks noChangeArrowheads="1"/>
            </p:cNvSpPr>
            <p:nvPr/>
          </p:nvSpPr>
          <p:spPr bwMode="auto">
            <a:xfrm>
              <a:off x="1882" y="2976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sp>
          <p:nvSpPr>
            <p:cNvPr id="373838" name="Line 78"/>
            <p:cNvSpPr>
              <a:spLocks noChangeShapeType="1"/>
            </p:cNvSpPr>
            <p:nvPr/>
          </p:nvSpPr>
          <p:spPr bwMode="auto">
            <a:xfrm>
              <a:off x="3253" y="3366"/>
              <a:ext cx="211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9" name="Line 79"/>
            <p:cNvSpPr>
              <a:spLocks noChangeShapeType="1"/>
            </p:cNvSpPr>
            <p:nvPr/>
          </p:nvSpPr>
          <p:spPr bwMode="auto">
            <a:xfrm>
              <a:off x="3043" y="3523"/>
              <a:ext cx="4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0" name="Text Box 80"/>
            <p:cNvSpPr txBox="1">
              <a:spLocks noChangeArrowheads="1"/>
            </p:cNvSpPr>
            <p:nvPr/>
          </p:nvSpPr>
          <p:spPr bwMode="auto">
            <a:xfrm>
              <a:off x="2381" y="3067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/>
                <a:t>a1</a:t>
              </a:r>
            </a:p>
          </p:txBody>
        </p:sp>
      </p:grpSp>
      <p:sp>
        <p:nvSpPr>
          <p:cNvPr id="373841" name="Rectangle 81"/>
          <p:cNvSpPr>
            <a:spLocks noChangeArrowheads="1"/>
          </p:cNvSpPr>
          <p:nvPr/>
        </p:nvSpPr>
        <p:spPr bwMode="auto">
          <a:xfrm>
            <a:off x="6973118" y="214325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队空：</a:t>
            </a:r>
            <a:r>
              <a:rPr lang="en-US" altLang="zh-CN" b="0">
                <a:solidFill>
                  <a:srgbClr val="000000"/>
                </a:solidFill>
              </a:rPr>
              <a:t>f = r</a:t>
            </a:r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373843" name="Group 83"/>
          <p:cNvGrpSpPr>
            <a:grpSpLocks/>
          </p:cNvGrpSpPr>
          <p:nvPr/>
        </p:nvGrpSpPr>
        <p:grpSpPr bwMode="auto">
          <a:xfrm>
            <a:off x="4741093" y="3656137"/>
            <a:ext cx="2160588" cy="2141538"/>
            <a:chOff x="3560" y="890"/>
            <a:chExt cx="1554" cy="1558"/>
          </a:xfrm>
        </p:grpSpPr>
        <p:sp>
          <p:nvSpPr>
            <p:cNvPr id="373844" name="Oval 84"/>
            <p:cNvSpPr>
              <a:spLocks noChangeArrowheads="1"/>
            </p:cNvSpPr>
            <p:nvPr/>
          </p:nvSpPr>
          <p:spPr bwMode="auto">
            <a:xfrm>
              <a:off x="3560" y="890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45" name="Oval 85"/>
            <p:cNvSpPr>
              <a:spLocks noChangeArrowheads="1"/>
            </p:cNvSpPr>
            <p:nvPr/>
          </p:nvSpPr>
          <p:spPr bwMode="auto">
            <a:xfrm>
              <a:off x="3893" y="1224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46" name="Line 86"/>
            <p:cNvSpPr>
              <a:spLocks noChangeShapeType="1"/>
            </p:cNvSpPr>
            <p:nvPr/>
          </p:nvSpPr>
          <p:spPr bwMode="auto">
            <a:xfrm flipH="1">
              <a:off x="3933" y="1891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7" name="Line 87"/>
            <p:cNvSpPr>
              <a:spLocks noChangeShapeType="1"/>
            </p:cNvSpPr>
            <p:nvPr/>
          </p:nvSpPr>
          <p:spPr bwMode="auto">
            <a:xfrm flipH="1">
              <a:off x="3619" y="1656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8" name="Line 88"/>
            <p:cNvSpPr>
              <a:spLocks noChangeShapeType="1"/>
            </p:cNvSpPr>
            <p:nvPr/>
          </p:nvSpPr>
          <p:spPr bwMode="auto">
            <a:xfrm>
              <a:off x="3697" y="1224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9" name="Line 89"/>
            <p:cNvSpPr>
              <a:spLocks noChangeShapeType="1"/>
            </p:cNvSpPr>
            <p:nvPr/>
          </p:nvSpPr>
          <p:spPr bwMode="auto">
            <a:xfrm>
              <a:off x="4089" y="949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0" name="Line 90"/>
            <p:cNvSpPr>
              <a:spLocks noChangeShapeType="1"/>
            </p:cNvSpPr>
            <p:nvPr/>
          </p:nvSpPr>
          <p:spPr bwMode="auto">
            <a:xfrm flipH="1">
              <a:off x="4482" y="1067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1" name="Line 91"/>
            <p:cNvSpPr>
              <a:spLocks noChangeShapeType="1"/>
            </p:cNvSpPr>
            <p:nvPr/>
          </p:nvSpPr>
          <p:spPr bwMode="auto">
            <a:xfrm>
              <a:off x="4600" y="1538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2" name="Line 92"/>
            <p:cNvSpPr>
              <a:spLocks noChangeShapeType="1"/>
            </p:cNvSpPr>
            <p:nvPr/>
          </p:nvSpPr>
          <p:spPr bwMode="auto">
            <a:xfrm flipV="1">
              <a:off x="4059" y="2069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3" name="Text Box 93"/>
            <p:cNvSpPr txBox="1">
              <a:spLocks noChangeArrowheads="1"/>
            </p:cNvSpPr>
            <p:nvPr/>
          </p:nvSpPr>
          <p:spPr bwMode="auto">
            <a:xfrm>
              <a:off x="3651" y="2159"/>
              <a:ext cx="54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sp>
          <p:nvSpPr>
            <p:cNvPr id="373854" name="Text Box 94"/>
            <p:cNvSpPr txBox="1">
              <a:spLocks noChangeArrowheads="1"/>
            </p:cNvSpPr>
            <p:nvPr/>
          </p:nvSpPr>
          <p:spPr bwMode="auto">
            <a:xfrm>
              <a:off x="3736" y="1774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a1</a:t>
              </a:r>
            </a:p>
          </p:txBody>
        </p:sp>
        <p:sp>
          <p:nvSpPr>
            <p:cNvPr id="373855" name="Text Box 95"/>
            <p:cNvSpPr txBox="1">
              <a:spLocks noChangeArrowheads="1"/>
            </p:cNvSpPr>
            <p:nvPr/>
          </p:nvSpPr>
          <p:spPr bwMode="auto">
            <a:xfrm>
              <a:off x="3605" y="1344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a2</a:t>
              </a:r>
            </a:p>
          </p:txBody>
        </p:sp>
        <p:sp>
          <p:nvSpPr>
            <p:cNvPr id="373856" name="Text Box 96"/>
            <p:cNvSpPr txBox="1">
              <a:spLocks noChangeArrowheads="1"/>
            </p:cNvSpPr>
            <p:nvPr/>
          </p:nvSpPr>
          <p:spPr bwMode="auto">
            <a:xfrm>
              <a:off x="3787" y="980"/>
              <a:ext cx="3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a3</a:t>
              </a:r>
            </a:p>
          </p:txBody>
        </p:sp>
        <p:sp>
          <p:nvSpPr>
            <p:cNvPr id="373857" name="Text Box 97"/>
            <p:cNvSpPr txBox="1">
              <a:spLocks noChangeArrowheads="1"/>
            </p:cNvSpPr>
            <p:nvPr/>
          </p:nvSpPr>
          <p:spPr bwMode="auto">
            <a:xfrm>
              <a:off x="4195" y="936"/>
              <a:ext cx="3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a4</a:t>
              </a:r>
            </a:p>
          </p:txBody>
        </p:sp>
        <p:sp>
          <p:nvSpPr>
            <p:cNvPr id="373858" name="Line 98"/>
            <p:cNvSpPr>
              <a:spLocks noChangeShapeType="1"/>
            </p:cNvSpPr>
            <p:nvPr/>
          </p:nvSpPr>
          <p:spPr bwMode="auto">
            <a:xfrm flipH="1" flipV="1">
              <a:off x="4558" y="2024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9" name="Text Box 99"/>
            <p:cNvSpPr txBox="1">
              <a:spLocks noChangeArrowheads="1"/>
            </p:cNvSpPr>
            <p:nvPr/>
          </p:nvSpPr>
          <p:spPr bwMode="auto">
            <a:xfrm>
              <a:off x="4604" y="2069"/>
              <a:ext cx="51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sp>
          <p:nvSpPr>
            <p:cNvPr id="373860" name="Text Box 100"/>
            <p:cNvSpPr txBox="1">
              <a:spLocks noChangeArrowheads="1"/>
            </p:cNvSpPr>
            <p:nvPr/>
          </p:nvSpPr>
          <p:spPr bwMode="auto">
            <a:xfrm>
              <a:off x="4558" y="1208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a5</a:t>
              </a:r>
            </a:p>
          </p:txBody>
        </p:sp>
        <p:sp>
          <p:nvSpPr>
            <p:cNvPr id="373861" name="Line 101"/>
            <p:cNvSpPr>
              <a:spLocks noChangeShapeType="1"/>
            </p:cNvSpPr>
            <p:nvPr/>
          </p:nvSpPr>
          <p:spPr bwMode="auto">
            <a:xfrm>
              <a:off x="4558" y="1752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62" name="Line 102"/>
            <p:cNvSpPr>
              <a:spLocks noChangeShapeType="1"/>
            </p:cNvSpPr>
            <p:nvPr/>
          </p:nvSpPr>
          <p:spPr bwMode="auto">
            <a:xfrm>
              <a:off x="4332" y="1933"/>
              <a:ext cx="45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63" name="Text Box 103"/>
            <p:cNvSpPr txBox="1">
              <a:spLocks noChangeArrowheads="1"/>
            </p:cNvSpPr>
            <p:nvPr/>
          </p:nvSpPr>
          <p:spPr bwMode="auto">
            <a:xfrm>
              <a:off x="4558" y="1525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a6</a:t>
              </a:r>
            </a:p>
          </p:txBody>
        </p:sp>
        <p:sp>
          <p:nvSpPr>
            <p:cNvPr id="373864" name="Text Box 104"/>
            <p:cNvSpPr txBox="1">
              <a:spLocks noChangeArrowheads="1"/>
            </p:cNvSpPr>
            <p:nvPr/>
          </p:nvSpPr>
          <p:spPr bwMode="auto">
            <a:xfrm>
              <a:off x="4355" y="1844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a7</a:t>
              </a:r>
            </a:p>
          </p:txBody>
        </p:sp>
      </p:grpSp>
      <p:sp>
        <p:nvSpPr>
          <p:cNvPr id="373865" name="Rectangle 105"/>
          <p:cNvSpPr>
            <a:spLocks noChangeArrowheads="1"/>
          </p:cNvSpPr>
          <p:nvPr/>
        </p:nvSpPr>
        <p:spPr bwMode="auto">
          <a:xfrm>
            <a:off x="6245007" y="3089037"/>
            <a:ext cx="2954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队</a:t>
            </a:r>
            <a:r>
              <a:rPr lang="zh-CN" altLang="en-US" b="0" dirty="0" smtClean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满</a:t>
            </a:r>
            <a:r>
              <a:rPr lang="en-US" altLang="zh-CN" b="0" dirty="0" smtClean="0">
                <a:solidFill>
                  <a:srgbClr val="000000"/>
                </a:solidFill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</a:rPr>
              <a:t>留</a:t>
            </a:r>
            <a:r>
              <a:rPr lang="en-US" altLang="zh-CN" b="0" dirty="0" smtClean="0">
                <a:solidFill>
                  <a:srgbClr val="000000"/>
                </a:solidFill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</a:rPr>
              <a:t>位置</a:t>
            </a:r>
            <a:r>
              <a:rPr lang="en-US" altLang="zh-CN" b="0" dirty="0" smtClean="0">
                <a:solidFill>
                  <a:srgbClr val="000000"/>
                </a:solidFill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：</a:t>
            </a:r>
            <a:endParaRPr lang="zh-CN" altLang="en-US" b="0" dirty="0">
              <a:solidFill>
                <a:srgbClr val="000000"/>
              </a:solidFill>
              <a:latin typeface="Tahoma" pitchFamily="34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</a:rPr>
              <a:t>f = </a:t>
            </a:r>
            <a:r>
              <a:rPr lang="en-US" altLang="zh-CN" b="0" dirty="0" smtClean="0">
                <a:solidFill>
                  <a:srgbClr val="000000"/>
                </a:solidFill>
              </a:rPr>
              <a:t>(r+1</a:t>
            </a:r>
            <a:r>
              <a:rPr lang="en-US" altLang="zh-CN" b="0" dirty="0">
                <a:solidFill>
                  <a:srgbClr val="000000"/>
                </a:solidFill>
              </a:rPr>
              <a:t>)%MAXSIZE	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82" name="Rectangle 105"/>
          <p:cNvSpPr>
            <a:spLocks noChangeArrowheads="1"/>
          </p:cNvSpPr>
          <p:nvPr/>
        </p:nvSpPr>
        <p:spPr bwMode="auto">
          <a:xfrm>
            <a:off x="5133761" y="951111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循环</a:t>
            </a:r>
            <a:r>
              <a:rPr lang="zh-CN" altLang="en-US" b="0" dirty="0" smtClean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队：</a:t>
            </a:r>
            <a:r>
              <a:rPr lang="en-US" altLang="zh-CN" b="0" dirty="0" smtClean="0">
                <a:solidFill>
                  <a:srgbClr val="000000"/>
                </a:solidFill>
              </a:rPr>
              <a:t> a==b %</a:t>
            </a:r>
            <a:r>
              <a:rPr lang="en-US" altLang="zh-CN" b="0" dirty="0">
                <a:solidFill>
                  <a:srgbClr val="000000"/>
                </a:solidFill>
              </a:rPr>
              <a:t>MAXSIZE	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6851456" y="1426245"/>
            <a:ext cx="2133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rgbClr val="000000"/>
                </a:solidFill>
              </a:rPr>
              <a:t>% </a:t>
            </a:r>
            <a:r>
              <a:rPr lang="zh-CN" altLang="en-US" b="0" dirty="0" smtClean="0">
                <a:solidFill>
                  <a:srgbClr val="000000"/>
                </a:solidFill>
              </a:rPr>
              <a:t>是除取余数</a:t>
            </a:r>
            <a:r>
              <a:rPr lang="en-US" altLang="zh-CN" b="0" dirty="0" smtClean="0">
                <a:solidFill>
                  <a:srgbClr val="000000"/>
                </a:solidFill>
              </a:rPr>
              <a:t> 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41" grpId="0"/>
      <p:bldP spid="373865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入队和出队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52C59558-4C5C-4CE4-8C56-F3DE5F666BC9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132138" y="32845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t</a:t>
            </a:r>
          </a:p>
        </p:txBody>
      </p:sp>
      <p:grpSp>
        <p:nvGrpSpPr>
          <p:cNvPr id="375812" name="Group 4"/>
          <p:cNvGrpSpPr>
            <a:grpSpLocks/>
          </p:cNvGrpSpPr>
          <p:nvPr/>
        </p:nvGrpSpPr>
        <p:grpSpPr bwMode="auto">
          <a:xfrm>
            <a:off x="3352800" y="3254375"/>
            <a:ext cx="1143000" cy="457200"/>
            <a:chOff x="4704" y="2448"/>
            <a:chExt cx="720" cy="288"/>
          </a:xfrm>
        </p:grpSpPr>
        <p:sp>
          <p:nvSpPr>
            <p:cNvPr id="375813" name="Line 5"/>
            <p:cNvSpPr>
              <a:spLocks noChangeShapeType="1"/>
            </p:cNvSpPr>
            <p:nvPr/>
          </p:nvSpPr>
          <p:spPr bwMode="auto">
            <a:xfrm flipH="1" flipV="1">
              <a:off x="4704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14" name="Text Box 6"/>
            <p:cNvSpPr txBox="1">
              <a:spLocks noChangeArrowheads="1"/>
            </p:cNvSpPr>
            <p:nvPr/>
          </p:nvSpPr>
          <p:spPr bwMode="auto">
            <a:xfrm>
              <a:off x="4944" y="24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</p:grpSp>
      <p:grpSp>
        <p:nvGrpSpPr>
          <p:cNvPr id="375815" name="Group 7"/>
          <p:cNvGrpSpPr>
            <a:grpSpLocks/>
          </p:cNvGrpSpPr>
          <p:nvPr/>
        </p:nvGrpSpPr>
        <p:grpSpPr bwMode="auto">
          <a:xfrm>
            <a:off x="4572000" y="2997200"/>
            <a:ext cx="1143000" cy="457200"/>
            <a:chOff x="2880" y="2208"/>
            <a:chExt cx="720" cy="288"/>
          </a:xfrm>
        </p:grpSpPr>
        <p:sp>
          <p:nvSpPr>
            <p:cNvPr id="375816" name="Text Box 8"/>
            <p:cNvSpPr txBox="1">
              <a:spLocks noChangeArrowheads="1"/>
            </p:cNvSpPr>
            <p:nvPr/>
          </p:nvSpPr>
          <p:spPr bwMode="auto">
            <a:xfrm>
              <a:off x="2880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17" name="Line 9"/>
            <p:cNvSpPr>
              <a:spLocks noChangeShapeType="1"/>
            </p:cNvSpPr>
            <p:nvPr/>
          </p:nvSpPr>
          <p:spPr bwMode="auto">
            <a:xfrm>
              <a:off x="3360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55650" y="4581525"/>
            <a:ext cx="41910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入队队尾指针移动：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b="0">
                <a:latin typeface="Arial" charset="0"/>
              </a:rPr>
              <a:t>    </a:t>
            </a:r>
            <a:r>
              <a:rPr kumimoji="1" lang="en-US" altLang="zh-CN" sz="2800" b="0">
                <a:solidFill>
                  <a:srgbClr val="000000"/>
                </a:solidFill>
                <a:ea typeface="楷体_GB2312" pitchFamily="49" charset="-122"/>
              </a:rPr>
              <a:t>r = (r+1) %Queuesize；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latin typeface="Tahoma" pitchFamily="34" charset="0"/>
              </a:rPr>
              <a:t>   </a:t>
            </a:r>
            <a:endParaRPr kumimoji="1" lang="en-US" altLang="zh-CN" b="0">
              <a:solidFill>
                <a:srgbClr val="000000"/>
              </a:solidFill>
            </a:endParaRP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4787900" y="4581525"/>
            <a:ext cx="43561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隶书" pitchFamily="49" charset="-122"/>
                <a:ea typeface="楷体_GB2312" pitchFamily="49" charset="-122"/>
              </a:rPr>
              <a:t>出队</a:t>
            </a:r>
            <a:r>
              <a:rPr kumimoji="1" lang="zh-CN" altLang="en-US" sz="2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队头指针移动：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en-US" altLang="zh-CN" sz="2800" b="0">
                <a:ea typeface="楷体_GB2312" pitchFamily="49" charset="-122"/>
              </a:rPr>
              <a:t>     </a:t>
            </a:r>
            <a:r>
              <a:rPr kumimoji="1" lang="en-US" altLang="zh-CN" sz="2800" b="0">
                <a:solidFill>
                  <a:srgbClr val="000000"/>
                </a:solidFill>
                <a:ea typeface="楷体_GB2312" pitchFamily="49" charset="-122"/>
              </a:rPr>
              <a:t>f =（f+1）% </a:t>
            </a:r>
            <a:r>
              <a:rPr kumimoji="1" lang="en-US" altLang="zh-CN" b="0">
                <a:solidFill>
                  <a:srgbClr val="000000"/>
                </a:solidFill>
              </a:rPr>
              <a:t>Queuesize</a:t>
            </a:r>
            <a:r>
              <a:rPr kumimoji="1" lang="en-US" altLang="zh-CN">
                <a:solidFill>
                  <a:srgbClr val="000000"/>
                </a:solidFill>
              </a:rPr>
              <a:t> </a:t>
            </a:r>
            <a:r>
              <a:rPr kumimoji="1" lang="en-US" altLang="zh-CN" sz="2800" b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</p:txBody>
      </p:sp>
      <p:grpSp>
        <p:nvGrpSpPr>
          <p:cNvPr id="375820" name="Group 12"/>
          <p:cNvGrpSpPr>
            <a:grpSpLocks/>
          </p:cNvGrpSpPr>
          <p:nvPr/>
        </p:nvGrpSpPr>
        <p:grpSpPr bwMode="auto">
          <a:xfrm>
            <a:off x="684213" y="2205038"/>
            <a:ext cx="3760787" cy="2057400"/>
            <a:chOff x="431" y="1389"/>
            <a:chExt cx="2369" cy="1296"/>
          </a:xfrm>
        </p:grpSpPr>
        <p:sp>
          <p:nvSpPr>
            <p:cNvPr id="375821" name="Oval 13"/>
            <p:cNvSpPr>
              <a:spLocks noChangeArrowheads="1"/>
            </p:cNvSpPr>
            <p:nvPr/>
          </p:nvSpPr>
          <p:spPr bwMode="auto">
            <a:xfrm>
              <a:off x="949" y="1389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22" name="Oval 14"/>
            <p:cNvSpPr>
              <a:spLocks noChangeArrowheads="1"/>
            </p:cNvSpPr>
            <p:nvPr/>
          </p:nvSpPr>
          <p:spPr bwMode="auto">
            <a:xfrm>
              <a:off x="1263" y="1703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23" name="Line 15"/>
            <p:cNvSpPr>
              <a:spLocks noChangeShapeType="1"/>
            </p:cNvSpPr>
            <p:nvPr/>
          </p:nvSpPr>
          <p:spPr bwMode="auto">
            <a:xfrm flipH="1">
              <a:off x="1303" y="2370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 flipH="1">
              <a:off x="989" y="2135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>
              <a:off x="1067" y="1703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6" name="Line 18"/>
            <p:cNvSpPr>
              <a:spLocks noChangeShapeType="1"/>
            </p:cNvSpPr>
            <p:nvPr/>
          </p:nvSpPr>
          <p:spPr bwMode="auto">
            <a:xfrm>
              <a:off x="1459" y="1428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 flipH="1">
              <a:off x="1852" y="1546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>
              <a:off x="1970" y="2017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9" name="Line 21"/>
            <p:cNvSpPr>
              <a:spLocks noChangeShapeType="1"/>
            </p:cNvSpPr>
            <p:nvPr/>
          </p:nvSpPr>
          <p:spPr bwMode="auto">
            <a:xfrm>
              <a:off x="930" y="2341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431" y="2157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31" name="Text Box 23"/>
            <p:cNvSpPr txBox="1">
              <a:spLocks noChangeArrowheads="1"/>
            </p:cNvSpPr>
            <p:nvPr/>
          </p:nvSpPr>
          <p:spPr bwMode="auto">
            <a:xfrm>
              <a:off x="1029" y="1860"/>
              <a:ext cx="19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32" name="Text Box 24"/>
            <p:cNvSpPr txBox="1">
              <a:spLocks noChangeArrowheads="1"/>
            </p:cNvSpPr>
            <p:nvPr/>
          </p:nvSpPr>
          <p:spPr bwMode="auto">
            <a:xfrm>
              <a:off x="1224" y="1507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5833" name="Text Box 25"/>
            <p:cNvSpPr txBox="1">
              <a:spLocks noChangeArrowheads="1"/>
            </p:cNvSpPr>
            <p:nvPr/>
          </p:nvSpPr>
          <p:spPr bwMode="auto">
            <a:xfrm>
              <a:off x="1656" y="1467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5834" name="Line 26"/>
            <p:cNvSpPr>
              <a:spLocks noChangeShapeType="1"/>
            </p:cNvSpPr>
            <p:nvPr/>
          </p:nvSpPr>
          <p:spPr bwMode="auto">
            <a:xfrm flipH="1">
              <a:off x="2154" y="1797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2290" y="161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  <p:sp>
          <p:nvSpPr>
            <p:cNvPr id="375836" name="Line 28"/>
            <p:cNvSpPr>
              <a:spLocks noChangeShapeType="1"/>
            </p:cNvSpPr>
            <p:nvPr/>
          </p:nvSpPr>
          <p:spPr bwMode="auto">
            <a:xfrm>
              <a:off x="1919" y="2253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7" name="Line 29"/>
            <p:cNvSpPr>
              <a:spLocks noChangeShapeType="1"/>
            </p:cNvSpPr>
            <p:nvPr/>
          </p:nvSpPr>
          <p:spPr bwMode="auto">
            <a:xfrm>
              <a:off x="1679" y="2397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8" name="Text Box 30"/>
            <p:cNvSpPr txBox="1">
              <a:spLocks noChangeArrowheads="1"/>
            </p:cNvSpPr>
            <p:nvPr/>
          </p:nvSpPr>
          <p:spPr bwMode="auto">
            <a:xfrm>
              <a:off x="1973" y="166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d</a:t>
              </a:r>
            </a:p>
          </p:txBody>
        </p:sp>
      </p:grp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3563938" y="2565400"/>
            <a:ext cx="863600" cy="360363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5840" name="Group 32"/>
          <p:cNvGrpSpPr>
            <a:grpSpLocks/>
          </p:cNvGrpSpPr>
          <p:nvPr/>
        </p:nvGrpSpPr>
        <p:grpSpPr bwMode="auto">
          <a:xfrm>
            <a:off x="4724400" y="2263775"/>
            <a:ext cx="3657600" cy="2057400"/>
            <a:chOff x="2976" y="1426"/>
            <a:chExt cx="2304" cy="1296"/>
          </a:xfrm>
        </p:grpSpPr>
        <p:sp>
          <p:nvSpPr>
            <p:cNvPr id="375841" name="Oval 33"/>
            <p:cNvSpPr>
              <a:spLocks noChangeArrowheads="1"/>
            </p:cNvSpPr>
            <p:nvPr/>
          </p:nvSpPr>
          <p:spPr bwMode="auto">
            <a:xfrm>
              <a:off x="3494" y="1426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2" name="Oval 34"/>
            <p:cNvSpPr>
              <a:spLocks noChangeArrowheads="1"/>
            </p:cNvSpPr>
            <p:nvPr/>
          </p:nvSpPr>
          <p:spPr bwMode="auto">
            <a:xfrm>
              <a:off x="3808" y="1740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3" name="Line 35"/>
            <p:cNvSpPr>
              <a:spLocks noChangeShapeType="1"/>
            </p:cNvSpPr>
            <p:nvPr/>
          </p:nvSpPr>
          <p:spPr bwMode="auto">
            <a:xfrm flipH="1">
              <a:off x="3848" y="2407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4" name="Line 36"/>
            <p:cNvSpPr>
              <a:spLocks noChangeShapeType="1"/>
            </p:cNvSpPr>
            <p:nvPr/>
          </p:nvSpPr>
          <p:spPr bwMode="auto">
            <a:xfrm flipH="1">
              <a:off x="3534" y="2172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5" name="Line 37"/>
            <p:cNvSpPr>
              <a:spLocks noChangeShapeType="1"/>
            </p:cNvSpPr>
            <p:nvPr/>
          </p:nvSpPr>
          <p:spPr bwMode="auto">
            <a:xfrm>
              <a:off x="3612" y="1740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6" name="Line 38"/>
            <p:cNvSpPr>
              <a:spLocks noChangeShapeType="1"/>
            </p:cNvSpPr>
            <p:nvPr/>
          </p:nvSpPr>
          <p:spPr bwMode="auto">
            <a:xfrm>
              <a:off x="4004" y="1465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7" name="Line 39"/>
            <p:cNvSpPr>
              <a:spLocks noChangeShapeType="1"/>
            </p:cNvSpPr>
            <p:nvPr/>
          </p:nvSpPr>
          <p:spPr bwMode="auto">
            <a:xfrm flipH="1">
              <a:off x="4397" y="1583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8" name="Line 40"/>
            <p:cNvSpPr>
              <a:spLocks noChangeShapeType="1"/>
            </p:cNvSpPr>
            <p:nvPr/>
          </p:nvSpPr>
          <p:spPr bwMode="auto">
            <a:xfrm>
              <a:off x="4515" y="2054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>
              <a:off x="3497" y="2387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0" name="Text Box 42"/>
            <p:cNvSpPr txBox="1">
              <a:spLocks noChangeArrowheads="1"/>
            </p:cNvSpPr>
            <p:nvPr/>
          </p:nvSpPr>
          <p:spPr bwMode="auto">
            <a:xfrm>
              <a:off x="2976" y="2194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51" name="Text Box 43"/>
            <p:cNvSpPr txBox="1">
              <a:spLocks noChangeArrowheads="1"/>
            </p:cNvSpPr>
            <p:nvPr/>
          </p:nvSpPr>
          <p:spPr bwMode="auto">
            <a:xfrm>
              <a:off x="3651" y="2290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52" name="Text Box 44"/>
            <p:cNvSpPr txBox="1">
              <a:spLocks noChangeArrowheads="1"/>
            </p:cNvSpPr>
            <p:nvPr/>
          </p:nvSpPr>
          <p:spPr bwMode="auto">
            <a:xfrm>
              <a:off x="3574" y="1897"/>
              <a:ext cx="19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53" name="Text Box 45"/>
            <p:cNvSpPr txBox="1">
              <a:spLocks noChangeArrowheads="1"/>
            </p:cNvSpPr>
            <p:nvPr/>
          </p:nvSpPr>
          <p:spPr bwMode="auto">
            <a:xfrm>
              <a:off x="3769" y="1544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5854" name="Text Box 46"/>
            <p:cNvSpPr txBox="1">
              <a:spLocks noChangeArrowheads="1"/>
            </p:cNvSpPr>
            <p:nvPr/>
          </p:nvSpPr>
          <p:spPr bwMode="auto">
            <a:xfrm>
              <a:off x="4201" y="1504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5855" name="Line 47"/>
            <p:cNvSpPr>
              <a:spLocks noChangeShapeType="1"/>
            </p:cNvSpPr>
            <p:nvPr/>
          </p:nvSpPr>
          <p:spPr bwMode="auto">
            <a:xfrm flipH="1">
              <a:off x="4643" y="1844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6" name="Text Box 48"/>
            <p:cNvSpPr txBox="1">
              <a:spLocks noChangeArrowheads="1"/>
            </p:cNvSpPr>
            <p:nvPr/>
          </p:nvSpPr>
          <p:spPr bwMode="auto">
            <a:xfrm>
              <a:off x="4770" y="163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  <p:sp>
          <p:nvSpPr>
            <p:cNvPr id="375857" name="Line 49"/>
            <p:cNvSpPr>
              <a:spLocks noChangeShapeType="1"/>
            </p:cNvSpPr>
            <p:nvPr/>
          </p:nvSpPr>
          <p:spPr bwMode="auto">
            <a:xfrm>
              <a:off x="4464" y="229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8" name="Line 50"/>
            <p:cNvSpPr>
              <a:spLocks noChangeShapeType="1"/>
            </p:cNvSpPr>
            <p:nvPr/>
          </p:nvSpPr>
          <p:spPr bwMode="auto">
            <a:xfrm>
              <a:off x="4224" y="243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3696" y="2338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0" name="Text Box 52"/>
            <p:cNvSpPr txBox="1">
              <a:spLocks noChangeArrowheads="1"/>
            </p:cNvSpPr>
            <p:nvPr/>
          </p:nvSpPr>
          <p:spPr bwMode="auto">
            <a:xfrm>
              <a:off x="4513" y="1706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d</a:t>
              </a:r>
            </a:p>
          </p:txBody>
        </p:sp>
      </p:grpSp>
      <p:grpSp>
        <p:nvGrpSpPr>
          <p:cNvPr id="375861" name="Group 53"/>
          <p:cNvGrpSpPr>
            <a:grpSpLocks/>
          </p:cNvGrpSpPr>
          <p:nvPr/>
        </p:nvGrpSpPr>
        <p:grpSpPr bwMode="auto">
          <a:xfrm>
            <a:off x="4643438" y="3573463"/>
            <a:ext cx="1143000" cy="381000"/>
            <a:chOff x="2976" y="2592"/>
            <a:chExt cx="720" cy="240"/>
          </a:xfrm>
        </p:grpSpPr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2976" y="2592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3504" y="2736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3600" y="268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5865" name="Rectangle 57"/>
          <p:cNvSpPr>
            <a:spLocks noChangeArrowheads="1"/>
          </p:cNvSpPr>
          <p:nvPr/>
        </p:nvSpPr>
        <p:spPr bwMode="auto">
          <a:xfrm>
            <a:off x="5724525" y="3068638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8" grpId="0"/>
      <p:bldP spid="375819" grpId="0"/>
      <p:bldP spid="375839" grpId="0" animBg="1"/>
      <p:bldP spid="3758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循环队列的实现</a:t>
            </a:r>
          </a:p>
        </p:txBody>
      </p:sp>
      <p:sp>
        <p:nvSpPr>
          <p:cNvPr id="344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Const int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QueueSize</a:t>
            </a:r>
            <a:r>
              <a:rPr lang="zh-CN" altLang="en-US" sz="24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= 100;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 b="0">
                <a:latin typeface="Times New Roman" pitchFamily="18" charset="0"/>
              </a:rPr>
              <a:t> &lt;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T&gt;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CirQueue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CirQueue();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Empty();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	GetQueue();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获取队头元素</a:t>
            </a:r>
            <a:endParaRPr lang="en-US" altLang="zh-CN" sz="24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EnQueue(T);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入队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DeQueue();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出队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T  data [QueueSize</a:t>
            </a:r>
            <a:r>
              <a:rPr lang="zh-CN" altLang="en-US" sz="24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f,  r;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A92E7A7B-EF99-4149-A679-7018AEBAE316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入队实现</a:t>
            </a:r>
          </a:p>
        </p:txBody>
      </p:sp>
      <p:sp>
        <p:nvSpPr>
          <p:cNvPr id="345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b="0" dirty="0">
                <a:latin typeface="Times New Roman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b="0" dirty="0">
                <a:latin typeface="Times New Roman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(T x)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( f == (r+1)%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) 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上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溢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r= (r+1)%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data[r] = x;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  <p:sp>
        <p:nvSpPr>
          <p:cNvPr id="345092" name="Oval 4"/>
          <p:cNvSpPr>
            <a:spLocks noChangeArrowheads="1"/>
          </p:cNvSpPr>
          <p:nvPr/>
        </p:nvSpPr>
        <p:spPr bwMode="auto">
          <a:xfrm>
            <a:off x="6081958" y="3958208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3" name="Oval 5"/>
          <p:cNvSpPr>
            <a:spLocks noChangeArrowheads="1"/>
          </p:cNvSpPr>
          <p:nvPr/>
        </p:nvSpPr>
        <p:spPr bwMode="auto">
          <a:xfrm>
            <a:off x="6462958" y="4339208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4" name="Line 6"/>
          <p:cNvSpPr>
            <a:spLocks noChangeShapeType="1"/>
          </p:cNvSpPr>
          <p:nvPr/>
        </p:nvSpPr>
        <p:spPr bwMode="auto">
          <a:xfrm>
            <a:off x="7682158" y="540600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7834558" y="51012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 flipV="1">
            <a:off x="7834558" y="4644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7682158" y="388200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7453558" y="5558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8063158" y="4186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0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8215558" y="47202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8139358" y="52536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2</a:t>
            </a: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7758358" y="57108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3</a:t>
            </a:r>
          </a:p>
        </p:txBody>
      </p:sp>
      <p:sp>
        <p:nvSpPr>
          <p:cNvPr id="345103" name="Text Box 15"/>
          <p:cNvSpPr txBox="1">
            <a:spLocks noChangeArrowheads="1"/>
          </p:cNvSpPr>
          <p:nvPr/>
        </p:nvSpPr>
        <p:spPr bwMode="auto">
          <a:xfrm>
            <a:off x="7148758" y="593940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4</a:t>
            </a:r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 flipV="1">
            <a:off x="7453558" y="4034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 flipH="1">
            <a:off x="7072558" y="563460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 flipH="1">
            <a:off x="6615358" y="555840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H="1">
            <a:off x="6310558" y="5406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8215558" y="53298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/>
              <a:t>     </a:t>
            </a:r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 flipV="1">
            <a:off x="7148758" y="39582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 flipH="1" flipV="1">
            <a:off x="6615358" y="403440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1" name="AutoShape 23"/>
          <p:cNvSpPr>
            <a:spLocks noChangeArrowheads="1"/>
          </p:cNvSpPr>
          <p:nvPr/>
        </p:nvSpPr>
        <p:spPr bwMode="auto">
          <a:xfrm rot="3038504">
            <a:off x="8473526" y="4382865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 flipH="1">
            <a:off x="6081958" y="50250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6234358" y="44916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7682158" y="38058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12</a:t>
            </a:r>
          </a:p>
        </p:txBody>
      </p:sp>
      <p:sp>
        <p:nvSpPr>
          <p:cNvPr id="345116" name="Text Box 28"/>
          <p:cNvSpPr txBox="1">
            <a:spLocks noChangeArrowheads="1"/>
          </p:cNvSpPr>
          <p:nvPr/>
        </p:nvSpPr>
        <p:spPr bwMode="auto">
          <a:xfrm>
            <a:off x="7224958" y="35772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11</a:t>
            </a: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8426696" y="5621908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6691558" y="593940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5</a:t>
            </a:r>
          </a:p>
        </p:txBody>
      </p:sp>
      <p:sp>
        <p:nvSpPr>
          <p:cNvPr id="345119" name="Text Box 31"/>
          <p:cNvSpPr txBox="1">
            <a:spLocks noChangeArrowheads="1"/>
          </p:cNvSpPr>
          <p:nvPr/>
        </p:nvSpPr>
        <p:spPr bwMode="auto">
          <a:xfrm>
            <a:off x="6097833" y="560603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6</a:t>
            </a:r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5853358" y="517740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7</a:t>
            </a:r>
          </a:p>
        </p:txBody>
      </p:sp>
      <p:sp>
        <p:nvSpPr>
          <p:cNvPr id="345121" name="Text Box 33"/>
          <p:cNvSpPr txBox="1">
            <a:spLocks noChangeArrowheads="1"/>
          </p:cNvSpPr>
          <p:nvPr/>
        </p:nvSpPr>
        <p:spPr bwMode="auto">
          <a:xfrm>
            <a:off x="5691433" y="446938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8</a:t>
            </a:r>
          </a:p>
        </p:txBody>
      </p:sp>
      <p:sp>
        <p:nvSpPr>
          <p:cNvPr id="345122" name="Text Box 34"/>
          <p:cNvSpPr txBox="1">
            <a:spLocks noChangeArrowheads="1"/>
          </p:cNvSpPr>
          <p:nvPr/>
        </p:nvSpPr>
        <p:spPr bwMode="auto">
          <a:xfrm>
            <a:off x="6126408" y="388200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9</a:t>
            </a:r>
          </a:p>
        </p:txBody>
      </p:sp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6615358" y="35010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10</a:t>
            </a:r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5762871" y="5982271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7529758" y="532980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6" name="Rectangle 38"/>
          <p:cNvSpPr>
            <a:spLocks noChangeArrowheads="1"/>
          </p:cNvSpPr>
          <p:nvPr/>
        </p:nvSpPr>
        <p:spPr bwMode="auto">
          <a:xfrm>
            <a:off x="7117008" y="545045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6386758" y="529805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 flipV="1">
            <a:off x="6194671" y="5910833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 flipV="1">
            <a:off x="8067921" y="5477446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5131" name="Rectangle 43"/>
          <p:cNvSpPr>
            <a:spLocks noChangeArrowheads="1"/>
          </p:cNvSpPr>
          <p:nvPr/>
        </p:nvSpPr>
        <p:spPr bwMode="auto">
          <a:xfrm>
            <a:off x="6702671" y="544728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6097833" y="495833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grpSp>
        <p:nvGrpSpPr>
          <p:cNvPr id="345138" name="Group 50"/>
          <p:cNvGrpSpPr>
            <a:grpSpLocks/>
          </p:cNvGrpSpPr>
          <p:nvPr/>
        </p:nvGrpSpPr>
        <p:grpSpPr bwMode="auto">
          <a:xfrm>
            <a:off x="5450133" y="5318696"/>
            <a:ext cx="720725" cy="528637"/>
            <a:chOff x="3062" y="3385"/>
            <a:chExt cx="454" cy="333"/>
          </a:xfrm>
        </p:grpSpPr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3062" y="3430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45134" name="Line 46"/>
            <p:cNvSpPr>
              <a:spLocks noChangeShapeType="1"/>
            </p:cNvSpPr>
            <p:nvPr/>
          </p:nvSpPr>
          <p:spPr bwMode="auto">
            <a:xfrm flipV="1">
              <a:off x="3334" y="3385"/>
              <a:ext cx="182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5139" name="Rectangle 51"/>
          <p:cNvSpPr>
            <a:spLocks noChangeArrowheads="1"/>
          </p:cNvSpPr>
          <p:nvPr/>
        </p:nvSpPr>
        <p:spPr bwMode="auto">
          <a:xfrm>
            <a:off x="5751758" y="5952108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2" grpId="0"/>
      <p:bldP spid="3451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出队实现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268760"/>
            <a:ext cx="7620000" cy="4114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b="0" dirty="0">
                <a:latin typeface="Times New Roman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b="0" dirty="0">
                <a:latin typeface="Times New Roman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(r == f)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下溢”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f = (f+1) 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        return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data [f];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5865934" y="4030216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6246934" y="4411216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7466134" y="54780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7618534" y="51732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V="1">
            <a:off x="7618534" y="4716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V="1">
            <a:off x="7466134" y="395401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7237534" y="5630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7847134" y="42588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0</a:t>
            </a:r>
          </a:p>
        </p:txBody>
      </p:sp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7999534" y="47922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</a:t>
            </a:r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7923334" y="53256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2</a:t>
            </a:r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7542334" y="57828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3</a:t>
            </a:r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932734" y="60114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4</a:t>
            </a:r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 flipV="1">
            <a:off x="7237534" y="4106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H="1">
            <a:off x="6856534" y="57066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 flipH="1">
            <a:off x="6399334" y="563041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H="1">
            <a:off x="6094534" y="5478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7999534" y="54018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/>
              <a:t>     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 flipV="1">
            <a:off x="6932734" y="40302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 flipH="1" flipV="1">
            <a:off x="6399334" y="410641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 rot="3038504">
            <a:off x="8257502" y="4454873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 flipH="1">
            <a:off x="5865934" y="50970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6018334" y="45636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8" name="Text Box 26"/>
          <p:cNvSpPr txBox="1">
            <a:spLocks noChangeArrowheads="1"/>
          </p:cNvSpPr>
          <p:nvPr/>
        </p:nvSpPr>
        <p:spPr bwMode="auto">
          <a:xfrm>
            <a:off x="7466134" y="38778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12</a:t>
            </a:r>
          </a:p>
        </p:txBody>
      </p:sp>
      <p:sp>
        <p:nvSpPr>
          <p:cNvPr id="346139" name="Text Box 27"/>
          <p:cNvSpPr txBox="1">
            <a:spLocks noChangeArrowheads="1"/>
          </p:cNvSpPr>
          <p:nvPr/>
        </p:nvSpPr>
        <p:spPr bwMode="auto">
          <a:xfrm>
            <a:off x="7008934" y="36492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11</a:t>
            </a:r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8185272" y="5592316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475534" y="60114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5</a:t>
            </a:r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5881809" y="567804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6</a:t>
            </a:r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5637334" y="5249416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7</a:t>
            </a:r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5475409" y="454139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/>
              <a:t>8</a:t>
            </a:r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5910384" y="395401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9</a:t>
            </a:r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6399334" y="35730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10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5546847" y="6054279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270872" y="5387529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6900984" y="552246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6170734" y="537006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V="1">
            <a:off x="5978647" y="5982841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6153" name="Line 41"/>
          <p:cNvSpPr>
            <a:spLocks noChangeShapeType="1"/>
          </p:cNvSpPr>
          <p:nvPr/>
        </p:nvSpPr>
        <p:spPr bwMode="auto">
          <a:xfrm flipH="1" flipV="1">
            <a:off x="7851897" y="5549454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6154" name="Rectangle 42"/>
          <p:cNvSpPr>
            <a:spLocks noChangeArrowheads="1"/>
          </p:cNvSpPr>
          <p:nvPr/>
        </p:nvSpPr>
        <p:spPr bwMode="auto">
          <a:xfrm>
            <a:off x="6486647" y="55192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9" name="Rectangle 47"/>
          <p:cNvSpPr>
            <a:spLocks noChangeArrowheads="1"/>
          </p:cNvSpPr>
          <p:nvPr/>
        </p:nvSpPr>
        <p:spPr bwMode="auto">
          <a:xfrm>
            <a:off x="7926509" y="5417691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6163" name="Group 51"/>
          <p:cNvGrpSpPr>
            <a:grpSpLocks/>
          </p:cNvGrpSpPr>
          <p:nvPr/>
        </p:nvGrpSpPr>
        <p:grpSpPr bwMode="auto">
          <a:xfrm>
            <a:off x="7466134" y="5965379"/>
            <a:ext cx="739775" cy="601662"/>
            <a:chOff x="4468" y="3747"/>
            <a:chExt cx="466" cy="379"/>
          </a:xfrm>
        </p:grpSpPr>
        <p:sp>
          <p:nvSpPr>
            <p:cNvPr id="346160" name="Rectangle 48"/>
            <p:cNvSpPr>
              <a:spLocks noChangeArrowheads="1"/>
            </p:cNvSpPr>
            <p:nvPr/>
          </p:nvSpPr>
          <p:spPr bwMode="auto">
            <a:xfrm>
              <a:off x="4694" y="3838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46161" name="Line 49"/>
            <p:cNvSpPr>
              <a:spLocks noChangeShapeType="1"/>
            </p:cNvSpPr>
            <p:nvPr/>
          </p:nvSpPr>
          <p:spPr bwMode="auto">
            <a:xfrm flipH="1" flipV="1">
              <a:off x="4468" y="3747"/>
              <a:ext cx="181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7407397" y="5606604"/>
            <a:ext cx="184150" cy="2746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1200" b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9" grpId="0" animBg="1"/>
      <p:bldP spid="3461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</a:t>
            </a:r>
            <a:r>
              <a:rPr lang="zh-CN" altLang="en-US" dirty="0" smtClean="0"/>
              <a:t>队列</a:t>
            </a:r>
            <a:r>
              <a:rPr lang="zh-CN" altLang="en-US" dirty="0"/>
              <a:t>的链式结构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简称：链队列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队头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 头结点，用来出队删除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队尾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 尾指针，用来入队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尾易插入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不易删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</a:rPr>
              <a:t>如果需要尾删除建议增加尾前一位的指针</a:t>
            </a:r>
            <a:endParaRPr lang="zh-CN" altLang="en-US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56A10C90-0366-41DA-9E83-43F7BA6D0975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grpSp>
        <p:nvGrpSpPr>
          <p:cNvPr id="348191" name="Group 31"/>
          <p:cNvGrpSpPr>
            <a:grpSpLocks/>
          </p:cNvGrpSpPr>
          <p:nvPr/>
        </p:nvGrpSpPr>
        <p:grpSpPr bwMode="auto">
          <a:xfrm>
            <a:off x="755650" y="4556125"/>
            <a:ext cx="7561263" cy="1465263"/>
            <a:chOff x="476" y="2870"/>
            <a:chExt cx="4763" cy="923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4513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4922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3651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4060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2154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2563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3425" y="3188"/>
              <a:ext cx="2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4196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2699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4" name="Text Box 14"/>
            <p:cNvSpPr txBox="1">
              <a:spLocks noChangeArrowheads="1"/>
            </p:cNvSpPr>
            <p:nvPr/>
          </p:nvSpPr>
          <p:spPr bwMode="auto">
            <a:xfrm>
              <a:off x="3062" y="3143"/>
              <a:ext cx="3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348175" name="Text Box 15"/>
            <p:cNvSpPr txBox="1">
              <a:spLocks noChangeArrowheads="1"/>
            </p:cNvSpPr>
            <p:nvPr/>
          </p:nvSpPr>
          <p:spPr bwMode="auto">
            <a:xfrm>
              <a:off x="4649" y="3505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 flipV="1">
              <a:off x="4831" y="3324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1247" y="3052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1656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>
              <a:off x="1792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476" y="287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48183" name="Line 23"/>
            <p:cNvSpPr>
              <a:spLocks noChangeShapeType="1"/>
            </p:cNvSpPr>
            <p:nvPr/>
          </p:nvSpPr>
          <p:spPr bwMode="auto">
            <a:xfrm flipV="1">
              <a:off x="930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8190" name="Group 30"/>
          <p:cNvGrpSpPr>
            <a:grpSpLocks/>
          </p:cNvGrpSpPr>
          <p:nvPr/>
        </p:nvGrpSpPr>
        <p:grpSpPr bwMode="auto">
          <a:xfrm>
            <a:off x="5651500" y="1844675"/>
            <a:ext cx="2378075" cy="1465263"/>
            <a:chOff x="3560" y="1162"/>
            <a:chExt cx="1498" cy="923"/>
          </a:xfrm>
        </p:grpSpPr>
        <p:sp>
          <p:nvSpPr>
            <p:cNvPr id="348184" name="Text Box 24"/>
            <p:cNvSpPr txBox="1">
              <a:spLocks noChangeArrowheads="1"/>
            </p:cNvSpPr>
            <p:nvPr/>
          </p:nvSpPr>
          <p:spPr bwMode="auto">
            <a:xfrm>
              <a:off x="4468" y="1797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48185" name="Line 25"/>
            <p:cNvSpPr>
              <a:spLocks noChangeShapeType="1"/>
            </p:cNvSpPr>
            <p:nvPr/>
          </p:nvSpPr>
          <p:spPr bwMode="auto">
            <a:xfrm flipV="1">
              <a:off x="4650" y="1616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6" name="Rectangle 26"/>
            <p:cNvSpPr>
              <a:spLocks noChangeArrowheads="1"/>
            </p:cNvSpPr>
            <p:nvPr/>
          </p:nvSpPr>
          <p:spPr bwMode="auto">
            <a:xfrm>
              <a:off x="4331" y="1344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87" name="Rectangle 27"/>
            <p:cNvSpPr>
              <a:spLocks noChangeArrowheads="1"/>
            </p:cNvSpPr>
            <p:nvPr/>
          </p:nvSpPr>
          <p:spPr bwMode="auto">
            <a:xfrm>
              <a:off x="4740" y="134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48188" name="Text Box 28"/>
            <p:cNvSpPr txBox="1">
              <a:spLocks noChangeArrowheads="1"/>
            </p:cNvSpPr>
            <p:nvPr/>
          </p:nvSpPr>
          <p:spPr bwMode="auto">
            <a:xfrm>
              <a:off x="3560" y="116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48189" name="Line 29"/>
            <p:cNvSpPr>
              <a:spLocks noChangeShapeType="1"/>
            </p:cNvSpPr>
            <p:nvPr/>
          </p:nvSpPr>
          <p:spPr bwMode="auto">
            <a:xfrm flipV="1">
              <a:off x="4014" y="1480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49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 b="0">
                <a:latin typeface="Times New Roman" pitchFamily="18" charset="0"/>
              </a:rPr>
              <a:t> &lt;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T&gt;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LinkQueue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LinkQueue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Empty();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	GetQueue();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获取队头元素</a:t>
            </a:r>
            <a:endParaRPr lang="en-US" altLang="zh-CN" sz="24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EnQueue(T);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入队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DeQueue();    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出队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        ~ LinkQueue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Node&lt;T&gt;  *front, *rear;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C2C76C62-D21D-403A-AF4B-572CF4A95C56}" type="slidenum">
              <a:rPr lang="en-US" altLang="zh-CN"/>
              <a:pPr/>
              <a:t>46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入队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34752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DC3F2CB4-34D3-4D3C-B1D3-DC39420FBD6C}" type="slidenum">
              <a:rPr lang="en-US" altLang="zh-CN"/>
              <a:pPr/>
              <a:t>47</a:t>
            </a:fld>
            <a:r>
              <a:rPr lang="en-US" altLang="zh-CN"/>
              <a:t>-</a:t>
            </a:r>
          </a:p>
        </p:txBody>
      </p:sp>
      <p:grpSp>
        <p:nvGrpSpPr>
          <p:cNvPr id="350260" name="Group 52"/>
          <p:cNvGrpSpPr>
            <a:grpSpLocks/>
          </p:cNvGrpSpPr>
          <p:nvPr/>
        </p:nvGrpSpPr>
        <p:grpSpPr bwMode="auto">
          <a:xfrm>
            <a:off x="7272908" y="4581525"/>
            <a:ext cx="792162" cy="890588"/>
            <a:chOff x="4513" y="2976"/>
            <a:chExt cx="499" cy="561"/>
          </a:xfrm>
        </p:grpSpPr>
        <p:sp>
          <p:nvSpPr>
            <p:cNvPr id="350227" name="Text Box 19"/>
            <p:cNvSpPr txBox="1">
              <a:spLocks noChangeArrowheads="1"/>
            </p:cNvSpPr>
            <p:nvPr/>
          </p:nvSpPr>
          <p:spPr bwMode="auto">
            <a:xfrm>
              <a:off x="4513" y="3249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 flipV="1">
              <a:off x="4830" y="2976"/>
              <a:ext cx="0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0232" name="Group 24"/>
          <p:cNvGrpSpPr>
            <a:grpSpLocks/>
          </p:cNvGrpSpPr>
          <p:nvPr/>
        </p:nvGrpSpPr>
        <p:grpSpPr bwMode="auto">
          <a:xfrm>
            <a:off x="7524874" y="4006850"/>
            <a:ext cx="1871662" cy="576263"/>
            <a:chOff x="3334" y="890"/>
            <a:chExt cx="1179" cy="363"/>
          </a:xfrm>
        </p:grpSpPr>
        <p:grpSp>
          <p:nvGrpSpPr>
            <p:cNvPr id="350233" name="Group 25"/>
            <p:cNvGrpSpPr>
              <a:grpSpLocks/>
            </p:cNvGrpSpPr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50234" name="Rectangle 26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x</a:t>
                </a:r>
              </a:p>
            </p:txBody>
          </p:sp>
          <p:sp>
            <p:nvSpPr>
              <p:cNvPr id="350235" name="Rectangle 27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∧</a:t>
                </a:r>
              </a:p>
            </p:txBody>
          </p:sp>
        </p:grpSp>
        <p:sp>
          <p:nvSpPr>
            <p:cNvPr id="350236" name="Line 28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37" name="Text Box 29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1691804" y="3559175"/>
            <a:ext cx="4824412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*s=new Node&lt;T&gt;;</a:t>
            </a: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s-&gt;data =x;</a:t>
            </a: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s-&gt;next =NULL</a:t>
            </a:r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1764829" y="49990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rear-&gt;next = s;</a:t>
            </a:r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1764829" y="54308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 =s;</a:t>
            </a:r>
          </a:p>
        </p:txBody>
      </p:sp>
      <p:sp>
        <p:nvSpPr>
          <p:cNvPr id="350241" name="Rectangle 33"/>
          <p:cNvSpPr>
            <a:spLocks noChangeArrowheads="1"/>
          </p:cNvSpPr>
          <p:nvPr/>
        </p:nvSpPr>
        <p:spPr bwMode="auto">
          <a:xfrm>
            <a:off x="6731570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350242" name="Rectangle 34"/>
          <p:cNvSpPr>
            <a:spLocks noChangeArrowheads="1"/>
          </p:cNvSpPr>
          <p:nvPr/>
        </p:nvSpPr>
        <p:spPr bwMode="auto">
          <a:xfrm>
            <a:off x="7380858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/>
              <a:t>∧</a:t>
            </a:r>
          </a:p>
        </p:txBody>
      </p:sp>
      <p:sp>
        <p:nvSpPr>
          <p:cNvPr id="350243" name="Rectangle 35"/>
          <p:cNvSpPr>
            <a:spLocks noChangeArrowheads="1"/>
          </p:cNvSpPr>
          <p:nvPr/>
        </p:nvSpPr>
        <p:spPr bwMode="auto">
          <a:xfrm>
            <a:off x="5363145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n-1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601243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2986658" y="2854325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350246" name="Rectangle 38"/>
          <p:cNvSpPr>
            <a:spLocks noChangeArrowheads="1"/>
          </p:cNvSpPr>
          <p:nvPr/>
        </p:nvSpPr>
        <p:spPr bwMode="auto">
          <a:xfrm>
            <a:off x="3635945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5004370" y="3070225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8" name="Line 40"/>
          <p:cNvSpPr>
            <a:spLocks noChangeShapeType="1"/>
          </p:cNvSpPr>
          <p:nvPr/>
        </p:nvSpPr>
        <p:spPr bwMode="auto">
          <a:xfrm>
            <a:off x="6228333" y="3070225"/>
            <a:ext cx="503237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9" name="Line 41"/>
          <p:cNvSpPr>
            <a:spLocks noChangeShapeType="1"/>
          </p:cNvSpPr>
          <p:nvPr/>
        </p:nvSpPr>
        <p:spPr bwMode="auto">
          <a:xfrm>
            <a:off x="3851845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0" name="Text Box 42"/>
          <p:cNvSpPr txBox="1">
            <a:spLocks noChangeArrowheads="1"/>
          </p:cNvSpPr>
          <p:nvPr/>
        </p:nvSpPr>
        <p:spPr bwMode="auto">
          <a:xfrm>
            <a:off x="4428108" y="2998788"/>
            <a:ext cx="576262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50251" name="Text Box 43"/>
          <p:cNvSpPr txBox="1">
            <a:spLocks noChangeArrowheads="1"/>
          </p:cNvSpPr>
          <p:nvPr/>
        </p:nvSpPr>
        <p:spPr bwMode="auto">
          <a:xfrm>
            <a:off x="6947470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350252" name="Line 44"/>
          <p:cNvSpPr>
            <a:spLocks noChangeShapeType="1"/>
          </p:cNvSpPr>
          <p:nvPr/>
        </p:nvSpPr>
        <p:spPr bwMode="auto">
          <a:xfrm flipV="1">
            <a:off x="7236395" y="328612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3" name="Rectangle 45"/>
          <p:cNvSpPr>
            <a:spLocks noChangeArrowheads="1"/>
          </p:cNvSpPr>
          <p:nvPr/>
        </p:nvSpPr>
        <p:spPr bwMode="auto">
          <a:xfrm>
            <a:off x="1546795" y="2854325"/>
            <a:ext cx="649288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0254" name="Rectangle 46"/>
          <p:cNvSpPr>
            <a:spLocks noChangeArrowheads="1"/>
          </p:cNvSpPr>
          <p:nvPr/>
        </p:nvSpPr>
        <p:spPr bwMode="auto">
          <a:xfrm>
            <a:off x="219608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0255" name="Line 47"/>
          <p:cNvSpPr>
            <a:spLocks noChangeShapeType="1"/>
          </p:cNvSpPr>
          <p:nvPr/>
        </p:nvSpPr>
        <p:spPr bwMode="auto">
          <a:xfrm>
            <a:off x="2411983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6" name="Text Box 48"/>
          <p:cNvSpPr txBox="1">
            <a:spLocks noChangeArrowheads="1"/>
          </p:cNvSpPr>
          <p:nvPr/>
        </p:nvSpPr>
        <p:spPr bwMode="auto">
          <a:xfrm>
            <a:off x="1512832" y="198884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350257" name="Line 49"/>
          <p:cNvSpPr>
            <a:spLocks noChangeShapeType="1"/>
          </p:cNvSpPr>
          <p:nvPr/>
        </p:nvSpPr>
        <p:spPr bwMode="auto">
          <a:xfrm flipH="1">
            <a:off x="1926375" y="2446040"/>
            <a:ext cx="0" cy="40828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8" name="Freeform 50"/>
          <p:cNvSpPr>
            <a:spLocks/>
          </p:cNvSpPr>
          <p:nvPr/>
        </p:nvSpPr>
        <p:spPr bwMode="auto">
          <a:xfrm>
            <a:off x="7524328" y="3009900"/>
            <a:ext cx="365919" cy="1139825"/>
          </a:xfrm>
          <a:custGeom>
            <a:avLst/>
            <a:gdLst>
              <a:gd name="T0" fmla="*/ 0 w 461"/>
              <a:gd name="T1" fmla="*/ 38 h 718"/>
              <a:gd name="T2" fmla="*/ 273 w 461"/>
              <a:gd name="T3" fmla="*/ 38 h 718"/>
              <a:gd name="T4" fmla="*/ 409 w 461"/>
              <a:gd name="T5" fmla="*/ 265 h 718"/>
              <a:gd name="T6" fmla="*/ 454 w 461"/>
              <a:gd name="T7" fmla="*/ 537 h 718"/>
              <a:gd name="T8" fmla="*/ 454 w 461"/>
              <a:gd name="T9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718">
                <a:moveTo>
                  <a:pt x="0" y="38"/>
                </a:moveTo>
                <a:cubicBezTo>
                  <a:pt x="102" y="19"/>
                  <a:pt x="205" y="0"/>
                  <a:pt x="273" y="38"/>
                </a:cubicBezTo>
                <a:cubicBezTo>
                  <a:pt x="341" y="76"/>
                  <a:pt x="379" y="182"/>
                  <a:pt x="409" y="265"/>
                </a:cubicBezTo>
                <a:cubicBezTo>
                  <a:pt x="439" y="348"/>
                  <a:pt x="447" y="462"/>
                  <a:pt x="454" y="537"/>
                </a:cubicBezTo>
                <a:cubicBezTo>
                  <a:pt x="461" y="612"/>
                  <a:pt x="457" y="665"/>
                  <a:pt x="454" y="71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9" name="Rectangle 51"/>
          <p:cNvSpPr>
            <a:spLocks noChangeArrowheads="1"/>
          </p:cNvSpPr>
          <p:nvPr/>
        </p:nvSpPr>
        <p:spPr bwMode="auto">
          <a:xfrm>
            <a:off x="6985570" y="3314700"/>
            <a:ext cx="574675" cy="7493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8" grpId="0"/>
      <p:bldP spid="350239" grpId="0"/>
      <p:bldP spid="350240" grpId="0"/>
      <p:bldP spid="350258" grpId="0" animBg="1"/>
      <p:bldP spid="3502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51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出队</a:t>
            </a:r>
            <a:endParaRPr lang="en-US" altLang="zh-CN"/>
          </a:p>
        </p:txBody>
      </p:sp>
      <p:grpSp>
        <p:nvGrpSpPr>
          <p:cNvPr id="351252" name="Group 20"/>
          <p:cNvGrpSpPr>
            <a:grpSpLocks/>
          </p:cNvGrpSpPr>
          <p:nvPr/>
        </p:nvGrpSpPr>
        <p:grpSpPr bwMode="auto">
          <a:xfrm>
            <a:off x="3635697" y="2493541"/>
            <a:ext cx="215900" cy="360363"/>
            <a:chOff x="2200" y="3022"/>
            <a:chExt cx="136" cy="227"/>
          </a:xfrm>
        </p:grpSpPr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54" name="Line 22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691556" y="4350792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*p = front-&gt;next;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1691556" y="49984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front-&gt;next = p-&gt;next;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1762993" y="56461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FF"/>
                </a:solidFill>
              </a:rPr>
              <a:t>delete</a:t>
            </a:r>
            <a:r>
              <a:rPr lang="en-US" altLang="zh-CN" sz="2800" b="0">
                <a:solidFill>
                  <a:srgbClr val="000000"/>
                </a:solidFill>
              </a:rPr>
              <a:t> p;</a:t>
            </a:r>
          </a:p>
        </p:txBody>
      </p:sp>
      <p:grpSp>
        <p:nvGrpSpPr>
          <p:cNvPr id="351258" name="Group 26"/>
          <p:cNvGrpSpPr>
            <a:grpSpLocks/>
          </p:cNvGrpSpPr>
          <p:nvPr/>
        </p:nvGrpSpPr>
        <p:grpSpPr bwMode="auto">
          <a:xfrm>
            <a:off x="4572322" y="1772816"/>
            <a:ext cx="647700" cy="717550"/>
            <a:chOff x="4424" y="709"/>
            <a:chExt cx="408" cy="452"/>
          </a:xfrm>
        </p:grpSpPr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51261" name="Oval 29"/>
          <p:cNvSpPr>
            <a:spLocks noChangeArrowheads="1"/>
          </p:cNvSpPr>
          <p:nvPr/>
        </p:nvSpPr>
        <p:spPr bwMode="auto">
          <a:xfrm>
            <a:off x="4140522" y="3501604"/>
            <a:ext cx="1223962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</a:p>
        </p:txBody>
      </p:sp>
      <p:sp>
        <p:nvSpPr>
          <p:cNvPr id="351262" name="AutoShape 30"/>
          <p:cNvSpPr>
            <a:spLocks noChangeArrowheads="1"/>
          </p:cNvSpPr>
          <p:nvPr/>
        </p:nvSpPr>
        <p:spPr bwMode="auto">
          <a:xfrm rot="5400000">
            <a:off x="4247678" y="3176960"/>
            <a:ext cx="720725" cy="217487"/>
          </a:xfrm>
          <a:prstGeom prst="rightArrow">
            <a:avLst>
              <a:gd name="adj1" fmla="val 50000"/>
              <a:gd name="adj2" fmla="val 8284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766794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831723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/>
              <a:t>∧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36289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601218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3923034" y="2493541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572322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6299522" y="2709441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7164709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>
            <a:off x="4788222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2" name="Text Box 40"/>
          <p:cNvSpPr txBox="1">
            <a:spLocks noChangeArrowheads="1"/>
          </p:cNvSpPr>
          <p:nvPr/>
        </p:nvSpPr>
        <p:spPr bwMode="auto">
          <a:xfrm>
            <a:off x="6659884" y="2638004"/>
            <a:ext cx="57626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51273" name="Text Box 41"/>
          <p:cNvSpPr txBox="1">
            <a:spLocks noChangeArrowheads="1"/>
          </p:cNvSpPr>
          <p:nvPr/>
        </p:nvSpPr>
        <p:spPr bwMode="auto">
          <a:xfrm>
            <a:off x="7883847" y="3212679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351274" name="Line 42"/>
          <p:cNvSpPr>
            <a:spLocks noChangeShapeType="1"/>
          </p:cNvSpPr>
          <p:nvPr/>
        </p:nvSpPr>
        <p:spPr bwMode="auto">
          <a:xfrm flipV="1">
            <a:off x="8172772" y="2925341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2483172" y="2493541"/>
            <a:ext cx="649287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3132459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1277" name="Line 45"/>
          <p:cNvSpPr>
            <a:spLocks noChangeShapeType="1"/>
          </p:cNvSpPr>
          <p:nvPr/>
        </p:nvSpPr>
        <p:spPr bwMode="auto">
          <a:xfrm>
            <a:off x="3348359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8" name="Text Box 46"/>
          <p:cNvSpPr txBox="1">
            <a:spLocks noChangeArrowheads="1"/>
          </p:cNvSpPr>
          <p:nvPr/>
        </p:nvSpPr>
        <p:spPr bwMode="auto">
          <a:xfrm>
            <a:off x="1332234" y="2204616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351279" name="Line 47"/>
          <p:cNvSpPr>
            <a:spLocks noChangeShapeType="1"/>
          </p:cNvSpPr>
          <p:nvPr/>
        </p:nvSpPr>
        <p:spPr bwMode="auto">
          <a:xfrm flipV="1">
            <a:off x="1979934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81" name="Freeform 49"/>
          <p:cNvSpPr>
            <a:spLocks/>
          </p:cNvSpPr>
          <p:nvPr/>
        </p:nvSpPr>
        <p:spPr bwMode="auto">
          <a:xfrm>
            <a:off x="3348359" y="2780879"/>
            <a:ext cx="2376488" cy="528637"/>
          </a:xfrm>
          <a:custGeom>
            <a:avLst/>
            <a:gdLst>
              <a:gd name="T0" fmla="*/ 0 w 1678"/>
              <a:gd name="T1" fmla="*/ 0 h 333"/>
              <a:gd name="T2" fmla="*/ 227 w 1678"/>
              <a:gd name="T3" fmla="*/ 227 h 333"/>
              <a:gd name="T4" fmla="*/ 635 w 1678"/>
              <a:gd name="T5" fmla="*/ 318 h 333"/>
              <a:gd name="T6" fmla="*/ 1043 w 1678"/>
              <a:gd name="T7" fmla="*/ 318 h 333"/>
              <a:gd name="T8" fmla="*/ 1497 w 1678"/>
              <a:gd name="T9" fmla="*/ 227 h 333"/>
              <a:gd name="T10" fmla="*/ 1678 w 1678"/>
              <a:gd name="T11" fmla="*/ 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333">
                <a:moveTo>
                  <a:pt x="0" y="0"/>
                </a:moveTo>
                <a:cubicBezTo>
                  <a:pt x="60" y="87"/>
                  <a:pt x="121" y="174"/>
                  <a:pt x="227" y="227"/>
                </a:cubicBezTo>
                <a:cubicBezTo>
                  <a:pt x="333" y="280"/>
                  <a:pt x="499" y="303"/>
                  <a:pt x="635" y="318"/>
                </a:cubicBezTo>
                <a:cubicBezTo>
                  <a:pt x="771" y="333"/>
                  <a:pt x="899" y="333"/>
                  <a:pt x="1043" y="318"/>
                </a:cubicBezTo>
                <a:cubicBezTo>
                  <a:pt x="1187" y="303"/>
                  <a:pt x="1391" y="265"/>
                  <a:pt x="1497" y="227"/>
                </a:cubicBezTo>
                <a:cubicBezTo>
                  <a:pt x="1603" y="189"/>
                  <a:pt x="1640" y="140"/>
                  <a:pt x="1678" y="9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5" grpId="0"/>
      <p:bldP spid="351256" grpId="0"/>
      <p:bldP spid="351257" grpId="0"/>
      <p:bldP spid="351261" grpId="0" animBg="1"/>
      <p:bldP spid="351262" grpId="0" animBg="1"/>
      <p:bldP spid="3512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链队列的实现</a:t>
            </a:r>
          </a:p>
        </p:txBody>
      </p:sp>
      <p:sp>
        <p:nvSpPr>
          <p:cNvPr id="352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出队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b="1" dirty="0" smtClean="0">
                <a:solidFill>
                  <a:srgbClr val="0000FF"/>
                </a:solidFill>
              </a:rPr>
              <a:t>特殊情况</a:t>
            </a:r>
            <a:r>
              <a:rPr lang="zh-CN" altLang="en-US" dirty="0" smtClean="0"/>
              <a:t>：最后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grpSp>
        <p:nvGrpSpPr>
          <p:cNvPr id="352260" name="Group 4"/>
          <p:cNvGrpSpPr>
            <a:grpSpLocks/>
          </p:cNvGrpSpPr>
          <p:nvPr/>
        </p:nvGrpSpPr>
        <p:grpSpPr bwMode="auto">
          <a:xfrm>
            <a:off x="6227391" y="2637557"/>
            <a:ext cx="215900" cy="360363"/>
            <a:chOff x="2200" y="3022"/>
            <a:chExt cx="136" cy="227"/>
          </a:xfrm>
        </p:grpSpPr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2262" name="Line 6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1475457" y="4032721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*p = front-&gt;next;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475457" y="4537546"/>
            <a:ext cx="8209111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front-&gt;next = p-&gt;next;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solidFill>
                  <a:srgbClr val="0000FF"/>
                </a:solidFill>
              </a:rPr>
              <a:t>if</a:t>
            </a:r>
            <a:r>
              <a:rPr lang="en-US" altLang="zh-CN" sz="2800" b="0" dirty="0">
                <a:solidFill>
                  <a:srgbClr val="000000"/>
                </a:solidFill>
              </a:rPr>
              <a:t> (p-&gt;next==NULL)  rear = front</a:t>
            </a:r>
            <a:r>
              <a:rPr lang="en-US" altLang="zh-CN" sz="2800" b="0" dirty="0" smtClean="0">
                <a:solidFill>
                  <a:srgbClr val="000000"/>
                </a:solidFill>
              </a:rPr>
              <a:t>; </a:t>
            </a:r>
            <a:r>
              <a:rPr lang="en-US" altLang="zh-CN" sz="2800" dirty="0" smtClean="0">
                <a:solidFill>
                  <a:srgbClr val="C00000"/>
                </a:solidFill>
              </a:rPr>
              <a:t>//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新增的语句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1475457" y="5574184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FF"/>
                </a:solidFill>
              </a:rPr>
              <a:t>delete</a:t>
            </a:r>
            <a:r>
              <a:rPr lang="en-US" altLang="zh-CN" sz="2800" b="0">
                <a:solidFill>
                  <a:srgbClr val="000000"/>
                </a:solidFill>
              </a:rPr>
              <a:t> p;</a:t>
            </a:r>
          </a:p>
        </p:txBody>
      </p:sp>
      <p:grpSp>
        <p:nvGrpSpPr>
          <p:cNvPr id="352266" name="Group 10"/>
          <p:cNvGrpSpPr>
            <a:grpSpLocks/>
          </p:cNvGrpSpPr>
          <p:nvPr/>
        </p:nvGrpSpPr>
        <p:grpSpPr bwMode="auto">
          <a:xfrm>
            <a:off x="7164016" y="1916832"/>
            <a:ext cx="647700" cy="717550"/>
            <a:chOff x="4424" y="709"/>
            <a:chExt cx="408" cy="452"/>
          </a:xfrm>
        </p:grpSpPr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52269" name="Oval 13"/>
          <p:cNvSpPr>
            <a:spLocks noChangeArrowheads="1"/>
          </p:cNvSpPr>
          <p:nvPr/>
        </p:nvSpPr>
        <p:spPr bwMode="auto">
          <a:xfrm>
            <a:off x="7021141" y="3859932"/>
            <a:ext cx="1223962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</a:p>
        </p:txBody>
      </p:sp>
      <p:sp>
        <p:nvSpPr>
          <p:cNvPr id="352270" name="AutoShape 14"/>
          <p:cNvSpPr>
            <a:spLocks noChangeArrowheads="1"/>
          </p:cNvSpPr>
          <p:nvPr/>
        </p:nvSpPr>
        <p:spPr bwMode="auto">
          <a:xfrm rot="5400000">
            <a:off x="7056859" y="3319389"/>
            <a:ext cx="720725" cy="217488"/>
          </a:xfrm>
          <a:prstGeom prst="rightArrow">
            <a:avLst>
              <a:gd name="adj1" fmla="val 50000"/>
              <a:gd name="adj2" fmla="val 8284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6514728" y="2637557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352276" name="Rectangle 20"/>
          <p:cNvSpPr>
            <a:spLocks noChangeArrowheads="1"/>
          </p:cNvSpPr>
          <p:nvPr/>
        </p:nvSpPr>
        <p:spPr bwMode="auto">
          <a:xfrm>
            <a:off x="7164016" y="2637557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/>
              <a:t>∧</a:t>
            </a:r>
          </a:p>
        </p:txBody>
      </p:sp>
      <p:sp>
        <p:nvSpPr>
          <p:cNvPr id="352281" name="Text Box 25"/>
          <p:cNvSpPr txBox="1">
            <a:spLocks noChangeArrowheads="1"/>
          </p:cNvSpPr>
          <p:nvPr/>
        </p:nvSpPr>
        <p:spPr bwMode="auto">
          <a:xfrm>
            <a:off x="6444878" y="335669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352283" name="Rectangle 27"/>
          <p:cNvSpPr>
            <a:spLocks noChangeArrowheads="1"/>
          </p:cNvSpPr>
          <p:nvPr/>
        </p:nvSpPr>
        <p:spPr bwMode="auto">
          <a:xfrm>
            <a:off x="5074866" y="2637557"/>
            <a:ext cx="649287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2284" name="Rectangle 28"/>
          <p:cNvSpPr>
            <a:spLocks noChangeArrowheads="1"/>
          </p:cNvSpPr>
          <p:nvPr/>
        </p:nvSpPr>
        <p:spPr bwMode="auto">
          <a:xfrm>
            <a:off x="5724153" y="2637557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2285" name="Line 29"/>
          <p:cNvSpPr>
            <a:spLocks noChangeShapeType="1"/>
          </p:cNvSpPr>
          <p:nvPr/>
        </p:nvSpPr>
        <p:spPr bwMode="auto">
          <a:xfrm>
            <a:off x="5940053" y="2853457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6" name="Text Box 30"/>
          <p:cNvSpPr txBox="1">
            <a:spLocks noChangeArrowheads="1"/>
          </p:cNvSpPr>
          <p:nvPr/>
        </p:nvSpPr>
        <p:spPr bwMode="auto">
          <a:xfrm>
            <a:off x="3923928" y="2348632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352287" name="Line 31"/>
          <p:cNvSpPr>
            <a:spLocks noChangeShapeType="1"/>
          </p:cNvSpPr>
          <p:nvPr/>
        </p:nvSpPr>
        <p:spPr bwMode="auto">
          <a:xfrm flipV="1">
            <a:off x="4571628" y="2853457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9" name="Line 33"/>
          <p:cNvSpPr>
            <a:spLocks noChangeShapeType="1"/>
          </p:cNvSpPr>
          <p:nvPr/>
        </p:nvSpPr>
        <p:spPr bwMode="auto">
          <a:xfrm flipH="1" flipV="1">
            <a:off x="6805241" y="3067770"/>
            <a:ext cx="0" cy="3603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90" name="Rectangle 34"/>
          <p:cNvSpPr>
            <a:spLocks noChangeArrowheads="1"/>
          </p:cNvSpPr>
          <p:nvPr/>
        </p:nvSpPr>
        <p:spPr bwMode="auto">
          <a:xfrm>
            <a:off x="5724153" y="263597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0"/>
              <a:t>∧</a:t>
            </a:r>
            <a:endParaRPr kumimoji="1" lang="zh-CN" altLang="en-US" b="0"/>
          </a:p>
        </p:txBody>
      </p:sp>
      <p:grpSp>
        <p:nvGrpSpPr>
          <p:cNvPr id="352296" name="Group 40"/>
          <p:cNvGrpSpPr>
            <a:grpSpLocks/>
          </p:cNvGrpSpPr>
          <p:nvPr/>
        </p:nvGrpSpPr>
        <p:grpSpPr bwMode="auto">
          <a:xfrm>
            <a:off x="5363791" y="3067770"/>
            <a:ext cx="792162" cy="746125"/>
            <a:chOff x="3605" y="2069"/>
            <a:chExt cx="499" cy="470"/>
          </a:xfrm>
        </p:grpSpPr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3605" y="2251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52292" name="Line 36"/>
            <p:cNvSpPr>
              <a:spLocks noChangeShapeType="1"/>
            </p:cNvSpPr>
            <p:nvPr/>
          </p:nvSpPr>
          <p:spPr bwMode="auto">
            <a:xfrm flipH="1" flipV="1">
              <a:off x="3832" y="2069"/>
              <a:ext cx="0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6732216" y="3067770"/>
            <a:ext cx="215900" cy="360362"/>
            <a:chOff x="2200" y="3022"/>
            <a:chExt cx="136" cy="227"/>
          </a:xfrm>
        </p:grpSpPr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2295" name="Line 39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/>
      <p:bldP spid="352264" grpId="0"/>
      <p:bldP spid="352265" grpId="0"/>
      <p:bldP spid="352269" grpId="0" animBg="1"/>
      <p:bldP spid="352270" grpId="0" animBg="1"/>
      <p:bldP spid="35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755" y="-27384"/>
            <a:ext cx="7543800" cy="1143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迷你简启体" pitchFamily="65" charset="-122"/>
              </a:rPr>
              <a:t>课程安排：</a:t>
            </a:r>
            <a:r>
              <a:rPr lang="zh-CN" altLang="en-US" dirty="0" smtClean="0">
                <a:latin typeface="Times New Roman" pitchFamily="18" charset="0"/>
                <a:ea typeface="迷你简启体" pitchFamily="65" charset="-122"/>
              </a:rPr>
              <a:t>共</a:t>
            </a:r>
            <a:r>
              <a:rPr lang="en-US" altLang="zh-CN" smtClean="0">
                <a:latin typeface="Times New Roman" pitchFamily="18" charset="0"/>
                <a:ea typeface="迷你简启体" pitchFamily="65" charset="-122"/>
              </a:rPr>
              <a:t>32</a:t>
            </a:r>
            <a:r>
              <a:rPr lang="zh-CN" altLang="en-US" smtClean="0">
                <a:latin typeface="Times New Roman" pitchFamily="18" charset="0"/>
                <a:ea typeface="迷你简启体" pitchFamily="65" charset="-122"/>
              </a:rPr>
              <a:t>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44724"/>
            <a:ext cx="7620000" cy="5151276"/>
          </a:xfrm>
        </p:spPr>
        <p:txBody>
          <a:bodyPr/>
          <a:lstStyle/>
          <a:p>
            <a:r>
              <a:rPr lang="zh-CN" altLang="en-US" sz="2400" dirty="0"/>
              <a:t>绪论，线性表，栈、队列、数组，树和二叉树，图，查找，排序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800944"/>
            <a:ext cx="9029700" cy="4724400"/>
            <a:chOff x="0" y="1219200"/>
            <a:chExt cx="9029700" cy="4724400"/>
          </a:xfrm>
        </p:grpSpPr>
        <p:grpSp>
          <p:nvGrpSpPr>
            <p:cNvPr id="259075" name="Group 3"/>
            <p:cNvGrpSpPr>
              <a:grpSpLocks/>
            </p:cNvGrpSpPr>
            <p:nvPr/>
          </p:nvGrpSpPr>
          <p:grpSpPr bwMode="auto">
            <a:xfrm>
              <a:off x="0" y="3213100"/>
              <a:ext cx="2187575" cy="762000"/>
              <a:chOff x="144" y="1680"/>
              <a:chExt cx="1248" cy="480"/>
            </a:xfrm>
          </p:grpSpPr>
          <p:sp>
            <p:nvSpPr>
              <p:cNvPr id="259076" name="AutoShape 4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数据结构</a:t>
                </a: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基本概念</a:t>
                </a:r>
              </a:p>
            </p:txBody>
          </p:sp>
          <p:sp>
            <p:nvSpPr>
              <p:cNvPr id="259077" name="Text Box 5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078" name="Line 6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2195513" y="3573463"/>
              <a:ext cx="790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29" name="Group 57"/>
            <p:cNvGrpSpPr>
              <a:grpSpLocks/>
            </p:cNvGrpSpPr>
            <p:nvPr/>
          </p:nvGrpSpPr>
          <p:grpSpPr bwMode="auto">
            <a:xfrm>
              <a:off x="3059113" y="3213100"/>
              <a:ext cx="2020887" cy="762000"/>
              <a:chOff x="1927" y="2024"/>
              <a:chExt cx="1273" cy="480"/>
            </a:xfrm>
          </p:grpSpPr>
          <p:grpSp>
            <p:nvGrpSpPr>
              <p:cNvPr id="259128" name="Group 56"/>
              <p:cNvGrpSpPr>
                <a:grpSpLocks/>
              </p:cNvGrpSpPr>
              <p:nvPr/>
            </p:nvGrpSpPr>
            <p:grpSpPr bwMode="auto">
              <a:xfrm>
                <a:off x="1927" y="2024"/>
                <a:ext cx="1273" cy="480"/>
                <a:chOff x="1927" y="2024"/>
                <a:chExt cx="1273" cy="480"/>
              </a:xfrm>
            </p:grpSpPr>
            <p:sp>
              <p:nvSpPr>
                <p:cNvPr id="259087" name="AutoShape 15"/>
                <p:cNvSpPr>
                  <a:spLocks noChangeArrowheads="1"/>
                </p:cNvSpPr>
                <p:nvPr/>
              </p:nvSpPr>
              <p:spPr bwMode="auto">
                <a:xfrm>
                  <a:off x="1927" y="2024"/>
                  <a:ext cx="1273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线性表</a:t>
                  </a:r>
                </a:p>
              </p:txBody>
            </p:sp>
            <p:sp>
              <p:nvSpPr>
                <p:cNvPr id="259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0" y="2168"/>
                  <a:ext cx="530" cy="23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59089" name="Line 17"/>
              <p:cNvSpPr>
                <a:spLocks noChangeShapeType="1"/>
              </p:cNvSpPr>
              <p:nvPr/>
            </p:nvSpPr>
            <p:spPr bwMode="auto">
              <a:xfrm>
                <a:off x="2607" y="2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0" name="Group 18"/>
            <p:cNvGrpSpPr>
              <a:grpSpLocks/>
            </p:cNvGrpSpPr>
            <p:nvPr/>
          </p:nvGrpSpPr>
          <p:grpSpPr bwMode="auto">
            <a:xfrm>
              <a:off x="4724400" y="3962400"/>
              <a:ext cx="3451225" cy="1981200"/>
              <a:chOff x="2928" y="2496"/>
              <a:chExt cx="1968" cy="1248"/>
            </a:xfrm>
          </p:grpSpPr>
          <p:grpSp>
            <p:nvGrpSpPr>
              <p:cNvPr id="259091" name="Group 19"/>
              <p:cNvGrpSpPr>
                <a:grpSpLocks/>
              </p:cNvGrpSpPr>
              <p:nvPr/>
            </p:nvGrpSpPr>
            <p:grpSpPr bwMode="auto">
              <a:xfrm>
                <a:off x="3648" y="3264"/>
                <a:ext cx="1248" cy="480"/>
                <a:chOff x="144" y="1680"/>
                <a:chExt cx="1248" cy="480"/>
              </a:xfrm>
            </p:grpSpPr>
            <p:sp>
              <p:nvSpPr>
                <p:cNvPr id="259092" name="AutoShape 20"/>
                <p:cNvSpPr>
                  <a:spLocks noChangeArrowheads="1"/>
                </p:cNvSpPr>
                <p:nvPr/>
              </p:nvSpPr>
              <p:spPr bwMode="auto">
                <a:xfrm>
                  <a:off x="144" y="1680"/>
                  <a:ext cx="1248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查找技术</a:t>
                  </a:r>
                </a:p>
              </p:txBody>
            </p:sp>
            <p:sp>
              <p:nvSpPr>
                <p:cNvPr id="2590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学时</a:t>
                  </a:r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894" y="168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91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8" name="Group 26"/>
            <p:cNvGrpSpPr>
              <a:grpSpLocks/>
            </p:cNvGrpSpPr>
            <p:nvPr/>
          </p:nvGrpSpPr>
          <p:grpSpPr bwMode="auto">
            <a:xfrm>
              <a:off x="3155950" y="1219200"/>
              <a:ext cx="2187575" cy="762000"/>
              <a:chOff x="144" y="1680"/>
              <a:chExt cx="1248" cy="480"/>
            </a:xfrm>
          </p:grpSpPr>
          <p:sp>
            <p:nvSpPr>
              <p:cNvPr id="259099" name="AutoShape 27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 特殊</a:t>
                </a:r>
              </a:p>
              <a:p>
                <a:pPr eaLnBrk="0" hangingPunct="0"/>
                <a:r>
                  <a:rPr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线性表</a:t>
                </a:r>
              </a:p>
            </p:txBody>
          </p:sp>
          <p:sp>
            <p:nvSpPr>
              <p:cNvPr id="259100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1" name="Line 29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V="1">
              <a:off x="3913188" y="198120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09" name="Group 37"/>
            <p:cNvGrpSpPr>
              <a:grpSpLocks/>
            </p:cNvGrpSpPr>
            <p:nvPr/>
          </p:nvGrpSpPr>
          <p:grpSpPr bwMode="auto">
            <a:xfrm>
              <a:off x="5000625" y="3200400"/>
              <a:ext cx="2019300" cy="762000"/>
              <a:chOff x="3216" y="2016"/>
              <a:chExt cx="1152" cy="480"/>
            </a:xfrm>
          </p:grpSpPr>
          <p:grpSp>
            <p:nvGrpSpPr>
              <p:cNvPr id="259110" name="Group 38"/>
              <p:cNvGrpSpPr>
                <a:grpSpLocks/>
              </p:cNvGrpSpPr>
              <p:nvPr/>
            </p:nvGrpSpPr>
            <p:grpSpPr bwMode="auto">
              <a:xfrm>
                <a:off x="3456" y="2016"/>
                <a:ext cx="912" cy="480"/>
                <a:chOff x="3588" y="1998"/>
                <a:chExt cx="912" cy="480"/>
              </a:xfrm>
            </p:grpSpPr>
            <p:sp>
              <p:nvSpPr>
                <p:cNvPr id="259111" name="AutoShape 39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树</a:t>
                  </a:r>
                </a:p>
              </p:txBody>
            </p:sp>
            <p:sp>
              <p:nvSpPr>
                <p:cNvPr id="2591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14" name="Line 42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15" name="Group 43"/>
            <p:cNvGrpSpPr>
              <a:grpSpLocks/>
            </p:cNvGrpSpPr>
            <p:nvPr/>
          </p:nvGrpSpPr>
          <p:grpSpPr bwMode="auto">
            <a:xfrm>
              <a:off x="6810375" y="3190875"/>
              <a:ext cx="2219325" cy="762000"/>
              <a:chOff x="4368" y="2010"/>
              <a:chExt cx="1266" cy="480"/>
            </a:xfrm>
          </p:grpSpPr>
          <p:grpSp>
            <p:nvGrpSpPr>
              <p:cNvPr id="259116" name="Group 44"/>
              <p:cNvGrpSpPr>
                <a:grpSpLocks/>
              </p:cNvGrpSpPr>
              <p:nvPr/>
            </p:nvGrpSpPr>
            <p:grpSpPr bwMode="auto">
              <a:xfrm>
                <a:off x="4722" y="2010"/>
                <a:ext cx="912" cy="480"/>
                <a:chOff x="3588" y="1998"/>
                <a:chExt cx="912" cy="480"/>
              </a:xfrm>
            </p:grpSpPr>
            <p:sp>
              <p:nvSpPr>
                <p:cNvPr id="259117" name="AutoShape 45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图</a:t>
                  </a:r>
                </a:p>
              </p:txBody>
            </p:sp>
            <p:sp>
              <p:nvSpPr>
                <p:cNvPr id="259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20" name="Line 48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23" name="Group 51"/>
            <p:cNvGrpSpPr>
              <a:grpSpLocks/>
            </p:cNvGrpSpPr>
            <p:nvPr/>
          </p:nvGrpSpPr>
          <p:grpSpPr bwMode="auto">
            <a:xfrm>
              <a:off x="2987675" y="4941888"/>
              <a:ext cx="2187575" cy="762000"/>
              <a:chOff x="144" y="1680"/>
              <a:chExt cx="1248" cy="480"/>
            </a:xfrm>
          </p:grpSpPr>
          <p:sp>
            <p:nvSpPr>
              <p:cNvPr id="259124" name="AutoShape 52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排序技术</a:t>
                </a:r>
              </a:p>
            </p:txBody>
          </p:sp>
          <p:sp>
            <p:nvSpPr>
              <p:cNvPr id="259125" name="Text Box 5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126" name="Line 54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27" name="Line 55"/>
            <p:cNvSpPr>
              <a:spLocks noChangeShapeType="1"/>
            </p:cNvSpPr>
            <p:nvPr/>
          </p:nvSpPr>
          <p:spPr bwMode="auto">
            <a:xfrm>
              <a:off x="3973514" y="400526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225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0"/>
    </mc:Choice>
    <mc:Fallback xmlns="">
      <p:transition spd="slow" advTm="4553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填空 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算法 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9" y="-27384"/>
            <a:ext cx="8620657" cy="2204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64" y="3209112"/>
            <a:ext cx="7424928" cy="38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627784" y="332656"/>
            <a:ext cx="6514629" cy="3751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/>
              <a:t>第</a:t>
            </a:r>
            <a:r>
              <a:rPr lang="en-US" altLang="zh-CN" sz="6000" dirty="0"/>
              <a:t>3</a:t>
            </a:r>
            <a:r>
              <a:rPr lang="zh-CN" altLang="en-US" sz="6000" dirty="0"/>
              <a:t>章  </a:t>
            </a:r>
            <a:r>
              <a:rPr lang="zh-CN" altLang="en-US" sz="6000" dirty="0" smtClean="0"/>
              <a:t>栈</a:t>
            </a:r>
            <a:r>
              <a:rPr lang="en-US" altLang="zh-CN" sz="6000" dirty="0" smtClean="0"/>
              <a:t>,  </a:t>
            </a:r>
            <a:r>
              <a:rPr lang="zh-CN" altLang="en-US" sz="6000" dirty="0" smtClean="0"/>
              <a:t>队列</a:t>
            </a:r>
            <a:r>
              <a:rPr lang="en-US" altLang="zh-CN" sz="6000" dirty="0" smtClean="0"/>
              <a:t>, </a:t>
            </a:r>
            <a:r>
              <a:rPr lang="zh-CN" altLang="en-US" sz="6000" dirty="0" smtClean="0"/>
              <a:t>串</a:t>
            </a:r>
            <a:r>
              <a:rPr lang="en-US" altLang="zh-CN" sz="6000" dirty="0" smtClean="0"/>
              <a:t>(2)</a:t>
            </a: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预习：串的匹配算法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1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培根 论读书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读史使人明智，读诗使人聪慧，学习数学使人精密，物理学使人深刻，伦理学使人高尚，逻辑修辞使人善辩</a:t>
            </a:r>
            <a:r>
              <a:rPr lang="zh-CN" altLang="zh-CN" dirty="0" smtClean="0"/>
              <a:t>。</a:t>
            </a:r>
            <a:r>
              <a:rPr lang="zh-CN" altLang="zh-CN" b="1" dirty="0" smtClean="0">
                <a:solidFill>
                  <a:srgbClr val="C00000"/>
                </a:solidFill>
              </a:rPr>
              <a:t>凡</a:t>
            </a:r>
            <a:r>
              <a:rPr lang="zh-CN" altLang="zh-CN" b="1" dirty="0">
                <a:solidFill>
                  <a:srgbClr val="C00000"/>
                </a:solidFill>
              </a:rPr>
              <a:t>有所学，皆成</a:t>
            </a:r>
            <a:r>
              <a:rPr lang="zh-CN" altLang="zh-CN" b="1" dirty="0" smtClean="0">
                <a:solidFill>
                  <a:srgbClr val="C00000"/>
                </a:solidFill>
              </a:rPr>
              <a:t>性格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全文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 建议看一下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3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zh-CN" altLang="en-US" dirty="0" smtClean="0">
                <a:solidFill>
                  <a:schemeClr val="bg1">
                    <a:lumMod val="90000"/>
                  </a:schemeClr>
                </a:solidFill>
              </a:rPr>
              <a:t>填空 </a:t>
            </a:r>
            <a:r>
              <a:rPr lang="en-US" altLang="zh-CN" dirty="0" smtClean="0">
                <a:solidFill>
                  <a:schemeClr val="bg1">
                    <a:lumMod val="9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90000"/>
                  </a:schemeClr>
                </a:solidFill>
              </a:rPr>
              <a:t>写出推理过程，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</a:t>
            </a:r>
            <a:r>
              <a:rPr lang="zh-CN" altLang="en-US" dirty="0"/>
              <a:t>串 </a:t>
            </a:r>
            <a:r>
              <a:rPr lang="zh-CN" altLang="en-US" dirty="0" smtClean="0"/>
              <a:t> 填空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；算法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(11)</a:t>
            </a:r>
            <a:r>
              <a:rPr lang="zh-CN" altLang="en-US" dirty="0"/>
              <a:t>（复习 数组、链表）</a:t>
            </a:r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316948"/>
            <a:ext cx="8915741" cy="848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1048"/>
            <a:ext cx="9369806" cy="1296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55" y="476672"/>
            <a:ext cx="925546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E:\Doc\北邮\教学\数据结构\历年作业成绩等\吴小平 作业\5.2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6552"/>
            <a:ext cx="6127041" cy="25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60" y="2348880"/>
            <a:ext cx="7884368" cy="9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45368"/>
            <a:ext cx="8028384" cy="1143000"/>
          </a:xfrm>
        </p:spPr>
        <p:txBody>
          <a:bodyPr/>
          <a:lstStyle/>
          <a:p>
            <a:r>
              <a:rPr lang="zh-CN" altLang="en-US" sz="4800" dirty="0" smtClean="0"/>
              <a:t>第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章  栈</a:t>
            </a:r>
            <a:r>
              <a:rPr lang="zh-CN" altLang="en-US" sz="4800" dirty="0"/>
              <a:t>、队列、</a:t>
            </a:r>
            <a:r>
              <a:rPr lang="zh-CN" altLang="en-US" sz="4800" dirty="0" smtClean="0"/>
              <a:t>串 </a:t>
            </a:r>
            <a:r>
              <a:rPr lang="en-US" altLang="zh-CN" sz="4800" dirty="0" smtClean="0"/>
              <a:t>(</a:t>
            </a:r>
            <a:r>
              <a:rPr lang="zh-CN" altLang="en-US" sz="4800" dirty="0" smtClean="0"/>
              <a:t>回顾</a:t>
            </a:r>
            <a:r>
              <a:rPr lang="zh-CN" altLang="en-US" sz="4800" dirty="0"/>
              <a:t>略</a:t>
            </a:r>
            <a:r>
              <a:rPr lang="en-US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有操作约束的线性关系（逻辑结构）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数据结构类型</a:t>
            </a:r>
            <a:r>
              <a:rPr lang="zh-CN" altLang="en-US" dirty="0"/>
              <a:t>是一个值的集合和定义在这个的集合上的一组</a:t>
            </a:r>
            <a:r>
              <a:rPr lang="zh-CN" altLang="en-US" dirty="0" smtClean="0"/>
              <a:t>操作（操作）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……</a:t>
            </a:r>
            <a:r>
              <a:rPr lang="zh-CN" altLang="en-US" b="1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 smtClean="0"/>
              <a:t>及数据元素之间的关系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r>
              <a:rPr lang="zh-CN" altLang="en-US" b="1" dirty="0">
                <a:solidFill>
                  <a:srgbClr val="C00000"/>
                </a:solidFill>
              </a:rPr>
              <a:t>知识</a:t>
            </a:r>
            <a:r>
              <a:rPr lang="zh-CN" altLang="en-US" dirty="0" smtClean="0"/>
              <a:t>及知识之间的关系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什么是栈、队列、串？</a:t>
            </a:r>
            <a:endParaRPr lang="en-US" altLang="zh-CN" sz="4800" dirty="0"/>
          </a:p>
        </p:txBody>
      </p:sp>
      <p:sp>
        <p:nvSpPr>
          <p:cNvPr id="370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普通的线性表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）可以存储</a:t>
            </a:r>
            <a:r>
              <a:rPr lang="zh-CN" altLang="en-US" dirty="0">
                <a:solidFill>
                  <a:srgbClr val="FF0000"/>
                </a:solidFill>
              </a:rPr>
              <a:t>任意类型</a:t>
            </a:r>
            <a:r>
              <a:rPr lang="zh-CN" altLang="en-US" dirty="0">
                <a:solidFill>
                  <a:srgbClr val="000000"/>
                </a:solidFill>
              </a:rPr>
              <a:t>的数据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）可以在</a:t>
            </a:r>
            <a:r>
              <a:rPr lang="zh-CN" altLang="en-US" dirty="0">
                <a:solidFill>
                  <a:srgbClr val="FF0000"/>
                </a:solidFill>
              </a:rPr>
              <a:t>任意位置</a:t>
            </a:r>
            <a:r>
              <a:rPr lang="zh-CN" altLang="en-US" dirty="0">
                <a:solidFill>
                  <a:srgbClr val="000000"/>
                </a:solidFill>
              </a:rPr>
              <a:t>进行插入、删除操作。</a:t>
            </a:r>
          </a:p>
          <a:p>
            <a:r>
              <a:rPr lang="zh-CN" altLang="en-US" dirty="0"/>
              <a:t>特殊的线性表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0000"/>
                </a:solidFill>
              </a:rPr>
              <a:t>栈：  </a:t>
            </a:r>
            <a:r>
              <a:rPr lang="zh-CN" altLang="en-US" dirty="0">
                <a:solidFill>
                  <a:srgbClr val="FF0000"/>
                </a:solidFill>
              </a:rPr>
              <a:t>后进先出</a:t>
            </a:r>
            <a:r>
              <a:rPr lang="en-US" altLang="zh-CN" dirty="0">
                <a:solidFill>
                  <a:srgbClr val="FF0000"/>
                </a:solidFill>
              </a:rPr>
              <a:t>LIFO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队列：</a:t>
            </a:r>
            <a:r>
              <a:rPr lang="zh-CN" altLang="en-US" dirty="0">
                <a:solidFill>
                  <a:srgbClr val="FF0000"/>
                </a:solidFill>
              </a:rPr>
              <a:t>先进先出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zh-CN" altLang="en-US" dirty="0">
                <a:solidFill>
                  <a:srgbClr val="000000"/>
                </a:solidFill>
              </a:rPr>
              <a:t>线性表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串：  </a:t>
            </a:r>
            <a:r>
              <a:rPr lang="zh-CN" altLang="en-US" dirty="0">
                <a:solidFill>
                  <a:srgbClr val="FF0000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为数据元素的线性表</a:t>
            </a: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73157815-6220-4AFB-8426-A47E23F121E8}" type="slidenum">
              <a:rPr lang="en-US" altLang="zh-CN"/>
              <a:pPr/>
              <a:t>57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5220072" y="728700"/>
            <a:ext cx="3923928" cy="1080120"/>
          </a:xfrm>
          <a:prstGeom prst="wedgeEllipseCallout">
            <a:avLst>
              <a:gd name="adj1" fmla="val -63540"/>
              <a:gd name="adj2" fmla="val 4591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一个数据结构类型是值集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一类数据对象</a:t>
            </a:r>
            <a:r>
              <a:rPr kumimoji="1" lang="en-US" altLang="zh-CN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r>
              <a:rPr kumimoji="1" lang="zh-CN" altLang="en-US" sz="2000" b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及其上的一组操作</a:t>
            </a:r>
          </a:p>
        </p:txBody>
      </p:sp>
    </p:spTree>
    <p:extLst>
      <p:ext uri="{BB962C8B-B14F-4D97-AF65-F5344CB8AC3E}">
        <p14:creationId xmlns:p14="http://schemas.microsoft.com/office/powerpoint/2010/main" val="4989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 </a:t>
            </a:r>
            <a:r>
              <a:rPr lang="zh-CN" altLang="en-US" sz="4800" dirty="0"/>
              <a:t>栈</a:t>
            </a:r>
            <a:r>
              <a:rPr lang="en-US" altLang="zh-CN" sz="4800" dirty="0"/>
              <a:t>---</a:t>
            </a:r>
            <a:r>
              <a:rPr lang="zh-CN" altLang="en-US" sz="4800" dirty="0"/>
              <a:t>实例</a:t>
            </a:r>
            <a:endParaRPr lang="en-US" altLang="zh-CN" sz="4800" dirty="0"/>
          </a:p>
        </p:txBody>
      </p:sp>
      <p:sp>
        <p:nvSpPr>
          <p:cNvPr id="399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、出入电梯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	最后进电梯的人，最先出电梯</a:t>
            </a:r>
            <a:endParaRPr lang="zh-CN" altLang="en-US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、叠放的盘子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最先放的盘子在最下面，后放的盘子在上面</a:t>
            </a:r>
            <a:endParaRPr lang="zh-CN" altLang="en-US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、程序</a:t>
            </a:r>
            <a:r>
              <a:rPr lang="en-US" altLang="zh-CN" dirty="0" smtClean="0">
                <a:latin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</a:rPr>
              <a:t>函数之间</a:t>
            </a:r>
            <a:r>
              <a:rPr lang="zh-CN" altLang="en-US" dirty="0">
                <a:latin typeface="Times New Roman" pitchFamily="18" charset="0"/>
              </a:rPr>
              <a:t>的调用层次关系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最后调用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的函数，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最先被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释放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    </a:t>
            </a:r>
            <a:endParaRPr lang="en-US" altLang="zh-CN" b="0" dirty="0">
              <a:latin typeface="Times New Roman" pitchFamily="18" charset="0"/>
            </a:endParaRPr>
          </a:p>
          <a:p>
            <a:endParaRPr lang="zh-CN" altLang="en-US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3.1.1 </a:t>
            </a:r>
            <a:r>
              <a:rPr lang="zh-CN" altLang="en-US" sz="4800" dirty="0" smtClean="0"/>
              <a:t>栈的定义</a:t>
            </a:r>
            <a:endParaRPr lang="zh-CN" altLang="en-US" sz="4800" dirty="0"/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zh-CN" altLang="en-US" sz="3200" dirty="0"/>
              <a:t>栈的定义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限制仅在表的一端进行插入和删除的线性表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栈顶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 top ) 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栈底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 bottom )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空栈    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存取原则  后进先出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(LIFO)</a:t>
            </a:r>
          </a:p>
        </p:txBody>
      </p:sp>
      <p:sp>
        <p:nvSpPr>
          <p:cNvPr id="201751" name="Rectangle 23"/>
          <p:cNvSpPr>
            <a:spLocks noChangeArrowheads="1"/>
          </p:cNvSpPr>
          <p:nvPr/>
        </p:nvSpPr>
        <p:spPr bwMode="auto">
          <a:xfrm>
            <a:off x="8053536" y="45815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2" name="Rectangle 24"/>
          <p:cNvSpPr>
            <a:spLocks noChangeArrowheads="1"/>
          </p:cNvSpPr>
          <p:nvPr/>
        </p:nvSpPr>
        <p:spPr bwMode="auto">
          <a:xfrm>
            <a:off x="8053536" y="51149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8053536" y="5648325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7596336" y="3514725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6300192" y="578011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</a:rPr>
              <a:t>bottom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5868144" y="4560912"/>
            <a:ext cx="1584176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rgbClr val="000000"/>
                </a:solidFill>
                <a:ea typeface="+mn-ea"/>
              </a:rPr>
              <a:t>top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0" dirty="0" smtClean="0">
                <a:solidFill>
                  <a:srgbClr val="000000"/>
                </a:solidFill>
                <a:ea typeface="+mn-ea"/>
              </a:rPr>
              <a:t>可出入</a:t>
            </a:r>
            <a:endParaRPr kumimoji="1" lang="en-US" altLang="zh-CN" b="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8282136" y="4581525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80535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 flipV="1">
            <a:off x="8891736" y="351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 flipV="1">
            <a:off x="80535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V="1">
            <a:off x="8891736" y="4048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8053536" y="404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6918920" y="4848225"/>
            <a:ext cx="67741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7227284" y="5915025"/>
            <a:ext cx="36905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</a:t>
            </a:r>
            <a:r>
              <a:rPr lang="zh-CN" altLang="en-US" dirty="0"/>
              <a:t>表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物理结构之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顺序存储结构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逻辑描述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用一段地址连续的存储单元依次存储数据元素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实现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</a:rPr>
              <a:t>1.    C++</a:t>
            </a:r>
            <a:r>
              <a:rPr lang="zh-CN" altLang="en-US" sz="2800" dirty="0" smtClean="0">
                <a:solidFill>
                  <a:srgbClr val="000000"/>
                </a:solidFill>
              </a:rPr>
              <a:t>中用数组存储顺序表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iArray</a:t>
            </a:r>
            <a:r>
              <a:rPr lang="en-US" altLang="zh-CN" dirty="0" smtClean="0">
                <a:solidFill>
                  <a:srgbClr val="000000"/>
                </a:solidFill>
              </a:rPr>
              <a:t>[20]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2 .  </a:t>
            </a:r>
            <a:r>
              <a:rPr lang="zh-CN" altLang="en-US" sz="2800" dirty="0" smtClean="0">
                <a:solidFill>
                  <a:srgbClr val="000000"/>
                </a:solidFill>
              </a:rPr>
              <a:t>线性表中的元素类型不固定，所以需要使用模板机制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CEE1A75-4215-49D6-925A-FA6B80CC70DD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67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3.1.2</a:t>
            </a:r>
            <a:r>
              <a:rPr lang="zh-CN" altLang="en-US" sz="4800" dirty="0"/>
              <a:t>顺序栈</a:t>
            </a:r>
          </a:p>
        </p:txBody>
      </p:sp>
      <p:sp>
        <p:nvSpPr>
          <p:cNvPr id="231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16496" y="1474440"/>
            <a:ext cx="7620000" cy="4114800"/>
          </a:xfrm>
        </p:spPr>
        <p:txBody>
          <a:bodyPr/>
          <a:lstStyle/>
          <a:p>
            <a:r>
              <a:rPr lang="zh-CN" altLang="en-US" dirty="0"/>
              <a:t>顺序栈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本质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顺序表的简化，唯一需要确定的是数组的哪一端表示栈顶，哪一端表示栈底。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通常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栈底：下标为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的一端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栈顶：</a:t>
            </a:r>
            <a:r>
              <a:rPr lang="en-US" altLang="zh-CN" dirty="0">
                <a:solidFill>
                  <a:srgbClr val="000000"/>
                </a:solidFill>
              </a:rPr>
              <a:t>top</a:t>
            </a:r>
            <a:r>
              <a:rPr lang="zh-CN" altLang="en-US" dirty="0">
                <a:solidFill>
                  <a:srgbClr val="000000"/>
                </a:solidFill>
              </a:rPr>
              <a:t>指针表示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	</a:t>
            </a:r>
            <a:r>
              <a:rPr lang="zh-CN" altLang="en-US" dirty="0" smtClean="0">
                <a:solidFill>
                  <a:srgbClr val="000000"/>
                </a:solidFill>
              </a:rPr>
              <a:t>空</a:t>
            </a:r>
            <a:r>
              <a:rPr lang="zh-CN" altLang="en-US" dirty="0">
                <a:solidFill>
                  <a:srgbClr val="000000"/>
                </a:solidFill>
              </a:rPr>
              <a:t>栈时</a:t>
            </a:r>
            <a:r>
              <a:rPr lang="en-US" altLang="zh-CN" dirty="0">
                <a:solidFill>
                  <a:srgbClr val="000000"/>
                </a:solidFill>
              </a:rPr>
              <a:t>top=-1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7981950" y="45656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7981950" y="50990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981950" y="5632450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7524750" y="3498850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6534150" y="570865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6991350" y="448945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8210550" y="4565650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7981950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 flipV="1">
            <a:off x="8820150" y="3498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7981950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 flipV="1">
            <a:off x="8820150" y="40322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7981950" y="4032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顺序栈的实现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5328592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入栈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Data[++top] = 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{[top=top+1 ;Data[top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]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;}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出栈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Type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 = Data[top-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-];</a:t>
            </a: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{x = Data[top];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top=top-1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注意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上溢：栈满时入栈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下溢：栈空时出栈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1118" name="Rectangle 174"/>
          <p:cNvSpPr>
            <a:spLocks noChangeArrowheads="1"/>
          </p:cNvSpPr>
          <p:nvPr/>
        </p:nvSpPr>
        <p:spPr bwMode="auto">
          <a:xfrm>
            <a:off x="7910264" y="43999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19" name="Rectangle 175"/>
          <p:cNvSpPr>
            <a:spLocks noChangeArrowheads="1"/>
          </p:cNvSpPr>
          <p:nvPr/>
        </p:nvSpPr>
        <p:spPr bwMode="auto">
          <a:xfrm>
            <a:off x="7910264" y="49333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0" name="Rectangle 176"/>
          <p:cNvSpPr>
            <a:spLocks noChangeArrowheads="1"/>
          </p:cNvSpPr>
          <p:nvPr/>
        </p:nvSpPr>
        <p:spPr bwMode="auto">
          <a:xfrm>
            <a:off x="7910264" y="5466729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1" name="Text Box 177"/>
          <p:cNvSpPr txBox="1">
            <a:spLocks noChangeArrowheads="1"/>
          </p:cNvSpPr>
          <p:nvPr/>
        </p:nvSpPr>
        <p:spPr bwMode="auto">
          <a:xfrm>
            <a:off x="7453064" y="3333129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1122" name="Text Box 178"/>
          <p:cNvSpPr txBox="1">
            <a:spLocks noChangeArrowheads="1"/>
          </p:cNvSpPr>
          <p:nvPr/>
        </p:nvSpPr>
        <p:spPr bwMode="auto">
          <a:xfrm>
            <a:off x="6660902" y="371703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211123" name="Text Box 179"/>
          <p:cNvSpPr txBox="1">
            <a:spLocks noChangeArrowheads="1"/>
          </p:cNvSpPr>
          <p:nvPr/>
        </p:nvSpPr>
        <p:spPr bwMode="auto">
          <a:xfrm>
            <a:off x="8138864" y="4399929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211124" name="Line 180"/>
          <p:cNvSpPr>
            <a:spLocks noChangeShapeType="1"/>
          </p:cNvSpPr>
          <p:nvPr/>
        </p:nvSpPr>
        <p:spPr bwMode="auto">
          <a:xfrm flipV="1">
            <a:off x="79102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5" name="Line 181"/>
          <p:cNvSpPr>
            <a:spLocks noChangeShapeType="1"/>
          </p:cNvSpPr>
          <p:nvPr/>
        </p:nvSpPr>
        <p:spPr bwMode="auto">
          <a:xfrm flipV="1">
            <a:off x="8748464" y="33331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6" name="Line 182"/>
          <p:cNvSpPr>
            <a:spLocks noChangeShapeType="1"/>
          </p:cNvSpPr>
          <p:nvPr/>
        </p:nvSpPr>
        <p:spPr bwMode="auto">
          <a:xfrm flipV="1">
            <a:off x="79102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7" name="Line 183"/>
          <p:cNvSpPr>
            <a:spLocks noChangeShapeType="1"/>
          </p:cNvSpPr>
          <p:nvPr/>
        </p:nvSpPr>
        <p:spPr bwMode="auto">
          <a:xfrm flipV="1">
            <a:off x="8748464" y="38665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28" name="Line 184"/>
          <p:cNvSpPr>
            <a:spLocks noChangeShapeType="1"/>
          </p:cNvSpPr>
          <p:nvPr/>
        </p:nvSpPr>
        <p:spPr bwMode="auto">
          <a:xfrm>
            <a:off x="7910264" y="386652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130" name="Line 186"/>
          <p:cNvSpPr>
            <a:spLocks noChangeShapeType="1"/>
          </p:cNvSpPr>
          <p:nvPr/>
        </p:nvSpPr>
        <p:spPr bwMode="auto">
          <a:xfrm>
            <a:off x="6876802" y="4148832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176"/>
          <p:cNvSpPr>
            <a:spLocks noChangeArrowheads="1"/>
          </p:cNvSpPr>
          <p:nvPr/>
        </p:nvSpPr>
        <p:spPr bwMode="auto">
          <a:xfrm>
            <a:off x="7909594" y="3861048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 dirty="0" smtClean="0"/>
              <a:t>D</a:t>
            </a:r>
            <a:endParaRPr lang="zh-CN" altLang="en-US" b="0" dirty="0"/>
          </a:p>
        </p:txBody>
      </p:sp>
      <p:sp>
        <p:nvSpPr>
          <p:cNvPr id="22" name="Text Box 178"/>
          <p:cNvSpPr txBox="1">
            <a:spLocks noChangeArrowheads="1"/>
          </p:cNvSpPr>
          <p:nvPr/>
        </p:nvSpPr>
        <p:spPr bwMode="auto">
          <a:xfrm>
            <a:off x="6660232" y="1268711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29" name="Line 186"/>
          <p:cNvSpPr>
            <a:spLocks noChangeShapeType="1"/>
          </p:cNvSpPr>
          <p:nvPr/>
        </p:nvSpPr>
        <p:spPr bwMode="auto">
          <a:xfrm>
            <a:off x="6876132" y="1700511"/>
            <a:ext cx="576262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Rectangle 174"/>
          <p:cNvSpPr>
            <a:spLocks noChangeArrowheads="1"/>
          </p:cNvSpPr>
          <p:nvPr/>
        </p:nvSpPr>
        <p:spPr bwMode="auto">
          <a:xfrm>
            <a:off x="7909520" y="13967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175"/>
          <p:cNvSpPr>
            <a:spLocks noChangeArrowheads="1"/>
          </p:cNvSpPr>
          <p:nvPr/>
        </p:nvSpPr>
        <p:spPr bwMode="auto">
          <a:xfrm>
            <a:off x="7909520" y="19301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76"/>
          <p:cNvSpPr>
            <a:spLocks noChangeArrowheads="1"/>
          </p:cNvSpPr>
          <p:nvPr/>
        </p:nvSpPr>
        <p:spPr bwMode="auto">
          <a:xfrm>
            <a:off x="7909520" y="2463552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77"/>
          <p:cNvSpPr txBox="1">
            <a:spLocks noChangeArrowheads="1"/>
          </p:cNvSpPr>
          <p:nvPr/>
        </p:nvSpPr>
        <p:spPr bwMode="auto">
          <a:xfrm>
            <a:off x="7452320" y="329952"/>
            <a:ext cx="762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" name="Text Box 179"/>
          <p:cNvSpPr txBox="1">
            <a:spLocks noChangeArrowheads="1"/>
          </p:cNvSpPr>
          <p:nvPr/>
        </p:nvSpPr>
        <p:spPr bwMode="auto">
          <a:xfrm>
            <a:off x="8138120" y="1396752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B</a:t>
            </a:r>
          </a:p>
          <a:p>
            <a:pPr>
              <a:spcBef>
                <a:spcPct val="50000"/>
              </a:spcBef>
            </a:pPr>
            <a:r>
              <a:rPr kumimoji="1" lang="en-US" altLang="zh-CN" b="0"/>
              <a:t>A</a:t>
            </a:r>
            <a:endParaRPr kumimoji="1" lang="en-US" altLang="zh-CN" sz="2800" b="0"/>
          </a:p>
        </p:txBody>
      </p:sp>
      <p:sp>
        <p:nvSpPr>
          <p:cNvPr id="35" name="Line 180"/>
          <p:cNvSpPr>
            <a:spLocks noChangeShapeType="1"/>
          </p:cNvSpPr>
          <p:nvPr/>
        </p:nvSpPr>
        <p:spPr bwMode="auto">
          <a:xfrm flipV="1">
            <a:off x="79095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81"/>
          <p:cNvSpPr>
            <a:spLocks noChangeShapeType="1"/>
          </p:cNvSpPr>
          <p:nvPr/>
        </p:nvSpPr>
        <p:spPr bwMode="auto">
          <a:xfrm flipV="1">
            <a:off x="8747720" y="3299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82"/>
          <p:cNvSpPr>
            <a:spLocks noChangeShapeType="1"/>
          </p:cNvSpPr>
          <p:nvPr/>
        </p:nvSpPr>
        <p:spPr bwMode="auto">
          <a:xfrm flipV="1">
            <a:off x="79095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83"/>
          <p:cNvSpPr>
            <a:spLocks noChangeShapeType="1"/>
          </p:cNvSpPr>
          <p:nvPr/>
        </p:nvSpPr>
        <p:spPr bwMode="auto">
          <a:xfrm flipV="1">
            <a:off x="8747720" y="863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84"/>
          <p:cNvSpPr>
            <a:spLocks noChangeShapeType="1"/>
          </p:cNvSpPr>
          <p:nvPr/>
        </p:nvSpPr>
        <p:spPr bwMode="auto">
          <a:xfrm>
            <a:off x="7909520" y="86335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176"/>
          <p:cNvSpPr>
            <a:spLocks noChangeArrowheads="1"/>
          </p:cNvSpPr>
          <p:nvPr/>
        </p:nvSpPr>
        <p:spPr bwMode="auto">
          <a:xfrm>
            <a:off x="7908850" y="857871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9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2.67345E-6 L 0.0033 -0.09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3 0.0296 L -0.04253 -0.064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1087 L -0.00782 0.094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6.47549E-7 L 0.0125 0.073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1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122" grpId="0"/>
      <p:bldP spid="211130" grpId="0" animBg="1"/>
      <p:bldP spid="20" grpId="0" animBg="1"/>
      <p:bldP spid="20" grpId="1" animBg="1"/>
      <p:bldP spid="22" grpId="0"/>
      <p:bldP spid="29" grpId="0" animBg="1"/>
      <p:bldP spid="4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栈的链式结构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简称：链栈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栈顶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单链表的头部最容易操作，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栈顶设在头部</a:t>
            </a:r>
          </a:p>
          <a:p>
            <a:pPr lvl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25300" name="Group 20"/>
          <p:cNvGrpSpPr>
            <a:grpSpLocks/>
          </p:cNvGrpSpPr>
          <p:nvPr/>
        </p:nvGrpSpPr>
        <p:grpSpPr bwMode="auto">
          <a:xfrm>
            <a:off x="5652963" y="1412875"/>
            <a:ext cx="3311525" cy="3673475"/>
            <a:chOff x="2880" y="1207"/>
            <a:chExt cx="2086" cy="2314"/>
          </a:xfrm>
        </p:grpSpPr>
        <p:sp>
          <p:nvSpPr>
            <p:cNvPr id="225284" name="Rectangle 4"/>
            <p:cNvSpPr>
              <a:spLocks noChangeArrowheads="1"/>
            </p:cNvSpPr>
            <p:nvPr/>
          </p:nvSpPr>
          <p:spPr bwMode="auto">
            <a:xfrm>
              <a:off x="3605" y="1298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4014" y="1298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3605" y="184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4014" y="184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3605" y="3249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4014" y="3249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105" y="1480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3" name="Line 13"/>
            <p:cNvSpPr>
              <a:spLocks noChangeShapeType="1"/>
            </p:cNvSpPr>
            <p:nvPr/>
          </p:nvSpPr>
          <p:spPr bwMode="auto">
            <a:xfrm>
              <a:off x="4105" y="2024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4105" y="288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014" y="2478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2880" y="1207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225297" name="Line 17"/>
            <p:cNvSpPr>
              <a:spLocks noChangeShapeType="1"/>
            </p:cNvSpPr>
            <p:nvPr/>
          </p:nvSpPr>
          <p:spPr bwMode="auto">
            <a:xfrm>
              <a:off x="3243" y="1434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4377" y="1253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栈顶</a:t>
              </a:r>
            </a:p>
          </p:txBody>
        </p:sp>
        <p:sp>
          <p:nvSpPr>
            <p:cNvPr id="225299" name="Text Box 19"/>
            <p:cNvSpPr txBox="1">
              <a:spLocks noChangeArrowheads="1"/>
            </p:cNvSpPr>
            <p:nvPr/>
          </p:nvSpPr>
          <p:spPr bwMode="auto">
            <a:xfrm>
              <a:off x="4422" y="3203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栈底</a:t>
              </a:r>
            </a:p>
          </p:txBody>
        </p:sp>
      </p:grpSp>
      <p:sp>
        <p:nvSpPr>
          <p:cNvPr id="20" name="椭圆形标注 19"/>
          <p:cNvSpPr/>
          <p:nvPr/>
        </p:nvSpPr>
        <p:spPr bwMode="auto">
          <a:xfrm>
            <a:off x="1763687" y="5038724"/>
            <a:ext cx="4422675" cy="1819276"/>
          </a:xfrm>
          <a:prstGeom prst="wedgeEllipseCallout">
            <a:avLst>
              <a:gd name="adj1" fmla="val 61086"/>
              <a:gd name="adj2" fmla="val -166251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0" dirty="0" smtClean="0">
                <a:ea typeface="+mn-ea"/>
              </a:rPr>
              <a:t>链表的缺点是无法随机访问，由于栈不需要访问</a:t>
            </a:r>
            <a:r>
              <a:rPr kumimoji="1" lang="en-US" altLang="zh-CN" b="0" dirty="0" smtClean="0">
                <a:ea typeface="+mn-ea"/>
              </a:rPr>
              <a:t>top</a:t>
            </a:r>
            <a:r>
              <a:rPr kumimoji="1" lang="zh-CN" altLang="en-US" b="0" dirty="0" smtClean="0">
                <a:ea typeface="+mn-ea"/>
              </a:rPr>
              <a:t>以外的点，缺点不再存在</a:t>
            </a:r>
            <a:endParaRPr kumimoji="1" lang="zh-CN" altLang="en-US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6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</a:p>
        </p:txBody>
      </p:sp>
      <p:sp>
        <p:nvSpPr>
          <p:cNvPr id="333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</a:t>
            </a:r>
            <a:r>
              <a:rPr lang="zh-CN" altLang="en-US" dirty="0" smtClean="0"/>
              <a:t>栈（不带头节点）</a:t>
            </a:r>
            <a:endParaRPr lang="zh-CN" altLang="en-US" dirty="0"/>
          </a:p>
        </p:txBody>
      </p:sp>
      <p:grpSp>
        <p:nvGrpSpPr>
          <p:cNvPr id="333851" name="Group 27"/>
          <p:cNvGrpSpPr>
            <a:grpSpLocks/>
          </p:cNvGrpSpPr>
          <p:nvPr/>
        </p:nvGrpSpPr>
        <p:grpSpPr bwMode="auto">
          <a:xfrm>
            <a:off x="6157714" y="2273002"/>
            <a:ext cx="1944688" cy="3817938"/>
            <a:chOff x="2790" y="1388"/>
            <a:chExt cx="1225" cy="2405"/>
          </a:xfrm>
        </p:grpSpPr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33830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33832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3833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38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33839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813477" y="1985665"/>
            <a:ext cx="0" cy="57467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3856" name="Group 32"/>
          <p:cNvGrpSpPr>
            <a:grpSpLocks/>
          </p:cNvGrpSpPr>
          <p:nvPr/>
        </p:nvGrpSpPr>
        <p:grpSpPr bwMode="auto">
          <a:xfrm>
            <a:off x="6156127" y="1410990"/>
            <a:ext cx="865187" cy="503237"/>
            <a:chOff x="2789" y="845"/>
            <a:chExt cx="545" cy="317"/>
          </a:xfrm>
        </p:grpSpPr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3848" name="Group 24"/>
          <p:cNvGrpSpPr>
            <a:grpSpLocks/>
          </p:cNvGrpSpPr>
          <p:nvPr/>
        </p:nvGrpSpPr>
        <p:grpSpPr bwMode="auto">
          <a:xfrm>
            <a:off x="6660952" y="2634952"/>
            <a:ext cx="215900" cy="360363"/>
            <a:chOff x="2200" y="3022"/>
            <a:chExt cx="136" cy="227"/>
          </a:xfrm>
        </p:grpSpPr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3855" name="Group 31"/>
          <p:cNvGrpSpPr>
            <a:grpSpLocks/>
          </p:cNvGrpSpPr>
          <p:nvPr/>
        </p:nvGrpSpPr>
        <p:grpSpPr bwMode="auto">
          <a:xfrm>
            <a:off x="7021314" y="1482427"/>
            <a:ext cx="1871663" cy="576263"/>
            <a:chOff x="3334" y="890"/>
            <a:chExt cx="1179" cy="363"/>
          </a:xfrm>
        </p:grpSpPr>
        <p:grpSp>
          <p:nvGrpSpPr>
            <p:cNvPr id="333852" name="Group 28"/>
            <p:cNvGrpSpPr>
              <a:grpSpLocks/>
            </p:cNvGrpSpPr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33843" name="Rectangle 19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x</a:t>
                </a:r>
              </a:p>
            </p:txBody>
          </p:sp>
          <p:sp>
            <p:nvSpPr>
              <p:cNvPr id="333844" name="Rectangle 20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baseline="-25000"/>
              </a:p>
            </p:txBody>
          </p:sp>
        </p:grp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3854" name="Text Box 30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1835820" y="2872035"/>
            <a:ext cx="48244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Node&lt;T&gt; *s=new Node&lt;T&gt;;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s-&gt;data =x;</a:t>
            </a:r>
          </a:p>
        </p:txBody>
      </p:sp>
      <p:sp>
        <p:nvSpPr>
          <p:cNvPr id="333858" name="Text Box 34"/>
          <p:cNvSpPr txBox="1">
            <a:spLocks noChangeArrowheads="1"/>
          </p:cNvSpPr>
          <p:nvPr/>
        </p:nvSpPr>
        <p:spPr bwMode="auto">
          <a:xfrm>
            <a:off x="1835696" y="4277841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s-&gt;next = top;</a:t>
            </a:r>
          </a:p>
        </p:txBody>
      </p:sp>
      <p:sp>
        <p:nvSpPr>
          <p:cNvPr id="333859" name="Text Box 35"/>
          <p:cNvSpPr txBox="1">
            <a:spLocks noChangeArrowheads="1"/>
          </p:cNvSpPr>
          <p:nvPr/>
        </p:nvSpPr>
        <p:spPr bwMode="auto">
          <a:xfrm>
            <a:off x="1835696" y="4854103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top =s;</a:t>
            </a:r>
          </a:p>
        </p:txBody>
      </p:sp>
    </p:spTree>
    <p:extLst>
      <p:ext uri="{BB962C8B-B14F-4D97-AF65-F5344CB8AC3E}">
        <p14:creationId xmlns:p14="http://schemas.microsoft.com/office/powerpoint/2010/main" val="9138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 animBg="1"/>
      <p:bldP spid="333857" grpId="0"/>
      <p:bldP spid="333858" grpId="0"/>
      <p:bldP spid="33385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链栈的实现</a:t>
            </a:r>
          </a:p>
        </p:txBody>
      </p:sp>
      <p:sp>
        <p:nvSpPr>
          <p:cNvPr id="334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循环往复就是析构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5365750" y="1555750"/>
            <a:ext cx="1944688" cy="3817938"/>
            <a:chOff x="2790" y="1388"/>
            <a:chExt cx="1225" cy="2405"/>
          </a:xfrm>
        </p:grpSpPr>
        <p:sp>
          <p:nvSpPr>
            <p:cNvPr id="334853" name="Rectangle 5"/>
            <p:cNvSpPr>
              <a:spLocks noChangeArrowheads="1"/>
            </p:cNvSpPr>
            <p:nvPr/>
          </p:nvSpPr>
          <p:spPr bwMode="auto">
            <a:xfrm>
              <a:off x="3334" y="1570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3743" y="1570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3334" y="2114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3743" y="211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3334" y="3521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3743" y="3521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34859" name="Line 11"/>
            <p:cNvSpPr>
              <a:spLocks noChangeShapeType="1"/>
            </p:cNvSpPr>
            <p:nvPr/>
          </p:nvSpPr>
          <p:spPr bwMode="auto">
            <a:xfrm>
              <a:off x="3834" y="1752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3834" y="2296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1" name="Line 13"/>
            <p:cNvSpPr>
              <a:spLocks noChangeShapeType="1"/>
            </p:cNvSpPr>
            <p:nvPr/>
          </p:nvSpPr>
          <p:spPr bwMode="auto">
            <a:xfrm>
              <a:off x="3834" y="3158"/>
              <a:ext cx="0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3743" y="2750"/>
              <a:ext cx="18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34863" name="Text Box 15"/>
            <p:cNvSpPr txBox="1">
              <a:spLocks noChangeArrowheads="1"/>
            </p:cNvSpPr>
            <p:nvPr/>
          </p:nvSpPr>
          <p:spPr bwMode="auto">
            <a:xfrm>
              <a:off x="2790" y="138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top</a:t>
              </a:r>
            </a:p>
          </p:txBody>
        </p:sp>
        <p:sp>
          <p:nvSpPr>
            <p:cNvPr id="334864" name="Line 16"/>
            <p:cNvSpPr>
              <a:spLocks noChangeShapeType="1"/>
            </p:cNvSpPr>
            <p:nvPr/>
          </p:nvSpPr>
          <p:spPr bwMode="auto">
            <a:xfrm>
              <a:off x="2972" y="1706"/>
              <a:ext cx="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4866" name="Group 18"/>
          <p:cNvGrpSpPr>
            <a:grpSpLocks/>
          </p:cNvGrpSpPr>
          <p:nvPr/>
        </p:nvGrpSpPr>
        <p:grpSpPr bwMode="auto">
          <a:xfrm>
            <a:off x="5364163" y="2493963"/>
            <a:ext cx="865187" cy="503237"/>
            <a:chOff x="2789" y="845"/>
            <a:chExt cx="545" cy="317"/>
          </a:xfrm>
        </p:grpSpPr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789" y="84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334868" name="Line 20"/>
            <p:cNvSpPr>
              <a:spLocks noChangeShapeType="1"/>
            </p:cNvSpPr>
            <p:nvPr/>
          </p:nvSpPr>
          <p:spPr bwMode="auto">
            <a:xfrm>
              <a:off x="2971" y="116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34869" name="Group 21"/>
          <p:cNvGrpSpPr>
            <a:grpSpLocks/>
          </p:cNvGrpSpPr>
          <p:nvPr/>
        </p:nvGrpSpPr>
        <p:grpSpPr bwMode="auto">
          <a:xfrm>
            <a:off x="5868988" y="1917700"/>
            <a:ext cx="215900" cy="360363"/>
            <a:chOff x="2200" y="3022"/>
            <a:chExt cx="136" cy="227"/>
          </a:xfrm>
        </p:grpSpPr>
        <p:sp>
          <p:nvSpPr>
            <p:cNvPr id="334870" name="Line 22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71" name="Line 23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1691680" y="3668713"/>
            <a:ext cx="439219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Node&lt;T&gt; </a:t>
            </a:r>
            <a:r>
              <a:rPr lang="en-US" altLang="zh-CN" sz="2800" dirty="0" smtClean="0">
                <a:solidFill>
                  <a:srgbClr val="000000"/>
                </a:solidFill>
              </a:rPr>
              <a:t>*p;     p </a:t>
            </a:r>
            <a:r>
              <a:rPr lang="en-US" altLang="zh-CN" sz="2800" dirty="0">
                <a:solidFill>
                  <a:srgbClr val="000000"/>
                </a:solidFill>
              </a:rPr>
              <a:t>= top;</a:t>
            </a:r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619870" y="436562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top = top-&gt;next;</a:t>
            </a:r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1548433" y="5084763"/>
            <a:ext cx="403225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T q = p-&gt;data; 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   delete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p; 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</a:rPr>
              <a:t>return q;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pSp>
        <p:nvGrpSpPr>
          <p:cNvPr id="334884" name="Group 36"/>
          <p:cNvGrpSpPr>
            <a:grpSpLocks/>
          </p:cNvGrpSpPr>
          <p:nvPr/>
        </p:nvGrpSpPr>
        <p:grpSpPr bwMode="auto">
          <a:xfrm>
            <a:off x="7023100" y="1125538"/>
            <a:ext cx="647700" cy="717550"/>
            <a:chOff x="4424" y="709"/>
            <a:chExt cx="408" cy="452"/>
          </a:xfrm>
        </p:grpSpPr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34882" name="Oval 34"/>
          <p:cNvSpPr>
            <a:spLocks noChangeArrowheads="1"/>
          </p:cNvSpPr>
          <p:nvPr/>
        </p:nvSpPr>
        <p:spPr bwMode="auto">
          <a:xfrm>
            <a:off x="7740650" y="1773238"/>
            <a:ext cx="1223963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</a:p>
        </p:txBody>
      </p:sp>
      <p:sp>
        <p:nvSpPr>
          <p:cNvPr id="334883" name="AutoShape 35"/>
          <p:cNvSpPr>
            <a:spLocks noChangeArrowheads="1"/>
          </p:cNvSpPr>
          <p:nvPr/>
        </p:nvSpPr>
        <p:spPr bwMode="auto">
          <a:xfrm>
            <a:off x="7380288" y="1989138"/>
            <a:ext cx="360362" cy="144462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86" name="Text Box 38"/>
          <p:cNvSpPr txBox="1">
            <a:spLocks noChangeArrowheads="1"/>
          </p:cNvSpPr>
          <p:nvPr/>
        </p:nvSpPr>
        <p:spPr bwMode="auto">
          <a:xfrm>
            <a:off x="1548433" y="2997200"/>
            <a:ext cx="3311599" cy="316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while(top!=NULL)</a:t>
            </a:r>
          </a:p>
          <a:p>
            <a:pPr>
              <a:spcBef>
                <a:spcPct val="10000"/>
              </a:spcBef>
            </a:pPr>
            <a:endParaRPr lang="en-US" altLang="zh-CN" sz="16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         </a:t>
            </a:r>
            <a:r>
              <a:rPr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1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8" grpId="0"/>
      <p:bldP spid="334879" grpId="0"/>
      <p:bldP spid="334880" grpId="0"/>
      <p:bldP spid="334882" grpId="0" animBg="1"/>
      <p:bldP spid="334883" grpId="0" animBg="1"/>
      <p:bldP spid="33488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顺序栈和链栈的比较</a:t>
            </a:r>
          </a:p>
        </p:txBody>
      </p:sp>
      <p:sp>
        <p:nvSpPr>
          <p:cNvPr id="335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时间耗费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O(1)</a:t>
            </a:r>
          </a:p>
          <a:p>
            <a:r>
              <a:rPr lang="zh-CN" altLang="en-US" dirty="0"/>
              <a:t>空间耗费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</a:rPr>
              <a:t>顺序栈的预分配，导致空间浪费</a:t>
            </a:r>
          </a:p>
          <a:p>
            <a:pPr lvl="1"/>
            <a:r>
              <a:rPr lang="zh-CN" altLang="en-US" sz="2800" dirty="0">
                <a:solidFill>
                  <a:srgbClr val="000000"/>
                </a:solidFill>
              </a:rPr>
              <a:t>链栈的指针域，有额外开销</a:t>
            </a:r>
          </a:p>
        </p:txBody>
      </p:sp>
    </p:spTree>
    <p:extLst>
      <p:ext uri="{BB962C8B-B14F-4D97-AF65-F5344CB8AC3E}">
        <p14:creationId xmlns:p14="http://schemas.microsoft.com/office/powerpoint/2010/main" val="37933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队列</a:t>
            </a:r>
            <a:r>
              <a:rPr lang="en-US" altLang="zh-CN" dirty="0"/>
              <a:t>--</a:t>
            </a:r>
            <a:r>
              <a:rPr lang="zh-CN" altLang="en-US" dirty="0"/>
              <a:t>队列的应用</a:t>
            </a:r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缓冲区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、打印机的缓冲区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、显示的缓冲区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3</a:t>
            </a:r>
            <a:r>
              <a:rPr lang="zh-CN" altLang="en-US">
                <a:solidFill>
                  <a:srgbClr val="000000"/>
                </a:solidFill>
              </a:rPr>
              <a:t>、路由器的数据包转发缓冲区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、银行排号机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……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3.2.1 </a:t>
            </a:r>
            <a:r>
              <a:rPr lang="zh-CN" altLang="en-US" sz="4800" dirty="0" smtClean="0"/>
              <a:t>队列的定义</a:t>
            </a:r>
            <a:endParaRPr lang="zh-CN" altLang="en-US" sz="4800" dirty="0"/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定义</a:t>
            </a:r>
            <a:endParaRPr lang="zh-CN" altLang="en-US" sz="3200" dirty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仅允许</a:t>
            </a:r>
            <a:r>
              <a:rPr lang="zh-CN" altLang="en-US" dirty="0">
                <a:solidFill>
                  <a:srgbClr val="000000"/>
                </a:solidFill>
              </a:rPr>
              <a:t>在表的</a:t>
            </a:r>
            <a:r>
              <a:rPr lang="zh-CN" altLang="en-US" b="1" dirty="0">
                <a:solidFill>
                  <a:srgbClr val="C00000"/>
                </a:solidFill>
                <a:cs typeface="+mn-cs"/>
              </a:rPr>
              <a:t>一端</a:t>
            </a:r>
            <a:r>
              <a:rPr lang="zh-CN" altLang="en-US" dirty="0">
                <a:solidFill>
                  <a:srgbClr val="000000"/>
                </a:solidFill>
              </a:rPr>
              <a:t>进行插入，而在表的</a:t>
            </a:r>
            <a:r>
              <a:rPr lang="zh-CN" altLang="en-US" b="1" dirty="0">
                <a:solidFill>
                  <a:srgbClr val="C00000"/>
                </a:solidFill>
                <a:cs typeface="+mn-cs"/>
              </a:rPr>
              <a:t>另一端</a:t>
            </a:r>
            <a:r>
              <a:rPr lang="zh-CN" altLang="en-US" dirty="0">
                <a:solidFill>
                  <a:srgbClr val="000000"/>
                </a:solidFill>
              </a:rPr>
              <a:t>进行删除。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队头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允许删除的一端。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队尾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允许插入的一端。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存取原则：先进先出</a:t>
            </a:r>
            <a:r>
              <a:rPr lang="en-US" altLang="zh-CN" dirty="0">
                <a:solidFill>
                  <a:srgbClr val="000000"/>
                </a:solidFill>
              </a:rPr>
              <a:t>FIFO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1619250" y="5011738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1619250" y="5588000"/>
            <a:ext cx="57610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2555875" y="501173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 baseline="-25000">
                <a:solidFill>
                  <a:srgbClr val="0000FF"/>
                </a:solidFill>
              </a:rPr>
              <a:t>1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2</a:t>
            </a:r>
            <a:r>
              <a:rPr lang="en-US" altLang="zh-CN" sz="2800">
                <a:solidFill>
                  <a:srgbClr val="0000FF"/>
                </a:solidFill>
              </a:rPr>
              <a:t>     a</a:t>
            </a:r>
            <a:r>
              <a:rPr lang="en-US" altLang="zh-CN" sz="2800" baseline="-250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4</a:t>
            </a:r>
            <a:r>
              <a:rPr lang="en-US" altLang="zh-CN" sz="2800">
                <a:solidFill>
                  <a:srgbClr val="0000FF"/>
                </a:solidFill>
              </a:rPr>
              <a:t>      a</a:t>
            </a:r>
            <a:r>
              <a:rPr lang="en-US" altLang="zh-CN" sz="2800" baseline="-250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>
            <a:off x="1187450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 flipH="1">
            <a:off x="7021513" y="5299075"/>
            <a:ext cx="720725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568325" y="4724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出队</a:t>
            </a: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7524750" y="47958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31236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5720680" cy="1143000"/>
          </a:xfrm>
        </p:spPr>
        <p:txBody>
          <a:bodyPr/>
          <a:lstStyle/>
          <a:p>
            <a:r>
              <a:rPr lang="zh-CN" altLang="en-US" dirty="0"/>
              <a:t>队列的模拟操作</a:t>
            </a:r>
          </a:p>
        </p:txBody>
      </p:sp>
      <p:grpSp>
        <p:nvGrpSpPr>
          <p:cNvPr id="340028" name="Group 60"/>
          <p:cNvGrpSpPr>
            <a:grpSpLocks/>
          </p:cNvGrpSpPr>
          <p:nvPr/>
        </p:nvGrpSpPr>
        <p:grpSpPr bwMode="auto">
          <a:xfrm>
            <a:off x="5976739" y="3500165"/>
            <a:ext cx="2090737" cy="3025775"/>
            <a:chOff x="3423" y="255"/>
            <a:chExt cx="1317" cy="1906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3922" y="318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0000" name="Rectangle 32"/>
            <p:cNvSpPr>
              <a:spLocks noChangeArrowheads="1"/>
            </p:cNvSpPr>
            <p:nvPr/>
          </p:nvSpPr>
          <p:spPr bwMode="auto">
            <a:xfrm>
              <a:off x="4149" y="57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01" name="Rectangle 33"/>
            <p:cNvSpPr>
              <a:spLocks noChangeArrowheads="1"/>
            </p:cNvSpPr>
            <p:nvPr/>
          </p:nvSpPr>
          <p:spPr bwMode="auto">
            <a:xfrm>
              <a:off x="4149" y="25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02" name="Rectangle 34"/>
            <p:cNvSpPr>
              <a:spLocks noChangeArrowheads="1"/>
            </p:cNvSpPr>
            <p:nvPr/>
          </p:nvSpPr>
          <p:spPr bwMode="auto">
            <a:xfrm>
              <a:off x="4149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0003" name="Rectangle 35"/>
            <p:cNvSpPr>
              <a:spLocks noChangeArrowheads="1"/>
            </p:cNvSpPr>
            <p:nvPr/>
          </p:nvSpPr>
          <p:spPr bwMode="auto">
            <a:xfrm>
              <a:off x="4149" y="184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40004" name="Group 36"/>
            <p:cNvGrpSpPr>
              <a:grpSpLocks/>
            </p:cNvGrpSpPr>
            <p:nvPr/>
          </p:nvGrpSpPr>
          <p:grpSpPr bwMode="auto">
            <a:xfrm>
              <a:off x="3424" y="754"/>
              <a:ext cx="681" cy="317"/>
              <a:chOff x="2789" y="845"/>
              <a:chExt cx="545" cy="317"/>
            </a:xfrm>
          </p:grpSpPr>
          <p:sp>
            <p:nvSpPr>
              <p:cNvPr id="340005" name="Text Box 3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0006" name="Line 3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07" name="Rectangle 39"/>
            <p:cNvSpPr>
              <a:spLocks noChangeArrowheads="1"/>
            </p:cNvSpPr>
            <p:nvPr/>
          </p:nvSpPr>
          <p:spPr bwMode="auto">
            <a:xfrm>
              <a:off x="4150" y="8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0008" name="Rectangle 40"/>
            <p:cNvSpPr>
              <a:spLocks noChangeArrowheads="1"/>
            </p:cNvSpPr>
            <p:nvPr/>
          </p:nvSpPr>
          <p:spPr bwMode="auto">
            <a:xfrm>
              <a:off x="4150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40009" name="Group 41"/>
            <p:cNvGrpSpPr>
              <a:grpSpLocks/>
            </p:cNvGrpSpPr>
            <p:nvPr/>
          </p:nvGrpSpPr>
          <p:grpSpPr bwMode="auto">
            <a:xfrm>
              <a:off x="3423" y="1345"/>
              <a:ext cx="681" cy="317"/>
              <a:chOff x="2789" y="845"/>
              <a:chExt cx="545" cy="317"/>
            </a:xfrm>
          </p:grpSpPr>
          <p:sp>
            <p:nvSpPr>
              <p:cNvPr id="340010" name="Text Box 42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40011" name="Line 43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40029" name="Group 61"/>
          <p:cNvGrpSpPr>
            <a:grpSpLocks/>
          </p:cNvGrpSpPr>
          <p:nvPr/>
        </p:nvGrpSpPr>
        <p:grpSpPr bwMode="auto">
          <a:xfrm>
            <a:off x="5976739" y="188640"/>
            <a:ext cx="2089150" cy="3025775"/>
            <a:chOff x="3424" y="2296"/>
            <a:chExt cx="1316" cy="1906"/>
          </a:xfrm>
        </p:grpSpPr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922" y="234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0013" name="Rectangle 45"/>
            <p:cNvSpPr>
              <a:spLocks noChangeArrowheads="1"/>
            </p:cNvSpPr>
            <p:nvPr/>
          </p:nvSpPr>
          <p:spPr bwMode="auto">
            <a:xfrm>
              <a:off x="4149" y="261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14" name="Rectangle 46"/>
            <p:cNvSpPr>
              <a:spLocks noChangeArrowheads="1"/>
            </p:cNvSpPr>
            <p:nvPr/>
          </p:nvSpPr>
          <p:spPr bwMode="auto">
            <a:xfrm>
              <a:off x="4149" y="22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15" name="Rectangle 47"/>
            <p:cNvSpPr>
              <a:spLocks noChangeArrowheads="1"/>
            </p:cNvSpPr>
            <p:nvPr/>
          </p:nvSpPr>
          <p:spPr bwMode="auto">
            <a:xfrm>
              <a:off x="4149" y="356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0016" name="Rectangle 48"/>
            <p:cNvSpPr>
              <a:spLocks noChangeArrowheads="1"/>
            </p:cNvSpPr>
            <p:nvPr/>
          </p:nvSpPr>
          <p:spPr bwMode="auto">
            <a:xfrm>
              <a:off x="4149" y="388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40017" name="Group 49"/>
            <p:cNvGrpSpPr>
              <a:grpSpLocks/>
            </p:cNvGrpSpPr>
            <p:nvPr/>
          </p:nvGrpSpPr>
          <p:grpSpPr bwMode="auto">
            <a:xfrm>
              <a:off x="3424" y="3385"/>
              <a:ext cx="681" cy="317"/>
              <a:chOff x="2789" y="845"/>
              <a:chExt cx="545" cy="317"/>
            </a:xfrm>
          </p:grpSpPr>
          <p:sp>
            <p:nvSpPr>
              <p:cNvPr id="340018" name="Text Box 5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0019" name="Line 5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20" name="Rectangle 52"/>
            <p:cNvSpPr>
              <a:spLocks noChangeArrowheads="1"/>
            </p:cNvSpPr>
            <p:nvPr/>
          </p:nvSpPr>
          <p:spPr bwMode="auto">
            <a:xfrm>
              <a:off x="4150" y="293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auto">
            <a:xfrm>
              <a:off x="4150" y="324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</p:grpSp>
      <p:grpSp>
        <p:nvGrpSpPr>
          <p:cNvPr id="340026" name="Group 58"/>
          <p:cNvGrpSpPr>
            <a:grpSpLocks/>
          </p:cNvGrpSpPr>
          <p:nvPr/>
        </p:nvGrpSpPr>
        <p:grpSpPr bwMode="auto">
          <a:xfrm>
            <a:off x="1041896" y="1916113"/>
            <a:ext cx="2087562" cy="3914775"/>
            <a:chOff x="249" y="1207"/>
            <a:chExt cx="1315" cy="2466"/>
          </a:xfrm>
        </p:grpSpPr>
        <p:sp>
          <p:nvSpPr>
            <p:cNvPr id="339972" name="Rectangle 4"/>
            <p:cNvSpPr>
              <a:spLocks noChangeArrowheads="1"/>
            </p:cNvSpPr>
            <p:nvPr/>
          </p:nvSpPr>
          <p:spPr bwMode="auto">
            <a:xfrm>
              <a:off x="974" y="1842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747" y="1253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974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0" name="Rectangle 12"/>
            <p:cNvSpPr>
              <a:spLocks noChangeArrowheads="1"/>
            </p:cNvSpPr>
            <p:nvPr/>
          </p:nvSpPr>
          <p:spPr bwMode="auto">
            <a:xfrm>
              <a:off x="974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auto">
            <a:xfrm>
              <a:off x="974" y="216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auto">
            <a:xfrm>
              <a:off x="974" y="247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974" y="279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9984" name="Group 16"/>
            <p:cNvGrpSpPr>
              <a:grpSpLocks/>
            </p:cNvGrpSpPr>
            <p:nvPr/>
          </p:nvGrpSpPr>
          <p:grpSpPr bwMode="auto">
            <a:xfrm>
              <a:off x="249" y="2976"/>
              <a:ext cx="681" cy="317"/>
              <a:chOff x="2789" y="845"/>
              <a:chExt cx="545" cy="317"/>
            </a:xfrm>
          </p:grpSpPr>
          <p:sp>
            <p:nvSpPr>
              <p:cNvPr id="339985" name="Text Box 1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9986" name="Line 1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0022" name="Text Box 54"/>
            <p:cNvSpPr txBox="1">
              <a:spLocks noChangeArrowheads="1"/>
            </p:cNvSpPr>
            <p:nvPr/>
          </p:nvSpPr>
          <p:spPr bwMode="auto">
            <a:xfrm>
              <a:off x="884" y="338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空队</a:t>
              </a:r>
            </a:p>
          </p:txBody>
        </p:sp>
      </p:grpSp>
      <p:grpSp>
        <p:nvGrpSpPr>
          <p:cNvPr id="340027" name="Group 59"/>
          <p:cNvGrpSpPr>
            <a:grpSpLocks/>
          </p:cNvGrpSpPr>
          <p:nvPr/>
        </p:nvGrpSpPr>
        <p:grpSpPr bwMode="auto">
          <a:xfrm>
            <a:off x="3346946" y="1917700"/>
            <a:ext cx="2089150" cy="3913188"/>
            <a:chOff x="1701" y="1208"/>
            <a:chExt cx="1316" cy="2465"/>
          </a:xfrm>
        </p:grpSpPr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2199" y="1254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9989" name="Rectangle 21"/>
            <p:cNvSpPr>
              <a:spLocks noChangeArrowheads="1"/>
            </p:cNvSpPr>
            <p:nvPr/>
          </p:nvSpPr>
          <p:spPr bwMode="auto">
            <a:xfrm>
              <a:off x="2426" y="152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90" name="Rectangle 22"/>
            <p:cNvSpPr>
              <a:spLocks noChangeArrowheads="1"/>
            </p:cNvSpPr>
            <p:nvPr/>
          </p:nvSpPr>
          <p:spPr bwMode="auto">
            <a:xfrm>
              <a:off x="2426" y="120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92" name="Rectangle 24"/>
            <p:cNvSpPr>
              <a:spLocks noChangeArrowheads="1"/>
            </p:cNvSpPr>
            <p:nvPr/>
          </p:nvSpPr>
          <p:spPr bwMode="auto">
            <a:xfrm>
              <a:off x="2426" y="247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2</a:t>
              </a:r>
              <a:endParaRPr lang="zh-CN" altLang="en-US" sz="2800" b="0" baseline="-25000"/>
            </a:p>
          </p:txBody>
        </p:sp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2426" y="27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1</a:t>
              </a:r>
            </a:p>
          </p:txBody>
        </p:sp>
        <p:grpSp>
          <p:nvGrpSpPr>
            <p:cNvPr id="339994" name="Group 26"/>
            <p:cNvGrpSpPr>
              <a:grpSpLocks/>
            </p:cNvGrpSpPr>
            <p:nvPr/>
          </p:nvGrpSpPr>
          <p:grpSpPr bwMode="auto">
            <a:xfrm>
              <a:off x="1701" y="1752"/>
              <a:ext cx="681" cy="317"/>
              <a:chOff x="2789" y="845"/>
              <a:chExt cx="545" cy="317"/>
            </a:xfrm>
          </p:grpSpPr>
          <p:sp>
            <p:nvSpPr>
              <p:cNvPr id="339995" name="Text Box 27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9996" name="Line 28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9997" name="Rectangle 29"/>
            <p:cNvSpPr>
              <a:spLocks noChangeArrowheads="1"/>
            </p:cNvSpPr>
            <p:nvPr/>
          </p:nvSpPr>
          <p:spPr bwMode="auto">
            <a:xfrm>
              <a:off x="2427" y="1842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9998" name="Rectangle 30"/>
            <p:cNvSpPr>
              <a:spLocks noChangeArrowheads="1"/>
            </p:cNvSpPr>
            <p:nvPr/>
          </p:nvSpPr>
          <p:spPr bwMode="auto">
            <a:xfrm>
              <a:off x="2427" y="216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sp>
          <p:nvSpPr>
            <p:cNvPr id="340023" name="Text Box 55"/>
            <p:cNvSpPr txBox="1">
              <a:spLocks noChangeArrowheads="1"/>
            </p:cNvSpPr>
            <p:nvPr/>
          </p:nvSpPr>
          <p:spPr bwMode="auto">
            <a:xfrm>
              <a:off x="2381" y="338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入队</a:t>
              </a:r>
            </a:p>
          </p:txBody>
        </p:sp>
      </p:grpSp>
      <p:sp>
        <p:nvSpPr>
          <p:cNvPr id="340024" name="Text Box 56"/>
          <p:cNvSpPr txBox="1">
            <a:spLocks noChangeArrowheads="1"/>
          </p:cNvSpPr>
          <p:nvPr/>
        </p:nvSpPr>
        <p:spPr bwMode="auto">
          <a:xfrm>
            <a:off x="8244408" y="1628502"/>
            <a:ext cx="125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出队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40025" name="Text Box 57"/>
          <p:cNvSpPr txBox="1">
            <a:spLocks noChangeArrowheads="1"/>
          </p:cNvSpPr>
          <p:nvPr/>
        </p:nvSpPr>
        <p:spPr bwMode="auto">
          <a:xfrm>
            <a:off x="8244408" y="4941615"/>
            <a:ext cx="1258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出队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2 (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循环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24" grpId="0"/>
      <p:bldP spid="3400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队列</a:t>
            </a:r>
            <a:r>
              <a:rPr lang="zh-CN" altLang="en-US" dirty="0"/>
              <a:t>的顺序结构</a:t>
            </a:r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/>
              <a:t>出</a:t>
            </a:r>
            <a:r>
              <a:rPr lang="zh-CN" altLang="en-US" dirty="0" smtClean="0"/>
              <a:t>队移动数据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导致元素大量移动</a:t>
            </a:r>
          </a:p>
          <a:p>
            <a:r>
              <a:rPr lang="zh-CN" altLang="en-US" dirty="0"/>
              <a:t>第二种</a:t>
            </a:r>
            <a:r>
              <a:rPr lang="zh-CN" altLang="en-US" dirty="0" smtClean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出</a:t>
            </a:r>
            <a:r>
              <a:rPr lang="zh-CN" altLang="en-US" dirty="0" smtClean="0"/>
              <a:t>队不移数据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入队出队在表的不同位置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front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队头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rear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队尾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入队出队操作是单向移动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导致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zh-CN" altLang="en-US" dirty="0">
                <a:solidFill>
                  <a:srgbClr val="000000"/>
                </a:solidFill>
              </a:rPr>
              <a:t>假溢出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”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A72DE100-19FE-47F2-9A13-3ABB5B20E207}" type="slidenum">
              <a:rPr lang="en-US" altLang="zh-CN"/>
              <a:pPr/>
              <a:t>69</a:t>
            </a:fld>
            <a:r>
              <a:rPr lang="en-US" altLang="zh-CN"/>
              <a:t>-</a:t>
            </a:r>
          </a:p>
        </p:txBody>
      </p:sp>
      <p:grpSp>
        <p:nvGrpSpPr>
          <p:cNvPr id="338956" name="Group 12"/>
          <p:cNvGrpSpPr>
            <a:grpSpLocks/>
          </p:cNvGrpSpPr>
          <p:nvPr/>
        </p:nvGrpSpPr>
        <p:grpSpPr bwMode="auto">
          <a:xfrm>
            <a:off x="6660232" y="44624"/>
            <a:ext cx="2089150" cy="3025775"/>
            <a:chOff x="3424" y="2296"/>
            <a:chExt cx="1316" cy="1906"/>
          </a:xfrm>
        </p:grpSpPr>
        <p:sp>
          <p:nvSpPr>
            <p:cNvPr id="338957" name="Text Box 13"/>
            <p:cNvSpPr txBox="1">
              <a:spLocks noChangeArrowheads="1"/>
            </p:cNvSpPr>
            <p:nvPr/>
          </p:nvSpPr>
          <p:spPr bwMode="auto">
            <a:xfrm>
              <a:off x="3922" y="234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958" name="Rectangle 14"/>
            <p:cNvSpPr>
              <a:spLocks noChangeArrowheads="1"/>
            </p:cNvSpPr>
            <p:nvPr/>
          </p:nvSpPr>
          <p:spPr bwMode="auto">
            <a:xfrm>
              <a:off x="4149" y="261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4149" y="229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4149" y="3566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8961" name="Rectangle 17"/>
            <p:cNvSpPr>
              <a:spLocks noChangeArrowheads="1"/>
            </p:cNvSpPr>
            <p:nvPr/>
          </p:nvSpPr>
          <p:spPr bwMode="auto">
            <a:xfrm>
              <a:off x="4149" y="3884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38962" name="Group 18"/>
            <p:cNvGrpSpPr>
              <a:grpSpLocks/>
            </p:cNvGrpSpPr>
            <p:nvPr/>
          </p:nvGrpSpPr>
          <p:grpSpPr bwMode="auto">
            <a:xfrm>
              <a:off x="3424" y="3385"/>
              <a:ext cx="681" cy="317"/>
              <a:chOff x="2789" y="845"/>
              <a:chExt cx="545" cy="317"/>
            </a:xfrm>
          </p:grpSpPr>
          <p:sp>
            <p:nvSpPr>
              <p:cNvPr id="338963" name="Text Box 19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8964" name="Line 20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965" name="Rectangle 21"/>
            <p:cNvSpPr>
              <a:spLocks noChangeArrowheads="1"/>
            </p:cNvSpPr>
            <p:nvPr/>
          </p:nvSpPr>
          <p:spPr bwMode="auto">
            <a:xfrm>
              <a:off x="4150" y="2930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38966" name="Rectangle 22"/>
            <p:cNvSpPr>
              <a:spLocks noChangeArrowheads="1"/>
            </p:cNvSpPr>
            <p:nvPr/>
          </p:nvSpPr>
          <p:spPr bwMode="auto">
            <a:xfrm>
              <a:off x="4150" y="3248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</p:grpSp>
      <p:grpSp>
        <p:nvGrpSpPr>
          <p:cNvPr id="338967" name="Group 23"/>
          <p:cNvGrpSpPr>
            <a:grpSpLocks/>
          </p:cNvGrpSpPr>
          <p:nvPr/>
        </p:nvGrpSpPr>
        <p:grpSpPr bwMode="auto">
          <a:xfrm>
            <a:off x="6659563" y="3357563"/>
            <a:ext cx="2090737" cy="3025775"/>
            <a:chOff x="3423" y="255"/>
            <a:chExt cx="1317" cy="1906"/>
          </a:xfrm>
        </p:grpSpPr>
        <p:sp>
          <p:nvSpPr>
            <p:cNvPr id="338968" name="Text Box 24"/>
            <p:cNvSpPr txBox="1">
              <a:spLocks noChangeArrowheads="1"/>
            </p:cNvSpPr>
            <p:nvPr/>
          </p:nvSpPr>
          <p:spPr bwMode="auto">
            <a:xfrm>
              <a:off x="3922" y="318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969" name="Rectangle 25"/>
            <p:cNvSpPr>
              <a:spLocks noChangeArrowheads="1"/>
            </p:cNvSpPr>
            <p:nvPr/>
          </p:nvSpPr>
          <p:spPr bwMode="auto">
            <a:xfrm>
              <a:off x="4149" y="57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0" name="Rectangle 26"/>
            <p:cNvSpPr>
              <a:spLocks noChangeArrowheads="1"/>
            </p:cNvSpPr>
            <p:nvPr/>
          </p:nvSpPr>
          <p:spPr bwMode="auto">
            <a:xfrm>
              <a:off x="4149" y="25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1" name="Rectangle 27"/>
            <p:cNvSpPr>
              <a:spLocks noChangeArrowheads="1"/>
            </p:cNvSpPr>
            <p:nvPr/>
          </p:nvSpPr>
          <p:spPr bwMode="auto">
            <a:xfrm>
              <a:off x="4149" y="1525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38972" name="Rectangle 28"/>
            <p:cNvSpPr>
              <a:spLocks noChangeArrowheads="1"/>
            </p:cNvSpPr>
            <p:nvPr/>
          </p:nvSpPr>
          <p:spPr bwMode="auto">
            <a:xfrm>
              <a:off x="4149" y="1843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38973" name="Group 29"/>
            <p:cNvGrpSpPr>
              <a:grpSpLocks/>
            </p:cNvGrpSpPr>
            <p:nvPr/>
          </p:nvGrpSpPr>
          <p:grpSpPr bwMode="auto">
            <a:xfrm>
              <a:off x="3424" y="754"/>
              <a:ext cx="681" cy="317"/>
              <a:chOff x="2789" y="845"/>
              <a:chExt cx="545" cy="317"/>
            </a:xfrm>
          </p:grpSpPr>
          <p:sp>
            <p:nvSpPr>
              <p:cNvPr id="338974" name="Text Box 3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38975" name="Line 3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976" name="Rectangle 32"/>
            <p:cNvSpPr>
              <a:spLocks noChangeArrowheads="1"/>
            </p:cNvSpPr>
            <p:nvPr/>
          </p:nvSpPr>
          <p:spPr bwMode="auto">
            <a:xfrm>
              <a:off x="4150" y="8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38977" name="Rectangle 33"/>
            <p:cNvSpPr>
              <a:spLocks noChangeArrowheads="1"/>
            </p:cNvSpPr>
            <p:nvPr/>
          </p:nvSpPr>
          <p:spPr bwMode="auto">
            <a:xfrm>
              <a:off x="4150" y="12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3</a:t>
              </a:r>
            </a:p>
          </p:txBody>
        </p:sp>
        <p:grpSp>
          <p:nvGrpSpPr>
            <p:cNvPr id="338978" name="Group 34"/>
            <p:cNvGrpSpPr>
              <a:grpSpLocks/>
            </p:cNvGrpSpPr>
            <p:nvPr/>
          </p:nvGrpSpPr>
          <p:grpSpPr bwMode="auto">
            <a:xfrm>
              <a:off x="3423" y="1345"/>
              <a:ext cx="681" cy="317"/>
              <a:chOff x="2789" y="845"/>
              <a:chExt cx="545" cy="317"/>
            </a:xfrm>
          </p:grpSpPr>
          <p:sp>
            <p:nvSpPr>
              <p:cNvPr id="338979" name="Text Box 35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38980" name="Line 36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8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插入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DFF41C1-4EE7-4616-8049-F8185E632D87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-</a:t>
            </a:r>
          </a:p>
        </p:txBody>
      </p:sp>
      <p:graphicFrame>
        <p:nvGraphicFramePr>
          <p:cNvPr id="332803" name="Group 3"/>
          <p:cNvGraphicFramePr>
            <a:graphicFrameLocks noGrp="1"/>
          </p:cNvGraphicFramePr>
          <p:nvPr/>
        </p:nvGraphicFramePr>
        <p:xfrm>
          <a:off x="2557463" y="2060575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5" name="Group 35"/>
          <p:cNvGraphicFramePr>
            <a:graphicFrameLocks noGrp="1"/>
          </p:cNvGraphicFramePr>
          <p:nvPr/>
        </p:nvGraphicFramePr>
        <p:xfrm>
          <a:off x="5219700" y="2078038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67" name="Group 67"/>
          <p:cNvGraphicFramePr>
            <a:graphicFrameLocks noGrp="1"/>
          </p:cNvGraphicFramePr>
          <p:nvPr/>
        </p:nvGraphicFramePr>
        <p:xfrm>
          <a:off x="5219700" y="5084763"/>
          <a:ext cx="1871663" cy="396240"/>
        </p:xfrm>
        <a:graphic>
          <a:graphicData uri="http://schemas.openxmlformats.org/drawingml/2006/table">
            <a:tbl>
              <a:tblPr/>
              <a:tblGrid>
                <a:gridCol w="792163"/>
                <a:gridCol w="10795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a7=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75" name="Group 75"/>
          <p:cNvGraphicFramePr>
            <a:graphicFrameLocks noGrp="1"/>
          </p:cNvGraphicFramePr>
          <p:nvPr/>
        </p:nvGraphicFramePr>
        <p:xfrm>
          <a:off x="6011863" y="46529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1" name="Group 81"/>
          <p:cNvGraphicFramePr>
            <a:graphicFrameLocks noGrp="1"/>
          </p:cNvGraphicFramePr>
          <p:nvPr/>
        </p:nvGraphicFramePr>
        <p:xfrm>
          <a:off x="6011863" y="42211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7" name="Group 87"/>
          <p:cNvGraphicFramePr>
            <a:graphicFrameLocks noGrp="1"/>
          </p:cNvGraphicFramePr>
          <p:nvPr/>
        </p:nvGraphicFramePr>
        <p:xfrm>
          <a:off x="6011863" y="3822700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93" name="Group 93"/>
          <p:cNvGraphicFramePr>
            <a:graphicFrameLocks noGrp="1"/>
          </p:cNvGraphicFramePr>
          <p:nvPr/>
        </p:nvGraphicFramePr>
        <p:xfrm>
          <a:off x="6011863" y="33575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900113" y="3357563"/>
            <a:ext cx="1617662" cy="815975"/>
            <a:chOff x="567" y="2115"/>
            <a:chExt cx="1019" cy="514"/>
          </a:xfrm>
        </p:grpSpPr>
        <p:grpSp>
          <p:nvGrpSpPr>
            <p:cNvPr id="13418" name="Group 100"/>
            <p:cNvGrpSpPr>
              <a:grpSpLocks/>
            </p:cNvGrpSpPr>
            <p:nvPr/>
          </p:nvGrpSpPr>
          <p:grpSpPr bwMode="auto">
            <a:xfrm>
              <a:off x="567" y="2115"/>
              <a:ext cx="1019" cy="227"/>
              <a:chOff x="567" y="2115"/>
              <a:chExt cx="1019" cy="227"/>
            </a:xfrm>
          </p:grpSpPr>
          <p:sp>
            <p:nvSpPr>
              <p:cNvPr id="13420" name="Line 101"/>
              <p:cNvSpPr>
                <a:spLocks noChangeShapeType="1"/>
              </p:cNvSpPr>
              <p:nvPr/>
            </p:nvSpPr>
            <p:spPr bwMode="auto">
              <a:xfrm flipV="1">
                <a:off x="1202" y="220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902" name="Rectangle 102"/>
              <p:cNvSpPr>
                <a:spLocks noChangeArrowheads="1"/>
              </p:cNvSpPr>
              <p:nvPr/>
            </p:nvSpPr>
            <p:spPr bwMode="auto">
              <a:xfrm>
                <a:off x="567" y="2115"/>
                <a:ext cx="635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0">
                    <a:ea typeface="宋体" pitchFamily="2" charset="-122"/>
                  </a:rPr>
                  <a:t>17</a:t>
                </a:r>
              </a:p>
            </p:txBody>
          </p:sp>
        </p:grpSp>
        <p:sp>
          <p:nvSpPr>
            <p:cNvPr id="13419" name="Text Box 103"/>
            <p:cNvSpPr txBox="1">
              <a:spLocks noChangeArrowheads="1"/>
            </p:cNvSpPr>
            <p:nvPr/>
          </p:nvSpPr>
          <p:spPr bwMode="auto">
            <a:xfrm>
              <a:off x="56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latin typeface="Tahoma" pitchFamily="34" charset="0"/>
                  <a:ea typeface="楷体_GB2312" pitchFamily="49" charset="-122"/>
                </a:rPr>
                <a:t>插入</a:t>
              </a:r>
            </a:p>
          </p:txBody>
        </p:sp>
      </p:grpSp>
      <p:sp>
        <p:nvSpPr>
          <p:cNvPr id="332905" name="AutoShape 105"/>
          <p:cNvSpPr>
            <a:spLocks noChangeArrowheads="1"/>
          </p:cNvSpPr>
          <p:nvPr/>
        </p:nvSpPr>
        <p:spPr bwMode="auto">
          <a:xfrm>
            <a:off x="7092950" y="4941888"/>
            <a:ext cx="358775" cy="504825"/>
          </a:xfrm>
          <a:prstGeom prst="curvedLeftArrow">
            <a:avLst>
              <a:gd name="adj1" fmla="val 28142"/>
              <a:gd name="adj2" fmla="val 56283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6" name="AutoShape 106"/>
          <p:cNvSpPr>
            <a:spLocks noChangeArrowheads="1"/>
          </p:cNvSpPr>
          <p:nvPr/>
        </p:nvSpPr>
        <p:spPr bwMode="auto">
          <a:xfrm>
            <a:off x="7113588" y="4437063"/>
            <a:ext cx="360362" cy="504825"/>
          </a:xfrm>
          <a:prstGeom prst="curvedLeftArrow">
            <a:avLst>
              <a:gd name="adj1" fmla="val 28018"/>
              <a:gd name="adj2" fmla="val 56035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7" name="AutoShape 107"/>
          <p:cNvSpPr>
            <a:spLocks noChangeArrowheads="1"/>
          </p:cNvSpPr>
          <p:nvPr/>
        </p:nvSpPr>
        <p:spPr bwMode="auto">
          <a:xfrm>
            <a:off x="7113588" y="3932238"/>
            <a:ext cx="385762" cy="504825"/>
          </a:xfrm>
          <a:prstGeom prst="curvedLeftArrow">
            <a:avLst>
              <a:gd name="adj1" fmla="val 26173"/>
              <a:gd name="adj2" fmla="val 5234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8" name="AutoShape 108"/>
          <p:cNvSpPr>
            <a:spLocks noChangeArrowheads="1"/>
          </p:cNvSpPr>
          <p:nvPr/>
        </p:nvSpPr>
        <p:spPr bwMode="auto">
          <a:xfrm>
            <a:off x="7126288" y="3475038"/>
            <a:ext cx="398462" cy="504825"/>
          </a:xfrm>
          <a:prstGeom prst="curvedLeftArrow">
            <a:avLst>
              <a:gd name="adj1" fmla="val 25339"/>
              <a:gd name="adj2" fmla="val 50677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05" grpId="0" animBg="1"/>
      <p:bldP spid="332906" grpId="0" animBg="1"/>
      <p:bldP spid="332907" grpId="0" animBg="1"/>
      <p:bldP spid="33290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队列的顺序结构</a:t>
            </a:r>
          </a:p>
        </p:txBody>
      </p:sp>
      <p:sp>
        <p:nvSpPr>
          <p:cNvPr id="340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队列</a:t>
            </a:r>
          </a:p>
          <a:p>
            <a:pPr lvl="1"/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first </a:t>
            </a:r>
            <a:r>
              <a:rPr lang="zh-CN" altLang="en-US" dirty="0" smtClean="0"/>
              <a:t>队头的前一个位置（该位置不存数据）</a:t>
            </a:r>
          </a:p>
          <a:p>
            <a:pPr lvl="1"/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rear </a:t>
            </a:r>
            <a:r>
              <a:rPr lang="zh-CN" altLang="en-US" dirty="0"/>
              <a:t>队</a:t>
            </a:r>
            <a:r>
              <a:rPr lang="zh-CN" altLang="en-US" dirty="0" smtClean="0"/>
              <a:t>尾（初始 </a:t>
            </a:r>
            <a:r>
              <a:rPr lang="en-US" altLang="zh-CN" dirty="0" smtClean="0"/>
              <a:t>f = r = -1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8B1051A6-F9B3-4700-9A3A-0C6B200878BD}" type="slidenum">
              <a:rPr lang="en-US" altLang="zh-CN"/>
              <a:pPr/>
              <a:t>70</a:t>
            </a:fld>
            <a:r>
              <a:rPr lang="en-US" altLang="zh-CN"/>
              <a:t>-</a:t>
            </a:r>
          </a:p>
        </p:txBody>
      </p:sp>
      <p:grpSp>
        <p:nvGrpSpPr>
          <p:cNvPr id="341024" name="Group 32"/>
          <p:cNvGrpSpPr>
            <a:grpSpLocks/>
          </p:cNvGrpSpPr>
          <p:nvPr/>
        </p:nvGrpSpPr>
        <p:grpSpPr bwMode="auto">
          <a:xfrm>
            <a:off x="2700338" y="3213100"/>
            <a:ext cx="2260600" cy="3184525"/>
            <a:chOff x="1275" y="1289"/>
            <a:chExt cx="1424" cy="2006"/>
          </a:xfrm>
        </p:grpSpPr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1882" y="1452"/>
              <a:ext cx="227" cy="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2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1</a:t>
              </a:r>
            </a:p>
            <a:p>
              <a:pPr>
                <a:spcBef>
                  <a:spcPct val="35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2109" y="170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5</a:t>
              </a:r>
              <a:endParaRPr lang="zh-CN" altLang="en-US" b="0" baseline="-25000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2109" y="138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6</a:t>
              </a:r>
              <a:endParaRPr lang="zh-CN" altLang="en-US" b="0" baseline="-25000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2109" y="2659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0" baseline="-25000"/>
            </a:p>
          </p:txBody>
        </p:sp>
        <p:sp>
          <p:nvSpPr>
            <p:cNvPr id="341015" name="Rectangle 23"/>
            <p:cNvSpPr>
              <a:spLocks noChangeArrowheads="1"/>
            </p:cNvSpPr>
            <p:nvPr/>
          </p:nvSpPr>
          <p:spPr bwMode="auto">
            <a:xfrm>
              <a:off x="2109" y="2977"/>
              <a:ext cx="590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="0" baseline="-25000"/>
            </a:p>
          </p:txBody>
        </p:sp>
        <p:grpSp>
          <p:nvGrpSpPr>
            <p:cNvPr id="341016" name="Group 24"/>
            <p:cNvGrpSpPr>
              <a:grpSpLocks/>
            </p:cNvGrpSpPr>
            <p:nvPr/>
          </p:nvGrpSpPr>
          <p:grpSpPr bwMode="auto">
            <a:xfrm>
              <a:off x="1275" y="1289"/>
              <a:ext cx="681" cy="317"/>
              <a:chOff x="2789" y="845"/>
              <a:chExt cx="545" cy="317"/>
            </a:xfrm>
          </p:grpSpPr>
          <p:sp>
            <p:nvSpPr>
              <p:cNvPr id="341017" name="Text Box 25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rear</a:t>
                </a:r>
              </a:p>
            </p:txBody>
          </p:sp>
          <p:sp>
            <p:nvSpPr>
              <p:cNvPr id="341018" name="Line 26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1019" name="Rectangle 27"/>
            <p:cNvSpPr>
              <a:spLocks noChangeArrowheads="1"/>
            </p:cNvSpPr>
            <p:nvPr/>
          </p:nvSpPr>
          <p:spPr bwMode="auto">
            <a:xfrm>
              <a:off x="2110" y="2023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0"/>
                <a:t>a</a:t>
              </a:r>
              <a:r>
                <a:rPr lang="en-US" altLang="zh-CN" sz="2800" b="0" baseline="-25000"/>
                <a:t>4</a:t>
              </a:r>
              <a:endParaRPr lang="zh-CN" altLang="en-US" sz="2800" b="0" baseline="-25000"/>
            </a:p>
          </p:txBody>
        </p:sp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2110" y="2341"/>
              <a:ext cx="588" cy="31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0" baseline="-25000"/>
            </a:p>
          </p:txBody>
        </p:sp>
        <p:grpSp>
          <p:nvGrpSpPr>
            <p:cNvPr id="341021" name="Group 29"/>
            <p:cNvGrpSpPr>
              <a:grpSpLocks/>
            </p:cNvGrpSpPr>
            <p:nvPr/>
          </p:nvGrpSpPr>
          <p:grpSpPr bwMode="auto">
            <a:xfrm>
              <a:off x="1292" y="2205"/>
              <a:ext cx="681" cy="317"/>
              <a:chOff x="2789" y="845"/>
              <a:chExt cx="545" cy="317"/>
            </a:xfrm>
          </p:grpSpPr>
          <p:sp>
            <p:nvSpPr>
              <p:cNvPr id="341022" name="Text Box 30"/>
              <p:cNvSpPr txBox="1">
                <a:spLocks noChangeArrowheads="1"/>
              </p:cNvSpPr>
              <p:nvPr/>
            </p:nvSpPr>
            <p:spPr bwMode="auto">
              <a:xfrm>
                <a:off x="2789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FF0000"/>
                    </a:solidFill>
                  </a:rPr>
                  <a:t>front</a:t>
                </a:r>
              </a:p>
            </p:txBody>
          </p:sp>
          <p:sp>
            <p:nvSpPr>
              <p:cNvPr id="341023" name="Line 31"/>
              <p:cNvSpPr>
                <a:spLocks noChangeShapeType="1"/>
              </p:cNvSpPr>
              <p:nvPr/>
            </p:nvSpPr>
            <p:spPr bwMode="auto">
              <a:xfrm>
                <a:off x="2971" y="1162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41045" name="Group 53"/>
          <p:cNvGrpSpPr>
            <a:grpSpLocks/>
          </p:cNvGrpSpPr>
          <p:nvPr/>
        </p:nvGrpSpPr>
        <p:grpSpPr bwMode="auto">
          <a:xfrm>
            <a:off x="5795963" y="3500438"/>
            <a:ext cx="3114675" cy="2473325"/>
            <a:chOff x="3651" y="2205"/>
            <a:chExt cx="1962" cy="1558"/>
          </a:xfrm>
        </p:grpSpPr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>
              <a:off x="3696" y="2205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>
              <a:off x="4029" y="2539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flipH="1">
              <a:off x="4069" y="3206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flipH="1">
              <a:off x="3755" y="2971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1" name="Line 39"/>
            <p:cNvSpPr>
              <a:spLocks noChangeShapeType="1"/>
            </p:cNvSpPr>
            <p:nvPr/>
          </p:nvSpPr>
          <p:spPr bwMode="auto">
            <a:xfrm>
              <a:off x="3833" y="2539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2" name="Line 40"/>
            <p:cNvSpPr>
              <a:spLocks noChangeShapeType="1"/>
            </p:cNvSpPr>
            <p:nvPr/>
          </p:nvSpPr>
          <p:spPr bwMode="auto">
            <a:xfrm>
              <a:off x="4225" y="2264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 flipH="1">
              <a:off x="4618" y="2382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>
              <a:off x="4736" y="2853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 flipV="1">
              <a:off x="4150" y="3385"/>
              <a:ext cx="9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651" y="3475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341037" name="Text Box 45"/>
            <p:cNvSpPr txBox="1">
              <a:spLocks noChangeArrowheads="1"/>
            </p:cNvSpPr>
            <p:nvPr/>
          </p:nvSpPr>
          <p:spPr bwMode="auto">
            <a:xfrm>
              <a:off x="3872" y="3089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a1</a:t>
              </a:r>
            </a:p>
          </p:txBody>
        </p: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3741" y="2659"/>
              <a:ext cx="3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a2</a:t>
              </a:r>
            </a:p>
          </p:txBody>
        </p:sp>
        <p:sp>
          <p:nvSpPr>
            <p:cNvPr id="341039" name="Text Box 47"/>
            <p:cNvSpPr txBox="1">
              <a:spLocks noChangeArrowheads="1"/>
            </p:cNvSpPr>
            <p:nvPr/>
          </p:nvSpPr>
          <p:spPr bwMode="auto">
            <a:xfrm>
              <a:off x="3923" y="2296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a3</a:t>
              </a: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4331" y="225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a4</a:t>
              </a:r>
            </a:p>
          </p:txBody>
        </p:sp>
        <p:sp>
          <p:nvSpPr>
            <p:cNvPr id="341041" name="Line 49"/>
            <p:cNvSpPr>
              <a:spLocks noChangeShapeType="1"/>
            </p:cNvSpPr>
            <p:nvPr/>
          </p:nvSpPr>
          <p:spPr bwMode="auto">
            <a:xfrm flipH="1">
              <a:off x="4975" y="2641"/>
              <a:ext cx="2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5103" y="238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41043" name="Text Box 51"/>
            <p:cNvSpPr txBox="1">
              <a:spLocks noChangeArrowheads="1"/>
            </p:cNvSpPr>
            <p:nvPr/>
          </p:nvSpPr>
          <p:spPr bwMode="auto">
            <a:xfrm>
              <a:off x="4694" y="2523"/>
              <a:ext cx="3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a5</a:t>
              </a:r>
            </a:p>
          </p:txBody>
        </p:sp>
        <p:sp>
          <p:nvSpPr>
            <p:cNvPr id="341044" name="Line 52"/>
            <p:cNvSpPr>
              <a:spLocks noChangeShapeType="1"/>
            </p:cNvSpPr>
            <p:nvPr/>
          </p:nvSpPr>
          <p:spPr bwMode="auto">
            <a:xfrm>
              <a:off x="4422" y="3249"/>
              <a:ext cx="45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8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判断循环队列空和满？</a:t>
            </a:r>
          </a:p>
        </p:txBody>
      </p:sp>
      <p:sp>
        <p:nvSpPr>
          <p:cNvPr id="373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56593" y="1124744"/>
            <a:ext cx="7620000" cy="4114800"/>
          </a:xfrm>
        </p:spPr>
        <p:txBody>
          <a:bodyPr/>
          <a:lstStyle/>
          <a:p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endParaRPr lang="en-US" altLang="zh-CN" sz="2400" b="0" dirty="0">
              <a:latin typeface="Times New Roman" pitchFamily="18" charset="0"/>
            </a:endParaRPr>
          </a:p>
        </p:txBody>
      </p:sp>
      <p:grpSp>
        <p:nvGrpSpPr>
          <p:cNvPr id="373867" name="Group 107"/>
          <p:cNvGrpSpPr>
            <a:grpSpLocks/>
          </p:cNvGrpSpPr>
          <p:nvPr/>
        </p:nvGrpSpPr>
        <p:grpSpPr bwMode="auto">
          <a:xfrm>
            <a:off x="1716906" y="3656137"/>
            <a:ext cx="2725737" cy="2141538"/>
            <a:chOff x="884" y="2387"/>
            <a:chExt cx="1717" cy="1349"/>
          </a:xfrm>
        </p:grpSpPr>
        <p:sp>
          <p:nvSpPr>
            <p:cNvPr id="373803" name="Text Box 43"/>
            <p:cNvSpPr txBox="1">
              <a:spLocks noChangeArrowheads="1"/>
            </p:cNvSpPr>
            <p:nvPr/>
          </p:nvSpPr>
          <p:spPr bwMode="auto">
            <a:xfrm>
              <a:off x="2154" y="3067"/>
              <a:ext cx="4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grpSp>
          <p:nvGrpSpPr>
            <p:cNvPr id="373866" name="Group 106"/>
            <p:cNvGrpSpPr>
              <a:grpSpLocks/>
            </p:cNvGrpSpPr>
            <p:nvPr/>
          </p:nvGrpSpPr>
          <p:grpSpPr bwMode="auto">
            <a:xfrm>
              <a:off x="884" y="2387"/>
              <a:ext cx="1270" cy="1349"/>
              <a:chOff x="884" y="2387"/>
              <a:chExt cx="1270" cy="1349"/>
            </a:xfrm>
          </p:grpSpPr>
          <p:sp>
            <p:nvSpPr>
              <p:cNvPr id="373788" name="Oval 28"/>
              <p:cNvSpPr>
                <a:spLocks noChangeArrowheads="1"/>
              </p:cNvSpPr>
              <p:nvPr/>
            </p:nvSpPr>
            <p:spPr bwMode="auto">
              <a:xfrm>
                <a:off x="884" y="2387"/>
                <a:ext cx="1169" cy="11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89" name="Oval 29"/>
              <p:cNvSpPr>
                <a:spLocks noChangeArrowheads="1"/>
              </p:cNvSpPr>
              <p:nvPr/>
            </p:nvSpPr>
            <p:spPr bwMode="auto">
              <a:xfrm>
                <a:off x="1176" y="2676"/>
                <a:ext cx="619" cy="6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90" name="Line 30"/>
              <p:cNvSpPr>
                <a:spLocks noChangeShapeType="1"/>
              </p:cNvSpPr>
              <p:nvPr/>
            </p:nvSpPr>
            <p:spPr bwMode="auto">
              <a:xfrm flipH="1">
                <a:off x="1211" y="3254"/>
                <a:ext cx="102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1" name="Line 31"/>
              <p:cNvSpPr>
                <a:spLocks noChangeShapeType="1"/>
              </p:cNvSpPr>
              <p:nvPr/>
            </p:nvSpPr>
            <p:spPr bwMode="auto">
              <a:xfrm flipH="1">
                <a:off x="936" y="3050"/>
                <a:ext cx="24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2" name="Line 32"/>
              <p:cNvSpPr>
                <a:spLocks noChangeShapeType="1"/>
              </p:cNvSpPr>
              <p:nvPr/>
            </p:nvSpPr>
            <p:spPr bwMode="auto">
              <a:xfrm>
                <a:off x="1004" y="2676"/>
                <a:ext cx="20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3" name="Line 33"/>
              <p:cNvSpPr>
                <a:spLocks noChangeShapeType="1"/>
              </p:cNvSpPr>
              <p:nvPr/>
            </p:nvSpPr>
            <p:spPr bwMode="auto">
              <a:xfrm>
                <a:off x="1347" y="2438"/>
                <a:ext cx="69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4" name="Line 34"/>
              <p:cNvSpPr>
                <a:spLocks noChangeShapeType="1"/>
              </p:cNvSpPr>
              <p:nvPr/>
            </p:nvSpPr>
            <p:spPr bwMode="auto">
              <a:xfrm flipH="1">
                <a:off x="1691" y="2540"/>
                <a:ext cx="138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5" name="Line 35"/>
              <p:cNvSpPr>
                <a:spLocks noChangeShapeType="1"/>
              </p:cNvSpPr>
              <p:nvPr/>
            </p:nvSpPr>
            <p:spPr bwMode="auto">
              <a:xfrm>
                <a:off x="1795" y="2948"/>
                <a:ext cx="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6" name="Line 36"/>
              <p:cNvSpPr>
                <a:spLocks noChangeShapeType="1"/>
              </p:cNvSpPr>
              <p:nvPr/>
            </p:nvSpPr>
            <p:spPr bwMode="auto">
              <a:xfrm flipV="1">
                <a:off x="1321" y="3408"/>
                <a:ext cx="8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797" name="Text Box 37"/>
              <p:cNvSpPr txBox="1">
                <a:spLocks noChangeArrowheads="1"/>
              </p:cNvSpPr>
              <p:nvPr/>
            </p:nvSpPr>
            <p:spPr bwMode="auto">
              <a:xfrm>
                <a:off x="964" y="3486"/>
                <a:ext cx="4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f</a:t>
                </a:r>
              </a:p>
            </p:txBody>
          </p:sp>
          <p:sp>
            <p:nvSpPr>
              <p:cNvPr id="373798" name="Text Box 38"/>
              <p:cNvSpPr txBox="1">
                <a:spLocks noChangeArrowheads="1"/>
              </p:cNvSpPr>
              <p:nvPr/>
            </p:nvSpPr>
            <p:spPr bwMode="auto">
              <a:xfrm>
                <a:off x="1038" y="3152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a1</a:t>
                </a:r>
              </a:p>
            </p:txBody>
          </p:sp>
          <p:sp>
            <p:nvSpPr>
              <p:cNvPr id="373799" name="Text Box 39"/>
              <p:cNvSpPr txBox="1">
                <a:spLocks noChangeArrowheads="1"/>
              </p:cNvSpPr>
              <p:nvPr/>
            </p:nvSpPr>
            <p:spPr bwMode="auto">
              <a:xfrm>
                <a:off x="923" y="2780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a2</a:t>
                </a:r>
              </a:p>
            </p:txBody>
          </p:sp>
          <p:sp>
            <p:nvSpPr>
              <p:cNvPr id="373800" name="Text Box 40"/>
              <p:cNvSpPr txBox="1">
                <a:spLocks noChangeArrowheads="1"/>
              </p:cNvSpPr>
              <p:nvPr/>
            </p:nvSpPr>
            <p:spPr bwMode="auto">
              <a:xfrm>
                <a:off x="1083" y="2465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a3</a:t>
                </a:r>
              </a:p>
            </p:txBody>
          </p:sp>
          <p:sp>
            <p:nvSpPr>
              <p:cNvPr id="373801" name="Text Box 41"/>
              <p:cNvSpPr txBox="1">
                <a:spLocks noChangeArrowheads="1"/>
              </p:cNvSpPr>
              <p:nvPr/>
            </p:nvSpPr>
            <p:spPr bwMode="auto">
              <a:xfrm>
                <a:off x="1440" y="2427"/>
                <a:ext cx="2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a4</a:t>
                </a:r>
              </a:p>
            </p:txBody>
          </p:sp>
          <p:sp>
            <p:nvSpPr>
              <p:cNvPr id="373802" name="Line 42"/>
              <p:cNvSpPr>
                <a:spLocks noChangeShapeType="1"/>
              </p:cNvSpPr>
              <p:nvPr/>
            </p:nvSpPr>
            <p:spPr bwMode="auto">
              <a:xfrm flipH="1" flipV="1">
                <a:off x="1973" y="3113"/>
                <a:ext cx="18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4" name="Text Box 44"/>
              <p:cNvSpPr txBox="1">
                <a:spLocks noChangeArrowheads="1"/>
              </p:cNvSpPr>
              <p:nvPr/>
            </p:nvSpPr>
            <p:spPr bwMode="auto">
              <a:xfrm>
                <a:off x="1758" y="2662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a5</a:t>
                </a:r>
              </a:p>
            </p:txBody>
          </p:sp>
          <p:sp>
            <p:nvSpPr>
              <p:cNvPr id="373805" name="Line 45"/>
              <p:cNvSpPr>
                <a:spLocks noChangeShapeType="1"/>
              </p:cNvSpPr>
              <p:nvPr/>
            </p:nvSpPr>
            <p:spPr bwMode="auto">
              <a:xfrm>
                <a:off x="1758" y="3133"/>
                <a:ext cx="199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6" name="Line 46"/>
              <p:cNvSpPr>
                <a:spLocks noChangeShapeType="1"/>
              </p:cNvSpPr>
              <p:nvPr/>
            </p:nvSpPr>
            <p:spPr bwMode="auto">
              <a:xfrm>
                <a:off x="1560" y="3290"/>
                <a:ext cx="40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07" name="Text Box 47"/>
              <p:cNvSpPr txBox="1">
                <a:spLocks noChangeArrowheads="1"/>
              </p:cNvSpPr>
              <p:nvPr/>
            </p:nvSpPr>
            <p:spPr bwMode="auto">
              <a:xfrm>
                <a:off x="1758" y="2937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a6</a:t>
                </a:r>
              </a:p>
            </p:txBody>
          </p:sp>
        </p:grpSp>
      </p:grpSp>
      <p:grpSp>
        <p:nvGrpSpPr>
          <p:cNvPr id="373809" name="Group 49"/>
          <p:cNvGrpSpPr>
            <a:grpSpLocks/>
          </p:cNvGrpSpPr>
          <p:nvPr/>
        </p:nvGrpSpPr>
        <p:grpSpPr bwMode="auto">
          <a:xfrm>
            <a:off x="4093393" y="1422525"/>
            <a:ext cx="2663825" cy="1793875"/>
            <a:chOff x="2018" y="2478"/>
            <a:chExt cx="1768" cy="1130"/>
          </a:xfrm>
        </p:grpSpPr>
        <p:sp>
          <p:nvSpPr>
            <p:cNvPr id="373810" name="Text Box 50"/>
            <p:cNvSpPr txBox="1">
              <a:spLocks noChangeArrowheads="1"/>
            </p:cNvSpPr>
            <p:nvPr/>
          </p:nvSpPr>
          <p:spPr bwMode="auto">
            <a:xfrm>
              <a:off x="2018" y="311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grpSp>
          <p:nvGrpSpPr>
            <p:cNvPr id="373811" name="Group 51"/>
            <p:cNvGrpSpPr>
              <a:grpSpLocks/>
            </p:cNvGrpSpPr>
            <p:nvPr/>
          </p:nvGrpSpPr>
          <p:grpSpPr bwMode="auto">
            <a:xfrm>
              <a:off x="2064" y="2478"/>
              <a:ext cx="1722" cy="1130"/>
              <a:chOff x="1839" y="2478"/>
              <a:chExt cx="1722" cy="1130"/>
            </a:xfrm>
          </p:grpSpPr>
          <p:sp>
            <p:nvSpPr>
              <p:cNvPr id="373812" name="Oval 52"/>
              <p:cNvSpPr>
                <a:spLocks noChangeArrowheads="1"/>
              </p:cNvSpPr>
              <p:nvPr/>
            </p:nvSpPr>
            <p:spPr bwMode="auto">
              <a:xfrm>
                <a:off x="2301" y="2478"/>
                <a:ext cx="1242" cy="11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3" name="Oval 53"/>
              <p:cNvSpPr>
                <a:spLocks noChangeArrowheads="1"/>
              </p:cNvSpPr>
              <p:nvPr/>
            </p:nvSpPr>
            <p:spPr bwMode="auto">
              <a:xfrm>
                <a:off x="2611" y="2769"/>
                <a:ext cx="658" cy="6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4" name="Line 54"/>
              <p:cNvSpPr>
                <a:spLocks noChangeShapeType="1"/>
              </p:cNvSpPr>
              <p:nvPr/>
            </p:nvSpPr>
            <p:spPr bwMode="auto">
              <a:xfrm flipH="1">
                <a:off x="2648" y="3351"/>
                <a:ext cx="109" cy="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5" name="Line 55"/>
              <p:cNvSpPr>
                <a:spLocks noChangeShapeType="1"/>
              </p:cNvSpPr>
              <p:nvPr/>
            </p:nvSpPr>
            <p:spPr bwMode="auto">
              <a:xfrm flipH="1">
                <a:off x="2356" y="3146"/>
                <a:ext cx="2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6" name="Line 56"/>
              <p:cNvSpPr>
                <a:spLocks noChangeShapeType="1"/>
              </p:cNvSpPr>
              <p:nvPr/>
            </p:nvSpPr>
            <p:spPr bwMode="auto">
              <a:xfrm>
                <a:off x="2429" y="2769"/>
                <a:ext cx="219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7" name="Line 57"/>
              <p:cNvSpPr>
                <a:spLocks noChangeShapeType="1"/>
              </p:cNvSpPr>
              <p:nvPr/>
            </p:nvSpPr>
            <p:spPr bwMode="auto">
              <a:xfrm>
                <a:off x="2793" y="2529"/>
                <a:ext cx="7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8" name="Line 58"/>
              <p:cNvSpPr>
                <a:spLocks noChangeShapeType="1"/>
              </p:cNvSpPr>
              <p:nvPr/>
            </p:nvSpPr>
            <p:spPr bwMode="auto">
              <a:xfrm flipH="1">
                <a:off x="3159" y="2632"/>
                <a:ext cx="146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19" name="Line 59"/>
              <p:cNvSpPr>
                <a:spLocks noChangeShapeType="1"/>
              </p:cNvSpPr>
              <p:nvPr/>
            </p:nvSpPr>
            <p:spPr bwMode="auto">
              <a:xfrm>
                <a:off x="3269" y="3043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0" name="Line 60"/>
              <p:cNvSpPr>
                <a:spLocks noChangeShapeType="1"/>
              </p:cNvSpPr>
              <p:nvPr/>
            </p:nvSpPr>
            <p:spPr bwMode="auto">
              <a:xfrm flipV="1">
                <a:off x="2245" y="3067"/>
                <a:ext cx="22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1" name="Line 61"/>
              <p:cNvSpPr>
                <a:spLocks noChangeShapeType="1"/>
              </p:cNvSpPr>
              <p:nvPr/>
            </p:nvSpPr>
            <p:spPr bwMode="auto">
              <a:xfrm flipV="1">
                <a:off x="2245" y="3022"/>
                <a:ext cx="181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2" name="Text Box 62"/>
              <p:cNvSpPr txBox="1">
                <a:spLocks noChangeArrowheads="1"/>
              </p:cNvSpPr>
              <p:nvPr/>
            </p:nvSpPr>
            <p:spPr bwMode="auto">
              <a:xfrm>
                <a:off x="1839" y="2872"/>
                <a:ext cx="4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0"/>
                  <a:t>r</a:t>
                </a:r>
              </a:p>
            </p:txBody>
          </p:sp>
          <p:sp>
            <p:nvSpPr>
              <p:cNvPr id="373823" name="Line 63"/>
              <p:cNvSpPr>
                <a:spLocks noChangeShapeType="1"/>
              </p:cNvSpPr>
              <p:nvPr/>
            </p:nvSpPr>
            <p:spPr bwMode="auto">
              <a:xfrm>
                <a:off x="3230" y="3230"/>
                <a:ext cx="21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824" name="Line 64"/>
              <p:cNvSpPr>
                <a:spLocks noChangeShapeType="1"/>
              </p:cNvSpPr>
              <p:nvPr/>
            </p:nvSpPr>
            <p:spPr bwMode="auto">
              <a:xfrm>
                <a:off x="3020" y="3387"/>
                <a:ext cx="41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73825" name="Group 65"/>
          <p:cNvGrpSpPr>
            <a:grpSpLocks/>
          </p:cNvGrpSpPr>
          <p:nvPr/>
        </p:nvGrpSpPr>
        <p:grpSpPr bwMode="auto">
          <a:xfrm>
            <a:off x="1212081" y="1422525"/>
            <a:ext cx="2665412" cy="1793875"/>
            <a:chOff x="1882" y="2614"/>
            <a:chExt cx="1702" cy="1130"/>
          </a:xfrm>
        </p:grpSpPr>
        <p:sp>
          <p:nvSpPr>
            <p:cNvPr id="373826" name="Oval 66"/>
            <p:cNvSpPr>
              <a:spLocks noChangeArrowheads="1"/>
            </p:cNvSpPr>
            <p:nvPr/>
          </p:nvSpPr>
          <p:spPr bwMode="auto">
            <a:xfrm>
              <a:off x="2324" y="2614"/>
              <a:ext cx="1242" cy="1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7" name="Oval 67"/>
            <p:cNvSpPr>
              <a:spLocks noChangeArrowheads="1"/>
            </p:cNvSpPr>
            <p:nvPr/>
          </p:nvSpPr>
          <p:spPr bwMode="auto">
            <a:xfrm>
              <a:off x="2634" y="2905"/>
              <a:ext cx="658" cy="6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28" name="Line 68"/>
            <p:cNvSpPr>
              <a:spLocks noChangeShapeType="1"/>
            </p:cNvSpPr>
            <p:nvPr/>
          </p:nvSpPr>
          <p:spPr bwMode="auto">
            <a:xfrm flipH="1">
              <a:off x="2671" y="3487"/>
              <a:ext cx="10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29" name="Line 69"/>
            <p:cNvSpPr>
              <a:spLocks noChangeShapeType="1"/>
            </p:cNvSpPr>
            <p:nvPr/>
          </p:nvSpPr>
          <p:spPr bwMode="auto">
            <a:xfrm flipH="1">
              <a:off x="2379" y="3282"/>
              <a:ext cx="25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0" name="Line 70"/>
            <p:cNvSpPr>
              <a:spLocks noChangeShapeType="1"/>
            </p:cNvSpPr>
            <p:nvPr/>
          </p:nvSpPr>
          <p:spPr bwMode="auto">
            <a:xfrm>
              <a:off x="2452" y="2905"/>
              <a:ext cx="219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1" name="Line 71"/>
            <p:cNvSpPr>
              <a:spLocks noChangeShapeType="1"/>
            </p:cNvSpPr>
            <p:nvPr/>
          </p:nvSpPr>
          <p:spPr bwMode="auto">
            <a:xfrm>
              <a:off x="2816" y="2665"/>
              <a:ext cx="7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2" name="Line 72"/>
            <p:cNvSpPr>
              <a:spLocks noChangeShapeType="1"/>
            </p:cNvSpPr>
            <p:nvPr/>
          </p:nvSpPr>
          <p:spPr bwMode="auto">
            <a:xfrm flipH="1">
              <a:off x="3182" y="2768"/>
              <a:ext cx="146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3" name="Line 73"/>
            <p:cNvSpPr>
              <a:spLocks noChangeShapeType="1"/>
            </p:cNvSpPr>
            <p:nvPr/>
          </p:nvSpPr>
          <p:spPr bwMode="auto">
            <a:xfrm>
              <a:off x="3292" y="3179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4" name="Line 74"/>
            <p:cNvSpPr>
              <a:spLocks noChangeShapeType="1"/>
            </p:cNvSpPr>
            <p:nvPr/>
          </p:nvSpPr>
          <p:spPr bwMode="auto">
            <a:xfrm flipV="1">
              <a:off x="2381" y="3475"/>
              <a:ext cx="16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5" name="Text Box 75"/>
            <p:cNvSpPr txBox="1">
              <a:spLocks noChangeArrowheads="1"/>
            </p:cNvSpPr>
            <p:nvPr/>
          </p:nvSpPr>
          <p:spPr bwMode="auto">
            <a:xfrm>
              <a:off x="1927" y="3430"/>
              <a:ext cx="4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sp>
          <p:nvSpPr>
            <p:cNvPr id="373836" name="Line 76"/>
            <p:cNvSpPr>
              <a:spLocks noChangeShapeType="1"/>
            </p:cNvSpPr>
            <p:nvPr/>
          </p:nvSpPr>
          <p:spPr bwMode="auto">
            <a:xfrm flipV="1">
              <a:off x="2245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7" name="Text Box 77"/>
            <p:cNvSpPr txBox="1">
              <a:spLocks noChangeArrowheads="1"/>
            </p:cNvSpPr>
            <p:nvPr/>
          </p:nvSpPr>
          <p:spPr bwMode="auto">
            <a:xfrm>
              <a:off x="1882" y="2976"/>
              <a:ext cx="4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sp>
          <p:nvSpPr>
            <p:cNvPr id="373838" name="Line 78"/>
            <p:cNvSpPr>
              <a:spLocks noChangeShapeType="1"/>
            </p:cNvSpPr>
            <p:nvPr/>
          </p:nvSpPr>
          <p:spPr bwMode="auto">
            <a:xfrm>
              <a:off x="3253" y="3366"/>
              <a:ext cx="211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39" name="Line 79"/>
            <p:cNvSpPr>
              <a:spLocks noChangeShapeType="1"/>
            </p:cNvSpPr>
            <p:nvPr/>
          </p:nvSpPr>
          <p:spPr bwMode="auto">
            <a:xfrm>
              <a:off x="3043" y="3523"/>
              <a:ext cx="4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0" name="Text Box 80"/>
            <p:cNvSpPr txBox="1">
              <a:spLocks noChangeArrowheads="1"/>
            </p:cNvSpPr>
            <p:nvPr/>
          </p:nvSpPr>
          <p:spPr bwMode="auto">
            <a:xfrm>
              <a:off x="2381" y="3067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/>
                <a:t>a1</a:t>
              </a:r>
            </a:p>
          </p:txBody>
        </p:sp>
      </p:grpSp>
      <p:sp>
        <p:nvSpPr>
          <p:cNvPr id="373841" name="Rectangle 81"/>
          <p:cNvSpPr>
            <a:spLocks noChangeArrowheads="1"/>
          </p:cNvSpPr>
          <p:nvPr/>
        </p:nvSpPr>
        <p:spPr bwMode="auto">
          <a:xfrm>
            <a:off x="6623613" y="2143250"/>
            <a:ext cx="2844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     队</a:t>
            </a:r>
            <a:r>
              <a:rPr lang="zh-CN" altLang="en-US" b="0" dirty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空：</a:t>
            </a:r>
            <a:r>
              <a:rPr lang="en-US" altLang="zh-CN" b="0" dirty="0">
                <a:solidFill>
                  <a:srgbClr val="000000"/>
                </a:solidFill>
              </a:rPr>
              <a:t>f = </a:t>
            </a:r>
            <a:r>
              <a:rPr lang="en-US" altLang="zh-CN" b="0" dirty="0" smtClean="0">
                <a:solidFill>
                  <a:srgbClr val="000000"/>
                </a:solidFill>
              </a:rPr>
              <a:t>r</a:t>
            </a:r>
          </a:p>
        </p:txBody>
      </p:sp>
      <p:grpSp>
        <p:nvGrpSpPr>
          <p:cNvPr id="373843" name="Group 83"/>
          <p:cNvGrpSpPr>
            <a:grpSpLocks/>
          </p:cNvGrpSpPr>
          <p:nvPr/>
        </p:nvGrpSpPr>
        <p:grpSpPr bwMode="auto">
          <a:xfrm>
            <a:off x="4741093" y="3656137"/>
            <a:ext cx="2160588" cy="2141538"/>
            <a:chOff x="3560" y="890"/>
            <a:chExt cx="1554" cy="1558"/>
          </a:xfrm>
        </p:grpSpPr>
        <p:sp>
          <p:nvSpPr>
            <p:cNvPr id="373844" name="Oval 84"/>
            <p:cNvSpPr>
              <a:spLocks noChangeArrowheads="1"/>
            </p:cNvSpPr>
            <p:nvPr/>
          </p:nvSpPr>
          <p:spPr bwMode="auto">
            <a:xfrm>
              <a:off x="3560" y="890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45" name="Oval 85"/>
            <p:cNvSpPr>
              <a:spLocks noChangeArrowheads="1"/>
            </p:cNvSpPr>
            <p:nvPr/>
          </p:nvSpPr>
          <p:spPr bwMode="auto">
            <a:xfrm>
              <a:off x="3893" y="1224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846" name="Line 86"/>
            <p:cNvSpPr>
              <a:spLocks noChangeShapeType="1"/>
            </p:cNvSpPr>
            <p:nvPr/>
          </p:nvSpPr>
          <p:spPr bwMode="auto">
            <a:xfrm flipH="1">
              <a:off x="3933" y="1891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7" name="Line 87"/>
            <p:cNvSpPr>
              <a:spLocks noChangeShapeType="1"/>
            </p:cNvSpPr>
            <p:nvPr/>
          </p:nvSpPr>
          <p:spPr bwMode="auto">
            <a:xfrm flipH="1">
              <a:off x="3619" y="1656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8" name="Line 88"/>
            <p:cNvSpPr>
              <a:spLocks noChangeShapeType="1"/>
            </p:cNvSpPr>
            <p:nvPr/>
          </p:nvSpPr>
          <p:spPr bwMode="auto">
            <a:xfrm>
              <a:off x="3697" y="1224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49" name="Line 89"/>
            <p:cNvSpPr>
              <a:spLocks noChangeShapeType="1"/>
            </p:cNvSpPr>
            <p:nvPr/>
          </p:nvSpPr>
          <p:spPr bwMode="auto">
            <a:xfrm>
              <a:off x="4089" y="949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0" name="Line 90"/>
            <p:cNvSpPr>
              <a:spLocks noChangeShapeType="1"/>
            </p:cNvSpPr>
            <p:nvPr/>
          </p:nvSpPr>
          <p:spPr bwMode="auto">
            <a:xfrm flipH="1">
              <a:off x="4482" y="1067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1" name="Line 91"/>
            <p:cNvSpPr>
              <a:spLocks noChangeShapeType="1"/>
            </p:cNvSpPr>
            <p:nvPr/>
          </p:nvSpPr>
          <p:spPr bwMode="auto">
            <a:xfrm>
              <a:off x="4600" y="1538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2" name="Line 92"/>
            <p:cNvSpPr>
              <a:spLocks noChangeShapeType="1"/>
            </p:cNvSpPr>
            <p:nvPr/>
          </p:nvSpPr>
          <p:spPr bwMode="auto">
            <a:xfrm flipV="1">
              <a:off x="4059" y="2069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3" name="Text Box 93"/>
            <p:cNvSpPr txBox="1">
              <a:spLocks noChangeArrowheads="1"/>
            </p:cNvSpPr>
            <p:nvPr/>
          </p:nvSpPr>
          <p:spPr bwMode="auto">
            <a:xfrm>
              <a:off x="3651" y="2159"/>
              <a:ext cx="54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f</a:t>
              </a:r>
            </a:p>
          </p:txBody>
        </p:sp>
        <p:sp>
          <p:nvSpPr>
            <p:cNvPr id="373854" name="Text Box 94"/>
            <p:cNvSpPr txBox="1">
              <a:spLocks noChangeArrowheads="1"/>
            </p:cNvSpPr>
            <p:nvPr/>
          </p:nvSpPr>
          <p:spPr bwMode="auto">
            <a:xfrm>
              <a:off x="3736" y="1774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a1</a:t>
              </a:r>
            </a:p>
          </p:txBody>
        </p:sp>
        <p:sp>
          <p:nvSpPr>
            <p:cNvPr id="373855" name="Text Box 95"/>
            <p:cNvSpPr txBox="1">
              <a:spLocks noChangeArrowheads="1"/>
            </p:cNvSpPr>
            <p:nvPr/>
          </p:nvSpPr>
          <p:spPr bwMode="auto">
            <a:xfrm>
              <a:off x="3605" y="1344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a2</a:t>
              </a:r>
            </a:p>
          </p:txBody>
        </p:sp>
        <p:sp>
          <p:nvSpPr>
            <p:cNvPr id="373856" name="Text Box 96"/>
            <p:cNvSpPr txBox="1">
              <a:spLocks noChangeArrowheads="1"/>
            </p:cNvSpPr>
            <p:nvPr/>
          </p:nvSpPr>
          <p:spPr bwMode="auto">
            <a:xfrm>
              <a:off x="3787" y="980"/>
              <a:ext cx="3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a3</a:t>
              </a:r>
            </a:p>
          </p:txBody>
        </p:sp>
        <p:sp>
          <p:nvSpPr>
            <p:cNvPr id="373857" name="Text Box 97"/>
            <p:cNvSpPr txBox="1">
              <a:spLocks noChangeArrowheads="1"/>
            </p:cNvSpPr>
            <p:nvPr/>
          </p:nvSpPr>
          <p:spPr bwMode="auto">
            <a:xfrm>
              <a:off x="4195" y="936"/>
              <a:ext cx="3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a4</a:t>
              </a:r>
            </a:p>
          </p:txBody>
        </p:sp>
        <p:sp>
          <p:nvSpPr>
            <p:cNvPr id="373858" name="Line 98"/>
            <p:cNvSpPr>
              <a:spLocks noChangeShapeType="1"/>
            </p:cNvSpPr>
            <p:nvPr/>
          </p:nvSpPr>
          <p:spPr bwMode="auto">
            <a:xfrm flipH="1" flipV="1">
              <a:off x="4558" y="2024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59" name="Text Box 99"/>
            <p:cNvSpPr txBox="1">
              <a:spLocks noChangeArrowheads="1"/>
            </p:cNvSpPr>
            <p:nvPr/>
          </p:nvSpPr>
          <p:spPr bwMode="auto">
            <a:xfrm>
              <a:off x="4604" y="2069"/>
              <a:ext cx="51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r</a:t>
              </a:r>
            </a:p>
          </p:txBody>
        </p:sp>
        <p:sp>
          <p:nvSpPr>
            <p:cNvPr id="373860" name="Text Box 100"/>
            <p:cNvSpPr txBox="1">
              <a:spLocks noChangeArrowheads="1"/>
            </p:cNvSpPr>
            <p:nvPr/>
          </p:nvSpPr>
          <p:spPr bwMode="auto">
            <a:xfrm>
              <a:off x="4558" y="1208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a5</a:t>
              </a:r>
            </a:p>
          </p:txBody>
        </p:sp>
        <p:sp>
          <p:nvSpPr>
            <p:cNvPr id="373861" name="Line 101"/>
            <p:cNvSpPr>
              <a:spLocks noChangeShapeType="1"/>
            </p:cNvSpPr>
            <p:nvPr/>
          </p:nvSpPr>
          <p:spPr bwMode="auto">
            <a:xfrm>
              <a:off x="4558" y="1752"/>
              <a:ext cx="22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62" name="Line 102"/>
            <p:cNvSpPr>
              <a:spLocks noChangeShapeType="1"/>
            </p:cNvSpPr>
            <p:nvPr/>
          </p:nvSpPr>
          <p:spPr bwMode="auto">
            <a:xfrm>
              <a:off x="4332" y="1933"/>
              <a:ext cx="45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3863" name="Text Box 103"/>
            <p:cNvSpPr txBox="1">
              <a:spLocks noChangeArrowheads="1"/>
            </p:cNvSpPr>
            <p:nvPr/>
          </p:nvSpPr>
          <p:spPr bwMode="auto">
            <a:xfrm>
              <a:off x="4558" y="1525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a6</a:t>
              </a:r>
            </a:p>
          </p:txBody>
        </p:sp>
        <p:sp>
          <p:nvSpPr>
            <p:cNvPr id="373864" name="Text Box 104"/>
            <p:cNvSpPr txBox="1">
              <a:spLocks noChangeArrowheads="1"/>
            </p:cNvSpPr>
            <p:nvPr/>
          </p:nvSpPr>
          <p:spPr bwMode="auto">
            <a:xfrm>
              <a:off x="4355" y="1844"/>
              <a:ext cx="3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/>
                <a:t>a7</a:t>
              </a:r>
            </a:p>
          </p:txBody>
        </p:sp>
      </p:grpSp>
      <p:sp>
        <p:nvSpPr>
          <p:cNvPr id="373865" name="Rectangle 105"/>
          <p:cNvSpPr>
            <a:spLocks noChangeArrowheads="1"/>
          </p:cNvSpPr>
          <p:nvPr/>
        </p:nvSpPr>
        <p:spPr bwMode="auto">
          <a:xfrm>
            <a:off x="5016673" y="5811143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队满：</a:t>
            </a:r>
          </a:p>
          <a:p>
            <a:r>
              <a:rPr lang="en-US" altLang="zh-CN" b="0" dirty="0">
                <a:solidFill>
                  <a:srgbClr val="000000"/>
                </a:solidFill>
              </a:rPr>
              <a:t>f </a:t>
            </a:r>
            <a:r>
              <a:rPr lang="en-US" altLang="zh-CN" b="0" dirty="0" smtClean="0">
                <a:solidFill>
                  <a:srgbClr val="000000"/>
                </a:solidFill>
              </a:rPr>
              <a:t>== </a:t>
            </a:r>
            <a:r>
              <a:rPr lang="en-US" altLang="zh-CN" b="0" dirty="0">
                <a:solidFill>
                  <a:srgbClr val="000000"/>
                </a:solidFill>
              </a:rPr>
              <a:t>(r+1)%MAXSIZE	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578476" y="97123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000000"/>
                </a:solidFill>
              </a:rPr>
              <a:t>顺序存储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5133761" y="951111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循环</a:t>
            </a:r>
            <a:r>
              <a:rPr lang="zh-CN" altLang="en-US" b="0" dirty="0" smtClean="0">
                <a:solidFill>
                  <a:srgbClr val="000000"/>
                </a:solidFill>
                <a:latin typeface="Tahoma" pitchFamily="34" charset="0"/>
                <a:ea typeface="楷体_GB2312" pitchFamily="49" charset="-122"/>
              </a:rPr>
              <a:t>队：</a:t>
            </a:r>
            <a:r>
              <a:rPr lang="en-US" altLang="zh-CN" b="0" dirty="0" smtClean="0">
                <a:solidFill>
                  <a:srgbClr val="000000"/>
                </a:solidFill>
              </a:rPr>
              <a:t> a==b %</a:t>
            </a:r>
            <a:r>
              <a:rPr lang="en-US" altLang="zh-CN" b="0" dirty="0">
                <a:solidFill>
                  <a:srgbClr val="000000"/>
                </a:solidFill>
              </a:rPr>
              <a:t>MAXSIZE	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41" grpId="0"/>
      <p:bldP spid="373865" grpId="0"/>
      <p:bldP spid="82" grpId="0"/>
      <p:bldP spid="8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入队和出队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52C59558-4C5C-4CE4-8C56-F3DE5F666BC9}" type="slidenum">
              <a:rPr lang="en-US" altLang="zh-CN"/>
              <a:pPr/>
              <a:t>72</a:t>
            </a:fld>
            <a:r>
              <a:rPr lang="en-US" altLang="zh-CN"/>
              <a:t>-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132138" y="32845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t</a:t>
            </a:r>
          </a:p>
        </p:txBody>
      </p:sp>
      <p:grpSp>
        <p:nvGrpSpPr>
          <p:cNvPr id="375812" name="Group 4"/>
          <p:cNvGrpSpPr>
            <a:grpSpLocks/>
          </p:cNvGrpSpPr>
          <p:nvPr/>
        </p:nvGrpSpPr>
        <p:grpSpPr bwMode="auto">
          <a:xfrm>
            <a:off x="3352800" y="3254375"/>
            <a:ext cx="1143000" cy="457200"/>
            <a:chOff x="4704" y="2448"/>
            <a:chExt cx="720" cy="288"/>
          </a:xfrm>
        </p:grpSpPr>
        <p:sp>
          <p:nvSpPr>
            <p:cNvPr id="375813" name="Line 5"/>
            <p:cNvSpPr>
              <a:spLocks noChangeShapeType="1"/>
            </p:cNvSpPr>
            <p:nvPr/>
          </p:nvSpPr>
          <p:spPr bwMode="auto">
            <a:xfrm flipH="1" flipV="1">
              <a:off x="4704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14" name="Text Box 6"/>
            <p:cNvSpPr txBox="1">
              <a:spLocks noChangeArrowheads="1"/>
            </p:cNvSpPr>
            <p:nvPr/>
          </p:nvSpPr>
          <p:spPr bwMode="auto">
            <a:xfrm>
              <a:off x="4944" y="24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</p:grpSp>
      <p:grpSp>
        <p:nvGrpSpPr>
          <p:cNvPr id="375815" name="Group 7"/>
          <p:cNvGrpSpPr>
            <a:grpSpLocks/>
          </p:cNvGrpSpPr>
          <p:nvPr/>
        </p:nvGrpSpPr>
        <p:grpSpPr bwMode="auto">
          <a:xfrm>
            <a:off x="4572000" y="2997200"/>
            <a:ext cx="1143000" cy="457200"/>
            <a:chOff x="2880" y="2208"/>
            <a:chExt cx="720" cy="288"/>
          </a:xfrm>
        </p:grpSpPr>
        <p:sp>
          <p:nvSpPr>
            <p:cNvPr id="375816" name="Text Box 8"/>
            <p:cNvSpPr txBox="1">
              <a:spLocks noChangeArrowheads="1"/>
            </p:cNvSpPr>
            <p:nvPr/>
          </p:nvSpPr>
          <p:spPr bwMode="auto">
            <a:xfrm>
              <a:off x="2880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17" name="Line 9"/>
            <p:cNvSpPr>
              <a:spLocks noChangeShapeType="1"/>
            </p:cNvSpPr>
            <p:nvPr/>
          </p:nvSpPr>
          <p:spPr bwMode="auto">
            <a:xfrm>
              <a:off x="3360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55650" y="4581525"/>
            <a:ext cx="41910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8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入队队</a:t>
            </a:r>
            <a:r>
              <a:rPr kumimoji="1" lang="zh-CN" altLang="en-US" sz="28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尾“指针”移动</a:t>
            </a:r>
            <a:r>
              <a:rPr kumimoji="1" lang="zh-CN" altLang="en-US" sz="28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b="0" dirty="0">
                <a:latin typeface="Arial" charset="0"/>
              </a:rPr>
              <a:t>    </a:t>
            </a:r>
            <a:r>
              <a:rPr kumimoji="1"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r = (r+1) %</a:t>
            </a:r>
            <a:r>
              <a:rPr kumimoji="1" lang="en-US" altLang="zh-CN" sz="2800" b="0" dirty="0" err="1">
                <a:solidFill>
                  <a:srgbClr val="000000"/>
                </a:solidFill>
                <a:ea typeface="楷体_GB2312" pitchFamily="49" charset="-122"/>
              </a:rPr>
              <a:t>Queuesize</a:t>
            </a:r>
            <a:r>
              <a:rPr kumimoji="1"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ahoma" pitchFamily="34" charset="0"/>
              </a:rPr>
              <a:t>   </a:t>
            </a:r>
            <a:endParaRPr kumimoji="1"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5112444" y="4581525"/>
            <a:ext cx="43561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zh-CN" altLang="en-US" sz="2800" b="0" dirty="0">
                <a:solidFill>
                  <a:srgbClr val="FF0000"/>
                </a:solidFill>
                <a:latin typeface="隶书" pitchFamily="49" charset="-122"/>
                <a:ea typeface="楷体_GB2312" pitchFamily="49" charset="-122"/>
              </a:rPr>
              <a:t>出队</a:t>
            </a:r>
            <a:r>
              <a:rPr kumimoji="1" lang="zh-CN" altLang="en-US" sz="28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队</a:t>
            </a:r>
            <a:r>
              <a:rPr kumimoji="1" lang="zh-CN" altLang="en-US" sz="28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头“指针”移动</a:t>
            </a:r>
            <a:r>
              <a:rPr kumimoji="1" lang="zh-CN" altLang="en-US" sz="28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kumimoji="1" lang="en-US" altLang="zh-CN" sz="2800" b="0" dirty="0" smtClean="0">
                <a:ea typeface="楷体_GB2312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f =（f+1）%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Queuesize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</p:txBody>
      </p:sp>
      <p:grpSp>
        <p:nvGrpSpPr>
          <p:cNvPr id="375820" name="Group 12"/>
          <p:cNvGrpSpPr>
            <a:grpSpLocks/>
          </p:cNvGrpSpPr>
          <p:nvPr/>
        </p:nvGrpSpPr>
        <p:grpSpPr bwMode="auto">
          <a:xfrm>
            <a:off x="684213" y="2205038"/>
            <a:ext cx="3760787" cy="2057400"/>
            <a:chOff x="431" y="1389"/>
            <a:chExt cx="2369" cy="1296"/>
          </a:xfrm>
        </p:grpSpPr>
        <p:sp>
          <p:nvSpPr>
            <p:cNvPr id="375821" name="Oval 13"/>
            <p:cNvSpPr>
              <a:spLocks noChangeArrowheads="1"/>
            </p:cNvSpPr>
            <p:nvPr/>
          </p:nvSpPr>
          <p:spPr bwMode="auto">
            <a:xfrm>
              <a:off x="949" y="1389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22" name="Oval 14"/>
            <p:cNvSpPr>
              <a:spLocks noChangeArrowheads="1"/>
            </p:cNvSpPr>
            <p:nvPr/>
          </p:nvSpPr>
          <p:spPr bwMode="auto">
            <a:xfrm>
              <a:off x="1263" y="1703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23" name="Line 15"/>
            <p:cNvSpPr>
              <a:spLocks noChangeShapeType="1"/>
            </p:cNvSpPr>
            <p:nvPr/>
          </p:nvSpPr>
          <p:spPr bwMode="auto">
            <a:xfrm flipH="1">
              <a:off x="1303" y="2370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 flipH="1">
              <a:off x="989" y="2135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>
              <a:off x="1067" y="1703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6" name="Line 18"/>
            <p:cNvSpPr>
              <a:spLocks noChangeShapeType="1"/>
            </p:cNvSpPr>
            <p:nvPr/>
          </p:nvSpPr>
          <p:spPr bwMode="auto">
            <a:xfrm>
              <a:off x="1459" y="1428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 flipH="1">
              <a:off x="1852" y="1546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>
              <a:off x="1970" y="2017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29" name="Line 21"/>
            <p:cNvSpPr>
              <a:spLocks noChangeShapeType="1"/>
            </p:cNvSpPr>
            <p:nvPr/>
          </p:nvSpPr>
          <p:spPr bwMode="auto">
            <a:xfrm>
              <a:off x="930" y="2341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431" y="2157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31" name="Text Box 23"/>
            <p:cNvSpPr txBox="1">
              <a:spLocks noChangeArrowheads="1"/>
            </p:cNvSpPr>
            <p:nvPr/>
          </p:nvSpPr>
          <p:spPr bwMode="auto">
            <a:xfrm>
              <a:off x="1029" y="1860"/>
              <a:ext cx="19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32" name="Text Box 24"/>
            <p:cNvSpPr txBox="1">
              <a:spLocks noChangeArrowheads="1"/>
            </p:cNvSpPr>
            <p:nvPr/>
          </p:nvSpPr>
          <p:spPr bwMode="auto">
            <a:xfrm>
              <a:off x="1224" y="1507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5833" name="Text Box 25"/>
            <p:cNvSpPr txBox="1">
              <a:spLocks noChangeArrowheads="1"/>
            </p:cNvSpPr>
            <p:nvPr/>
          </p:nvSpPr>
          <p:spPr bwMode="auto">
            <a:xfrm>
              <a:off x="1656" y="1467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5834" name="Line 26"/>
            <p:cNvSpPr>
              <a:spLocks noChangeShapeType="1"/>
            </p:cNvSpPr>
            <p:nvPr/>
          </p:nvSpPr>
          <p:spPr bwMode="auto">
            <a:xfrm flipH="1">
              <a:off x="2154" y="1797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2290" y="161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  <p:sp>
          <p:nvSpPr>
            <p:cNvPr id="375836" name="Line 28"/>
            <p:cNvSpPr>
              <a:spLocks noChangeShapeType="1"/>
            </p:cNvSpPr>
            <p:nvPr/>
          </p:nvSpPr>
          <p:spPr bwMode="auto">
            <a:xfrm>
              <a:off x="1919" y="2253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7" name="Line 29"/>
            <p:cNvSpPr>
              <a:spLocks noChangeShapeType="1"/>
            </p:cNvSpPr>
            <p:nvPr/>
          </p:nvSpPr>
          <p:spPr bwMode="auto">
            <a:xfrm>
              <a:off x="1679" y="2397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38" name="Text Box 30"/>
            <p:cNvSpPr txBox="1">
              <a:spLocks noChangeArrowheads="1"/>
            </p:cNvSpPr>
            <p:nvPr/>
          </p:nvSpPr>
          <p:spPr bwMode="auto">
            <a:xfrm>
              <a:off x="1973" y="166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d</a:t>
              </a:r>
            </a:p>
          </p:txBody>
        </p:sp>
      </p:grp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3563938" y="2565400"/>
            <a:ext cx="863600" cy="360363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5840" name="Group 32"/>
          <p:cNvGrpSpPr>
            <a:grpSpLocks/>
          </p:cNvGrpSpPr>
          <p:nvPr/>
        </p:nvGrpSpPr>
        <p:grpSpPr bwMode="auto">
          <a:xfrm>
            <a:off x="4724400" y="2263775"/>
            <a:ext cx="3657600" cy="2057400"/>
            <a:chOff x="2976" y="1426"/>
            <a:chExt cx="2304" cy="1296"/>
          </a:xfrm>
        </p:grpSpPr>
        <p:sp>
          <p:nvSpPr>
            <p:cNvPr id="375841" name="Oval 33"/>
            <p:cNvSpPr>
              <a:spLocks noChangeArrowheads="1"/>
            </p:cNvSpPr>
            <p:nvPr/>
          </p:nvSpPr>
          <p:spPr bwMode="auto">
            <a:xfrm>
              <a:off x="3494" y="1426"/>
              <a:ext cx="1335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2" name="Oval 34"/>
            <p:cNvSpPr>
              <a:spLocks noChangeArrowheads="1"/>
            </p:cNvSpPr>
            <p:nvPr/>
          </p:nvSpPr>
          <p:spPr bwMode="auto">
            <a:xfrm>
              <a:off x="3808" y="1740"/>
              <a:ext cx="707" cy="7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3" name="Line 35"/>
            <p:cNvSpPr>
              <a:spLocks noChangeShapeType="1"/>
            </p:cNvSpPr>
            <p:nvPr/>
          </p:nvSpPr>
          <p:spPr bwMode="auto">
            <a:xfrm flipH="1">
              <a:off x="3848" y="2407"/>
              <a:ext cx="11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4" name="Line 36"/>
            <p:cNvSpPr>
              <a:spLocks noChangeShapeType="1"/>
            </p:cNvSpPr>
            <p:nvPr/>
          </p:nvSpPr>
          <p:spPr bwMode="auto">
            <a:xfrm flipH="1">
              <a:off x="3534" y="2172"/>
              <a:ext cx="274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5" name="Line 37"/>
            <p:cNvSpPr>
              <a:spLocks noChangeShapeType="1"/>
            </p:cNvSpPr>
            <p:nvPr/>
          </p:nvSpPr>
          <p:spPr bwMode="auto">
            <a:xfrm>
              <a:off x="3612" y="1740"/>
              <a:ext cx="236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6" name="Line 38"/>
            <p:cNvSpPr>
              <a:spLocks noChangeShapeType="1"/>
            </p:cNvSpPr>
            <p:nvPr/>
          </p:nvSpPr>
          <p:spPr bwMode="auto">
            <a:xfrm>
              <a:off x="4004" y="1465"/>
              <a:ext cx="79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7" name="Line 39"/>
            <p:cNvSpPr>
              <a:spLocks noChangeShapeType="1"/>
            </p:cNvSpPr>
            <p:nvPr/>
          </p:nvSpPr>
          <p:spPr bwMode="auto">
            <a:xfrm flipH="1">
              <a:off x="4397" y="1583"/>
              <a:ext cx="15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8" name="Line 40"/>
            <p:cNvSpPr>
              <a:spLocks noChangeShapeType="1"/>
            </p:cNvSpPr>
            <p:nvPr/>
          </p:nvSpPr>
          <p:spPr bwMode="auto">
            <a:xfrm>
              <a:off x="4515" y="2054"/>
              <a:ext cx="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>
              <a:off x="3497" y="2387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0" name="Text Box 42"/>
            <p:cNvSpPr txBox="1">
              <a:spLocks noChangeArrowheads="1"/>
            </p:cNvSpPr>
            <p:nvPr/>
          </p:nvSpPr>
          <p:spPr bwMode="auto">
            <a:xfrm>
              <a:off x="2976" y="2194"/>
              <a:ext cx="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f</a:t>
              </a:r>
            </a:p>
          </p:txBody>
        </p:sp>
        <p:sp>
          <p:nvSpPr>
            <p:cNvPr id="375851" name="Text Box 43"/>
            <p:cNvSpPr txBox="1">
              <a:spLocks noChangeArrowheads="1"/>
            </p:cNvSpPr>
            <p:nvPr/>
          </p:nvSpPr>
          <p:spPr bwMode="auto">
            <a:xfrm>
              <a:off x="3651" y="2290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52" name="Text Box 44"/>
            <p:cNvSpPr txBox="1">
              <a:spLocks noChangeArrowheads="1"/>
            </p:cNvSpPr>
            <p:nvPr/>
          </p:nvSpPr>
          <p:spPr bwMode="auto">
            <a:xfrm>
              <a:off x="3574" y="1897"/>
              <a:ext cx="19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a</a:t>
              </a:r>
            </a:p>
          </p:txBody>
        </p:sp>
        <p:sp>
          <p:nvSpPr>
            <p:cNvPr id="375853" name="Text Box 45"/>
            <p:cNvSpPr txBox="1">
              <a:spLocks noChangeArrowheads="1"/>
            </p:cNvSpPr>
            <p:nvPr/>
          </p:nvSpPr>
          <p:spPr bwMode="auto">
            <a:xfrm>
              <a:off x="3769" y="1544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375854" name="Text Box 46"/>
            <p:cNvSpPr txBox="1">
              <a:spLocks noChangeArrowheads="1"/>
            </p:cNvSpPr>
            <p:nvPr/>
          </p:nvSpPr>
          <p:spPr bwMode="auto">
            <a:xfrm>
              <a:off x="4201" y="1504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375855" name="Line 47"/>
            <p:cNvSpPr>
              <a:spLocks noChangeShapeType="1"/>
            </p:cNvSpPr>
            <p:nvPr/>
          </p:nvSpPr>
          <p:spPr bwMode="auto">
            <a:xfrm flipH="1">
              <a:off x="4643" y="1844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6" name="Text Box 48"/>
            <p:cNvSpPr txBox="1">
              <a:spLocks noChangeArrowheads="1"/>
            </p:cNvSpPr>
            <p:nvPr/>
          </p:nvSpPr>
          <p:spPr bwMode="auto">
            <a:xfrm>
              <a:off x="4770" y="163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r</a:t>
              </a:r>
            </a:p>
          </p:txBody>
        </p:sp>
        <p:sp>
          <p:nvSpPr>
            <p:cNvPr id="375857" name="Line 49"/>
            <p:cNvSpPr>
              <a:spLocks noChangeShapeType="1"/>
            </p:cNvSpPr>
            <p:nvPr/>
          </p:nvSpPr>
          <p:spPr bwMode="auto">
            <a:xfrm>
              <a:off x="4464" y="229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8" name="Line 50"/>
            <p:cNvSpPr>
              <a:spLocks noChangeShapeType="1"/>
            </p:cNvSpPr>
            <p:nvPr/>
          </p:nvSpPr>
          <p:spPr bwMode="auto">
            <a:xfrm>
              <a:off x="4224" y="243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3696" y="2338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0" name="Text Box 52"/>
            <p:cNvSpPr txBox="1">
              <a:spLocks noChangeArrowheads="1"/>
            </p:cNvSpPr>
            <p:nvPr/>
          </p:nvSpPr>
          <p:spPr bwMode="auto">
            <a:xfrm>
              <a:off x="4513" y="1706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d</a:t>
              </a:r>
            </a:p>
          </p:txBody>
        </p:sp>
      </p:grpSp>
      <p:grpSp>
        <p:nvGrpSpPr>
          <p:cNvPr id="375861" name="Group 53"/>
          <p:cNvGrpSpPr>
            <a:grpSpLocks/>
          </p:cNvGrpSpPr>
          <p:nvPr/>
        </p:nvGrpSpPr>
        <p:grpSpPr bwMode="auto">
          <a:xfrm>
            <a:off x="4643438" y="3573463"/>
            <a:ext cx="1143000" cy="381000"/>
            <a:chOff x="2976" y="2592"/>
            <a:chExt cx="720" cy="240"/>
          </a:xfrm>
        </p:grpSpPr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2976" y="2592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3504" y="2736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3600" y="268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5865" name="Rectangle 57"/>
          <p:cNvSpPr>
            <a:spLocks noChangeArrowheads="1"/>
          </p:cNvSpPr>
          <p:nvPr/>
        </p:nvSpPr>
        <p:spPr bwMode="auto">
          <a:xfrm>
            <a:off x="5724525" y="3068638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8" grpId="0"/>
      <p:bldP spid="375819" grpId="0"/>
      <p:bldP spid="375839" grpId="0" animBg="1"/>
      <p:bldP spid="37586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入队实现</a:t>
            </a:r>
          </a:p>
        </p:txBody>
      </p:sp>
      <p:sp>
        <p:nvSpPr>
          <p:cNvPr id="345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b="0" dirty="0">
                <a:latin typeface="Times New Roman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b="0" dirty="0">
                <a:latin typeface="Times New Roman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(T x)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( f == (r+1)%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) 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上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溢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r= (r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1)%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data[r] = x;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  <p:sp>
        <p:nvSpPr>
          <p:cNvPr id="345092" name="Oval 4"/>
          <p:cNvSpPr>
            <a:spLocks noChangeArrowheads="1"/>
          </p:cNvSpPr>
          <p:nvPr/>
        </p:nvSpPr>
        <p:spPr bwMode="auto">
          <a:xfrm>
            <a:off x="6081958" y="3958208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3" name="Oval 5"/>
          <p:cNvSpPr>
            <a:spLocks noChangeArrowheads="1"/>
          </p:cNvSpPr>
          <p:nvPr/>
        </p:nvSpPr>
        <p:spPr bwMode="auto">
          <a:xfrm>
            <a:off x="6462958" y="4339208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4" name="Line 6"/>
          <p:cNvSpPr>
            <a:spLocks noChangeShapeType="1"/>
          </p:cNvSpPr>
          <p:nvPr/>
        </p:nvSpPr>
        <p:spPr bwMode="auto">
          <a:xfrm>
            <a:off x="7682158" y="540600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7834558" y="51012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 flipV="1">
            <a:off x="7834558" y="4644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7682158" y="388200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7453558" y="5558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8063158" y="4186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0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8215558" y="47202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8139358" y="52536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2</a:t>
            </a: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7758358" y="57108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3</a:t>
            </a:r>
          </a:p>
        </p:txBody>
      </p:sp>
      <p:sp>
        <p:nvSpPr>
          <p:cNvPr id="345103" name="Text Box 15"/>
          <p:cNvSpPr txBox="1">
            <a:spLocks noChangeArrowheads="1"/>
          </p:cNvSpPr>
          <p:nvPr/>
        </p:nvSpPr>
        <p:spPr bwMode="auto">
          <a:xfrm>
            <a:off x="7148758" y="593940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4</a:t>
            </a:r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 flipV="1">
            <a:off x="7453558" y="403440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 flipH="1">
            <a:off x="7072558" y="563460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 flipH="1">
            <a:off x="6615358" y="555840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H="1">
            <a:off x="6310558" y="54060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8215558" y="53298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/>
              <a:t>     </a:t>
            </a:r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 flipV="1">
            <a:off x="7148758" y="39582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 flipH="1" flipV="1">
            <a:off x="6615358" y="403440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1" name="AutoShape 23"/>
          <p:cNvSpPr>
            <a:spLocks noChangeArrowheads="1"/>
          </p:cNvSpPr>
          <p:nvPr/>
        </p:nvSpPr>
        <p:spPr bwMode="auto">
          <a:xfrm rot="3038504">
            <a:off x="8473526" y="4382865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 flipH="1">
            <a:off x="6081958" y="5025008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6234358" y="449160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7682158" y="38058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12</a:t>
            </a:r>
          </a:p>
        </p:txBody>
      </p:sp>
      <p:sp>
        <p:nvSpPr>
          <p:cNvPr id="345116" name="Text Box 28"/>
          <p:cNvSpPr txBox="1">
            <a:spLocks noChangeArrowheads="1"/>
          </p:cNvSpPr>
          <p:nvPr/>
        </p:nvSpPr>
        <p:spPr bwMode="auto">
          <a:xfrm>
            <a:off x="7224958" y="357720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11</a:t>
            </a: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8426696" y="5621908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6691558" y="593940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5</a:t>
            </a:r>
          </a:p>
        </p:txBody>
      </p:sp>
      <p:sp>
        <p:nvSpPr>
          <p:cNvPr id="345119" name="Text Box 31"/>
          <p:cNvSpPr txBox="1">
            <a:spLocks noChangeArrowheads="1"/>
          </p:cNvSpPr>
          <p:nvPr/>
        </p:nvSpPr>
        <p:spPr bwMode="auto">
          <a:xfrm>
            <a:off x="6097833" y="560603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6</a:t>
            </a:r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5853358" y="517740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7</a:t>
            </a:r>
          </a:p>
        </p:txBody>
      </p:sp>
      <p:sp>
        <p:nvSpPr>
          <p:cNvPr id="345121" name="Text Box 33"/>
          <p:cNvSpPr txBox="1">
            <a:spLocks noChangeArrowheads="1"/>
          </p:cNvSpPr>
          <p:nvPr/>
        </p:nvSpPr>
        <p:spPr bwMode="auto">
          <a:xfrm>
            <a:off x="5691433" y="446938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8</a:t>
            </a:r>
          </a:p>
        </p:txBody>
      </p:sp>
      <p:sp>
        <p:nvSpPr>
          <p:cNvPr id="345122" name="Text Box 34"/>
          <p:cNvSpPr txBox="1">
            <a:spLocks noChangeArrowheads="1"/>
          </p:cNvSpPr>
          <p:nvPr/>
        </p:nvSpPr>
        <p:spPr bwMode="auto">
          <a:xfrm>
            <a:off x="6126408" y="388200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9</a:t>
            </a:r>
          </a:p>
        </p:txBody>
      </p:sp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6615358" y="35010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10</a:t>
            </a:r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5762871" y="5982271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7529758" y="532980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6" name="Rectangle 38"/>
          <p:cNvSpPr>
            <a:spLocks noChangeArrowheads="1"/>
          </p:cNvSpPr>
          <p:nvPr/>
        </p:nvSpPr>
        <p:spPr bwMode="auto">
          <a:xfrm>
            <a:off x="7117008" y="545045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6386758" y="529805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 flipV="1">
            <a:off x="6194671" y="5910833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 flipV="1">
            <a:off x="8067921" y="5477446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5131" name="Rectangle 43"/>
          <p:cNvSpPr>
            <a:spLocks noChangeArrowheads="1"/>
          </p:cNvSpPr>
          <p:nvPr/>
        </p:nvSpPr>
        <p:spPr bwMode="auto">
          <a:xfrm>
            <a:off x="6702671" y="544728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6097833" y="495833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grpSp>
        <p:nvGrpSpPr>
          <p:cNvPr id="345138" name="Group 50"/>
          <p:cNvGrpSpPr>
            <a:grpSpLocks/>
          </p:cNvGrpSpPr>
          <p:nvPr/>
        </p:nvGrpSpPr>
        <p:grpSpPr bwMode="auto">
          <a:xfrm>
            <a:off x="5450133" y="5318696"/>
            <a:ext cx="720725" cy="528637"/>
            <a:chOff x="3062" y="3385"/>
            <a:chExt cx="454" cy="333"/>
          </a:xfrm>
        </p:grpSpPr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3062" y="3430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45134" name="Line 46"/>
            <p:cNvSpPr>
              <a:spLocks noChangeShapeType="1"/>
            </p:cNvSpPr>
            <p:nvPr/>
          </p:nvSpPr>
          <p:spPr bwMode="auto">
            <a:xfrm flipV="1">
              <a:off x="3334" y="3385"/>
              <a:ext cx="182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5139" name="Rectangle 51"/>
          <p:cNvSpPr>
            <a:spLocks noChangeArrowheads="1"/>
          </p:cNvSpPr>
          <p:nvPr/>
        </p:nvSpPr>
        <p:spPr bwMode="auto">
          <a:xfrm>
            <a:off x="5751758" y="5952108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2" grpId="0"/>
      <p:bldP spid="3451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出队实现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268760"/>
            <a:ext cx="7620000" cy="4114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b="0" dirty="0">
                <a:latin typeface="Times New Roman" pitchFamily="18" charset="0"/>
              </a:rPr>
              <a:t> &lt;</a:t>
            </a:r>
            <a:r>
              <a:rPr lang="en-US" altLang="zh-CN" b="0" dirty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b="0" dirty="0">
                <a:latin typeface="Times New Roman" pitchFamily="18" charset="0"/>
              </a:rPr>
              <a:t> T&gt; </a:t>
            </a:r>
            <a:endParaRPr lang="en-US" altLang="zh-CN" b="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CirQueue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&lt;T&gt;::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(r == f)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下溢”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f = (f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1) %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QueueSize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        return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data [f];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5865934" y="4030216"/>
            <a:ext cx="2133600" cy="20574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6246934" y="4411216"/>
            <a:ext cx="13716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7466134" y="54780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7618534" y="51732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V="1">
            <a:off x="7618534" y="4716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V="1">
            <a:off x="7466134" y="395401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7237534" y="5630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7847134" y="42588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0</a:t>
            </a:r>
          </a:p>
        </p:txBody>
      </p:sp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7999534" y="47922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</a:t>
            </a:r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7923334" y="53256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2</a:t>
            </a:r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7542334" y="57828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3</a:t>
            </a:r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932734" y="60114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4</a:t>
            </a:r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 flipV="1">
            <a:off x="7237534" y="4106416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H="1">
            <a:off x="6856534" y="570661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 flipH="1">
            <a:off x="6399334" y="563041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H="1">
            <a:off x="6094534" y="54780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7999534" y="54018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/>
              <a:t>     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 flipV="1">
            <a:off x="6932734" y="403021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 flipH="1" flipV="1">
            <a:off x="6399334" y="4106416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 rot="3038504">
            <a:off x="8257502" y="4454873"/>
            <a:ext cx="1052513" cy="908050"/>
          </a:xfrm>
          <a:custGeom>
            <a:avLst/>
            <a:gdLst>
              <a:gd name="G0" fmla="+- 1772132 0 0"/>
              <a:gd name="G1" fmla="+- -11018624 0 0"/>
              <a:gd name="G2" fmla="+- 1772132 0 -11018624"/>
              <a:gd name="G3" fmla="+- 10800 0 0"/>
              <a:gd name="G4" fmla="+- 0 0 177213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28 0 0"/>
              <a:gd name="G9" fmla="+- 0 0 -11018624"/>
              <a:gd name="G10" fmla="+- 8028 0 2700"/>
              <a:gd name="G11" fmla="cos G10 1772132"/>
              <a:gd name="G12" fmla="sin G10 1772132"/>
              <a:gd name="G13" fmla="cos 13500 1772132"/>
              <a:gd name="G14" fmla="sin 13500 1772132"/>
              <a:gd name="G15" fmla="+- G11 10800 0"/>
              <a:gd name="G16" fmla="+- G12 10800 0"/>
              <a:gd name="G17" fmla="+- G13 10800 0"/>
              <a:gd name="G18" fmla="+- G14 10800 0"/>
              <a:gd name="G19" fmla="*/ 8028 1 2"/>
              <a:gd name="G20" fmla="+- G19 5400 0"/>
              <a:gd name="G21" fmla="cos G20 1772132"/>
              <a:gd name="G22" fmla="sin G20 1772132"/>
              <a:gd name="G23" fmla="+- G21 10800 0"/>
              <a:gd name="G24" fmla="+- G12 G23 G22"/>
              <a:gd name="G25" fmla="+- G22 G23 G11"/>
              <a:gd name="G26" fmla="cos 10800 1772132"/>
              <a:gd name="G27" fmla="sin 10800 1772132"/>
              <a:gd name="G28" fmla="cos 8028 1772132"/>
              <a:gd name="G29" fmla="sin 8028 177213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18624"/>
              <a:gd name="G36" fmla="sin G34 -11018624"/>
              <a:gd name="G37" fmla="+/ -11018624 177213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28 G39"/>
              <a:gd name="G43" fmla="sin 802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397 w 21600"/>
              <a:gd name="T5" fmla="*/ 616 h 21600"/>
              <a:gd name="T6" fmla="*/ 1587 w 21600"/>
              <a:gd name="T7" fmla="*/ 8863 h 21600"/>
              <a:gd name="T8" fmla="*/ 13473 w 21600"/>
              <a:gd name="T9" fmla="*/ 3230 h 21600"/>
              <a:gd name="T10" fmla="*/ 22824 w 21600"/>
              <a:gd name="T11" fmla="*/ 16937 h 21600"/>
              <a:gd name="T12" fmla="*/ 17327 w 21600"/>
              <a:gd name="T13" fmla="*/ 18718 h 21600"/>
              <a:gd name="T14" fmla="*/ 15545 w 21600"/>
              <a:gd name="T15" fmla="*/ 1322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950" y="14449"/>
                </a:moveTo>
                <a:cubicBezTo>
                  <a:pt x="18527" y="13319"/>
                  <a:pt x="18828" y="12068"/>
                  <a:pt x="18828" y="10800"/>
                </a:cubicBezTo>
                <a:cubicBezTo>
                  <a:pt x="18828" y="6366"/>
                  <a:pt x="15233" y="2772"/>
                  <a:pt x="10800" y="2772"/>
                </a:cubicBezTo>
                <a:cubicBezTo>
                  <a:pt x="7002" y="2771"/>
                  <a:pt x="3724" y="5432"/>
                  <a:pt x="2943" y="9148"/>
                </a:cubicBezTo>
                <a:lnTo>
                  <a:pt x="230" y="8578"/>
                </a:lnTo>
                <a:cubicBezTo>
                  <a:pt x="1281" y="3579"/>
                  <a:pt x="569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506"/>
                  <a:pt x="21195" y="14189"/>
                  <a:pt x="20419" y="15709"/>
                </a:cubicBezTo>
                <a:lnTo>
                  <a:pt x="22824" y="16937"/>
                </a:lnTo>
                <a:lnTo>
                  <a:pt x="17327" y="18718"/>
                </a:lnTo>
                <a:lnTo>
                  <a:pt x="15545" y="13222"/>
                </a:lnTo>
                <a:lnTo>
                  <a:pt x="17950" y="1444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 flipH="1">
            <a:off x="5865934" y="5097016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6018334" y="4563616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8" name="Text Box 26"/>
          <p:cNvSpPr txBox="1">
            <a:spLocks noChangeArrowheads="1"/>
          </p:cNvSpPr>
          <p:nvPr/>
        </p:nvSpPr>
        <p:spPr bwMode="auto">
          <a:xfrm>
            <a:off x="7466134" y="38778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12</a:t>
            </a:r>
          </a:p>
        </p:txBody>
      </p:sp>
      <p:sp>
        <p:nvSpPr>
          <p:cNvPr id="346139" name="Text Box 27"/>
          <p:cNvSpPr txBox="1">
            <a:spLocks noChangeArrowheads="1"/>
          </p:cNvSpPr>
          <p:nvPr/>
        </p:nvSpPr>
        <p:spPr bwMode="auto">
          <a:xfrm>
            <a:off x="7008934" y="364921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11</a:t>
            </a:r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8185272" y="5592316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475534" y="60114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5</a:t>
            </a:r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5881809" y="567804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6</a:t>
            </a:r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5637334" y="5249416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7</a:t>
            </a:r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5475409" y="454139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/>
              <a:t>8</a:t>
            </a:r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5910384" y="395401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9</a:t>
            </a:r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6399334" y="357301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/>
              <a:t>10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5546847" y="6054279"/>
            <a:ext cx="38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270872" y="5387529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6900984" y="552246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6170734" y="537006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2" name="Line 40"/>
          <p:cNvSpPr>
            <a:spLocks noChangeShapeType="1"/>
          </p:cNvSpPr>
          <p:nvPr/>
        </p:nvSpPr>
        <p:spPr bwMode="auto">
          <a:xfrm flipV="1">
            <a:off x="5978647" y="5982841"/>
            <a:ext cx="288925" cy="3587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6153" name="Line 41"/>
          <p:cNvSpPr>
            <a:spLocks noChangeShapeType="1"/>
          </p:cNvSpPr>
          <p:nvPr/>
        </p:nvSpPr>
        <p:spPr bwMode="auto">
          <a:xfrm flipH="1" flipV="1">
            <a:off x="7851897" y="5549454"/>
            <a:ext cx="287337" cy="2873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6154" name="Rectangle 42"/>
          <p:cNvSpPr>
            <a:spLocks noChangeArrowheads="1"/>
          </p:cNvSpPr>
          <p:nvPr/>
        </p:nvSpPr>
        <p:spPr bwMode="auto">
          <a:xfrm>
            <a:off x="6486647" y="55192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latin typeface="黑体" pitchFamily="2" charset="-122"/>
                <a:ea typeface="黑体" pitchFamily="2" charset="-122"/>
              </a:rPr>
              <a:t>*</a:t>
            </a:r>
          </a:p>
        </p:txBody>
      </p:sp>
      <p:sp>
        <p:nvSpPr>
          <p:cNvPr id="346159" name="Rectangle 47"/>
          <p:cNvSpPr>
            <a:spLocks noChangeArrowheads="1"/>
          </p:cNvSpPr>
          <p:nvPr/>
        </p:nvSpPr>
        <p:spPr bwMode="auto">
          <a:xfrm>
            <a:off x="7926509" y="5417691"/>
            <a:ext cx="863600" cy="6477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6163" name="Group 51"/>
          <p:cNvGrpSpPr>
            <a:grpSpLocks/>
          </p:cNvGrpSpPr>
          <p:nvPr/>
        </p:nvGrpSpPr>
        <p:grpSpPr bwMode="auto">
          <a:xfrm>
            <a:off x="7466134" y="5965379"/>
            <a:ext cx="739775" cy="601662"/>
            <a:chOff x="4468" y="3747"/>
            <a:chExt cx="466" cy="379"/>
          </a:xfrm>
        </p:grpSpPr>
        <p:sp>
          <p:nvSpPr>
            <p:cNvPr id="346160" name="Rectangle 48"/>
            <p:cNvSpPr>
              <a:spLocks noChangeArrowheads="1"/>
            </p:cNvSpPr>
            <p:nvPr/>
          </p:nvSpPr>
          <p:spPr bwMode="auto">
            <a:xfrm>
              <a:off x="4694" y="3838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46161" name="Line 49"/>
            <p:cNvSpPr>
              <a:spLocks noChangeShapeType="1"/>
            </p:cNvSpPr>
            <p:nvPr/>
          </p:nvSpPr>
          <p:spPr bwMode="auto">
            <a:xfrm flipH="1" flipV="1">
              <a:off x="4468" y="3747"/>
              <a:ext cx="181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7407397" y="5606604"/>
            <a:ext cx="184150" cy="2746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1200" b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9" grpId="0" animBg="1"/>
      <p:bldP spid="34616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</a:t>
            </a:r>
            <a:r>
              <a:rPr lang="zh-CN" altLang="en-US" dirty="0"/>
              <a:t>队列的链式</a:t>
            </a:r>
            <a:r>
              <a:rPr lang="zh-CN" altLang="en-US" dirty="0" smtClean="0"/>
              <a:t>结构 </a:t>
            </a:r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</a:t>
            </a:r>
            <a:r>
              <a:rPr lang="zh-CN" altLang="en-US" dirty="0" smtClean="0"/>
              <a:t>队列</a:t>
            </a:r>
            <a:r>
              <a:rPr lang="zh-CN" altLang="en-US" dirty="0"/>
              <a:t>的链式结构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简称：链队列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队头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 头结点，用来出队删除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队尾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 尾指针，用来入队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易插入、不易删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56A10C90-0366-41DA-9E83-43F7BA6D0975}" type="slidenum">
              <a:rPr lang="en-US" altLang="zh-CN"/>
              <a:pPr/>
              <a:t>76</a:t>
            </a:fld>
            <a:r>
              <a:rPr lang="en-US" altLang="zh-CN"/>
              <a:t>-</a:t>
            </a:r>
          </a:p>
        </p:txBody>
      </p:sp>
      <p:grpSp>
        <p:nvGrpSpPr>
          <p:cNvPr id="348191" name="Group 31"/>
          <p:cNvGrpSpPr>
            <a:grpSpLocks/>
          </p:cNvGrpSpPr>
          <p:nvPr/>
        </p:nvGrpSpPr>
        <p:grpSpPr bwMode="auto">
          <a:xfrm>
            <a:off x="755650" y="4556125"/>
            <a:ext cx="7561263" cy="1465263"/>
            <a:chOff x="476" y="2870"/>
            <a:chExt cx="4763" cy="923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4513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4922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3651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4060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2154" y="3052"/>
              <a:ext cx="409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2563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3425" y="3188"/>
              <a:ext cx="2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4196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2699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4" name="Text Box 14"/>
            <p:cNvSpPr txBox="1">
              <a:spLocks noChangeArrowheads="1"/>
            </p:cNvSpPr>
            <p:nvPr/>
          </p:nvSpPr>
          <p:spPr bwMode="auto">
            <a:xfrm>
              <a:off x="3062" y="3143"/>
              <a:ext cx="3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zh-CN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348175" name="Text Box 15"/>
            <p:cNvSpPr txBox="1">
              <a:spLocks noChangeArrowheads="1"/>
            </p:cNvSpPr>
            <p:nvPr/>
          </p:nvSpPr>
          <p:spPr bwMode="auto">
            <a:xfrm>
              <a:off x="4649" y="3505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 flipV="1">
              <a:off x="4831" y="3324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1247" y="3052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80" name="Rectangle 20"/>
            <p:cNvSpPr>
              <a:spLocks noChangeArrowheads="1"/>
            </p:cNvSpPr>
            <p:nvPr/>
          </p:nvSpPr>
          <p:spPr bwMode="auto">
            <a:xfrm>
              <a:off x="1656" y="3052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>
              <a:off x="1792" y="3188"/>
              <a:ext cx="3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476" y="287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48183" name="Line 23"/>
            <p:cNvSpPr>
              <a:spLocks noChangeShapeType="1"/>
            </p:cNvSpPr>
            <p:nvPr/>
          </p:nvSpPr>
          <p:spPr bwMode="auto">
            <a:xfrm flipV="1">
              <a:off x="930" y="3188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8190" name="Group 30"/>
          <p:cNvGrpSpPr>
            <a:grpSpLocks/>
          </p:cNvGrpSpPr>
          <p:nvPr/>
        </p:nvGrpSpPr>
        <p:grpSpPr bwMode="auto">
          <a:xfrm>
            <a:off x="5651500" y="1844675"/>
            <a:ext cx="2378075" cy="1465263"/>
            <a:chOff x="3560" y="1162"/>
            <a:chExt cx="1498" cy="923"/>
          </a:xfrm>
        </p:grpSpPr>
        <p:sp>
          <p:nvSpPr>
            <p:cNvPr id="348184" name="Text Box 24"/>
            <p:cNvSpPr txBox="1">
              <a:spLocks noChangeArrowheads="1"/>
            </p:cNvSpPr>
            <p:nvPr/>
          </p:nvSpPr>
          <p:spPr bwMode="auto">
            <a:xfrm>
              <a:off x="4468" y="1797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48185" name="Line 25"/>
            <p:cNvSpPr>
              <a:spLocks noChangeShapeType="1"/>
            </p:cNvSpPr>
            <p:nvPr/>
          </p:nvSpPr>
          <p:spPr bwMode="auto">
            <a:xfrm flipV="1">
              <a:off x="4650" y="1616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186" name="Rectangle 26"/>
            <p:cNvSpPr>
              <a:spLocks noChangeArrowheads="1"/>
            </p:cNvSpPr>
            <p:nvPr/>
          </p:nvSpPr>
          <p:spPr bwMode="auto">
            <a:xfrm>
              <a:off x="4331" y="1344"/>
              <a:ext cx="409" cy="2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baseline="-25000"/>
            </a:p>
          </p:txBody>
        </p:sp>
        <p:sp>
          <p:nvSpPr>
            <p:cNvPr id="348187" name="Rectangle 27"/>
            <p:cNvSpPr>
              <a:spLocks noChangeArrowheads="1"/>
            </p:cNvSpPr>
            <p:nvPr/>
          </p:nvSpPr>
          <p:spPr bwMode="auto">
            <a:xfrm>
              <a:off x="4740" y="1344"/>
              <a:ext cx="272" cy="27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sp>
          <p:nvSpPr>
            <p:cNvPr id="348188" name="Text Box 28"/>
            <p:cNvSpPr txBox="1">
              <a:spLocks noChangeArrowheads="1"/>
            </p:cNvSpPr>
            <p:nvPr/>
          </p:nvSpPr>
          <p:spPr bwMode="auto">
            <a:xfrm>
              <a:off x="3560" y="116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48189" name="Line 29"/>
            <p:cNvSpPr>
              <a:spLocks noChangeShapeType="1"/>
            </p:cNvSpPr>
            <p:nvPr/>
          </p:nvSpPr>
          <p:spPr bwMode="auto">
            <a:xfrm flipV="1">
              <a:off x="4014" y="1480"/>
              <a:ext cx="3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4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49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 b="0">
                <a:latin typeface="Times New Roman" pitchFamily="18" charset="0"/>
              </a:rPr>
              <a:t> &lt;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T&gt;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LinkQueue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LinkQueue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Empty();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	GetQueue();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获取队头元素</a:t>
            </a:r>
            <a:endParaRPr lang="en-US" altLang="zh-CN" sz="2400">
              <a:solidFill>
                <a:srgbClr val="00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       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 b="0">
                <a:latin typeface="Times New Roman" pitchFamily="18" charset="0"/>
              </a:rPr>
              <a:t> 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EnQueue(T);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入队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	      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DeQueue();                        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出队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        ~ LinkQueue ();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Node&lt;T&gt;  *front, *rear;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C2C76C62-D21D-403A-AF4B-572CF4A95C56}" type="slidenum">
              <a:rPr lang="en-US" altLang="zh-CN"/>
              <a:pPr/>
              <a:t>77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553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入队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34752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DC3F2CB4-34D3-4D3C-B1D3-DC39420FBD6C}" type="slidenum">
              <a:rPr lang="en-US" altLang="zh-CN"/>
              <a:pPr/>
              <a:t>78</a:t>
            </a:fld>
            <a:r>
              <a:rPr lang="en-US" altLang="zh-CN"/>
              <a:t>-</a:t>
            </a:r>
          </a:p>
        </p:txBody>
      </p:sp>
      <p:grpSp>
        <p:nvGrpSpPr>
          <p:cNvPr id="350260" name="Group 52"/>
          <p:cNvGrpSpPr>
            <a:grpSpLocks/>
          </p:cNvGrpSpPr>
          <p:nvPr/>
        </p:nvGrpSpPr>
        <p:grpSpPr bwMode="auto">
          <a:xfrm>
            <a:off x="7272908" y="4581525"/>
            <a:ext cx="792162" cy="890588"/>
            <a:chOff x="4513" y="2976"/>
            <a:chExt cx="499" cy="561"/>
          </a:xfrm>
        </p:grpSpPr>
        <p:sp>
          <p:nvSpPr>
            <p:cNvPr id="350227" name="Text Box 19"/>
            <p:cNvSpPr txBox="1">
              <a:spLocks noChangeArrowheads="1"/>
            </p:cNvSpPr>
            <p:nvPr/>
          </p:nvSpPr>
          <p:spPr bwMode="auto">
            <a:xfrm>
              <a:off x="4513" y="3249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 flipV="1">
              <a:off x="4830" y="2976"/>
              <a:ext cx="0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0232" name="Group 24"/>
          <p:cNvGrpSpPr>
            <a:grpSpLocks/>
          </p:cNvGrpSpPr>
          <p:nvPr/>
        </p:nvGrpSpPr>
        <p:grpSpPr bwMode="auto">
          <a:xfrm>
            <a:off x="7380858" y="4006850"/>
            <a:ext cx="1871662" cy="576263"/>
            <a:chOff x="3334" y="890"/>
            <a:chExt cx="1179" cy="363"/>
          </a:xfrm>
        </p:grpSpPr>
        <p:grpSp>
          <p:nvGrpSpPr>
            <p:cNvPr id="350233" name="Group 25"/>
            <p:cNvGrpSpPr>
              <a:grpSpLocks/>
            </p:cNvGrpSpPr>
            <p:nvPr/>
          </p:nvGrpSpPr>
          <p:grpSpPr bwMode="auto">
            <a:xfrm>
              <a:off x="3334" y="981"/>
              <a:ext cx="681" cy="272"/>
              <a:chOff x="3334" y="981"/>
              <a:chExt cx="681" cy="272"/>
            </a:xfrm>
          </p:grpSpPr>
          <p:sp>
            <p:nvSpPr>
              <p:cNvPr id="350234" name="Rectangle 26"/>
              <p:cNvSpPr>
                <a:spLocks noChangeArrowheads="1"/>
              </p:cNvSpPr>
              <p:nvPr/>
            </p:nvSpPr>
            <p:spPr bwMode="auto">
              <a:xfrm>
                <a:off x="3334" y="981"/>
                <a:ext cx="409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x</a:t>
                </a:r>
              </a:p>
            </p:txBody>
          </p:sp>
          <p:sp>
            <p:nvSpPr>
              <p:cNvPr id="350235" name="Rectangle 27"/>
              <p:cNvSpPr>
                <a:spLocks noChangeArrowheads="1"/>
              </p:cNvSpPr>
              <p:nvPr/>
            </p:nvSpPr>
            <p:spPr bwMode="auto">
              <a:xfrm>
                <a:off x="3743" y="981"/>
                <a:ext cx="272" cy="272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∧</a:t>
                </a:r>
              </a:p>
            </p:txBody>
          </p:sp>
        </p:grpSp>
        <p:sp>
          <p:nvSpPr>
            <p:cNvPr id="350236" name="Line 28"/>
            <p:cNvSpPr>
              <a:spLocks noChangeShapeType="1"/>
            </p:cNvSpPr>
            <p:nvPr/>
          </p:nvSpPr>
          <p:spPr bwMode="auto">
            <a:xfrm flipH="1">
              <a:off x="4014" y="1117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37" name="Text Box 29"/>
            <p:cNvSpPr txBox="1">
              <a:spLocks noChangeArrowheads="1"/>
            </p:cNvSpPr>
            <p:nvPr/>
          </p:nvSpPr>
          <p:spPr bwMode="auto">
            <a:xfrm>
              <a:off x="4241" y="89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1691804" y="3559175"/>
            <a:ext cx="4824412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*s=new Node&lt;T&gt;;</a:t>
            </a: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s-&gt;data =x;</a:t>
            </a:r>
          </a:p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s-&gt;next =NULL</a:t>
            </a:r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1764829" y="49990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rear-&gt;next = s;</a:t>
            </a:r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1764829" y="543083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rear =s;</a:t>
            </a:r>
          </a:p>
        </p:txBody>
      </p:sp>
      <p:sp>
        <p:nvSpPr>
          <p:cNvPr id="350241" name="Rectangle 33"/>
          <p:cNvSpPr>
            <a:spLocks noChangeArrowheads="1"/>
          </p:cNvSpPr>
          <p:nvPr/>
        </p:nvSpPr>
        <p:spPr bwMode="auto">
          <a:xfrm>
            <a:off x="6731570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350242" name="Rectangle 34"/>
          <p:cNvSpPr>
            <a:spLocks noChangeArrowheads="1"/>
          </p:cNvSpPr>
          <p:nvPr/>
        </p:nvSpPr>
        <p:spPr bwMode="auto">
          <a:xfrm>
            <a:off x="7380858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/>
              <a:t>∧</a:t>
            </a:r>
          </a:p>
        </p:txBody>
      </p:sp>
      <p:sp>
        <p:nvSpPr>
          <p:cNvPr id="350243" name="Rectangle 35"/>
          <p:cNvSpPr>
            <a:spLocks noChangeArrowheads="1"/>
          </p:cNvSpPr>
          <p:nvPr/>
        </p:nvSpPr>
        <p:spPr bwMode="auto">
          <a:xfrm>
            <a:off x="5363145" y="2854325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n-1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601243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2986658" y="2854325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350246" name="Rectangle 38"/>
          <p:cNvSpPr>
            <a:spLocks noChangeArrowheads="1"/>
          </p:cNvSpPr>
          <p:nvPr/>
        </p:nvSpPr>
        <p:spPr bwMode="auto">
          <a:xfrm>
            <a:off x="3635945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5004370" y="3070225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8" name="Line 40"/>
          <p:cNvSpPr>
            <a:spLocks noChangeShapeType="1"/>
          </p:cNvSpPr>
          <p:nvPr/>
        </p:nvSpPr>
        <p:spPr bwMode="auto">
          <a:xfrm>
            <a:off x="6228333" y="3070225"/>
            <a:ext cx="503237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9" name="Line 41"/>
          <p:cNvSpPr>
            <a:spLocks noChangeShapeType="1"/>
          </p:cNvSpPr>
          <p:nvPr/>
        </p:nvSpPr>
        <p:spPr bwMode="auto">
          <a:xfrm>
            <a:off x="3851845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0" name="Text Box 42"/>
          <p:cNvSpPr txBox="1">
            <a:spLocks noChangeArrowheads="1"/>
          </p:cNvSpPr>
          <p:nvPr/>
        </p:nvSpPr>
        <p:spPr bwMode="auto">
          <a:xfrm>
            <a:off x="4428108" y="2998788"/>
            <a:ext cx="576262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50251" name="Text Box 43"/>
          <p:cNvSpPr txBox="1">
            <a:spLocks noChangeArrowheads="1"/>
          </p:cNvSpPr>
          <p:nvPr/>
        </p:nvSpPr>
        <p:spPr bwMode="auto">
          <a:xfrm>
            <a:off x="6947470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350252" name="Line 44"/>
          <p:cNvSpPr>
            <a:spLocks noChangeShapeType="1"/>
          </p:cNvSpPr>
          <p:nvPr/>
        </p:nvSpPr>
        <p:spPr bwMode="auto">
          <a:xfrm flipV="1">
            <a:off x="7236395" y="328612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3" name="Rectangle 45"/>
          <p:cNvSpPr>
            <a:spLocks noChangeArrowheads="1"/>
          </p:cNvSpPr>
          <p:nvPr/>
        </p:nvSpPr>
        <p:spPr bwMode="auto">
          <a:xfrm>
            <a:off x="1546795" y="2854325"/>
            <a:ext cx="649288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0254" name="Rectangle 46"/>
          <p:cNvSpPr>
            <a:spLocks noChangeArrowheads="1"/>
          </p:cNvSpPr>
          <p:nvPr/>
        </p:nvSpPr>
        <p:spPr bwMode="auto">
          <a:xfrm>
            <a:off x="2196083" y="2854325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0255" name="Line 47"/>
          <p:cNvSpPr>
            <a:spLocks noChangeShapeType="1"/>
          </p:cNvSpPr>
          <p:nvPr/>
        </p:nvSpPr>
        <p:spPr bwMode="auto">
          <a:xfrm>
            <a:off x="2411983" y="3070225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6" name="Text Box 48"/>
          <p:cNvSpPr txBox="1">
            <a:spLocks noChangeArrowheads="1"/>
          </p:cNvSpPr>
          <p:nvPr/>
        </p:nvSpPr>
        <p:spPr bwMode="auto">
          <a:xfrm>
            <a:off x="1512832" y="198884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dirty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350257" name="Line 49"/>
          <p:cNvSpPr>
            <a:spLocks noChangeShapeType="1"/>
          </p:cNvSpPr>
          <p:nvPr/>
        </p:nvSpPr>
        <p:spPr bwMode="auto">
          <a:xfrm flipH="1">
            <a:off x="1926375" y="2446040"/>
            <a:ext cx="0" cy="40828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8" name="Freeform 50"/>
          <p:cNvSpPr>
            <a:spLocks/>
          </p:cNvSpPr>
          <p:nvPr/>
        </p:nvSpPr>
        <p:spPr bwMode="auto">
          <a:xfrm>
            <a:off x="7560245" y="3009900"/>
            <a:ext cx="731838" cy="1139825"/>
          </a:xfrm>
          <a:custGeom>
            <a:avLst/>
            <a:gdLst>
              <a:gd name="T0" fmla="*/ 0 w 461"/>
              <a:gd name="T1" fmla="*/ 38 h 718"/>
              <a:gd name="T2" fmla="*/ 273 w 461"/>
              <a:gd name="T3" fmla="*/ 38 h 718"/>
              <a:gd name="T4" fmla="*/ 409 w 461"/>
              <a:gd name="T5" fmla="*/ 265 h 718"/>
              <a:gd name="T6" fmla="*/ 454 w 461"/>
              <a:gd name="T7" fmla="*/ 537 h 718"/>
              <a:gd name="T8" fmla="*/ 454 w 461"/>
              <a:gd name="T9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718">
                <a:moveTo>
                  <a:pt x="0" y="38"/>
                </a:moveTo>
                <a:cubicBezTo>
                  <a:pt x="102" y="19"/>
                  <a:pt x="205" y="0"/>
                  <a:pt x="273" y="38"/>
                </a:cubicBezTo>
                <a:cubicBezTo>
                  <a:pt x="341" y="76"/>
                  <a:pt x="379" y="182"/>
                  <a:pt x="409" y="265"/>
                </a:cubicBezTo>
                <a:cubicBezTo>
                  <a:pt x="439" y="348"/>
                  <a:pt x="447" y="462"/>
                  <a:pt x="454" y="537"/>
                </a:cubicBezTo>
                <a:cubicBezTo>
                  <a:pt x="461" y="612"/>
                  <a:pt x="457" y="665"/>
                  <a:pt x="454" y="71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59" name="Rectangle 51"/>
          <p:cNvSpPr>
            <a:spLocks noChangeArrowheads="1"/>
          </p:cNvSpPr>
          <p:nvPr/>
        </p:nvSpPr>
        <p:spPr bwMode="auto">
          <a:xfrm>
            <a:off x="6985570" y="3314700"/>
            <a:ext cx="574675" cy="7493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8" grpId="0"/>
      <p:bldP spid="350239" grpId="0"/>
      <p:bldP spid="350240" grpId="0"/>
      <p:bldP spid="350258" grpId="0" animBg="1"/>
      <p:bldP spid="3502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链队列的实现</a:t>
            </a:r>
          </a:p>
        </p:txBody>
      </p:sp>
      <p:sp>
        <p:nvSpPr>
          <p:cNvPr id="351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出队</a:t>
            </a:r>
            <a:endParaRPr lang="en-US" altLang="zh-CN"/>
          </a:p>
        </p:txBody>
      </p:sp>
      <p:grpSp>
        <p:nvGrpSpPr>
          <p:cNvPr id="351252" name="Group 20"/>
          <p:cNvGrpSpPr>
            <a:grpSpLocks/>
          </p:cNvGrpSpPr>
          <p:nvPr/>
        </p:nvGrpSpPr>
        <p:grpSpPr bwMode="auto">
          <a:xfrm>
            <a:off x="3635697" y="2493541"/>
            <a:ext cx="215900" cy="360363"/>
            <a:chOff x="2200" y="3022"/>
            <a:chExt cx="136" cy="227"/>
          </a:xfrm>
        </p:grpSpPr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54" name="Line 22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691556" y="4350792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00"/>
                </a:solidFill>
              </a:rPr>
              <a:t>Node&lt;T&gt; *p = front-&gt;next;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1691556" y="49984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 dirty="0">
                <a:solidFill>
                  <a:srgbClr val="000000"/>
                </a:solidFill>
              </a:rPr>
              <a:t>front-&gt;next = p-&gt;next;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1762993" y="564619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0">
                <a:solidFill>
                  <a:srgbClr val="0000FF"/>
                </a:solidFill>
              </a:rPr>
              <a:t>delete</a:t>
            </a:r>
            <a:r>
              <a:rPr lang="en-US" altLang="zh-CN" sz="2800" b="0">
                <a:solidFill>
                  <a:srgbClr val="000000"/>
                </a:solidFill>
              </a:rPr>
              <a:t> p;</a:t>
            </a:r>
          </a:p>
        </p:txBody>
      </p:sp>
      <p:grpSp>
        <p:nvGrpSpPr>
          <p:cNvPr id="351258" name="Group 26"/>
          <p:cNvGrpSpPr>
            <a:grpSpLocks/>
          </p:cNvGrpSpPr>
          <p:nvPr/>
        </p:nvGrpSpPr>
        <p:grpSpPr bwMode="auto">
          <a:xfrm>
            <a:off x="4572322" y="1772816"/>
            <a:ext cx="647700" cy="717550"/>
            <a:chOff x="4424" y="709"/>
            <a:chExt cx="408" cy="452"/>
          </a:xfrm>
        </p:grpSpPr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4424" y="890"/>
              <a:ext cx="136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4514" y="7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351261" name="Oval 29"/>
          <p:cNvSpPr>
            <a:spLocks noChangeArrowheads="1"/>
          </p:cNvSpPr>
          <p:nvPr/>
        </p:nvSpPr>
        <p:spPr bwMode="auto">
          <a:xfrm>
            <a:off x="4140522" y="3501604"/>
            <a:ext cx="1223962" cy="50482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</a:p>
        </p:txBody>
      </p:sp>
      <p:sp>
        <p:nvSpPr>
          <p:cNvPr id="351262" name="AutoShape 30"/>
          <p:cNvSpPr>
            <a:spLocks noChangeArrowheads="1"/>
          </p:cNvSpPr>
          <p:nvPr/>
        </p:nvSpPr>
        <p:spPr bwMode="auto">
          <a:xfrm rot="5400000">
            <a:off x="4247678" y="3176960"/>
            <a:ext cx="720725" cy="217487"/>
          </a:xfrm>
          <a:prstGeom prst="rightArrow">
            <a:avLst>
              <a:gd name="adj1" fmla="val 50000"/>
              <a:gd name="adj2" fmla="val 8284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766794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831723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/>
              <a:t>∧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362897" y="2493541"/>
            <a:ext cx="649287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6012184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3923034" y="2493541"/>
            <a:ext cx="649288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572322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6299522" y="2709441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7164709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1" name="Line 39"/>
          <p:cNvSpPr>
            <a:spLocks noChangeShapeType="1"/>
          </p:cNvSpPr>
          <p:nvPr/>
        </p:nvSpPr>
        <p:spPr bwMode="auto">
          <a:xfrm>
            <a:off x="4788222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2" name="Text Box 40"/>
          <p:cNvSpPr txBox="1">
            <a:spLocks noChangeArrowheads="1"/>
          </p:cNvSpPr>
          <p:nvPr/>
        </p:nvSpPr>
        <p:spPr bwMode="auto">
          <a:xfrm>
            <a:off x="6659884" y="2638004"/>
            <a:ext cx="57626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51273" name="Text Box 41"/>
          <p:cNvSpPr txBox="1">
            <a:spLocks noChangeArrowheads="1"/>
          </p:cNvSpPr>
          <p:nvPr/>
        </p:nvSpPr>
        <p:spPr bwMode="auto">
          <a:xfrm>
            <a:off x="7883847" y="3212679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351274" name="Line 42"/>
          <p:cNvSpPr>
            <a:spLocks noChangeShapeType="1"/>
          </p:cNvSpPr>
          <p:nvPr/>
        </p:nvSpPr>
        <p:spPr bwMode="auto">
          <a:xfrm flipV="1">
            <a:off x="8172772" y="2925341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2483172" y="2493541"/>
            <a:ext cx="649287" cy="431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aseline="-25000"/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3132459" y="2493541"/>
            <a:ext cx="431800" cy="431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51277" name="Line 45"/>
          <p:cNvSpPr>
            <a:spLocks noChangeShapeType="1"/>
          </p:cNvSpPr>
          <p:nvPr/>
        </p:nvSpPr>
        <p:spPr bwMode="auto">
          <a:xfrm>
            <a:off x="3348359" y="2709441"/>
            <a:ext cx="574675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78" name="Text Box 46"/>
          <p:cNvSpPr txBox="1">
            <a:spLocks noChangeArrowheads="1"/>
          </p:cNvSpPr>
          <p:nvPr/>
        </p:nvSpPr>
        <p:spPr bwMode="auto">
          <a:xfrm>
            <a:off x="1332234" y="2204616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351279" name="Line 47"/>
          <p:cNvSpPr>
            <a:spLocks noChangeShapeType="1"/>
          </p:cNvSpPr>
          <p:nvPr/>
        </p:nvSpPr>
        <p:spPr bwMode="auto">
          <a:xfrm flipV="1">
            <a:off x="1979934" y="2709441"/>
            <a:ext cx="503238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1281" name="Freeform 49"/>
          <p:cNvSpPr>
            <a:spLocks/>
          </p:cNvSpPr>
          <p:nvPr/>
        </p:nvSpPr>
        <p:spPr bwMode="auto">
          <a:xfrm>
            <a:off x="3348359" y="2780879"/>
            <a:ext cx="2376488" cy="528637"/>
          </a:xfrm>
          <a:custGeom>
            <a:avLst/>
            <a:gdLst>
              <a:gd name="T0" fmla="*/ 0 w 1678"/>
              <a:gd name="T1" fmla="*/ 0 h 333"/>
              <a:gd name="T2" fmla="*/ 227 w 1678"/>
              <a:gd name="T3" fmla="*/ 227 h 333"/>
              <a:gd name="T4" fmla="*/ 635 w 1678"/>
              <a:gd name="T5" fmla="*/ 318 h 333"/>
              <a:gd name="T6" fmla="*/ 1043 w 1678"/>
              <a:gd name="T7" fmla="*/ 318 h 333"/>
              <a:gd name="T8" fmla="*/ 1497 w 1678"/>
              <a:gd name="T9" fmla="*/ 227 h 333"/>
              <a:gd name="T10" fmla="*/ 1678 w 1678"/>
              <a:gd name="T11" fmla="*/ 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333">
                <a:moveTo>
                  <a:pt x="0" y="0"/>
                </a:moveTo>
                <a:cubicBezTo>
                  <a:pt x="60" y="87"/>
                  <a:pt x="121" y="174"/>
                  <a:pt x="227" y="227"/>
                </a:cubicBezTo>
                <a:cubicBezTo>
                  <a:pt x="333" y="280"/>
                  <a:pt x="499" y="303"/>
                  <a:pt x="635" y="318"/>
                </a:cubicBezTo>
                <a:cubicBezTo>
                  <a:pt x="771" y="333"/>
                  <a:pt x="899" y="333"/>
                  <a:pt x="1043" y="318"/>
                </a:cubicBezTo>
                <a:cubicBezTo>
                  <a:pt x="1187" y="303"/>
                  <a:pt x="1391" y="265"/>
                  <a:pt x="1497" y="227"/>
                </a:cubicBezTo>
                <a:cubicBezTo>
                  <a:pt x="1603" y="189"/>
                  <a:pt x="1640" y="140"/>
                  <a:pt x="1678" y="9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5" grpId="0"/>
      <p:bldP spid="351256" grpId="0"/>
      <p:bldP spid="351257" grpId="0"/>
      <p:bldP spid="351261" grpId="0" animBg="1"/>
      <p:bldP spid="351262" grpId="0" animBg="1"/>
      <p:bldP spid="3512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插入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56456" y="980728"/>
            <a:ext cx="7620000" cy="41148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插入</a:t>
            </a:r>
            <a:r>
              <a:rPr lang="en-US" altLang="zh-CN" dirty="0"/>
              <a:t>(1</a:t>
            </a:r>
            <a:r>
              <a:rPr lang="zh-CN" altLang="en-US" dirty="0"/>
              <a:t>开始计算的</a:t>
            </a:r>
            <a:r>
              <a:rPr lang="en-US" altLang="zh-CN" dirty="0"/>
              <a:t>)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位置</a:t>
            </a:r>
            <a:r>
              <a:rPr lang="zh-CN" altLang="en-US" dirty="0" smtClean="0">
                <a:latin typeface="Times New Roman" pitchFamily="18" charset="0"/>
              </a:rPr>
              <a:t>的实现步骤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插入 位置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以后的元素后移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for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j=length;  j&gt;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 j--)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		      data[j] = data[j-1];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将元素插入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data[i-1] = t;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表长度增1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length++;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6012160" y="1520788"/>
            <a:ext cx="3707878" cy="1332148"/>
          </a:xfrm>
          <a:prstGeom prst="wedgeEllipseCallout">
            <a:avLst>
              <a:gd name="adj1" fmla="val -63687"/>
              <a:gd name="adj2" fmla="val 3217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b="0" dirty="0" smtClean="0">
                <a:ea typeface="+mn-ea"/>
              </a:rPr>
              <a:t>插入在第</a:t>
            </a:r>
            <a:r>
              <a:rPr kumimoji="1" lang="en-US" altLang="zh-CN" sz="1800" b="0" dirty="0" err="1" smtClean="0">
                <a:ea typeface="+mn-ea"/>
              </a:rPr>
              <a:t>i</a:t>
            </a:r>
            <a:r>
              <a:rPr kumimoji="1" lang="zh-CN" altLang="en-US" sz="1800" b="0" dirty="0" smtClean="0">
                <a:ea typeface="+mn-ea"/>
              </a:rPr>
              <a:t>个位置</a:t>
            </a:r>
            <a:r>
              <a:rPr kumimoji="1" lang="en-US" altLang="zh-CN" sz="1800" b="0" dirty="0" smtClean="0">
                <a:ea typeface="+mn-ea"/>
              </a:rPr>
              <a:t>(1</a:t>
            </a:r>
            <a:r>
              <a:rPr kumimoji="1" lang="zh-CN" altLang="en-US" sz="1800" b="0" dirty="0" smtClean="0">
                <a:ea typeface="+mn-ea"/>
              </a:rPr>
              <a:t>开始计算</a:t>
            </a:r>
            <a:r>
              <a:rPr kumimoji="1" lang="en-US" altLang="zh-CN" sz="1800" b="0" dirty="0" smtClean="0">
                <a:ea typeface="+mn-ea"/>
              </a:rPr>
              <a:t>)</a:t>
            </a:r>
            <a:r>
              <a:rPr kumimoji="1" lang="zh-CN" altLang="en-US" sz="1800" b="0" dirty="0" smtClean="0">
                <a:ea typeface="+mn-ea"/>
              </a:rPr>
              <a:t>，而</a:t>
            </a:r>
            <a:r>
              <a:rPr kumimoji="1" lang="en-US" altLang="zh-CN" sz="1800" b="0" dirty="0" smtClean="0">
                <a:ea typeface="+mn-ea"/>
              </a:rPr>
              <a:t>C</a:t>
            </a:r>
            <a:r>
              <a:rPr kumimoji="1" lang="zh-CN" altLang="en-US" sz="1800" b="0" dirty="0" smtClean="0">
                <a:ea typeface="+mn-ea"/>
              </a:rPr>
              <a:t>语言数组是从 “</a:t>
            </a:r>
            <a:r>
              <a:rPr kumimoji="1" lang="en-US" altLang="zh-CN" sz="1800" b="0" dirty="0" smtClean="0">
                <a:ea typeface="+mn-ea"/>
              </a:rPr>
              <a:t>0</a:t>
            </a:r>
            <a:r>
              <a:rPr kumimoji="1" lang="zh-CN" altLang="en-US" sz="1800" b="0" dirty="0" smtClean="0">
                <a:ea typeface="+mn-ea"/>
              </a:rPr>
              <a:t>”开始的；</a:t>
            </a:r>
            <a:r>
              <a:rPr kumimoji="1" lang="zh-CN" altLang="en-US" sz="1800" dirty="0" smtClean="0">
                <a:solidFill>
                  <a:srgbClr val="0000FF"/>
                </a:solidFill>
                <a:ea typeface="+mn-ea"/>
              </a:rPr>
              <a:t>考试和开发中</a:t>
            </a:r>
            <a:r>
              <a:rPr kumimoji="1" lang="en-US" altLang="zh-CN" sz="1800" dirty="0" err="1" smtClean="0">
                <a:solidFill>
                  <a:srgbClr val="0000FF"/>
                </a:solidFill>
                <a:ea typeface="+mn-ea"/>
              </a:rPr>
              <a:t>i</a:t>
            </a:r>
            <a:r>
              <a:rPr kumimoji="1" lang="en-US" altLang="zh-CN" sz="1800" dirty="0" smtClean="0">
                <a:solidFill>
                  <a:srgbClr val="0000FF"/>
                </a:solidFill>
                <a:ea typeface="+mn-ea"/>
              </a:rPr>
              <a:t>/+1/-1 </a:t>
            </a:r>
            <a:r>
              <a:rPr kumimoji="1" lang="zh-CN" altLang="en-US" sz="1800" dirty="0" smtClean="0">
                <a:solidFill>
                  <a:srgbClr val="0000FF"/>
                </a:solidFill>
                <a:ea typeface="+mn-ea"/>
              </a:rPr>
              <a:t>经常错</a:t>
            </a:r>
            <a:endParaRPr lang="zh-CN" altLang="en-US" sz="18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2" name="椭圆形标注 11"/>
          <p:cNvSpPr/>
          <p:nvPr/>
        </p:nvSpPr>
        <p:spPr bwMode="auto">
          <a:xfrm>
            <a:off x="467544" y="5877091"/>
            <a:ext cx="2952328" cy="864096"/>
          </a:xfrm>
          <a:prstGeom prst="wedgeEllipseCallout">
            <a:avLst>
              <a:gd name="adj1" fmla="val 33297"/>
              <a:gd name="adj2" fmla="val -228682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0" dirty="0">
                <a:ea typeface="+mn-ea"/>
              </a:rPr>
              <a:t>data[i-1]</a:t>
            </a:r>
            <a:r>
              <a:rPr kumimoji="1" lang="zh-CN" altLang="en-US" sz="2000" b="0" dirty="0">
                <a:ea typeface="+mn-ea"/>
              </a:rPr>
              <a:t>是</a:t>
            </a:r>
            <a:r>
              <a:rPr kumimoji="1" lang="en-US" altLang="zh-CN" sz="2000" b="0" dirty="0">
                <a:ea typeface="+mn-ea"/>
              </a:rPr>
              <a:t>(1</a:t>
            </a:r>
            <a:r>
              <a:rPr kumimoji="1" lang="zh-CN" altLang="en-US" sz="2000" b="0" dirty="0">
                <a:ea typeface="+mn-ea"/>
              </a:rPr>
              <a:t>开始</a:t>
            </a:r>
            <a:r>
              <a:rPr kumimoji="1" lang="zh-CN" altLang="en-US" sz="2000" b="0" dirty="0" smtClean="0">
                <a:ea typeface="+mn-ea"/>
              </a:rPr>
              <a:t>计算的</a:t>
            </a:r>
            <a:r>
              <a:rPr kumimoji="1" lang="en-US" altLang="zh-CN" sz="2000" b="0" dirty="0" smtClean="0">
                <a:ea typeface="+mn-ea"/>
              </a:rPr>
              <a:t>)</a:t>
            </a:r>
            <a:r>
              <a:rPr kumimoji="1" lang="zh-CN" altLang="en-US" sz="2000" b="0" dirty="0">
                <a:ea typeface="+mn-ea"/>
              </a:rPr>
              <a:t>第</a:t>
            </a:r>
            <a:r>
              <a:rPr kumimoji="1" lang="en-US" altLang="zh-CN" sz="2000" b="0" dirty="0" err="1">
                <a:ea typeface="+mn-ea"/>
              </a:rPr>
              <a:t>i</a:t>
            </a:r>
            <a:r>
              <a:rPr kumimoji="1" lang="zh-CN" altLang="en-US" sz="2000" b="0" dirty="0">
                <a:ea typeface="+mn-ea"/>
              </a:rPr>
              <a:t>个</a:t>
            </a:r>
            <a:r>
              <a:rPr kumimoji="1" lang="zh-CN" altLang="en-US" sz="2000" b="0" dirty="0" smtClean="0">
                <a:ea typeface="+mn-ea"/>
              </a:rPr>
              <a:t>位置</a:t>
            </a:r>
            <a:endParaRPr kumimoji="1" lang="zh-CN" altLang="en-US" sz="2000" b="0" dirty="0">
              <a:ea typeface="+mn-ea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24182"/>
              </p:ext>
            </p:extLst>
          </p:nvPr>
        </p:nvGraphicFramePr>
        <p:xfrm>
          <a:off x="4933826" y="3250132"/>
          <a:ext cx="1871042" cy="3347220"/>
        </p:xfrm>
        <a:graphic>
          <a:graphicData uri="http://schemas.openxmlformats.org/drawingml/2006/table">
            <a:tbl>
              <a:tblPr/>
              <a:tblGrid>
                <a:gridCol w="748417"/>
                <a:gridCol w="1122625"/>
              </a:tblGrid>
              <a:tr h="399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T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06731"/>
              </p:ext>
            </p:extLst>
          </p:nvPr>
        </p:nvGraphicFramePr>
        <p:xfrm>
          <a:off x="6946652" y="3212976"/>
          <a:ext cx="1657077" cy="3368675"/>
        </p:xfrm>
        <a:graphic>
          <a:graphicData uri="http://schemas.openxmlformats.org/drawingml/2006/table">
            <a:tbl>
              <a:tblPr/>
              <a:tblGrid>
                <a:gridCol w="662831"/>
                <a:gridCol w="994246"/>
              </a:tblGrid>
              <a:tr h="401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 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0"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36000" marR="0"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76832"/>
              </p:ext>
            </p:extLst>
          </p:nvPr>
        </p:nvGraphicFramePr>
        <p:xfrm>
          <a:off x="7597204" y="5817703"/>
          <a:ext cx="1079500" cy="36576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a7=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2374"/>
              </p:ext>
            </p:extLst>
          </p:nvPr>
        </p:nvGraphicFramePr>
        <p:xfrm>
          <a:off x="7595617" y="5462614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23256"/>
              </p:ext>
            </p:extLst>
          </p:nvPr>
        </p:nvGraphicFramePr>
        <p:xfrm>
          <a:off x="7595617" y="5101160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62119"/>
              </p:ext>
            </p:extLst>
          </p:nvPr>
        </p:nvGraphicFramePr>
        <p:xfrm>
          <a:off x="7595617" y="4705699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87282"/>
              </p:ext>
            </p:extLst>
          </p:nvPr>
        </p:nvGraphicFramePr>
        <p:xfrm>
          <a:off x="7595617" y="4310486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3997176" y="4460279"/>
            <a:ext cx="1079500" cy="696913"/>
            <a:chOff x="794" y="2115"/>
            <a:chExt cx="680" cy="439"/>
          </a:xfrm>
        </p:grpSpPr>
        <p:grpSp>
          <p:nvGrpSpPr>
            <p:cNvPr id="16" name="Group 100"/>
            <p:cNvGrpSpPr>
              <a:grpSpLocks/>
            </p:cNvGrpSpPr>
            <p:nvPr/>
          </p:nvGrpSpPr>
          <p:grpSpPr bwMode="auto">
            <a:xfrm>
              <a:off x="794" y="2115"/>
              <a:ext cx="544" cy="226"/>
              <a:chOff x="794" y="2115"/>
              <a:chExt cx="544" cy="226"/>
            </a:xfrm>
          </p:grpSpPr>
          <p:sp>
            <p:nvSpPr>
              <p:cNvPr id="18" name="Line 101"/>
              <p:cNvSpPr>
                <a:spLocks noChangeShapeType="1"/>
              </p:cNvSpPr>
              <p:nvPr/>
            </p:nvSpPr>
            <p:spPr bwMode="auto">
              <a:xfrm>
                <a:off x="1202" y="2227"/>
                <a:ext cx="1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Rectangle 102"/>
              <p:cNvSpPr>
                <a:spLocks noChangeArrowheads="1"/>
              </p:cNvSpPr>
              <p:nvPr/>
            </p:nvSpPr>
            <p:spPr bwMode="auto">
              <a:xfrm>
                <a:off x="794" y="2115"/>
                <a:ext cx="408" cy="226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600" b="0" dirty="0">
                    <a:ea typeface="宋体" pitchFamily="2" charset="-122"/>
                  </a:rPr>
                  <a:t>17</a:t>
                </a:r>
              </a:p>
            </p:txBody>
          </p:sp>
        </p:grpSp>
        <p:sp>
          <p:nvSpPr>
            <p:cNvPr id="17" name="Text Box 103"/>
            <p:cNvSpPr txBox="1">
              <a:spLocks noChangeArrowheads="1"/>
            </p:cNvSpPr>
            <p:nvPr/>
          </p:nvSpPr>
          <p:spPr bwMode="auto">
            <a:xfrm>
              <a:off x="885" y="2341"/>
              <a:ext cx="5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0" dirty="0">
                  <a:latin typeface="Tahoma" pitchFamily="34" charset="0"/>
                  <a:ea typeface="楷体_GB2312" pitchFamily="49" charset="-122"/>
                </a:rPr>
                <a:t>插入</a:t>
              </a:r>
            </a:p>
          </p:txBody>
        </p:sp>
      </p:grpSp>
      <p:sp>
        <p:nvSpPr>
          <p:cNvPr id="20" name="AutoShape 105"/>
          <p:cNvSpPr>
            <a:spLocks noChangeArrowheads="1"/>
          </p:cNvSpPr>
          <p:nvPr/>
        </p:nvSpPr>
        <p:spPr bwMode="auto">
          <a:xfrm>
            <a:off x="8676704" y="5678638"/>
            <a:ext cx="358775" cy="504825"/>
          </a:xfrm>
          <a:prstGeom prst="curvedLeftArrow">
            <a:avLst>
              <a:gd name="adj1" fmla="val 28142"/>
              <a:gd name="adj2" fmla="val 56283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06"/>
          <p:cNvSpPr>
            <a:spLocks noChangeArrowheads="1"/>
          </p:cNvSpPr>
          <p:nvPr/>
        </p:nvSpPr>
        <p:spPr bwMode="auto">
          <a:xfrm>
            <a:off x="8697342" y="5317060"/>
            <a:ext cx="360362" cy="504825"/>
          </a:xfrm>
          <a:prstGeom prst="curvedLeftArrow">
            <a:avLst>
              <a:gd name="adj1" fmla="val 28018"/>
              <a:gd name="adj2" fmla="val 56035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07"/>
          <p:cNvSpPr>
            <a:spLocks noChangeArrowheads="1"/>
          </p:cNvSpPr>
          <p:nvPr/>
        </p:nvSpPr>
        <p:spPr bwMode="auto">
          <a:xfrm>
            <a:off x="8722023" y="4740227"/>
            <a:ext cx="385762" cy="504825"/>
          </a:xfrm>
          <a:prstGeom prst="curvedLeftArrow">
            <a:avLst>
              <a:gd name="adj1" fmla="val 26173"/>
              <a:gd name="adj2" fmla="val 5234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108"/>
          <p:cNvSpPr>
            <a:spLocks noChangeArrowheads="1"/>
          </p:cNvSpPr>
          <p:nvPr/>
        </p:nvSpPr>
        <p:spPr bwMode="auto">
          <a:xfrm>
            <a:off x="8710042" y="4427961"/>
            <a:ext cx="398462" cy="504825"/>
          </a:xfrm>
          <a:prstGeom prst="curvedLeftArrow">
            <a:avLst>
              <a:gd name="adj1" fmla="val 25339"/>
              <a:gd name="adj2" fmla="val 50677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3.3 </a:t>
            </a:r>
            <a:r>
              <a:rPr lang="zh-CN" altLang="en-US" sz="4800" dirty="0" smtClean="0"/>
              <a:t>串</a:t>
            </a:r>
            <a:r>
              <a:rPr lang="en-US" altLang="zh-CN" dirty="0" smtClean="0"/>
              <a:t>(</a:t>
            </a:r>
            <a:r>
              <a:rPr lang="zh-CN" altLang="en-US" smtClean="0"/>
              <a:t>参考书第</a:t>
            </a:r>
            <a:r>
              <a:rPr lang="zh-CN" altLang="en-US"/>
              <a:t>三</a:t>
            </a:r>
            <a:r>
              <a:rPr lang="zh-CN" altLang="en-US" smtClean="0"/>
              <a:t>章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需简略</a:t>
            </a:r>
            <a:r>
              <a:rPr lang="en-US" altLang="zh-CN" dirty="0" smtClean="0"/>
              <a:t>)</a:t>
            </a:r>
            <a:endParaRPr lang="zh-CN" altLang="en-US" sz="4800" dirty="0"/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402432"/>
            <a:ext cx="7620000" cy="5050904"/>
          </a:xfrm>
        </p:spPr>
        <p:txBody>
          <a:bodyPr/>
          <a:lstStyle/>
          <a:p>
            <a:r>
              <a:rPr lang="en-US" altLang="zh-CN" sz="3600" dirty="0"/>
              <a:t>3.3 </a:t>
            </a:r>
            <a:r>
              <a:rPr lang="zh-CN" altLang="en-US" sz="3600" dirty="0"/>
              <a:t>串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串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字符串，每个结点是一个字符。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串</a:t>
            </a:r>
            <a:r>
              <a:rPr lang="en-US" altLang="zh-CN" dirty="0">
                <a:solidFill>
                  <a:srgbClr val="000000"/>
                </a:solidFill>
              </a:rPr>
              <a:t>----</a:t>
            </a:r>
            <a:r>
              <a:rPr lang="zh-CN" altLang="en-US" dirty="0">
                <a:solidFill>
                  <a:srgbClr val="000000"/>
                </a:solidFill>
              </a:rPr>
              <a:t>零个或多个字符组成的有限序列。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  记作：</a:t>
            </a:r>
            <a:r>
              <a:rPr lang="en-US" altLang="zh-CN" dirty="0">
                <a:solidFill>
                  <a:srgbClr val="0000FF"/>
                </a:solidFill>
              </a:rPr>
              <a:t>S=“a</a:t>
            </a:r>
            <a:r>
              <a:rPr lang="en-US" altLang="zh-CN" b="0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/>
              </a:rPr>
              <a:t>……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="0" baseline="-25000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”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空格串和空串的区别：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00"/>
                </a:solidFill>
              </a:rPr>
              <a:t>空格串</a:t>
            </a:r>
            <a:r>
              <a:rPr lang="en-US" altLang="zh-CN" dirty="0" smtClean="0">
                <a:solidFill>
                  <a:srgbClr val="000000"/>
                </a:solidFill>
              </a:rPr>
              <a:t>----“ ”</a:t>
            </a:r>
            <a:r>
              <a:rPr lang="zh-CN" altLang="en-US" dirty="0" smtClean="0">
                <a:solidFill>
                  <a:srgbClr val="000000"/>
                </a:solidFill>
              </a:rPr>
              <a:t>长度为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00"/>
                </a:solidFill>
              </a:rPr>
              <a:t>空  串</a:t>
            </a:r>
            <a:r>
              <a:rPr lang="en-US" altLang="zh-CN" dirty="0" smtClean="0">
                <a:solidFill>
                  <a:srgbClr val="000000"/>
                </a:solidFill>
              </a:rPr>
              <a:t>----“” </a:t>
            </a:r>
            <a:r>
              <a:rPr lang="zh-CN" altLang="en-US" dirty="0" smtClean="0">
                <a:solidFill>
                  <a:srgbClr val="000000"/>
                </a:solidFill>
              </a:rPr>
              <a:t>长度为</a:t>
            </a:r>
            <a:r>
              <a:rPr lang="en-US" altLang="zh-CN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fr-FR" altLang="zh-CN" dirty="0" smtClean="0">
                <a:solidFill>
                  <a:srgbClr val="000000"/>
                </a:solidFill>
                <a:hlinkClick r:id="rId3" action="ppaction://hlinkfile"/>
              </a:rPr>
              <a:t>UltraEdit32.exe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3.3 </a:t>
            </a:r>
            <a:r>
              <a:rPr lang="zh-CN" altLang="en-US" sz="4800" dirty="0"/>
              <a:t>串</a:t>
            </a:r>
            <a:endParaRPr lang="zh-CN" altLang="en-US" sz="4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7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串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</a:rPr>
              <a:t>子串</a:t>
            </a:r>
            <a:r>
              <a:rPr lang="en-US" altLang="zh-CN" sz="2600" dirty="0">
                <a:solidFill>
                  <a:srgbClr val="000000"/>
                </a:solidFill>
              </a:rPr>
              <a:t>----</a:t>
            </a:r>
            <a:r>
              <a:rPr lang="zh-CN" altLang="en-US" sz="2600" dirty="0">
                <a:solidFill>
                  <a:srgbClr val="000000"/>
                </a:solidFill>
              </a:rPr>
              <a:t>串中任意连续的字符组成的子序列。与主串对应。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</a:rPr>
              <a:t>子串在主串中的</a:t>
            </a:r>
            <a:r>
              <a:rPr lang="zh-CN" altLang="en-US" sz="2600" dirty="0" smtClean="0">
                <a:solidFill>
                  <a:srgbClr val="000000"/>
                </a:solidFill>
              </a:rPr>
              <a:t>序号</a:t>
            </a:r>
            <a:r>
              <a:rPr lang="en-US" altLang="zh-CN" sz="2600" dirty="0" smtClean="0">
                <a:solidFill>
                  <a:srgbClr val="000000"/>
                </a:solidFill>
              </a:rPr>
              <a:t>					----</a:t>
            </a:r>
            <a:r>
              <a:rPr lang="zh-CN" altLang="en-US" sz="2600" dirty="0" smtClean="0">
                <a:solidFill>
                  <a:srgbClr val="000000"/>
                </a:solidFill>
              </a:rPr>
              <a:t>例</a:t>
            </a:r>
            <a:r>
              <a:rPr lang="en-US" altLang="zh-CN" sz="2600" dirty="0">
                <a:solidFill>
                  <a:srgbClr val="000000"/>
                </a:solidFill>
              </a:rPr>
              <a:t>:</a:t>
            </a:r>
            <a:r>
              <a:rPr lang="zh-CN" altLang="en-US" sz="2600" dirty="0">
                <a:solidFill>
                  <a:srgbClr val="000000"/>
                </a:solidFill>
              </a:rPr>
              <a:t>串</a:t>
            </a:r>
            <a:r>
              <a:rPr lang="en-US" altLang="zh-CN" sz="2600" dirty="0">
                <a:solidFill>
                  <a:srgbClr val="000000"/>
                </a:solidFill>
              </a:rPr>
              <a:t>A</a:t>
            </a:r>
            <a:r>
              <a:rPr lang="zh-CN" altLang="en-US" sz="2600" dirty="0">
                <a:solidFill>
                  <a:srgbClr val="000000"/>
                </a:solidFill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</a:rPr>
              <a:t>B        		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A=“This is a string”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；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	      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B =“a”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</a:rPr>
              <a:t>B</a:t>
            </a:r>
            <a:r>
              <a:rPr lang="zh-CN" altLang="en-US" sz="2600" dirty="0">
                <a:solidFill>
                  <a:srgbClr val="000000"/>
                </a:solidFill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</a:rPr>
              <a:t>A</a:t>
            </a:r>
            <a:r>
              <a:rPr lang="zh-CN" altLang="en-US" sz="2600" dirty="0">
                <a:solidFill>
                  <a:srgbClr val="000000"/>
                </a:solidFill>
              </a:rPr>
              <a:t>的子</a:t>
            </a:r>
            <a:r>
              <a:rPr lang="zh-CN" altLang="en-US" sz="2600" dirty="0" smtClean="0">
                <a:solidFill>
                  <a:srgbClr val="000000"/>
                </a:solidFill>
              </a:rPr>
              <a:t>串，</a:t>
            </a:r>
            <a:r>
              <a:rPr lang="en-US" altLang="zh-CN" sz="2600" dirty="0" smtClean="0">
                <a:solidFill>
                  <a:srgbClr val="000000"/>
                </a:solidFill>
              </a:rPr>
              <a:t>B</a:t>
            </a:r>
            <a:r>
              <a:rPr lang="zh-CN" altLang="en-US" sz="2600" dirty="0">
                <a:solidFill>
                  <a:srgbClr val="000000"/>
                </a:solidFill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</a:rPr>
              <a:t>A</a:t>
            </a:r>
            <a:r>
              <a:rPr lang="zh-CN" altLang="en-US" sz="2600" dirty="0">
                <a:solidFill>
                  <a:srgbClr val="000000"/>
                </a:solidFill>
              </a:rPr>
              <a:t>中的序号</a:t>
            </a:r>
            <a:r>
              <a:rPr lang="en-US" altLang="zh-CN" sz="2600" dirty="0">
                <a:solidFill>
                  <a:srgbClr val="000000"/>
                </a:solidFill>
              </a:rPr>
              <a:t>=9</a:t>
            </a:r>
            <a:endParaRPr lang="zh-CN" altLang="en-US" sz="2600" dirty="0">
              <a:solidFill>
                <a:srgbClr val="000000"/>
              </a:solidFill>
            </a:endParaRPr>
          </a:p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CFC1C150-C796-4515-AAE0-C13F58FFB133}" type="slidenum">
              <a:rPr lang="en-US" altLang="zh-CN"/>
              <a:pPr/>
              <a:t>81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3.3.1 </a:t>
            </a:r>
            <a:r>
              <a:rPr lang="zh-CN" altLang="en-US" sz="4800" dirty="0" smtClean="0"/>
              <a:t>串的定义</a:t>
            </a:r>
            <a:endParaRPr lang="zh-CN" altLang="en-US" sz="4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串的</a:t>
            </a:r>
            <a:r>
              <a:rPr lang="en-US" altLang="zh-CN" dirty="0"/>
              <a:t>ADT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存储结构：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顺序结构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链式结构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Operation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1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StrLength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    //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求串长                    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2 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StrCmp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比较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3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StrAssign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复制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4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StrConCat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连接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5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StrSub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         //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求子串</a:t>
            </a:r>
            <a:endParaRPr lang="zh-CN" altLang="en-US" dirty="0">
              <a:solidFill>
                <a:srgbClr val="00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6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StrIndex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       //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求子串在主串的位置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……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hlinkClick r:id="rId2" action="ppaction://hlinkfile"/>
              </a:rPr>
              <a:t>串函数演示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hlinkClick r:id="rId2" action="ppaction://hlinkfile"/>
              </a:rPr>
              <a:t>.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  <a:hlinkClick r:id="rId2" action="ppaction://hlinkfile"/>
              </a:rPr>
              <a:t>xlsx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95BC9788-20D7-45E9-8BB0-2B88BEC2FCD2}" type="slidenum">
              <a:rPr lang="en-US" altLang="zh-CN"/>
              <a:pPr/>
              <a:t>82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串的顺序存储</a:t>
            </a:r>
            <a:r>
              <a:rPr lang="zh-CN" altLang="en-US" sz="4000" dirty="0" smtClean="0"/>
              <a:t>结构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依赖具体程序语言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常用的三种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59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813"/>
              </p:ext>
            </p:extLst>
          </p:nvPr>
        </p:nvGraphicFramePr>
        <p:xfrm>
          <a:off x="1331640" y="2615654"/>
          <a:ext cx="76200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2743200"/>
                <a:gridCol w="4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空闲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1331640" y="2158454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/>
              <a:t>0    1     2    3   4    5     6     7     8                              </a:t>
            </a:r>
            <a:r>
              <a:rPr kumimoji="1" lang="en-US" altLang="zh-CN" b="0" dirty="0" smtClean="0"/>
              <a:t>MaxSize-1              </a:t>
            </a:r>
            <a:endParaRPr kumimoji="1" lang="en-US" altLang="zh-CN" b="0" dirty="0"/>
          </a:p>
        </p:txBody>
      </p:sp>
      <p:graphicFrame>
        <p:nvGraphicFramePr>
          <p:cNvPr id="35945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67817"/>
              </p:ext>
            </p:extLst>
          </p:nvPr>
        </p:nvGraphicFramePr>
        <p:xfrm>
          <a:off x="1331640" y="3850729"/>
          <a:ext cx="76200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空闲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481" name="Text Box 57"/>
          <p:cNvSpPr txBox="1">
            <a:spLocks noChangeArrowheads="1"/>
          </p:cNvSpPr>
          <p:nvPr/>
        </p:nvSpPr>
        <p:spPr bwMode="auto">
          <a:xfrm>
            <a:off x="1331640" y="3393529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/>
              <a:t>0    1     2    3   4    5     6     7     8                           </a:t>
            </a:r>
            <a:r>
              <a:rPr kumimoji="1" lang="en-US" altLang="zh-CN" b="0" dirty="0" smtClean="0"/>
              <a:t>   </a:t>
            </a:r>
            <a:r>
              <a:rPr kumimoji="1" lang="en-US" altLang="zh-CN" b="0" dirty="0"/>
              <a:t>MaxSize-1              </a:t>
            </a:r>
          </a:p>
        </p:txBody>
      </p:sp>
      <p:graphicFrame>
        <p:nvGraphicFramePr>
          <p:cNvPr id="3594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19177"/>
              </p:ext>
            </p:extLst>
          </p:nvPr>
        </p:nvGraphicFramePr>
        <p:xfrm>
          <a:off x="1331640" y="5069929"/>
          <a:ext cx="76200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空闲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508" name="Text Box 84"/>
          <p:cNvSpPr txBox="1">
            <a:spLocks noChangeArrowheads="1"/>
          </p:cNvSpPr>
          <p:nvPr/>
        </p:nvSpPr>
        <p:spPr bwMode="auto">
          <a:xfrm>
            <a:off x="1331640" y="4612729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0" dirty="0"/>
              <a:t>0    1     2    3   4    5     6     7     8     9                </a:t>
            </a:r>
            <a:r>
              <a:rPr kumimoji="1" lang="en-US" altLang="zh-CN" b="0" dirty="0" smtClean="0"/>
              <a:t>       </a:t>
            </a:r>
            <a:r>
              <a:rPr kumimoji="1" lang="en-US" altLang="zh-CN" b="0" dirty="0"/>
              <a:t>MaxSize-1             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4" grpId="0" autoUpdateAnimBg="0"/>
      <p:bldP spid="359481" grpId="0" autoUpdateAnimBg="0"/>
      <p:bldP spid="359508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串的顺序存储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压缩形式 和 非压缩</a:t>
            </a:r>
            <a:r>
              <a:rPr lang="zh-CN" altLang="en-US" dirty="0" smtClean="0">
                <a:latin typeface="+mn-ea"/>
              </a:rPr>
              <a:t>形式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改进的压缩：每块若干字符</a:t>
            </a:r>
            <a:endParaRPr lang="zh-CN" altLang="en-US" dirty="0"/>
          </a:p>
        </p:txBody>
      </p:sp>
      <p:sp>
        <p:nvSpPr>
          <p:cNvPr id="9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8351E0C6-12DD-44BB-B5F5-F6D2523CC5D7}" type="slidenum">
              <a:rPr lang="en-US" altLang="zh-CN"/>
              <a:pPr/>
              <a:t>84</a:t>
            </a:fld>
            <a:r>
              <a:rPr lang="en-US" altLang="zh-CN"/>
              <a:t>-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428948" y="5460578"/>
            <a:ext cx="2762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000000"/>
                </a:solidFill>
                <a:ea typeface="楷体_GB2312" pitchFamily="49" charset="-122"/>
              </a:rPr>
              <a:t>存储密度</a:t>
            </a:r>
            <a:r>
              <a:rPr kumimoji="1" lang="zh-CN" altLang="en-US" sz="4000" b="0" dirty="0">
                <a:ea typeface="楷体_GB2312" pitchFamily="49" charset="-122"/>
              </a:rPr>
              <a:t> </a:t>
            </a:r>
            <a:r>
              <a:rPr kumimoji="1" lang="en-US" altLang="zh-CN" sz="4000" b="0" dirty="0">
                <a:ea typeface="楷体_GB2312" pitchFamily="49" charset="-122"/>
              </a:rPr>
              <a:t>= </a:t>
            </a:r>
            <a:endParaRPr kumimoji="1" lang="en-US" altLang="zh-CN" sz="4000" b="0" dirty="0"/>
          </a:p>
        </p:txBody>
      </p:sp>
      <p:sp>
        <p:nvSpPr>
          <p:cNvPr id="360453" name="Line 5"/>
          <p:cNvSpPr>
            <a:spLocks noChangeShapeType="1"/>
          </p:cNvSpPr>
          <p:nvPr/>
        </p:nvSpPr>
        <p:spPr bwMode="auto">
          <a:xfrm>
            <a:off x="4184848" y="585745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4245173" y="5268491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>
                <a:solidFill>
                  <a:srgbClr val="000000"/>
                </a:solidFill>
                <a:ea typeface="楷体_GB2312" pitchFamily="49" charset="-122"/>
              </a:rPr>
              <a:t>数据元素所占存储位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4381698" y="5801891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>
                <a:solidFill>
                  <a:srgbClr val="000000"/>
                </a:solidFill>
                <a:ea typeface="楷体_GB2312" pitchFamily="49" charset="-122"/>
              </a:rPr>
              <a:t>实际分配的存储位</a:t>
            </a:r>
          </a:p>
        </p:txBody>
      </p:sp>
      <p:graphicFrame>
        <p:nvGraphicFramePr>
          <p:cNvPr id="36045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50511"/>
              </p:ext>
            </p:extLst>
          </p:nvPr>
        </p:nvGraphicFramePr>
        <p:xfrm>
          <a:off x="1991544" y="2348880"/>
          <a:ext cx="2133600" cy="517525"/>
        </p:xfrm>
        <a:graphic>
          <a:graphicData uri="http://schemas.openxmlformats.org/drawingml/2006/table">
            <a:tbl>
              <a:tblPr/>
              <a:tblGrid>
                <a:gridCol w="427037"/>
                <a:gridCol w="425450"/>
                <a:gridCol w="428625"/>
                <a:gridCol w="425450"/>
                <a:gridCol w="4270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47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87914"/>
              </p:ext>
            </p:extLst>
          </p:nvPr>
        </p:nvGraphicFramePr>
        <p:xfrm>
          <a:off x="4582344" y="2348880"/>
          <a:ext cx="2133600" cy="517525"/>
        </p:xfrm>
        <a:graphic>
          <a:graphicData uri="http://schemas.openxmlformats.org/drawingml/2006/table">
            <a:tbl>
              <a:tblPr/>
              <a:tblGrid>
                <a:gridCol w="427037"/>
                <a:gridCol w="425450"/>
                <a:gridCol w="428625"/>
                <a:gridCol w="425450"/>
                <a:gridCol w="4270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48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0708"/>
              </p:ext>
            </p:extLst>
          </p:nvPr>
        </p:nvGraphicFramePr>
        <p:xfrm>
          <a:off x="7055669" y="2348880"/>
          <a:ext cx="2133600" cy="517525"/>
        </p:xfrm>
        <a:graphic>
          <a:graphicData uri="http://schemas.openxmlformats.org/drawingml/2006/table">
            <a:tbl>
              <a:tblPr/>
              <a:tblGrid>
                <a:gridCol w="427037"/>
                <a:gridCol w="425450"/>
                <a:gridCol w="428625"/>
                <a:gridCol w="425450"/>
                <a:gridCol w="4270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^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498" name="Line 50"/>
          <p:cNvSpPr>
            <a:spLocks noChangeShapeType="1"/>
          </p:cNvSpPr>
          <p:nvPr/>
        </p:nvSpPr>
        <p:spPr bwMode="auto">
          <a:xfrm>
            <a:off x="1305744" y="257748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99" name="Text Box 51"/>
          <p:cNvSpPr txBox="1">
            <a:spLocks noChangeArrowheads="1"/>
          </p:cNvSpPr>
          <p:nvPr/>
        </p:nvSpPr>
        <p:spPr bwMode="auto">
          <a:xfrm>
            <a:off x="467544" y="2348880"/>
            <a:ext cx="990600" cy="5191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/>
              <a:t>front</a:t>
            </a:r>
          </a:p>
        </p:txBody>
      </p:sp>
      <p:sp>
        <p:nvSpPr>
          <p:cNvPr id="360500" name="Line 52"/>
          <p:cNvSpPr>
            <a:spLocks noChangeShapeType="1"/>
          </p:cNvSpPr>
          <p:nvPr/>
        </p:nvSpPr>
        <p:spPr bwMode="auto">
          <a:xfrm>
            <a:off x="3972744" y="265368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>
            <a:off x="6487344" y="2653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50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13468"/>
              </p:ext>
            </p:extLst>
          </p:nvPr>
        </p:nvGraphicFramePr>
        <p:xfrm>
          <a:off x="1991544" y="3110880"/>
          <a:ext cx="9144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5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25463"/>
              </p:ext>
            </p:extLst>
          </p:nvPr>
        </p:nvGraphicFramePr>
        <p:xfrm>
          <a:off x="3210744" y="3110880"/>
          <a:ext cx="9144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51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9314"/>
              </p:ext>
            </p:extLst>
          </p:nvPr>
        </p:nvGraphicFramePr>
        <p:xfrm>
          <a:off x="4506144" y="3110880"/>
          <a:ext cx="9144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05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0732"/>
              </p:ext>
            </p:extLst>
          </p:nvPr>
        </p:nvGraphicFramePr>
        <p:xfrm>
          <a:off x="7325544" y="3110880"/>
          <a:ext cx="914400" cy="51752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534" name="Line 86"/>
          <p:cNvSpPr>
            <a:spLocks noChangeShapeType="1"/>
          </p:cNvSpPr>
          <p:nvPr/>
        </p:nvSpPr>
        <p:spPr bwMode="auto">
          <a:xfrm>
            <a:off x="1305744" y="333948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5" name="Text Box 87"/>
          <p:cNvSpPr txBox="1">
            <a:spLocks noChangeArrowheads="1"/>
          </p:cNvSpPr>
          <p:nvPr/>
        </p:nvSpPr>
        <p:spPr bwMode="auto">
          <a:xfrm>
            <a:off x="467544" y="3110880"/>
            <a:ext cx="990600" cy="5191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/>
              <a:t>front</a:t>
            </a:r>
          </a:p>
        </p:txBody>
      </p:sp>
      <p:sp>
        <p:nvSpPr>
          <p:cNvPr id="360536" name="Line 88"/>
          <p:cNvSpPr>
            <a:spLocks noChangeShapeType="1"/>
          </p:cNvSpPr>
          <p:nvPr/>
        </p:nvSpPr>
        <p:spPr bwMode="auto">
          <a:xfrm>
            <a:off x="2677344" y="3415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7" name="Line 89"/>
          <p:cNvSpPr>
            <a:spLocks noChangeShapeType="1"/>
          </p:cNvSpPr>
          <p:nvPr/>
        </p:nvSpPr>
        <p:spPr bwMode="auto">
          <a:xfrm>
            <a:off x="3972744" y="3415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8" name="Line 90"/>
          <p:cNvSpPr>
            <a:spLocks noChangeShapeType="1"/>
          </p:cNvSpPr>
          <p:nvPr/>
        </p:nvSpPr>
        <p:spPr bwMode="auto">
          <a:xfrm>
            <a:off x="5115744" y="3415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9" name="Line 91"/>
          <p:cNvSpPr>
            <a:spLocks noChangeShapeType="1"/>
          </p:cNvSpPr>
          <p:nvPr/>
        </p:nvSpPr>
        <p:spPr bwMode="auto">
          <a:xfrm>
            <a:off x="6792144" y="34156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40" name="Text Box 92"/>
          <p:cNvSpPr txBox="1">
            <a:spLocks noChangeArrowheads="1"/>
          </p:cNvSpPr>
          <p:nvPr/>
        </p:nvSpPr>
        <p:spPr bwMode="auto">
          <a:xfrm>
            <a:off x="5877744" y="303468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ym typeface="Symbol" pitchFamily="18" charset="2"/>
              </a:rPr>
              <a:t></a:t>
            </a:r>
            <a:endParaRPr kumimoji="1" lang="zh-CN" altLang="en-US" sz="2800" b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utoUpdateAnimBg="0"/>
      <p:bldP spid="360453" grpId="0" animBg="1"/>
      <p:bldP spid="360454" grpId="0" autoUpdateAnimBg="0"/>
      <p:bldP spid="360455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串操作的实现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 </a:t>
            </a:r>
            <a:r>
              <a:rPr lang="en-US" altLang="zh-CN" dirty="0" smtClean="0"/>
              <a:t>p93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模式匹配</a:t>
            </a:r>
          </a:p>
        </p:txBody>
      </p:sp>
      <p:sp>
        <p:nvSpPr>
          <p:cNvPr id="361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存储结构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/>
              <a:t>顺序结构</a:t>
            </a:r>
          </a:p>
          <a:p>
            <a:r>
              <a:rPr lang="zh-CN" altLang="en-US" dirty="0"/>
              <a:t>什么是模式匹配</a:t>
            </a:r>
            <a:r>
              <a:rPr lang="zh-CN" altLang="en-US" dirty="0" smtClean="0"/>
              <a:t>？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子串的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操作</a:t>
            </a:r>
            <a:endParaRPr lang="zh-CN" altLang="en-US" dirty="0"/>
          </a:p>
          <a:p>
            <a:pPr lvl="1"/>
            <a:r>
              <a:rPr lang="zh-CN" altLang="en-US" sz="2600" dirty="0">
                <a:solidFill>
                  <a:srgbClr val="000000"/>
                </a:solidFill>
              </a:rPr>
              <a:t>给定两个串</a:t>
            </a:r>
            <a:r>
              <a:rPr lang="en-US" altLang="zh-CN" sz="2600" i="1" dirty="0">
                <a:solidFill>
                  <a:srgbClr val="000000"/>
                </a:solidFill>
              </a:rPr>
              <a:t>S</a:t>
            </a:r>
            <a:r>
              <a:rPr lang="en-US" altLang="zh-CN" sz="2600" dirty="0">
                <a:solidFill>
                  <a:srgbClr val="000000"/>
                </a:solidFill>
              </a:rPr>
              <a:t>=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altLang="zh-CN" sz="2600" i="1" dirty="0">
                <a:solidFill>
                  <a:srgbClr val="000000"/>
                </a:solidFill>
              </a:rPr>
              <a:t>s</a:t>
            </a:r>
            <a:r>
              <a:rPr lang="en-US" altLang="zh-CN" sz="2600" dirty="0">
                <a:solidFill>
                  <a:srgbClr val="000000"/>
                </a:solidFill>
              </a:rPr>
              <a:t>1</a:t>
            </a:r>
            <a:r>
              <a:rPr lang="en-US" altLang="zh-CN" sz="2600" i="1" dirty="0">
                <a:solidFill>
                  <a:srgbClr val="000000"/>
                </a:solidFill>
              </a:rPr>
              <a:t>s</a:t>
            </a:r>
            <a:r>
              <a:rPr lang="en-US" altLang="zh-CN" sz="2600" dirty="0">
                <a:solidFill>
                  <a:srgbClr val="000000"/>
                </a:solidFill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CN" sz="2600" i="1" dirty="0" err="1">
                <a:solidFill>
                  <a:srgbClr val="000000"/>
                </a:solidFill>
              </a:rPr>
              <a:t>sn</a:t>
            </a:r>
            <a:r>
              <a:rPr lang="en-US" altLang="zh-CN" sz="260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altLang="zh-CN" sz="2600">
                <a:solidFill>
                  <a:srgbClr val="000000"/>
                </a:solidFill>
              </a:rPr>
              <a:t> </a:t>
            </a:r>
            <a:r>
              <a:rPr lang="zh-CN" altLang="en-US" sz="2600" smtClean="0">
                <a:solidFill>
                  <a:srgbClr val="000000"/>
                </a:solidFill>
              </a:rPr>
              <a:t>和</a:t>
            </a:r>
            <a:r>
              <a:rPr lang="en-US" altLang="zh-CN" sz="2600" i="1">
                <a:solidFill>
                  <a:srgbClr val="000000"/>
                </a:solidFill>
              </a:rPr>
              <a:t>P </a:t>
            </a:r>
            <a:r>
              <a:rPr lang="en-US" altLang="zh-CN" sz="2600" smtClean="0">
                <a:solidFill>
                  <a:srgbClr val="000000"/>
                </a:solidFill>
              </a:rPr>
              <a:t>=</a:t>
            </a:r>
            <a:r>
              <a:rPr lang="en-US" altLang="zh-CN" sz="2600" smtClean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altLang="zh-CN" sz="2600" i="1" smtClean="0">
                <a:solidFill>
                  <a:srgbClr val="000000"/>
                </a:solidFill>
              </a:rPr>
              <a:t>p</a:t>
            </a:r>
            <a:r>
              <a:rPr lang="en-US" altLang="zh-CN" sz="2600" smtClean="0">
                <a:solidFill>
                  <a:srgbClr val="000000"/>
                </a:solidFill>
              </a:rPr>
              <a:t>1</a:t>
            </a:r>
            <a:r>
              <a:rPr lang="en-US" altLang="zh-CN" sz="2600" i="1" smtClean="0">
                <a:solidFill>
                  <a:srgbClr val="000000"/>
                </a:solidFill>
              </a:rPr>
              <a:t>p</a:t>
            </a:r>
            <a:r>
              <a:rPr lang="en-US" altLang="zh-CN" sz="2600" smtClean="0">
                <a:solidFill>
                  <a:srgbClr val="000000"/>
                </a:solidFill>
              </a:rPr>
              <a:t>2</a:t>
            </a:r>
            <a:r>
              <a:rPr lang="en-US" altLang="zh-CN" sz="2600" smtClean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CN" sz="2600" i="1" smtClean="0">
                <a:solidFill>
                  <a:srgbClr val="000000"/>
                </a:solidFill>
              </a:rPr>
              <a:t>pm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2600" dirty="0">
                <a:solidFill>
                  <a:srgbClr val="000000"/>
                </a:solidFill>
              </a:rPr>
              <a:t>，在主串</a:t>
            </a:r>
            <a:r>
              <a:rPr lang="en-US" altLang="zh-CN" sz="2600" i="1" dirty="0">
                <a:solidFill>
                  <a:srgbClr val="000000"/>
                </a:solidFill>
              </a:rPr>
              <a:t>S</a:t>
            </a:r>
            <a:r>
              <a:rPr lang="zh-CN" altLang="en-US" sz="2600" dirty="0">
                <a:solidFill>
                  <a:srgbClr val="000000"/>
                </a:solidFill>
              </a:rPr>
              <a:t>中寻找</a:t>
            </a:r>
            <a:r>
              <a:rPr lang="zh-CN" altLang="en-US" sz="2600">
                <a:solidFill>
                  <a:srgbClr val="000000"/>
                </a:solidFill>
              </a:rPr>
              <a:t>子</a:t>
            </a:r>
            <a:r>
              <a:rPr lang="zh-CN" altLang="en-US" sz="2600" smtClean="0">
                <a:solidFill>
                  <a:srgbClr val="000000"/>
                </a:solidFill>
              </a:rPr>
              <a:t>串</a:t>
            </a:r>
            <a:r>
              <a:rPr lang="en-US" altLang="zh-CN" sz="2600" i="1" smtClean="0">
                <a:solidFill>
                  <a:srgbClr val="000000"/>
                </a:solidFill>
              </a:rPr>
              <a:t>P</a:t>
            </a:r>
            <a:r>
              <a:rPr lang="zh-CN" altLang="en-US" sz="2600" smtClean="0">
                <a:solidFill>
                  <a:srgbClr val="000000"/>
                </a:solidFill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</a:rPr>
              <a:t>过程称为</a:t>
            </a:r>
            <a:r>
              <a:rPr lang="zh-CN" altLang="en-US" sz="2600" dirty="0">
                <a:solidFill>
                  <a:srgbClr val="FF0000"/>
                </a:solidFill>
              </a:rPr>
              <a:t>模式匹配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i="1">
                <a:solidFill>
                  <a:srgbClr val="000000"/>
                </a:solidFill>
              </a:rPr>
              <a:t>    </a:t>
            </a:r>
            <a:r>
              <a:rPr lang="en-US" altLang="zh-CN" sz="2600" i="1" smtClean="0">
                <a:solidFill>
                  <a:srgbClr val="000000"/>
                </a:solidFill>
              </a:rPr>
              <a:t>P </a:t>
            </a:r>
            <a:r>
              <a:rPr lang="zh-CN" altLang="en-US" sz="2600" dirty="0">
                <a:solidFill>
                  <a:srgbClr val="000000"/>
                </a:solidFill>
              </a:rPr>
              <a:t>称为</a:t>
            </a:r>
            <a:r>
              <a:rPr lang="zh-CN" altLang="en-US" sz="2600" dirty="0">
                <a:solidFill>
                  <a:srgbClr val="FF0000"/>
                </a:solidFill>
              </a:rPr>
              <a:t>模式串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如果匹配成功</a:t>
            </a:r>
            <a:r>
              <a:rPr lang="zh-CN" altLang="en-US" sz="2600">
                <a:solidFill>
                  <a:srgbClr val="000000"/>
                </a:solidFill>
              </a:rPr>
              <a:t>，</a:t>
            </a:r>
            <a:r>
              <a:rPr lang="zh-CN" altLang="en-US" sz="2600" smtClean="0">
                <a:solidFill>
                  <a:srgbClr val="000000"/>
                </a:solidFill>
              </a:rPr>
              <a:t>返回</a:t>
            </a:r>
            <a:r>
              <a:rPr lang="en-US" altLang="zh-CN" sz="2600" i="1" smtClean="0">
                <a:solidFill>
                  <a:srgbClr val="000000"/>
                </a:solidFill>
              </a:rPr>
              <a:t>P</a:t>
            </a:r>
            <a:r>
              <a:rPr lang="zh-CN" altLang="en-US" sz="2600" smtClean="0">
                <a:solidFill>
                  <a:srgbClr val="000000"/>
                </a:solidFill>
              </a:rPr>
              <a:t>在</a:t>
            </a:r>
            <a:r>
              <a:rPr lang="en-US" altLang="zh-CN" sz="2600" i="1" dirty="0">
                <a:solidFill>
                  <a:srgbClr val="000000"/>
                </a:solidFill>
              </a:rPr>
              <a:t>S</a:t>
            </a:r>
            <a:r>
              <a:rPr lang="zh-CN" altLang="en-US" sz="2600" dirty="0">
                <a:solidFill>
                  <a:srgbClr val="000000"/>
                </a:solidFill>
              </a:rPr>
              <a:t>中的位置，如果匹配失败，返回</a:t>
            </a:r>
            <a:r>
              <a:rPr lang="en-US" altLang="zh-CN" sz="2600" dirty="0" smtClean="0">
                <a:solidFill>
                  <a:srgbClr val="000000"/>
                </a:solidFill>
              </a:rPr>
              <a:t>0(</a:t>
            </a:r>
            <a:r>
              <a:rPr lang="zh-CN" altLang="en-US" sz="2600" dirty="0" smtClean="0">
                <a:solidFill>
                  <a:srgbClr val="000000"/>
                </a:solidFill>
              </a:rPr>
              <a:t>或其它特殊值</a:t>
            </a:r>
            <a:r>
              <a:rPr lang="en-US" altLang="zh-CN" sz="2600" dirty="0" smtClean="0">
                <a:solidFill>
                  <a:srgbClr val="000000"/>
                </a:solidFill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</a:rPr>
              <a:t>。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节  串的模式匹配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/>
              <a:t>串的模式匹配：子串的定位</a:t>
            </a:r>
            <a:r>
              <a:rPr lang="zh-CN" altLang="en-US" sz="3000" dirty="0" smtClean="0"/>
              <a:t>操作</a:t>
            </a:r>
            <a:endParaRPr lang="en-US" altLang="zh-CN" sz="3000" dirty="0" smtClean="0"/>
          </a:p>
          <a:p>
            <a:pPr marL="935038" lvl="1" indent="-534988">
              <a:defRPr/>
            </a:pPr>
            <a:r>
              <a:rPr lang="en-US" altLang="zh-CN" dirty="0" smtClean="0"/>
              <a:t>S</a:t>
            </a:r>
            <a:r>
              <a:rPr lang="en-US" altLang="zh-CN" dirty="0"/>
              <a:t>=“s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......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p=“p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......p</a:t>
            </a:r>
            <a:r>
              <a:rPr lang="en-US" altLang="zh-CN" baseline="-25000" dirty="0"/>
              <a:t>m</a:t>
            </a:r>
            <a:r>
              <a:rPr lang="en-US" altLang="zh-CN" dirty="0"/>
              <a:t>”</a:t>
            </a:r>
            <a:r>
              <a:rPr lang="zh-CN" altLang="en-US" dirty="0"/>
              <a:t>为字符串</a:t>
            </a:r>
          </a:p>
          <a:p>
            <a:pPr>
              <a:defRPr/>
            </a:pPr>
            <a:r>
              <a:rPr lang="zh-CN" altLang="en-US" sz="3000" dirty="0"/>
              <a:t>模式匹配：在主串</a:t>
            </a:r>
            <a:r>
              <a:rPr lang="en-US" altLang="zh-CN" sz="3000" dirty="0"/>
              <a:t>s</a:t>
            </a:r>
            <a:r>
              <a:rPr lang="zh-CN" altLang="en-US" sz="3000" dirty="0"/>
              <a:t>中找到等于子串</a:t>
            </a:r>
            <a:r>
              <a:rPr lang="en-US" altLang="zh-CN" sz="3000" dirty="0"/>
              <a:t>p</a:t>
            </a:r>
            <a:r>
              <a:rPr lang="zh-CN" altLang="en-US" sz="3000" dirty="0"/>
              <a:t>的过程称为</a:t>
            </a:r>
            <a:r>
              <a:rPr lang="zh-CN" altLang="en-US" sz="3000" dirty="0">
                <a:solidFill>
                  <a:srgbClr val="C00000"/>
                </a:solidFill>
              </a:rPr>
              <a:t>模式匹配</a:t>
            </a:r>
            <a:r>
              <a:rPr lang="zh-CN" altLang="en-US" sz="3000" dirty="0"/>
              <a:t> 。其中，</a:t>
            </a:r>
            <a:r>
              <a:rPr lang="en-US" altLang="zh-CN" sz="3000" dirty="0"/>
              <a:t>s</a:t>
            </a:r>
            <a:r>
              <a:rPr lang="zh-CN" altLang="en-US" sz="3000" dirty="0"/>
              <a:t>为主串，</a:t>
            </a:r>
            <a:r>
              <a:rPr lang="en-US" altLang="zh-CN" sz="3000" dirty="0"/>
              <a:t>p</a:t>
            </a:r>
            <a:r>
              <a:rPr lang="zh-CN" altLang="en-US" sz="3000" dirty="0"/>
              <a:t>称为模式串</a:t>
            </a:r>
            <a:r>
              <a:rPr lang="zh-CN" altLang="en-US" sz="3000" dirty="0" smtClean="0"/>
              <a:t>。</a:t>
            </a:r>
            <a:endParaRPr lang="zh-CN" altLang="en-US" sz="3000" dirty="0"/>
          </a:p>
          <a:p>
            <a:pPr>
              <a:defRPr/>
            </a:pPr>
            <a:r>
              <a:rPr lang="zh-CN" altLang="en-US" sz="3000" dirty="0"/>
              <a:t>匹配成功：找到，则返回子串在主串中的起始位置，</a:t>
            </a:r>
            <a:r>
              <a:rPr lang="zh-CN" altLang="en-US" sz="3000" dirty="0" smtClean="0"/>
              <a:t>即返回</a:t>
            </a:r>
            <a:r>
              <a:rPr lang="en-US" altLang="zh-CN" sz="3000" dirty="0"/>
              <a:t>p </a:t>
            </a:r>
            <a:r>
              <a:rPr lang="zh-CN" altLang="en-US" sz="3000" dirty="0"/>
              <a:t>在 </a:t>
            </a:r>
            <a:r>
              <a:rPr lang="en-US" altLang="zh-CN" sz="3000" dirty="0"/>
              <a:t>s </a:t>
            </a:r>
            <a:r>
              <a:rPr lang="zh-CN" altLang="en-US" sz="3000" dirty="0"/>
              <a:t>中的首次出现的存储位置</a:t>
            </a:r>
            <a:r>
              <a:rPr lang="en-US" altLang="zh-CN" sz="3000" dirty="0"/>
              <a:t>(</a:t>
            </a:r>
            <a:r>
              <a:rPr lang="zh-CN" altLang="en-US" sz="3000" dirty="0"/>
              <a:t>或序号</a:t>
            </a:r>
            <a:r>
              <a:rPr lang="en-US" altLang="zh-CN" sz="3000" dirty="0"/>
              <a:t>)</a:t>
            </a:r>
            <a:r>
              <a:rPr lang="zh-CN" altLang="en-US" sz="3000" dirty="0"/>
              <a:t>，否则</a:t>
            </a:r>
            <a:r>
              <a:rPr lang="zh-CN" altLang="en-US" sz="3000" dirty="0" smtClean="0"/>
              <a:t>匹配</a:t>
            </a:r>
            <a:r>
              <a:rPr lang="zh-CN" altLang="en-US" sz="3000" dirty="0"/>
              <a:t>失败</a:t>
            </a:r>
            <a:endParaRPr lang="en-US" altLang="zh-CN" sz="3000" dirty="0" smtClean="0"/>
          </a:p>
          <a:p>
            <a:pPr lvl="1">
              <a:defRPr/>
            </a:pPr>
            <a:r>
              <a:rPr lang="en-US" altLang="zh-CN" dirty="0" smtClean="0"/>
              <a:t>s</a:t>
            </a:r>
            <a:r>
              <a:rPr lang="en-US" altLang="zh-CN" dirty="0"/>
              <a:t>= “</a:t>
            </a:r>
            <a:r>
              <a:rPr lang="en-US" altLang="zh-CN" dirty="0" err="1"/>
              <a:t>GreatWall</a:t>
            </a:r>
            <a:r>
              <a:rPr lang="en-US" altLang="zh-CN" dirty="0"/>
              <a:t>”     p= “Wall</a:t>
            </a:r>
            <a:r>
              <a:rPr lang="en-US" altLang="zh-CN" dirty="0" smtClean="0"/>
              <a:t>”</a:t>
            </a:r>
          </a:p>
          <a:p>
            <a:pPr lvl="1"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第一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个简单的算法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494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1026"/>
          <p:cNvSpPr txBox="1">
            <a:spLocks noChangeArrowheads="1"/>
          </p:cNvSpPr>
          <p:nvPr/>
        </p:nvSpPr>
        <p:spPr bwMode="auto">
          <a:xfrm>
            <a:off x="395288" y="762000"/>
            <a:ext cx="8748712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defRPr/>
            </a:pPr>
            <a:endParaRPr lang="zh-CN" altLang="zh-CN" sz="2400" b="0" dirty="0">
              <a:latin typeface="+mn-lt"/>
              <a:ea typeface="+mn-ea"/>
            </a:endParaRPr>
          </a:p>
        </p:txBody>
      </p:sp>
      <p:grpSp>
        <p:nvGrpSpPr>
          <p:cNvPr id="13315" name="Group 1032"/>
          <p:cNvGrpSpPr>
            <a:grpSpLocks/>
          </p:cNvGrpSpPr>
          <p:nvPr/>
        </p:nvGrpSpPr>
        <p:grpSpPr bwMode="auto">
          <a:xfrm>
            <a:off x="2915048" y="5548907"/>
            <a:ext cx="649288" cy="760413"/>
            <a:chOff x="806" y="3294"/>
            <a:chExt cx="409" cy="479"/>
          </a:xfrm>
        </p:grpSpPr>
        <p:sp>
          <p:nvSpPr>
            <p:cNvPr id="13319" name="Line 1027"/>
            <p:cNvSpPr>
              <a:spLocks noChangeShapeType="1"/>
            </p:cNvSpPr>
            <p:nvPr/>
          </p:nvSpPr>
          <p:spPr bwMode="auto">
            <a:xfrm flipV="1">
              <a:off x="975" y="329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3320" name="Text Box 1028"/>
            <p:cNvSpPr txBox="1">
              <a:spLocks noChangeArrowheads="1"/>
            </p:cNvSpPr>
            <p:nvPr/>
          </p:nvSpPr>
          <p:spPr bwMode="auto">
            <a:xfrm>
              <a:off x="806" y="3521"/>
              <a:ext cx="409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 smtClean="0">
                  <a:latin typeface="+mn-lt"/>
                  <a:ea typeface="+mn-ea"/>
                </a:rPr>
                <a:t>j</a:t>
              </a:r>
              <a:r>
                <a:rPr lang="zh-CN" altLang="en-US" sz="2000" b="0" dirty="0" smtClean="0">
                  <a:latin typeface="+mn-lt"/>
                  <a:ea typeface="+mn-ea"/>
                </a:rPr>
                <a:t>＝</a:t>
              </a:r>
              <a:r>
                <a:rPr lang="en-US" altLang="zh-CN" sz="2000" b="0" dirty="0" smtClean="0">
                  <a:latin typeface="+mn-lt"/>
                  <a:ea typeface="+mn-ea"/>
                </a:rPr>
                <a:t>1</a:t>
              </a:r>
              <a:endParaRPr lang="en-US" altLang="zh-CN" sz="2000" b="0" dirty="0">
                <a:latin typeface="+mn-lt"/>
                <a:ea typeface="+mn-ea"/>
              </a:endParaRPr>
            </a:p>
          </p:txBody>
        </p:sp>
      </p:grpSp>
      <p:grpSp>
        <p:nvGrpSpPr>
          <p:cNvPr id="13316" name="Group 1031"/>
          <p:cNvGrpSpPr>
            <a:grpSpLocks/>
          </p:cNvGrpSpPr>
          <p:nvPr/>
        </p:nvGrpSpPr>
        <p:grpSpPr bwMode="auto">
          <a:xfrm>
            <a:off x="2915048" y="3891557"/>
            <a:ext cx="649288" cy="701675"/>
            <a:chOff x="884" y="2182"/>
            <a:chExt cx="409" cy="442"/>
          </a:xfrm>
        </p:grpSpPr>
        <p:sp>
          <p:nvSpPr>
            <p:cNvPr id="13317" name="Text Box 1029"/>
            <p:cNvSpPr txBox="1">
              <a:spLocks noChangeArrowheads="1"/>
            </p:cNvSpPr>
            <p:nvPr/>
          </p:nvSpPr>
          <p:spPr bwMode="auto">
            <a:xfrm>
              <a:off x="884" y="2182"/>
              <a:ext cx="409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 err="1" smtClean="0">
                  <a:latin typeface="+mn-lt"/>
                  <a:ea typeface="+mn-ea"/>
                </a:rPr>
                <a:t>i</a:t>
              </a:r>
              <a:r>
                <a:rPr lang="zh-CN" altLang="en-US" sz="2000" b="0" dirty="0" smtClean="0">
                  <a:latin typeface="+mn-lt"/>
                  <a:ea typeface="+mn-ea"/>
                </a:rPr>
                <a:t>＝</a:t>
              </a:r>
              <a:r>
                <a:rPr lang="en-US" altLang="zh-CN" sz="2000" b="0" dirty="0" smtClean="0">
                  <a:latin typeface="+mn-lt"/>
                  <a:ea typeface="+mn-ea"/>
                </a:rPr>
                <a:t>1</a:t>
              </a:r>
              <a:endParaRPr lang="en-US" altLang="zh-CN" sz="2000" b="0" dirty="0">
                <a:latin typeface="+mn-lt"/>
                <a:ea typeface="+mn-ea"/>
              </a:endParaRPr>
            </a:p>
          </p:txBody>
        </p:sp>
        <p:sp>
          <p:nvSpPr>
            <p:cNvPr id="13318" name="Line 1030"/>
            <p:cNvSpPr>
              <a:spLocks noChangeShapeType="1"/>
            </p:cNvSpPr>
            <p:nvPr/>
          </p:nvSpPr>
          <p:spPr bwMode="auto">
            <a:xfrm>
              <a:off x="1066" y="24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简单模式匹配算法</a:t>
            </a:r>
            <a:r>
              <a:rPr lang="zh-CN" altLang="en-US" sz="4000" dirty="0" smtClean="0"/>
              <a:t>思想（值得看）</a:t>
            </a:r>
            <a:endParaRPr lang="zh-CN" altLang="en-US" sz="4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980728"/>
            <a:ext cx="7620000" cy="41148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arenR"/>
              <a:defRPr/>
            </a:pP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指针分别指向串</a:t>
            </a:r>
            <a:r>
              <a:rPr lang="en-US" altLang="zh-CN" sz="2400" dirty="0"/>
              <a:t>s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的起始比较字符，</a:t>
            </a:r>
          </a:p>
          <a:p>
            <a:pPr marL="457200" indent="-457200">
              <a:lnSpc>
                <a:spcPct val="130000"/>
              </a:lnSpc>
              <a:buFontTx/>
              <a:buAutoNum type="arabicParenR"/>
              <a:defRPr/>
            </a:pPr>
            <a:r>
              <a:rPr lang="zh-CN" altLang="en-US" sz="2400" dirty="0"/>
              <a:t>若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 =p[j]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en-US" sz="2400" dirty="0"/>
              <a:t>，</a:t>
            </a:r>
            <a:r>
              <a:rPr lang="en-US" altLang="zh-CN" sz="2400" dirty="0"/>
              <a:t>j++</a:t>
            </a:r>
            <a:r>
              <a:rPr lang="zh-CN" altLang="en-US" sz="2400" dirty="0"/>
              <a:t>，</a:t>
            </a:r>
            <a:r>
              <a:rPr lang="en-US" altLang="zh-CN" sz="2400" dirty="0"/>
              <a:t>(</a:t>
            </a:r>
            <a:r>
              <a:rPr lang="zh-CN" altLang="en-US" sz="2400" dirty="0"/>
              <a:t>继续比较两</a:t>
            </a:r>
            <a:r>
              <a:rPr lang="zh-CN" altLang="en-US" sz="2400" dirty="0" smtClean="0"/>
              <a:t>串下</a:t>
            </a:r>
            <a:r>
              <a:rPr lang="zh-CN" altLang="en-US" sz="2400" dirty="0"/>
              <a:t>一字符</a:t>
            </a:r>
            <a:r>
              <a:rPr lang="en-US" altLang="zh-CN" sz="2400" dirty="0"/>
              <a:t>)</a:t>
            </a:r>
            <a:r>
              <a:rPr lang="zh-CN" altLang="en-US" sz="2400" dirty="0"/>
              <a:t>，否则，</a:t>
            </a:r>
            <a:r>
              <a:rPr lang="en-US" altLang="zh-CN" sz="2400" dirty="0"/>
              <a:t>s</a:t>
            </a:r>
            <a:r>
              <a:rPr lang="zh-CN" altLang="en-US" sz="2400" dirty="0"/>
              <a:t>串回退至从 </a:t>
            </a:r>
            <a:r>
              <a:rPr lang="zh-CN" altLang="en-US" sz="2400" dirty="0" smtClean="0"/>
              <a:t>刚才一轮开始</a:t>
            </a:r>
            <a:r>
              <a:rPr lang="zh-CN" altLang="en-US" sz="2400" dirty="0"/>
              <a:t>的下一字符重新开始比较，即：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-(j-1)+1,j=1</a:t>
            </a:r>
            <a:r>
              <a:rPr lang="en-US" altLang="zh-CN" sz="1800" dirty="0" smtClean="0"/>
              <a:t>   (</a:t>
            </a:r>
            <a:r>
              <a:rPr lang="zh-CN" altLang="en-US" sz="1800" dirty="0" smtClean="0"/>
              <a:t>计数从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开始，看例子。</a:t>
            </a:r>
            <a:r>
              <a:rPr lang="en-US" altLang="zh-CN" sz="1800" dirty="0" smtClean="0"/>
              <a:t>(j-1)</a:t>
            </a:r>
            <a:r>
              <a:rPr lang="zh-CN" altLang="en-US" sz="1800" dirty="0" smtClean="0"/>
              <a:t>是此次匹配成功的个数，</a:t>
            </a:r>
            <a:r>
              <a:rPr lang="en-US" altLang="zh-CN" sz="1800" dirty="0" err="1"/>
              <a:t>i</a:t>
            </a:r>
            <a:r>
              <a:rPr lang="en-US" altLang="zh-CN" sz="1800" dirty="0"/>
              <a:t>-(j-1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是本轮开始的地方</a:t>
            </a:r>
            <a:r>
              <a:rPr lang="en-US" altLang="zh-CN" sz="1800" dirty="0" smtClean="0"/>
              <a:t>)</a:t>
            </a:r>
            <a:endParaRPr lang="en-US" altLang="zh-CN" sz="2400" dirty="0"/>
          </a:p>
          <a:p>
            <a:pPr marL="457200" indent="-457200">
              <a:lnSpc>
                <a:spcPct val="130000"/>
              </a:lnSpc>
              <a:buFontTx/>
              <a:buAutoNum type="arabicParenR"/>
              <a:defRPr/>
            </a:pPr>
            <a:r>
              <a:rPr lang="zh-CN" altLang="en-US" sz="2400" dirty="0"/>
              <a:t>重复</a:t>
            </a:r>
            <a:r>
              <a:rPr lang="en-US" altLang="zh-CN" sz="2400" dirty="0"/>
              <a:t>2</a:t>
            </a:r>
            <a:r>
              <a:rPr lang="zh-CN" altLang="en-US" sz="2400" dirty="0"/>
              <a:t>）至找到或已经比较到</a:t>
            </a:r>
            <a:r>
              <a:rPr lang="en-US" altLang="zh-CN" sz="2400" dirty="0"/>
              <a:t>s</a:t>
            </a:r>
            <a:r>
              <a:rPr lang="zh-CN" altLang="en-US" sz="2400" dirty="0"/>
              <a:t>串尾为止</a:t>
            </a:r>
          </a:p>
          <a:p>
            <a:pPr marL="457200" indent="-457200">
              <a:lnSpc>
                <a:spcPct val="130000"/>
              </a:lnSpc>
              <a:buFontTx/>
              <a:buAutoNum type="arabicParenR"/>
              <a:defRPr/>
            </a:pPr>
            <a:endParaRPr lang="zh-CN" altLang="en-US" sz="1600" dirty="0"/>
          </a:p>
          <a:p>
            <a:pPr marL="457200" indent="-457200">
              <a:lnSpc>
                <a:spcPct val="130000"/>
              </a:lnSpc>
              <a:defRPr/>
            </a:pPr>
            <a:r>
              <a:rPr lang="zh-CN" altLang="en-US" sz="2400" dirty="0"/>
              <a:t>如：</a:t>
            </a:r>
            <a:r>
              <a:rPr lang="en-US" altLang="zh-CN" sz="2400" dirty="0"/>
              <a:t>S= (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..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pos</a:t>
            </a:r>
            <a:r>
              <a:rPr lang="en-US" altLang="zh-CN" sz="2800" dirty="0"/>
              <a:t>....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),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US" altLang="zh-CN" sz="2800" dirty="0"/>
              <a:t>	  </a:t>
            </a:r>
            <a:r>
              <a:rPr lang="en-US" altLang="zh-CN" sz="2400" dirty="0"/>
              <a:t>p= 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......p</a:t>
            </a:r>
            <a:r>
              <a:rPr lang="en-US" altLang="zh-CN" sz="2400" baseline="-25000" dirty="0"/>
              <a:t>m</a:t>
            </a:r>
            <a:r>
              <a:rPr lang="en-US" altLang="zh-CN" sz="2400" dirty="0" smtClean="0"/>
              <a:t>)</a:t>
            </a:r>
          </a:p>
          <a:p>
            <a:pPr marL="457200" indent="-457200">
              <a:lnSpc>
                <a:spcPct val="130000"/>
              </a:lnSpc>
              <a:defRPr/>
            </a:pPr>
            <a:endParaRPr lang="en-US" altLang="zh-CN" sz="2400" dirty="0"/>
          </a:p>
          <a:p>
            <a:pPr marL="457200" indent="-457200">
              <a:lnSpc>
                <a:spcPct val="130000"/>
              </a:lnSpc>
              <a:defRPr/>
            </a:pPr>
            <a:r>
              <a:rPr lang="zh-CN" altLang="en-US" sz="2400" dirty="0" smtClean="0"/>
              <a:t>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07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58863" y="1600200"/>
            <a:ext cx="7583487" cy="1220788"/>
            <a:chOff x="667" y="1008"/>
            <a:chExt cx="4777" cy="769"/>
          </a:xfrm>
        </p:grpSpPr>
        <p:sp>
          <p:nvSpPr>
            <p:cNvPr id="14362" name="Line 7"/>
            <p:cNvSpPr>
              <a:spLocks noChangeShapeType="1"/>
            </p:cNvSpPr>
            <p:nvPr/>
          </p:nvSpPr>
          <p:spPr bwMode="auto">
            <a:xfrm>
              <a:off x="2064" y="1056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 flipV="1">
              <a:off x="2066" y="1518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grpSp>
          <p:nvGrpSpPr>
            <p:cNvPr id="14364" name="Group 52"/>
            <p:cNvGrpSpPr>
              <a:grpSpLocks/>
            </p:cNvGrpSpPr>
            <p:nvPr/>
          </p:nvGrpSpPr>
          <p:grpSpPr bwMode="auto">
            <a:xfrm>
              <a:off x="667" y="1008"/>
              <a:ext cx="4777" cy="769"/>
              <a:chOff x="667" y="1008"/>
              <a:chExt cx="4777" cy="769"/>
            </a:xfrm>
          </p:grpSpPr>
          <p:sp>
            <p:nvSpPr>
              <p:cNvPr id="14365" name="Text Box 5"/>
              <p:cNvSpPr txBox="1">
                <a:spLocks noChangeArrowheads="1"/>
              </p:cNvSpPr>
              <p:nvPr/>
            </p:nvSpPr>
            <p:spPr bwMode="auto">
              <a:xfrm>
                <a:off x="1344" y="1104"/>
                <a:ext cx="39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dist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ababcabcacbab</a:t>
                </a:r>
              </a:p>
            </p:txBody>
          </p:sp>
          <p:sp>
            <p:nvSpPr>
              <p:cNvPr id="14366" name="Text Box 6"/>
              <p:cNvSpPr txBox="1">
                <a:spLocks noChangeArrowheads="1"/>
              </p:cNvSpPr>
              <p:nvPr/>
            </p:nvSpPr>
            <p:spPr bwMode="auto">
              <a:xfrm>
                <a:off x="1344" y="1323"/>
                <a:ext cx="14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dist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abcac</a:t>
                </a:r>
              </a:p>
            </p:txBody>
          </p:sp>
          <p:sp>
            <p:nvSpPr>
              <p:cNvPr id="14367" name="Rectangle 8"/>
              <p:cNvSpPr>
                <a:spLocks noChangeArrowheads="1"/>
              </p:cNvSpPr>
              <p:nvPr/>
            </p:nvSpPr>
            <p:spPr bwMode="auto">
              <a:xfrm>
                <a:off x="2112" y="1008"/>
                <a:ext cx="3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800" b="1">
                    <a:solidFill>
                      <a:schemeClr val="bg1"/>
                    </a:solidFill>
                    <a:ea typeface="楷体_GB2312" pitchFamily="49" charset="-122"/>
                  </a:rPr>
                  <a:t>i=3</a:t>
                </a:r>
              </a:p>
            </p:txBody>
          </p:sp>
          <p:sp>
            <p:nvSpPr>
              <p:cNvPr id="14368" name="Rectangle 10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800" b="1">
                    <a:solidFill>
                      <a:schemeClr val="bg1"/>
                    </a:solidFill>
                    <a:ea typeface="楷体_GB2312" pitchFamily="49" charset="-122"/>
                  </a:rPr>
                  <a:t>j=3</a:t>
                </a:r>
              </a:p>
            </p:txBody>
          </p:sp>
          <p:sp>
            <p:nvSpPr>
              <p:cNvPr id="14369" name="Rectangle 11"/>
              <p:cNvSpPr>
                <a:spLocks noChangeArrowheads="1"/>
              </p:cNvSpPr>
              <p:nvPr/>
            </p:nvSpPr>
            <p:spPr bwMode="auto">
              <a:xfrm>
                <a:off x="667" y="1247"/>
                <a:ext cx="34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1</a:t>
                </a:r>
                <a:r>
                  <a:rPr lang="zh-CN" altLang="en-US" sz="2000" b="1">
                    <a:solidFill>
                      <a:schemeClr val="bg1"/>
                    </a:solidFill>
                    <a:ea typeface="楷体_GB2312" pitchFamily="49" charset="-122"/>
                  </a:rPr>
                  <a:t>）</a:t>
                </a:r>
              </a:p>
            </p:txBody>
          </p:sp>
          <p:sp>
            <p:nvSpPr>
              <p:cNvPr id="14370" name="Text Box 13"/>
              <p:cNvSpPr txBox="1">
                <a:spLocks noChangeArrowheads="1"/>
              </p:cNvSpPr>
              <p:nvPr/>
            </p:nvSpPr>
            <p:spPr bwMode="auto">
              <a:xfrm>
                <a:off x="956" y="1115"/>
                <a:ext cx="30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S=</a:t>
                </a:r>
              </a:p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P=</a:t>
                </a:r>
              </a:p>
            </p:txBody>
          </p:sp>
          <p:sp>
            <p:nvSpPr>
              <p:cNvPr id="14371" name="Line 29"/>
              <p:cNvSpPr>
                <a:spLocks noChangeShapeType="1"/>
              </p:cNvSpPr>
              <p:nvPr/>
            </p:nvSpPr>
            <p:spPr bwMode="auto">
              <a:xfrm flipH="1" flipV="1">
                <a:off x="720" y="1776"/>
                <a:ext cx="4724" cy="1"/>
              </a:xfrm>
              <a:prstGeom prst="line">
                <a:avLst/>
              </a:prstGeom>
              <a:noFill/>
              <a:ln w="9525">
                <a:solidFill>
                  <a:srgbClr val="2CE3F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058863" y="2868614"/>
            <a:ext cx="7583487" cy="1323976"/>
            <a:chOff x="667" y="1807"/>
            <a:chExt cx="4777" cy="834"/>
          </a:xfrm>
        </p:grpSpPr>
        <p:sp>
          <p:nvSpPr>
            <p:cNvPr id="14353" name="Text Box 31"/>
            <p:cNvSpPr txBox="1">
              <a:spLocks noChangeArrowheads="1"/>
            </p:cNvSpPr>
            <p:nvPr/>
          </p:nvSpPr>
          <p:spPr bwMode="auto">
            <a:xfrm>
              <a:off x="1344" y="1968"/>
              <a:ext cx="3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chemeClr val="bg1"/>
                  </a:solidFill>
                  <a:ea typeface="楷体_GB2312" pitchFamily="49" charset="-122"/>
                </a:rPr>
                <a:t>ababcabcacbab</a:t>
              </a:r>
              <a:endParaRPr lang="en-US" altLang="zh-CN" sz="20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4354" name="Text Box 32"/>
            <p:cNvSpPr txBox="1">
              <a:spLocks noChangeArrowheads="1"/>
            </p:cNvSpPr>
            <p:nvPr/>
          </p:nvSpPr>
          <p:spPr bwMode="auto">
            <a:xfrm>
              <a:off x="1656" y="2160"/>
              <a:ext cx="1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abcac</a:t>
              </a:r>
            </a:p>
          </p:txBody>
        </p:sp>
        <p:sp>
          <p:nvSpPr>
            <p:cNvPr id="14355" name="Line 33"/>
            <p:cNvSpPr>
              <a:spLocks noChangeShapeType="1"/>
            </p:cNvSpPr>
            <p:nvPr/>
          </p:nvSpPr>
          <p:spPr bwMode="auto">
            <a:xfrm>
              <a:off x="1728" y="1872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6" name="Rectangle 34"/>
            <p:cNvSpPr>
              <a:spLocks noChangeArrowheads="1"/>
            </p:cNvSpPr>
            <p:nvPr/>
          </p:nvSpPr>
          <p:spPr bwMode="auto">
            <a:xfrm>
              <a:off x="1428" y="1807"/>
              <a:ext cx="209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dirty="0" err="1" smtClean="0">
                  <a:solidFill>
                    <a:schemeClr val="bg1"/>
                  </a:solidFill>
                  <a:ea typeface="楷体_GB2312" pitchFamily="49" charset="-122"/>
                </a:rPr>
                <a:t>i</a:t>
              </a:r>
              <a:r>
                <a:rPr lang="en-US" altLang="zh-CN" sz="1800" b="1" dirty="0" smtClean="0">
                  <a:solidFill>
                    <a:schemeClr val="bg1"/>
                  </a:solidFill>
                  <a:ea typeface="楷体_GB2312" pitchFamily="49" charset="-122"/>
                </a:rPr>
                <a:t>=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ea typeface="楷体_GB2312" pitchFamily="49" charset="-122"/>
                </a:rPr>
                <a:t>i</a:t>
              </a:r>
              <a:r>
                <a:rPr lang="en-US" altLang="zh-CN" sz="1800" b="1" dirty="0" smtClean="0">
                  <a:solidFill>
                    <a:srgbClr val="C00000"/>
                  </a:solidFill>
                  <a:ea typeface="楷体_GB2312" pitchFamily="49" charset="-122"/>
                </a:rPr>
                <a:t>-</a:t>
              </a:r>
              <a:r>
                <a:rPr lang="en-US" altLang="zh-CN" sz="1800" dirty="0" smtClean="0">
                  <a:solidFill>
                    <a:srgbClr val="C00000"/>
                  </a:solidFill>
                  <a:ea typeface="楷体_GB2312" pitchFamily="49" charset="-122"/>
                </a:rPr>
                <a:t>(j-1)+1</a:t>
              </a:r>
              <a:r>
                <a:rPr lang="en-US" altLang="zh-CN" sz="1800" b="1" dirty="0" smtClean="0">
                  <a:solidFill>
                    <a:schemeClr val="bg1"/>
                  </a:solidFill>
                  <a:ea typeface="楷体_GB2312" pitchFamily="49" charset="-122"/>
                </a:rPr>
                <a:t>=</a:t>
              </a:r>
              <a:r>
                <a:rPr lang="en-US" altLang="zh-CN" sz="1800" b="1" dirty="0" err="1" smtClean="0">
                  <a:solidFill>
                    <a:schemeClr val="bg1"/>
                  </a:solidFill>
                  <a:ea typeface="楷体_GB2312" pitchFamily="49" charset="-122"/>
                </a:rPr>
                <a:t>i</a:t>
              </a:r>
              <a:r>
                <a:rPr lang="en-US" altLang="zh-CN" sz="1800" b="1" dirty="0" smtClean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ea typeface="楷体_GB2312" pitchFamily="49" charset="-122"/>
                </a:rPr>
                <a:t>– j + 2=2</a:t>
              </a:r>
            </a:p>
          </p:txBody>
        </p:sp>
        <p:sp>
          <p:nvSpPr>
            <p:cNvPr id="14357" name="Line 35"/>
            <p:cNvSpPr>
              <a:spLocks noChangeShapeType="1"/>
            </p:cNvSpPr>
            <p:nvPr/>
          </p:nvSpPr>
          <p:spPr bwMode="auto">
            <a:xfrm flipV="1">
              <a:off x="1730" y="2382"/>
              <a:ext cx="0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58" name="Rectangle 36"/>
            <p:cNvSpPr>
              <a:spLocks noChangeArrowheads="1"/>
            </p:cNvSpPr>
            <p:nvPr/>
          </p:nvSpPr>
          <p:spPr bwMode="auto">
            <a:xfrm>
              <a:off x="1824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a typeface="楷体_GB2312" pitchFamily="49" charset="-122"/>
                </a:rPr>
                <a:t>j=1</a:t>
              </a:r>
            </a:p>
          </p:txBody>
        </p:sp>
        <p:sp>
          <p:nvSpPr>
            <p:cNvPr id="14359" name="Rectangle 37"/>
            <p:cNvSpPr>
              <a:spLocks noChangeArrowheads="1"/>
            </p:cNvSpPr>
            <p:nvPr/>
          </p:nvSpPr>
          <p:spPr bwMode="auto">
            <a:xfrm>
              <a:off x="667" y="2111"/>
              <a:ext cx="34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  <a:r>
                <a:rPr lang="zh-CN" altLang="en-US" sz="2000" b="1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4360" name="Text Box 38"/>
            <p:cNvSpPr txBox="1">
              <a:spLocks noChangeArrowheads="1"/>
            </p:cNvSpPr>
            <p:nvPr/>
          </p:nvSpPr>
          <p:spPr bwMode="auto">
            <a:xfrm>
              <a:off x="956" y="1979"/>
              <a:ext cx="30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S=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P=</a:t>
              </a:r>
            </a:p>
          </p:txBody>
        </p:sp>
        <p:sp>
          <p:nvSpPr>
            <p:cNvPr id="14361" name="Line 39"/>
            <p:cNvSpPr>
              <a:spLocks noChangeShapeType="1"/>
            </p:cNvSpPr>
            <p:nvPr/>
          </p:nvSpPr>
          <p:spPr bwMode="auto">
            <a:xfrm flipH="1" flipV="1">
              <a:off x="720" y="2640"/>
              <a:ext cx="4724" cy="1"/>
            </a:xfrm>
            <a:prstGeom prst="line">
              <a:avLst/>
            </a:prstGeom>
            <a:noFill/>
            <a:ln w="12700">
              <a:solidFill>
                <a:srgbClr val="2CE3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058863" y="4267200"/>
            <a:ext cx="7583487" cy="1296988"/>
            <a:chOff x="667" y="2688"/>
            <a:chExt cx="4777" cy="817"/>
          </a:xfrm>
        </p:grpSpPr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1344" y="2832"/>
              <a:ext cx="3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ababcabcacbab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1976" y="3024"/>
              <a:ext cx="1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abcac</a:t>
              </a:r>
            </a:p>
          </p:txBody>
        </p:sp>
        <p:sp>
          <p:nvSpPr>
            <p:cNvPr id="14346" name="Line 42"/>
            <p:cNvSpPr>
              <a:spLocks noChangeShapeType="1"/>
            </p:cNvSpPr>
            <p:nvPr/>
          </p:nvSpPr>
          <p:spPr bwMode="auto">
            <a:xfrm>
              <a:off x="3312" y="2736"/>
              <a:ext cx="0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7" name="Rectangle 43"/>
            <p:cNvSpPr>
              <a:spLocks noChangeArrowheads="1"/>
            </p:cNvSpPr>
            <p:nvPr/>
          </p:nvSpPr>
          <p:spPr bwMode="auto">
            <a:xfrm>
              <a:off x="3360" y="2688"/>
              <a:ext cx="3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>
                  <a:solidFill>
                    <a:schemeClr val="bg1"/>
                  </a:solidFill>
                  <a:ea typeface="楷体_GB2312" pitchFamily="49" charset="-122"/>
                </a:rPr>
                <a:t>i=7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V="1">
              <a:off x="3314" y="3246"/>
              <a:ext cx="0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349" name="Rectangle 45"/>
            <p:cNvSpPr>
              <a:spLocks noChangeArrowheads="1"/>
            </p:cNvSpPr>
            <p:nvPr/>
          </p:nvSpPr>
          <p:spPr bwMode="auto">
            <a:xfrm>
              <a:off x="340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j=5</a:t>
              </a:r>
            </a:p>
          </p:txBody>
        </p:sp>
        <p:sp>
          <p:nvSpPr>
            <p:cNvPr id="14350" name="Rectangle 46"/>
            <p:cNvSpPr>
              <a:spLocks noChangeArrowheads="1"/>
            </p:cNvSpPr>
            <p:nvPr/>
          </p:nvSpPr>
          <p:spPr bwMode="auto">
            <a:xfrm>
              <a:off x="667" y="2975"/>
              <a:ext cx="34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3</a:t>
              </a:r>
              <a:r>
                <a:rPr lang="zh-CN" altLang="en-US" sz="2000" b="1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4351" name="Text Box 47"/>
            <p:cNvSpPr txBox="1">
              <a:spLocks noChangeArrowheads="1"/>
            </p:cNvSpPr>
            <p:nvPr/>
          </p:nvSpPr>
          <p:spPr bwMode="auto">
            <a:xfrm>
              <a:off x="956" y="2843"/>
              <a:ext cx="30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S=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P=</a:t>
              </a:r>
            </a:p>
          </p:txBody>
        </p:sp>
        <p:sp>
          <p:nvSpPr>
            <p:cNvPr id="14352" name="Line 48"/>
            <p:cNvSpPr>
              <a:spLocks noChangeShapeType="1"/>
            </p:cNvSpPr>
            <p:nvPr/>
          </p:nvSpPr>
          <p:spPr bwMode="auto">
            <a:xfrm flipH="1" flipV="1">
              <a:off x="720" y="3504"/>
              <a:ext cx="4724" cy="1"/>
            </a:xfrm>
            <a:prstGeom prst="line">
              <a:avLst/>
            </a:prstGeom>
            <a:noFill/>
            <a:ln w="9525">
              <a:solidFill>
                <a:srgbClr val="2CE3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sp>
        <p:nvSpPr>
          <p:cNvPr id="14341" name="Text Box 49"/>
          <p:cNvSpPr txBox="1">
            <a:spLocks noChangeArrowheads="1"/>
          </p:cNvSpPr>
          <p:nvPr/>
        </p:nvSpPr>
        <p:spPr bwMode="auto">
          <a:xfrm>
            <a:off x="323850" y="0"/>
            <a:ext cx="734377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zh-CN" altLang="en-US" b="1">
                <a:solidFill>
                  <a:srgbClr val="EC8C00"/>
                </a:solidFill>
                <a:ea typeface="仿宋_GB2312" pitchFamily="49" charset="-122"/>
              </a:rPr>
              <a:t>示例：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S = “ababcabcacbab”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	P = “abcac”</a:t>
            </a:r>
          </a:p>
        </p:txBody>
      </p:sp>
      <p:sp>
        <p:nvSpPr>
          <p:cNvPr id="300082" name="Rectangle 50"/>
          <p:cNvSpPr>
            <a:spLocks noChangeArrowheads="1"/>
          </p:cNvSpPr>
          <p:nvPr/>
        </p:nvSpPr>
        <p:spPr bwMode="auto">
          <a:xfrm>
            <a:off x="755650" y="5949950"/>
            <a:ext cx="6019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每趟的开始：比较模式串的第一个字符</a:t>
            </a:r>
          </a:p>
        </p:txBody>
      </p:sp>
      <p:sp>
        <p:nvSpPr>
          <p:cNvPr id="300083" name="Rectangle 51"/>
          <p:cNvSpPr>
            <a:spLocks noChangeArrowheads="1"/>
          </p:cNvSpPr>
          <p:nvPr/>
        </p:nvSpPr>
        <p:spPr bwMode="auto">
          <a:xfrm>
            <a:off x="827088" y="1341438"/>
            <a:ext cx="917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600" tIns="46800" rIns="93600" bIns="46800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37468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物理</a:t>
            </a:r>
            <a:r>
              <a:rPr lang="zh-CN" altLang="en-US" dirty="0"/>
              <a:t>结构之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链式结构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  <a:r>
              <a:rPr lang="zh-CN" altLang="en-US" dirty="0" smtClean="0"/>
              <a:t>单链表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存储空间分配特点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物理上不连续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</a:rPr>
              <a:t>依赖后继指针定位下一个元素的位置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链表的结点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36F3D14-ADA4-4692-84A9-42DAF937C67B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-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368550" y="4365625"/>
            <a:ext cx="1219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data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7750" y="4365625"/>
            <a:ext cx="1143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next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84213" y="530066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数据域：存放数据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55875" y="49418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4211638" y="48688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995738" y="5300663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指针域：存放后继结点的位置</a:t>
            </a:r>
          </a:p>
        </p:txBody>
      </p:sp>
    </p:spTree>
    <p:extLst>
      <p:ext uri="{BB962C8B-B14F-4D97-AF65-F5344CB8AC3E}">
        <p14:creationId xmlns:p14="http://schemas.microsoft.com/office/powerpoint/2010/main" val="4278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1"/>
          <p:cNvGrpSpPr>
            <a:grpSpLocks/>
          </p:cNvGrpSpPr>
          <p:nvPr/>
        </p:nvGrpSpPr>
        <p:grpSpPr bwMode="auto">
          <a:xfrm>
            <a:off x="1042988" y="1052513"/>
            <a:ext cx="7583487" cy="1296987"/>
            <a:chOff x="657" y="663"/>
            <a:chExt cx="4777" cy="817"/>
          </a:xfrm>
        </p:grpSpPr>
        <p:grpSp>
          <p:nvGrpSpPr>
            <p:cNvPr id="15383" name="Group 30"/>
            <p:cNvGrpSpPr>
              <a:grpSpLocks/>
            </p:cNvGrpSpPr>
            <p:nvPr/>
          </p:nvGrpSpPr>
          <p:grpSpPr bwMode="auto">
            <a:xfrm>
              <a:off x="2352" y="768"/>
              <a:ext cx="2" cy="654"/>
              <a:chOff x="2352" y="768"/>
              <a:chExt cx="2" cy="654"/>
            </a:xfrm>
          </p:grpSpPr>
          <p:sp>
            <p:nvSpPr>
              <p:cNvPr id="15392" name="Line 4"/>
              <p:cNvSpPr>
                <a:spLocks noChangeShapeType="1"/>
              </p:cNvSpPr>
              <p:nvPr/>
            </p:nvSpPr>
            <p:spPr bwMode="auto">
              <a:xfrm>
                <a:off x="2352" y="76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EC8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5393" name="Line 6"/>
              <p:cNvSpPr>
                <a:spLocks noChangeShapeType="1"/>
              </p:cNvSpPr>
              <p:nvPr/>
            </p:nvSpPr>
            <p:spPr bwMode="auto">
              <a:xfrm flipV="1">
                <a:off x="2354" y="127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EC8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grpSp>
          <p:nvGrpSpPr>
            <p:cNvPr id="15384" name="Group 29"/>
            <p:cNvGrpSpPr>
              <a:grpSpLocks/>
            </p:cNvGrpSpPr>
            <p:nvPr/>
          </p:nvGrpSpPr>
          <p:grpSpPr bwMode="auto">
            <a:xfrm>
              <a:off x="657" y="663"/>
              <a:ext cx="4777" cy="817"/>
              <a:chOff x="667" y="720"/>
              <a:chExt cx="4777" cy="817"/>
            </a:xfrm>
          </p:grpSpPr>
          <p:sp>
            <p:nvSpPr>
              <p:cNvPr id="15385" name="Text Box 2"/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39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dist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ababcabcacbab</a:t>
                </a:r>
              </a:p>
            </p:txBody>
          </p:sp>
          <p:sp>
            <p:nvSpPr>
              <p:cNvPr id="15386" name="Text Box 3"/>
              <p:cNvSpPr txBox="1">
                <a:spLocks noChangeArrowheads="1"/>
              </p:cNvSpPr>
              <p:nvPr/>
            </p:nvSpPr>
            <p:spPr bwMode="auto">
              <a:xfrm>
                <a:off x="2296" y="1104"/>
                <a:ext cx="14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dist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abcac</a:t>
                </a:r>
              </a:p>
            </p:txBody>
          </p:sp>
          <p:sp>
            <p:nvSpPr>
              <p:cNvPr id="15387" name="Rectangle 5"/>
              <p:cNvSpPr>
                <a:spLocks noChangeArrowheads="1"/>
              </p:cNvSpPr>
              <p:nvPr/>
            </p:nvSpPr>
            <p:spPr bwMode="auto">
              <a:xfrm>
                <a:off x="2400" y="720"/>
                <a:ext cx="81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1400" b="1">
                    <a:solidFill>
                      <a:schemeClr val="bg1"/>
                    </a:solidFill>
                    <a:ea typeface="楷体_GB2312" pitchFamily="49" charset="-122"/>
                  </a:rPr>
                  <a:t>i= i – j + 2 =4</a:t>
                </a:r>
              </a:p>
            </p:txBody>
          </p:sp>
          <p:sp>
            <p:nvSpPr>
              <p:cNvPr id="15388" name="Rectangle 7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>
                    <a:solidFill>
                      <a:schemeClr val="bg1"/>
                    </a:solidFill>
                    <a:ea typeface="楷体_GB2312" pitchFamily="49" charset="-122"/>
                  </a:rPr>
                  <a:t>j=1</a:t>
                </a:r>
              </a:p>
            </p:txBody>
          </p:sp>
          <p:sp>
            <p:nvSpPr>
              <p:cNvPr id="15389" name="Rectangle 8"/>
              <p:cNvSpPr>
                <a:spLocks noChangeArrowheads="1"/>
              </p:cNvSpPr>
              <p:nvPr/>
            </p:nvSpPr>
            <p:spPr bwMode="auto">
              <a:xfrm>
                <a:off x="667" y="1007"/>
                <a:ext cx="34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4</a:t>
                </a:r>
                <a:r>
                  <a:rPr lang="zh-CN" altLang="en-US" sz="2000" b="1">
                    <a:solidFill>
                      <a:schemeClr val="bg1"/>
                    </a:solidFill>
                    <a:ea typeface="楷体_GB2312" pitchFamily="49" charset="-122"/>
                  </a:rPr>
                  <a:t>）</a:t>
                </a:r>
              </a:p>
            </p:txBody>
          </p:sp>
          <p:sp>
            <p:nvSpPr>
              <p:cNvPr id="15390" name="Text Box 9"/>
              <p:cNvSpPr txBox="1">
                <a:spLocks noChangeArrowheads="1"/>
              </p:cNvSpPr>
              <p:nvPr/>
            </p:nvSpPr>
            <p:spPr bwMode="auto">
              <a:xfrm>
                <a:off x="956" y="875"/>
                <a:ext cx="30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S=</a:t>
                </a:r>
              </a:p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ea typeface="楷体_GB2312" pitchFamily="49" charset="-122"/>
                  </a:rPr>
                  <a:t>P=</a:t>
                </a:r>
              </a:p>
            </p:txBody>
          </p:sp>
          <p:sp>
            <p:nvSpPr>
              <p:cNvPr id="15391" name="Line 10"/>
              <p:cNvSpPr>
                <a:spLocks noChangeShapeType="1"/>
              </p:cNvSpPr>
              <p:nvPr/>
            </p:nvSpPr>
            <p:spPr bwMode="auto">
              <a:xfrm flipH="1" flipV="1">
                <a:off x="720" y="1536"/>
                <a:ext cx="4724" cy="1"/>
              </a:xfrm>
              <a:prstGeom prst="line">
                <a:avLst/>
              </a:prstGeom>
              <a:noFill/>
              <a:ln w="28575">
                <a:solidFill>
                  <a:srgbClr val="E05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363" name="Group 32"/>
          <p:cNvGrpSpPr>
            <a:grpSpLocks/>
          </p:cNvGrpSpPr>
          <p:nvPr/>
        </p:nvGrpSpPr>
        <p:grpSpPr bwMode="auto">
          <a:xfrm>
            <a:off x="1058863" y="2492375"/>
            <a:ext cx="7583487" cy="1319213"/>
            <a:chOff x="667" y="1570"/>
            <a:chExt cx="4777" cy="831"/>
          </a:xfrm>
        </p:grpSpPr>
        <p:sp>
          <p:nvSpPr>
            <p:cNvPr id="15374" name="Text Box 11"/>
            <p:cNvSpPr txBox="1">
              <a:spLocks noChangeArrowheads="1"/>
            </p:cNvSpPr>
            <p:nvPr/>
          </p:nvSpPr>
          <p:spPr bwMode="auto">
            <a:xfrm>
              <a:off x="1344" y="1728"/>
              <a:ext cx="3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ababcabcacbab</a:t>
              </a:r>
            </a:p>
          </p:txBody>
        </p:sp>
        <p:sp>
          <p:nvSpPr>
            <p:cNvPr id="15375" name="Text Box 12"/>
            <p:cNvSpPr txBox="1">
              <a:spLocks noChangeArrowheads="1"/>
            </p:cNvSpPr>
            <p:nvPr/>
          </p:nvSpPr>
          <p:spPr bwMode="auto">
            <a:xfrm>
              <a:off x="2600" y="1920"/>
              <a:ext cx="1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abcac</a:t>
              </a:r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1" cy="144"/>
            </a:xfrm>
            <a:prstGeom prst="line">
              <a:avLst/>
            </a:prstGeom>
            <a:noFill/>
            <a:ln w="38100">
              <a:solidFill>
                <a:srgbClr val="EC8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2744" y="1570"/>
              <a:ext cx="3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solidFill>
                    <a:schemeClr val="bg1"/>
                  </a:solidFill>
                  <a:ea typeface="楷体_GB2312" pitchFamily="49" charset="-122"/>
                </a:rPr>
                <a:t>i=5</a:t>
              </a:r>
            </a:p>
          </p:txBody>
        </p:sp>
        <p:sp>
          <p:nvSpPr>
            <p:cNvPr id="15378" name="Line 15"/>
            <p:cNvSpPr>
              <a:spLocks noChangeShapeType="1"/>
            </p:cNvSpPr>
            <p:nvPr/>
          </p:nvSpPr>
          <p:spPr bwMode="auto">
            <a:xfrm flipV="1">
              <a:off x="2690" y="2142"/>
              <a:ext cx="0" cy="144"/>
            </a:xfrm>
            <a:prstGeom prst="line">
              <a:avLst/>
            </a:prstGeom>
            <a:noFill/>
            <a:ln w="38100">
              <a:solidFill>
                <a:srgbClr val="EC8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2784" y="216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solidFill>
                    <a:schemeClr val="bg1"/>
                  </a:solidFill>
                  <a:ea typeface="楷体_GB2312" pitchFamily="49" charset="-122"/>
                </a:rPr>
                <a:t>j=1</a:t>
              </a:r>
            </a:p>
          </p:txBody>
        </p:sp>
        <p:sp>
          <p:nvSpPr>
            <p:cNvPr id="15380" name="Rectangle 17"/>
            <p:cNvSpPr>
              <a:spLocks noChangeArrowheads="1"/>
            </p:cNvSpPr>
            <p:nvPr/>
          </p:nvSpPr>
          <p:spPr bwMode="auto">
            <a:xfrm>
              <a:off x="667" y="1871"/>
              <a:ext cx="34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5</a:t>
              </a:r>
              <a:r>
                <a:rPr lang="zh-CN" altLang="en-US" sz="2000" b="1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5381" name="Text Box 18"/>
            <p:cNvSpPr txBox="1">
              <a:spLocks noChangeArrowheads="1"/>
            </p:cNvSpPr>
            <p:nvPr/>
          </p:nvSpPr>
          <p:spPr bwMode="auto">
            <a:xfrm>
              <a:off x="956" y="1739"/>
              <a:ext cx="30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S=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P=</a:t>
              </a:r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 flipH="1" flipV="1">
              <a:off x="720" y="2400"/>
              <a:ext cx="4724" cy="1"/>
            </a:xfrm>
            <a:prstGeom prst="line">
              <a:avLst/>
            </a:prstGeom>
            <a:noFill/>
            <a:ln w="28575">
              <a:solidFill>
                <a:srgbClr val="E05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  <p:grpSp>
        <p:nvGrpSpPr>
          <p:cNvPr id="15364" name="Group 33"/>
          <p:cNvGrpSpPr>
            <a:grpSpLocks/>
          </p:cNvGrpSpPr>
          <p:nvPr/>
        </p:nvGrpSpPr>
        <p:grpSpPr bwMode="auto">
          <a:xfrm>
            <a:off x="1058863" y="3886200"/>
            <a:ext cx="7583487" cy="1296988"/>
            <a:chOff x="667" y="2448"/>
            <a:chExt cx="4777" cy="817"/>
          </a:xfrm>
        </p:grpSpPr>
        <p:sp>
          <p:nvSpPr>
            <p:cNvPr id="15365" name="Text Box 20"/>
            <p:cNvSpPr txBox="1">
              <a:spLocks noChangeArrowheads="1"/>
            </p:cNvSpPr>
            <p:nvPr/>
          </p:nvSpPr>
          <p:spPr bwMode="auto">
            <a:xfrm>
              <a:off x="1344" y="2592"/>
              <a:ext cx="3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ababcabcacbab</a:t>
              </a:r>
            </a:p>
          </p:txBody>
        </p:sp>
        <p:sp>
          <p:nvSpPr>
            <p:cNvPr id="15366" name="Text Box 21"/>
            <p:cNvSpPr txBox="1">
              <a:spLocks noChangeArrowheads="1"/>
            </p:cNvSpPr>
            <p:nvPr/>
          </p:nvSpPr>
          <p:spPr bwMode="auto">
            <a:xfrm>
              <a:off x="2920" y="2832"/>
              <a:ext cx="1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dist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abcac</a:t>
              </a:r>
            </a:p>
          </p:txBody>
        </p:sp>
        <p:sp>
          <p:nvSpPr>
            <p:cNvPr id="15367" name="Line 22"/>
            <p:cNvSpPr>
              <a:spLocks noChangeShapeType="1"/>
            </p:cNvSpPr>
            <p:nvPr/>
          </p:nvSpPr>
          <p:spPr bwMode="auto">
            <a:xfrm>
              <a:off x="4560" y="2496"/>
              <a:ext cx="0" cy="144"/>
            </a:xfrm>
            <a:prstGeom prst="line">
              <a:avLst/>
            </a:prstGeom>
            <a:noFill/>
            <a:ln w="38100">
              <a:solidFill>
                <a:srgbClr val="EC8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68" name="Rectangle 23"/>
            <p:cNvSpPr>
              <a:spLocks noChangeArrowheads="1"/>
            </p:cNvSpPr>
            <p:nvPr/>
          </p:nvSpPr>
          <p:spPr bwMode="auto">
            <a:xfrm>
              <a:off x="4608" y="2448"/>
              <a:ext cx="3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solidFill>
                    <a:schemeClr val="bg1"/>
                  </a:solidFill>
                  <a:ea typeface="楷体_GB2312" pitchFamily="49" charset="-122"/>
                </a:rPr>
                <a:t>i=11</a:t>
              </a:r>
            </a:p>
          </p:txBody>
        </p:sp>
        <p:sp>
          <p:nvSpPr>
            <p:cNvPr id="15369" name="Line 24"/>
            <p:cNvSpPr>
              <a:spLocks noChangeShapeType="1"/>
            </p:cNvSpPr>
            <p:nvPr/>
          </p:nvSpPr>
          <p:spPr bwMode="auto">
            <a:xfrm flipV="1">
              <a:off x="4562" y="3054"/>
              <a:ext cx="0" cy="144"/>
            </a:xfrm>
            <a:prstGeom prst="line">
              <a:avLst/>
            </a:prstGeom>
            <a:noFill/>
            <a:ln w="38100">
              <a:solidFill>
                <a:srgbClr val="EC8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370" name="Rectangle 25"/>
            <p:cNvSpPr>
              <a:spLocks noChangeArrowheads="1"/>
            </p:cNvSpPr>
            <p:nvPr/>
          </p:nvSpPr>
          <p:spPr bwMode="auto">
            <a:xfrm>
              <a:off x="4656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solidFill>
                    <a:schemeClr val="bg1"/>
                  </a:solidFill>
                  <a:ea typeface="楷体_GB2312" pitchFamily="49" charset="-122"/>
                </a:rPr>
                <a:t>j=6</a:t>
              </a:r>
            </a:p>
          </p:txBody>
        </p:sp>
        <p:sp>
          <p:nvSpPr>
            <p:cNvPr id="15371" name="Rectangle 26"/>
            <p:cNvSpPr>
              <a:spLocks noChangeArrowheads="1"/>
            </p:cNvSpPr>
            <p:nvPr/>
          </p:nvSpPr>
          <p:spPr bwMode="auto">
            <a:xfrm>
              <a:off x="667" y="2735"/>
              <a:ext cx="34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6</a:t>
              </a:r>
              <a:r>
                <a:rPr lang="zh-CN" altLang="en-US" sz="2000" b="1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5372" name="Text Box 27"/>
            <p:cNvSpPr txBox="1">
              <a:spLocks noChangeArrowheads="1"/>
            </p:cNvSpPr>
            <p:nvPr/>
          </p:nvSpPr>
          <p:spPr bwMode="auto">
            <a:xfrm>
              <a:off x="956" y="2603"/>
              <a:ext cx="30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S=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P=</a:t>
              </a:r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 flipH="1" flipV="1">
              <a:off x="720" y="3264"/>
              <a:ext cx="4724" cy="1"/>
            </a:xfrm>
            <a:prstGeom prst="line">
              <a:avLst/>
            </a:prstGeom>
            <a:noFill/>
            <a:ln w="28575">
              <a:solidFill>
                <a:srgbClr val="E05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朴素的模式匹配算法</a:t>
            </a:r>
          </a:p>
        </p:txBody>
      </p:sp>
      <p:sp>
        <p:nvSpPr>
          <p:cNvPr id="395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sz="2400" b="0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BF(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char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S[],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char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T[])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b="0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= 0,  j = 0;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循环结束条件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1 </a:t>
            </a:r>
            <a:r>
              <a:rPr kumimoji="1"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什么情况下继续比较后继字符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2 </a:t>
            </a:r>
            <a:r>
              <a:rPr kumimoji="1"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什么情况下指针后退重新开始匹配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3  </a:t>
            </a:r>
            <a:r>
              <a:rPr kumimoji="1"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输入匹配结果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FC457DB2-93C6-48C9-BB2F-22BE93C0C128}" type="slidenum">
              <a:rPr lang="en-US" altLang="zh-CN"/>
              <a:pPr/>
              <a:t>91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11188" y="260350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zh-CN" altLang="en-US" b="0" u="sng" dirty="0">
              <a:ea typeface="仿宋_GB2312" pitchFamily="49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341676" y="911629"/>
            <a:ext cx="783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0" noProof="1"/>
              <a:t>// </a:t>
            </a:r>
            <a:r>
              <a:rPr lang="zh-CN" altLang="en-US" sz="2400" b="0" noProof="1"/>
              <a:t>返回模式</a:t>
            </a:r>
            <a:r>
              <a:rPr lang="zh-CN" altLang="en-US" sz="2400" b="0" dirty="0"/>
              <a:t>串</a:t>
            </a:r>
            <a:r>
              <a:rPr lang="en-US" altLang="zh-CN" sz="2400" b="0" noProof="1"/>
              <a:t>T</a:t>
            </a:r>
            <a:r>
              <a:rPr lang="zh-CN" altLang="en-US" sz="2400" b="0" noProof="1"/>
              <a:t>在主串中的位置，若匹配失败，则返回</a:t>
            </a:r>
            <a:r>
              <a:rPr lang="en-US" altLang="zh-CN" sz="2400" b="0" dirty="0"/>
              <a:t>0</a:t>
            </a:r>
            <a:r>
              <a:rPr lang="en-US" altLang="en-US" sz="2400" b="0" noProof="1"/>
              <a:t>。</a:t>
            </a:r>
            <a:endParaRPr lang="zh-CN" altLang="en-US" sz="2400" b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676" y="84931"/>
            <a:ext cx="7543800" cy="1143000"/>
          </a:xfrm>
        </p:spPr>
        <p:txBody>
          <a:bodyPr/>
          <a:lstStyle/>
          <a:p>
            <a:r>
              <a:rPr lang="zh-CN" altLang="en-US" dirty="0"/>
              <a:t>简单模式匹配算法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402432"/>
            <a:ext cx="81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noProof="1"/>
              <a:t>int String::StringIndex( int pos, String  T )</a:t>
            </a:r>
          </a:p>
          <a:p>
            <a:pPr>
              <a:lnSpc>
                <a:spcPct val="80000"/>
              </a:lnSpc>
            </a:pPr>
            <a:r>
              <a:rPr lang="en-US" altLang="zh-CN" sz="2400" noProof="1"/>
              <a:t>{   </a:t>
            </a:r>
            <a:endParaRPr lang="en-US" altLang="en-US" sz="2400" noProof="1"/>
          </a:p>
          <a:p>
            <a:r>
              <a:rPr lang="en-US" altLang="en-US" sz="2400" noProof="1"/>
              <a:t>	   </a:t>
            </a:r>
            <a:r>
              <a:rPr lang="en-US" altLang="zh-CN" sz="2400" noProof="1"/>
              <a:t>int i = pos, j = 1;  </a:t>
            </a:r>
            <a:r>
              <a:rPr lang="en-US" altLang="zh-CN" sz="2400" noProof="1" smtClean="0"/>
              <a:t> // </a:t>
            </a:r>
            <a:r>
              <a:rPr lang="en-US" altLang="zh-CN" sz="2400" noProof="1"/>
              <a:t>i</a:t>
            </a:r>
            <a:r>
              <a:rPr lang="zh-CN" altLang="en-US" sz="2400" dirty="0"/>
              <a:t>指向主串，</a:t>
            </a:r>
            <a:r>
              <a:rPr lang="en-US" altLang="zh-CN" sz="2400" noProof="1"/>
              <a:t>j</a:t>
            </a:r>
            <a:r>
              <a:rPr lang="zh-CN" altLang="en-US" sz="2400" dirty="0"/>
              <a:t>指向</a:t>
            </a:r>
            <a:r>
              <a:rPr lang="en-US" altLang="zh-CN" sz="2400" dirty="0" err="1" smtClean="0"/>
              <a:t>模式串当前字</a:t>
            </a:r>
            <a:endParaRPr lang="en-US" altLang="zh-CN" sz="2400" dirty="0"/>
          </a:p>
          <a:p>
            <a:r>
              <a:rPr lang="en-US" altLang="en-US" sz="2400" noProof="1"/>
              <a:t>	   </a:t>
            </a:r>
            <a:r>
              <a:rPr lang="en-US" altLang="zh-CN" sz="2400" noProof="1"/>
              <a:t>while ( i&lt;=len &amp;&amp; j&lt;=T.len </a:t>
            </a:r>
            <a:r>
              <a:rPr lang="en-US" altLang="zh-CN" sz="2400" noProof="1" smtClean="0"/>
              <a:t>)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  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注意循环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结束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条件</a:t>
            </a:r>
            <a:endParaRPr lang="en-US" altLang="zh-CN" sz="2400" noProof="1"/>
          </a:p>
          <a:p>
            <a:r>
              <a:rPr lang="en-US" altLang="zh-CN" sz="2400" noProof="1"/>
              <a:t>	   </a:t>
            </a:r>
            <a:r>
              <a:rPr lang="en-US" altLang="zh-CN" sz="2400" noProof="1" smtClean="0"/>
              <a:t>{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循环结束 两种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可能①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越界成功②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越界失败</a:t>
            </a:r>
            <a:endParaRPr lang="en-US" altLang="zh-CN" sz="2400" noProof="1"/>
          </a:p>
          <a:p>
            <a:r>
              <a:rPr lang="en-US" altLang="zh-CN" sz="2400" noProof="1"/>
              <a:t>	</a:t>
            </a:r>
            <a:r>
              <a:rPr lang="en-US" altLang="zh-CN" sz="2400" dirty="0"/>
              <a:t>        </a:t>
            </a:r>
            <a:r>
              <a:rPr lang="en-US" altLang="zh-CN" sz="2400" dirty="0" smtClean="0"/>
              <a:t> </a:t>
            </a:r>
            <a:r>
              <a:rPr lang="en-US" altLang="zh-CN" sz="2400" noProof="1" smtClean="0"/>
              <a:t> if</a:t>
            </a:r>
            <a:r>
              <a:rPr lang="en-US" altLang="zh-CN" sz="2400" noProof="1"/>
              <a:t>( str[i-1] == T.str[j-1] </a:t>
            </a:r>
            <a:r>
              <a:rPr lang="en-US" altLang="zh-CN" sz="2400" noProof="1" smtClean="0"/>
              <a:t>)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 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注意继续的条件</a:t>
            </a:r>
            <a:endParaRPr lang="en-US" altLang="zh-CN" sz="2400" noProof="1"/>
          </a:p>
          <a:p>
            <a:r>
              <a:rPr lang="en-US" altLang="zh-CN" sz="2400" noProof="1"/>
              <a:t>		   { ++i; ++j; } 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zh-CN" altLang="en-US" sz="2400" noProof="1">
                <a:solidFill>
                  <a:srgbClr val="009900"/>
                </a:solidFill>
                <a:latin typeface="Times New Roman" pitchFamily="18" charset="0"/>
              </a:rPr>
              <a:t>继续比较后继字 或结束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while</a:t>
            </a:r>
            <a:endParaRPr lang="zh-CN" altLang="en-US" sz="2400" noProof="1">
              <a:solidFill>
                <a:srgbClr val="009900"/>
              </a:solidFill>
              <a:latin typeface="Times New Roman" pitchFamily="18" charset="0"/>
            </a:endParaRPr>
          </a:p>
          <a:p>
            <a:r>
              <a:rPr lang="zh-CN" altLang="en-US" sz="2400" noProof="1"/>
              <a:t>	     </a:t>
            </a:r>
            <a:r>
              <a:rPr lang="zh-CN" altLang="en-US" sz="2400" dirty="0"/>
              <a:t>   </a:t>
            </a:r>
            <a:r>
              <a:rPr lang="zh-CN" altLang="en-US" sz="2400" dirty="0" smtClean="0"/>
              <a:t> </a:t>
            </a:r>
            <a:r>
              <a:rPr lang="zh-CN" altLang="en-US" sz="2400" noProof="1" smtClean="0"/>
              <a:t> </a:t>
            </a:r>
            <a:r>
              <a:rPr lang="en-US" altLang="zh-CN" sz="2400" noProof="1" smtClean="0"/>
              <a:t>else </a:t>
            </a:r>
            <a:r>
              <a:rPr lang="en-US" altLang="zh-CN" sz="2400" noProof="1"/>
              <a:t>{ i = i-j+2; j = 1; </a:t>
            </a:r>
            <a:r>
              <a:rPr lang="en-US" altLang="zh-CN" sz="2400" noProof="1" smtClean="0"/>
              <a:t>} 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zh-CN" altLang="en-US" sz="2400" noProof="1">
                <a:solidFill>
                  <a:srgbClr val="009900"/>
                </a:solidFill>
                <a:latin typeface="Times New Roman" pitchFamily="18" charset="0"/>
              </a:rPr>
              <a:t>不等，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回退重新开始</a:t>
            </a:r>
            <a:endParaRPr lang="en-US" altLang="zh-CN" sz="2400" dirty="0">
              <a:solidFill>
                <a:srgbClr val="009900"/>
              </a:solidFill>
              <a:latin typeface="Times New Roman" pitchFamily="18" charset="0"/>
            </a:endParaRPr>
          </a:p>
          <a:p>
            <a:r>
              <a:rPr lang="en-US" altLang="en-US" sz="2400" noProof="1"/>
              <a:t>	   </a:t>
            </a:r>
            <a:r>
              <a:rPr lang="en-US" altLang="zh-CN" sz="2400" noProof="1"/>
              <a:t>}  </a:t>
            </a:r>
            <a:r>
              <a:rPr lang="en-US" altLang="zh-CN" sz="2400" noProof="1" smtClean="0"/>
              <a:t> 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noProof="1">
                <a:solidFill>
                  <a:srgbClr val="009900"/>
                </a:solidFill>
                <a:latin typeface="Times New Roman" pitchFamily="18" charset="0"/>
              </a:rPr>
              <a:t>注意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:</a:t>
            </a:r>
            <a:r>
              <a:rPr lang="zh-CN" altLang="en-US" sz="2400" noProof="1">
                <a:solidFill>
                  <a:srgbClr val="009900"/>
                </a:solidFill>
                <a:latin typeface="Times New Roman" pitchFamily="18" charset="0"/>
              </a:rPr>
              <a:t>重新返工并不退出循环</a:t>
            </a:r>
            <a:r>
              <a:rPr lang="en-US" altLang="zh-CN" sz="2400" noProof="1">
                <a:solidFill>
                  <a:srgbClr val="009900"/>
                </a:solidFill>
                <a:latin typeface="Times New Roman" pitchFamily="18" charset="0"/>
              </a:rPr>
              <a:t>,</a:t>
            </a:r>
            <a:r>
              <a:rPr lang="zh-CN" altLang="en-US" sz="2400" noProof="1">
                <a:solidFill>
                  <a:srgbClr val="009900"/>
                </a:solidFill>
                <a:latin typeface="Times New Roman" pitchFamily="18" charset="0"/>
              </a:rPr>
              <a:t>但重置了循环变量</a:t>
            </a:r>
            <a:endParaRPr lang="en-US" altLang="zh-CN" sz="2400" noProof="1">
              <a:solidFill>
                <a:srgbClr val="009900"/>
              </a:solidFill>
              <a:latin typeface="Times New Roman" pitchFamily="18" charset="0"/>
            </a:endParaRPr>
          </a:p>
          <a:p>
            <a:r>
              <a:rPr lang="en-US" altLang="zh-CN" sz="2400" noProof="1"/>
              <a:t>	   if(j &gt; T.len ) return i-T.len</a:t>
            </a:r>
            <a:r>
              <a:rPr lang="en-US" altLang="zh-CN" sz="2400" noProof="1" smtClean="0"/>
              <a:t>;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循环结束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两种可能</a:t>
            </a:r>
            <a:endParaRPr lang="en-US" altLang="zh-CN" sz="2400" noProof="1"/>
          </a:p>
          <a:p>
            <a:r>
              <a:rPr lang="en-US" altLang="zh-CN" sz="2400" noProof="1"/>
              <a:t>	   else return 0;</a:t>
            </a:r>
          </a:p>
          <a:p>
            <a:pPr>
              <a:lnSpc>
                <a:spcPct val="80000"/>
              </a:lnSpc>
            </a:pPr>
            <a:r>
              <a:rPr lang="en-US" altLang="zh-CN" sz="2400" noProof="1"/>
              <a:t>}</a:t>
            </a:r>
            <a:endParaRPr lang="zh-CN" altLang="zh-CN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1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算法时间复杂度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5194920"/>
          </a:xfrm>
        </p:spPr>
        <p:txBody>
          <a:bodyPr/>
          <a:lstStyle/>
          <a:p>
            <a:r>
              <a:rPr lang="zh-CN" altLang="en-US" dirty="0"/>
              <a:t>基本操作：字符比较（设主串长为</a:t>
            </a:r>
            <a:r>
              <a:rPr lang="en-US" altLang="zh-CN" dirty="0"/>
              <a:t>n</a:t>
            </a:r>
            <a:r>
              <a:rPr lang="zh-CN" altLang="en-US" dirty="0"/>
              <a:t>，模式串长为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较</a:t>
            </a:r>
            <a:r>
              <a:rPr lang="zh-CN" altLang="en-US" dirty="0" smtClean="0"/>
              <a:t>好</a:t>
            </a:r>
            <a:r>
              <a:rPr lang="zh-CN" altLang="en-US" dirty="0"/>
              <a:t>情况下，每趟不成功的匹配都发生在模式串第一个字符比较时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s = “</a:t>
            </a:r>
            <a:r>
              <a:rPr lang="en-US" altLang="zh-CN" dirty="0" err="1"/>
              <a:t>aaaaaaaaaabc</a:t>
            </a:r>
            <a:r>
              <a:rPr lang="en-US" altLang="zh-CN" dirty="0"/>
              <a:t>”</a:t>
            </a:r>
          </a:p>
          <a:p>
            <a:pPr lvl="1">
              <a:buNone/>
            </a:pPr>
            <a:r>
              <a:rPr lang="en-US" altLang="zh-CN" dirty="0"/>
              <a:t>      p = “</a:t>
            </a:r>
            <a:r>
              <a:rPr lang="en-US" altLang="zh-CN" dirty="0" err="1"/>
              <a:t>bc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 smtClean="0"/>
              <a:t>较好</a:t>
            </a:r>
            <a:r>
              <a:rPr lang="zh-CN" altLang="en-US" dirty="0"/>
              <a:t>情况下的时间复杂度是：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另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</a:t>
            </a:r>
            <a:r>
              <a:rPr lang="zh-CN" altLang="en-US" dirty="0"/>
              <a:t>匹配在串首时匹配</a:t>
            </a:r>
            <a:r>
              <a:rPr lang="zh-CN" altLang="en-US" dirty="0" smtClean="0"/>
              <a:t>次数仅和 </a:t>
            </a:r>
            <a:r>
              <a:rPr lang="en-US" altLang="zh-CN" dirty="0"/>
              <a:t>m</a:t>
            </a:r>
            <a:r>
              <a:rPr lang="zh-CN" altLang="en-US" dirty="0"/>
              <a:t>相关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最坏情况下：</a:t>
            </a:r>
          </a:p>
          <a:p>
            <a:pPr lvl="1"/>
            <a:r>
              <a:rPr lang="zh-CN" altLang="en-US" dirty="0"/>
              <a:t>每趟不成功的匹配都发生在模式串的最后一个字符： 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s=“</a:t>
            </a:r>
            <a:r>
              <a:rPr lang="en-US" altLang="zh-CN" dirty="0" err="1"/>
              <a:t>aaaaaaaaaaab</a:t>
            </a:r>
            <a:r>
              <a:rPr lang="en-US" altLang="zh-CN" dirty="0"/>
              <a:t>”</a:t>
            </a:r>
          </a:p>
          <a:p>
            <a:pPr lvl="1">
              <a:buNone/>
            </a:pPr>
            <a:r>
              <a:rPr lang="en-US" altLang="zh-CN" dirty="0"/>
              <a:t>      p=“</a:t>
            </a:r>
            <a:r>
              <a:rPr lang="en-US" altLang="zh-CN" dirty="0" err="1"/>
              <a:t>aaab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最坏情况下的时间复杂度是：</a:t>
            </a:r>
            <a:r>
              <a:rPr lang="en-US" altLang="zh-CN" dirty="0"/>
              <a:t>O(n*m)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串的应用</a:t>
            </a:r>
            <a:endParaRPr lang="en-US" altLang="zh-CN" dirty="0"/>
          </a:p>
        </p:txBody>
      </p:sp>
      <p:sp>
        <p:nvSpPr>
          <p:cNvPr id="393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恺撒密码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一种简单的信息加密的方法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映射方法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F(a) = 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a+k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) mod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为密码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比如：移动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明文：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computer systems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加密：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frpsxwhu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vbvwhpv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9D843B05-8F50-4F5E-8DCF-4EB98F629468}" type="slidenum">
              <a:rPr lang="en-US" altLang="zh-CN"/>
              <a:pPr/>
              <a:t>95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例如：恺撒密码</a:t>
            </a:r>
          </a:p>
        </p:txBody>
      </p:sp>
      <p:sp>
        <p:nvSpPr>
          <p:cNvPr id="394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Kaisa(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char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s[],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char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t[],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int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k)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((*s=*t)!=‘\0’)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{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(*t&gt;=’a’ &amp;&amp; *t&lt;=‘z’)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    *s = (*t -’a’+ k) % 26 +’a’;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t++;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   s++;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0706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B74F799E-B884-47FF-8979-D3042AFB2DC1}" type="slidenum">
              <a:rPr lang="en-US" altLang="zh-CN"/>
              <a:pPr/>
              <a:t>96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1916" y="-45369"/>
            <a:ext cx="8683484" cy="1538859"/>
          </a:xfrm>
        </p:spPr>
        <p:txBody>
          <a:bodyPr/>
          <a:lstStyle/>
          <a:p>
            <a:endParaRPr lang="zh-CN" altLang="en-US" sz="4800"/>
          </a:p>
        </p:txBody>
      </p:sp>
      <p:sp>
        <p:nvSpPr>
          <p:cNvPr id="384002" name="Oval 2"/>
          <p:cNvSpPr>
            <a:spLocks noChangeArrowheads="1"/>
          </p:cNvSpPr>
          <p:nvPr/>
        </p:nvSpPr>
        <p:spPr bwMode="auto">
          <a:xfrm>
            <a:off x="3278718" y="363265"/>
            <a:ext cx="2214727" cy="8891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特殊线性表</a:t>
            </a:r>
          </a:p>
        </p:txBody>
      </p:sp>
      <p:sp>
        <p:nvSpPr>
          <p:cNvPr id="384003" name="Oval 3"/>
          <p:cNvSpPr>
            <a:spLocks noChangeArrowheads="1"/>
          </p:cNvSpPr>
          <p:nvPr/>
        </p:nvSpPr>
        <p:spPr bwMode="auto">
          <a:xfrm>
            <a:off x="788865" y="1576115"/>
            <a:ext cx="1639118" cy="7031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  栈</a:t>
            </a:r>
          </a:p>
        </p:txBody>
      </p:sp>
      <p:sp>
        <p:nvSpPr>
          <p:cNvPr id="384004" name="Oval 4"/>
          <p:cNvSpPr>
            <a:spLocks noChangeArrowheads="1"/>
          </p:cNvSpPr>
          <p:nvPr/>
        </p:nvSpPr>
        <p:spPr bwMode="auto">
          <a:xfrm>
            <a:off x="3581518" y="1576115"/>
            <a:ext cx="1637290" cy="7031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队  列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6321303" y="1576115"/>
            <a:ext cx="1639117" cy="7031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  串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175622" y="3635103"/>
            <a:ext cx="1291923" cy="1261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⑴栈的定义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⑵操作特性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⑶</a:t>
            </a:r>
            <a:r>
              <a:rPr lang="en-US" altLang="zh-CN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ADT</a:t>
            </a: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3142898" y="3695428"/>
            <a:ext cx="1290097" cy="12631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⑴队列定义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⑵操作特性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⑶</a:t>
            </a:r>
            <a:r>
              <a:rPr lang="en-US" altLang="zh-CN" sz="1600">
                <a:solidFill>
                  <a:srgbClr val="003300"/>
                </a:solidFill>
                <a:ea typeface="仿宋_GB2312" pitchFamily="49" charset="-122"/>
              </a:rPr>
              <a:t>ADT</a:t>
            </a: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5962058" y="3727178"/>
            <a:ext cx="1291925" cy="1261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⑴串的定义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⑵基本概念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⑶</a:t>
            </a:r>
            <a:r>
              <a:rPr lang="en-US" altLang="zh-CN" sz="1600">
                <a:solidFill>
                  <a:srgbClr val="003300"/>
                </a:solidFill>
                <a:ea typeface="楷体_GB2312" pitchFamily="49" charset="-122"/>
              </a:rPr>
              <a:t>ADT</a:t>
            </a: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1676274" y="3619228"/>
            <a:ext cx="369121" cy="12631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顺序栈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2547607" y="3619228"/>
            <a:ext cx="334402" cy="12631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链</a:t>
            </a:r>
          </a:p>
          <a:p>
            <a:pPr algn="just" eaLnBrk="0" hangingPunct="0"/>
            <a:endParaRPr lang="zh-CN" altLang="en-US" sz="1800">
              <a:solidFill>
                <a:srgbClr val="0033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栈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4594670" y="3681140"/>
            <a:ext cx="352675" cy="13037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/>
          <a:p>
            <a:pPr algn="just" eaLnBrk="0" hangingPunct="0">
              <a:lnSpc>
                <a:spcPct val="96000"/>
              </a:lnSpc>
            </a:pPr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循环队列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5511708" y="3692252"/>
            <a:ext cx="332575" cy="13251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链队列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7544485" y="3727178"/>
            <a:ext cx="350848" cy="16948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顺序存储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8395385" y="3727178"/>
            <a:ext cx="350848" cy="16948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链接存储</a:t>
            </a:r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54617" y="2590528"/>
            <a:ext cx="1500241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逻辑结构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1499482" y="2590528"/>
            <a:ext cx="1498413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存储结构</a:t>
            </a:r>
          </a:p>
        </p:txBody>
      </p:sp>
      <p:sp>
        <p:nvSpPr>
          <p:cNvPr id="384017" name="Oval 17"/>
          <p:cNvSpPr>
            <a:spLocks noChangeArrowheads="1"/>
          </p:cNvSpPr>
          <p:nvPr/>
        </p:nvSpPr>
        <p:spPr bwMode="auto">
          <a:xfrm>
            <a:off x="3050231" y="2590528"/>
            <a:ext cx="1500239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逻辑结构</a:t>
            </a:r>
          </a:p>
        </p:txBody>
      </p:sp>
      <p:sp>
        <p:nvSpPr>
          <p:cNvPr id="384018" name="Oval 18"/>
          <p:cNvSpPr>
            <a:spLocks noChangeArrowheads="1"/>
          </p:cNvSpPr>
          <p:nvPr/>
        </p:nvSpPr>
        <p:spPr bwMode="auto">
          <a:xfrm>
            <a:off x="5874392" y="2590528"/>
            <a:ext cx="1500241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逻辑结构</a:t>
            </a:r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4432942" y="2590528"/>
            <a:ext cx="1500241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存储结构</a:t>
            </a:r>
          </a:p>
        </p:txBody>
      </p:sp>
      <p:sp>
        <p:nvSpPr>
          <p:cNvPr id="384020" name="Oval 20"/>
          <p:cNvSpPr>
            <a:spLocks noChangeArrowheads="1"/>
          </p:cNvSpPr>
          <p:nvPr/>
        </p:nvSpPr>
        <p:spPr bwMode="auto">
          <a:xfrm>
            <a:off x="7285681" y="2590528"/>
            <a:ext cx="1500239" cy="7031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8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存储结构</a:t>
            </a:r>
          </a:p>
        </p:txBody>
      </p:sp>
      <p:sp>
        <p:nvSpPr>
          <p:cNvPr id="384021" name="AutoShape 21"/>
          <p:cNvSpPr>
            <a:spLocks noChangeArrowheads="1"/>
          </p:cNvSpPr>
          <p:nvPr/>
        </p:nvSpPr>
        <p:spPr bwMode="auto">
          <a:xfrm>
            <a:off x="2450611" y="1561828"/>
            <a:ext cx="1182284" cy="805763"/>
          </a:xfrm>
          <a:prstGeom prst="leftRightArrow">
            <a:avLst>
              <a:gd name="adj1" fmla="val 50000"/>
              <a:gd name="adj2" fmla="val 3432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6000" tIns="0" bIns="0"/>
          <a:lstStyle/>
          <a:p>
            <a:pPr algn="just" eaLnBrk="0" hangingPunct="0"/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比 较</a:t>
            </a:r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auto">
          <a:xfrm flipH="1">
            <a:off x="1673332" y="841103"/>
            <a:ext cx="1988138" cy="10109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3" name="Freeform 23"/>
          <p:cNvSpPr>
            <a:spLocks/>
          </p:cNvSpPr>
          <p:nvPr/>
        </p:nvSpPr>
        <p:spPr bwMode="auto">
          <a:xfrm>
            <a:off x="4453951" y="1071289"/>
            <a:ext cx="45719" cy="641191"/>
          </a:xfrm>
          <a:custGeom>
            <a:avLst/>
            <a:gdLst>
              <a:gd name="T0" fmla="*/ 0 w 1"/>
              <a:gd name="T1" fmla="*/ 0 h 750"/>
              <a:gd name="T2" fmla="*/ 0 w 1"/>
              <a:gd name="T3" fmla="*/ 750 h 7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50">
                <a:moveTo>
                  <a:pt x="0" y="0"/>
                </a:moveTo>
                <a:lnTo>
                  <a:pt x="0" y="7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4" name="Freeform 24"/>
          <p:cNvSpPr>
            <a:spLocks/>
          </p:cNvSpPr>
          <p:nvPr/>
        </p:nvSpPr>
        <p:spPr bwMode="auto">
          <a:xfrm>
            <a:off x="5066883" y="858565"/>
            <a:ext cx="2125187" cy="946826"/>
          </a:xfrm>
          <a:custGeom>
            <a:avLst/>
            <a:gdLst>
              <a:gd name="T0" fmla="*/ 0 w 2190"/>
              <a:gd name="T1" fmla="*/ 0 h 870"/>
              <a:gd name="T2" fmla="*/ 2190 w 2190"/>
              <a:gd name="T3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90" h="870">
                <a:moveTo>
                  <a:pt x="0" y="0"/>
                </a:moveTo>
                <a:lnTo>
                  <a:pt x="2190" y="8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5" name="Freeform 25"/>
          <p:cNvSpPr>
            <a:spLocks/>
          </p:cNvSpPr>
          <p:nvPr/>
        </p:nvSpPr>
        <p:spPr bwMode="auto">
          <a:xfrm>
            <a:off x="6653932" y="2069828"/>
            <a:ext cx="314301" cy="722409"/>
          </a:xfrm>
          <a:custGeom>
            <a:avLst/>
            <a:gdLst>
              <a:gd name="T0" fmla="*/ 315 w 315"/>
              <a:gd name="T1" fmla="*/ 0 h 480"/>
              <a:gd name="T2" fmla="*/ 0 w 315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5" h="480">
                <a:moveTo>
                  <a:pt x="315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6" name="Freeform 26"/>
          <p:cNvSpPr>
            <a:spLocks/>
          </p:cNvSpPr>
          <p:nvPr/>
        </p:nvSpPr>
        <p:spPr bwMode="auto">
          <a:xfrm>
            <a:off x="7603290" y="2084115"/>
            <a:ext cx="277755" cy="681801"/>
          </a:xfrm>
          <a:custGeom>
            <a:avLst/>
            <a:gdLst>
              <a:gd name="T0" fmla="*/ 0 w 255"/>
              <a:gd name="T1" fmla="*/ 0 h 495"/>
              <a:gd name="T2" fmla="*/ 255 w 255"/>
              <a:gd name="T3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5" h="495">
                <a:moveTo>
                  <a:pt x="0" y="0"/>
                </a:moveTo>
                <a:lnTo>
                  <a:pt x="255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7" name="Freeform 27"/>
          <p:cNvSpPr>
            <a:spLocks/>
          </p:cNvSpPr>
          <p:nvPr/>
        </p:nvSpPr>
        <p:spPr bwMode="auto">
          <a:xfrm>
            <a:off x="4823075" y="2069828"/>
            <a:ext cx="221108" cy="722409"/>
          </a:xfrm>
          <a:custGeom>
            <a:avLst/>
            <a:gdLst>
              <a:gd name="T0" fmla="*/ 0 w 255"/>
              <a:gd name="T1" fmla="*/ 0 h 525"/>
              <a:gd name="T2" fmla="*/ 255 w 255"/>
              <a:gd name="T3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5" h="525">
                <a:moveTo>
                  <a:pt x="0" y="0"/>
                </a:moveTo>
                <a:lnTo>
                  <a:pt x="255" y="52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8" name="Freeform 28"/>
          <p:cNvSpPr>
            <a:spLocks/>
          </p:cNvSpPr>
          <p:nvPr/>
        </p:nvSpPr>
        <p:spPr bwMode="auto">
          <a:xfrm>
            <a:off x="3884978" y="2076177"/>
            <a:ext cx="268617" cy="692487"/>
          </a:xfrm>
          <a:custGeom>
            <a:avLst/>
            <a:gdLst>
              <a:gd name="T0" fmla="*/ 218 w 218"/>
              <a:gd name="T1" fmla="*/ 0 h 503"/>
              <a:gd name="T2" fmla="*/ 0 w 218"/>
              <a:gd name="T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8" h="503">
                <a:moveTo>
                  <a:pt x="218" y="0"/>
                </a:moveTo>
                <a:lnTo>
                  <a:pt x="0" y="50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29" name="Freeform 29"/>
          <p:cNvSpPr>
            <a:spLocks/>
          </p:cNvSpPr>
          <p:nvPr/>
        </p:nvSpPr>
        <p:spPr bwMode="auto">
          <a:xfrm>
            <a:off x="2041148" y="2076177"/>
            <a:ext cx="213797" cy="692487"/>
          </a:xfrm>
          <a:custGeom>
            <a:avLst/>
            <a:gdLst>
              <a:gd name="T0" fmla="*/ 0 w 173"/>
              <a:gd name="T1" fmla="*/ 0 h 503"/>
              <a:gd name="T2" fmla="*/ 173 w 173"/>
              <a:gd name="T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3" h="503">
                <a:moveTo>
                  <a:pt x="0" y="0"/>
                </a:moveTo>
                <a:lnTo>
                  <a:pt x="173" y="50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0" name="Freeform 30"/>
          <p:cNvSpPr>
            <a:spLocks/>
          </p:cNvSpPr>
          <p:nvPr/>
        </p:nvSpPr>
        <p:spPr bwMode="auto">
          <a:xfrm>
            <a:off x="1044757" y="2084115"/>
            <a:ext cx="294201" cy="681801"/>
          </a:xfrm>
          <a:custGeom>
            <a:avLst/>
            <a:gdLst>
              <a:gd name="T0" fmla="*/ 345 w 345"/>
              <a:gd name="T1" fmla="*/ 0 h 495"/>
              <a:gd name="T2" fmla="*/ 0 w 345"/>
              <a:gd name="T3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495">
                <a:moveTo>
                  <a:pt x="345" y="0"/>
                </a:moveTo>
                <a:lnTo>
                  <a:pt x="0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1" name="Freeform 31"/>
          <p:cNvSpPr>
            <a:spLocks/>
          </p:cNvSpPr>
          <p:nvPr/>
        </p:nvSpPr>
        <p:spPr bwMode="auto">
          <a:xfrm flipH="1">
            <a:off x="750313" y="3158852"/>
            <a:ext cx="45719" cy="621955"/>
          </a:xfrm>
          <a:custGeom>
            <a:avLst/>
            <a:gdLst>
              <a:gd name="T0" fmla="*/ 0 w 1"/>
              <a:gd name="T1" fmla="*/ 0 h 675"/>
              <a:gd name="T2" fmla="*/ 0 w 1"/>
              <a:gd name="T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2" name="Freeform 32"/>
          <p:cNvSpPr>
            <a:spLocks/>
          </p:cNvSpPr>
          <p:nvPr/>
        </p:nvSpPr>
        <p:spPr bwMode="auto">
          <a:xfrm flipH="1">
            <a:off x="3874194" y="3147740"/>
            <a:ext cx="45719" cy="701036"/>
          </a:xfrm>
          <a:custGeom>
            <a:avLst/>
            <a:gdLst>
              <a:gd name="T0" fmla="*/ 0 w 1"/>
              <a:gd name="T1" fmla="*/ 0 h 675"/>
              <a:gd name="T2" fmla="*/ 0 w 1"/>
              <a:gd name="T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3" name="Freeform 33"/>
          <p:cNvSpPr>
            <a:spLocks/>
          </p:cNvSpPr>
          <p:nvPr/>
        </p:nvSpPr>
        <p:spPr bwMode="auto">
          <a:xfrm flipH="1">
            <a:off x="6651050" y="3162028"/>
            <a:ext cx="45719" cy="703172"/>
          </a:xfrm>
          <a:custGeom>
            <a:avLst/>
            <a:gdLst>
              <a:gd name="T0" fmla="*/ 0 w 1"/>
              <a:gd name="T1" fmla="*/ 0 h 675"/>
              <a:gd name="T2" fmla="*/ 0 w 1"/>
              <a:gd name="T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4" name="Freeform 34"/>
          <p:cNvSpPr>
            <a:spLocks/>
          </p:cNvSpPr>
          <p:nvPr/>
        </p:nvSpPr>
        <p:spPr bwMode="auto">
          <a:xfrm>
            <a:off x="1858197" y="3112815"/>
            <a:ext cx="204661" cy="662564"/>
          </a:xfrm>
          <a:custGeom>
            <a:avLst/>
            <a:gdLst>
              <a:gd name="T0" fmla="*/ 210 w 210"/>
              <a:gd name="T1" fmla="*/ 0 h 690"/>
              <a:gd name="T2" fmla="*/ 0 w 210"/>
              <a:gd name="T3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690">
                <a:moveTo>
                  <a:pt x="210" y="0"/>
                </a:moveTo>
                <a:lnTo>
                  <a:pt x="0" y="6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5" name="Freeform 35"/>
          <p:cNvSpPr>
            <a:spLocks/>
          </p:cNvSpPr>
          <p:nvPr/>
        </p:nvSpPr>
        <p:spPr bwMode="auto">
          <a:xfrm>
            <a:off x="4761826" y="3112815"/>
            <a:ext cx="191869" cy="745920"/>
          </a:xfrm>
          <a:custGeom>
            <a:avLst/>
            <a:gdLst>
              <a:gd name="T0" fmla="*/ 170 w 170"/>
              <a:gd name="T1" fmla="*/ 0 h 705"/>
              <a:gd name="T2" fmla="*/ 0 w 170"/>
              <a:gd name="T3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0" h="705">
                <a:moveTo>
                  <a:pt x="170" y="0"/>
                </a:moveTo>
                <a:lnTo>
                  <a:pt x="0" y="70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6" name="Freeform 36"/>
          <p:cNvSpPr>
            <a:spLocks/>
          </p:cNvSpPr>
          <p:nvPr/>
        </p:nvSpPr>
        <p:spPr bwMode="auto">
          <a:xfrm>
            <a:off x="7727425" y="3128690"/>
            <a:ext cx="202834" cy="786528"/>
          </a:xfrm>
          <a:custGeom>
            <a:avLst/>
            <a:gdLst>
              <a:gd name="T0" fmla="*/ 180 w 180"/>
              <a:gd name="T1" fmla="*/ 0 h 750"/>
              <a:gd name="T2" fmla="*/ 0 w 180"/>
              <a:gd name="T3" fmla="*/ 750 h 7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0" h="750">
                <a:moveTo>
                  <a:pt x="180" y="0"/>
                </a:moveTo>
                <a:lnTo>
                  <a:pt x="0" y="7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7" name="Freeform 37"/>
          <p:cNvSpPr>
            <a:spLocks/>
          </p:cNvSpPr>
          <p:nvPr/>
        </p:nvSpPr>
        <p:spPr bwMode="auto">
          <a:xfrm>
            <a:off x="2605497" y="3112814"/>
            <a:ext cx="135223" cy="641191"/>
          </a:xfrm>
          <a:custGeom>
            <a:avLst/>
            <a:gdLst>
              <a:gd name="T0" fmla="*/ 0 w 155"/>
              <a:gd name="T1" fmla="*/ 0 h 630"/>
              <a:gd name="T2" fmla="*/ 155 w 155"/>
              <a:gd name="T3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" h="630">
                <a:moveTo>
                  <a:pt x="0" y="0"/>
                </a:moveTo>
                <a:lnTo>
                  <a:pt x="155" y="63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8" name="Freeform 38"/>
          <p:cNvSpPr>
            <a:spLocks/>
          </p:cNvSpPr>
          <p:nvPr/>
        </p:nvSpPr>
        <p:spPr bwMode="auto">
          <a:xfrm>
            <a:off x="5595423" y="3082653"/>
            <a:ext cx="105985" cy="765155"/>
          </a:xfrm>
          <a:custGeom>
            <a:avLst/>
            <a:gdLst>
              <a:gd name="T0" fmla="*/ 0 w 100"/>
              <a:gd name="T1" fmla="*/ 0 h 720"/>
              <a:gd name="T2" fmla="*/ 100 w 100"/>
              <a:gd name="T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" h="720">
                <a:moveTo>
                  <a:pt x="0" y="0"/>
                </a:moveTo>
                <a:lnTo>
                  <a:pt x="100" y="7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39" name="Freeform 39"/>
          <p:cNvSpPr>
            <a:spLocks/>
          </p:cNvSpPr>
          <p:nvPr/>
        </p:nvSpPr>
        <p:spPr bwMode="auto">
          <a:xfrm>
            <a:off x="8384650" y="3098528"/>
            <a:ext cx="202834" cy="784390"/>
          </a:xfrm>
          <a:custGeom>
            <a:avLst/>
            <a:gdLst>
              <a:gd name="T0" fmla="*/ 0 w 195"/>
              <a:gd name="T1" fmla="*/ 0 h 720"/>
              <a:gd name="T2" fmla="*/ 195 w 195"/>
              <a:gd name="T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" h="720">
                <a:moveTo>
                  <a:pt x="0" y="0"/>
                </a:moveTo>
                <a:lnTo>
                  <a:pt x="195" y="7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7149748" y="5671418"/>
            <a:ext cx="1036097" cy="476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模式匹配</a:t>
            </a:r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 flipH="1" flipV="1">
            <a:off x="7747455" y="5349154"/>
            <a:ext cx="1828" cy="41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42" name="AutoShape 42"/>
          <p:cNvSpPr>
            <a:spLocks noChangeArrowheads="1"/>
          </p:cNvSpPr>
          <p:nvPr/>
        </p:nvSpPr>
        <p:spPr bwMode="auto">
          <a:xfrm>
            <a:off x="1990154" y="3803378"/>
            <a:ext cx="590229" cy="74378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比较</a:t>
            </a:r>
          </a:p>
        </p:txBody>
      </p:sp>
      <p:sp>
        <p:nvSpPr>
          <p:cNvPr id="384043" name="AutoShape 43"/>
          <p:cNvSpPr>
            <a:spLocks noChangeArrowheads="1"/>
          </p:cNvSpPr>
          <p:nvPr/>
        </p:nvSpPr>
        <p:spPr bwMode="auto">
          <a:xfrm>
            <a:off x="4923854" y="3895453"/>
            <a:ext cx="590229" cy="74378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比较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1211164" y="5341218"/>
            <a:ext cx="1953419" cy="8271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⑴基本操作的实现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⑵时间性能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4113114" y="5403130"/>
            <a:ext cx="1953419" cy="827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⑴基本操作的实现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600">
                <a:solidFill>
                  <a:srgbClr val="003300"/>
                </a:solidFill>
                <a:latin typeface="仿宋_GB2312" pitchFamily="49" charset="-122"/>
                <a:ea typeface="仿宋_GB2312" pitchFamily="49" charset="-122"/>
              </a:rPr>
              <a:t>⑵时间性能</a:t>
            </a:r>
          </a:p>
        </p:txBody>
      </p:sp>
      <p:sp>
        <p:nvSpPr>
          <p:cNvPr id="384046" name="Line 46"/>
          <p:cNvSpPr>
            <a:spLocks noChangeShapeType="1"/>
          </p:cNvSpPr>
          <p:nvPr/>
        </p:nvSpPr>
        <p:spPr bwMode="auto">
          <a:xfrm>
            <a:off x="2734370" y="4957042"/>
            <a:ext cx="0" cy="495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47" name="Line 47"/>
          <p:cNvSpPr>
            <a:spLocks noChangeShapeType="1"/>
          </p:cNvSpPr>
          <p:nvPr/>
        </p:nvSpPr>
        <p:spPr bwMode="auto">
          <a:xfrm>
            <a:off x="1883470" y="4941168"/>
            <a:ext cx="0" cy="4979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48" name="Line 48"/>
          <p:cNvSpPr>
            <a:spLocks noChangeShapeType="1"/>
          </p:cNvSpPr>
          <p:nvPr/>
        </p:nvSpPr>
        <p:spPr bwMode="auto">
          <a:xfrm>
            <a:off x="4787008" y="5033243"/>
            <a:ext cx="0" cy="4979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49" name="Line 49"/>
          <p:cNvSpPr>
            <a:spLocks noChangeShapeType="1"/>
          </p:cNvSpPr>
          <p:nvPr/>
        </p:nvSpPr>
        <p:spPr bwMode="auto">
          <a:xfrm>
            <a:off x="5699820" y="5033243"/>
            <a:ext cx="0" cy="4979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84050" name="AutoShape 50"/>
          <p:cNvSpPr>
            <a:spLocks noChangeArrowheads="1"/>
          </p:cNvSpPr>
          <p:nvPr/>
        </p:nvSpPr>
        <p:spPr bwMode="auto">
          <a:xfrm>
            <a:off x="5983408" y="188639"/>
            <a:ext cx="2653287" cy="1162693"/>
          </a:xfrm>
          <a:prstGeom prst="wedgeEllipseCallout">
            <a:avLst>
              <a:gd name="adj1" fmla="val -57782"/>
              <a:gd name="adj2" fmla="val 82171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以下不讲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385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en-US" dirty="0"/>
              <a:t>栈的应用：递归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89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052736"/>
            <a:ext cx="7620000" cy="4464496"/>
          </a:xfrm>
        </p:spPr>
        <p:txBody>
          <a:bodyPr/>
          <a:lstStyle/>
          <a:p>
            <a:r>
              <a:rPr lang="en-US" altLang="zh-CN" sz="3600" dirty="0"/>
              <a:t>1</a:t>
            </a:r>
            <a:r>
              <a:rPr lang="zh-CN" altLang="en-US" sz="3600" dirty="0" smtClean="0"/>
              <a:t>、分治算法</a:t>
            </a:r>
            <a:endParaRPr lang="en-US" altLang="zh-CN" sz="3600" dirty="0"/>
          </a:p>
          <a:p>
            <a:pPr lvl="1"/>
            <a:r>
              <a:rPr lang="zh-CN" altLang="en-US" sz="3200" dirty="0" smtClean="0">
                <a:solidFill>
                  <a:srgbClr val="000000"/>
                </a:solidFill>
              </a:rPr>
              <a:t>程序设计</a:t>
            </a:r>
            <a:r>
              <a:rPr lang="zh-CN" altLang="en-US" sz="3200" dirty="0">
                <a:solidFill>
                  <a:srgbClr val="000000"/>
                </a:solidFill>
              </a:rPr>
              <a:t>中</a:t>
            </a:r>
            <a:r>
              <a:rPr lang="zh-CN" altLang="en-US" sz="3200" dirty="0">
                <a:solidFill>
                  <a:srgbClr val="FF0000"/>
                </a:solidFill>
              </a:rPr>
              <a:t>递归</a:t>
            </a:r>
            <a:r>
              <a:rPr lang="zh-CN" altLang="en-US" sz="3200" dirty="0">
                <a:solidFill>
                  <a:srgbClr val="000000"/>
                </a:solidFill>
              </a:rPr>
              <a:t>的思想类似于数学中的</a:t>
            </a:r>
            <a:r>
              <a:rPr lang="zh-CN" altLang="en-US" sz="3200" dirty="0" smtClean="0">
                <a:latin typeface="Times New Roman"/>
              </a:rPr>
              <a:t>“</a:t>
            </a:r>
            <a:r>
              <a:rPr lang="zh-CN" altLang="en-US" sz="3200" dirty="0" smtClean="0">
                <a:solidFill>
                  <a:srgbClr val="FF0000"/>
                </a:solidFill>
              </a:rPr>
              <a:t>数学归纳法</a:t>
            </a:r>
            <a:r>
              <a:rPr lang="zh-CN" altLang="en-US" sz="3200" dirty="0" smtClean="0">
                <a:latin typeface="Times New Roman"/>
              </a:rPr>
              <a:t>”</a:t>
            </a:r>
            <a:r>
              <a:rPr lang="en-US" altLang="zh-CN" sz="3200" dirty="0" smtClean="0">
                <a:latin typeface="Times New Roman"/>
              </a:rPr>
              <a:t>(</a:t>
            </a:r>
            <a:r>
              <a:rPr lang="zh-CN" altLang="en-US" sz="3200" dirty="0" smtClean="0">
                <a:latin typeface="Times New Roman"/>
              </a:rPr>
              <a:t>研究</a:t>
            </a:r>
            <a:r>
              <a:rPr lang="en-US" altLang="zh-CN" sz="3200" dirty="0" smtClean="0">
                <a:latin typeface="Times New Roman"/>
              </a:rPr>
              <a:t>n-1</a:t>
            </a:r>
            <a:r>
              <a:rPr lang="zh-CN" altLang="en-US" sz="3200" dirty="0" smtClean="0">
                <a:latin typeface="Times New Roman"/>
              </a:rPr>
              <a:t>的情况</a:t>
            </a:r>
            <a:r>
              <a:rPr lang="en-US" altLang="zh-CN" sz="3200" dirty="0" smtClean="0">
                <a:latin typeface="Times New Roman"/>
              </a:rPr>
              <a:t>, </a:t>
            </a:r>
            <a:r>
              <a:rPr lang="zh-CN" altLang="en-US" sz="3200" dirty="0" smtClean="0">
                <a:latin typeface="Times New Roman"/>
              </a:rPr>
              <a:t>依次递减</a:t>
            </a:r>
            <a:r>
              <a:rPr lang="en-US" altLang="zh-CN" sz="3200" dirty="0" smtClean="0">
                <a:latin typeface="Times New Roman"/>
              </a:rPr>
              <a:t>)</a:t>
            </a:r>
            <a:r>
              <a:rPr lang="zh-CN" altLang="en-US" sz="3200" dirty="0" smtClean="0"/>
              <a:t>，</a:t>
            </a:r>
            <a:r>
              <a:rPr lang="zh-CN" altLang="en-US" sz="3200" b="1" dirty="0">
                <a:solidFill>
                  <a:srgbClr val="C00000"/>
                </a:solidFill>
              </a:rPr>
              <a:t>用来解决结构自相似</a:t>
            </a:r>
            <a:r>
              <a:rPr lang="zh-CN" altLang="en-US" sz="3200" dirty="0">
                <a:solidFill>
                  <a:srgbClr val="000000"/>
                </a:solidFill>
              </a:rPr>
              <a:t>的问题</a:t>
            </a:r>
            <a:r>
              <a:rPr lang="zh-CN" altLang="en-US" sz="3200" dirty="0" smtClean="0">
                <a:solidFill>
                  <a:srgbClr val="000000"/>
                </a:solidFill>
              </a:rPr>
              <a:t>。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3200" dirty="0" smtClean="0">
                <a:solidFill>
                  <a:srgbClr val="000000"/>
                </a:solidFill>
              </a:rPr>
              <a:t>简单</a:t>
            </a:r>
            <a:r>
              <a:rPr lang="zh-CN" altLang="en-US" sz="3200" dirty="0">
                <a:solidFill>
                  <a:srgbClr val="000000"/>
                </a:solidFill>
              </a:rPr>
              <a:t>的说，就是将一个问题分解成两部分，一部分是一些特殊的值，可以直接求解；另一部分与原问题相似，但规模较小。逐步分解，直到可以直接求解为止。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D:\讲义\实验和小学期\C++课程讲义\2004新教材\C.pot</Template>
  <TotalTime>533800</TotalTime>
  <Words>5415</Words>
  <Application>Microsoft Office PowerPoint</Application>
  <PresentationFormat>全屏显示(4:3)</PresentationFormat>
  <Paragraphs>1670</Paragraphs>
  <Slides>109</Slides>
  <Notes>17</Notes>
  <HiddenSlides>28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0" baseType="lpstr">
      <vt:lpstr>模板</vt:lpstr>
      <vt:lpstr>数据结构     第3章  栈,  队列, 串</vt:lpstr>
      <vt:lpstr>PowerPoint 演示文稿</vt:lpstr>
      <vt:lpstr>注意预习</vt:lpstr>
      <vt:lpstr>回顾------第2章  线性表</vt:lpstr>
      <vt:lpstr>课程安排：共32课时</vt:lpstr>
      <vt:lpstr>顺序表</vt:lpstr>
      <vt:lpstr>2.2 顺序表的实现—插入</vt:lpstr>
      <vt:lpstr>2.2 顺序表的实现—插入</vt:lpstr>
      <vt:lpstr>2.3 链式存储结构</vt:lpstr>
      <vt:lpstr>2.3.2 单链表的实现—构造函数</vt:lpstr>
      <vt:lpstr>PowerPoint 演示文稿</vt:lpstr>
      <vt:lpstr>PowerPoint 演示文稿</vt:lpstr>
      <vt:lpstr>第3章  栈、队列、串</vt:lpstr>
      <vt:lpstr>什么是栈、队列、串？</vt:lpstr>
      <vt:lpstr>3.1 栈---实例</vt:lpstr>
      <vt:lpstr>3.1.1 栈的定义</vt:lpstr>
      <vt:lpstr>3.1.1 栈的定义</vt:lpstr>
      <vt:lpstr>3.1.2顺序栈</vt:lpstr>
      <vt:lpstr>3.1.2顺序栈</vt:lpstr>
      <vt:lpstr>3.1.2顺序栈的实现</vt:lpstr>
      <vt:lpstr>顺序栈的实现</vt:lpstr>
      <vt:lpstr>入栈实现</vt:lpstr>
      <vt:lpstr>出栈实现</vt:lpstr>
      <vt:lpstr>思考  3分钟时间</vt:lpstr>
      <vt:lpstr>3.1.1 栈的链式结构</vt:lpstr>
      <vt:lpstr>链栈的实现</vt:lpstr>
      <vt:lpstr>链栈的实现</vt:lpstr>
      <vt:lpstr>链栈的实现</vt:lpstr>
      <vt:lpstr>顺序栈和链栈的比较</vt:lpstr>
      <vt:lpstr>思考题（略:由于C语言没讲到）</vt:lpstr>
      <vt:lpstr>思考  void Convert(int num, int r)</vt:lpstr>
      <vt:lpstr>进制转换算法</vt:lpstr>
      <vt:lpstr>进制转换算法</vt:lpstr>
      <vt:lpstr>3.2 队列--队列的应用</vt:lpstr>
      <vt:lpstr>3.2.1 队列的定义</vt:lpstr>
      <vt:lpstr>3.2.1 队列的定义</vt:lpstr>
      <vt:lpstr>队列的模拟操作</vt:lpstr>
      <vt:lpstr>3.2.2队列的顺序结构</vt:lpstr>
      <vt:lpstr>3.2.2队列的顺序结构</vt:lpstr>
      <vt:lpstr>判断循环队列空和满？</vt:lpstr>
      <vt:lpstr>入队和出队</vt:lpstr>
      <vt:lpstr>循环队列的实现</vt:lpstr>
      <vt:lpstr>入队实现</vt:lpstr>
      <vt:lpstr>出队实现</vt:lpstr>
      <vt:lpstr>3.2.3队列的链式结构</vt:lpstr>
      <vt:lpstr>链队列的实现</vt:lpstr>
      <vt:lpstr>链队列的实现</vt:lpstr>
      <vt:lpstr>链队列的实现</vt:lpstr>
      <vt:lpstr>链队列的实现</vt:lpstr>
      <vt:lpstr>PowerPoint 演示文稿</vt:lpstr>
      <vt:lpstr>数据结构     第3章  栈,  队列, 串(2)</vt:lpstr>
      <vt:lpstr>注意预习</vt:lpstr>
      <vt:lpstr>培根 论读书</vt:lpstr>
      <vt:lpstr>PowerPoint 演示文稿</vt:lpstr>
      <vt:lpstr>PowerPoint 演示文稿</vt:lpstr>
      <vt:lpstr>第3章  栈、队列、串 (回顾略)</vt:lpstr>
      <vt:lpstr>什么是栈、队列、串？</vt:lpstr>
      <vt:lpstr>3.1 栈---实例</vt:lpstr>
      <vt:lpstr>3.1.1 栈的定义</vt:lpstr>
      <vt:lpstr>3.1.2顺序栈</vt:lpstr>
      <vt:lpstr>顺序栈的实现</vt:lpstr>
      <vt:lpstr>3.1.1 栈的链式结构</vt:lpstr>
      <vt:lpstr>链栈的实现</vt:lpstr>
      <vt:lpstr>链栈的实现</vt:lpstr>
      <vt:lpstr>顺序栈和链栈的比较</vt:lpstr>
      <vt:lpstr>3.2 队列--队列的应用</vt:lpstr>
      <vt:lpstr>3.2.1 队列的定义</vt:lpstr>
      <vt:lpstr>队列的模拟操作</vt:lpstr>
      <vt:lpstr>3.2.2队列的顺序结构</vt:lpstr>
      <vt:lpstr>3.2.2队列的顺序结构</vt:lpstr>
      <vt:lpstr>判断循环队列空和满？</vt:lpstr>
      <vt:lpstr>入队和出队</vt:lpstr>
      <vt:lpstr>入队实现</vt:lpstr>
      <vt:lpstr>出队实现</vt:lpstr>
      <vt:lpstr>3.2.3队列的链式结构 new</vt:lpstr>
      <vt:lpstr>3.2.3队列的链式结构</vt:lpstr>
      <vt:lpstr>链队列的实现</vt:lpstr>
      <vt:lpstr>链队列的实现</vt:lpstr>
      <vt:lpstr>链队列的实现</vt:lpstr>
      <vt:lpstr>3.3 串(参考书第三章,需简略)</vt:lpstr>
      <vt:lpstr>3.3 串</vt:lpstr>
      <vt:lpstr>3.3.1 串的定义</vt:lpstr>
      <vt:lpstr>串的顺序存储结构(依赖具体程序语言)</vt:lpstr>
      <vt:lpstr>串的顺序存储结构</vt:lpstr>
      <vt:lpstr>串操作的实现</vt:lpstr>
      <vt:lpstr>模式匹配</vt:lpstr>
      <vt:lpstr>第2节  串的模式匹配算法</vt:lpstr>
      <vt:lpstr>简单模式匹配算法思想（值得看）</vt:lpstr>
      <vt:lpstr>PowerPoint 演示文稿</vt:lpstr>
      <vt:lpstr>PowerPoint 演示文稿</vt:lpstr>
      <vt:lpstr>朴素的模式匹配算法</vt:lpstr>
      <vt:lpstr>简单模式匹配算法 </vt:lpstr>
      <vt:lpstr>算法时间复杂度分析</vt:lpstr>
      <vt:lpstr>PowerPoint 演示文稿</vt:lpstr>
      <vt:lpstr>串的应用</vt:lpstr>
      <vt:lpstr>例如：恺撒密码</vt:lpstr>
      <vt:lpstr>PowerPoint 演示文稿</vt:lpstr>
      <vt:lpstr>以下不讲</vt:lpstr>
      <vt:lpstr>3.4  栈的应用：递归</vt:lpstr>
      <vt:lpstr>3.4.1 分治递归</vt:lpstr>
      <vt:lpstr>汉诺塔问题</vt:lpstr>
      <vt:lpstr>例如：汉诺塔游戏</vt:lpstr>
      <vt:lpstr>PowerPoint 演示文稿</vt:lpstr>
      <vt:lpstr>PowerPoint 演示文稿</vt:lpstr>
      <vt:lpstr>PowerPoint 演示文稿</vt:lpstr>
      <vt:lpstr>汉诺塔</vt:lpstr>
      <vt:lpstr>试用堆栈实现汉诺塔问题</vt:lpstr>
      <vt:lpstr>3.4.2 回溯法</vt:lpstr>
      <vt:lpstr>课后积累的问题</vt:lpstr>
    </vt:vector>
  </TitlesOfParts>
  <Company>Legend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C++程序设计教程</dc:title>
  <dc:creator>徐雅静</dc:creator>
  <cp:lastModifiedBy>Windows 用户</cp:lastModifiedBy>
  <cp:revision>644</cp:revision>
  <cp:lastPrinted>1601-01-01T00:00:00Z</cp:lastPrinted>
  <dcterms:created xsi:type="dcterms:W3CDTF">2003-11-01T06:36:45Z</dcterms:created>
  <dcterms:modified xsi:type="dcterms:W3CDTF">2019-10-08T12:31:45Z</dcterms:modified>
</cp:coreProperties>
</file>