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9"/>
  </p:handoutMasterIdLst>
  <p:sldIdLst>
    <p:sldId id="551" r:id="rId3"/>
    <p:sldId id="650" r:id="rId5"/>
    <p:sldId id="654" r:id="rId6"/>
    <p:sldId id="655" r:id="rId7"/>
    <p:sldId id="651" r:id="rId8"/>
    <p:sldId id="652" r:id="rId9"/>
    <p:sldId id="653" r:id="rId10"/>
    <p:sldId id="556" r:id="rId11"/>
    <p:sldId id="552" r:id="rId12"/>
    <p:sldId id="554" r:id="rId13"/>
    <p:sldId id="555" r:id="rId14"/>
    <p:sldId id="553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9" r:id="rId23"/>
    <p:sldId id="564" r:id="rId24"/>
    <p:sldId id="565" r:id="rId25"/>
    <p:sldId id="566" r:id="rId26"/>
    <p:sldId id="567" r:id="rId27"/>
    <p:sldId id="568" r:id="rId28"/>
    <p:sldId id="570" r:id="rId29"/>
    <p:sldId id="571" r:id="rId30"/>
    <p:sldId id="572" r:id="rId31"/>
    <p:sldId id="573" r:id="rId32"/>
    <p:sldId id="427" r:id="rId33"/>
    <p:sldId id="439" r:id="rId34"/>
    <p:sldId id="502" r:id="rId35"/>
    <p:sldId id="429" r:id="rId36"/>
    <p:sldId id="402" r:id="rId37"/>
    <p:sldId id="482" r:id="rId38"/>
    <p:sldId id="483" r:id="rId39"/>
    <p:sldId id="403" r:id="rId40"/>
    <p:sldId id="404" r:id="rId41"/>
    <p:sldId id="405" r:id="rId42"/>
    <p:sldId id="443" r:id="rId43"/>
    <p:sldId id="539" r:id="rId44"/>
    <p:sldId id="444" r:id="rId45"/>
    <p:sldId id="408" r:id="rId46"/>
    <p:sldId id="440" r:id="rId47"/>
    <p:sldId id="409" r:id="rId48"/>
    <p:sldId id="516" r:id="rId49"/>
    <p:sldId id="410" r:id="rId50"/>
    <p:sldId id="446" r:id="rId51"/>
    <p:sldId id="448" r:id="rId52"/>
    <p:sldId id="451" r:id="rId53"/>
    <p:sldId id="517" r:id="rId54"/>
    <p:sldId id="412" r:id="rId55"/>
    <p:sldId id="454" r:id="rId56"/>
    <p:sldId id="455" r:id="rId57"/>
    <p:sldId id="456" r:id="rId58"/>
    <p:sldId id="457" r:id="rId59"/>
    <p:sldId id="540" r:id="rId60"/>
    <p:sldId id="574" r:id="rId61"/>
    <p:sldId id="645" r:id="rId62"/>
    <p:sldId id="646" r:id="rId63"/>
    <p:sldId id="647" r:id="rId64"/>
    <p:sldId id="648" r:id="rId65"/>
    <p:sldId id="578" r:id="rId66"/>
    <p:sldId id="576" r:id="rId67"/>
    <p:sldId id="579" r:id="rId68"/>
    <p:sldId id="580" r:id="rId69"/>
    <p:sldId id="588" r:id="rId70"/>
    <p:sldId id="518" r:id="rId71"/>
    <p:sldId id="642" r:id="rId72"/>
    <p:sldId id="519" r:id="rId73"/>
    <p:sldId id="520" r:id="rId74"/>
    <p:sldId id="521" r:id="rId75"/>
    <p:sldId id="581" r:id="rId76"/>
    <p:sldId id="526" r:id="rId77"/>
    <p:sldId id="491" r:id="rId78"/>
    <p:sldId id="464" r:id="rId79"/>
    <p:sldId id="649" r:id="rId80"/>
    <p:sldId id="591" r:id="rId81"/>
    <p:sldId id="643" r:id="rId82"/>
    <p:sldId id="590" r:id="rId83"/>
    <p:sldId id="503" r:id="rId84"/>
    <p:sldId id="584" r:id="rId85"/>
    <p:sldId id="528" r:id="rId86"/>
    <p:sldId id="527" r:id="rId87"/>
    <p:sldId id="465" r:id="rId88"/>
    <p:sldId id="585" r:id="rId89"/>
    <p:sldId id="594" r:id="rId90"/>
    <p:sldId id="541" r:id="rId91"/>
    <p:sldId id="596" r:id="rId92"/>
    <p:sldId id="533" r:id="rId93"/>
    <p:sldId id="534" r:id="rId94"/>
    <p:sldId id="545" r:id="rId95"/>
    <p:sldId id="599" r:id="rId96"/>
    <p:sldId id="546" r:id="rId97"/>
    <p:sldId id="523" r:id="rId98"/>
    <p:sldId id="600" r:id="rId99"/>
    <p:sldId id="471" r:id="rId100"/>
    <p:sldId id="495" r:id="rId101"/>
    <p:sldId id="470" r:id="rId102"/>
    <p:sldId id="601" r:id="rId103"/>
    <p:sldId id="513" r:id="rId104"/>
    <p:sldId id="635" r:id="rId105"/>
    <p:sldId id="602" r:id="rId106"/>
    <p:sldId id="603" r:id="rId107"/>
    <p:sldId id="614" r:id="rId108"/>
    <p:sldId id="641" r:id="rId109"/>
    <p:sldId id="615" r:id="rId110"/>
    <p:sldId id="616" r:id="rId111"/>
    <p:sldId id="617" r:id="rId112"/>
    <p:sldId id="618" r:id="rId113"/>
    <p:sldId id="619" r:id="rId114"/>
    <p:sldId id="620" r:id="rId115"/>
    <p:sldId id="621" r:id="rId116"/>
    <p:sldId id="622" r:id="rId117"/>
    <p:sldId id="623" r:id="rId118"/>
    <p:sldId id="624" r:id="rId119"/>
    <p:sldId id="625" r:id="rId120"/>
    <p:sldId id="626" r:id="rId121"/>
    <p:sldId id="627" r:id="rId122"/>
    <p:sldId id="628" r:id="rId123"/>
    <p:sldId id="630" r:id="rId124"/>
    <p:sldId id="631" r:id="rId125"/>
    <p:sldId id="632" r:id="rId126"/>
    <p:sldId id="633" r:id="rId127"/>
    <p:sldId id="634" r:id="rId128"/>
    <p:sldId id="504" r:id="rId129"/>
    <p:sldId id="423" r:id="rId130"/>
    <p:sldId id="531" r:id="rId131"/>
    <p:sldId id="507" r:id="rId132"/>
    <p:sldId id="636" r:id="rId133"/>
    <p:sldId id="637" r:id="rId134"/>
    <p:sldId id="638" r:id="rId135"/>
    <p:sldId id="639" r:id="rId136"/>
    <p:sldId id="532" r:id="rId137"/>
    <p:sldId id="644" r:id="rId1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27DE0"/>
    <a:srgbClr val="FFFF00"/>
    <a:srgbClr val="336600"/>
    <a:srgbClr val="A50021"/>
    <a:srgbClr val="66FFFF"/>
    <a:srgbClr val="99FF99"/>
    <a:srgbClr val="99FF33"/>
    <a:srgbClr val="FF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6" autoAdjust="0"/>
    <p:restoredTop sz="87046" autoAdjust="0"/>
  </p:normalViewPr>
  <p:slideViewPr>
    <p:cSldViewPr>
      <p:cViewPr varScale="1">
        <p:scale>
          <a:sx n="66" d="100"/>
          <a:sy n="66" d="100"/>
        </p:scale>
        <p:origin x="-13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2" Type="http://schemas.openxmlformats.org/officeDocument/2006/relationships/tableStyles" Target="tableStyles.xml"/><Relationship Id="rId141" Type="http://schemas.openxmlformats.org/officeDocument/2006/relationships/viewProps" Target="viewProps.xml"/><Relationship Id="rId140" Type="http://schemas.openxmlformats.org/officeDocument/2006/relationships/presProps" Target="presProps.xml"/><Relationship Id="rId14" Type="http://schemas.openxmlformats.org/officeDocument/2006/relationships/slide" Target="slides/slide11.xml"/><Relationship Id="rId139" Type="http://schemas.openxmlformats.org/officeDocument/2006/relationships/handoutMaster" Target="handoutMasters/handoutMaster1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74.xml"/><Relationship Id="rId8" Type="http://schemas.openxmlformats.org/officeDocument/2006/relationships/slide" Target="slides/slide73.xml"/><Relationship Id="rId7" Type="http://schemas.openxmlformats.org/officeDocument/2006/relationships/slide" Target="slides/slide72.xml"/><Relationship Id="rId6" Type="http://schemas.openxmlformats.org/officeDocument/2006/relationships/slide" Target="slides/slide71.xml"/><Relationship Id="rId5" Type="http://schemas.openxmlformats.org/officeDocument/2006/relationships/slide" Target="slides/slide70.xml"/><Relationship Id="rId4" Type="http://schemas.openxmlformats.org/officeDocument/2006/relationships/slide" Target="slides/slide69.xml"/><Relationship Id="rId30" Type="http://schemas.openxmlformats.org/officeDocument/2006/relationships/slide" Target="slides/slide134.xml"/><Relationship Id="rId3" Type="http://schemas.openxmlformats.org/officeDocument/2006/relationships/slide" Target="slides/slide68.xml"/><Relationship Id="rId29" Type="http://schemas.openxmlformats.org/officeDocument/2006/relationships/slide" Target="slides/slide126.xml"/><Relationship Id="rId28" Type="http://schemas.openxmlformats.org/officeDocument/2006/relationships/slide" Target="slides/slide121.xml"/><Relationship Id="rId27" Type="http://schemas.openxmlformats.org/officeDocument/2006/relationships/slide" Target="slides/slide119.xml"/><Relationship Id="rId26" Type="http://schemas.openxmlformats.org/officeDocument/2006/relationships/slide" Target="slides/slide118.xml"/><Relationship Id="rId25" Type="http://schemas.openxmlformats.org/officeDocument/2006/relationships/slide" Target="slides/slide117.xml"/><Relationship Id="rId24" Type="http://schemas.openxmlformats.org/officeDocument/2006/relationships/slide" Target="slides/slide116.xml"/><Relationship Id="rId23" Type="http://schemas.openxmlformats.org/officeDocument/2006/relationships/slide" Target="slides/slide115.xml"/><Relationship Id="rId22" Type="http://schemas.openxmlformats.org/officeDocument/2006/relationships/slide" Target="slides/slide114.xml"/><Relationship Id="rId21" Type="http://schemas.openxmlformats.org/officeDocument/2006/relationships/slide" Target="slides/slide102.xml"/><Relationship Id="rId20" Type="http://schemas.openxmlformats.org/officeDocument/2006/relationships/slide" Target="slides/slide101.xml"/><Relationship Id="rId2" Type="http://schemas.openxmlformats.org/officeDocument/2006/relationships/slide" Target="slides/slide67.xml"/><Relationship Id="rId19" Type="http://schemas.openxmlformats.org/officeDocument/2006/relationships/slide" Target="slides/slide95.xml"/><Relationship Id="rId18" Type="http://schemas.openxmlformats.org/officeDocument/2006/relationships/slide" Target="slides/slide92.xml"/><Relationship Id="rId17" Type="http://schemas.openxmlformats.org/officeDocument/2006/relationships/slide" Target="slides/slide91.xml"/><Relationship Id="rId16" Type="http://schemas.openxmlformats.org/officeDocument/2006/relationships/slide" Target="slides/slide90.xml"/><Relationship Id="rId15" Type="http://schemas.openxmlformats.org/officeDocument/2006/relationships/slide" Target="slides/slide88.xml"/><Relationship Id="rId14" Type="http://schemas.openxmlformats.org/officeDocument/2006/relationships/slide" Target="slides/slide87.xml"/><Relationship Id="rId13" Type="http://schemas.openxmlformats.org/officeDocument/2006/relationships/slide" Target="slides/slide84.xml"/><Relationship Id="rId12" Type="http://schemas.openxmlformats.org/officeDocument/2006/relationships/slide" Target="slides/slide83.xml"/><Relationship Id="rId11" Type="http://schemas.openxmlformats.org/officeDocument/2006/relationships/slide" Target="slides/slide81.xml"/><Relationship Id="rId10" Type="http://schemas.openxmlformats.org/officeDocument/2006/relationships/slide" Target="slides/slide79.xml"/><Relationship Id="rId1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BDD4FF-4326-408C-A387-43349630BDB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A1B25D-6B6A-4620-B766-E7DF5633985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5496B0-F5A4-48E7-8641-60E526899349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71CA03-539B-4EE8-BD11-1B369AB522F9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8CA258-FCF6-4F04-8D84-767CA1E26F45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5F96B9-22C7-48FD-A7D6-6403F4F35F84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5DA4C3-0BB7-4FB8-B60B-4312CB232F9D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0AA41E-C626-44A6-9FB0-56A7FBAA7E36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D1000A-65AA-400C-B7CC-DBBED4853ADA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147AB5-CBBF-44DD-8B15-17E6871149B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20412D-CDA2-4BF4-8421-5B4B840E3B8E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9AB94F-9DA3-42ED-AD3C-959EF82264D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F05EC0-8E60-4E56-864D-FCBD6BB0617F}" type="slidenum">
              <a:rPr lang="en-US" altLang="zh-CN" sz="1200"/>
            </a:fld>
            <a:endParaRPr lang="en-US" altLang="zh-CN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2EAE0A-E721-416D-806E-DD6B0B29B946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864C01-6AB4-42F5-999E-5ED686EF1AF9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28B48-22B6-4006-BCA1-C9222F27CC5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2D397D-B3FE-46A3-861C-45DE775A23F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9C9F1B-E5EF-4AEB-8506-D0525471BABB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96E33A-F0B6-41A7-8CAC-2088231CDA9E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CE80E3-C76F-4ECC-B942-8E7BB24A2BB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F49796-29B5-4998-BEB7-A4F825D7458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81F431-1BAB-4F80-A0B5-AD9D015A24B8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C2F745-C8EA-4122-BBCC-537AB348312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7D76BF-80C1-48B5-9D96-BAC7E1E52712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7B4EB7-8C1C-4E97-8BD7-EFE79F5F782F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正好讲完</a:t>
            </a:r>
            <a:r>
              <a:rPr lang="zh-CN" altLang="en-US" baseline="0" dirty="0" smtClean="0"/>
              <a:t> 后来发现讲得快了：前</a:t>
            </a:r>
            <a:r>
              <a:rPr lang="en-US" altLang="zh-CN" baseline="0" dirty="0" smtClean="0"/>
              <a:t>24ppt</a:t>
            </a:r>
            <a:r>
              <a:rPr lang="zh-CN" altLang="en-US" baseline="0" dirty="0" smtClean="0"/>
              <a:t>是复习，</a:t>
            </a:r>
            <a:r>
              <a:rPr lang="en-US" altLang="zh-CN" baseline="0" dirty="0" smtClean="0"/>
              <a:t>25</a:t>
            </a:r>
            <a:r>
              <a:rPr lang="zh-CN" altLang="en-US" baseline="0" dirty="0" smtClean="0"/>
              <a:t>～</a:t>
            </a:r>
            <a:r>
              <a:rPr lang="en-US" altLang="zh-CN" baseline="0" dirty="0" smtClean="0"/>
              <a:t>52 28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slice</a:t>
            </a:r>
            <a:r>
              <a:rPr lang="zh-CN" altLang="en-US" baseline="0" dirty="0" smtClean="0"/>
              <a:t>，这一章是</a:t>
            </a:r>
            <a:r>
              <a:rPr lang="en-US" altLang="zh-CN" baseline="0" dirty="0" smtClean="0"/>
              <a:t>3*2</a:t>
            </a:r>
            <a:r>
              <a:rPr lang="zh-CN" altLang="en-US" baseline="0" dirty="0" smtClean="0"/>
              <a:t>学时，应该讲</a:t>
            </a:r>
            <a:r>
              <a:rPr lang="en-US" altLang="zh-CN" baseline="0" dirty="0" smtClean="0"/>
              <a:t>1/3</a:t>
            </a:r>
            <a:r>
              <a:rPr lang="zh-CN" altLang="en-US" baseline="0" dirty="0" smtClean="0"/>
              <a:t>就行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AC0B45-91BF-4619-8272-2FB05B4854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F08E48-F6D6-47D7-8D48-B4F6F3E1B1C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F08E48-F6D6-47D7-8D48-B4F6F3E1B1C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FBCBCC-4075-4B2C-83AE-74C24F22737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89DEE1-AA2A-4F15-8A5D-CBF5FF439E34}" type="slidenum">
              <a:rPr lang="zh-CN" altLang="en-US" sz="1200" b="0">
                <a:latin typeface="Tahoma" panose="020B0604030504040204" pitchFamily="34" charset="0"/>
              </a:rPr>
            </a:fld>
            <a:endParaRPr lang="en-US" altLang="zh-CN" sz="1200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4A848C-BB44-4ABF-A21E-93EBFF3AE2B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FA6E54-6AEF-4A0B-B9DD-9775B1DD3B02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A92566-E537-417D-93E6-429172BD6CC6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E9EE9B-3FAC-4A85-AB22-8BE3CFC88DDA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E9EE9B-3FAC-4A85-AB22-8BE3CFC88DDA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D87F5B-8582-4ECF-8616-CFCEB00614CA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F4D37E-A9D2-4372-A204-1FCAD4D49525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参考南邮</a:t>
            </a:r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FBCBCC-4075-4B2C-83AE-74C24F22737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EFCC02-3B87-4294-953D-8CCD7E46702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691288-93FD-4BAF-854C-27781DA90B7A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D46BF2-7ED9-46F4-A14B-A0A3CB6897B2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C2AC4C-79A8-4AF8-814C-0275F5D80075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178B82-0508-4137-A9EA-70F3D545EC6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D85AEB-0ABB-48EC-822B-2E37019380B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D85AEB-0ABB-48EC-822B-2E37019380B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080937-6995-4732-B7E8-7DCAC0BB762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E5A1CD-FDC4-499A-8B21-AFBDAC256698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801549-2A89-41C8-A88A-884CC92B573B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5A5F47-A1B5-411D-BA3A-5286F39F40AF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C162E3-18C3-40B4-8762-FA35BCF8CDEE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5708BC-06C0-489B-AA83-FB6A52F4F128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DAE176-0727-47C2-91F9-7BF9CA82A96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16974B-D737-4F01-9FEB-408F40E8016F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先序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树，通常情况下左孩子是后继，没有左孩子则右孩子为后继，也可左右皆无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叶子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在线索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树中：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如果没有左孩子（右孩子当为直接后继），</a:t>
            </a:r>
            <a:r>
              <a:rPr lang="en-US" altLang="zh-CN" dirty="0" err="1" smtClean="0">
                <a:ea typeface="宋体" panose="02010600030101010101" pitchFamily="2" charset="-122"/>
              </a:rPr>
              <a:t>lchild</a:t>
            </a:r>
            <a:r>
              <a:rPr lang="zh-CN" altLang="en-US" dirty="0" smtClean="0">
                <a:ea typeface="宋体" panose="02010600030101010101" pitchFamily="2" charset="-122"/>
              </a:rPr>
              <a:t>线索到前驱；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如果没有右孩子，</a:t>
            </a:r>
            <a:r>
              <a:rPr lang="en-US" altLang="zh-CN" dirty="0" err="1" smtClean="0">
                <a:ea typeface="宋体" panose="02010600030101010101" pitchFamily="2" charset="-122"/>
              </a:rPr>
              <a:t>rchild</a:t>
            </a:r>
            <a:r>
              <a:rPr lang="zh-CN" altLang="en-US" dirty="0" smtClean="0">
                <a:ea typeface="宋体" panose="02010600030101010101" pitchFamily="2" charset="-122"/>
              </a:rPr>
              <a:t>存储直接后继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9AA178-240C-4995-BE18-270DEFFCD329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0F47F8-BDCA-4806-B9E7-E3664BF32988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沿着求其后继的办法遍历？左孩子，或</a:t>
            </a:r>
            <a:r>
              <a:rPr lang="en-US" altLang="zh-CN" dirty="0" err="1" smtClean="0"/>
              <a:t>rchild</a:t>
            </a:r>
            <a:r>
              <a:rPr lang="zh-CN" altLang="en-US" dirty="0" smtClean="0"/>
              <a:t>存储了后继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7148D5-BBFD-4D8C-876E-2C69C55081F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D2605F-5B0C-4A42-95C0-008546B6A45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AC0B45-91BF-4619-8272-2FB05B4854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5496B0-F5A4-48E7-8641-60E526899349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8CA258-FCF6-4F04-8D84-767CA1E26F45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D1000A-65AA-400C-B7CC-DBBED4853ADA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147AB5-CBBF-44DD-8B15-17E6871149B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20412D-CDA2-4BF4-8421-5B4B840E3B8E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F49796-29B5-4998-BEB7-A4F825D7458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F08E48-F6D6-47D7-8D48-B4F6F3E1B1C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4A848C-BB44-4ABF-A21E-93EBFF3AE2B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FBCBCC-4075-4B2C-83AE-74C24F22737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A757EE-4E1D-44EE-9E1F-C3D55F25557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E9EE9B-3FAC-4A85-AB22-8BE3CFC88DDA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刚把这个讲完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第四章第二次课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估计是 第一节复习多，第二节讲非递归，仅仅把这个讲完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691288-93FD-4BAF-854C-27781DA90B7A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D85AEB-0ABB-48EC-822B-2E37019380B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先序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树，通常情况下左孩子是后继，没有左孩子则右孩子为后继，也可左右皆无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叶子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在线索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树中：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如果没有左孩子（右孩子当为直接后继），</a:t>
            </a:r>
            <a:r>
              <a:rPr lang="en-US" altLang="zh-CN" dirty="0" err="1" smtClean="0">
                <a:ea typeface="宋体" panose="02010600030101010101" pitchFamily="2" charset="-122"/>
              </a:rPr>
              <a:t>lchild</a:t>
            </a:r>
            <a:r>
              <a:rPr lang="zh-CN" altLang="en-US" dirty="0" smtClean="0">
                <a:ea typeface="宋体" panose="02010600030101010101" pitchFamily="2" charset="-122"/>
              </a:rPr>
              <a:t>线索到前驱；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如果没有右孩子，</a:t>
            </a:r>
            <a:r>
              <a:rPr lang="en-US" altLang="zh-CN" dirty="0" err="1" smtClean="0">
                <a:ea typeface="宋体" panose="02010600030101010101" pitchFamily="2" charset="-122"/>
              </a:rPr>
              <a:t>rchild</a:t>
            </a:r>
            <a:r>
              <a:rPr lang="zh-CN" altLang="en-US" dirty="0" smtClean="0">
                <a:ea typeface="宋体" panose="02010600030101010101" pitchFamily="2" charset="-122"/>
              </a:rPr>
              <a:t>存储直接后继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9AA178-240C-4995-BE18-270DEFFCD329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3A33CC-4327-4C16-B28E-BC7C72C8241F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EA8973-BE53-4388-BD5E-90E389427E56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747956-CE6D-45E8-9C52-90194F02FAE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第八次课 第二堂讲到这里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E7B545-850A-4A69-A100-B1334FD9ADA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右子树永远标识兄弟关系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只有左子树标识父子关系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F82898-25AC-4205-A044-69BD626F8656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dirty="0" smtClean="0">
                <a:ea typeface="宋体" panose="02010600030101010101" pitchFamily="2" charset="-122"/>
              </a:rPr>
              <a:t>指针域全部的断开：从根开始 向右边的杈全部断开！（思考！）</a:t>
            </a:r>
            <a:endParaRPr lang="en-US" altLang="zh-CN" sz="12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A4365D-074C-4EAC-85F3-28266DBED06C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8BBA26-A0AE-43C7-AA4A-29E20B638F3E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F17253-078B-4DD7-A54D-04EB062A2ABE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0BD275-7C46-4871-8DEE-37D60AB80B68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033FAD-A629-4A0C-B193-49C26390E7CF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smtClean="0"/>
              <a:t>2012.3.8 </a:t>
            </a:r>
            <a:r>
              <a:rPr lang="zh-CN" altLang="en-US" smtClean="0"/>
              <a:t>第二节课讲到这里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eaLnBrk="0" hangingPunct="0"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4735" indent="-210820" eaLnBrk="0" hangingPunct="0"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eaLnBrk="0" hangingPunct="0"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eaLnBrk="0" hangingPunct="0"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4840" indent="-2108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3C700A-2309-4034-BAE7-4EF3DB056E9D}" type="slidenum">
              <a:rPr lang="zh-CN" altLang="en-US" sz="1100"/>
            </a:fld>
            <a:endParaRPr lang="zh-CN" altLang="en-US" sz="110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D36490-51F6-48BD-802A-FAA1BE37CBAC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AFBE90D5-84FF-4853-B45C-E3AFAA40FF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3081-F53B-47CB-8A47-72CEE663243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12EC2-AE05-4AA9-ACD7-8827E4FB389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6600" y="533400"/>
            <a:ext cx="19050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533400"/>
            <a:ext cx="556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60A5E-4068-493E-9446-EC8E860A77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191375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828800"/>
            <a:ext cx="4019550" cy="4303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3950" y="1828800"/>
            <a:ext cx="4021138" cy="4303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CF3A5-BD24-48A3-85E1-C23DCBCDA528}" type="slidenum">
              <a:rPr lang="zh-CN" altLang="en-US"/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C6A7F-B2F0-4A9F-BC68-DBF4EDC022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67259EF0-C5FC-4EBD-9ABC-3BD5825AEC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7543800" cy="1143000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62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A3B28-8BC5-4C01-91D6-A90FC4E48B5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026AF-0731-4242-8205-3C4213A771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48192-0075-4F25-A6F5-5897D00012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7AD1E-FF31-4BD2-874D-67BDBC9E2B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1F0FE-CA0F-4FD9-9938-327BA354AF1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32ECE-34C8-4C2A-8BF3-FC031B45305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334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kumimoji="0" sz="14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kumimoji="0" sz="1400"/>
            </a:lvl1pPr>
          </a:lstStyle>
          <a:p>
            <a:endParaRPr lang="en-US" altLang="zh-CN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kumimoji="0" sz="1400"/>
            </a:lvl1pPr>
          </a:lstStyle>
          <a:p>
            <a:fld id="{7F6626C8-D9ED-4588-B7E5-0E13C49EC32E}" type="slidenum">
              <a:rPr lang="zh-CN" altLang="en-US"/>
            </a:fld>
            <a:endParaRPr lang="en-US" altLang="zh-CN"/>
          </a:p>
        </p:txBody>
      </p:sp>
      <p:pic>
        <p:nvPicPr>
          <p:cNvPr id="8198" name="Picture 6" descr="strtegic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95738" y="6461125"/>
            <a:ext cx="14414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fld id="{9226B6A3-140C-4174-8960-6A5BB7E40080}" type="slidenum">
              <a:rPr lang="zh-CN" altLang="en-US" sz="2000" b="1" dirty="0" smtClean="0">
                <a:solidFill>
                  <a:schemeClr val="bg1"/>
                </a:solidFill>
              </a:rPr>
            </a:fld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59675" y="6521450"/>
            <a:ext cx="15843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>
                <a:solidFill>
                  <a:schemeClr val="bg1"/>
                </a:solidFill>
              </a:rPr>
            </a:fld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00302" y="6458346"/>
            <a:ext cx="14414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fld id="{9226B6A3-140C-4174-8960-6A5BB7E40080}" type="slidenum">
              <a:rPr lang="zh-CN" altLang="en-US" sz="2000" b="1" baseline="0" dirty="0" smtClean="0">
                <a:solidFill>
                  <a:schemeClr val="accent4"/>
                </a:solidFill>
              </a:rPr>
            </a:fld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endParaRPr lang="zh-CN" altLang="en-US" sz="2000" b="1" baseline="0" dirty="0">
              <a:solidFill>
                <a:schemeClr val="accent4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064239" y="6518671"/>
            <a:ext cx="15843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 baseline="0">
                <a:solidFill>
                  <a:schemeClr val="accent4"/>
                </a:solidFill>
              </a:rPr>
            </a:fld>
            <a:endParaRPr lang="en-US" altLang="zh-CN" sz="1800" b="1" baseline="0" dirty="0">
              <a:solidFill>
                <a:schemeClr val="accent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214;.lnk" TargetMode="Externa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slide" Target="slide128.xml"/><Relationship Id="rId4" Type="http://schemas.openxmlformats.org/officeDocument/2006/relationships/slide" Target="slide103.xml"/><Relationship Id="rId3" Type="http://schemas.openxmlformats.org/officeDocument/2006/relationships/slide" Target="slide68.xml"/><Relationship Id="rId2" Type="http://schemas.openxmlformats.org/officeDocument/2006/relationships/slide" Target="slide48.xml"/><Relationship Id="rId1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" Target="slide3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214;.lnk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214;.lnk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214;.lnk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slide" Target="slide6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83768" y="332656"/>
            <a:ext cx="6658645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 smtClean="0"/>
              <a:t>第</a:t>
            </a:r>
            <a:r>
              <a:rPr lang="en-US" altLang="zh-CN" sz="6000" dirty="0" smtClean="0"/>
              <a:t>4</a:t>
            </a:r>
            <a:r>
              <a:rPr lang="zh-CN" altLang="en-US" sz="6000" dirty="0" smtClean="0"/>
              <a:t>章 树    </a:t>
            </a:r>
            <a:r>
              <a:rPr lang="en-US" altLang="zh-CN" sz="6000" dirty="0" smtClean="0"/>
              <a:t>6</a:t>
            </a:r>
            <a:r>
              <a:rPr lang="zh-CN" altLang="en-US" sz="6000" dirty="0"/>
              <a:t>学时</a:t>
            </a:r>
            <a:br>
              <a:rPr lang="en-US" altLang="zh-CN" sz="6000" dirty="0" smtClean="0"/>
            </a:br>
            <a:r>
              <a:rPr lang="zh-CN" altLang="en-US" sz="6000" dirty="0" smtClean="0"/>
              <a:t> </a:t>
            </a:r>
            <a:r>
              <a:rPr lang="en-US" altLang="zh-CN" sz="6000" dirty="0" smtClean="0"/>
              <a:t>(</a:t>
            </a:r>
            <a:r>
              <a:rPr lang="zh-CN" altLang="en-US" sz="6000" dirty="0" smtClean="0"/>
              <a:t>教材</a:t>
            </a:r>
            <a:r>
              <a:rPr lang="en-US" altLang="zh-CN" sz="6000" dirty="0" smtClean="0"/>
              <a:t>7</a:t>
            </a:r>
            <a:r>
              <a:rPr lang="zh-CN" altLang="en-US" sz="6000" dirty="0" smtClean="0"/>
              <a:t>章</a:t>
            </a:r>
            <a:r>
              <a:rPr lang="en-US" altLang="zh-CN" sz="6000" dirty="0" smtClean="0"/>
              <a:t>)</a:t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"/>
    </mc:Choice>
    <mc:Fallback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顺序</a:t>
            </a:r>
            <a:r>
              <a:rPr lang="zh-CN" altLang="en-US" dirty="0"/>
              <a:t>表</a:t>
            </a:r>
            <a:endParaRPr lang="zh-CN" altLang="en-US" dirty="0"/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 </a:t>
            </a:r>
            <a:r>
              <a:rPr lang="zh-CN" altLang="en-US" dirty="0" smtClean="0"/>
              <a:t>物理结构之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顺序存储结构</a:t>
            </a:r>
            <a:endParaRPr lang="zh-CN" altLang="en-US" dirty="0" smtClean="0"/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逻辑描述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用一段地址连续的存储单元依次存储数据元素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实现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C++</a:t>
            </a:r>
            <a:r>
              <a:rPr lang="zh-CN" altLang="en-US" sz="2800" dirty="0" smtClean="0">
                <a:solidFill>
                  <a:srgbClr val="000000"/>
                </a:solidFill>
              </a:rPr>
              <a:t>中用数组存储顺序表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iArray</a:t>
            </a:r>
            <a:r>
              <a:rPr lang="en-US" altLang="zh-CN" dirty="0" smtClean="0">
                <a:solidFill>
                  <a:srgbClr val="000000"/>
                </a:solidFill>
              </a:rPr>
              <a:t>[20]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CEE1A75-4215-49D6-925A-FA6B80CC70DD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生成线索二叉树</a:t>
            </a:r>
            <a:r>
              <a:rPr lang="en-US" altLang="zh-CN" dirty="0"/>
              <a:t>(</a:t>
            </a:r>
            <a:r>
              <a:rPr lang="zh-CN" altLang="en-US" dirty="0"/>
              <a:t>简答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图示线索二叉树的基本步骤：</a:t>
            </a:r>
            <a:endParaRPr lang="zh-CN" altLang="en-US" dirty="0"/>
          </a:p>
          <a:p>
            <a:pPr lvl="1"/>
            <a:r>
              <a:rPr lang="zh-CN" altLang="en-US" dirty="0"/>
              <a:t>写出前序（中序、后序）遍历序列</a:t>
            </a:r>
            <a:endParaRPr lang="zh-CN" altLang="en-US" dirty="0"/>
          </a:p>
          <a:p>
            <a:pPr lvl="1"/>
            <a:r>
              <a:rPr lang="zh-CN" altLang="en-US" dirty="0"/>
              <a:t>据遍历序列对有空指针的结点，使其左、右孩子指针分别指向其遍历序列中的前驱、后继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189384"/>
            <a:ext cx="7543800" cy="1143000"/>
          </a:xfrm>
        </p:spPr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20688"/>
            <a:ext cx="8892480" cy="4752528"/>
          </a:xfrm>
        </p:spPr>
        <p:txBody>
          <a:bodyPr/>
          <a:lstStyle/>
          <a:p>
            <a:pPr lvl="2" eaLnBrk="1" hangingPunct="1">
              <a:lnSpc>
                <a:spcPct val="100000"/>
              </a:lnSpc>
            </a:pPr>
            <a:r>
              <a:rPr lang="zh-CN" altLang="en-US" sz="2800" dirty="0" smtClean="0"/>
              <a:t>如何在中序线索树上确定当前结点的前驱</a:t>
            </a:r>
            <a:r>
              <a:rPr lang="en-US" altLang="zh-CN" sz="2800" dirty="0" smtClean="0"/>
              <a:t>predecessor(p) </a:t>
            </a:r>
            <a:r>
              <a:rPr lang="zh-CN" altLang="en-US" sz="2800" dirty="0" smtClean="0"/>
              <a:t>？</a:t>
            </a:r>
            <a:endParaRPr lang="zh-CN" altLang="en-US" sz="2800" dirty="0" smtClean="0"/>
          </a:p>
          <a:p>
            <a:pPr lvl="3" eaLnBrk="1" hangingPunct="1">
              <a:lnSpc>
                <a:spcPct val="100000"/>
              </a:lnSpc>
            </a:pPr>
            <a:r>
              <a:rPr lang="zh-CN" altLang="en-US" sz="2200" dirty="0" smtClean="0"/>
              <a:t>若</a:t>
            </a:r>
            <a:r>
              <a:rPr lang="en-US" altLang="zh-CN" sz="2200" dirty="0" smtClean="0"/>
              <a:t>p-&gt;</a:t>
            </a:r>
            <a:r>
              <a:rPr lang="en-US" altLang="zh-CN" sz="2200" dirty="0" err="1" smtClean="0"/>
              <a:t>ltag</a:t>
            </a:r>
            <a:r>
              <a:rPr lang="en-US" altLang="zh-CN" sz="2200" dirty="0" smtClean="0"/>
              <a:t>==1,</a:t>
            </a:r>
            <a:r>
              <a:rPr lang="zh-CN" altLang="en-US" sz="2200" dirty="0" smtClean="0"/>
              <a:t>则</a:t>
            </a:r>
            <a:r>
              <a:rPr lang="en-US" altLang="zh-CN" sz="2200" dirty="0" err="1" smtClean="0"/>
              <a:t>lchild</a:t>
            </a:r>
            <a:r>
              <a:rPr lang="zh-CN" altLang="en-US" sz="2200" dirty="0" smtClean="0"/>
              <a:t>为前驱线索，故</a:t>
            </a:r>
            <a:r>
              <a:rPr lang="en-US" altLang="zh-CN" sz="2200" dirty="0" smtClean="0"/>
              <a:t>predecessor(p)=p-&gt;</a:t>
            </a:r>
            <a:r>
              <a:rPr lang="en-US" altLang="zh-CN" sz="2200" dirty="0" err="1" smtClean="0"/>
              <a:t>lchild</a:t>
            </a:r>
            <a:r>
              <a:rPr lang="en-US" altLang="zh-CN" sz="2200" dirty="0" smtClean="0"/>
              <a:t>;</a:t>
            </a:r>
            <a:endParaRPr lang="en-US" altLang="zh-CN" sz="2200" dirty="0" smtClean="0"/>
          </a:p>
          <a:p>
            <a:pPr lvl="3" eaLnBrk="1" hangingPunct="1">
              <a:lnSpc>
                <a:spcPct val="100000"/>
              </a:lnSpc>
            </a:pPr>
            <a:r>
              <a:rPr lang="zh-CN" altLang="en-US" sz="2200" dirty="0" smtClean="0"/>
              <a:t>若 </a:t>
            </a:r>
            <a:r>
              <a:rPr lang="en-US" altLang="zh-CN" sz="2200" dirty="0" smtClean="0"/>
              <a:t>p-&gt;</a:t>
            </a:r>
            <a:r>
              <a:rPr lang="en-US" altLang="zh-CN" sz="2200" dirty="0" err="1" smtClean="0"/>
              <a:t>ltag</a:t>
            </a:r>
            <a:r>
              <a:rPr lang="en-US" altLang="zh-CN" sz="2200" dirty="0" smtClean="0"/>
              <a:t>==0</a:t>
            </a:r>
            <a:r>
              <a:rPr lang="zh-CN" altLang="en-US" sz="2200" dirty="0" smtClean="0"/>
              <a:t>，则</a:t>
            </a:r>
            <a:r>
              <a:rPr lang="en-US" altLang="zh-CN" sz="2200" dirty="0" err="1" smtClean="0"/>
              <a:t>lchild</a:t>
            </a:r>
            <a:r>
              <a:rPr lang="zh-CN" altLang="en-US" sz="2200" dirty="0" smtClean="0"/>
              <a:t>左孩子指针，故</a:t>
            </a:r>
            <a:r>
              <a:rPr lang="en-US" altLang="zh-CN" sz="2200" dirty="0" smtClean="0"/>
              <a:t>p</a:t>
            </a:r>
            <a:r>
              <a:rPr lang="zh-CN" altLang="en-US" sz="2200" dirty="0" smtClean="0"/>
              <a:t>的前驱为</a:t>
            </a:r>
            <a:r>
              <a:rPr lang="en-US" altLang="zh-CN" sz="2200" dirty="0" smtClean="0"/>
              <a:t>p</a:t>
            </a:r>
            <a:r>
              <a:rPr lang="zh-CN" altLang="en-US" sz="2200" dirty="0" smtClean="0"/>
              <a:t>的左孩子最右下的结点</a:t>
            </a:r>
            <a:endParaRPr lang="zh-CN" altLang="en-US" sz="2200" dirty="0" smtClean="0"/>
          </a:p>
          <a:p>
            <a:pPr lvl="2" eaLnBrk="1" hangingPunct="1">
              <a:lnSpc>
                <a:spcPct val="100000"/>
              </a:lnSpc>
            </a:pPr>
            <a:r>
              <a:rPr lang="zh-CN" altLang="en-US" sz="2800" dirty="0" smtClean="0"/>
              <a:t>如何确定中序线索树上当前结点的后继 </a:t>
            </a:r>
            <a:r>
              <a:rPr lang="en-US" altLang="zh-CN" sz="2800" dirty="0" smtClean="0"/>
              <a:t>succeed(p)</a:t>
            </a:r>
            <a:endParaRPr lang="en-US" altLang="zh-CN" sz="2800" dirty="0" smtClean="0"/>
          </a:p>
          <a:p>
            <a:pPr lvl="3" eaLnBrk="1" hangingPunct="1">
              <a:lnSpc>
                <a:spcPct val="100000"/>
              </a:lnSpc>
            </a:pPr>
            <a:r>
              <a:rPr lang="zh-CN" altLang="en-US" sz="2200" dirty="0" smtClean="0"/>
              <a:t>若</a:t>
            </a:r>
            <a:r>
              <a:rPr lang="en-US" altLang="zh-CN" sz="2200" dirty="0" smtClean="0"/>
              <a:t>p-&gt;</a:t>
            </a:r>
            <a:r>
              <a:rPr lang="en-US" altLang="zh-CN" sz="2200" dirty="0" err="1" smtClean="0"/>
              <a:t>rtag</a:t>
            </a:r>
            <a:r>
              <a:rPr lang="en-US" altLang="zh-CN" sz="2200" dirty="0" smtClean="0"/>
              <a:t>==1</a:t>
            </a:r>
            <a:r>
              <a:rPr lang="zh-CN" altLang="en-US" sz="2200" dirty="0" smtClean="0"/>
              <a:t>，则</a:t>
            </a:r>
            <a:r>
              <a:rPr lang="en-US" altLang="zh-CN" sz="2200" dirty="0" err="1" smtClean="0"/>
              <a:t>rchild</a:t>
            </a:r>
            <a:r>
              <a:rPr lang="zh-CN" altLang="en-US" sz="2200" dirty="0" smtClean="0"/>
              <a:t>为后继线索，故</a:t>
            </a:r>
            <a:r>
              <a:rPr lang="en-US" altLang="zh-CN" sz="2200" dirty="0" smtClean="0"/>
              <a:t>succeed(p)=p-&gt;</a:t>
            </a:r>
            <a:r>
              <a:rPr lang="en-US" altLang="zh-CN" sz="2200" dirty="0" err="1" smtClean="0"/>
              <a:t>rchild</a:t>
            </a:r>
            <a:r>
              <a:rPr lang="en-US" altLang="zh-CN" sz="2200" dirty="0" smtClean="0"/>
              <a:t>;</a:t>
            </a:r>
            <a:endParaRPr lang="en-US" altLang="zh-CN" sz="2200" dirty="0" smtClean="0"/>
          </a:p>
          <a:p>
            <a:pPr lvl="3" eaLnBrk="1" hangingPunct="1">
              <a:lnSpc>
                <a:spcPct val="100000"/>
              </a:lnSpc>
            </a:pPr>
            <a:r>
              <a:rPr lang="zh-CN" altLang="en-US" sz="2200" dirty="0" smtClean="0"/>
              <a:t>若</a:t>
            </a:r>
            <a:r>
              <a:rPr lang="en-US" altLang="zh-CN" sz="2200" dirty="0" smtClean="0"/>
              <a:t>p-&gt;</a:t>
            </a:r>
            <a:r>
              <a:rPr lang="en-US" altLang="zh-CN" sz="2200" dirty="0" err="1" smtClean="0"/>
              <a:t>rtag</a:t>
            </a:r>
            <a:r>
              <a:rPr lang="en-US" altLang="zh-CN" sz="2200" dirty="0" smtClean="0"/>
              <a:t>==0,   </a:t>
            </a:r>
            <a:r>
              <a:rPr lang="zh-CN" altLang="en-US" sz="2200" dirty="0" smtClean="0"/>
              <a:t>则</a:t>
            </a:r>
            <a:r>
              <a:rPr lang="en-US" altLang="zh-CN" sz="2200" dirty="0" err="1" smtClean="0"/>
              <a:t>rchild</a:t>
            </a:r>
            <a:r>
              <a:rPr lang="zh-CN" altLang="en-US" sz="2200" dirty="0" smtClean="0"/>
              <a:t>为右孩子指针，故</a:t>
            </a:r>
            <a:r>
              <a:rPr lang="en-US" altLang="zh-CN" sz="2200" dirty="0" smtClean="0"/>
              <a:t>succeed(p</a:t>
            </a:r>
            <a:r>
              <a:rPr lang="zh-CN" altLang="en-US" sz="2200" dirty="0" smtClean="0"/>
              <a:t>）为</a:t>
            </a:r>
            <a:r>
              <a:rPr lang="en-US" altLang="zh-CN" sz="2200" dirty="0" smtClean="0"/>
              <a:t>p</a:t>
            </a:r>
            <a:r>
              <a:rPr lang="zh-CN" altLang="en-US" sz="2200" dirty="0" smtClean="0"/>
              <a:t>的右孩子最左下的结点</a:t>
            </a:r>
            <a:endParaRPr lang="zh-CN" altLang="en-US" sz="2200" dirty="0" smtClean="0"/>
          </a:p>
          <a:p>
            <a:pPr lvl="2">
              <a:lnSpc>
                <a:spcPct val="100000"/>
              </a:lnSpc>
            </a:pPr>
            <a:r>
              <a:rPr lang="zh-CN" altLang="en-US" sz="2800" dirty="0"/>
              <a:t>问题：</a:t>
            </a:r>
            <a:endParaRPr lang="zh-CN" altLang="en-US" sz="2800" dirty="0"/>
          </a:p>
          <a:p>
            <a:pPr lvl="3">
              <a:lnSpc>
                <a:spcPct val="100000"/>
              </a:lnSpc>
            </a:pPr>
            <a:r>
              <a:rPr lang="zh-CN" altLang="en-US" sz="2400" dirty="0" smtClean="0"/>
              <a:t>如何在先序线索树上确定当前节点的前驱、后继？ </a:t>
            </a:r>
            <a:endParaRPr lang="zh-CN" altLang="en-US" sz="2400" dirty="0" smtClean="0"/>
          </a:p>
          <a:p>
            <a:pPr lvl="3">
              <a:lnSpc>
                <a:spcPct val="100000"/>
              </a:lnSpc>
            </a:pPr>
            <a:r>
              <a:rPr lang="zh-CN" altLang="en-US" sz="2400" dirty="0" smtClean="0"/>
              <a:t>如何在后序线索树上确定当前节点的前驱、后继？</a:t>
            </a:r>
            <a:endParaRPr lang="zh-CN" altLang="en-US" sz="2400" dirty="0" smtClean="0"/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参考</a:t>
            </a:r>
            <a:r>
              <a:rPr lang="en-US" altLang="zh-CN" sz="2800" dirty="0" smtClean="0">
                <a:solidFill>
                  <a:srgbClr val="C00000"/>
                </a:solidFill>
              </a:rPr>
              <a:t>《</a:t>
            </a:r>
            <a:r>
              <a:rPr lang="zh-CN" altLang="en-US" sz="2800" dirty="0" smtClean="0">
                <a:solidFill>
                  <a:srgbClr val="C00000"/>
                </a:solidFill>
              </a:rPr>
              <a:t>习题解答与实习指导</a:t>
            </a:r>
            <a:r>
              <a:rPr lang="en-US" altLang="zh-CN" sz="2800" dirty="0" smtClean="0">
                <a:solidFill>
                  <a:srgbClr val="C00000"/>
                </a:solidFill>
              </a:rPr>
              <a:t>》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线索二叉树上遍历二叉树的算法</a:t>
            </a:r>
            <a:r>
              <a:rPr lang="zh-CN" altLang="en-US" dirty="0" smtClean="0">
                <a:sym typeface="Wingdings" panose="05000000000000000000" pitchFamily="2" charset="2"/>
              </a:rPr>
              <a:t>无需堆栈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关键：</a:t>
            </a:r>
            <a:r>
              <a:rPr lang="zh-CN" altLang="en-US" dirty="0" smtClean="0"/>
              <a:t>找到线索树上要访问的第一个结点，沿着求其后继的办法遍历即可：不需要堆栈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算法见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134  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6.5 </a:t>
            </a:r>
            <a:r>
              <a:rPr lang="zh-CN" altLang="en-US" dirty="0" smtClean="0"/>
              <a:t>、算法</a:t>
            </a:r>
            <a:r>
              <a:rPr lang="en-US" altLang="zh-CN" dirty="0" smtClean="0"/>
              <a:t>6.6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讲到这里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sz="3200" dirty="0" smtClean="0"/>
              <a:t>（感受一下考试的难度）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填空：</a:t>
            </a:r>
            <a:endParaRPr lang="en-US" altLang="zh-CN" dirty="0" smtClean="0"/>
          </a:p>
          <a:p>
            <a:r>
              <a:rPr lang="zh-CN" altLang="en-US" dirty="0" smtClean="0"/>
              <a:t>简答：</a:t>
            </a:r>
            <a:r>
              <a:rPr lang="en-US" altLang="zh-CN" dirty="0"/>
              <a:t>5</a:t>
            </a:r>
            <a:endParaRPr lang="en-US" altLang="zh-CN" dirty="0" smtClean="0"/>
          </a:p>
          <a:p>
            <a:r>
              <a:rPr lang="zh-CN" altLang="en-US" dirty="0" smtClean="0"/>
              <a:t>算法：</a:t>
            </a:r>
            <a:r>
              <a:rPr lang="en-US" altLang="zh-CN" dirty="0" smtClean="0"/>
              <a:t>8, 11 ,13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83768" y="332656"/>
            <a:ext cx="6658645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 smtClean="0"/>
              <a:t>第</a:t>
            </a:r>
            <a:r>
              <a:rPr lang="en-US" altLang="zh-CN" sz="6000" dirty="0" smtClean="0"/>
              <a:t>4</a:t>
            </a:r>
            <a:r>
              <a:rPr lang="zh-CN" altLang="en-US" sz="6000" dirty="0" smtClean="0"/>
              <a:t>章 树</a:t>
            </a:r>
            <a:r>
              <a:rPr lang="en-US" altLang="zh-CN" sz="6000" dirty="0" smtClean="0"/>
              <a:t>—</a:t>
            </a:r>
            <a:r>
              <a:rPr lang="zh-CN" altLang="en-US" sz="6000" dirty="0" smtClean="0"/>
              <a:t>复习</a:t>
            </a:r>
            <a:br>
              <a:rPr lang="en-US" altLang="zh-CN" sz="6000" dirty="0" smtClean="0"/>
            </a:br>
            <a:r>
              <a:rPr lang="zh-CN" altLang="en-US" sz="6000" dirty="0" smtClean="0"/>
              <a:t>    </a:t>
            </a:r>
            <a:r>
              <a:rPr lang="en-US" altLang="zh-CN" sz="6000" dirty="0" smtClean="0"/>
              <a:t>6</a:t>
            </a:r>
            <a:r>
              <a:rPr lang="zh-CN" altLang="en-US" sz="6000" dirty="0" smtClean="0"/>
              <a:t>学时 </a:t>
            </a:r>
            <a:r>
              <a:rPr lang="en-US" altLang="zh-CN" sz="6000" dirty="0" smtClean="0"/>
              <a:t>(</a:t>
            </a:r>
            <a:r>
              <a:rPr lang="zh-CN" altLang="en-US" sz="6000" dirty="0" smtClean="0"/>
              <a:t>教材</a:t>
            </a:r>
            <a:r>
              <a:rPr lang="en-US" altLang="zh-CN" sz="6000" dirty="0" smtClean="0"/>
              <a:t>7</a:t>
            </a:r>
            <a:r>
              <a:rPr lang="zh-CN" altLang="en-US" sz="6000" dirty="0" smtClean="0"/>
              <a:t>章</a:t>
            </a:r>
            <a:r>
              <a:rPr lang="en-US" altLang="zh-CN" sz="6000" dirty="0" smtClean="0"/>
              <a:t>)</a:t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"/>
    </mc:Choice>
    <mc:Fallback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小概率事件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上交大太湖</a:t>
            </a:r>
            <a:endParaRPr lang="en-US" altLang="zh-CN" dirty="0" smtClean="0"/>
          </a:p>
          <a:p>
            <a:r>
              <a:rPr lang="zh-CN" altLang="en-US" dirty="0"/>
              <a:t>泰坦尼克</a:t>
            </a:r>
            <a:r>
              <a:rPr lang="zh-CN" altLang="en-US" dirty="0" smtClean="0"/>
              <a:t>号（无线通信）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755" y="-27384"/>
            <a:ext cx="7543800" cy="11430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迷你简启体" pitchFamily="65" charset="-122"/>
              </a:rPr>
              <a:t>课程安排：共</a:t>
            </a:r>
            <a:r>
              <a:rPr lang="en-US" altLang="zh-CN" dirty="0">
                <a:latin typeface="Times New Roman" panose="02020603050405020304" pitchFamily="18" charset="0"/>
                <a:ea typeface="迷你简启体" pitchFamily="65" charset="-122"/>
              </a:rPr>
              <a:t>40</a:t>
            </a:r>
            <a:r>
              <a:rPr lang="zh-CN" altLang="en-US" dirty="0" smtClean="0">
                <a:latin typeface="Times New Roman" panose="02020603050405020304" pitchFamily="18" charset="0"/>
                <a:ea typeface="迷你简启体" pitchFamily="65" charset="-122"/>
              </a:rPr>
              <a:t>课时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44724"/>
            <a:ext cx="7620000" cy="5151276"/>
          </a:xfrm>
        </p:spPr>
        <p:txBody>
          <a:bodyPr/>
          <a:lstStyle/>
          <a:p>
            <a:r>
              <a:rPr lang="zh-CN" altLang="en-US" sz="2400" dirty="0"/>
              <a:t>绪论，线性表，栈、队列、数组，树和二叉树，图，查找，排序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1800944"/>
            <a:ext cx="9029700" cy="4724400"/>
            <a:chOff x="0" y="1219200"/>
            <a:chExt cx="9029700" cy="4724400"/>
          </a:xfrm>
        </p:grpSpPr>
        <p:grpSp>
          <p:nvGrpSpPr>
            <p:cNvPr id="259075" name="Group 3"/>
            <p:cNvGrpSpPr/>
            <p:nvPr/>
          </p:nvGrpSpPr>
          <p:grpSpPr bwMode="auto">
            <a:xfrm>
              <a:off x="0" y="3213100"/>
              <a:ext cx="2187575" cy="762000"/>
              <a:chOff x="144" y="1680"/>
              <a:chExt cx="1248" cy="480"/>
            </a:xfrm>
          </p:grpSpPr>
          <p:sp>
            <p:nvSpPr>
              <p:cNvPr id="259076" name="AutoShape 4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数据结构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基本概念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077" name="Text Box 5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078" name="Line 6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>
              <a:off x="2195513" y="3573463"/>
              <a:ext cx="7905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29" name="Group 57"/>
            <p:cNvGrpSpPr/>
            <p:nvPr/>
          </p:nvGrpSpPr>
          <p:grpSpPr bwMode="auto">
            <a:xfrm>
              <a:off x="3059113" y="3213100"/>
              <a:ext cx="2020887" cy="762000"/>
              <a:chOff x="1927" y="2024"/>
              <a:chExt cx="1273" cy="480"/>
            </a:xfrm>
          </p:grpSpPr>
          <p:grpSp>
            <p:nvGrpSpPr>
              <p:cNvPr id="259128" name="Group 56"/>
              <p:cNvGrpSpPr/>
              <p:nvPr/>
            </p:nvGrpSpPr>
            <p:grpSpPr bwMode="auto">
              <a:xfrm>
                <a:off x="1927" y="2024"/>
                <a:ext cx="1273" cy="480"/>
                <a:chOff x="1927" y="2024"/>
                <a:chExt cx="1273" cy="480"/>
              </a:xfrm>
            </p:grpSpPr>
            <p:sp>
              <p:nvSpPr>
                <p:cNvPr id="259087" name="AutoShape 15"/>
                <p:cNvSpPr>
                  <a:spLocks noChangeArrowheads="1"/>
                </p:cNvSpPr>
                <p:nvPr/>
              </p:nvSpPr>
              <p:spPr bwMode="auto">
                <a:xfrm>
                  <a:off x="1927" y="2024"/>
                  <a:ext cx="1273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线性表</a:t>
                  </a:r>
                  <a:endPara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0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70" y="2168"/>
                  <a:ext cx="530" cy="233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59089" name="Line 17"/>
              <p:cNvSpPr>
                <a:spLocks noChangeShapeType="1"/>
              </p:cNvSpPr>
              <p:nvPr/>
            </p:nvSpPr>
            <p:spPr bwMode="auto">
              <a:xfrm>
                <a:off x="2607" y="202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0" name="Group 18"/>
            <p:cNvGrpSpPr/>
            <p:nvPr/>
          </p:nvGrpSpPr>
          <p:grpSpPr bwMode="auto">
            <a:xfrm>
              <a:off x="4724400" y="3962400"/>
              <a:ext cx="3451225" cy="1981200"/>
              <a:chOff x="2928" y="2496"/>
              <a:chExt cx="1968" cy="1248"/>
            </a:xfrm>
          </p:grpSpPr>
          <p:grpSp>
            <p:nvGrpSpPr>
              <p:cNvPr id="259091" name="Group 19"/>
              <p:cNvGrpSpPr/>
              <p:nvPr/>
            </p:nvGrpSpPr>
            <p:grpSpPr bwMode="auto">
              <a:xfrm>
                <a:off x="3648" y="3264"/>
                <a:ext cx="1248" cy="480"/>
                <a:chOff x="144" y="1680"/>
                <a:chExt cx="1248" cy="480"/>
              </a:xfrm>
            </p:grpSpPr>
            <p:sp>
              <p:nvSpPr>
                <p:cNvPr id="259092" name="AutoShape 20"/>
                <p:cNvSpPr>
                  <a:spLocks noChangeArrowheads="1"/>
                </p:cNvSpPr>
                <p:nvPr/>
              </p:nvSpPr>
              <p:spPr bwMode="auto">
                <a:xfrm>
                  <a:off x="144" y="1680"/>
                  <a:ext cx="1248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查找技术</a:t>
                  </a:r>
                  <a:endPara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90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12" y="1824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4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学时</a:t>
                  </a:r>
                  <a:endPara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9094" name="Line 22"/>
                <p:cNvSpPr>
                  <a:spLocks noChangeShapeType="1"/>
                </p:cNvSpPr>
                <p:nvPr/>
              </p:nvSpPr>
              <p:spPr bwMode="auto">
                <a:xfrm>
                  <a:off x="894" y="168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095" name="Line 23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912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59096" name="Line 24"/>
              <p:cNvSpPr>
                <a:spLocks noChangeShapeType="1"/>
              </p:cNvSpPr>
              <p:nvPr/>
            </p:nvSpPr>
            <p:spPr bwMode="auto">
              <a:xfrm>
                <a:off x="4080" y="2496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8" name="Group 26"/>
            <p:cNvGrpSpPr/>
            <p:nvPr/>
          </p:nvGrpSpPr>
          <p:grpSpPr bwMode="auto">
            <a:xfrm>
              <a:off x="3155950" y="1219200"/>
              <a:ext cx="2187575" cy="762000"/>
              <a:chOff x="144" y="1680"/>
              <a:chExt cx="1248" cy="480"/>
            </a:xfrm>
          </p:grpSpPr>
          <p:sp>
            <p:nvSpPr>
              <p:cNvPr id="259099" name="AutoShape 27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特殊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线性表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100" name="Text Box 28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  <a:endPara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101" name="Line 29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02" name="Line 30"/>
            <p:cNvSpPr>
              <a:spLocks noChangeShapeType="1"/>
            </p:cNvSpPr>
            <p:nvPr/>
          </p:nvSpPr>
          <p:spPr bwMode="auto">
            <a:xfrm flipV="1">
              <a:off x="3913188" y="1981200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09" name="Group 37"/>
            <p:cNvGrpSpPr/>
            <p:nvPr/>
          </p:nvGrpSpPr>
          <p:grpSpPr bwMode="auto">
            <a:xfrm>
              <a:off x="5000625" y="3200400"/>
              <a:ext cx="2019300" cy="762000"/>
              <a:chOff x="3216" y="2016"/>
              <a:chExt cx="1152" cy="480"/>
            </a:xfrm>
          </p:grpSpPr>
          <p:grpSp>
            <p:nvGrpSpPr>
              <p:cNvPr id="259110" name="Group 38"/>
              <p:cNvGrpSpPr/>
              <p:nvPr/>
            </p:nvGrpSpPr>
            <p:grpSpPr bwMode="auto">
              <a:xfrm>
                <a:off x="3456" y="2016"/>
                <a:ext cx="912" cy="480"/>
                <a:chOff x="3588" y="1998"/>
                <a:chExt cx="912" cy="480"/>
              </a:xfrm>
            </p:grpSpPr>
            <p:sp>
              <p:nvSpPr>
                <p:cNvPr id="259111" name="AutoShape 39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树</a:t>
                  </a:r>
                  <a:endPara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3" name="Line 41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14" name="Line 42"/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15" name="Group 43"/>
            <p:cNvGrpSpPr/>
            <p:nvPr/>
          </p:nvGrpSpPr>
          <p:grpSpPr bwMode="auto">
            <a:xfrm>
              <a:off x="6810375" y="3190875"/>
              <a:ext cx="2219325" cy="762000"/>
              <a:chOff x="4368" y="2010"/>
              <a:chExt cx="1266" cy="480"/>
            </a:xfrm>
          </p:grpSpPr>
          <p:grpSp>
            <p:nvGrpSpPr>
              <p:cNvPr id="259116" name="Group 44"/>
              <p:cNvGrpSpPr/>
              <p:nvPr/>
            </p:nvGrpSpPr>
            <p:grpSpPr bwMode="auto">
              <a:xfrm>
                <a:off x="4722" y="2010"/>
                <a:ext cx="912" cy="480"/>
                <a:chOff x="3588" y="1998"/>
                <a:chExt cx="912" cy="480"/>
              </a:xfrm>
            </p:grpSpPr>
            <p:sp>
              <p:nvSpPr>
                <p:cNvPr id="259117" name="AutoShape 45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图</a:t>
                  </a:r>
                  <a:endPara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9" name="Line 47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20" name="Line 48"/>
              <p:cNvSpPr>
                <a:spLocks noChangeShapeType="1"/>
              </p:cNvSpPr>
              <p:nvPr/>
            </p:nvSpPr>
            <p:spPr bwMode="auto">
              <a:xfrm>
                <a:off x="4368" y="22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23" name="Group 51"/>
            <p:cNvGrpSpPr/>
            <p:nvPr/>
          </p:nvGrpSpPr>
          <p:grpSpPr bwMode="auto">
            <a:xfrm>
              <a:off x="2987675" y="4941888"/>
              <a:ext cx="2187575" cy="762000"/>
              <a:chOff x="144" y="1680"/>
              <a:chExt cx="1248" cy="480"/>
            </a:xfrm>
          </p:grpSpPr>
          <p:sp>
            <p:nvSpPr>
              <p:cNvPr id="259124" name="AutoShape 52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排序技术</a:t>
                </a: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9125" name="Text Box 53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  <a:endPara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126" name="Line 54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27" name="Line 55"/>
            <p:cNvSpPr>
              <a:spLocks noChangeShapeType="1"/>
            </p:cNvSpPr>
            <p:nvPr/>
          </p:nvSpPr>
          <p:spPr bwMode="auto">
            <a:xfrm>
              <a:off x="3973514" y="4005263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30"/>
    </mc:Choice>
    <mc:Fallback>
      <p:transition spd="slow" advTm="4553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13" name="Text Box 121"/>
          <p:cNvSpPr txBox="1">
            <a:spLocks noChangeArrowheads="1"/>
          </p:cNvSpPr>
          <p:nvPr/>
        </p:nvSpPr>
        <p:spPr bwMode="auto">
          <a:xfrm>
            <a:off x="1726704" y="3960912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latin typeface="+mn-lt"/>
                <a:ea typeface="+mn-ea"/>
              </a:rPr>
              <a:t>树结构</a:t>
            </a: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41114" name="Text Box 122"/>
          <p:cNvSpPr txBox="1">
            <a:spLocks noChangeArrowheads="1"/>
          </p:cNvSpPr>
          <p:nvPr/>
        </p:nvSpPr>
        <p:spPr bwMode="auto">
          <a:xfrm>
            <a:off x="5943600" y="38862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latin typeface="+mn-lt"/>
                <a:ea typeface="+mn-ea"/>
              </a:rPr>
              <a:t>非树结构</a:t>
            </a: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7176" name="Oval 124"/>
          <p:cNvSpPr>
            <a:spLocks noChangeArrowheads="1"/>
          </p:cNvSpPr>
          <p:nvPr/>
        </p:nvSpPr>
        <p:spPr bwMode="auto">
          <a:xfrm>
            <a:off x="4040999" y="2554721"/>
            <a:ext cx="719137" cy="6492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0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177" name="Oval 125"/>
          <p:cNvSpPr>
            <a:spLocks noChangeArrowheads="1"/>
          </p:cNvSpPr>
          <p:nvPr/>
        </p:nvSpPr>
        <p:spPr bwMode="auto">
          <a:xfrm>
            <a:off x="6588125" y="1628775"/>
            <a:ext cx="1584325" cy="20161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0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178" name="Oval 126"/>
          <p:cNvSpPr>
            <a:spLocks noChangeArrowheads="1"/>
          </p:cNvSpPr>
          <p:nvPr/>
        </p:nvSpPr>
        <p:spPr bwMode="auto">
          <a:xfrm>
            <a:off x="7559675" y="1700213"/>
            <a:ext cx="1584325" cy="20161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0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什么是树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 smtClean="0"/>
          </a:p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/>
          </a:p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 smtClean="0"/>
          </a:p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 smtClean="0"/>
          </a:p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/>
          </a:p>
          <a:p>
            <a:pPr marL="0" indent="0" algn="just">
              <a:spcBef>
                <a:spcPct val="50000"/>
              </a:spcBef>
              <a:buNone/>
              <a:defRPr/>
            </a:pPr>
            <a:endParaRPr lang="en-US" altLang="zh-CN" sz="2200" dirty="0"/>
          </a:p>
          <a:p>
            <a:pPr marL="381000" indent="-381000" algn="just">
              <a:spcBef>
                <a:spcPct val="50000"/>
              </a:spcBef>
              <a:defRPr/>
            </a:pPr>
            <a:r>
              <a:rPr lang="zh-CN" altLang="en-US" sz="2200" dirty="0" smtClean="0"/>
              <a:t>从</a:t>
            </a:r>
            <a:r>
              <a:rPr lang="zh-CN" altLang="en-US" sz="2200" dirty="0"/>
              <a:t>树的定义和图的示例可以看出，树具有下面两个特点：</a:t>
            </a:r>
            <a:endParaRPr lang="zh-CN" altLang="en-US" sz="2200" dirty="0"/>
          </a:p>
          <a:p>
            <a:pPr marL="381000" indent="-381000" algn="just">
              <a:spcBef>
                <a:spcPct val="50000"/>
              </a:spcBef>
              <a:defRPr/>
            </a:pPr>
            <a:r>
              <a:rPr lang="en-US" altLang="zh-CN" sz="2200" dirty="0"/>
              <a:t>1) </a:t>
            </a:r>
            <a:r>
              <a:rPr lang="zh-CN" altLang="en-US" sz="2200" b="1" dirty="0">
                <a:solidFill>
                  <a:srgbClr val="C00000"/>
                </a:solidFill>
              </a:rPr>
              <a:t>根结点没有前驱结点</a:t>
            </a:r>
            <a:r>
              <a:rPr lang="zh-CN" altLang="en-US" sz="2200" dirty="0"/>
              <a:t>，除根结点之外的所有结点</a:t>
            </a:r>
            <a:r>
              <a:rPr lang="zh-CN" altLang="en-US" sz="2800" b="1" dirty="0">
                <a:solidFill>
                  <a:srgbClr val="00B050"/>
                </a:solidFill>
              </a:rPr>
              <a:t>有且只有一个前驱结点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 marL="381000" indent="-381000">
              <a:spcBef>
                <a:spcPct val="50000"/>
              </a:spcBef>
              <a:defRPr/>
            </a:pPr>
            <a:r>
              <a:rPr lang="en-US" altLang="zh-CN" sz="2200" dirty="0"/>
              <a:t>2) </a:t>
            </a:r>
            <a:r>
              <a:rPr lang="zh-CN" altLang="en-US" sz="2200" dirty="0"/>
              <a:t>树中所有结点可以</a:t>
            </a:r>
            <a:r>
              <a:rPr lang="zh-CN" altLang="en-US" sz="2200" b="1" dirty="0">
                <a:solidFill>
                  <a:srgbClr val="C00000"/>
                </a:solidFill>
              </a:rPr>
              <a:t>任意多个后继结点</a:t>
            </a:r>
            <a:r>
              <a:rPr lang="zh-CN" altLang="en-US" sz="2200" dirty="0"/>
              <a:t>。 </a:t>
            </a:r>
            <a:endParaRPr lang="zh-CN" altLang="en-US" sz="2200" dirty="0"/>
          </a:p>
          <a:p>
            <a:endParaRPr lang="zh-CN" altLang="en-US" sz="2200" dirty="0"/>
          </a:p>
        </p:txBody>
      </p:sp>
      <p:grpSp>
        <p:nvGrpSpPr>
          <p:cNvPr id="7172" name="Group 63"/>
          <p:cNvGrpSpPr/>
          <p:nvPr/>
        </p:nvGrpSpPr>
        <p:grpSpPr bwMode="auto">
          <a:xfrm>
            <a:off x="4191000" y="1066800"/>
            <a:ext cx="2286000" cy="2362200"/>
            <a:chOff x="5634" y="4046"/>
            <a:chExt cx="1721" cy="2047"/>
          </a:xfrm>
        </p:grpSpPr>
        <p:grpSp>
          <p:nvGrpSpPr>
            <p:cNvPr id="7179" name="Group 64"/>
            <p:cNvGrpSpPr/>
            <p:nvPr/>
          </p:nvGrpSpPr>
          <p:grpSpPr bwMode="auto">
            <a:xfrm>
              <a:off x="6174" y="4046"/>
              <a:ext cx="281" cy="336"/>
              <a:chOff x="2150" y="2547"/>
              <a:chExt cx="281" cy="336"/>
            </a:xfrm>
          </p:grpSpPr>
          <p:sp>
            <p:nvSpPr>
              <p:cNvPr id="7205" name="Text Box 6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A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06" name="Oval 6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0" name="Group 67"/>
            <p:cNvGrpSpPr/>
            <p:nvPr/>
          </p:nvGrpSpPr>
          <p:grpSpPr bwMode="auto">
            <a:xfrm>
              <a:off x="5634" y="5446"/>
              <a:ext cx="281" cy="336"/>
              <a:chOff x="2150" y="2547"/>
              <a:chExt cx="281" cy="336"/>
            </a:xfrm>
          </p:grpSpPr>
          <p:sp>
            <p:nvSpPr>
              <p:cNvPr id="7203" name="Text Box 6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 dirty="0">
                    <a:latin typeface="+mn-lt"/>
                    <a:ea typeface="+mn-ea"/>
                  </a:rPr>
                  <a:t>E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04" name="Oval 6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1" name="Group 70"/>
            <p:cNvGrpSpPr/>
            <p:nvPr/>
          </p:nvGrpSpPr>
          <p:grpSpPr bwMode="auto">
            <a:xfrm>
              <a:off x="6174" y="4824"/>
              <a:ext cx="281" cy="336"/>
              <a:chOff x="2150" y="2547"/>
              <a:chExt cx="281" cy="336"/>
            </a:xfrm>
          </p:grpSpPr>
          <p:sp>
            <p:nvSpPr>
              <p:cNvPr id="7201" name="Text Box 7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 dirty="0">
                    <a:latin typeface="+mn-lt"/>
                    <a:ea typeface="+mn-ea"/>
                  </a:rPr>
                  <a:t>B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02" name="Oval 7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2" name="Group 73"/>
            <p:cNvGrpSpPr/>
            <p:nvPr/>
          </p:nvGrpSpPr>
          <p:grpSpPr bwMode="auto">
            <a:xfrm>
              <a:off x="6714" y="4824"/>
              <a:ext cx="281" cy="336"/>
              <a:chOff x="2150" y="2547"/>
              <a:chExt cx="281" cy="336"/>
            </a:xfrm>
          </p:grpSpPr>
          <p:sp>
            <p:nvSpPr>
              <p:cNvPr id="7199" name="Text Box 7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C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00" name="Oval 7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3" name="Group 76"/>
            <p:cNvGrpSpPr/>
            <p:nvPr/>
          </p:nvGrpSpPr>
          <p:grpSpPr bwMode="auto">
            <a:xfrm>
              <a:off x="7074" y="4824"/>
              <a:ext cx="281" cy="336"/>
              <a:chOff x="2150" y="2547"/>
              <a:chExt cx="281" cy="336"/>
            </a:xfrm>
          </p:grpSpPr>
          <p:sp>
            <p:nvSpPr>
              <p:cNvPr id="7197" name="Text Box 7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D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198" name="Oval 7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4" name="Group 79"/>
            <p:cNvGrpSpPr/>
            <p:nvPr/>
          </p:nvGrpSpPr>
          <p:grpSpPr bwMode="auto">
            <a:xfrm>
              <a:off x="6714" y="5757"/>
              <a:ext cx="281" cy="336"/>
              <a:chOff x="2150" y="2547"/>
              <a:chExt cx="281" cy="336"/>
            </a:xfrm>
          </p:grpSpPr>
          <p:sp>
            <p:nvSpPr>
              <p:cNvPr id="7195" name="Text Box 8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G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196" name="Oval 8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5" name="Group 82"/>
            <p:cNvGrpSpPr/>
            <p:nvPr/>
          </p:nvGrpSpPr>
          <p:grpSpPr bwMode="auto">
            <a:xfrm>
              <a:off x="6174" y="5757"/>
              <a:ext cx="281" cy="336"/>
              <a:chOff x="2150" y="2547"/>
              <a:chExt cx="281" cy="336"/>
            </a:xfrm>
          </p:grpSpPr>
          <p:sp>
            <p:nvSpPr>
              <p:cNvPr id="7193" name="Text Box 8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 dirty="0">
                    <a:latin typeface="+mn-lt"/>
                    <a:ea typeface="+mn-ea"/>
                  </a:rPr>
                  <a:t>F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194" name="Oval 8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sp>
          <p:nvSpPr>
            <p:cNvPr id="7186" name="Line 85"/>
            <p:cNvSpPr>
              <a:spLocks noChangeShapeType="1"/>
            </p:cNvSpPr>
            <p:nvPr/>
          </p:nvSpPr>
          <p:spPr bwMode="auto">
            <a:xfrm flipH="1">
              <a:off x="5759" y="4350"/>
              <a:ext cx="441" cy="119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87" name="Line 86"/>
            <p:cNvSpPr>
              <a:spLocks noChangeShapeType="1"/>
            </p:cNvSpPr>
            <p:nvPr/>
          </p:nvSpPr>
          <p:spPr bwMode="auto">
            <a:xfrm flipH="1">
              <a:off x="5851" y="5110"/>
              <a:ext cx="349" cy="46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88" name="Line 87"/>
            <p:cNvSpPr>
              <a:spLocks noChangeShapeType="1"/>
            </p:cNvSpPr>
            <p:nvPr/>
          </p:nvSpPr>
          <p:spPr bwMode="auto">
            <a:xfrm>
              <a:off x="6432" y="4384"/>
              <a:ext cx="355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89" name="Line 88"/>
            <p:cNvSpPr>
              <a:spLocks noChangeShapeType="1"/>
            </p:cNvSpPr>
            <p:nvPr/>
          </p:nvSpPr>
          <p:spPr bwMode="auto">
            <a:xfrm>
              <a:off x="6492" y="4245"/>
              <a:ext cx="699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0" name="Line 89"/>
            <p:cNvSpPr>
              <a:spLocks noChangeShapeType="1"/>
            </p:cNvSpPr>
            <p:nvPr/>
          </p:nvSpPr>
          <p:spPr bwMode="auto">
            <a:xfrm flipH="1">
              <a:off x="6342" y="5135"/>
              <a:ext cx="12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1" name="Line 90"/>
            <p:cNvSpPr>
              <a:spLocks noChangeShapeType="1"/>
            </p:cNvSpPr>
            <p:nvPr/>
          </p:nvSpPr>
          <p:spPr bwMode="auto">
            <a:xfrm>
              <a:off x="6894" y="5135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2" name="Line 91"/>
            <p:cNvSpPr>
              <a:spLocks noChangeShapeType="1"/>
            </p:cNvSpPr>
            <p:nvPr/>
          </p:nvSpPr>
          <p:spPr bwMode="auto">
            <a:xfrm flipH="1">
              <a:off x="6303" y="4380"/>
              <a:ext cx="15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7170" name="Group 2"/>
          <p:cNvGrpSpPr/>
          <p:nvPr/>
        </p:nvGrpSpPr>
        <p:grpSpPr bwMode="auto">
          <a:xfrm>
            <a:off x="1574304" y="836712"/>
            <a:ext cx="1905000" cy="2895600"/>
            <a:chOff x="594" y="4046"/>
            <a:chExt cx="1901" cy="2513"/>
          </a:xfrm>
        </p:grpSpPr>
        <p:grpSp>
          <p:nvGrpSpPr>
            <p:cNvPr id="7231" name="Group 3"/>
            <p:cNvGrpSpPr/>
            <p:nvPr/>
          </p:nvGrpSpPr>
          <p:grpSpPr bwMode="auto">
            <a:xfrm>
              <a:off x="1674" y="4046"/>
              <a:ext cx="281" cy="336"/>
              <a:chOff x="2150" y="2547"/>
              <a:chExt cx="281" cy="336"/>
            </a:xfrm>
          </p:grpSpPr>
          <p:sp>
            <p:nvSpPr>
              <p:cNvPr id="7264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10000"/>
                  </a:spcBef>
                </a:pPr>
                <a:r>
                  <a:rPr kumimoji="0" lang="en-US" altLang="zh-CN" sz="1800" dirty="0">
                    <a:latin typeface="+mn-lt"/>
                    <a:ea typeface="+mn-ea"/>
                  </a:rPr>
                  <a:t>A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65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2" name="Group 6"/>
            <p:cNvGrpSpPr/>
            <p:nvPr/>
          </p:nvGrpSpPr>
          <p:grpSpPr bwMode="auto">
            <a:xfrm>
              <a:off x="1134" y="4668"/>
              <a:ext cx="281" cy="336"/>
              <a:chOff x="2150" y="2547"/>
              <a:chExt cx="281" cy="336"/>
            </a:xfrm>
          </p:grpSpPr>
          <p:sp>
            <p:nvSpPr>
              <p:cNvPr id="7262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 dirty="0">
                    <a:latin typeface="+mn-lt"/>
                    <a:ea typeface="+mn-ea"/>
                  </a:rPr>
                  <a:t>B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63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3" name="Group 9"/>
            <p:cNvGrpSpPr/>
            <p:nvPr/>
          </p:nvGrpSpPr>
          <p:grpSpPr bwMode="auto">
            <a:xfrm>
              <a:off x="2214" y="4668"/>
              <a:ext cx="281" cy="336"/>
              <a:chOff x="2150" y="2547"/>
              <a:chExt cx="281" cy="336"/>
            </a:xfrm>
          </p:grpSpPr>
          <p:sp>
            <p:nvSpPr>
              <p:cNvPr id="7260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C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61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4" name="Group 12"/>
            <p:cNvGrpSpPr/>
            <p:nvPr/>
          </p:nvGrpSpPr>
          <p:grpSpPr bwMode="auto">
            <a:xfrm>
              <a:off x="594" y="5446"/>
              <a:ext cx="281" cy="336"/>
              <a:chOff x="2150" y="2547"/>
              <a:chExt cx="281" cy="336"/>
            </a:xfrm>
          </p:grpSpPr>
          <p:sp>
            <p:nvSpPr>
              <p:cNvPr id="7258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D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59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5" name="Group 15"/>
            <p:cNvGrpSpPr/>
            <p:nvPr/>
          </p:nvGrpSpPr>
          <p:grpSpPr bwMode="auto">
            <a:xfrm>
              <a:off x="1134" y="5446"/>
              <a:ext cx="281" cy="336"/>
              <a:chOff x="2150" y="2547"/>
              <a:chExt cx="281" cy="336"/>
            </a:xfrm>
          </p:grpSpPr>
          <p:sp>
            <p:nvSpPr>
              <p:cNvPr id="7256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E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57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6" name="Group 18"/>
            <p:cNvGrpSpPr/>
            <p:nvPr/>
          </p:nvGrpSpPr>
          <p:grpSpPr bwMode="auto">
            <a:xfrm>
              <a:off x="1674" y="5446"/>
              <a:ext cx="281" cy="336"/>
              <a:chOff x="2150" y="2547"/>
              <a:chExt cx="281" cy="336"/>
            </a:xfrm>
          </p:grpSpPr>
          <p:sp>
            <p:nvSpPr>
              <p:cNvPr id="7254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F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55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7" name="Group 21"/>
            <p:cNvGrpSpPr/>
            <p:nvPr/>
          </p:nvGrpSpPr>
          <p:grpSpPr bwMode="auto">
            <a:xfrm>
              <a:off x="2214" y="5446"/>
              <a:ext cx="281" cy="336"/>
              <a:chOff x="2150" y="2547"/>
              <a:chExt cx="281" cy="336"/>
            </a:xfrm>
          </p:grpSpPr>
          <p:sp>
            <p:nvSpPr>
              <p:cNvPr id="7252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G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53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8" name="Group 24"/>
            <p:cNvGrpSpPr/>
            <p:nvPr/>
          </p:nvGrpSpPr>
          <p:grpSpPr bwMode="auto">
            <a:xfrm>
              <a:off x="1494" y="6223"/>
              <a:ext cx="281" cy="336"/>
              <a:chOff x="2150" y="2547"/>
              <a:chExt cx="281" cy="336"/>
            </a:xfrm>
          </p:grpSpPr>
          <p:sp>
            <p:nvSpPr>
              <p:cNvPr id="7250" name="Text Box 2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 dirty="0">
                    <a:latin typeface="+mn-lt"/>
                    <a:ea typeface="+mn-ea"/>
                  </a:rPr>
                  <a:t>I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51" name="Oval 2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9" name="Group 27"/>
            <p:cNvGrpSpPr/>
            <p:nvPr/>
          </p:nvGrpSpPr>
          <p:grpSpPr bwMode="auto">
            <a:xfrm>
              <a:off x="774" y="6223"/>
              <a:ext cx="281" cy="336"/>
              <a:chOff x="2150" y="2547"/>
              <a:chExt cx="281" cy="336"/>
            </a:xfrm>
          </p:grpSpPr>
          <p:sp>
            <p:nvSpPr>
              <p:cNvPr id="7248" name="Text Box 2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H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49" name="Oval 2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sp>
          <p:nvSpPr>
            <p:cNvPr id="7240" name="Line 30"/>
            <p:cNvSpPr>
              <a:spLocks noChangeShapeType="1"/>
            </p:cNvSpPr>
            <p:nvPr/>
          </p:nvSpPr>
          <p:spPr bwMode="auto">
            <a:xfrm flipH="1">
              <a:off x="1345" y="4357"/>
              <a:ext cx="329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1" name="Line 31"/>
            <p:cNvSpPr>
              <a:spLocks noChangeShapeType="1"/>
            </p:cNvSpPr>
            <p:nvPr/>
          </p:nvSpPr>
          <p:spPr bwMode="auto">
            <a:xfrm>
              <a:off x="1921" y="4320"/>
              <a:ext cx="357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2" name="Line 32"/>
            <p:cNvSpPr>
              <a:spLocks noChangeShapeType="1"/>
            </p:cNvSpPr>
            <p:nvPr/>
          </p:nvSpPr>
          <p:spPr bwMode="auto">
            <a:xfrm flipH="1">
              <a:off x="666" y="4950"/>
              <a:ext cx="477" cy="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3" name="Line 33"/>
            <p:cNvSpPr>
              <a:spLocks noChangeShapeType="1"/>
            </p:cNvSpPr>
            <p:nvPr/>
          </p:nvSpPr>
          <p:spPr bwMode="auto">
            <a:xfrm flipH="1">
              <a:off x="1301" y="4979"/>
              <a:ext cx="13" cy="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4" name="Line 34"/>
            <p:cNvSpPr>
              <a:spLocks noChangeShapeType="1"/>
            </p:cNvSpPr>
            <p:nvPr/>
          </p:nvSpPr>
          <p:spPr bwMode="auto">
            <a:xfrm>
              <a:off x="1406" y="4911"/>
              <a:ext cx="434" cy="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5" name="Line 35"/>
            <p:cNvSpPr>
              <a:spLocks noChangeShapeType="1"/>
            </p:cNvSpPr>
            <p:nvPr/>
          </p:nvSpPr>
          <p:spPr bwMode="auto">
            <a:xfrm flipH="1">
              <a:off x="950" y="5760"/>
              <a:ext cx="23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6" name="Line 36"/>
            <p:cNvSpPr>
              <a:spLocks noChangeShapeType="1"/>
            </p:cNvSpPr>
            <p:nvPr/>
          </p:nvSpPr>
          <p:spPr bwMode="auto">
            <a:xfrm>
              <a:off x="1310" y="5767"/>
              <a:ext cx="29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7" name="Line 37"/>
            <p:cNvSpPr>
              <a:spLocks noChangeShapeType="1"/>
            </p:cNvSpPr>
            <p:nvPr/>
          </p:nvSpPr>
          <p:spPr bwMode="auto">
            <a:xfrm>
              <a:off x="2352" y="4979"/>
              <a:ext cx="6" cy="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7171" name="Group 38"/>
          <p:cNvGrpSpPr/>
          <p:nvPr/>
        </p:nvGrpSpPr>
        <p:grpSpPr bwMode="auto">
          <a:xfrm>
            <a:off x="6934200" y="990600"/>
            <a:ext cx="1930400" cy="2209800"/>
            <a:chOff x="3114" y="4046"/>
            <a:chExt cx="2081" cy="1736"/>
          </a:xfrm>
        </p:grpSpPr>
        <p:grpSp>
          <p:nvGrpSpPr>
            <p:cNvPr id="7207" name="Group 39"/>
            <p:cNvGrpSpPr/>
            <p:nvPr/>
          </p:nvGrpSpPr>
          <p:grpSpPr bwMode="auto">
            <a:xfrm>
              <a:off x="4014" y="4046"/>
              <a:ext cx="281" cy="336"/>
              <a:chOff x="2150" y="2547"/>
              <a:chExt cx="281" cy="336"/>
            </a:xfrm>
          </p:grpSpPr>
          <p:sp>
            <p:nvSpPr>
              <p:cNvPr id="7229" name="Text Box 4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A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30" name="Oval 4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08" name="Group 42"/>
            <p:cNvGrpSpPr/>
            <p:nvPr/>
          </p:nvGrpSpPr>
          <p:grpSpPr bwMode="auto">
            <a:xfrm>
              <a:off x="3474" y="4668"/>
              <a:ext cx="281" cy="336"/>
              <a:chOff x="2150" y="2547"/>
              <a:chExt cx="281" cy="336"/>
            </a:xfrm>
          </p:grpSpPr>
          <p:sp>
            <p:nvSpPr>
              <p:cNvPr id="7227" name="Text Box 4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B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28" name="Oval 4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09" name="Group 45"/>
            <p:cNvGrpSpPr/>
            <p:nvPr/>
          </p:nvGrpSpPr>
          <p:grpSpPr bwMode="auto">
            <a:xfrm>
              <a:off x="4554" y="4668"/>
              <a:ext cx="281" cy="336"/>
              <a:chOff x="2150" y="2547"/>
              <a:chExt cx="281" cy="336"/>
            </a:xfrm>
          </p:grpSpPr>
          <p:sp>
            <p:nvSpPr>
              <p:cNvPr id="7225" name="Text Box 4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C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26" name="Oval 4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10" name="Group 48"/>
            <p:cNvGrpSpPr/>
            <p:nvPr/>
          </p:nvGrpSpPr>
          <p:grpSpPr bwMode="auto">
            <a:xfrm>
              <a:off x="4914" y="5446"/>
              <a:ext cx="281" cy="336"/>
              <a:chOff x="2150" y="2547"/>
              <a:chExt cx="281" cy="336"/>
            </a:xfrm>
          </p:grpSpPr>
          <p:sp>
            <p:nvSpPr>
              <p:cNvPr id="7223" name="Text Box 4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F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24" name="Oval 5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11" name="Group 51"/>
            <p:cNvGrpSpPr/>
            <p:nvPr/>
          </p:nvGrpSpPr>
          <p:grpSpPr bwMode="auto">
            <a:xfrm>
              <a:off x="4014" y="5446"/>
              <a:ext cx="281" cy="336"/>
              <a:chOff x="2150" y="2547"/>
              <a:chExt cx="281" cy="336"/>
            </a:xfrm>
          </p:grpSpPr>
          <p:sp>
            <p:nvSpPr>
              <p:cNvPr id="7221" name="Text Box 5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 dirty="0">
                    <a:latin typeface="+mn-lt"/>
                    <a:ea typeface="+mn-ea"/>
                  </a:rPr>
                  <a:t>E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22" name="Oval 5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12" name="Group 54"/>
            <p:cNvGrpSpPr/>
            <p:nvPr/>
          </p:nvGrpSpPr>
          <p:grpSpPr bwMode="auto">
            <a:xfrm>
              <a:off x="3114" y="5446"/>
              <a:ext cx="281" cy="336"/>
              <a:chOff x="2150" y="2547"/>
              <a:chExt cx="281" cy="336"/>
            </a:xfrm>
          </p:grpSpPr>
          <p:sp>
            <p:nvSpPr>
              <p:cNvPr id="7219" name="Text Box 5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D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20" name="Oval 5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sp>
          <p:nvSpPr>
            <p:cNvPr id="7213" name="Line 57"/>
            <p:cNvSpPr>
              <a:spLocks noChangeShapeType="1"/>
            </p:cNvSpPr>
            <p:nvPr/>
          </p:nvSpPr>
          <p:spPr bwMode="auto">
            <a:xfrm flipH="1">
              <a:off x="3685" y="4357"/>
              <a:ext cx="329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4" name="Line 58"/>
            <p:cNvSpPr>
              <a:spLocks noChangeShapeType="1"/>
            </p:cNvSpPr>
            <p:nvPr/>
          </p:nvSpPr>
          <p:spPr bwMode="auto">
            <a:xfrm>
              <a:off x="4194" y="4357"/>
              <a:ext cx="383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5" name="Line 59"/>
            <p:cNvSpPr>
              <a:spLocks noChangeShapeType="1"/>
            </p:cNvSpPr>
            <p:nvPr/>
          </p:nvSpPr>
          <p:spPr bwMode="auto">
            <a:xfrm flipH="1">
              <a:off x="3283" y="4979"/>
              <a:ext cx="191" cy="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6" name="Line 60"/>
            <p:cNvSpPr>
              <a:spLocks noChangeShapeType="1"/>
            </p:cNvSpPr>
            <p:nvPr/>
          </p:nvSpPr>
          <p:spPr bwMode="auto">
            <a:xfrm>
              <a:off x="3654" y="4979"/>
              <a:ext cx="360" cy="62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7" name="Line 61"/>
            <p:cNvSpPr>
              <a:spLocks noChangeShapeType="1"/>
            </p:cNvSpPr>
            <p:nvPr/>
          </p:nvSpPr>
          <p:spPr bwMode="auto">
            <a:xfrm flipH="1">
              <a:off x="4272" y="4979"/>
              <a:ext cx="282" cy="61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8" name="Line 62"/>
            <p:cNvSpPr>
              <a:spLocks noChangeShapeType="1"/>
            </p:cNvSpPr>
            <p:nvPr/>
          </p:nvSpPr>
          <p:spPr bwMode="auto">
            <a:xfrm>
              <a:off x="4794" y="4980"/>
              <a:ext cx="187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8"/>
          <p:cNvSpPr>
            <a:spLocks noChangeShapeType="1"/>
          </p:cNvSpPr>
          <p:nvPr/>
        </p:nvSpPr>
        <p:spPr bwMode="auto">
          <a:xfrm>
            <a:off x="3419475" y="4868863"/>
            <a:ext cx="5048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802432"/>
            <a:ext cx="7620000" cy="43043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术语：</a:t>
            </a:r>
            <a:endParaRPr lang="zh-CN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>
                <a:cs typeface="+mn-cs"/>
              </a:rPr>
              <a:t>1) </a:t>
            </a:r>
            <a:r>
              <a:rPr lang="zh-CN" altLang="en-US" sz="2400" dirty="0" smtClean="0">
                <a:cs typeface="+mn-cs"/>
              </a:rPr>
              <a:t>结点</a:t>
            </a:r>
            <a:r>
              <a:rPr lang="zh-CN" altLang="en-US" sz="2400" dirty="0">
                <a:cs typeface="+mn-cs"/>
              </a:rPr>
              <a:t>的度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结点的</a:t>
            </a:r>
            <a:r>
              <a:rPr lang="zh-CN" altLang="en-US" sz="2400" b="1" dirty="0">
                <a:solidFill>
                  <a:srgbClr val="C00000"/>
                </a:solidFill>
                <a:cs typeface="+mn-cs"/>
              </a:rPr>
              <a:t>子树</a:t>
            </a:r>
            <a:r>
              <a:rPr lang="zh-CN" altLang="en-US" sz="2400" dirty="0">
                <a:cs typeface="+mn-cs"/>
              </a:rPr>
              <a:t>的数目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树的度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树中各</a:t>
            </a:r>
            <a:r>
              <a:rPr lang="zh-CN" altLang="en-US" sz="2400" b="1" dirty="0">
                <a:solidFill>
                  <a:srgbClr val="C00000"/>
                </a:solidFill>
                <a:cs typeface="+mn-cs"/>
              </a:rPr>
              <a:t>结点度的最大值</a:t>
            </a:r>
            <a:endParaRPr lang="zh-CN" altLang="en-US" sz="2400" b="1" dirty="0">
              <a:solidFill>
                <a:srgbClr val="C00000"/>
              </a:solidFill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cs typeface="+mn-cs"/>
              </a:rPr>
              <a:t>2) </a:t>
            </a:r>
            <a:r>
              <a:rPr lang="zh-CN" altLang="en-US" sz="2400" dirty="0">
                <a:cs typeface="+mn-cs"/>
              </a:rPr>
              <a:t>叶子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度</a:t>
            </a:r>
            <a:r>
              <a:rPr lang="en-US" altLang="zh-CN" sz="2400" dirty="0">
                <a:cs typeface="+mn-cs"/>
              </a:rPr>
              <a:t>=0</a:t>
            </a:r>
            <a:r>
              <a:rPr lang="zh-CN" altLang="en-US" sz="2400" dirty="0">
                <a:cs typeface="+mn-cs"/>
              </a:rPr>
              <a:t>的结点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分支结点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度</a:t>
            </a:r>
            <a:r>
              <a:rPr lang="en-US" altLang="zh-CN" sz="2400" dirty="0">
                <a:cs typeface="+mn-cs"/>
              </a:rPr>
              <a:t>&gt;0</a:t>
            </a:r>
            <a:r>
              <a:rPr lang="zh-CN" altLang="en-US" sz="2400" dirty="0">
                <a:cs typeface="+mn-cs"/>
              </a:rPr>
              <a:t>的结点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cs typeface="+mn-cs"/>
              </a:rPr>
              <a:t>3) </a:t>
            </a:r>
            <a:r>
              <a:rPr lang="zh-CN" altLang="en-US" sz="2400" dirty="0">
                <a:cs typeface="+mn-cs"/>
              </a:rPr>
              <a:t>孩子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 smtClean="0">
                <a:cs typeface="+mn-cs"/>
              </a:rPr>
              <a:t>结点对应了多颗子树，</a:t>
            </a:r>
            <a:r>
              <a:rPr lang="zh-CN" altLang="en-US" sz="2400" b="1" dirty="0" smtClean="0">
                <a:solidFill>
                  <a:srgbClr val="C00000"/>
                </a:solidFill>
                <a:cs typeface="+mn-cs"/>
              </a:rPr>
              <a:t>每颗子树唯一的根</a:t>
            </a:r>
            <a:endParaRPr lang="zh-CN" altLang="en-US" sz="2400" b="1" dirty="0">
              <a:solidFill>
                <a:srgbClr val="C00000"/>
              </a:solidFill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 smtClean="0">
                <a:cs typeface="+mn-cs"/>
              </a:rPr>
              <a:t>    双亲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反之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兄弟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具有相同的双亲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祖先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 smtClean="0">
                <a:cs typeface="+mn-cs"/>
              </a:rPr>
              <a:t>根到当前</a:t>
            </a:r>
            <a:r>
              <a:rPr lang="zh-CN" altLang="en-US" sz="2400" dirty="0">
                <a:cs typeface="+mn-cs"/>
              </a:rPr>
              <a:t>结点路径上的经过所有分支结点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子孙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当前结点 </a:t>
            </a:r>
            <a:r>
              <a:rPr lang="zh-CN" altLang="en-US" sz="2400" dirty="0" smtClean="0">
                <a:cs typeface="+mn-cs"/>
              </a:rPr>
              <a:t>的各个子</a:t>
            </a:r>
            <a:r>
              <a:rPr lang="zh-CN" altLang="en-US" sz="2400" dirty="0">
                <a:cs typeface="+mn-cs"/>
              </a:rPr>
              <a:t>树中的所有结点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cs typeface="+mn-cs"/>
              </a:rPr>
              <a:t>4) </a:t>
            </a:r>
            <a:r>
              <a:rPr lang="zh-CN" altLang="en-US" sz="2400" dirty="0">
                <a:cs typeface="+mn-cs"/>
              </a:rPr>
              <a:t>结点层次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根为第一层，依次类推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	树的深度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树中结点的最大</a:t>
            </a:r>
            <a:r>
              <a:rPr lang="zh-CN" altLang="en-US" sz="2400" dirty="0" smtClean="0">
                <a:cs typeface="+mn-cs"/>
              </a:rPr>
              <a:t>层次</a:t>
            </a:r>
            <a:endParaRPr lang="en-US" altLang="zh-CN" sz="2400" dirty="0" smtClean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cs typeface="+mn-cs"/>
              </a:rPr>
              <a:t>二叉树</a:t>
            </a:r>
            <a:r>
              <a:rPr lang="zh-CN" altLang="en-US" sz="2400" dirty="0">
                <a:cs typeface="+mn-cs"/>
              </a:rPr>
              <a:t>（</a:t>
            </a:r>
            <a:r>
              <a:rPr lang="en-US" altLang="zh-CN" sz="2400" dirty="0">
                <a:cs typeface="+mn-cs"/>
              </a:rPr>
              <a:t>Binary Tree</a:t>
            </a:r>
            <a:r>
              <a:rPr lang="zh-CN" altLang="en-US" sz="2400" dirty="0">
                <a:cs typeface="+mn-cs"/>
              </a:rPr>
              <a:t>）定义：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度为</a:t>
            </a:r>
            <a:r>
              <a:rPr lang="en-US" altLang="zh-CN" sz="2400" dirty="0">
                <a:cs typeface="+mn-cs"/>
              </a:rPr>
              <a:t>2</a:t>
            </a:r>
            <a:r>
              <a:rPr lang="zh-CN" altLang="en-US" sz="2400" dirty="0">
                <a:cs typeface="+mn-cs"/>
              </a:rPr>
              <a:t>的有序树：每个结点至多有两棵子树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en-US" sz="2400" dirty="0">
              <a:cs typeface="+mn-cs"/>
            </a:endParaRP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grpSp>
        <p:nvGrpSpPr>
          <p:cNvPr id="42" name="Group 50"/>
          <p:cNvGrpSpPr/>
          <p:nvPr/>
        </p:nvGrpSpPr>
        <p:grpSpPr bwMode="auto">
          <a:xfrm>
            <a:off x="6804248" y="116632"/>
            <a:ext cx="1905000" cy="2895600"/>
            <a:chOff x="4272" y="624"/>
            <a:chExt cx="1200" cy="1824"/>
          </a:xfrm>
        </p:grpSpPr>
        <p:grpSp>
          <p:nvGrpSpPr>
            <p:cNvPr id="43" name="Group 13"/>
            <p:cNvGrpSpPr/>
            <p:nvPr/>
          </p:nvGrpSpPr>
          <p:grpSpPr bwMode="auto">
            <a:xfrm>
              <a:off x="4954" y="624"/>
              <a:ext cx="177" cy="244"/>
              <a:chOff x="2150" y="2547"/>
              <a:chExt cx="281" cy="336"/>
            </a:xfrm>
          </p:grpSpPr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10000"/>
                  </a:spcBef>
                </a:pPr>
                <a:r>
                  <a:rPr kumimoji="0" lang="en-US" altLang="zh-CN" sz="2000" b="1" dirty="0"/>
                  <a:t>A</a:t>
                </a:r>
                <a:endParaRPr kumimoji="0" lang="en-US" altLang="zh-CN" sz="2000" b="1" dirty="0"/>
              </a:p>
            </p:txBody>
          </p:sp>
          <p:sp>
            <p:nvSpPr>
              <p:cNvPr id="77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4" name="Group 16"/>
            <p:cNvGrpSpPr/>
            <p:nvPr/>
          </p:nvGrpSpPr>
          <p:grpSpPr bwMode="auto">
            <a:xfrm>
              <a:off x="4613" y="1075"/>
              <a:ext cx="177" cy="244"/>
              <a:chOff x="2150" y="2547"/>
              <a:chExt cx="281" cy="336"/>
            </a:xfrm>
          </p:grpSpPr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 dirty="0"/>
                  <a:t>B</a:t>
                </a:r>
                <a:endParaRPr kumimoji="0" lang="en-US" altLang="zh-CN" sz="2000" b="1" dirty="0"/>
              </a:p>
            </p:txBody>
          </p:sp>
          <p:sp>
            <p:nvSpPr>
              <p:cNvPr id="75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5" name="Group 19"/>
            <p:cNvGrpSpPr/>
            <p:nvPr/>
          </p:nvGrpSpPr>
          <p:grpSpPr bwMode="auto">
            <a:xfrm>
              <a:off x="5280" y="1056"/>
              <a:ext cx="177" cy="244"/>
              <a:chOff x="2150" y="2547"/>
              <a:chExt cx="281" cy="336"/>
            </a:xfrm>
          </p:grpSpPr>
          <p:sp>
            <p:nvSpPr>
              <p:cNvPr id="72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 dirty="0"/>
                  <a:t>C</a:t>
                </a:r>
                <a:endParaRPr kumimoji="0" lang="en-US" altLang="zh-CN" sz="2000" b="1" dirty="0"/>
              </a:p>
            </p:txBody>
          </p:sp>
          <p:sp>
            <p:nvSpPr>
              <p:cNvPr id="73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6" name="Group 22"/>
            <p:cNvGrpSpPr/>
            <p:nvPr/>
          </p:nvGrpSpPr>
          <p:grpSpPr bwMode="auto">
            <a:xfrm>
              <a:off x="4272" y="1640"/>
              <a:ext cx="177" cy="244"/>
              <a:chOff x="2150" y="2547"/>
              <a:chExt cx="281" cy="336"/>
            </a:xfrm>
          </p:grpSpPr>
          <p:sp>
            <p:nvSpPr>
              <p:cNvPr id="70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D</a:t>
                </a:r>
                <a:endParaRPr kumimoji="0" lang="en-US" altLang="zh-CN" sz="2000" b="1"/>
              </a:p>
            </p:txBody>
          </p:sp>
          <p:sp>
            <p:nvSpPr>
              <p:cNvPr id="71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7" name="Group 25"/>
            <p:cNvGrpSpPr/>
            <p:nvPr/>
          </p:nvGrpSpPr>
          <p:grpSpPr bwMode="auto">
            <a:xfrm>
              <a:off x="4613" y="1640"/>
              <a:ext cx="177" cy="244"/>
              <a:chOff x="2150" y="2547"/>
              <a:chExt cx="281" cy="336"/>
            </a:xfrm>
          </p:grpSpPr>
          <p:sp>
            <p:nvSpPr>
              <p:cNvPr id="68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E</a:t>
                </a:r>
                <a:endParaRPr kumimoji="0" lang="en-US" altLang="zh-CN" sz="2000" b="1"/>
              </a:p>
            </p:txBody>
          </p:sp>
          <p:sp>
            <p:nvSpPr>
              <p:cNvPr id="69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8" name="Group 28"/>
            <p:cNvGrpSpPr/>
            <p:nvPr/>
          </p:nvGrpSpPr>
          <p:grpSpPr bwMode="auto">
            <a:xfrm>
              <a:off x="4954" y="1640"/>
              <a:ext cx="177" cy="244"/>
              <a:chOff x="2150" y="2547"/>
              <a:chExt cx="281" cy="336"/>
            </a:xfrm>
          </p:grpSpPr>
          <p:sp>
            <p:nvSpPr>
              <p:cNvPr id="66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F</a:t>
                </a:r>
                <a:endParaRPr kumimoji="0" lang="en-US" altLang="zh-CN" sz="2000" b="1"/>
              </a:p>
            </p:txBody>
          </p:sp>
          <p:sp>
            <p:nvSpPr>
              <p:cNvPr id="67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9" name="Group 31"/>
            <p:cNvGrpSpPr/>
            <p:nvPr/>
          </p:nvGrpSpPr>
          <p:grpSpPr bwMode="auto">
            <a:xfrm>
              <a:off x="5295" y="1640"/>
              <a:ext cx="177" cy="244"/>
              <a:chOff x="2150" y="2547"/>
              <a:chExt cx="281" cy="336"/>
            </a:xfrm>
          </p:grpSpPr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G</a:t>
                </a:r>
                <a:endParaRPr kumimoji="0" lang="en-US" altLang="zh-CN" sz="2000" b="1"/>
              </a:p>
            </p:txBody>
          </p:sp>
          <p:sp>
            <p:nvSpPr>
              <p:cNvPr id="65" name="Oval 3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50" name="Group 34"/>
            <p:cNvGrpSpPr/>
            <p:nvPr/>
          </p:nvGrpSpPr>
          <p:grpSpPr bwMode="auto">
            <a:xfrm>
              <a:off x="4840" y="2204"/>
              <a:ext cx="178" cy="244"/>
              <a:chOff x="2150" y="2547"/>
              <a:chExt cx="281" cy="336"/>
            </a:xfrm>
          </p:grpSpPr>
          <p:sp>
            <p:nvSpPr>
              <p:cNvPr id="62" name="Text Box 3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I</a:t>
                </a:r>
                <a:endParaRPr kumimoji="0" lang="en-US" altLang="zh-CN" sz="2000" b="1"/>
              </a:p>
            </p:txBody>
          </p:sp>
          <p:sp>
            <p:nvSpPr>
              <p:cNvPr id="63" name="Oval 3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51" name="Group 37"/>
            <p:cNvGrpSpPr/>
            <p:nvPr/>
          </p:nvGrpSpPr>
          <p:grpSpPr bwMode="auto">
            <a:xfrm>
              <a:off x="4386" y="2204"/>
              <a:ext cx="177" cy="244"/>
              <a:chOff x="2150" y="2547"/>
              <a:chExt cx="281" cy="336"/>
            </a:xfrm>
          </p:grpSpPr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H</a:t>
                </a:r>
                <a:endParaRPr kumimoji="0" lang="en-US" altLang="zh-CN" sz="2000" b="1"/>
              </a:p>
            </p:txBody>
          </p:sp>
          <p:sp>
            <p:nvSpPr>
              <p:cNvPr id="61" name="Oval 3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 flipH="1">
              <a:off x="4746" y="850"/>
              <a:ext cx="208" cy="2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5110" y="823"/>
              <a:ext cx="225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>
              <a:off x="4317" y="1280"/>
              <a:ext cx="302" cy="4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 flipH="1">
              <a:off x="4718" y="1301"/>
              <a:ext cx="8" cy="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4785" y="1252"/>
              <a:ext cx="274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 flipH="1">
              <a:off x="4497" y="1868"/>
              <a:ext cx="145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4724" y="1873"/>
              <a:ext cx="183" cy="3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5382" y="1301"/>
              <a:ext cx="4" cy="3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链式存储结构</a:t>
            </a:r>
            <a:endParaRPr lang="zh-CN" altLang="en-US" dirty="0"/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物理</a:t>
            </a:r>
            <a:r>
              <a:rPr lang="zh-CN" altLang="en-US" dirty="0"/>
              <a:t>结构之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链式结构</a:t>
            </a:r>
            <a:r>
              <a:rPr lang="en-US" altLang="zh-CN" dirty="0" smtClean="0">
                <a:latin typeface="Times New Roman" panose="02020603050405020304" pitchFamily="18" charset="0"/>
              </a:rPr>
              <a:t>: </a:t>
            </a:r>
            <a:r>
              <a:rPr lang="zh-CN" altLang="en-US" dirty="0" smtClean="0"/>
              <a:t>单链表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存储空间分配特点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</a:rPr>
              <a:t>物理上不连续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2 </a:t>
            </a:r>
            <a:r>
              <a:rPr lang="zh-CN" altLang="en-US" dirty="0" smtClean="0">
                <a:solidFill>
                  <a:srgbClr val="000000"/>
                </a:solidFill>
              </a:rPr>
              <a:t>依赖后继指针定位下一个元素的位置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链表的结点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36F3D14-ADA4-4692-84A9-42DAF937C67B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368550" y="4365625"/>
            <a:ext cx="1219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data</a:t>
            </a:r>
            <a:endParaRPr kumimoji="1" lang="en-US" altLang="zh-CN" b="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7750" y="4365625"/>
            <a:ext cx="11430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next</a:t>
            </a:r>
            <a:endParaRPr kumimoji="1" lang="en-US" altLang="zh-CN" b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23925" y="5382072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数据域：存放数据</a:t>
            </a:r>
            <a:endParaRPr kumimoji="1"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555875" y="49418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4211638" y="492020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995738" y="5300663"/>
            <a:ext cx="49687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指针域：存放后继结点的</a:t>
            </a:r>
            <a:r>
              <a:rPr kumimoji="1"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位置</a:t>
            </a:r>
            <a:r>
              <a:rPr kumimoji="1"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逻辑结构的物理实现</a:t>
            </a:r>
            <a:r>
              <a:rPr kumimoji="1"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kumimoji="1"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</a:t>
            </a:r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满二叉树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除最下层结点外（叶子结点均位于最下层），其余各层结点度均为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3275856" y="3185120"/>
            <a:ext cx="3886200" cy="3124200"/>
            <a:chOff x="1337" y="8400"/>
            <a:chExt cx="3654" cy="2488"/>
          </a:xfrm>
        </p:grpSpPr>
        <p:grpSp>
          <p:nvGrpSpPr>
            <p:cNvPr id="13317" name="Group 5"/>
            <p:cNvGrpSpPr/>
            <p:nvPr/>
          </p:nvGrpSpPr>
          <p:grpSpPr bwMode="auto">
            <a:xfrm>
              <a:off x="2961" y="8400"/>
              <a:ext cx="281" cy="336"/>
              <a:chOff x="2150" y="2547"/>
              <a:chExt cx="281" cy="336"/>
            </a:xfrm>
          </p:grpSpPr>
          <p:sp>
            <p:nvSpPr>
              <p:cNvPr id="13389" name="Text Box 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13390" name="Oval 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18" name="Group 8"/>
            <p:cNvGrpSpPr/>
            <p:nvPr/>
          </p:nvGrpSpPr>
          <p:grpSpPr bwMode="auto">
            <a:xfrm>
              <a:off x="1946" y="9022"/>
              <a:ext cx="281" cy="336"/>
              <a:chOff x="2150" y="2547"/>
              <a:chExt cx="281" cy="336"/>
            </a:xfrm>
          </p:grpSpPr>
          <p:sp>
            <p:nvSpPr>
              <p:cNvPr id="13387" name="Text Box 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13388" name="Oval 1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19" name="Group 11"/>
            <p:cNvGrpSpPr/>
            <p:nvPr/>
          </p:nvGrpSpPr>
          <p:grpSpPr bwMode="auto">
            <a:xfrm>
              <a:off x="3976" y="9022"/>
              <a:ext cx="281" cy="336"/>
              <a:chOff x="2150" y="2547"/>
              <a:chExt cx="281" cy="336"/>
            </a:xfrm>
          </p:grpSpPr>
          <p:sp>
            <p:nvSpPr>
              <p:cNvPr id="13385" name="Text Box 1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3386" name="Oval 1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0" name="Group 14"/>
            <p:cNvGrpSpPr/>
            <p:nvPr/>
          </p:nvGrpSpPr>
          <p:grpSpPr bwMode="auto">
            <a:xfrm>
              <a:off x="1540" y="9644"/>
              <a:ext cx="281" cy="336"/>
              <a:chOff x="2150" y="2547"/>
              <a:chExt cx="281" cy="336"/>
            </a:xfrm>
          </p:grpSpPr>
          <p:sp>
            <p:nvSpPr>
              <p:cNvPr id="13383" name="Text Box 1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13384" name="Oval 1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1" name="Group 17"/>
            <p:cNvGrpSpPr/>
            <p:nvPr/>
          </p:nvGrpSpPr>
          <p:grpSpPr bwMode="auto">
            <a:xfrm>
              <a:off x="2352" y="9644"/>
              <a:ext cx="281" cy="336"/>
              <a:chOff x="2150" y="2547"/>
              <a:chExt cx="281" cy="336"/>
            </a:xfrm>
          </p:grpSpPr>
          <p:sp>
            <p:nvSpPr>
              <p:cNvPr id="13381" name="Text Box 1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3382" name="Oval 1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2" name="Group 20"/>
            <p:cNvGrpSpPr/>
            <p:nvPr/>
          </p:nvGrpSpPr>
          <p:grpSpPr bwMode="auto">
            <a:xfrm>
              <a:off x="4382" y="9644"/>
              <a:ext cx="281" cy="336"/>
              <a:chOff x="2150" y="2547"/>
              <a:chExt cx="281" cy="336"/>
            </a:xfrm>
          </p:grpSpPr>
          <p:sp>
            <p:nvSpPr>
              <p:cNvPr id="13379" name="Text Box 2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3380" name="Oval 2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3" name="Group 23"/>
            <p:cNvGrpSpPr/>
            <p:nvPr/>
          </p:nvGrpSpPr>
          <p:grpSpPr bwMode="auto">
            <a:xfrm>
              <a:off x="3570" y="9644"/>
              <a:ext cx="281" cy="336"/>
              <a:chOff x="2150" y="2547"/>
              <a:chExt cx="281" cy="336"/>
            </a:xfrm>
          </p:grpSpPr>
          <p:sp>
            <p:nvSpPr>
              <p:cNvPr id="13377" name="Text Box 2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3378" name="Oval 2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4" name="Group 26"/>
            <p:cNvGrpSpPr/>
            <p:nvPr/>
          </p:nvGrpSpPr>
          <p:grpSpPr bwMode="auto">
            <a:xfrm>
              <a:off x="1337" y="10266"/>
              <a:ext cx="281" cy="336"/>
              <a:chOff x="2150" y="2547"/>
              <a:chExt cx="281" cy="336"/>
            </a:xfrm>
          </p:grpSpPr>
          <p:sp>
            <p:nvSpPr>
              <p:cNvPr id="13375" name="Text Box 2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H</a:t>
                </a:r>
                <a:endParaRPr kumimoji="0" lang="en-US" altLang="zh-CN" sz="1600" b="1"/>
              </a:p>
            </p:txBody>
          </p:sp>
          <p:sp>
            <p:nvSpPr>
              <p:cNvPr id="13376" name="Oval 2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5" name="Group 29"/>
            <p:cNvGrpSpPr/>
            <p:nvPr/>
          </p:nvGrpSpPr>
          <p:grpSpPr bwMode="auto">
            <a:xfrm>
              <a:off x="1743" y="10266"/>
              <a:ext cx="281" cy="336"/>
              <a:chOff x="2150" y="2547"/>
              <a:chExt cx="281" cy="336"/>
            </a:xfrm>
          </p:grpSpPr>
          <p:sp>
            <p:nvSpPr>
              <p:cNvPr id="13373" name="Text Box 3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I</a:t>
                </a:r>
                <a:endParaRPr kumimoji="0" lang="en-US" altLang="zh-CN" sz="1600" b="1"/>
              </a:p>
            </p:txBody>
          </p:sp>
          <p:sp>
            <p:nvSpPr>
              <p:cNvPr id="13374" name="Oval 3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6" name="Group 32"/>
            <p:cNvGrpSpPr/>
            <p:nvPr/>
          </p:nvGrpSpPr>
          <p:grpSpPr bwMode="auto">
            <a:xfrm>
              <a:off x="2555" y="10266"/>
              <a:ext cx="281" cy="336"/>
              <a:chOff x="2150" y="2547"/>
              <a:chExt cx="281" cy="336"/>
            </a:xfrm>
          </p:grpSpPr>
          <p:sp>
            <p:nvSpPr>
              <p:cNvPr id="13371" name="Text Box 3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K</a:t>
                </a:r>
                <a:endParaRPr kumimoji="0" lang="en-US" altLang="zh-CN" sz="1600" b="1"/>
              </a:p>
            </p:txBody>
          </p:sp>
          <p:sp>
            <p:nvSpPr>
              <p:cNvPr id="13372" name="Oval 3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7" name="Group 35"/>
            <p:cNvGrpSpPr/>
            <p:nvPr/>
          </p:nvGrpSpPr>
          <p:grpSpPr bwMode="auto">
            <a:xfrm>
              <a:off x="2149" y="10266"/>
              <a:ext cx="281" cy="336"/>
              <a:chOff x="2150" y="2547"/>
              <a:chExt cx="281" cy="336"/>
            </a:xfrm>
          </p:grpSpPr>
          <p:sp>
            <p:nvSpPr>
              <p:cNvPr id="13369" name="Text Box 3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J</a:t>
                </a:r>
                <a:endParaRPr kumimoji="0" lang="en-US" altLang="zh-CN" sz="1600" b="1"/>
              </a:p>
            </p:txBody>
          </p:sp>
          <p:sp>
            <p:nvSpPr>
              <p:cNvPr id="13370" name="Oval 3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zh-CN"/>
              </a:p>
            </p:txBody>
          </p:sp>
        </p:grpSp>
        <p:grpSp>
          <p:nvGrpSpPr>
            <p:cNvPr id="13328" name="Group 38"/>
            <p:cNvGrpSpPr/>
            <p:nvPr/>
          </p:nvGrpSpPr>
          <p:grpSpPr bwMode="auto">
            <a:xfrm>
              <a:off x="3773" y="10266"/>
              <a:ext cx="281" cy="336"/>
              <a:chOff x="2150" y="2547"/>
              <a:chExt cx="281" cy="336"/>
            </a:xfrm>
          </p:grpSpPr>
          <p:sp>
            <p:nvSpPr>
              <p:cNvPr id="13367" name="Text Box 3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M</a:t>
                </a:r>
                <a:endParaRPr kumimoji="0" lang="en-US" altLang="zh-CN" sz="1600" b="1"/>
              </a:p>
            </p:txBody>
          </p:sp>
          <p:sp>
            <p:nvSpPr>
              <p:cNvPr id="13368" name="Oval 4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9" name="Group 41"/>
            <p:cNvGrpSpPr/>
            <p:nvPr/>
          </p:nvGrpSpPr>
          <p:grpSpPr bwMode="auto">
            <a:xfrm>
              <a:off x="3367" y="10266"/>
              <a:ext cx="281" cy="336"/>
              <a:chOff x="2150" y="2547"/>
              <a:chExt cx="281" cy="336"/>
            </a:xfrm>
          </p:grpSpPr>
          <p:sp>
            <p:nvSpPr>
              <p:cNvPr id="13365" name="Text Box 4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L</a:t>
                </a:r>
                <a:endParaRPr kumimoji="0" lang="en-US" altLang="zh-CN" sz="1600" b="1"/>
              </a:p>
            </p:txBody>
          </p:sp>
          <p:sp>
            <p:nvSpPr>
              <p:cNvPr id="13366" name="Oval 4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30" name="Group 44"/>
            <p:cNvGrpSpPr/>
            <p:nvPr/>
          </p:nvGrpSpPr>
          <p:grpSpPr bwMode="auto">
            <a:xfrm>
              <a:off x="4179" y="10266"/>
              <a:ext cx="281" cy="336"/>
              <a:chOff x="2150" y="2547"/>
              <a:chExt cx="281" cy="336"/>
            </a:xfrm>
          </p:grpSpPr>
          <p:sp>
            <p:nvSpPr>
              <p:cNvPr id="13363" name="Text Box 4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N</a:t>
                </a:r>
                <a:endParaRPr kumimoji="0" lang="en-US" altLang="zh-CN" sz="1600" b="1"/>
              </a:p>
            </p:txBody>
          </p:sp>
          <p:sp>
            <p:nvSpPr>
              <p:cNvPr id="13364" name="Oval 4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31" name="Group 47"/>
            <p:cNvGrpSpPr/>
            <p:nvPr/>
          </p:nvGrpSpPr>
          <p:grpSpPr bwMode="auto">
            <a:xfrm>
              <a:off x="4585" y="10266"/>
              <a:ext cx="281" cy="336"/>
              <a:chOff x="2150" y="2547"/>
              <a:chExt cx="281" cy="336"/>
            </a:xfrm>
          </p:grpSpPr>
          <p:sp>
            <p:nvSpPr>
              <p:cNvPr id="13361" name="Text Box 4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O</a:t>
                </a:r>
                <a:endParaRPr kumimoji="0" lang="en-US" altLang="zh-CN" sz="1600" b="1"/>
              </a:p>
            </p:txBody>
          </p:sp>
          <p:sp>
            <p:nvSpPr>
              <p:cNvPr id="13362" name="Oval 4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sp>
          <p:nvSpPr>
            <p:cNvPr id="13332" name="Text Box 50"/>
            <p:cNvSpPr txBox="1">
              <a:spLocks noChangeArrowheads="1"/>
            </p:cNvSpPr>
            <p:nvPr/>
          </p:nvSpPr>
          <p:spPr bwMode="auto">
            <a:xfrm>
              <a:off x="3367" y="8400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3333" name="Text Box 51"/>
            <p:cNvSpPr txBox="1">
              <a:spLocks noChangeArrowheads="1"/>
            </p:cNvSpPr>
            <p:nvPr/>
          </p:nvSpPr>
          <p:spPr bwMode="auto">
            <a:xfrm>
              <a:off x="275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3334" name="Text Box 52"/>
            <p:cNvSpPr txBox="1">
              <a:spLocks noChangeArrowheads="1"/>
            </p:cNvSpPr>
            <p:nvPr/>
          </p:nvSpPr>
          <p:spPr bwMode="auto">
            <a:xfrm>
              <a:off x="235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3335" name="Text Box 53"/>
            <p:cNvSpPr txBox="1">
              <a:spLocks noChangeArrowheads="1"/>
            </p:cNvSpPr>
            <p:nvPr/>
          </p:nvSpPr>
          <p:spPr bwMode="auto">
            <a:xfrm>
              <a:off x="438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3336" name="Text Box 54"/>
            <p:cNvSpPr txBox="1">
              <a:spLocks noChangeArrowheads="1"/>
            </p:cNvSpPr>
            <p:nvPr/>
          </p:nvSpPr>
          <p:spPr bwMode="auto">
            <a:xfrm>
              <a:off x="194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3337" name="Text Box 55"/>
            <p:cNvSpPr txBox="1">
              <a:spLocks noChangeArrowheads="1"/>
            </p:cNvSpPr>
            <p:nvPr/>
          </p:nvSpPr>
          <p:spPr bwMode="auto">
            <a:xfrm>
              <a:off x="397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3338" name="Text Box 56"/>
            <p:cNvSpPr txBox="1">
              <a:spLocks noChangeArrowheads="1"/>
            </p:cNvSpPr>
            <p:nvPr/>
          </p:nvSpPr>
          <p:spPr bwMode="auto">
            <a:xfrm>
              <a:off x="478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3339" name="Text Box 57"/>
            <p:cNvSpPr txBox="1">
              <a:spLocks noChangeArrowheads="1"/>
            </p:cNvSpPr>
            <p:nvPr/>
          </p:nvSpPr>
          <p:spPr bwMode="auto">
            <a:xfrm>
              <a:off x="154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8</a:t>
              </a:r>
              <a:endParaRPr kumimoji="0" lang="en-US" altLang="zh-CN" sz="1600" b="1"/>
            </a:p>
          </p:txBody>
        </p:sp>
        <p:sp>
          <p:nvSpPr>
            <p:cNvPr id="13340" name="Text Box 58"/>
            <p:cNvSpPr txBox="1">
              <a:spLocks noChangeArrowheads="1"/>
            </p:cNvSpPr>
            <p:nvPr/>
          </p:nvSpPr>
          <p:spPr bwMode="auto">
            <a:xfrm>
              <a:off x="194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9</a:t>
              </a:r>
              <a:endParaRPr kumimoji="0" lang="en-US" altLang="zh-CN" sz="1600" b="1" dirty="0"/>
            </a:p>
          </p:txBody>
        </p:sp>
        <p:sp>
          <p:nvSpPr>
            <p:cNvPr id="13341" name="Text Box 59"/>
            <p:cNvSpPr txBox="1">
              <a:spLocks noChangeArrowheads="1"/>
            </p:cNvSpPr>
            <p:nvPr/>
          </p:nvSpPr>
          <p:spPr bwMode="auto">
            <a:xfrm>
              <a:off x="235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10</a:t>
              </a:r>
              <a:endParaRPr kumimoji="0" lang="en-US" altLang="zh-CN" sz="1600" b="1"/>
            </a:p>
          </p:txBody>
        </p:sp>
        <p:sp>
          <p:nvSpPr>
            <p:cNvPr id="13342" name="Text Box 60"/>
            <p:cNvSpPr txBox="1">
              <a:spLocks noChangeArrowheads="1"/>
            </p:cNvSpPr>
            <p:nvPr/>
          </p:nvSpPr>
          <p:spPr bwMode="auto">
            <a:xfrm>
              <a:off x="275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11</a:t>
              </a:r>
              <a:endParaRPr kumimoji="0" lang="en-US" altLang="zh-CN" sz="1600" b="1"/>
            </a:p>
          </p:txBody>
        </p:sp>
        <p:sp>
          <p:nvSpPr>
            <p:cNvPr id="13343" name="Text Box 61"/>
            <p:cNvSpPr txBox="1">
              <a:spLocks noChangeArrowheads="1"/>
            </p:cNvSpPr>
            <p:nvPr/>
          </p:nvSpPr>
          <p:spPr bwMode="auto">
            <a:xfrm>
              <a:off x="357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12</a:t>
              </a:r>
              <a:endParaRPr kumimoji="0" lang="en-US" altLang="zh-CN" sz="1600" b="1"/>
            </a:p>
          </p:txBody>
        </p:sp>
        <p:sp>
          <p:nvSpPr>
            <p:cNvPr id="13344" name="Text Box 62"/>
            <p:cNvSpPr txBox="1">
              <a:spLocks noChangeArrowheads="1"/>
            </p:cNvSpPr>
            <p:nvPr/>
          </p:nvSpPr>
          <p:spPr bwMode="auto">
            <a:xfrm>
              <a:off x="397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13</a:t>
              </a:r>
              <a:endParaRPr kumimoji="0" lang="en-US" altLang="zh-CN" sz="1600" b="1"/>
            </a:p>
          </p:txBody>
        </p:sp>
        <p:sp>
          <p:nvSpPr>
            <p:cNvPr id="13345" name="Text Box 63"/>
            <p:cNvSpPr txBox="1">
              <a:spLocks noChangeArrowheads="1"/>
            </p:cNvSpPr>
            <p:nvPr/>
          </p:nvSpPr>
          <p:spPr bwMode="auto">
            <a:xfrm>
              <a:off x="438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14</a:t>
              </a:r>
              <a:endParaRPr kumimoji="0" lang="en-US" altLang="zh-CN" sz="1600" b="1"/>
            </a:p>
          </p:txBody>
        </p:sp>
        <p:sp>
          <p:nvSpPr>
            <p:cNvPr id="13346" name="Text Box 64"/>
            <p:cNvSpPr txBox="1">
              <a:spLocks noChangeArrowheads="1"/>
            </p:cNvSpPr>
            <p:nvPr/>
          </p:nvSpPr>
          <p:spPr bwMode="auto">
            <a:xfrm>
              <a:off x="478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15</a:t>
              </a:r>
              <a:endParaRPr kumimoji="0" lang="en-US" altLang="zh-CN" sz="1600" b="1"/>
            </a:p>
          </p:txBody>
        </p:sp>
        <p:sp>
          <p:nvSpPr>
            <p:cNvPr id="13347" name="Line 65"/>
            <p:cNvSpPr>
              <a:spLocks noChangeShapeType="1"/>
            </p:cNvSpPr>
            <p:nvPr/>
          </p:nvSpPr>
          <p:spPr bwMode="auto">
            <a:xfrm flipH="1">
              <a:off x="2185" y="8685"/>
              <a:ext cx="821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48" name="Line 66"/>
            <p:cNvSpPr>
              <a:spLocks noChangeShapeType="1"/>
            </p:cNvSpPr>
            <p:nvPr/>
          </p:nvSpPr>
          <p:spPr bwMode="auto">
            <a:xfrm>
              <a:off x="3164" y="8711"/>
              <a:ext cx="812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49" name="Line 67"/>
            <p:cNvSpPr>
              <a:spLocks noChangeShapeType="1"/>
            </p:cNvSpPr>
            <p:nvPr/>
          </p:nvSpPr>
          <p:spPr bwMode="auto">
            <a:xfrm flipH="1">
              <a:off x="1728" y="9333"/>
              <a:ext cx="21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0" name="Line 68"/>
            <p:cNvSpPr>
              <a:spLocks noChangeShapeType="1"/>
            </p:cNvSpPr>
            <p:nvPr/>
          </p:nvSpPr>
          <p:spPr bwMode="auto">
            <a:xfrm>
              <a:off x="2149" y="9333"/>
              <a:ext cx="239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1" name="Line 69"/>
            <p:cNvSpPr>
              <a:spLocks noChangeShapeType="1"/>
            </p:cNvSpPr>
            <p:nvPr/>
          </p:nvSpPr>
          <p:spPr bwMode="auto">
            <a:xfrm flipH="1">
              <a:off x="1532" y="9950"/>
              <a:ext cx="138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2" name="Line 70"/>
            <p:cNvSpPr>
              <a:spLocks noChangeShapeType="1"/>
            </p:cNvSpPr>
            <p:nvPr/>
          </p:nvSpPr>
          <p:spPr bwMode="auto">
            <a:xfrm>
              <a:off x="1743" y="9955"/>
              <a:ext cx="12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3" name="Line 71"/>
            <p:cNvSpPr>
              <a:spLocks noChangeShapeType="1"/>
            </p:cNvSpPr>
            <p:nvPr/>
          </p:nvSpPr>
          <p:spPr bwMode="auto">
            <a:xfrm flipH="1">
              <a:off x="2253" y="9975"/>
              <a:ext cx="16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4" name="Line 72"/>
            <p:cNvSpPr>
              <a:spLocks noChangeShapeType="1"/>
            </p:cNvSpPr>
            <p:nvPr/>
          </p:nvSpPr>
          <p:spPr bwMode="auto">
            <a:xfrm>
              <a:off x="2555" y="9955"/>
              <a:ext cx="133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5" name="Line 73"/>
            <p:cNvSpPr>
              <a:spLocks noChangeShapeType="1"/>
            </p:cNvSpPr>
            <p:nvPr/>
          </p:nvSpPr>
          <p:spPr bwMode="auto">
            <a:xfrm flipH="1">
              <a:off x="3753" y="9333"/>
              <a:ext cx="223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6" name="Line 74"/>
            <p:cNvSpPr>
              <a:spLocks noChangeShapeType="1"/>
            </p:cNvSpPr>
            <p:nvPr/>
          </p:nvSpPr>
          <p:spPr bwMode="auto">
            <a:xfrm>
              <a:off x="4179" y="9333"/>
              <a:ext cx="264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7" name="Line 75"/>
            <p:cNvSpPr>
              <a:spLocks noChangeShapeType="1"/>
            </p:cNvSpPr>
            <p:nvPr/>
          </p:nvSpPr>
          <p:spPr bwMode="auto">
            <a:xfrm flipH="1">
              <a:off x="3513" y="9975"/>
              <a:ext cx="135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8" name="Line 76"/>
            <p:cNvSpPr>
              <a:spLocks noChangeShapeType="1"/>
            </p:cNvSpPr>
            <p:nvPr/>
          </p:nvSpPr>
          <p:spPr bwMode="auto">
            <a:xfrm>
              <a:off x="3773" y="9955"/>
              <a:ext cx="145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9" name="Line 77"/>
            <p:cNvSpPr>
              <a:spLocks noChangeShapeType="1"/>
            </p:cNvSpPr>
            <p:nvPr/>
          </p:nvSpPr>
          <p:spPr bwMode="auto">
            <a:xfrm flipH="1">
              <a:off x="4323" y="9960"/>
              <a:ext cx="12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60" name="Line 78"/>
            <p:cNvSpPr>
              <a:spLocks noChangeShapeType="1"/>
            </p:cNvSpPr>
            <p:nvPr/>
          </p:nvSpPr>
          <p:spPr bwMode="auto">
            <a:xfrm>
              <a:off x="4585" y="9955"/>
              <a:ext cx="128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5778" y="782688"/>
            <a:ext cx="8645822" cy="4608512"/>
          </a:xfrm>
        </p:spPr>
        <p:txBody>
          <a:bodyPr/>
          <a:lstStyle/>
          <a:p>
            <a:r>
              <a:rPr lang="zh-CN" altLang="en-US" sz="3000" dirty="0"/>
              <a:t> 完全二叉树：</a:t>
            </a:r>
            <a:endParaRPr lang="zh-CN" altLang="en-US" sz="3000" dirty="0"/>
          </a:p>
          <a:p>
            <a:r>
              <a:rPr lang="zh-CN" altLang="en-US" sz="3000" dirty="0"/>
              <a:t>除最下层结点外，其余各层</a:t>
            </a:r>
            <a:r>
              <a:rPr lang="zh-CN" altLang="en-US" sz="3000" b="1" dirty="0">
                <a:solidFill>
                  <a:srgbClr val="C00000"/>
                </a:solidFill>
              </a:rPr>
              <a:t>皆满</a:t>
            </a:r>
            <a:r>
              <a:rPr lang="zh-CN" altLang="en-US" sz="3000" dirty="0"/>
              <a:t>，且最下层仅在</a:t>
            </a:r>
            <a:r>
              <a:rPr lang="zh-CN" altLang="en-US" sz="3000" b="1" dirty="0">
                <a:solidFill>
                  <a:srgbClr val="C00000"/>
                </a:solidFill>
              </a:rPr>
              <a:t>最右边缺少</a:t>
            </a:r>
            <a:r>
              <a:rPr lang="zh-CN" altLang="en-US" sz="3000" b="1" dirty="0">
                <a:solidFill>
                  <a:srgbClr val="7030A0"/>
                </a:solidFill>
              </a:rPr>
              <a:t>连续的若干</a:t>
            </a:r>
            <a:r>
              <a:rPr lang="zh-CN" altLang="en-US" sz="3000" dirty="0"/>
              <a:t>个结点</a:t>
            </a:r>
            <a:endParaRPr lang="zh-CN" altLang="en-US" sz="3000" dirty="0"/>
          </a:p>
          <a:p>
            <a:r>
              <a:rPr lang="zh-CN" altLang="en-US" sz="3000" dirty="0"/>
              <a:t>满二叉树必为完全二叉树，而完全二叉树未必是满二叉树 </a:t>
            </a:r>
            <a:endParaRPr lang="zh-CN" altLang="en-US" sz="3000" dirty="0"/>
          </a:p>
          <a:p>
            <a:endParaRPr lang="zh-CN" altLang="en-US" sz="3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748911" y="3429000"/>
            <a:ext cx="3082721" cy="2590800"/>
            <a:chOff x="0" y="3476451"/>
            <a:chExt cx="3082721" cy="2590800"/>
          </a:xfrm>
        </p:grpSpPr>
        <p:grpSp>
          <p:nvGrpSpPr>
            <p:cNvPr id="14423" name="Group 4"/>
            <p:cNvGrpSpPr/>
            <p:nvPr/>
          </p:nvGrpSpPr>
          <p:grpSpPr bwMode="auto">
            <a:xfrm>
              <a:off x="1500188" y="3476451"/>
              <a:ext cx="296659" cy="349883"/>
              <a:chOff x="2150" y="2547"/>
              <a:chExt cx="281" cy="336"/>
            </a:xfrm>
          </p:grpSpPr>
          <p:sp>
            <p:nvSpPr>
              <p:cNvPr id="14470" name="Text Box 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14471" name="Oval 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4" name="Group 7"/>
            <p:cNvGrpSpPr/>
            <p:nvPr/>
          </p:nvGrpSpPr>
          <p:grpSpPr bwMode="auto">
            <a:xfrm>
              <a:off x="2357438" y="4124151"/>
              <a:ext cx="296659" cy="349883"/>
              <a:chOff x="2150" y="2547"/>
              <a:chExt cx="281" cy="336"/>
            </a:xfrm>
          </p:grpSpPr>
          <p:sp>
            <p:nvSpPr>
              <p:cNvPr id="14468" name="Text Box 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4469" name="Oval 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5" name="Group 10"/>
            <p:cNvGrpSpPr/>
            <p:nvPr/>
          </p:nvGrpSpPr>
          <p:grpSpPr bwMode="auto">
            <a:xfrm>
              <a:off x="642938" y="4124151"/>
              <a:ext cx="296659" cy="349883"/>
              <a:chOff x="2150" y="2547"/>
              <a:chExt cx="281" cy="336"/>
            </a:xfrm>
          </p:grpSpPr>
          <p:sp>
            <p:nvSpPr>
              <p:cNvPr id="14466" name="Text Box 1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1600" b="1" dirty="0"/>
                  <a:t> B</a:t>
                </a:r>
                <a:endParaRPr kumimoji="0" lang="en-US" altLang="zh-CN" sz="1600" b="1" dirty="0"/>
              </a:p>
            </p:txBody>
          </p:sp>
          <p:sp>
            <p:nvSpPr>
              <p:cNvPr id="14467" name="Oval 1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6" name="Group 13"/>
            <p:cNvGrpSpPr/>
            <p:nvPr/>
          </p:nvGrpSpPr>
          <p:grpSpPr bwMode="auto">
            <a:xfrm>
              <a:off x="1071563" y="4771851"/>
              <a:ext cx="296659" cy="349883"/>
              <a:chOff x="2150" y="2547"/>
              <a:chExt cx="281" cy="336"/>
            </a:xfrm>
          </p:grpSpPr>
          <p:sp>
            <p:nvSpPr>
              <p:cNvPr id="14464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4465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7" name="Group 16"/>
            <p:cNvGrpSpPr/>
            <p:nvPr/>
          </p:nvGrpSpPr>
          <p:grpSpPr bwMode="auto">
            <a:xfrm>
              <a:off x="214313" y="4771851"/>
              <a:ext cx="296659" cy="349883"/>
              <a:chOff x="2150" y="2547"/>
              <a:chExt cx="281" cy="336"/>
            </a:xfrm>
          </p:grpSpPr>
          <p:sp>
            <p:nvSpPr>
              <p:cNvPr id="14462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14463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8" name="Group 19"/>
            <p:cNvGrpSpPr/>
            <p:nvPr/>
          </p:nvGrpSpPr>
          <p:grpSpPr bwMode="auto">
            <a:xfrm>
              <a:off x="1928813" y="4771851"/>
              <a:ext cx="296659" cy="349883"/>
              <a:chOff x="2150" y="2547"/>
              <a:chExt cx="281" cy="336"/>
            </a:xfrm>
          </p:grpSpPr>
          <p:sp>
            <p:nvSpPr>
              <p:cNvPr id="14460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4461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9" name="Group 22"/>
            <p:cNvGrpSpPr/>
            <p:nvPr/>
          </p:nvGrpSpPr>
          <p:grpSpPr bwMode="auto">
            <a:xfrm>
              <a:off x="2786062" y="4771851"/>
              <a:ext cx="296659" cy="349883"/>
              <a:chOff x="2150" y="2547"/>
              <a:chExt cx="281" cy="336"/>
            </a:xfrm>
          </p:grpSpPr>
          <p:sp>
            <p:nvSpPr>
              <p:cNvPr id="14458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4459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30" name="Group 25"/>
            <p:cNvGrpSpPr/>
            <p:nvPr/>
          </p:nvGrpSpPr>
          <p:grpSpPr bwMode="auto">
            <a:xfrm>
              <a:off x="0" y="5419551"/>
              <a:ext cx="296659" cy="349883"/>
              <a:chOff x="2150" y="2547"/>
              <a:chExt cx="281" cy="336"/>
            </a:xfrm>
          </p:grpSpPr>
          <p:sp>
            <p:nvSpPr>
              <p:cNvPr id="14456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H</a:t>
                </a:r>
                <a:endParaRPr kumimoji="0" lang="en-US" altLang="zh-CN" sz="1600" b="1"/>
              </a:p>
            </p:txBody>
          </p:sp>
          <p:sp>
            <p:nvSpPr>
              <p:cNvPr id="14457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31" name="Group 28"/>
            <p:cNvGrpSpPr/>
            <p:nvPr/>
          </p:nvGrpSpPr>
          <p:grpSpPr bwMode="auto">
            <a:xfrm>
              <a:off x="428625" y="5419551"/>
              <a:ext cx="296659" cy="349883"/>
              <a:chOff x="2150" y="2547"/>
              <a:chExt cx="281" cy="336"/>
            </a:xfrm>
          </p:grpSpPr>
          <p:sp>
            <p:nvSpPr>
              <p:cNvPr id="14454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I</a:t>
                </a:r>
                <a:endParaRPr kumimoji="0" lang="en-US" altLang="zh-CN" sz="1600" b="1"/>
              </a:p>
            </p:txBody>
          </p:sp>
          <p:sp>
            <p:nvSpPr>
              <p:cNvPr id="14455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32" name="Group 31"/>
            <p:cNvGrpSpPr/>
            <p:nvPr/>
          </p:nvGrpSpPr>
          <p:grpSpPr bwMode="auto">
            <a:xfrm>
              <a:off x="857250" y="5419551"/>
              <a:ext cx="296659" cy="349883"/>
              <a:chOff x="2150" y="2547"/>
              <a:chExt cx="281" cy="336"/>
            </a:xfrm>
          </p:grpSpPr>
          <p:sp>
            <p:nvSpPr>
              <p:cNvPr id="14452" name="Text Box 3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J</a:t>
                </a:r>
                <a:endParaRPr kumimoji="0" lang="en-US" altLang="zh-CN" sz="1600" b="1"/>
              </a:p>
            </p:txBody>
          </p:sp>
          <p:sp>
            <p:nvSpPr>
              <p:cNvPr id="14453" name="Oval 3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4433" name="Text Box 34"/>
            <p:cNvSpPr txBox="1">
              <a:spLocks noChangeArrowheads="1"/>
            </p:cNvSpPr>
            <p:nvPr/>
          </p:nvSpPr>
          <p:spPr bwMode="auto">
            <a:xfrm>
              <a:off x="1928813" y="34764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4434" name="Text Box 35"/>
            <p:cNvSpPr txBox="1">
              <a:spLocks noChangeArrowheads="1"/>
            </p:cNvSpPr>
            <p:nvPr/>
          </p:nvSpPr>
          <p:spPr bwMode="auto">
            <a:xfrm>
              <a:off x="1071563" y="41241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4435" name="Text Box 36"/>
            <p:cNvSpPr txBox="1">
              <a:spLocks noChangeArrowheads="1"/>
            </p:cNvSpPr>
            <p:nvPr/>
          </p:nvSpPr>
          <p:spPr bwMode="auto">
            <a:xfrm>
              <a:off x="642938" y="47718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4436" name="Text Box 37"/>
            <p:cNvSpPr txBox="1">
              <a:spLocks noChangeArrowheads="1"/>
            </p:cNvSpPr>
            <p:nvPr/>
          </p:nvSpPr>
          <p:spPr bwMode="auto">
            <a:xfrm>
              <a:off x="2786063" y="41241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4437" name="Text Box 38"/>
            <p:cNvSpPr txBox="1">
              <a:spLocks noChangeArrowheads="1"/>
            </p:cNvSpPr>
            <p:nvPr/>
          </p:nvSpPr>
          <p:spPr bwMode="auto">
            <a:xfrm>
              <a:off x="1500188" y="47718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4438" name="Text Box 39"/>
            <p:cNvSpPr txBox="1">
              <a:spLocks noChangeArrowheads="1"/>
            </p:cNvSpPr>
            <p:nvPr/>
          </p:nvSpPr>
          <p:spPr bwMode="auto">
            <a:xfrm>
              <a:off x="2627784" y="4784867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7</a:t>
              </a:r>
              <a:endParaRPr kumimoji="0" lang="en-US" altLang="zh-CN" sz="1600" b="1" dirty="0"/>
            </a:p>
          </p:txBody>
        </p:sp>
        <p:sp>
          <p:nvSpPr>
            <p:cNvPr id="14439" name="Text Box 40"/>
            <p:cNvSpPr txBox="1">
              <a:spLocks noChangeArrowheads="1"/>
            </p:cNvSpPr>
            <p:nvPr/>
          </p:nvSpPr>
          <p:spPr bwMode="auto">
            <a:xfrm>
              <a:off x="2270511" y="4771851"/>
              <a:ext cx="213257" cy="4436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14440" name="Text Box 41"/>
            <p:cNvSpPr txBox="1">
              <a:spLocks noChangeArrowheads="1"/>
            </p:cNvSpPr>
            <p:nvPr/>
          </p:nvSpPr>
          <p:spPr bwMode="auto">
            <a:xfrm>
              <a:off x="214313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8</a:t>
              </a:r>
              <a:endParaRPr kumimoji="0" lang="en-US" altLang="zh-CN" sz="1600" b="1"/>
            </a:p>
          </p:txBody>
        </p:sp>
        <p:sp>
          <p:nvSpPr>
            <p:cNvPr id="14441" name="Text Box 42"/>
            <p:cNvSpPr txBox="1">
              <a:spLocks noChangeArrowheads="1"/>
            </p:cNvSpPr>
            <p:nvPr/>
          </p:nvSpPr>
          <p:spPr bwMode="auto">
            <a:xfrm>
              <a:off x="642938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9</a:t>
              </a:r>
              <a:endParaRPr kumimoji="0" lang="en-US" altLang="zh-CN" sz="1600" b="1"/>
            </a:p>
          </p:txBody>
        </p:sp>
        <p:sp>
          <p:nvSpPr>
            <p:cNvPr id="14442" name="Text Box 43"/>
            <p:cNvSpPr txBox="1">
              <a:spLocks noChangeArrowheads="1"/>
            </p:cNvSpPr>
            <p:nvPr/>
          </p:nvSpPr>
          <p:spPr bwMode="auto">
            <a:xfrm>
              <a:off x="1071563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10</a:t>
              </a:r>
              <a:endParaRPr kumimoji="0" lang="en-US" altLang="zh-CN" sz="1600" b="1"/>
            </a:p>
          </p:txBody>
        </p:sp>
        <p:sp>
          <p:nvSpPr>
            <p:cNvPr id="14443" name="Line 44"/>
            <p:cNvSpPr>
              <a:spLocks noChangeShapeType="1"/>
            </p:cNvSpPr>
            <p:nvPr/>
          </p:nvSpPr>
          <p:spPr bwMode="auto">
            <a:xfrm flipH="1">
              <a:off x="911092" y="3800301"/>
              <a:ext cx="589095" cy="440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4" name="Line 45"/>
            <p:cNvSpPr>
              <a:spLocks noChangeShapeType="1"/>
            </p:cNvSpPr>
            <p:nvPr/>
          </p:nvSpPr>
          <p:spPr bwMode="auto">
            <a:xfrm>
              <a:off x="1714500" y="3800301"/>
              <a:ext cx="669331" cy="456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5" name="Line 46"/>
            <p:cNvSpPr>
              <a:spLocks noChangeShapeType="1"/>
            </p:cNvSpPr>
            <p:nvPr/>
          </p:nvSpPr>
          <p:spPr bwMode="auto">
            <a:xfrm flipH="1">
              <a:off x="404343" y="4443836"/>
              <a:ext cx="316718" cy="390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6" name="Line 47"/>
            <p:cNvSpPr>
              <a:spLocks noChangeShapeType="1"/>
            </p:cNvSpPr>
            <p:nvPr/>
          </p:nvSpPr>
          <p:spPr bwMode="auto">
            <a:xfrm>
              <a:off x="857250" y="4448001"/>
              <a:ext cx="291381" cy="386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7" name="Line 48"/>
            <p:cNvSpPr>
              <a:spLocks noChangeShapeType="1"/>
            </p:cNvSpPr>
            <p:nvPr/>
          </p:nvSpPr>
          <p:spPr bwMode="auto">
            <a:xfrm flipH="1">
              <a:off x="135133" y="5099866"/>
              <a:ext cx="142523" cy="406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8" name="Line 49"/>
            <p:cNvSpPr>
              <a:spLocks noChangeShapeType="1"/>
            </p:cNvSpPr>
            <p:nvPr/>
          </p:nvSpPr>
          <p:spPr bwMode="auto">
            <a:xfrm>
              <a:off x="428625" y="5095701"/>
              <a:ext cx="149913" cy="394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9" name="Line 50"/>
            <p:cNvSpPr>
              <a:spLocks noChangeShapeType="1"/>
            </p:cNvSpPr>
            <p:nvPr/>
          </p:nvSpPr>
          <p:spPr bwMode="auto">
            <a:xfrm flipH="1">
              <a:off x="990272" y="5084246"/>
              <a:ext cx="126687" cy="406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50" name="Line 51"/>
            <p:cNvSpPr>
              <a:spLocks noChangeShapeType="1"/>
            </p:cNvSpPr>
            <p:nvPr/>
          </p:nvSpPr>
          <p:spPr bwMode="auto">
            <a:xfrm flipH="1">
              <a:off x="2114620" y="4396976"/>
              <a:ext cx="316718" cy="437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51" name="Line 52"/>
            <p:cNvSpPr>
              <a:spLocks noChangeShapeType="1"/>
            </p:cNvSpPr>
            <p:nvPr/>
          </p:nvSpPr>
          <p:spPr bwMode="auto">
            <a:xfrm>
              <a:off x="2571750" y="4448001"/>
              <a:ext cx="302994" cy="401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301144" name="Text Box 88"/>
          <p:cNvSpPr txBox="1">
            <a:spLocks noChangeArrowheads="1"/>
          </p:cNvSpPr>
          <p:nvPr/>
        </p:nvSpPr>
        <p:spPr bwMode="auto">
          <a:xfrm>
            <a:off x="2699792" y="6356176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完全二叉树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47830" y="3212976"/>
            <a:ext cx="2763588" cy="2879725"/>
            <a:chOff x="3348038" y="3212976"/>
            <a:chExt cx="2763588" cy="2879725"/>
          </a:xfrm>
        </p:grpSpPr>
        <p:sp>
          <p:nvSpPr>
            <p:cNvPr id="14388" name="Text Box 93"/>
            <p:cNvSpPr txBox="1">
              <a:spLocks noChangeArrowheads="1"/>
            </p:cNvSpPr>
            <p:nvPr/>
          </p:nvSpPr>
          <p:spPr bwMode="auto">
            <a:xfrm>
              <a:off x="4631677" y="3212976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A</a:t>
              </a:r>
              <a:endParaRPr kumimoji="0" lang="en-US" altLang="zh-CN" sz="1600" b="1" dirty="0"/>
            </a:p>
          </p:txBody>
        </p:sp>
        <p:sp>
          <p:nvSpPr>
            <p:cNvPr id="14389" name="Oval 94"/>
            <p:cNvSpPr>
              <a:spLocks noChangeArrowheads="1"/>
            </p:cNvSpPr>
            <p:nvPr/>
          </p:nvSpPr>
          <p:spPr bwMode="auto">
            <a:xfrm>
              <a:off x="4586923" y="3325368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86" name="Text Box 96"/>
            <p:cNvSpPr txBox="1">
              <a:spLocks noChangeArrowheads="1"/>
            </p:cNvSpPr>
            <p:nvPr/>
          </p:nvSpPr>
          <p:spPr bwMode="auto">
            <a:xfrm>
              <a:off x="3805754" y="3932907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B</a:t>
              </a:r>
              <a:endParaRPr kumimoji="0" lang="en-US" altLang="zh-CN" sz="1600" b="1" dirty="0"/>
            </a:p>
          </p:txBody>
        </p:sp>
        <p:sp>
          <p:nvSpPr>
            <p:cNvPr id="14387" name="Oval 97"/>
            <p:cNvSpPr>
              <a:spLocks noChangeArrowheads="1"/>
            </p:cNvSpPr>
            <p:nvPr/>
          </p:nvSpPr>
          <p:spPr bwMode="auto">
            <a:xfrm>
              <a:off x="3761000" y="4045299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84" name="Text Box 99"/>
            <p:cNvSpPr txBox="1">
              <a:spLocks noChangeArrowheads="1"/>
            </p:cNvSpPr>
            <p:nvPr/>
          </p:nvSpPr>
          <p:spPr bwMode="auto">
            <a:xfrm>
              <a:off x="5457600" y="3932907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C</a:t>
              </a:r>
              <a:endParaRPr kumimoji="0" lang="en-US" altLang="zh-CN" sz="1600" b="1"/>
            </a:p>
          </p:txBody>
        </p:sp>
        <p:sp>
          <p:nvSpPr>
            <p:cNvPr id="14385" name="Oval 100"/>
            <p:cNvSpPr>
              <a:spLocks noChangeArrowheads="1"/>
            </p:cNvSpPr>
            <p:nvPr/>
          </p:nvSpPr>
          <p:spPr bwMode="auto">
            <a:xfrm>
              <a:off x="5412846" y="4045299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82" name="Text Box 102"/>
            <p:cNvSpPr txBox="1">
              <a:spLocks noChangeArrowheads="1"/>
            </p:cNvSpPr>
            <p:nvPr/>
          </p:nvSpPr>
          <p:spPr bwMode="auto">
            <a:xfrm>
              <a:off x="3392792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D</a:t>
              </a:r>
              <a:endParaRPr kumimoji="0" lang="en-US" altLang="zh-CN" sz="1600" b="1"/>
            </a:p>
          </p:txBody>
        </p:sp>
        <p:sp>
          <p:nvSpPr>
            <p:cNvPr id="14383" name="Oval 103"/>
            <p:cNvSpPr>
              <a:spLocks noChangeArrowheads="1"/>
            </p:cNvSpPr>
            <p:nvPr/>
          </p:nvSpPr>
          <p:spPr bwMode="auto">
            <a:xfrm>
              <a:off x="3348038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80" name="Text Box 105"/>
            <p:cNvSpPr txBox="1">
              <a:spLocks noChangeArrowheads="1"/>
            </p:cNvSpPr>
            <p:nvPr/>
          </p:nvSpPr>
          <p:spPr bwMode="auto">
            <a:xfrm>
              <a:off x="5870562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G</a:t>
              </a:r>
              <a:endParaRPr kumimoji="0" lang="en-US" altLang="zh-CN" sz="1600" b="1"/>
            </a:p>
          </p:txBody>
        </p:sp>
        <p:sp>
          <p:nvSpPr>
            <p:cNvPr id="14381" name="Oval 106"/>
            <p:cNvSpPr>
              <a:spLocks noChangeArrowheads="1"/>
            </p:cNvSpPr>
            <p:nvPr/>
          </p:nvSpPr>
          <p:spPr bwMode="auto">
            <a:xfrm>
              <a:off x="5825808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8" name="Text Box 108"/>
            <p:cNvSpPr txBox="1">
              <a:spLocks noChangeArrowheads="1"/>
            </p:cNvSpPr>
            <p:nvPr/>
          </p:nvSpPr>
          <p:spPr bwMode="auto">
            <a:xfrm>
              <a:off x="4218715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E</a:t>
              </a:r>
              <a:endParaRPr kumimoji="0" lang="en-US" altLang="zh-CN" sz="1600" b="1"/>
            </a:p>
          </p:txBody>
        </p:sp>
        <p:sp>
          <p:nvSpPr>
            <p:cNvPr id="14379" name="Oval 109"/>
            <p:cNvSpPr>
              <a:spLocks noChangeArrowheads="1"/>
            </p:cNvSpPr>
            <p:nvPr/>
          </p:nvSpPr>
          <p:spPr bwMode="auto">
            <a:xfrm>
              <a:off x="4173961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6" name="Text Box 111"/>
            <p:cNvSpPr txBox="1">
              <a:spLocks noChangeArrowheads="1"/>
            </p:cNvSpPr>
            <p:nvPr/>
          </p:nvSpPr>
          <p:spPr bwMode="auto">
            <a:xfrm>
              <a:off x="4012234" y="5372770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H</a:t>
              </a:r>
              <a:endParaRPr kumimoji="0" lang="en-US" altLang="zh-CN" sz="1600" b="1"/>
            </a:p>
          </p:txBody>
        </p:sp>
        <p:sp>
          <p:nvSpPr>
            <p:cNvPr id="14377" name="Oval 112"/>
            <p:cNvSpPr>
              <a:spLocks noChangeArrowheads="1"/>
            </p:cNvSpPr>
            <p:nvPr/>
          </p:nvSpPr>
          <p:spPr bwMode="auto">
            <a:xfrm>
              <a:off x="3967480" y="5485162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4" name="Text Box 114"/>
            <p:cNvSpPr txBox="1">
              <a:spLocks noChangeArrowheads="1"/>
            </p:cNvSpPr>
            <p:nvPr/>
          </p:nvSpPr>
          <p:spPr bwMode="auto">
            <a:xfrm>
              <a:off x="5044638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F</a:t>
              </a:r>
              <a:endParaRPr kumimoji="0" lang="en-US" altLang="zh-CN" sz="1600" b="1"/>
            </a:p>
          </p:txBody>
        </p:sp>
        <p:sp>
          <p:nvSpPr>
            <p:cNvPr id="14375" name="Oval 115"/>
            <p:cNvSpPr>
              <a:spLocks noChangeArrowheads="1"/>
            </p:cNvSpPr>
            <p:nvPr/>
          </p:nvSpPr>
          <p:spPr bwMode="auto">
            <a:xfrm>
              <a:off x="4999884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2" name="Text Box 117"/>
            <p:cNvSpPr txBox="1">
              <a:spLocks noChangeArrowheads="1"/>
            </p:cNvSpPr>
            <p:nvPr/>
          </p:nvSpPr>
          <p:spPr bwMode="auto">
            <a:xfrm>
              <a:off x="4425196" y="5372770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I</a:t>
              </a:r>
              <a:endParaRPr kumimoji="0" lang="en-US" altLang="zh-CN" sz="1600" b="1"/>
            </a:p>
          </p:txBody>
        </p:sp>
        <p:sp>
          <p:nvSpPr>
            <p:cNvPr id="14373" name="Oval 118"/>
            <p:cNvSpPr>
              <a:spLocks noChangeArrowheads="1"/>
            </p:cNvSpPr>
            <p:nvPr/>
          </p:nvSpPr>
          <p:spPr bwMode="auto">
            <a:xfrm>
              <a:off x="4380442" y="5485162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55" name="Text Box 119"/>
            <p:cNvSpPr txBox="1">
              <a:spLocks noChangeArrowheads="1"/>
            </p:cNvSpPr>
            <p:nvPr/>
          </p:nvSpPr>
          <p:spPr bwMode="auto">
            <a:xfrm>
              <a:off x="4999884" y="3212976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4356" name="Text Box 120"/>
            <p:cNvSpPr txBox="1">
              <a:spLocks noChangeArrowheads="1"/>
            </p:cNvSpPr>
            <p:nvPr/>
          </p:nvSpPr>
          <p:spPr bwMode="auto">
            <a:xfrm>
              <a:off x="4173961" y="3932907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4357" name="Text Box 121"/>
            <p:cNvSpPr txBox="1">
              <a:spLocks noChangeArrowheads="1"/>
            </p:cNvSpPr>
            <p:nvPr/>
          </p:nvSpPr>
          <p:spPr bwMode="auto">
            <a:xfrm>
              <a:off x="4586923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4358" name="Text Box 122"/>
            <p:cNvSpPr txBox="1">
              <a:spLocks noChangeArrowheads="1"/>
            </p:cNvSpPr>
            <p:nvPr/>
          </p:nvSpPr>
          <p:spPr bwMode="auto">
            <a:xfrm>
              <a:off x="5825808" y="3932907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4359" name="Text Box 123"/>
            <p:cNvSpPr txBox="1">
              <a:spLocks noChangeArrowheads="1"/>
            </p:cNvSpPr>
            <p:nvPr/>
          </p:nvSpPr>
          <p:spPr bwMode="auto">
            <a:xfrm>
              <a:off x="529208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14360" name="Text Box 124"/>
            <p:cNvSpPr txBox="1">
              <a:spLocks noChangeArrowheads="1"/>
            </p:cNvSpPr>
            <p:nvPr/>
          </p:nvSpPr>
          <p:spPr bwMode="auto">
            <a:xfrm>
              <a:off x="565212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7</a:t>
              </a:r>
              <a:endParaRPr kumimoji="0" lang="en-US" altLang="zh-CN" sz="1600" b="1" dirty="0"/>
            </a:p>
          </p:txBody>
        </p:sp>
        <p:sp>
          <p:nvSpPr>
            <p:cNvPr id="14361" name="Text Box 125"/>
            <p:cNvSpPr txBox="1">
              <a:spLocks noChangeArrowheads="1"/>
            </p:cNvSpPr>
            <p:nvPr/>
          </p:nvSpPr>
          <p:spPr bwMode="auto">
            <a:xfrm>
              <a:off x="4586923" y="5732735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11</a:t>
              </a:r>
              <a:endParaRPr kumimoji="0" lang="en-US" altLang="zh-CN" sz="1600" b="1"/>
            </a:p>
          </p:txBody>
        </p:sp>
        <p:sp>
          <p:nvSpPr>
            <p:cNvPr id="14362" name="Text Box 126"/>
            <p:cNvSpPr txBox="1">
              <a:spLocks noChangeArrowheads="1"/>
            </p:cNvSpPr>
            <p:nvPr/>
          </p:nvSpPr>
          <p:spPr bwMode="auto">
            <a:xfrm>
              <a:off x="4173961" y="5732735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10</a:t>
              </a:r>
              <a:endParaRPr kumimoji="0" lang="en-US" altLang="zh-CN" sz="1600" b="1" dirty="0"/>
            </a:p>
          </p:txBody>
        </p:sp>
        <p:sp>
          <p:nvSpPr>
            <p:cNvPr id="14363" name="Text Box 127"/>
            <p:cNvSpPr txBox="1">
              <a:spLocks noChangeArrowheads="1"/>
            </p:cNvSpPr>
            <p:nvPr/>
          </p:nvSpPr>
          <p:spPr bwMode="auto">
            <a:xfrm>
              <a:off x="376100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4364" name="Line 128"/>
            <p:cNvSpPr>
              <a:spLocks noChangeShapeType="1"/>
            </p:cNvSpPr>
            <p:nvPr/>
          </p:nvSpPr>
          <p:spPr bwMode="auto">
            <a:xfrm flipH="1">
              <a:off x="4001046" y="3620517"/>
              <a:ext cx="585877" cy="473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5" name="Line 129"/>
            <p:cNvSpPr>
              <a:spLocks noChangeShapeType="1"/>
            </p:cNvSpPr>
            <p:nvPr/>
          </p:nvSpPr>
          <p:spPr bwMode="auto">
            <a:xfrm>
              <a:off x="4793404" y="3620517"/>
              <a:ext cx="641820" cy="525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6" name="Line 130"/>
            <p:cNvSpPr>
              <a:spLocks noChangeShapeType="1"/>
            </p:cNvSpPr>
            <p:nvPr/>
          </p:nvSpPr>
          <p:spPr bwMode="auto">
            <a:xfrm flipH="1">
              <a:off x="3543330" y="4336976"/>
              <a:ext cx="259372" cy="434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7" name="Line 131"/>
            <p:cNvSpPr>
              <a:spLocks noChangeShapeType="1"/>
            </p:cNvSpPr>
            <p:nvPr/>
          </p:nvSpPr>
          <p:spPr bwMode="auto">
            <a:xfrm>
              <a:off x="3967480" y="4340448"/>
              <a:ext cx="323453" cy="430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8" name="Line 132"/>
            <p:cNvSpPr>
              <a:spLocks noChangeShapeType="1"/>
            </p:cNvSpPr>
            <p:nvPr/>
          </p:nvSpPr>
          <p:spPr bwMode="auto">
            <a:xfrm flipH="1">
              <a:off x="5145336" y="4340448"/>
              <a:ext cx="267510" cy="447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9" name="Line 133"/>
            <p:cNvSpPr>
              <a:spLocks noChangeShapeType="1"/>
            </p:cNvSpPr>
            <p:nvPr/>
          </p:nvSpPr>
          <p:spPr bwMode="auto">
            <a:xfrm>
              <a:off x="5619327" y="4340448"/>
              <a:ext cx="288870" cy="447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0" name="Line 134"/>
            <p:cNvSpPr>
              <a:spLocks noChangeShapeType="1"/>
            </p:cNvSpPr>
            <p:nvPr/>
          </p:nvSpPr>
          <p:spPr bwMode="auto">
            <a:xfrm flipH="1">
              <a:off x="4092589" y="5100890"/>
              <a:ext cx="122058" cy="399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1" name="Line 135"/>
            <p:cNvSpPr>
              <a:spLocks noChangeShapeType="1"/>
            </p:cNvSpPr>
            <p:nvPr/>
          </p:nvSpPr>
          <p:spPr bwMode="auto">
            <a:xfrm>
              <a:off x="4380442" y="5060379"/>
              <a:ext cx="154606" cy="457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sp>
        <p:nvSpPr>
          <p:cNvPr id="301192" name="Text Box 136"/>
          <p:cNvSpPr txBox="1">
            <a:spLocks noChangeArrowheads="1"/>
          </p:cNvSpPr>
          <p:nvPr/>
        </p:nvSpPr>
        <p:spPr bwMode="auto">
          <a:xfrm>
            <a:off x="6119267" y="6356176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非完全二叉树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71600" y="-18256"/>
            <a:ext cx="7543800" cy="1143000"/>
          </a:xfrm>
        </p:spPr>
        <p:txBody>
          <a:bodyPr/>
          <a:lstStyle/>
          <a:p>
            <a:r>
              <a:rPr lang="zh-CN" altLang="en-US" dirty="0"/>
              <a:t>完全二叉树</a:t>
            </a:r>
            <a:endParaRPr lang="zh-CN" altLang="en-US" dirty="0"/>
          </a:p>
        </p:txBody>
      </p:sp>
      <p:sp>
        <p:nvSpPr>
          <p:cNvPr id="140" name="Oval 38"/>
          <p:cNvSpPr>
            <a:spLocks noChangeArrowheads="1"/>
          </p:cNvSpPr>
          <p:nvPr/>
        </p:nvSpPr>
        <p:spPr bwMode="auto">
          <a:xfrm>
            <a:off x="5916660" y="4652839"/>
            <a:ext cx="779068" cy="1439862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</a:t>
            </a:r>
            <a:r>
              <a:rPr lang="zh-CN" altLang="en-US" dirty="0" smtClean="0"/>
              <a:t>性质（等比数列计算）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在</a:t>
            </a:r>
            <a:r>
              <a:rPr lang="zh-CN" altLang="en-US" dirty="0"/>
              <a:t>二叉树的 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层上至多有 </a:t>
            </a:r>
            <a:r>
              <a:rPr lang="en-US" altLang="zh-CN" dirty="0"/>
              <a:t>2</a:t>
            </a:r>
            <a:r>
              <a:rPr lang="en-US" altLang="zh-CN" baseline="30000" dirty="0"/>
              <a:t>i-1</a:t>
            </a:r>
            <a:r>
              <a:rPr lang="zh-CN" altLang="en-US" dirty="0"/>
              <a:t>个结点</a:t>
            </a:r>
            <a:endParaRPr lang="zh-CN" altLang="en-US" dirty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深度</a:t>
            </a:r>
            <a:r>
              <a:rPr lang="zh-CN" altLang="en-US" dirty="0"/>
              <a:t>为 </a:t>
            </a:r>
            <a:r>
              <a:rPr lang="en-US" altLang="zh-CN" dirty="0"/>
              <a:t>h </a:t>
            </a:r>
            <a:r>
              <a:rPr lang="zh-CN" altLang="en-US" dirty="0"/>
              <a:t>的二叉树，至多有 </a:t>
            </a:r>
            <a:r>
              <a:rPr lang="en-US" altLang="zh-CN" dirty="0"/>
              <a:t>2</a:t>
            </a:r>
            <a:r>
              <a:rPr lang="en-US" altLang="zh-CN" baseline="30000" dirty="0"/>
              <a:t>h</a:t>
            </a:r>
            <a:r>
              <a:rPr lang="en-US" altLang="zh-CN" dirty="0"/>
              <a:t>-1 </a:t>
            </a:r>
            <a:r>
              <a:rPr lang="zh-CN" altLang="en-US" dirty="0"/>
              <a:t>个结点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编号</a:t>
            </a:r>
            <a:endParaRPr lang="en-US" altLang="zh-CN" dirty="0"/>
          </a:p>
          <a:p>
            <a:r>
              <a:rPr lang="en-US" altLang="zh-CN" dirty="0" smtClean="0"/>
              <a:t>…………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0" name="Group 4"/>
          <p:cNvGrpSpPr/>
          <p:nvPr/>
        </p:nvGrpSpPr>
        <p:grpSpPr bwMode="auto">
          <a:xfrm>
            <a:off x="3059832" y="2852936"/>
            <a:ext cx="3886200" cy="3124200"/>
            <a:chOff x="1337" y="8400"/>
            <a:chExt cx="3654" cy="2488"/>
          </a:xfrm>
        </p:grpSpPr>
        <p:grpSp>
          <p:nvGrpSpPr>
            <p:cNvPr id="81" name="Group 5"/>
            <p:cNvGrpSpPr/>
            <p:nvPr/>
          </p:nvGrpSpPr>
          <p:grpSpPr bwMode="auto">
            <a:xfrm>
              <a:off x="2961" y="8400"/>
              <a:ext cx="281" cy="336"/>
              <a:chOff x="2150" y="2547"/>
              <a:chExt cx="281" cy="336"/>
            </a:xfrm>
          </p:grpSpPr>
          <p:sp>
            <p:nvSpPr>
              <p:cNvPr id="153" name="Text Box 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154" name="Oval 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2" name="Group 8"/>
            <p:cNvGrpSpPr/>
            <p:nvPr/>
          </p:nvGrpSpPr>
          <p:grpSpPr bwMode="auto">
            <a:xfrm>
              <a:off x="1946" y="9022"/>
              <a:ext cx="281" cy="336"/>
              <a:chOff x="2150" y="2547"/>
              <a:chExt cx="281" cy="336"/>
            </a:xfrm>
          </p:grpSpPr>
          <p:sp>
            <p:nvSpPr>
              <p:cNvPr id="151" name="Text Box 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152" name="Oval 1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3" name="Group 11"/>
            <p:cNvGrpSpPr/>
            <p:nvPr/>
          </p:nvGrpSpPr>
          <p:grpSpPr bwMode="auto">
            <a:xfrm>
              <a:off x="3976" y="9022"/>
              <a:ext cx="281" cy="336"/>
              <a:chOff x="2150" y="2547"/>
              <a:chExt cx="281" cy="336"/>
            </a:xfrm>
          </p:grpSpPr>
          <p:sp>
            <p:nvSpPr>
              <p:cNvPr id="149" name="Text Box 1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50" name="Oval 1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4" name="Group 14"/>
            <p:cNvGrpSpPr/>
            <p:nvPr/>
          </p:nvGrpSpPr>
          <p:grpSpPr bwMode="auto">
            <a:xfrm>
              <a:off x="1540" y="9644"/>
              <a:ext cx="281" cy="336"/>
              <a:chOff x="2150" y="2547"/>
              <a:chExt cx="281" cy="336"/>
            </a:xfrm>
          </p:grpSpPr>
          <p:sp>
            <p:nvSpPr>
              <p:cNvPr id="147" name="Text Box 1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148" name="Oval 1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5" name="Group 17"/>
            <p:cNvGrpSpPr/>
            <p:nvPr/>
          </p:nvGrpSpPr>
          <p:grpSpPr bwMode="auto">
            <a:xfrm>
              <a:off x="2352" y="9644"/>
              <a:ext cx="281" cy="336"/>
              <a:chOff x="2150" y="2547"/>
              <a:chExt cx="281" cy="336"/>
            </a:xfrm>
          </p:grpSpPr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46" name="Oval 1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6" name="Group 20"/>
            <p:cNvGrpSpPr/>
            <p:nvPr/>
          </p:nvGrpSpPr>
          <p:grpSpPr bwMode="auto">
            <a:xfrm>
              <a:off x="4382" y="9644"/>
              <a:ext cx="281" cy="336"/>
              <a:chOff x="2150" y="2547"/>
              <a:chExt cx="281" cy="336"/>
            </a:xfrm>
          </p:grpSpPr>
          <p:sp>
            <p:nvSpPr>
              <p:cNvPr id="143" name="Text Box 2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44" name="Oval 2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7" name="Group 23"/>
            <p:cNvGrpSpPr/>
            <p:nvPr/>
          </p:nvGrpSpPr>
          <p:grpSpPr bwMode="auto">
            <a:xfrm>
              <a:off x="3570" y="9644"/>
              <a:ext cx="281" cy="336"/>
              <a:chOff x="2150" y="2547"/>
              <a:chExt cx="281" cy="336"/>
            </a:xfrm>
          </p:grpSpPr>
          <p:sp>
            <p:nvSpPr>
              <p:cNvPr id="141" name="Text Box 2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42" name="Oval 2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8" name="Group 26"/>
            <p:cNvGrpSpPr/>
            <p:nvPr/>
          </p:nvGrpSpPr>
          <p:grpSpPr bwMode="auto">
            <a:xfrm>
              <a:off x="1337" y="10266"/>
              <a:ext cx="281" cy="336"/>
              <a:chOff x="2150" y="2547"/>
              <a:chExt cx="281" cy="336"/>
            </a:xfrm>
          </p:grpSpPr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H</a:t>
                </a:r>
                <a:endParaRPr kumimoji="0" lang="en-US" altLang="zh-CN" sz="1600" b="1"/>
              </a:p>
            </p:txBody>
          </p:sp>
          <p:sp>
            <p:nvSpPr>
              <p:cNvPr id="140" name="Oval 2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9" name="Group 29"/>
            <p:cNvGrpSpPr/>
            <p:nvPr/>
          </p:nvGrpSpPr>
          <p:grpSpPr bwMode="auto">
            <a:xfrm>
              <a:off x="1743" y="10266"/>
              <a:ext cx="281" cy="336"/>
              <a:chOff x="2150" y="2547"/>
              <a:chExt cx="281" cy="336"/>
            </a:xfrm>
          </p:grpSpPr>
          <p:sp>
            <p:nvSpPr>
              <p:cNvPr id="137" name="Text Box 3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I</a:t>
                </a:r>
                <a:endParaRPr kumimoji="0" lang="en-US" altLang="zh-CN" sz="1600" b="1"/>
              </a:p>
            </p:txBody>
          </p:sp>
          <p:sp>
            <p:nvSpPr>
              <p:cNvPr id="138" name="Oval 3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0" name="Group 32"/>
            <p:cNvGrpSpPr/>
            <p:nvPr/>
          </p:nvGrpSpPr>
          <p:grpSpPr bwMode="auto">
            <a:xfrm>
              <a:off x="2555" y="10266"/>
              <a:ext cx="281" cy="336"/>
              <a:chOff x="2150" y="2547"/>
              <a:chExt cx="281" cy="336"/>
            </a:xfrm>
          </p:grpSpPr>
          <p:sp>
            <p:nvSpPr>
              <p:cNvPr id="135" name="Text Box 3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K</a:t>
                </a:r>
                <a:endParaRPr kumimoji="0" lang="en-US" altLang="zh-CN" sz="1600" b="1"/>
              </a:p>
            </p:txBody>
          </p:sp>
          <p:sp>
            <p:nvSpPr>
              <p:cNvPr id="136" name="Oval 3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1" name="Group 35"/>
            <p:cNvGrpSpPr/>
            <p:nvPr/>
          </p:nvGrpSpPr>
          <p:grpSpPr bwMode="auto">
            <a:xfrm>
              <a:off x="2149" y="10266"/>
              <a:ext cx="281" cy="336"/>
              <a:chOff x="2150" y="2547"/>
              <a:chExt cx="281" cy="336"/>
            </a:xfrm>
          </p:grpSpPr>
          <p:sp>
            <p:nvSpPr>
              <p:cNvPr id="133" name="Text Box 3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J</a:t>
                </a:r>
                <a:endParaRPr kumimoji="0" lang="en-US" altLang="zh-CN" sz="1600" b="1"/>
              </a:p>
            </p:txBody>
          </p:sp>
          <p:sp>
            <p:nvSpPr>
              <p:cNvPr id="134" name="Oval 3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zh-CN"/>
              </a:p>
            </p:txBody>
          </p:sp>
        </p:grpSp>
        <p:grpSp>
          <p:nvGrpSpPr>
            <p:cNvPr id="92" name="Group 38"/>
            <p:cNvGrpSpPr/>
            <p:nvPr/>
          </p:nvGrpSpPr>
          <p:grpSpPr bwMode="auto">
            <a:xfrm>
              <a:off x="3773" y="10266"/>
              <a:ext cx="281" cy="336"/>
              <a:chOff x="2150" y="2547"/>
              <a:chExt cx="281" cy="336"/>
            </a:xfrm>
          </p:grpSpPr>
          <p:sp>
            <p:nvSpPr>
              <p:cNvPr id="131" name="Text Box 3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M</a:t>
                </a:r>
                <a:endParaRPr kumimoji="0" lang="en-US" altLang="zh-CN" sz="1600" b="1"/>
              </a:p>
            </p:txBody>
          </p:sp>
          <p:sp>
            <p:nvSpPr>
              <p:cNvPr id="132" name="Oval 4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3" name="Group 41"/>
            <p:cNvGrpSpPr/>
            <p:nvPr/>
          </p:nvGrpSpPr>
          <p:grpSpPr bwMode="auto">
            <a:xfrm>
              <a:off x="3367" y="10266"/>
              <a:ext cx="281" cy="336"/>
              <a:chOff x="2150" y="2547"/>
              <a:chExt cx="281" cy="336"/>
            </a:xfrm>
          </p:grpSpPr>
          <p:sp>
            <p:nvSpPr>
              <p:cNvPr id="129" name="Text Box 4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L</a:t>
                </a:r>
                <a:endParaRPr kumimoji="0" lang="en-US" altLang="zh-CN" sz="1600" b="1"/>
              </a:p>
            </p:txBody>
          </p:sp>
          <p:sp>
            <p:nvSpPr>
              <p:cNvPr id="130" name="Oval 4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4" name="Group 44"/>
            <p:cNvGrpSpPr/>
            <p:nvPr/>
          </p:nvGrpSpPr>
          <p:grpSpPr bwMode="auto">
            <a:xfrm>
              <a:off x="4179" y="10266"/>
              <a:ext cx="281" cy="336"/>
              <a:chOff x="2150" y="2547"/>
              <a:chExt cx="281" cy="336"/>
            </a:xfrm>
          </p:grpSpPr>
          <p:sp>
            <p:nvSpPr>
              <p:cNvPr id="127" name="Text Box 4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N</a:t>
                </a:r>
                <a:endParaRPr kumimoji="0" lang="en-US" altLang="zh-CN" sz="1600" b="1"/>
              </a:p>
            </p:txBody>
          </p:sp>
          <p:sp>
            <p:nvSpPr>
              <p:cNvPr id="128" name="Oval 4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5" name="Group 47"/>
            <p:cNvGrpSpPr/>
            <p:nvPr/>
          </p:nvGrpSpPr>
          <p:grpSpPr bwMode="auto">
            <a:xfrm>
              <a:off x="4585" y="10266"/>
              <a:ext cx="281" cy="336"/>
              <a:chOff x="2150" y="2547"/>
              <a:chExt cx="281" cy="336"/>
            </a:xfrm>
          </p:grpSpPr>
          <p:sp>
            <p:nvSpPr>
              <p:cNvPr id="125" name="Text Box 4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O</a:t>
                </a:r>
                <a:endParaRPr kumimoji="0" lang="en-US" altLang="zh-CN" sz="1600" b="1"/>
              </a:p>
            </p:txBody>
          </p:sp>
          <p:sp>
            <p:nvSpPr>
              <p:cNvPr id="126" name="Oval 4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sp>
          <p:nvSpPr>
            <p:cNvPr id="96" name="Text Box 50"/>
            <p:cNvSpPr txBox="1">
              <a:spLocks noChangeArrowheads="1"/>
            </p:cNvSpPr>
            <p:nvPr/>
          </p:nvSpPr>
          <p:spPr bwMode="auto">
            <a:xfrm>
              <a:off x="3367" y="8400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97" name="Text Box 51"/>
            <p:cNvSpPr txBox="1">
              <a:spLocks noChangeArrowheads="1"/>
            </p:cNvSpPr>
            <p:nvPr/>
          </p:nvSpPr>
          <p:spPr bwMode="auto">
            <a:xfrm>
              <a:off x="275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235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99" name="Text Box 53"/>
            <p:cNvSpPr txBox="1">
              <a:spLocks noChangeArrowheads="1"/>
            </p:cNvSpPr>
            <p:nvPr/>
          </p:nvSpPr>
          <p:spPr bwMode="auto">
            <a:xfrm>
              <a:off x="438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00" name="Text Box 54"/>
            <p:cNvSpPr txBox="1">
              <a:spLocks noChangeArrowheads="1"/>
            </p:cNvSpPr>
            <p:nvPr/>
          </p:nvSpPr>
          <p:spPr bwMode="auto">
            <a:xfrm>
              <a:off x="194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397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02" name="Text Box 56"/>
            <p:cNvSpPr txBox="1">
              <a:spLocks noChangeArrowheads="1"/>
            </p:cNvSpPr>
            <p:nvPr/>
          </p:nvSpPr>
          <p:spPr bwMode="auto">
            <a:xfrm>
              <a:off x="478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03" name="Text Box 57"/>
            <p:cNvSpPr txBox="1">
              <a:spLocks noChangeArrowheads="1"/>
            </p:cNvSpPr>
            <p:nvPr/>
          </p:nvSpPr>
          <p:spPr bwMode="auto">
            <a:xfrm>
              <a:off x="154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8</a:t>
              </a:r>
              <a:endParaRPr kumimoji="0" lang="en-US" altLang="zh-CN" sz="1600" b="1"/>
            </a:p>
          </p:txBody>
        </p:sp>
        <p:sp>
          <p:nvSpPr>
            <p:cNvPr id="104" name="Text Box 58"/>
            <p:cNvSpPr txBox="1">
              <a:spLocks noChangeArrowheads="1"/>
            </p:cNvSpPr>
            <p:nvPr/>
          </p:nvSpPr>
          <p:spPr bwMode="auto">
            <a:xfrm>
              <a:off x="194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9</a:t>
              </a:r>
              <a:endParaRPr kumimoji="0" lang="en-US" altLang="zh-CN" sz="1600" b="1" dirty="0"/>
            </a:p>
          </p:txBody>
        </p:sp>
        <p:sp>
          <p:nvSpPr>
            <p:cNvPr id="105" name="Text Box 59"/>
            <p:cNvSpPr txBox="1">
              <a:spLocks noChangeArrowheads="1"/>
            </p:cNvSpPr>
            <p:nvPr/>
          </p:nvSpPr>
          <p:spPr bwMode="auto">
            <a:xfrm>
              <a:off x="235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10</a:t>
              </a:r>
              <a:endParaRPr kumimoji="0" lang="en-US" altLang="zh-CN" sz="1600" b="1"/>
            </a:p>
          </p:txBody>
        </p:sp>
        <p:sp>
          <p:nvSpPr>
            <p:cNvPr id="106" name="Text Box 60"/>
            <p:cNvSpPr txBox="1">
              <a:spLocks noChangeArrowheads="1"/>
            </p:cNvSpPr>
            <p:nvPr/>
          </p:nvSpPr>
          <p:spPr bwMode="auto">
            <a:xfrm>
              <a:off x="275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11</a:t>
              </a:r>
              <a:endParaRPr kumimoji="0" lang="en-US" altLang="zh-CN" sz="1600" b="1"/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357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12</a:t>
              </a:r>
              <a:endParaRPr kumimoji="0" lang="en-US" altLang="zh-CN" sz="1600" b="1"/>
            </a:p>
          </p:txBody>
        </p:sp>
        <p:sp>
          <p:nvSpPr>
            <p:cNvPr id="108" name="Text Box 62"/>
            <p:cNvSpPr txBox="1">
              <a:spLocks noChangeArrowheads="1"/>
            </p:cNvSpPr>
            <p:nvPr/>
          </p:nvSpPr>
          <p:spPr bwMode="auto">
            <a:xfrm>
              <a:off x="397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13</a:t>
              </a:r>
              <a:endParaRPr kumimoji="0" lang="en-US" altLang="zh-CN" sz="1600" b="1"/>
            </a:p>
          </p:txBody>
        </p:sp>
        <p:sp>
          <p:nvSpPr>
            <p:cNvPr id="109" name="Text Box 63"/>
            <p:cNvSpPr txBox="1">
              <a:spLocks noChangeArrowheads="1"/>
            </p:cNvSpPr>
            <p:nvPr/>
          </p:nvSpPr>
          <p:spPr bwMode="auto">
            <a:xfrm>
              <a:off x="438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14</a:t>
              </a:r>
              <a:endParaRPr kumimoji="0" lang="en-US" altLang="zh-CN" sz="1600" b="1"/>
            </a:p>
          </p:txBody>
        </p:sp>
        <p:sp>
          <p:nvSpPr>
            <p:cNvPr id="110" name="Text Box 64"/>
            <p:cNvSpPr txBox="1">
              <a:spLocks noChangeArrowheads="1"/>
            </p:cNvSpPr>
            <p:nvPr/>
          </p:nvSpPr>
          <p:spPr bwMode="auto">
            <a:xfrm>
              <a:off x="478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15</a:t>
              </a:r>
              <a:endParaRPr kumimoji="0" lang="en-US" altLang="zh-CN" sz="1600" b="1"/>
            </a:p>
          </p:txBody>
        </p:sp>
        <p:sp>
          <p:nvSpPr>
            <p:cNvPr id="111" name="Line 65"/>
            <p:cNvSpPr>
              <a:spLocks noChangeShapeType="1"/>
            </p:cNvSpPr>
            <p:nvPr/>
          </p:nvSpPr>
          <p:spPr bwMode="auto">
            <a:xfrm flipH="1">
              <a:off x="2185" y="8685"/>
              <a:ext cx="821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2" name="Line 66"/>
            <p:cNvSpPr>
              <a:spLocks noChangeShapeType="1"/>
            </p:cNvSpPr>
            <p:nvPr/>
          </p:nvSpPr>
          <p:spPr bwMode="auto">
            <a:xfrm>
              <a:off x="3164" y="8711"/>
              <a:ext cx="812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3" name="Line 67"/>
            <p:cNvSpPr>
              <a:spLocks noChangeShapeType="1"/>
            </p:cNvSpPr>
            <p:nvPr/>
          </p:nvSpPr>
          <p:spPr bwMode="auto">
            <a:xfrm flipH="1">
              <a:off x="1728" y="9333"/>
              <a:ext cx="21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4" name="Line 68"/>
            <p:cNvSpPr>
              <a:spLocks noChangeShapeType="1"/>
            </p:cNvSpPr>
            <p:nvPr/>
          </p:nvSpPr>
          <p:spPr bwMode="auto">
            <a:xfrm>
              <a:off x="2149" y="9333"/>
              <a:ext cx="239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5" name="Line 69"/>
            <p:cNvSpPr>
              <a:spLocks noChangeShapeType="1"/>
            </p:cNvSpPr>
            <p:nvPr/>
          </p:nvSpPr>
          <p:spPr bwMode="auto">
            <a:xfrm flipH="1">
              <a:off x="1532" y="9950"/>
              <a:ext cx="138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6" name="Line 70"/>
            <p:cNvSpPr>
              <a:spLocks noChangeShapeType="1"/>
            </p:cNvSpPr>
            <p:nvPr/>
          </p:nvSpPr>
          <p:spPr bwMode="auto">
            <a:xfrm>
              <a:off x="1743" y="9955"/>
              <a:ext cx="12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7" name="Line 71"/>
            <p:cNvSpPr>
              <a:spLocks noChangeShapeType="1"/>
            </p:cNvSpPr>
            <p:nvPr/>
          </p:nvSpPr>
          <p:spPr bwMode="auto">
            <a:xfrm flipH="1">
              <a:off x="2253" y="9975"/>
              <a:ext cx="16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8" name="Line 72"/>
            <p:cNvSpPr>
              <a:spLocks noChangeShapeType="1"/>
            </p:cNvSpPr>
            <p:nvPr/>
          </p:nvSpPr>
          <p:spPr bwMode="auto">
            <a:xfrm>
              <a:off x="2555" y="9955"/>
              <a:ext cx="133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3753" y="9333"/>
              <a:ext cx="223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4179" y="9333"/>
              <a:ext cx="264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1" name="Line 75"/>
            <p:cNvSpPr>
              <a:spLocks noChangeShapeType="1"/>
            </p:cNvSpPr>
            <p:nvPr/>
          </p:nvSpPr>
          <p:spPr bwMode="auto">
            <a:xfrm flipH="1">
              <a:off x="3513" y="9975"/>
              <a:ext cx="135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2" name="Line 76"/>
            <p:cNvSpPr>
              <a:spLocks noChangeShapeType="1"/>
            </p:cNvSpPr>
            <p:nvPr/>
          </p:nvSpPr>
          <p:spPr bwMode="auto">
            <a:xfrm>
              <a:off x="3773" y="9955"/>
              <a:ext cx="145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3" name="Line 77"/>
            <p:cNvSpPr>
              <a:spLocks noChangeShapeType="1"/>
            </p:cNvSpPr>
            <p:nvPr/>
          </p:nvSpPr>
          <p:spPr bwMode="auto">
            <a:xfrm flipH="1">
              <a:off x="4323" y="9960"/>
              <a:ext cx="12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4" name="Line 78"/>
            <p:cNvSpPr>
              <a:spLocks noChangeShapeType="1"/>
            </p:cNvSpPr>
            <p:nvPr/>
          </p:nvSpPr>
          <p:spPr bwMode="auto">
            <a:xfrm>
              <a:off x="4585" y="9955"/>
              <a:ext cx="128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Group 9"/>
          <p:cNvGrpSpPr/>
          <p:nvPr/>
        </p:nvGrpSpPr>
        <p:grpSpPr bwMode="auto">
          <a:xfrm>
            <a:off x="3276600" y="2104824"/>
            <a:ext cx="2971800" cy="466725"/>
            <a:chOff x="2608" y="754"/>
            <a:chExt cx="1872" cy="294"/>
          </a:xfrm>
        </p:grpSpPr>
        <p:sp>
          <p:nvSpPr>
            <p:cNvPr id="25605" name="Rectangle 6"/>
            <p:cNvSpPr>
              <a:spLocks noChangeArrowheads="1"/>
            </p:cNvSpPr>
            <p:nvPr/>
          </p:nvSpPr>
          <p:spPr bwMode="auto">
            <a:xfrm>
              <a:off x="2608" y="754"/>
              <a:ext cx="18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 dirty="0" err="1">
                  <a:ea typeface="楷体_GB2312" pitchFamily="49" charset="-122"/>
                </a:rPr>
                <a:t>lchild</a:t>
              </a:r>
              <a:r>
                <a:rPr lang="en-US" altLang="zh-CN" sz="2400" b="1" dirty="0">
                  <a:ea typeface="楷体_GB2312" pitchFamily="49" charset="-122"/>
                </a:rPr>
                <a:t>   data   </a:t>
              </a:r>
              <a:r>
                <a:rPr lang="en-US" altLang="zh-CN" sz="2400" b="1" dirty="0" err="1" smtClean="0">
                  <a:ea typeface="楷体_GB2312" pitchFamily="49" charset="-122"/>
                </a:rPr>
                <a:t>rchild</a:t>
              </a:r>
              <a:endParaRPr lang="en-US" altLang="zh-CN" sz="2400" b="1" dirty="0">
                <a:ea typeface="楷体_GB2312" pitchFamily="49" charset="-122"/>
              </a:endParaRPr>
            </a:p>
          </p:txBody>
        </p:sp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3243" y="7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>
              <a:off x="3742" y="7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二叉链表存储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结点的存储结构为：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 bwMode="auto">
          <a:xfrm>
            <a:off x="3132357" y="2636912"/>
            <a:ext cx="3259832" cy="466725"/>
            <a:chOff x="2691" y="754"/>
            <a:chExt cx="1872" cy="294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691" y="754"/>
              <a:ext cx="1872" cy="2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400" b="1" dirty="0" smtClean="0">
                  <a:latin typeface="+mj-ea"/>
                  <a:ea typeface="+mj-ea"/>
                </a:rPr>
                <a:t>左指针</a:t>
              </a:r>
              <a:r>
                <a:rPr lang="en-US" altLang="zh-CN" sz="2400" b="1" dirty="0" smtClean="0">
                  <a:latin typeface="+mj-ea"/>
                  <a:ea typeface="+mj-ea"/>
                </a:rPr>
                <a:t>   </a:t>
              </a:r>
              <a:r>
                <a:rPr lang="zh-CN" altLang="en-US" sz="2400" b="1" dirty="0" smtClean="0">
                  <a:latin typeface="+mj-ea"/>
                  <a:ea typeface="+mj-ea"/>
                </a:rPr>
                <a:t>数据</a:t>
              </a:r>
              <a:r>
                <a:rPr lang="en-US" altLang="zh-CN" sz="2400" b="1" dirty="0" smtClean="0">
                  <a:latin typeface="+mj-ea"/>
                  <a:ea typeface="+mj-ea"/>
                </a:rPr>
                <a:t>   </a:t>
              </a:r>
              <a:r>
                <a:rPr lang="zh-CN" altLang="en-US" sz="2400" b="1" dirty="0" smtClean="0">
                  <a:latin typeface="+mj-ea"/>
                  <a:ea typeface="+mj-ea"/>
                </a:rPr>
                <a:t>右指针</a:t>
              </a:r>
              <a:endParaRPr lang="en-US" altLang="zh-CN" sz="2400" b="1" dirty="0">
                <a:latin typeface="+mj-ea"/>
                <a:ea typeface="+mj-ea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243" y="754"/>
              <a:ext cx="0" cy="288"/>
            </a:xfrm>
            <a:prstGeom prst="line">
              <a:avLst/>
            </a:prstGeom>
            <a:noFill/>
            <a:ln w="9525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742" y="754"/>
              <a:ext cx="0" cy="288"/>
            </a:xfrm>
            <a:prstGeom prst="line">
              <a:avLst/>
            </a:prstGeom>
            <a:noFill/>
            <a:ln w="9525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4.4  </a:t>
            </a:r>
            <a:r>
              <a:rPr lang="zh-CN" altLang="en-US" dirty="0" smtClean="0"/>
              <a:t>二叉树的遍历</a:t>
            </a:r>
            <a:endParaRPr lang="zh-CN" altLang="en-US" dirty="0" smtClean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80728"/>
            <a:ext cx="7620000" cy="55446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遍历：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按照</a:t>
            </a:r>
            <a:r>
              <a:rPr lang="zh-CN" altLang="en-US" dirty="0" smtClean="0">
                <a:solidFill>
                  <a:srgbClr val="C00000"/>
                </a:solidFill>
              </a:rPr>
              <a:t>某种顺序</a:t>
            </a:r>
            <a:r>
              <a:rPr lang="zh-CN" altLang="en-US" dirty="0" smtClean="0"/>
              <a:t>访问二叉树中的每个结点，且仅访问一次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二叉树的形态：</a:t>
            </a: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遍历方式：</a:t>
            </a:r>
            <a:endParaRPr lang="zh-CN" altLang="en-US" dirty="0" smtClean="0"/>
          </a:p>
          <a:p>
            <a:pPr lvl="2" eaLnBrk="1" hangingPunct="1">
              <a:defRPr/>
            </a:pPr>
            <a:r>
              <a:rPr lang="zh-CN" altLang="en-US" b="1" dirty="0" smtClean="0">
                <a:solidFill>
                  <a:srgbClr val="00B050"/>
                </a:solidFill>
              </a:rPr>
              <a:t>先序</a:t>
            </a:r>
            <a:r>
              <a:rPr lang="zh-CN" altLang="en-US" dirty="0" smtClean="0"/>
              <a:t>：</a:t>
            </a:r>
            <a:r>
              <a:rPr lang="zh-CN" altLang="en-US" b="1" dirty="0">
                <a:solidFill>
                  <a:srgbClr val="00B050"/>
                </a:solidFill>
              </a:rPr>
              <a:t>根</a:t>
            </a:r>
            <a:r>
              <a:rPr lang="zh-CN" altLang="en-US" dirty="0" smtClean="0"/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  左    右        </a:t>
            </a:r>
            <a:r>
              <a:rPr lang="en-US" altLang="zh-CN" dirty="0" smtClean="0">
                <a:sym typeface="Wingdings" panose="05000000000000000000" pitchFamily="2" charset="2"/>
              </a:rPr>
              <a:t>A B D G C E F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中序</a:t>
            </a:r>
            <a:r>
              <a:rPr lang="zh-CN" altLang="en-US" dirty="0" smtClean="0">
                <a:sym typeface="Wingdings" panose="05000000000000000000" pitchFamily="2" charset="2"/>
              </a:rPr>
              <a:t>：左   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根</a:t>
            </a:r>
            <a:r>
              <a:rPr lang="zh-CN" altLang="en-US" dirty="0" smtClean="0">
                <a:sym typeface="Wingdings" panose="05000000000000000000" pitchFamily="2" charset="2"/>
              </a:rPr>
              <a:t>    右        </a:t>
            </a:r>
            <a:r>
              <a:rPr lang="en-US" altLang="zh-CN" dirty="0" smtClean="0">
                <a:sym typeface="Wingdings" panose="05000000000000000000" pitchFamily="2" charset="2"/>
              </a:rPr>
              <a:t>D G B A E C F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后序</a:t>
            </a:r>
            <a:r>
              <a:rPr lang="zh-CN" altLang="en-US" dirty="0" smtClean="0">
                <a:sym typeface="Wingdings" panose="05000000000000000000" pitchFamily="2" charset="2"/>
              </a:rPr>
              <a:t>：左    右   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根</a:t>
            </a:r>
            <a:r>
              <a:rPr lang="zh-CN" altLang="en-US" dirty="0" smtClean="0">
                <a:solidFill>
                  <a:srgbClr val="FF9900"/>
                </a:solidFill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      </a:t>
            </a:r>
            <a:r>
              <a:rPr lang="en-US" altLang="zh-CN" dirty="0" smtClean="0">
                <a:sym typeface="Wingdings" panose="05000000000000000000" pitchFamily="2" charset="2"/>
              </a:rPr>
              <a:t>G D B E F C A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4716463" y="2133600"/>
            <a:ext cx="3276600" cy="2286000"/>
            <a:chOff x="5600" y="2491"/>
            <a:chExt cx="3045" cy="2202"/>
          </a:xfrm>
        </p:grpSpPr>
        <p:grpSp>
          <p:nvGrpSpPr>
            <p:cNvPr id="30726" name="Group 10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0758" name="Text Box 1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A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9" name="Oval 1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27" name="Group 13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0756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B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7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28" name="Group 16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0754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D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5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29" name="Group 19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0752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C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3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30" name="Group 22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0750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E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1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31" name="Group 25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30748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F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9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32" name="Group 28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30746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G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7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30733" name="Text Box 31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4" name="Text Box 32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5" name="Text Box 33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6" name="Text Box 34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7" name="Text Box 35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8" name="Text Box 36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9" name="Text Box 37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40" name="Line 38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1" name="Line 39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2" name="Line 40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3" name="Line 41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4" name="Line 42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5" name="Line 43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grpSp>
        <p:nvGrpSpPr>
          <p:cNvPr id="45" name="Group 2"/>
          <p:cNvGrpSpPr/>
          <p:nvPr/>
        </p:nvGrpSpPr>
        <p:grpSpPr bwMode="auto">
          <a:xfrm>
            <a:off x="5615880" y="2276872"/>
            <a:ext cx="3276600" cy="2286000"/>
            <a:chOff x="5600" y="2491"/>
            <a:chExt cx="3045" cy="2202"/>
          </a:xfrm>
        </p:grpSpPr>
        <p:grpSp>
          <p:nvGrpSpPr>
            <p:cNvPr id="46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78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79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7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77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8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74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9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72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73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0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70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71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1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69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2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67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5511340" cy="1143000"/>
          </a:xfrm>
        </p:spPr>
        <p:txBody>
          <a:bodyPr/>
          <a:lstStyle/>
          <a:p>
            <a:r>
              <a:rPr lang="zh-CN" altLang="en-US" dirty="0" smtClean="0"/>
              <a:t>先序遍历</a:t>
            </a:r>
            <a:endParaRPr lang="zh-CN" alt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遍历递归算法：</a:t>
            </a:r>
            <a:r>
              <a:rPr lang="zh-CN" altLang="en-US" sz="2400" dirty="0">
                <a:hlinkClick r:id="rId1" action="ppaction://hlinkfile"/>
              </a:rPr>
              <a:t>课件</a:t>
            </a:r>
            <a:r>
              <a:rPr lang="en-US" altLang="zh-CN" sz="2400" dirty="0">
                <a:hlinkClick r:id="rId1" action="ppaction://hlinkfile"/>
              </a:rPr>
              <a:t>.</a:t>
            </a:r>
            <a:r>
              <a:rPr lang="en-US" altLang="zh-CN" sz="2400" dirty="0" err="1">
                <a:hlinkClick r:id="rId1" action="ppaction://hlinkfile"/>
              </a:rPr>
              <a:t>lnk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先序遍历：</a:t>
            </a:r>
            <a:endParaRPr lang="zh-CN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template &lt;class Type&gt;</a:t>
            </a:r>
            <a:endParaRPr lang="en-US" altLang="zh-CN" sz="20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void  </a:t>
            </a:r>
            <a:r>
              <a:rPr lang="en-US" altLang="zh-CN" sz="2000" dirty="0" err="1" smtClean="0"/>
              <a:t>BinaryTree</a:t>
            </a:r>
            <a:r>
              <a:rPr lang="en-US" altLang="zh-CN" sz="2000" dirty="0" smtClean="0"/>
              <a:t>&lt;Type&gt;:: </a:t>
            </a:r>
            <a:r>
              <a:rPr lang="en-US" altLang="zh-CN" sz="2000" dirty="0" err="1" smtClean="0"/>
              <a:t>preOrder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BTreeNode</a:t>
            </a:r>
            <a:r>
              <a:rPr lang="en-US" altLang="zh-CN" sz="2000" dirty="0" smtClean="0"/>
              <a:t>&lt;Type&gt; *</a:t>
            </a:r>
            <a:r>
              <a:rPr lang="en-US" altLang="zh-CN" sz="2000" dirty="0" err="1" smtClean="0"/>
              <a:t>bt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 eaLnBrk="1" hangingPunct="1">
              <a:lnSpc>
                <a:spcPct val="20000"/>
              </a:lnSpc>
              <a:buFontTx/>
              <a:buNone/>
              <a:defRPr/>
            </a:pP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lvl="2">
              <a:buNone/>
              <a:defRPr/>
            </a:pPr>
            <a:r>
              <a:rPr lang="en-US" altLang="zh-CN" sz="2000" dirty="0" smtClean="0"/>
              <a:t>    if (</a:t>
            </a:r>
            <a:r>
              <a:rPr lang="en-US" altLang="zh-CN" sz="2000" dirty="0" err="1" smtClean="0"/>
              <a:t>bt</a:t>
            </a:r>
            <a:r>
              <a:rPr lang="en-US" altLang="zh-CN" sz="2000" dirty="0" smtClean="0"/>
              <a:t>)	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递归出口：叶子结点 </a:t>
            </a:r>
            <a:r>
              <a:rPr lang="en-US" altLang="zh-CN" sz="2000" b="1" dirty="0">
                <a:solidFill>
                  <a:srgbClr val="00B050"/>
                </a:solidFill>
              </a:rPr>
              <a:t> if (</a:t>
            </a:r>
            <a:r>
              <a:rPr lang="en-US" altLang="zh-CN" sz="2000" b="1" dirty="0" err="1">
                <a:solidFill>
                  <a:srgbClr val="00B050"/>
                </a:solidFill>
              </a:rPr>
              <a:t>bt</a:t>
            </a:r>
            <a:r>
              <a:rPr lang="en-US" altLang="zh-CN" sz="2000" b="1" dirty="0">
                <a:solidFill>
                  <a:srgbClr val="00B050"/>
                </a:solidFill>
              </a:rPr>
              <a:t>) </a:t>
            </a:r>
            <a:r>
              <a:rPr lang="zh-CN" altLang="en-US" sz="2000" b="1" dirty="0">
                <a:solidFill>
                  <a:srgbClr val="00B050"/>
                </a:solidFill>
              </a:rPr>
              <a:t>不满足直接返回</a:t>
            </a: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 lvl="2">
              <a:buNone/>
              <a:defRPr/>
            </a:pPr>
            <a:r>
              <a:rPr lang="en-US" altLang="zh-CN" sz="2000" dirty="0" smtClean="0"/>
              <a:t>    </a:t>
            </a:r>
            <a:r>
              <a:rPr lang="en-US" altLang="zh-CN" sz="2000" dirty="0"/>
              <a:t>{	 /*</a:t>
            </a:r>
            <a:r>
              <a:rPr lang="zh-CN" altLang="en-US" sz="2000" dirty="0"/>
              <a:t>当前访问指针不空，即 </a:t>
            </a:r>
            <a:r>
              <a:rPr lang="en-US" altLang="zh-CN" sz="2000" dirty="0" err="1"/>
              <a:t>bt</a:t>
            </a:r>
            <a:r>
              <a:rPr lang="zh-CN" altLang="en-US" sz="2000" dirty="0"/>
              <a:t>指向一非空树</a:t>
            </a:r>
            <a:r>
              <a:rPr lang="en-US" altLang="zh-CN" sz="2000" dirty="0"/>
              <a:t>*/</a:t>
            </a:r>
            <a:endParaRPr lang="en-US" altLang="zh-CN" sz="20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000" b="1" dirty="0" smtClean="0"/>
              <a:t>      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&lt;&lt;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bt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-&gt;data;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访问根结点*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preOrder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bt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/>
              <a:t>); 	/*</a:t>
            </a:r>
            <a:r>
              <a:rPr lang="zh-CN" altLang="en-US" sz="2000" dirty="0" smtClean="0"/>
              <a:t>先序遍历左子树*</a:t>
            </a:r>
            <a:r>
              <a:rPr lang="en-US" altLang="zh-CN" sz="2000" dirty="0" smtClean="0"/>
              <a:t>/ </a:t>
            </a:r>
            <a:endParaRPr lang="en-US" altLang="zh-CN" sz="2000" dirty="0" smtClean="0"/>
          </a:p>
          <a:p>
            <a:pPr lvl="3"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</a:rPr>
              <a:t>// </a:t>
            </a:r>
            <a:r>
              <a:rPr lang="zh-CN" altLang="en-US" b="1" dirty="0">
                <a:solidFill>
                  <a:srgbClr val="00B050"/>
                </a:solidFill>
              </a:rPr>
              <a:t>此时</a:t>
            </a:r>
            <a:r>
              <a:rPr lang="en-US" altLang="zh-CN" b="1" dirty="0">
                <a:solidFill>
                  <a:srgbClr val="00B050"/>
                </a:solidFill>
              </a:rPr>
              <a:t>visit</a:t>
            </a:r>
            <a:r>
              <a:rPr lang="zh-CN" altLang="en-US" b="1" dirty="0">
                <a:solidFill>
                  <a:srgbClr val="00B050"/>
                </a:solidFill>
              </a:rPr>
              <a:t>是 中序遍历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preOrder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bt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); 	/*</a:t>
            </a:r>
            <a:r>
              <a:rPr lang="zh-CN" altLang="en-US" sz="2000" dirty="0" smtClean="0"/>
              <a:t>先序遍历右子树*</a:t>
            </a:r>
            <a:r>
              <a:rPr lang="en-US" altLang="zh-CN" sz="2000" dirty="0" smtClean="0"/>
              <a:t>/ </a:t>
            </a:r>
            <a:endParaRPr lang="en-US" altLang="zh-CN" sz="2000" dirty="0" smtClean="0"/>
          </a:p>
          <a:p>
            <a:pPr lvl="3">
              <a:buNone/>
              <a:defRPr/>
            </a:pP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en-US" b="1" dirty="0">
                <a:solidFill>
                  <a:srgbClr val="00B050"/>
                </a:solidFill>
              </a:rPr>
              <a:t>此时</a:t>
            </a:r>
            <a:r>
              <a:rPr lang="en-US" altLang="zh-CN" b="1" dirty="0">
                <a:solidFill>
                  <a:srgbClr val="00B050"/>
                </a:solidFill>
              </a:rPr>
              <a:t>visit</a:t>
            </a:r>
            <a:r>
              <a:rPr lang="zh-CN" altLang="en-US" b="1" dirty="0">
                <a:solidFill>
                  <a:srgbClr val="00B050"/>
                </a:solidFill>
              </a:rPr>
              <a:t>是 后</a:t>
            </a:r>
            <a:r>
              <a:rPr lang="zh-CN" altLang="en-US" b="1" dirty="0" smtClean="0">
                <a:solidFill>
                  <a:srgbClr val="00B050"/>
                </a:solidFill>
              </a:rPr>
              <a:t>序</a:t>
            </a:r>
            <a:r>
              <a:rPr lang="zh-CN" altLang="en-US" b="1" dirty="0">
                <a:solidFill>
                  <a:srgbClr val="00B050"/>
                </a:solidFill>
              </a:rPr>
              <a:t>遍历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2">
              <a:lnSpc>
                <a:spcPct val="20000"/>
              </a:lnSpc>
              <a:buNone/>
              <a:defRPr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 }  // ABDGCEF</a:t>
            </a:r>
            <a:endParaRPr lang="en-US" altLang="zh-CN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5397440" y="313736"/>
            <a:ext cx="3276600" cy="2286000"/>
            <a:chOff x="5600" y="2491"/>
            <a:chExt cx="3045" cy="2202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30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 bwMode="auto">
          <a:xfrm>
            <a:off x="-36512" y="1628800"/>
            <a:ext cx="1877526" cy="193735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0"/>
            <a:ext cx="8028384" cy="5319192"/>
          </a:xfrm>
        </p:spPr>
        <p:txBody>
          <a:bodyPr/>
          <a:lstStyle/>
          <a:p>
            <a:pPr marL="628650" indent="-533400">
              <a:defRPr/>
            </a:pPr>
            <a:r>
              <a:rPr lang="zh-CN" altLang="en-US" dirty="0" smtClean="0"/>
              <a:t>遍历非递归算法</a:t>
            </a:r>
            <a:r>
              <a:rPr lang="en-US" altLang="zh-CN" dirty="0"/>
              <a:t>(</a:t>
            </a:r>
            <a:r>
              <a:rPr lang="zh-CN" altLang="en-US" dirty="0"/>
              <a:t>路径分析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r>
              <a:rPr lang="zh-CN" altLang="en-US" sz="4000" dirty="0" smtClean="0">
                <a:solidFill>
                  <a:srgbClr val="FF0000"/>
                </a:solidFill>
              </a:rPr>
              <a:t>★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174750" lvl="1" indent="-457200" eaLnBrk="1" hangingPunct="1">
              <a:defRPr/>
            </a:pPr>
            <a:r>
              <a:rPr lang="zh-CN" altLang="en-US" dirty="0" smtClean="0"/>
              <a:t>先序、中序和后序</a:t>
            </a:r>
            <a:r>
              <a:rPr lang="zh-CN" altLang="en-US" dirty="0" smtClean="0">
                <a:solidFill>
                  <a:srgbClr val="FF5050"/>
                </a:solidFill>
              </a:rPr>
              <a:t>遍历都是</a:t>
            </a:r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FF5050"/>
                </a:solidFill>
              </a:rPr>
              <a:t>根结点出发</a:t>
            </a:r>
            <a:r>
              <a:rPr lang="zh-CN" altLang="en-US" dirty="0" smtClean="0"/>
              <a:t>，且在遍历过程中经过结点的</a:t>
            </a:r>
            <a:r>
              <a:rPr lang="zh-CN" altLang="en-US" dirty="0" smtClean="0">
                <a:solidFill>
                  <a:srgbClr val="FF5050"/>
                </a:solidFill>
              </a:rPr>
              <a:t>路线是一样</a:t>
            </a:r>
            <a:r>
              <a:rPr lang="zh-CN" altLang="en-US" dirty="0" smtClean="0"/>
              <a:t>的，只是</a:t>
            </a:r>
            <a:r>
              <a:rPr lang="zh-CN" altLang="en-US" dirty="0" smtClean="0">
                <a:solidFill>
                  <a:srgbClr val="FF5050"/>
                </a:solidFill>
              </a:rPr>
              <a:t>访问的时机不同</a:t>
            </a:r>
            <a:endParaRPr lang="zh-CN" altLang="en-US" dirty="0" smtClean="0">
              <a:solidFill>
                <a:srgbClr val="FF5050"/>
              </a:solidFill>
            </a:endParaRPr>
          </a:p>
          <a:p>
            <a:pPr marL="1174750" lvl="1" indent="-457200">
              <a:defRPr/>
            </a:pPr>
            <a:r>
              <a:rPr lang="zh-CN" altLang="en-US" dirty="0" smtClean="0"/>
              <a:t>遍历路线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70C0"/>
                </a:solidFill>
              </a:rPr>
              <a:t>先深入某结点的</a:t>
            </a:r>
            <a:r>
              <a:rPr lang="zh-CN" altLang="en-US" b="1" dirty="0">
                <a:solidFill>
                  <a:srgbClr val="C00000"/>
                </a:solidFill>
              </a:rPr>
              <a:t>左子树</a:t>
            </a:r>
            <a:r>
              <a:rPr lang="zh-CN" altLang="en-US" b="1" dirty="0">
                <a:solidFill>
                  <a:srgbClr val="0070C0"/>
                </a:solidFill>
              </a:rPr>
              <a:t>，然后</a:t>
            </a:r>
            <a:r>
              <a:rPr lang="zh-CN" altLang="en-US" b="1" dirty="0">
                <a:solidFill>
                  <a:srgbClr val="C00000"/>
                </a:solidFill>
              </a:rPr>
              <a:t>返回至该</a:t>
            </a:r>
            <a:r>
              <a:rPr lang="zh-CN" altLang="en-US" b="1" dirty="0" smtClean="0">
                <a:solidFill>
                  <a:srgbClr val="C00000"/>
                </a:solidFill>
              </a:rPr>
              <a:t>结点</a:t>
            </a:r>
            <a:r>
              <a:rPr lang="zh-CN" altLang="en-US" b="1" dirty="0" smtClean="0">
                <a:solidFill>
                  <a:srgbClr val="0070C0"/>
                </a:solidFill>
              </a:rPr>
              <a:t>，</a:t>
            </a:r>
            <a:r>
              <a:rPr lang="zh-CN" altLang="en-US" b="1" dirty="0">
                <a:solidFill>
                  <a:srgbClr val="0070C0"/>
                </a:solidFill>
              </a:rPr>
              <a:t>再深入其</a:t>
            </a:r>
            <a:r>
              <a:rPr lang="zh-CN" altLang="en-US" b="1" dirty="0">
                <a:solidFill>
                  <a:srgbClr val="C00000"/>
                </a:solidFill>
              </a:rPr>
              <a:t>右子树</a:t>
            </a:r>
            <a:r>
              <a:rPr lang="zh-CN" altLang="en-US" b="1" dirty="0">
                <a:solidFill>
                  <a:srgbClr val="0070C0"/>
                </a:solidFill>
              </a:rPr>
              <a:t>，再返回至该结点的双亲，如此循环往复</a:t>
            </a:r>
            <a:endParaRPr lang="zh-CN" altLang="en-US" b="1" dirty="0" smtClean="0">
              <a:solidFill>
                <a:srgbClr val="0070C0"/>
              </a:solidFill>
            </a:endParaRPr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>
                <a:solidFill>
                  <a:srgbClr val="C00000"/>
                </a:solidFill>
              </a:rPr>
              <a:t>从根结点开始沿左子树深入下去</a:t>
            </a:r>
            <a:r>
              <a:rPr lang="zh-CN" altLang="en-US" sz="2800" dirty="0" smtClean="0"/>
              <a:t>；</a:t>
            </a:r>
            <a:endParaRPr lang="zh-CN" altLang="en-US" sz="2800" dirty="0" smtClean="0"/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/>
              <a:t>当深入到</a:t>
            </a:r>
            <a:r>
              <a:rPr lang="zh-CN" altLang="en-US" sz="2800" dirty="0" smtClean="0">
                <a:solidFill>
                  <a:srgbClr val="C00000"/>
                </a:solidFill>
              </a:rPr>
              <a:t>最左端</a:t>
            </a:r>
            <a:r>
              <a:rPr lang="zh-CN" altLang="en-US" sz="2800" dirty="0" smtClean="0"/>
              <a:t>，无法再深入时，返回</a:t>
            </a:r>
            <a:endParaRPr lang="zh-CN" altLang="en-US" sz="2800" dirty="0" smtClean="0"/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/>
              <a:t>再逐一进入刚才深入时遇到的</a:t>
            </a:r>
            <a:r>
              <a:rPr lang="zh-CN" altLang="en-US" sz="2800" dirty="0" smtClean="0">
                <a:solidFill>
                  <a:srgbClr val="C00000"/>
                </a:solidFill>
              </a:rPr>
              <a:t>分支结点的右子树</a:t>
            </a:r>
            <a:r>
              <a:rPr lang="zh-CN" altLang="en-US" sz="2800" dirty="0" smtClean="0"/>
              <a:t>，再进行如此的深入和返回</a:t>
            </a:r>
            <a:endParaRPr lang="zh-CN" altLang="en-US" sz="2800" dirty="0" smtClean="0"/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/>
              <a:t>直到最后从根结点的右子树返回到根结点为止</a:t>
            </a:r>
            <a:endParaRPr lang="zh-CN" altLang="en-US" sz="2800" dirty="0" smtClean="0"/>
          </a:p>
        </p:txBody>
      </p:sp>
      <p:grpSp>
        <p:nvGrpSpPr>
          <p:cNvPr id="4" name="Group 2"/>
          <p:cNvGrpSpPr/>
          <p:nvPr/>
        </p:nvGrpSpPr>
        <p:grpSpPr bwMode="auto">
          <a:xfrm>
            <a:off x="40814" y="1601416"/>
            <a:ext cx="1747520" cy="1743568"/>
            <a:chOff x="5600" y="2491"/>
            <a:chExt cx="3045" cy="2202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E</a:t>
                </a:r>
                <a:endParaRPr kumimoji="0" lang="en-US" altLang="zh-CN" sz="1600" b="1" dirty="0"/>
              </a:p>
            </p:txBody>
          </p:sp>
          <p:sp>
            <p:nvSpPr>
              <p:cNvPr id="30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遍历非递归算法</a:t>
            </a:r>
            <a:endParaRPr lang="zh-CN" alt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68760"/>
            <a:ext cx="7620000" cy="5338936"/>
          </a:xfrm>
        </p:spPr>
        <p:txBody>
          <a:bodyPr/>
          <a:lstStyle/>
          <a:p>
            <a:pPr marL="628650" lvl="1" indent="-533400">
              <a:buClr>
                <a:schemeClr val="tx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sz="3200" dirty="0">
                <a:cs typeface="+mn-cs"/>
              </a:rPr>
              <a:t>由于在遍历过程中，总是</a:t>
            </a:r>
            <a:endParaRPr lang="en-US" altLang="zh-CN" sz="3200" dirty="0">
              <a:cs typeface="+mn-cs"/>
            </a:endParaRPr>
          </a:p>
          <a:p>
            <a:pPr lvl="1">
              <a:defRPr/>
            </a:pPr>
            <a:r>
              <a:rPr lang="zh-CN" altLang="en-US" dirty="0"/>
              <a:t>先深入某结点的左子树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然后</a:t>
            </a:r>
            <a:r>
              <a:rPr lang="zh-CN" altLang="en-US" dirty="0"/>
              <a:t>返回至该结点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再</a:t>
            </a:r>
            <a:r>
              <a:rPr lang="zh-CN" altLang="en-US" dirty="0"/>
              <a:t>深入其右子树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再</a:t>
            </a:r>
            <a:r>
              <a:rPr lang="zh-CN" altLang="en-US" dirty="0"/>
              <a:t>返回至该结点的双亲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如此</a:t>
            </a:r>
            <a:r>
              <a:rPr lang="zh-CN" altLang="en-US" dirty="0"/>
              <a:t>循环往复，至深入根的右子树并返回到根为止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先</a:t>
            </a:r>
            <a:r>
              <a:rPr lang="zh-CN" altLang="en-US" b="1" dirty="0">
                <a:solidFill>
                  <a:srgbClr val="C00000"/>
                </a:solidFill>
              </a:rPr>
              <a:t>深入的结点后返回，后深入的结点先</a:t>
            </a:r>
            <a:r>
              <a:rPr lang="zh-CN" altLang="en-US" b="1" dirty="0" smtClean="0">
                <a:solidFill>
                  <a:srgbClr val="C00000"/>
                </a:solidFill>
              </a:rPr>
              <a:t>返回（</a:t>
            </a:r>
            <a:r>
              <a:rPr lang="en-US" altLang="zh-CN" b="1" dirty="0" smtClean="0">
                <a:solidFill>
                  <a:srgbClr val="C00000"/>
                </a:solidFill>
              </a:rPr>
              <a:t>LIFO</a:t>
            </a:r>
            <a:r>
              <a:rPr lang="zh-CN" altLang="en-US" b="1" dirty="0" smtClean="0">
                <a:solidFill>
                  <a:srgbClr val="C00000"/>
                </a:solidFill>
              </a:rPr>
              <a:t>），</a:t>
            </a:r>
            <a:r>
              <a:rPr lang="zh-CN" altLang="en-US" b="1" dirty="0">
                <a:solidFill>
                  <a:srgbClr val="C00000"/>
                </a:solidFill>
              </a:rPr>
              <a:t>故可采用堆栈存放深入路线上遇到的</a:t>
            </a:r>
            <a:r>
              <a:rPr lang="zh-CN" altLang="en-US" b="1" dirty="0" smtClean="0">
                <a:solidFill>
                  <a:srgbClr val="C00000"/>
                </a:solidFill>
              </a:rPr>
              <a:t>各结点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5796136" y="1503040"/>
            <a:ext cx="3276600" cy="2286000"/>
            <a:chOff x="5600" y="2491"/>
            <a:chExt cx="3045" cy="2202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E</a:t>
                </a:r>
                <a:endParaRPr kumimoji="0" lang="en-US" altLang="zh-CN" sz="1600" b="1" dirty="0"/>
              </a:p>
            </p:txBody>
          </p:sp>
          <p:sp>
            <p:nvSpPr>
              <p:cNvPr id="30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908720"/>
            <a:ext cx="8172400" cy="4114800"/>
          </a:xfrm>
        </p:spPr>
        <p:txBody>
          <a:bodyPr/>
          <a:lstStyle/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Template &lt;class Type&gt;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/>
              <a:t>p127 </a:t>
            </a:r>
            <a:r>
              <a:rPr lang="zh-CN" altLang="en-US" sz="2000" dirty="0" smtClean="0"/>
              <a:t>算法的简化版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注意</a:t>
            </a:r>
            <a:r>
              <a:rPr lang="en-US" altLang="zh-CN" sz="2000" dirty="0" smtClean="0"/>
              <a:t>@</a:t>
            </a:r>
            <a:r>
              <a:rPr lang="zh-CN" altLang="en-US" sz="2000" dirty="0" smtClean="0"/>
              <a:t>行之后的部分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endParaRPr lang="en-US" altLang="zh-CN" sz="2000" dirty="0" smtClean="0"/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BinaryTree</a:t>
            </a:r>
            <a:r>
              <a:rPr lang="en-US" altLang="zh-CN" sz="2000" dirty="0" smtClean="0"/>
              <a:t>&lt;Type&gt;::</a:t>
            </a:r>
            <a:r>
              <a:rPr lang="en-US" altLang="zh-CN" sz="2000" dirty="0" err="1" smtClean="0"/>
              <a:t>preOrder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BTreeNode</a:t>
            </a:r>
            <a:r>
              <a:rPr lang="en-US" altLang="zh-CN" sz="2000" dirty="0" smtClean="0"/>
              <a:t>&lt;Type&gt; *T)</a:t>
            </a:r>
            <a:endParaRPr lang="en-US" altLang="zh-CN" sz="2000" dirty="0" smtClean="0"/>
          </a:p>
          <a:p>
            <a:pPr marL="716280" lvl="1" indent="-35433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{	    </a:t>
            </a:r>
            <a:r>
              <a:rPr lang="en-US" altLang="zh-CN" sz="2000" dirty="0" err="1" smtClean="0"/>
              <a:t>SeqStack</a:t>
            </a:r>
            <a:r>
              <a:rPr lang="en-US" altLang="zh-CN" sz="2000" dirty="0" smtClean="0"/>
              <a:t>&lt;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BTreeNode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&lt;Type&gt;*</a:t>
            </a:r>
            <a:r>
              <a:rPr lang="en-US" altLang="zh-CN" sz="2000" dirty="0" smtClean="0"/>
              <a:t>&gt; S;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	/*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顺序栈 存放指针*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endParaRPr lang="en-US" altLang="zh-CN" sz="2000" dirty="0" smtClean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>
                <a:solidFill>
                  <a:srgbClr val="00CCFF"/>
                </a:solidFill>
              </a:rPr>
              <a:t>@</a:t>
            </a:r>
            <a:r>
              <a:rPr lang="en-US" altLang="zh-CN" sz="2000" dirty="0" smtClean="0"/>
              <a:t>	 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BTreeNode</a:t>
            </a:r>
            <a:r>
              <a:rPr lang="en-US" altLang="zh-CN" sz="2000" dirty="0"/>
              <a:t>&lt;Type&gt; *p=T</a:t>
            </a:r>
            <a:r>
              <a:rPr lang="en-US" altLang="zh-CN" sz="2000" dirty="0" smtClean="0"/>
              <a:t>;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访问点指针*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   /*p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不空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再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到</a:t>
            </a:r>
            <a:r>
              <a:rPr lang="zh-CN" altLang="en-US" sz="2000" b="1" dirty="0">
                <a:solidFill>
                  <a:srgbClr val="002060"/>
                </a:solidFill>
              </a:rPr>
              <a:t>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或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堆栈不空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到叶子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endParaRPr lang="en-US" altLang="zh-CN" sz="2000" dirty="0" smtClean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while(p||!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S.IsEmpty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 ))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727DE0"/>
                </a:solidFill>
              </a:rPr>
              <a:t>//</a:t>
            </a:r>
            <a:r>
              <a:rPr lang="zh-CN" altLang="en-US" sz="2000" dirty="0">
                <a:solidFill>
                  <a:srgbClr val="727DE0"/>
                </a:solidFill>
              </a:rPr>
              <a:t>若堆栈非空</a:t>
            </a:r>
            <a:r>
              <a:rPr lang="en-US" altLang="zh-CN" sz="2000" dirty="0">
                <a:solidFill>
                  <a:srgbClr val="727DE0"/>
                </a:solidFill>
              </a:rPr>
              <a:t>,</a:t>
            </a:r>
            <a:r>
              <a:rPr lang="zh-CN" altLang="en-US" sz="2000" dirty="0">
                <a:solidFill>
                  <a:srgbClr val="727DE0"/>
                </a:solidFill>
              </a:rPr>
              <a:t>则必有</a:t>
            </a:r>
            <a:r>
              <a:rPr lang="zh-CN" altLang="en-US" sz="2000" dirty="0" smtClean="0">
                <a:solidFill>
                  <a:srgbClr val="727DE0"/>
                </a:solidFill>
              </a:rPr>
              <a:t>结点右</a:t>
            </a:r>
            <a:r>
              <a:rPr lang="zh-CN" altLang="en-US" sz="2000" dirty="0">
                <a:solidFill>
                  <a:srgbClr val="727DE0"/>
                </a:solidFill>
              </a:rPr>
              <a:t>子树未访问</a:t>
            </a:r>
            <a:endParaRPr lang="zh-CN" altLang="en-US" sz="2000" dirty="0">
              <a:solidFill>
                <a:srgbClr val="727DE0"/>
              </a:solidFill>
            </a:endParaRPr>
          </a:p>
          <a:p>
            <a:pPr marL="716280" lvl="1" indent="-354330">
              <a:lnSpc>
                <a:spcPct val="30000"/>
              </a:lnSpc>
              <a:buNone/>
              <a:defRPr/>
            </a:pPr>
            <a:r>
              <a:rPr lang="zh-CN" altLang="en-US" sz="2000" dirty="0"/>
              <a:t>	  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	      if(p)	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</a:rPr>
              <a:t>访问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点不是叶子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: 1,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; 2 </a:t>
            </a:r>
            <a:r>
              <a:rPr lang="zh-CN" altLang="en-US" sz="2000" b="1" dirty="0">
                <a:solidFill>
                  <a:srgbClr val="00B050"/>
                </a:solidFill>
              </a:rPr>
              <a:t>压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栈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; 3,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访问左子树*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 </a:t>
            </a:r>
            <a:endParaRPr lang="en-US" altLang="zh-CN" sz="2000" dirty="0" smtClean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>
                <a:solidFill>
                  <a:srgbClr val="00CCFF"/>
                </a:solidFill>
                <a:sym typeface="Wingdings" panose="05000000000000000000" pitchFamily="2" charset="2"/>
              </a:rPr>
              <a:t></a:t>
            </a:r>
            <a:r>
              <a:rPr lang="en-US" altLang="zh-CN" sz="2000" dirty="0" smtClean="0"/>
              <a:t>		      {	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&lt;&lt;p-&gt;data ; 	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*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Visit(p)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			 </a:t>
            </a:r>
            <a:r>
              <a:rPr lang="en-US" altLang="zh-CN" sz="2000" dirty="0" err="1" smtClean="0"/>
              <a:t>S.push</a:t>
            </a:r>
            <a:r>
              <a:rPr lang="en-US" altLang="zh-CN" sz="2000" dirty="0" smtClean="0"/>
              <a:t>(p);  </a:t>
            </a:r>
            <a:r>
              <a:rPr lang="en-US" altLang="zh-CN" sz="2000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dirty="0" smtClean="0">
                <a:solidFill>
                  <a:schemeClr val="accent1"/>
                </a:solidFill>
              </a:rPr>
              <a:t>当前结点入栈，以备访问其左子树后返                   </a:t>
            </a:r>
            <a:r>
              <a:rPr lang="en-US" altLang="zh-CN" sz="2000" dirty="0" smtClean="0">
                <a:solidFill>
                  <a:schemeClr val="accent1"/>
                </a:solidFill>
              </a:rPr>
              <a:t>					</a:t>
            </a:r>
            <a:r>
              <a:rPr lang="zh-CN" altLang="en-US" sz="2000" dirty="0" smtClean="0">
                <a:solidFill>
                  <a:schemeClr val="accent1"/>
                </a:solidFill>
              </a:rPr>
              <a:t>回时能访问其右子树</a:t>
            </a:r>
            <a:endParaRPr lang="zh-CN" altLang="en-US" sz="2000" dirty="0" smtClean="0">
              <a:solidFill>
                <a:schemeClr val="accent1"/>
              </a:solidFill>
            </a:endParaRPr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			 </a:t>
            </a:r>
            <a:r>
              <a:rPr lang="en-US" altLang="zh-CN" sz="2000" dirty="0" smtClean="0"/>
              <a:t>p=p-&gt;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/>
              <a:t>;                      </a:t>
            </a:r>
            <a:r>
              <a:rPr lang="en-US" altLang="zh-CN" sz="2000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dirty="0" smtClean="0">
                <a:solidFill>
                  <a:schemeClr val="accent1"/>
                </a:solidFill>
              </a:rPr>
              <a:t>访问左子树</a:t>
            </a:r>
            <a:endParaRPr lang="zh-CN" altLang="en-US" sz="2000" dirty="0" smtClean="0">
              <a:solidFill>
                <a:schemeClr val="accent1"/>
              </a:solidFill>
            </a:endParaRPr>
          </a:p>
          <a:p>
            <a:pPr marL="716280" lvl="1" indent="-354330">
              <a:lnSpc>
                <a:spcPct val="30000"/>
              </a:lnSpc>
              <a:buNone/>
              <a:defRPr/>
            </a:pPr>
            <a:r>
              <a:rPr lang="zh-CN" altLang="en-US" sz="2000" dirty="0"/>
              <a:t>		     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	      else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</a:rPr>
              <a:t>访问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点是叶子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: 1,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弹栈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返回前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结点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; 2</a:t>
            </a:r>
            <a:r>
              <a:rPr lang="en-US" altLang="zh-CN" sz="2000" b="1" dirty="0">
                <a:solidFill>
                  <a:srgbClr val="00B050"/>
                </a:solidFill>
              </a:rPr>
              <a:t>,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访问右子树*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 </a:t>
            </a:r>
            <a:endParaRPr lang="en-US" altLang="zh-CN" sz="2000" dirty="0" smtClean="0"/>
          </a:p>
          <a:p>
            <a:pPr marL="716280" lvl="1" indent="-354330">
              <a:lnSpc>
                <a:spcPct val="30000"/>
              </a:lnSpc>
              <a:buNone/>
              <a:defRPr/>
            </a:pPr>
            <a:r>
              <a:rPr lang="en-US" altLang="zh-CN" sz="2000" dirty="0"/>
              <a:t>		      {</a:t>
            </a:r>
            <a:endParaRPr lang="en-US" altLang="zh-CN" sz="2000" dirty="0"/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solidFill>
                  <a:srgbClr val="00CCFF"/>
                </a:solidFill>
                <a:sym typeface="Wingdings" panose="05000000000000000000" pitchFamily="2" charset="2"/>
              </a:rPr>
              <a:t></a:t>
            </a:r>
            <a:r>
              <a:rPr lang="en-US" altLang="zh-CN" sz="2000" dirty="0" smtClean="0"/>
              <a:t>			p=</a:t>
            </a:r>
            <a:r>
              <a:rPr lang="en-US" altLang="zh-CN" sz="2000" dirty="0" err="1" smtClean="0"/>
              <a:t>S.pop</a:t>
            </a:r>
            <a:r>
              <a:rPr lang="en-US" altLang="zh-CN" sz="2000" dirty="0" smtClean="0"/>
              <a:t>( ); 	</a:t>
            </a:r>
            <a:r>
              <a:rPr lang="en-US" altLang="zh-CN" sz="2000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dirty="0" smtClean="0">
                <a:solidFill>
                  <a:schemeClr val="accent1"/>
                </a:solidFill>
              </a:rPr>
              <a:t>左子树访问完后返回，双亲出栈</a:t>
            </a:r>
            <a:endParaRPr lang="zh-CN" altLang="en-US" sz="2000" dirty="0" smtClean="0">
              <a:solidFill>
                <a:schemeClr val="accent1"/>
              </a:solidFill>
            </a:endParaRPr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</a:t>
            </a:r>
            <a:r>
              <a:rPr lang="zh-CN" altLang="en-US" sz="2000" dirty="0" smtClean="0">
                <a:solidFill>
                  <a:srgbClr val="00CCFF"/>
                </a:solidFill>
                <a:sym typeface="Wingdings" panose="05000000000000000000" pitchFamily="2" charset="2"/>
              </a:rPr>
              <a:t></a:t>
            </a:r>
            <a:r>
              <a:rPr lang="zh-CN" altLang="en-US" sz="2000" dirty="0" smtClean="0">
                <a:solidFill>
                  <a:srgbClr val="00CCFF"/>
                </a:solidFill>
              </a:rPr>
              <a:t> </a:t>
            </a:r>
            <a:r>
              <a:rPr lang="zh-CN" altLang="en-US" sz="2000" dirty="0" smtClean="0"/>
              <a:t>		</a:t>
            </a:r>
            <a:r>
              <a:rPr lang="en-US" altLang="zh-CN" sz="2000" dirty="0" smtClean="0"/>
              <a:t>p=p-&gt;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;                   	</a:t>
            </a:r>
            <a:r>
              <a:rPr lang="en-US" altLang="zh-CN" sz="2000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dirty="0" smtClean="0">
                <a:solidFill>
                  <a:schemeClr val="accent1"/>
                </a:solidFill>
              </a:rPr>
              <a:t>访问其右子树</a:t>
            </a:r>
            <a:endParaRPr lang="zh-CN" altLang="en-US" sz="2000" dirty="0" smtClean="0">
              <a:solidFill>
                <a:schemeClr val="accent1"/>
              </a:solidFill>
            </a:endParaRPr>
          </a:p>
          <a:p>
            <a:pPr marL="716280" lvl="1" indent="-354330">
              <a:lnSpc>
                <a:spcPct val="30000"/>
              </a:lnSpc>
              <a:buNone/>
              <a:defRPr/>
            </a:pPr>
            <a:r>
              <a:rPr lang="zh-CN" altLang="en-US" sz="2000" dirty="0"/>
              <a:t>		       </a:t>
            </a:r>
            <a:r>
              <a:rPr lang="en-US" altLang="zh-CN" sz="2000" dirty="0"/>
              <a:t>}}}</a:t>
            </a:r>
            <a:endParaRPr lang="en-US" altLang="zh-CN" sz="2000" dirty="0"/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C00000"/>
                </a:solidFill>
              </a:rPr>
              <a:t>同理可推中序遍历的非递归算法：仅把“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2000" dirty="0" smtClean="0">
                <a:solidFill>
                  <a:srgbClr val="C00000"/>
                </a:solidFill>
              </a:rPr>
              <a:t>&lt;&lt;p-&gt;data”</a:t>
            </a:r>
            <a:r>
              <a:rPr lang="zh-CN" altLang="en-US" sz="2000" dirty="0" smtClean="0">
                <a:solidFill>
                  <a:srgbClr val="C00000"/>
                </a:solidFill>
              </a:rPr>
              <a:t>语句放到</a:t>
            </a:r>
            <a:r>
              <a:rPr lang="en-US" altLang="zh-CN" sz="2000" dirty="0" smtClean="0">
                <a:solidFill>
                  <a:srgbClr val="C00000"/>
                </a:solidFill>
              </a:rPr>
              <a:t>pop</a:t>
            </a:r>
            <a:r>
              <a:rPr lang="zh-CN" altLang="en-US" sz="2000" dirty="0" smtClean="0">
                <a:solidFill>
                  <a:srgbClr val="C00000"/>
                </a:solidFill>
              </a:rPr>
              <a:t>语句之后</a:t>
            </a:r>
            <a:endParaRPr lang="zh-CN" alt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-6026" y="2001265"/>
            <a:ext cx="2057746" cy="1931791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"/>
          <p:cNvGrpSpPr/>
          <p:nvPr/>
        </p:nvGrpSpPr>
        <p:grpSpPr bwMode="auto">
          <a:xfrm>
            <a:off x="157768" y="2079409"/>
            <a:ext cx="1965960" cy="1349591"/>
            <a:chOff x="5600" y="2491"/>
            <a:chExt cx="3045" cy="2202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8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7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5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2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3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31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4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90264"/>
            <a:ext cx="7543800" cy="1143000"/>
          </a:xfrm>
        </p:spPr>
        <p:txBody>
          <a:bodyPr/>
          <a:lstStyle/>
          <a:p>
            <a:r>
              <a:rPr lang="zh-CN" altLang="en-US" dirty="0"/>
              <a:t>先序遍历非递归</a:t>
            </a:r>
            <a:r>
              <a:rPr lang="zh-CN" altLang="en-US" dirty="0" smtClean="0"/>
              <a:t>算法</a:t>
            </a:r>
            <a:r>
              <a:rPr lang="en-US" altLang="zh-CN" sz="3200" dirty="0" smtClean="0"/>
              <a:t>(5</a:t>
            </a:r>
            <a:r>
              <a:rPr lang="zh-CN" altLang="en-US" sz="3200" dirty="0" smtClean="0"/>
              <a:t>分钟看书</a:t>
            </a:r>
            <a:r>
              <a:rPr lang="en-US" altLang="zh-CN" sz="3200" dirty="0" smtClean="0"/>
              <a:t>)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1075216" y="1893176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>
            <a:off x="432498" y="2234655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>
            <a:off x="144466" y="2666703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>
            <a:off x="72458" y="3140968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5004048" y="622860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smtClean="0"/>
              <a:t>A</a:t>
            </a:r>
            <a:endParaRPr lang="zh-CN" altLang="en-US" sz="4400" b="1" dirty="0"/>
          </a:p>
        </p:txBody>
      </p:sp>
      <p:sp>
        <p:nvSpPr>
          <p:cNvPr id="49" name="矩形 48"/>
          <p:cNvSpPr/>
          <p:nvPr/>
        </p:nvSpPr>
        <p:spPr>
          <a:xfrm>
            <a:off x="5337356" y="6228601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652120" y="622860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09474" y="6228601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66828" y="622860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700136" y="6228314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017586" y="6228601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288482" y="2666703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>
            <a:off x="467544" y="3140968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/>
          <p:cNvCxnSpPr/>
          <p:nvPr/>
        </p:nvCxnSpPr>
        <p:spPr bwMode="auto">
          <a:xfrm>
            <a:off x="2195736" y="4653136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62"/>
          <p:cNvCxnSpPr/>
          <p:nvPr/>
        </p:nvCxnSpPr>
        <p:spPr bwMode="auto">
          <a:xfrm>
            <a:off x="2339752" y="2723246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/>
          <p:nvPr/>
        </p:nvCxnSpPr>
        <p:spPr bwMode="auto">
          <a:xfrm>
            <a:off x="2448372" y="2723245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>
            <a:off x="2224088" y="2708920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>
            <a:off x="251520" y="3674815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箭头连接符 67"/>
          <p:cNvCxnSpPr/>
          <p:nvPr/>
        </p:nvCxnSpPr>
        <p:spPr bwMode="auto">
          <a:xfrm>
            <a:off x="2014758" y="4653136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/>
          <p:cNvCxnSpPr/>
          <p:nvPr/>
        </p:nvCxnSpPr>
        <p:spPr bwMode="auto">
          <a:xfrm>
            <a:off x="395536" y="3140968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/>
          <p:cNvCxnSpPr/>
          <p:nvPr/>
        </p:nvCxnSpPr>
        <p:spPr bwMode="auto">
          <a:xfrm>
            <a:off x="2123728" y="2708920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0.02361 -7.40741E-7 C 0.0342 -7.40741E-7 0.04722 0.05208 0.04722 0.09468 L 0.04722 0.18935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1771 -7.40741E-7 C 0.025 -7.40741E-7 0.03542 0.05741 0.03542 0.10463 L 0.03542 0.2101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2986 2.59259E-6 C 0.04323 2.59259E-6 0.0599 0.06134 0.0599 0.11134 L 0.0599 0.22291 " pathEditMode="relative" rAng="0" ptsTypes="FfFF">
                                      <p:cBhvr>
                                        <p:cTn id="6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206 0.071 0.03773 L 0.071 0.0757 " pathEditMode="relative" rAng="0" ptsTypes="FfFF">
                                      <p:cBhvr>
                                        <p:cTn id="9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3519 0.071 0.06412 L 0.071 0.12824 " pathEditMode="relative" rAng="0" ptsTypes="FfFF">
                                      <p:cBhvr>
                                        <p:cTn id="10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2986 2.59259E-6 C 0.04323 2.59259E-6 0.0599 0.06134 0.0599 0.11134 L 0.0599 0.22291 " pathEditMode="relative" rAng="0" ptsTypes="FfFF">
                                      <p:cBhvr>
                                        <p:cTn id="1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206 0.071 0.03773 L 0.071 0.0757 " pathEditMode="relative" rAng="0" ptsTypes="FfFF">
                                      <p:cBhvr>
                                        <p:cTn id="17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50" grpId="0"/>
      <p:bldP spid="51" grpId="0"/>
      <p:bldP spid="52" grpId="0"/>
      <p:bldP spid="54" grpId="0"/>
      <p:bldP spid="5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6131" y="4882262"/>
            <a:ext cx="2355883" cy="1946572"/>
            <a:chOff x="683568" y="1700808"/>
            <a:chExt cx="7561262" cy="455453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561262" cy="4554537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4"/>
            <p:cNvSpPr/>
            <p:nvPr/>
          </p:nvSpPr>
          <p:spPr bwMode="auto">
            <a:xfrm>
              <a:off x="1655763" y="2060575"/>
              <a:ext cx="5364162" cy="3276600"/>
            </a:xfrm>
            <a:custGeom>
              <a:avLst/>
              <a:gdLst>
                <a:gd name="T0" fmla="*/ 1973 w 3379"/>
                <a:gd name="T1" fmla="*/ 0 h 2064"/>
                <a:gd name="T2" fmla="*/ 1111 w 3379"/>
                <a:gd name="T3" fmla="*/ 817 h 2064"/>
                <a:gd name="T4" fmla="*/ 2427 w 3379"/>
                <a:gd name="T5" fmla="*/ 817 h 2064"/>
                <a:gd name="T6" fmla="*/ 431 w 3379"/>
                <a:gd name="T7" fmla="*/ 1361 h 2064"/>
                <a:gd name="T8" fmla="*/ 2971 w 3379"/>
                <a:gd name="T9" fmla="*/ 1361 h 2064"/>
                <a:gd name="T10" fmla="*/ 68 w 3379"/>
                <a:gd name="T11" fmla="*/ 1951 h 2064"/>
                <a:gd name="T12" fmla="*/ 3379 w 3379"/>
                <a:gd name="T13" fmla="*/ 2041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9" h="2064">
                  <a:moveTo>
                    <a:pt x="1973" y="0"/>
                  </a:moveTo>
                  <a:cubicBezTo>
                    <a:pt x="1504" y="340"/>
                    <a:pt x="1035" y="681"/>
                    <a:pt x="1111" y="817"/>
                  </a:cubicBezTo>
                  <a:cubicBezTo>
                    <a:pt x="1187" y="953"/>
                    <a:pt x="2540" y="726"/>
                    <a:pt x="2427" y="817"/>
                  </a:cubicBezTo>
                  <a:cubicBezTo>
                    <a:pt x="2314" y="908"/>
                    <a:pt x="340" y="1270"/>
                    <a:pt x="431" y="1361"/>
                  </a:cubicBezTo>
                  <a:cubicBezTo>
                    <a:pt x="522" y="1452"/>
                    <a:pt x="3031" y="1263"/>
                    <a:pt x="2971" y="1361"/>
                  </a:cubicBezTo>
                  <a:cubicBezTo>
                    <a:pt x="2911" y="1459"/>
                    <a:pt x="0" y="1838"/>
                    <a:pt x="68" y="1951"/>
                  </a:cubicBezTo>
                  <a:cubicBezTo>
                    <a:pt x="136" y="2064"/>
                    <a:pt x="1757" y="2052"/>
                    <a:pt x="3379" y="2041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lg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14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191000" y="190500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A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895601" y="31432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B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715000" y="3219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C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828800" y="4286251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D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810000" y="4286251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E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614862" y="4286251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F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476999" y="4286251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G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371600" y="5505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H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438401" y="5505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I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019799" y="5505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J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7086600" y="5505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K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</p:grp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层次遍历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算法看书 </a:t>
            </a:r>
            <a:r>
              <a:rPr lang="en-US" altLang="zh-CN" dirty="0" smtClean="0"/>
              <a:t>p.131</a:t>
            </a:r>
            <a:endParaRPr lang="zh-CN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196752"/>
            <a:ext cx="76200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规则：从上到下、从左到右的顺序依次访问二叉树中的所有结点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算法思想：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由于</a:t>
            </a:r>
            <a:r>
              <a:rPr lang="zh-CN" altLang="en-US" b="1" dirty="0" smtClean="0">
                <a:solidFill>
                  <a:srgbClr val="C00000"/>
                </a:solidFill>
              </a:rPr>
              <a:t>先访问的结点的孩子必然比后访问的结点的孩子先访问</a:t>
            </a:r>
            <a:r>
              <a:rPr lang="en-US" altLang="zh-CN" b="1" dirty="0" smtClean="0">
                <a:solidFill>
                  <a:srgbClr val="0070C0"/>
                </a:solidFill>
              </a:rPr>
              <a:t>(FIFO)</a:t>
            </a:r>
            <a:r>
              <a:rPr lang="zh-CN" altLang="en-US" dirty="0" smtClean="0"/>
              <a:t>。因此满足队列的特性。</a:t>
            </a:r>
            <a:r>
              <a:rPr lang="zh-CN" altLang="en-US" b="1" dirty="0" smtClean="0">
                <a:solidFill>
                  <a:srgbClr val="00B050"/>
                </a:solidFill>
              </a:rPr>
              <a:t>将每个访问过的结点放入队列中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dirty="0" smtClean="0"/>
              <a:t>当队列非空时，意味着还有结点的孩子还未被访问过，因此，将队首元素出队，访问其左右孩子，然后将其左右孩子入队。循环往复，至队空为止。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7543800" cy="1530152"/>
          </a:xfrm>
        </p:spPr>
        <p:txBody>
          <a:bodyPr/>
          <a:lstStyle/>
          <a:p>
            <a:r>
              <a:rPr lang="zh-CN" altLang="en-US" sz="4000" dirty="0"/>
              <a:t>线性关系</a:t>
            </a:r>
            <a:r>
              <a:rPr lang="zh-CN" altLang="en-US" sz="4000" dirty="0" smtClean="0"/>
              <a:t>回顾</a:t>
            </a:r>
            <a:r>
              <a:rPr lang="en-US" altLang="zh-CN" sz="4000" dirty="0" smtClean="0"/>
              <a:t>--</a:t>
            </a:r>
            <a:r>
              <a:rPr lang="zh-CN" altLang="en-US" sz="4000" dirty="0" smtClean="0"/>
              <a:t>第</a:t>
            </a:r>
            <a:r>
              <a:rPr lang="en-US" altLang="zh-CN" sz="4000" dirty="0"/>
              <a:t>3</a:t>
            </a:r>
            <a:r>
              <a:rPr lang="zh-CN" altLang="en-US" sz="4000" dirty="0"/>
              <a:t>章  </a:t>
            </a:r>
            <a:r>
              <a:rPr lang="zh-CN" altLang="en-US" sz="4000" dirty="0" smtClean="0"/>
              <a:t>栈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队列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串</a:t>
            </a:r>
            <a:br>
              <a:rPr lang="en-US" altLang="zh-CN" sz="4000" dirty="0" smtClean="0"/>
            </a:br>
            <a:r>
              <a:rPr lang="zh-CN" altLang="en-US" sz="4000" dirty="0" smtClean="0"/>
              <a:t>第四讲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第五讲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46448"/>
            <a:ext cx="7620000" cy="4114800"/>
          </a:xfrm>
        </p:spPr>
        <p:txBody>
          <a:bodyPr/>
          <a:lstStyle/>
          <a:p>
            <a:r>
              <a:rPr lang="zh-CN" altLang="en-US" dirty="0" smtClean="0"/>
              <a:t>有操作约束的线性关系（逻辑结构）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 smtClean="0"/>
              <a:t>数据结构类型</a:t>
            </a:r>
            <a:r>
              <a:rPr lang="zh-CN" altLang="en-US" dirty="0"/>
              <a:t>是一个值的集合和定义在这个的集合上的一组</a:t>
            </a:r>
            <a:r>
              <a:rPr lang="zh-CN" altLang="en-US" dirty="0" smtClean="0"/>
              <a:t>操作（操作）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堆栈和队列是重点（树和后面的算法大量用到）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6632"/>
            <a:ext cx="7620000" cy="5400600"/>
          </a:xfrm>
        </p:spPr>
        <p:txBody>
          <a:bodyPr/>
          <a:lstStyle/>
          <a:p>
            <a:r>
              <a:rPr lang="zh-CN" altLang="en-US" sz="3600" dirty="0">
                <a:latin typeface="+mj-lt"/>
                <a:ea typeface="+mj-ea"/>
              </a:rPr>
              <a:t>线索</a:t>
            </a:r>
            <a:r>
              <a:rPr lang="zh-CN" altLang="en-US" sz="3600" dirty="0" smtClean="0">
                <a:latin typeface="+mj-lt"/>
                <a:ea typeface="+mj-ea"/>
              </a:rPr>
              <a:t>二叉树</a:t>
            </a:r>
            <a:r>
              <a:rPr lang="en-US" altLang="zh-CN" sz="3600" dirty="0" smtClean="0">
                <a:latin typeface="+mj-lt"/>
                <a:ea typeface="+mj-ea"/>
              </a:rPr>
              <a:t>:</a:t>
            </a:r>
            <a:r>
              <a:rPr lang="zh-CN" altLang="en-US" dirty="0" smtClean="0">
                <a:latin typeface="+mj-lt"/>
                <a:ea typeface="+mj-ea"/>
              </a:rPr>
              <a:t>实线</a:t>
            </a:r>
            <a:r>
              <a:rPr lang="zh-CN" altLang="en-US" dirty="0">
                <a:latin typeface="+mj-lt"/>
                <a:ea typeface="+mj-ea"/>
              </a:rPr>
              <a:t>表示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指针</a:t>
            </a:r>
            <a:r>
              <a:rPr lang="en-US" altLang="zh-CN" dirty="0" smtClean="0">
                <a:latin typeface="+mj-lt"/>
                <a:ea typeface="+mj-ea"/>
              </a:rPr>
              <a:t>,</a:t>
            </a:r>
            <a:r>
              <a:rPr lang="zh-CN" altLang="en-US" dirty="0" smtClean="0">
                <a:latin typeface="+mj-lt"/>
                <a:ea typeface="+mj-ea"/>
              </a:rPr>
              <a:t>虚线表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线索</a:t>
            </a:r>
            <a:endParaRPr lang="zh-CN" altLang="en-US" dirty="0">
              <a:solidFill>
                <a:srgbClr val="C00000"/>
              </a:solidFill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</p:txBody>
      </p:sp>
      <p:grpSp>
        <p:nvGrpSpPr>
          <p:cNvPr id="56322" name="Group 2"/>
          <p:cNvGrpSpPr/>
          <p:nvPr/>
        </p:nvGrpSpPr>
        <p:grpSpPr bwMode="auto">
          <a:xfrm>
            <a:off x="1223392" y="764704"/>
            <a:ext cx="3276600" cy="2286000"/>
            <a:chOff x="5600" y="2491"/>
            <a:chExt cx="3045" cy="2202"/>
          </a:xfrm>
        </p:grpSpPr>
        <p:grpSp>
          <p:nvGrpSpPr>
            <p:cNvPr id="56439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56471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56472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0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56469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56470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1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56467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56468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2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56465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56466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3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56463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56464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4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56461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56462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5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56459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56460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56446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56447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56448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56449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56450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56451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56452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56453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4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5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6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7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8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327825" name="Text Box 145"/>
          <p:cNvSpPr txBox="1">
            <a:spLocks noChangeArrowheads="1"/>
          </p:cNvSpPr>
          <p:nvPr/>
        </p:nvSpPr>
        <p:spPr bwMode="auto">
          <a:xfrm>
            <a:off x="1694879" y="2980854"/>
            <a:ext cx="2743200" cy="402291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000" b="1">
                <a:ea typeface="宋体" panose="02010600030101010101" pitchFamily="2" charset="-122"/>
              </a:rPr>
              <a:t>二叉树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826" name="Text Box 146"/>
          <p:cNvSpPr txBox="1">
            <a:spLocks noChangeArrowheads="1"/>
          </p:cNvSpPr>
          <p:nvPr/>
        </p:nvSpPr>
        <p:spPr bwMode="auto">
          <a:xfrm>
            <a:off x="5003800" y="2997200"/>
            <a:ext cx="3657600" cy="77162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000" b="1">
                <a:ea typeface="仿宋_GB2312" pitchFamily="49" charset="-122"/>
              </a:rPr>
              <a:t>先序线索二叉树</a:t>
            </a:r>
            <a:endParaRPr lang="zh-CN" altLang="en-US" sz="2000" b="1">
              <a:ea typeface="仿宋_GB2312" pitchFamily="49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000" b="1">
                <a:ea typeface="仿宋_GB2312" pitchFamily="49" charset="-122"/>
              </a:rPr>
              <a:t>ABDGCEF</a:t>
            </a:r>
            <a:endParaRPr lang="en-US" altLang="zh-CN" sz="2000" b="1">
              <a:ea typeface="仿宋_GB2312" pitchFamily="49" charset="-122"/>
            </a:endParaRPr>
          </a:p>
        </p:txBody>
      </p:sp>
      <p:sp>
        <p:nvSpPr>
          <p:cNvPr id="327827" name="Text Box 147"/>
          <p:cNvSpPr txBox="1">
            <a:spLocks noChangeArrowheads="1"/>
          </p:cNvSpPr>
          <p:nvPr/>
        </p:nvSpPr>
        <p:spPr bwMode="auto">
          <a:xfrm>
            <a:off x="1476375" y="6003032"/>
            <a:ext cx="3263900" cy="77162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000" b="1">
                <a:ea typeface="仿宋_GB2312" pitchFamily="49" charset="-122"/>
              </a:rPr>
              <a:t>中序线索二叉树</a:t>
            </a:r>
            <a:endParaRPr lang="zh-CN" altLang="en-US" sz="2000" b="1">
              <a:ea typeface="仿宋_GB2312" pitchFamily="49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000" b="1">
                <a:ea typeface="仿宋_GB2312" pitchFamily="49" charset="-122"/>
              </a:rPr>
              <a:t>DGBAECF</a:t>
            </a:r>
            <a:endParaRPr lang="en-US" altLang="zh-CN" sz="2000" b="1">
              <a:ea typeface="仿宋_GB2312" pitchFamily="49" charset="-122"/>
            </a:endParaRPr>
          </a:p>
        </p:txBody>
      </p:sp>
      <p:sp>
        <p:nvSpPr>
          <p:cNvPr id="327828" name="Text Box 148"/>
          <p:cNvSpPr txBox="1">
            <a:spLocks noChangeArrowheads="1"/>
          </p:cNvSpPr>
          <p:nvPr/>
        </p:nvSpPr>
        <p:spPr bwMode="auto">
          <a:xfrm>
            <a:off x="6400800" y="5805488"/>
            <a:ext cx="2743200" cy="77162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000" b="1">
                <a:ea typeface="仿宋_GB2312" pitchFamily="49" charset="-122"/>
              </a:rPr>
              <a:t>后序线索二叉树</a:t>
            </a:r>
            <a:endParaRPr lang="zh-CN" altLang="en-US" sz="2000" b="1">
              <a:ea typeface="仿宋_GB2312" pitchFamily="49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000" b="1">
                <a:ea typeface="仿宋_GB2312" pitchFamily="49" charset="-122"/>
              </a:rPr>
              <a:t>GDBEFCA</a:t>
            </a:r>
            <a:endParaRPr lang="en-US" altLang="zh-CN" sz="2000" b="1">
              <a:ea typeface="仿宋_GB2312" pitchFamily="49" charset="-122"/>
            </a:endParaRPr>
          </a:p>
        </p:txBody>
      </p:sp>
      <p:grpSp>
        <p:nvGrpSpPr>
          <p:cNvPr id="10" name="Group 157"/>
          <p:cNvGrpSpPr/>
          <p:nvPr/>
        </p:nvGrpSpPr>
        <p:grpSpPr bwMode="auto">
          <a:xfrm>
            <a:off x="5219700" y="620713"/>
            <a:ext cx="3035300" cy="2286000"/>
            <a:chOff x="3107" y="482"/>
            <a:chExt cx="1912" cy="1440"/>
          </a:xfrm>
        </p:grpSpPr>
        <p:sp>
          <p:nvSpPr>
            <p:cNvPr id="56403" name="Arc 62"/>
            <p:cNvSpPr/>
            <p:nvPr/>
          </p:nvSpPr>
          <p:spPr bwMode="auto">
            <a:xfrm flipH="1">
              <a:off x="3107" y="981"/>
              <a:ext cx="466" cy="544"/>
            </a:xfrm>
            <a:custGeom>
              <a:avLst/>
              <a:gdLst>
                <a:gd name="T0" fmla="*/ 0 w 22431"/>
                <a:gd name="T1" fmla="*/ 0 h 33815"/>
                <a:gd name="T2" fmla="*/ 387 w 22431"/>
                <a:gd name="T3" fmla="*/ 544 h 33815"/>
                <a:gd name="T4" fmla="*/ 17 w 22431"/>
                <a:gd name="T5" fmla="*/ 347 h 33815"/>
                <a:gd name="T6" fmla="*/ 0 60000 65536"/>
                <a:gd name="T7" fmla="*/ 0 60000 65536"/>
                <a:gd name="T8" fmla="*/ 0 60000 65536"/>
                <a:gd name="T9" fmla="*/ 0 w 22431"/>
                <a:gd name="T10" fmla="*/ 0 h 33815"/>
                <a:gd name="T11" fmla="*/ 22431 w 22431"/>
                <a:gd name="T12" fmla="*/ 33815 h 338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31" h="33815" fill="none" extrusionOk="0">
                  <a:moveTo>
                    <a:pt x="-1" y="15"/>
                  </a:moveTo>
                  <a:cubicBezTo>
                    <a:pt x="276" y="5"/>
                    <a:pt x="553" y="-1"/>
                    <a:pt x="831" y="0"/>
                  </a:cubicBezTo>
                  <a:cubicBezTo>
                    <a:pt x="12760" y="0"/>
                    <a:pt x="22431" y="9670"/>
                    <a:pt x="22431" y="21600"/>
                  </a:cubicBezTo>
                  <a:cubicBezTo>
                    <a:pt x="22431" y="25960"/>
                    <a:pt x="21111" y="30218"/>
                    <a:pt x="18645" y="33815"/>
                  </a:cubicBezTo>
                </a:path>
                <a:path w="22431" h="33815" stroke="0" extrusionOk="0">
                  <a:moveTo>
                    <a:pt x="-1" y="15"/>
                  </a:moveTo>
                  <a:cubicBezTo>
                    <a:pt x="276" y="5"/>
                    <a:pt x="553" y="-1"/>
                    <a:pt x="831" y="0"/>
                  </a:cubicBezTo>
                  <a:cubicBezTo>
                    <a:pt x="12760" y="0"/>
                    <a:pt x="22431" y="9670"/>
                    <a:pt x="22431" y="21600"/>
                  </a:cubicBezTo>
                  <a:cubicBezTo>
                    <a:pt x="22431" y="25960"/>
                    <a:pt x="21111" y="30218"/>
                    <a:pt x="18645" y="33815"/>
                  </a:cubicBezTo>
                  <a:lnTo>
                    <a:pt x="831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grpSp>
          <p:nvGrpSpPr>
            <p:cNvPr id="56404" name="Group 151"/>
            <p:cNvGrpSpPr/>
            <p:nvPr/>
          </p:nvGrpSpPr>
          <p:grpSpPr bwMode="auto">
            <a:xfrm>
              <a:off x="3243" y="482"/>
              <a:ext cx="1776" cy="1440"/>
              <a:chOff x="3243" y="482"/>
              <a:chExt cx="1776" cy="1440"/>
            </a:xfrm>
          </p:grpSpPr>
          <p:grpSp>
            <p:nvGrpSpPr>
              <p:cNvPr id="56407" name="Group 38"/>
              <p:cNvGrpSpPr/>
              <p:nvPr/>
            </p:nvGrpSpPr>
            <p:grpSpPr bwMode="auto">
              <a:xfrm>
                <a:off x="4072" y="482"/>
                <a:ext cx="164" cy="220"/>
                <a:chOff x="2150" y="2547"/>
                <a:chExt cx="281" cy="336"/>
              </a:xfrm>
            </p:grpSpPr>
            <p:sp>
              <p:nvSpPr>
                <p:cNvPr id="5643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/>
                    <a:t>A</a:t>
                  </a:r>
                  <a:endParaRPr kumimoji="0" lang="en-US" altLang="zh-CN" sz="1600" b="1" dirty="0"/>
                </a:p>
              </p:txBody>
            </p:sp>
            <p:sp>
              <p:nvSpPr>
                <p:cNvPr id="56438" name="Oval 40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08" name="Group 41"/>
              <p:cNvGrpSpPr/>
              <p:nvPr/>
            </p:nvGrpSpPr>
            <p:grpSpPr bwMode="auto">
              <a:xfrm>
                <a:off x="4545" y="889"/>
                <a:ext cx="164" cy="219"/>
                <a:chOff x="2150" y="2547"/>
                <a:chExt cx="281" cy="336"/>
              </a:xfrm>
            </p:grpSpPr>
            <p:sp>
              <p:nvSpPr>
                <p:cNvPr id="5643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C</a:t>
                  </a:r>
                  <a:endParaRPr kumimoji="0" lang="en-US" altLang="zh-CN" sz="1600" b="1"/>
                </a:p>
              </p:txBody>
            </p:sp>
            <p:sp>
              <p:nvSpPr>
                <p:cNvPr id="56436" name="Oval 43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09" name="Group 44"/>
              <p:cNvGrpSpPr/>
              <p:nvPr/>
            </p:nvGrpSpPr>
            <p:grpSpPr bwMode="auto">
              <a:xfrm>
                <a:off x="3598" y="889"/>
                <a:ext cx="164" cy="219"/>
                <a:chOff x="2150" y="2547"/>
                <a:chExt cx="281" cy="336"/>
              </a:xfrm>
            </p:grpSpPr>
            <p:sp>
              <p:nvSpPr>
                <p:cNvPr id="5643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B</a:t>
                  </a:r>
                  <a:endParaRPr kumimoji="0" lang="en-US" altLang="zh-CN" sz="1600" b="1"/>
                </a:p>
              </p:txBody>
            </p:sp>
            <p:sp>
              <p:nvSpPr>
                <p:cNvPr id="56434" name="Oval 46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10" name="Group 47"/>
              <p:cNvGrpSpPr/>
              <p:nvPr/>
            </p:nvGrpSpPr>
            <p:grpSpPr bwMode="auto">
              <a:xfrm>
                <a:off x="4309" y="1257"/>
                <a:ext cx="163" cy="220"/>
                <a:chOff x="2150" y="2547"/>
                <a:chExt cx="281" cy="336"/>
              </a:xfrm>
            </p:grpSpPr>
            <p:sp>
              <p:nvSpPr>
                <p:cNvPr id="564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E</a:t>
                  </a:r>
                  <a:endParaRPr kumimoji="0" lang="en-US" altLang="zh-CN" sz="1600" b="1"/>
                </a:p>
              </p:txBody>
            </p:sp>
            <p:sp>
              <p:nvSpPr>
                <p:cNvPr id="56432" name="Oval 49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11" name="Group 50"/>
              <p:cNvGrpSpPr/>
              <p:nvPr/>
            </p:nvGrpSpPr>
            <p:grpSpPr bwMode="auto">
              <a:xfrm>
                <a:off x="3243" y="1296"/>
                <a:ext cx="164" cy="219"/>
                <a:chOff x="2150" y="2547"/>
                <a:chExt cx="281" cy="336"/>
              </a:xfrm>
            </p:grpSpPr>
            <p:sp>
              <p:nvSpPr>
                <p:cNvPr id="5642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D</a:t>
                  </a:r>
                  <a:endParaRPr kumimoji="0" lang="en-US" altLang="zh-CN" sz="1600" b="1"/>
                </a:p>
              </p:txBody>
            </p:sp>
            <p:sp>
              <p:nvSpPr>
                <p:cNvPr id="56430" name="Oval 5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12" name="Group 53"/>
              <p:cNvGrpSpPr/>
              <p:nvPr/>
            </p:nvGrpSpPr>
            <p:grpSpPr bwMode="auto">
              <a:xfrm>
                <a:off x="4782" y="1296"/>
                <a:ext cx="164" cy="219"/>
                <a:chOff x="2150" y="2547"/>
                <a:chExt cx="281" cy="336"/>
              </a:xfrm>
            </p:grpSpPr>
            <p:sp>
              <p:nvSpPr>
                <p:cNvPr id="5642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/>
                    <a:t>F</a:t>
                  </a:r>
                  <a:endParaRPr kumimoji="0" lang="en-US" altLang="zh-CN" sz="1600" b="1" dirty="0"/>
                </a:p>
              </p:txBody>
            </p:sp>
            <p:sp>
              <p:nvSpPr>
                <p:cNvPr id="56428" name="Oval 5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13" name="Group 56"/>
              <p:cNvGrpSpPr/>
              <p:nvPr/>
            </p:nvGrpSpPr>
            <p:grpSpPr bwMode="auto">
              <a:xfrm>
                <a:off x="3598" y="1702"/>
                <a:ext cx="164" cy="220"/>
                <a:chOff x="2150" y="2547"/>
                <a:chExt cx="281" cy="336"/>
              </a:xfrm>
            </p:grpSpPr>
            <p:sp>
              <p:nvSpPr>
                <p:cNvPr id="564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G</a:t>
                  </a:r>
                  <a:endParaRPr kumimoji="0" lang="en-US" altLang="zh-CN" sz="1600" b="1"/>
                </a:p>
              </p:txBody>
            </p:sp>
            <p:sp>
              <p:nvSpPr>
                <p:cNvPr id="56426" name="Oval 5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sp>
            <p:nvSpPr>
              <p:cNvPr id="56414" name="Line 59"/>
              <p:cNvSpPr>
                <a:spLocks noChangeShapeType="1"/>
              </p:cNvSpPr>
              <p:nvPr/>
            </p:nvSpPr>
            <p:spPr bwMode="auto">
              <a:xfrm flipH="1">
                <a:off x="4427" y="1092"/>
                <a:ext cx="118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5" name="Line 60"/>
              <p:cNvSpPr>
                <a:spLocks noChangeShapeType="1"/>
              </p:cNvSpPr>
              <p:nvPr/>
            </p:nvSpPr>
            <p:spPr bwMode="auto">
              <a:xfrm>
                <a:off x="3348" y="1517"/>
                <a:ext cx="271" cy="2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6" name="Line 61"/>
              <p:cNvSpPr>
                <a:spLocks noChangeShapeType="1"/>
              </p:cNvSpPr>
              <p:nvPr/>
            </p:nvSpPr>
            <p:spPr bwMode="auto">
              <a:xfrm>
                <a:off x="4664" y="1092"/>
                <a:ext cx="150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7" name="Arc 63"/>
              <p:cNvSpPr/>
              <p:nvPr/>
            </p:nvSpPr>
            <p:spPr bwMode="auto">
              <a:xfrm flipH="1" flipV="1">
                <a:off x="3243" y="1499"/>
                <a:ext cx="355" cy="408"/>
              </a:xfrm>
              <a:custGeom>
                <a:avLst/>
                <a:gdLst>
                  <a:gd name="T0" fmla="*/ 0 w 21600"/>
                  <a:gd name="T1" fmla="*/ 0 h 29162"/>
                  <a:gd name="T2" fmla="*/ 333 w 21600"/>
                  <a:gd name="T3" fmla="*/ 408 h 29162"/>
                  <a:gd name="T4" fmla="*/ 0 w 21600"/>
                  <a:gd name="T5" fmla="*/ 302 h 2916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62"/>
                  <a:gd name="T11" fmla="*/ 21600 w 21600"/>
                  <a:gd name="T12" fmla="*/ 29162 h 291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6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182"/>
                      <a:pt x="21137" y="26743"/>
                      <a:pt x="20233" y="29162"/>
                    </a:cubicBezTo>
                  </a:path>
                  <a:path w="21600" h="2916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182"/>
                      <a:pt x="21137" y="26743"/>
                      <a:pt x="20233" y="29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8" name="Arc 64"/>
              <p:cNvSpPr/>
              <p:nvPr/>
            </p:nvSpPr>
            <p:spPr bwMode="auto">
              <a:xfrm flipV="1">
                <a:off x="3361" y="1092"/>
                <a:ext cx="356" cy="407"/>
              </a:xfrm>
              <a:custGeom>
                <a:avLst/>
                <a:gdLst>
                  <a:gd name="T0" fmla="*/ 0 w 21600"/>
                  <a:gd name="T1" fmla="*/ 0 h 21600"/>
                  <a:gd name="T2" fmla="*/ 356 w 21600"/>
                  <a:gd name="T3" fmla="*/ 407 h 21600"/>
                  <a:gd name="T4" fmla="*/ 0 w 21600"/>
                  <a:gd name="T5" fmla="*/ 40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9" name="Arc 65"/>
              <p:cNvSpPr/>
              <p:nvPr/>
            </p:nvSpPr>
            <p:spPr bwMode="auto">
              <a:xfrm flipH="1">
                <a:off x="4309" y="932"/>
                <a:ext cx="355" cy="364"/>
              </a:xfrm>
              <a:custGeom>
                <a:avLst/>
                <a:gdLst>
                  <a:gd name="T0" fmla="*/ 159 w 21600"/>
                  <a:gd name="T1" fmla="*/ 0 h 19326"/>
                  <a:gd name="T2" fmla="*/ 355 w 21600"/>
                  <a:gd name="T3" fmla="*/ 364 h 19326"/>
                  <a:gd name="T4" fmla="*/ 0 w 21600"/>
                  <a:gd name="T5" fmla="*/ 364 h 193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326"/>
                  <a:gd name="T11" fmla="*/ 21600 w 21600"/>
                  <a:gd name="T12" fmla="*/ 19326 h 193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326" fill="none" extrusionOk="0">
                    <a:moveTo>
                      <a:pt x="9647" y="-1"/>
                    </a:moveTo>
                    <a:cubicBezTo>
                      <a:pt x="16971" y="3656"/>
                      <a:pt x="21600" y="11139"/>
                      <a:pt x="21600" y="19326"/>
                    </a:cubicBezTo>
                  </a:path>
                  <a:path w="21600" h="19326" stroke="0" extrusionOk="0">
                    <a:moveTo>
                      <a:pt x="9647" y="-1"/>
                    </a:moveTo>
                    <a:cubicBezTo>
                      <a:pt x="16971" y="3656"/>
                      <a:pt x="21600" y="11139"/>
                      <a:pt x="21600" y="19326"/>
                    </a:cubicBezTo>
                    <a:lnTo>
                      <a:pt x="0" y="1932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0" name="Arc 66"/>
              <p:cNvSpPr/>
              <p:nvPr/>
            </p:nvSpPr>
            <p:spPr bwMode="auto">
              <a:xfrm flipH="1">
                <a:off x="3717" y="888"/>
                <a:ext cx="762" cy="877"/>
              </a:xfrm>
              <a:custGeom>
                <a:avLst/>
                <a:gdLst>
                  <a:gd name="T0" fmla="*/ 0 w 23164"/>
                  <a:gd name="T1" fmla="*/ 2 h 23279"/>
                  <a:gd name="T2" fmla="*/ 760 w 23164"/>
                  <a:gd name="T3" fmla="*/ 877 h 23279"/>
                  <a:gd name="T4" fmla="*/ 51 w 23164"/>
                  <a:gd name="T5" fmla="*/ 814 h 23279"/>
                  <a:gd name="T6" fmla="*/ 0 60000 65536"/>
                  <a:gd name="T7" fmla="*/ 0 60000 65536"/>
                  <a:gd name="T8" fmla="*/ 0 60000 65536"/>
                  <a:gd name="T9" fmla="*/ 0 w 23164"/>
                  <a:gd name="T10" fmla="*/ 0 h 23279"/>
                  <a:gd name="T11" fmla="*/ 23164 w 23164"/>
                  <a:gd name="T12" fmla="*/ 23279 h 232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164" h="23279" fill="none" extrusionOk="0">
                    <a:moveTo>
                      <a:pt x="-1" y="56"/>
                    </a:moveTo>
                    <a:cubicBezTo>
                      <a:pt x="520" y="18"/>
                      <a:pt x="1042" y="-1"/>
                      <a:pt x="1564" y="0"/>
                    </a:cubicBezTo>
                    <a:cubicBezTo>
                      <a:pt x="13493" y="0"/>
                      <a:pt x="23164" y="9670"/>
                      <a:pt x="23164" y="21600"/>
                    </a:cubicBezTo>
                    <a:cubicBezTo>
                      <a:pt x="23164" y="22160"/>
                      <a:pt x="23142" y="22720"/>
                      <a:pt x="23098" y="23278"/>
                    </a:cubicBezTo>
                  </a:path>
                  <a:path w="23164" h="23279" stroke="0" extrusionOk="0">
                    <a:moveTo>
                      <a:pt x="-1" y="56"/>
                    </a:moveTo>
                    <a:cubicBezTo>
                      <a:pt x="520" y="18"/>
                      <a:pt x="1042" y="-1"/>
                      <a:pt x="1564" y="0"/>
                    </a:cubicBezTo>
                    <a:cubicBezTo>
                      <a:pt x="13493" y="0"/>
                      <a:pt x="23164" y="9670"/>
                      <a:pt x="23164" y="21600"/>
                    </a:cubicBezTo>
                    <a:cubicBezTo>
                      <a:pt x="23164" y="22160"/>
                      <a:pt x="23142" y="22720"/>
                      <a:pt x="23098" y="23278"/>
                    </a:cubicBezTo>
                    <a:lnTo>
                      <a:pt x="1564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1" name="Line 69"/>
              <p:cNvSpPr>
                <a:spLocks noChangeShapeType="1"/>
              </p:cNvSpPr>
              <p:nvPr/>
            </p:nvSpPr>
            <p:spPr bwMode="auto">
              <a:xfrm>
                <a:off x="4901" y="1499"/>
                <a:ext cx="118" cy="4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2" name="Line 70"/>
              <p:cNvSpPr>
                <a:spLocks noChangeShapeType="1"/>
              </p:cNvSpPr>
              <p:nvPr/>
            </p:nvSpPr>
            <p:spPr bwMode="auto">
              <a:xfrm flipH="1">
                <a:off x="3755" y="670"/>
                <a:ext cx="341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3" name="Line 71"/>
              <p:cNvSpPr>
                <a:spLocks noChangeShapeType="1"/>
              </p:cNvSpPr>
              <p:nvPr/>
            </p:nvSpPr>
            <p:spPr bwMode="auto">
              <a:xfrm flipH="1">
                <a:off x="3379" y="1092"/>
                <a:ext cx="254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4" name="Line 72"/>
              <p:cNvSpPr>
                <a:spLocks noChangeShapeType="1"/>
              </p:cNvSpPr>
              <p:nvPr/>
            </p:nvSpPr>
            <p:spPr bwMode="auto">
              <a:xfrm>
                <a:off x="4210" y="670"/>
                <a:ext cx="376" cy="2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56405" name="Arc 155"/>
            <p:cNvSpPr/>
            <p:nvPr/>
          </p:nvSpPr>
          <p:spPr bwMode="auto">
            <a:xfrm rot="16200000" flipH="1">
              <a:off x="4377" y="1389"/>
              <a:ext cx="408" cy="497"/>
            </a:xfrm>
            <a:custGeom>
              <a:avLst/>
              <a:gdLst>
                <a:gd name="T0" fmla="*/ 22 w 21600"/>
                <a:gd name="T1" fmla="*/ 0 h 42420"/>
                <a:gd name="T2" fmla="*/ 107 w 21600"/>
                <a:gd name="T3" fmla="*/ 497 h 42420"/>
                <a:gd name="T4" fmla="*/ 0 w 21600"/>
                <a:gd name="T5" fmla="*/ 253 h 4242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20"/>
                <a:gd name="T11" fmla="*/ 21600 w 21600"/>
                <a:gd name="T12" fmla="*/ 42420 h 42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20" fill="none" extrusionOk="0">
                  <a:moveTo>
                    <a:pt x="1156" y="0"/>
                  </a:moveTo>
                  <a:cubicBezTo>
                    <a:pt x="12620" y="614"/>
                    <a:pt x="21600" y="10089"/>
                    <a:pt x="21600" y="21569"/>
                  </a:cubicBezTo>
                  <a:cubicBezTo>
                    <a:pt x="21600" y="31326"/>
                    <a:pt x="15058" y="39872"/>
                    <a:pt x="5639" y="42419"/>
                  </a:cubicBezTo>
                </a:path>
                <a:path w="21600" h="42420" stroke="0" extrusionOk="0">
                  <a:moveTo>
                    <a:pt x="1156" y="0"/>
                  </a:moveTo>
                  <a:cubicBezTo>
                    <a:pt x="12620" y="614"/>
                    <a:pt x="21600" y="10089"/>
                    <a:pt x="21600" y="21569"/>
                  </a:cubicBezTo>
                  <a:cubicBezTo>
                    <a:pt x="21600" y="31326"/>
                    <a:pt x="15058" y="39872"/>
                    <a:pt x="5639" y="42419"/>
                  </a:cubicBezTo>
                  <a:lnTo>
                    <a:pt x="0" y="21569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06" name="Arc 156"/>
            <p:cNvSpPr/>
            <p:nvPr/>
          </p:nvSpPr>
          <p:spPr bwMode="auto">
            <a:xfrm rot="5400000">
              <a:off x="4513" y="1343"/>
              <a:ext cx="182" cy="363"/>
            </a:xfrm>
            <a:custGeom>
              <a:avLst/>
              <a:gdLst>
                <a:gd name="T0" fmla="*/ 10 w 21600"/>
                <a:gd name="T1" fmla="*/ 0 h 42420"/>
                <a:gd name="T2" fmla="*/ 48 w 21600"/>
                <a:gd name="T3" fmla="*/ 363 h 42420"/>
                <a:gd name="T4" fmla="*/ 0 w 21600"/>
                <a:gd name="T5" fmla="*/ 185 h 4242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20"/>
                <a:gd name="T11" fmla="*/ 21600 w 21600"/>
                <a:gd name="T12" fmla="*/ 42420 h 42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20" fill="none" extrusionOk="0">
                  <a:moveTo>
                    <a:pt x="1156" y="0"/>
                  </a:moveTo>
                  <a:cubicBezTo>
                    <a:pt x="12620" y="614"/>
                    <a:pt x="21600" y="10089"/>
                    <a:pt x="21600" y="21569"/>
                  </a:cubicBezTo>
                  <a:cubicBezTo>
                    <a:pt x="21600" y="31326"/>
                    <a:pt x="15058" y="39872"/>
                    <a:pt x="5639" y="42419"/>
                  </a:cubicBezTo>
                </a:path>
                <a:path w="21600" h="42420" stroke="0" extrusionOk="0">
                  <a:moveTo>
                    <a:pt x="1156" y="0"/>
                  </a:moveTo>
                  <a:cubicBezTo>
                    <a:pt x="12620" y="614"/>
                    <a:pt x="21600" y="10089"/>
                    <a:pt x="21600" y="21569"/>
                  </a:cubicBezTo>
                  <a:cubicBezTo>
                    <a:pt x="21600" y="31326"/>
                    <a:pt x="15058" y="39872"/>
                    <a:pt x="5639" y="42419"/>
                  </a:cubicBezTo>
                  <a:lnTo>
                    <a:pt x="0" y="21569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grpSp>
        <p:nvGrpSpPr>
          <p:cNvPr id="19" name="Group 162"/>
          <p:cNvGrpSpPr/>
          <p:nvPr/>
        </p:nvGrpSpPr>
        <p:grpSpPr bwMode="auto">
          <a:xfrm>
            <a:off x="838200" y="3717032"/>
            <a:ext cx="3048000" cy="2514600"/>
            <a:chOff x="528" y="2400"/>
            <a:chExt cx="1920" cy="1584"/>
          </a:xfrm>
        </p:grpSpPr>
        <p:sp>
          <p:nvSpPr>
            <p:cNvPr id="56367" name="Line 102"/>
            <p:cNvSpPr>
              <a:spLocks noChangeShapeType="1"/>
            </p:cNvSpPr>
            <p:nvPr/>
          </p:nvSpPr>
          <p:spPr bwMode="auto">
            <a:xfrm flipH="1" flipV="1">
              <a:off x="1202" y="3067"/>
              <a:ext cx="45" cy="8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grpSp>
          <p:nvGrpSpPr>
            <p:cNvPr id="56368" name="Group 158"/>
            <p:cNvGrpSpPr/>
            <p:nvPr/>
          </p:nvGrpSpPr>
          <p:grpSpPr bwMode="auto">
            <a:xfrm>
              <a:off x="528" y="2400"/>
              <a:ext cx="1920" cy="1584"/>
              <a:chOff x="528" y="2400"/>
              <a:chExt cx="1920" cy="1584"/>
            </a:xfrm>
          </p:grpSpPr>
          <p:grpSp>
            <p:nvGrpSpPr>
              <p:cNvPr id="56370" name="Group 74"/>
              <p:cNvGrpSpPr/>
              <p:nvPr/>
            </p:nvGrpSpPr>
            <p:grpSpPr bwMode="auto">
              <a:xfrm>
                <a:off x="2222" y="3252"/>
                <a:ext cx="156" cy="242"/>
                <a:chOff x="2150" y="2547"/>
                <a:chExt cx="281" cy="336"/>
              </a:xfrm>
            </p:grpSpPr>
            <p:sp>
              <p:nvSpPr>
                <p:cNvPr id="5640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F</a:t>
                  </a:r>
                  <a:endParaRPr kumimoji="0" lang="en-US" altLang="zh-CN" sz="1600" b="1"/>
                </a:p>
              </p:txBody>
            </p:sp>
            <p:sp>
              <p:nvSpPr>
                <p:cNvPr id="56402" name="Oval 76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1" name="Group 77"/>
              <p:cNvGrpSpPr/>
              <p:nvPr/>
            </p:nvGrpSpPr>
            <p:grpSpPr bwMode="auto">
              <a:xfrm>
                <a:off x="1544" y="2400"/>
                <a:ext cx="157" cy="242"/>
                <a:chOff x="2150" y="2547"/>
                <a:chExt cx="281" cy="336"/>
              </a:xfrm>
            </p:grpSpPr>
            <p:sp>
              <p:nvSpPr>
                <p:cNvPr id="5639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/>
                    <a:t>A</a:t>
                  </a:r>
                  <a:endParaRPr kumimoji="0" lang="en-US" altLang="zh-CN" sz="1600" b="1" dirty="0"/>
                </a:p>
              </p:txBody>
            </p:sp>
            <p:sp>
              <p:nvSpPr>
                <p:cNvPr id="56400" name="Oval 79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2" name="Group 80"/>
              <p:cNvGrpSpPr/>
              <p:nvPr/>
            </p:nvGrpSpPr>
            <p:grpSpPr bwMode="auto">
              <a:xfrm>
                <a:off x="1093" y="2847"/>
                <a:ext cx="156" cy="242"/>
                <a:chOff x="2150" y="2547"/>
                <a:chExt cx="281" cy="336"/>
              </a:xfrm>
            </p:grpSpPr>
            <p:sp>
              <p:nvSpPr>
                <p:cNvPr id="5639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B</a:t>
                  </a:r>
                  <a:endParaRPr kumimoji="0" lang="en-US" altLang="zh-CN" sz="1600" b="1"/>
                </a:p>
              </p:txBody>
            </p:sp>
            <p:sp>
              <p:nvSpPr>
                <p:cNvPr id="56398" name="Oval 8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3" name="Group 83"/>
              <p:cNvGrpSpPr/>
              <p:nvPr/>
            </p:nvGrpSpPr>
            <p:grpSpPr bwMode="auto">
              <a:xfrm>
                <a:off x="754" y="3295"/>
                <a:ext cx="156" cy="242"/>
                <a:chOff x="2150" y="2547"/>
                <a:chExt cx="281" cy="336"/>
              </a:xfrm>
            </p:grpSpPr>
            <p:sp>
              <p:nvSpPr>
                <p:cNvPr id="5639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D</a:t>
                  </a:r>
                  <a:endParaRPr kumimoji="0" lang="en-US" altLang="zh-CN" sz="1600" b="1"/>
                </a:p>
              </p:txBody>
            </p:sp>
            <p:sp>
              <p:nvSpPr>
                <p:cNvPr id="56396" name="Oval 8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4" name="Group 86"/>
              <p:cNvGrpSpPr/>
              <p:nvPr/>
            </p:nvGrpSpPr>
            <p:grpSpPr bwMode="auto">
              <a:xfrm>
                <a:off x="1996" y="2847"/>
                <a:ext cx="157" cy="242"/>
                <a:chOff x="2150" y="2547"/>
                <a:chExt cx="281" cy="336"/>
              </a:xfrm>
            </p:grpSpPr>
            <p:sp>
              <p:nvSpPr>
                <p:cNvPr id="5639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C</a:t>
                  </a:r>
                  <a:endParaRPr kumimoji="0" lang="en-US" altLang="zh-CN" sz="1600" b="1"/>
                </a:p>
              </p:txBody>
            </p:sp>
            <p:sp>
              <p:nvSpPr>
                <p:cNvPr id="56394" name="Oval 8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5" name="Group 89"/>
              <p:cNvGrpSpPr/>
              <p:nvPr/>
            </p:nvGrpSpPr>
            <p:grpSpPr bwMode="auto">
              <a:xfrm>
                <a:off x="1770" y="3252"/>
                <a:ext cx="157" cy="242"/>
                <a:chOff x="2150" y="2547"/>
                <a:chExt cx="281" cy="336"/>
              </a:xfrm>
            </p:grpSpPr>
            <p:sp>
              <p:nvSpPr>
                <p:cNvPr id="5639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E</a:t>
                  </a:r>
                  <a:endParaRPr kumimoji="0" lang="en-US" altLang="zh-CN" sz="1600" b="1"/>
                </a:p>
              </p:txBody>
            </p:sp>
            <p:sp>
              <p:nvSpPr>
                <p:cNvPr id="56392" name="Oval 91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6" name="Group 92"/>
              <p:cNvGrpSpPr/>
              <p:nvPr/>
            </p:nvGrpSpPr>
            <p:grpSpPr bwMode="auto">
              <a:xfrm>
                <a:off x="1093" y="3742"/>
                <a:ext cx="156" cy="242"/>
                <a:chOff x="2150" y="2547"/>
                <a:chExt cx="281" cy="336"/>
              </a:xfrm>
            </p:grpSpPr>
            <p:sp>
              <p:nvSpPr>
                <p:cNvPr id="5638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G</a:t>
                  </a:r>
                  <a:endParaRPr kumimoji="0" lang="en-US" altLang="zh-CN" sz="1600" b="1"/>
                </a:p>
              </p:txBody>
            </p:sp>
            <p:sp>
              <p:nvSpPr>
                <p:cNvPr id="56390" name="Oval 94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sp>
            <p:nvSpPr>
              <p:cNvPr id="56377" name="Line 95"/>
              <p:cNvSpPr>
                <a:spLocks noChangeShapeType="1"/>
              </p:cNvSpPr>
              <p:nvPr/>
            </p:nvSpPr>
            <p:spPr bwMode="auto">
              <a:xfrm flipH="1">
                <a:off x="1231" y="2642"/>
                <a:ext cx="345" cy="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78" name="Line 96"/>
              <p:cNvSpPr>
                <a:spLocks noChangeShapeType="1"/>
              </p:cNvSpPr>
              <p:nvPr/>
            </p:nvSpPr>
            <p:spPr bwMode="auto">
              <a:xfrm flipH="1">
                <a:off x="874" y="3071"/>
                <a:ext cx="219" cy="2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79" name="Line 97"/>
              <p:cNvSpPr>
                <a:spLocks noChangeShapeType="1"/>
              </p:cNvSpPr>
              <p:nvPr/>
            </p:nvSpPr>
            <p:spPr bwMode="auto">
              <a:xfrm>
                <a:off x="867" y="3519"/>
                <a:ext cx="247" cy="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0" name="Line 98"/>
              <p:cNvSpPr>
                <a:spLocks noChangeShapeType="1"/>
              </p:cNvSpPr>
              <p:nvPr/>
            </p:nvSpPr>
            <p:spPr bwMode="auto">
              <a:xfrm>
                <a:off x="1692" y="2618"/>
                <a:ext cx="325" cy="3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1" name="Line 99"/>
              <p:cNvSpPr>
                <a:spLocks noChangeShapeType="1"/>
              </p:cNvSpPr>
              <p:nvPr/>
            </p:nvSpPr>
            <p:spPr bwMode="auto">
              <a:xfrm flipH="1">
                <a:off x="1883" y="3071"/>
                <a:ext cx="113" cy="2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2" name="Line 100"/>
              <p:cNvSpPr>
                <a:spLocks noChangeShapeType="1"/>
              </p:cNvSpPr>
              <p:nvPr/>
            </p:nvSpPr>
            <p:spPr bwMode="auto">
              <a:xfrm>
                <a:off x="2155" y="3052"/>
                <a:ext cx="121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3" name="Line 101"/>
              <p:cNvSpPr>
                <a:spLocks noChangeShapeType="1"/>
              </p:cNvSpPr>
              <p:nvPr/>
            </p:nvSpPr>
            <p:spPr bwMode="auto">
              <a:xfrm flipH="1">
                <a:off x="528" y="3519"/>
                <a:ext cx="226" cy="4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4" name="Arc 103"/>
              <p:cNvSpPr/>
              <p:nvPr/>
            </p:nvSpPr>
            <p:spPr bwMode="auto">
              <a:xfrm flipV="1">
                <a:off x="1206" y="2609"/>
                <a:ext cx="451" cy="461"/>
              </a:xfrm>
              <a:custGeom>
                <a:avLst/>
                <a:gdLst>
                  <a:gd name="T0" fmla="*/ 0 w 21600"/>
                  <a:gd name="T1" fmla="*/ 0 h 22279"/>
                  <a:gd name="T2" fmla="*/ 451 w 21600"/>
                  <a:gd name="T3" fmla="*/ 461 h 22279"/>
                  <a:gd name="T4" fmla="*/ 0 w 21600"/>
                  <a:gd name="T5" fmla="*/ 447 h 222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279"/>
                  <a:gd name="T11" fmla="*/ 21600 w 21600"/>
                  <a:gd name="T12" fmla="*/ 22279 h 222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2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26"/>
                      <a:pt x="21596" y="22052"/>
                      <a:pt x="21589" y="22279"/>
                    </a:cubicBezTo>
                  </a:path>
                  <a:path w="21600" h="222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26"/>
                      <a:pt x="21596" y="22052"/>
                      <a:pt x="21589" y="2227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5" name="Arc 104"/>
              <p:cNvSpPr/>
              <p:nvPr/>
            </p:nvSpPr>
            <p:spPr bwMode="auto">
              <a:xfrm flipH="1" flipV="1">
                <a:off x="867" y="3519"/>
                <a:ext cx="225" cy="447"/>
              </a:xfrm>
              <a:custGeom>
                <a:avLst/>
                <a:gdLst>
                  <a:gd name="T0" fmla="*/ 0 w 21531"/>
                  <a:gd name="T1" fmla="*/ 0 h 21600"/>
                  <a:gd name="T2" fmla="*/ 225 w 21531"/>
                  <a:gd name="T3" fmla="*/ 411 h 21600"/>
                  <a:gd name="T4" fmla="*/ 0 w 21531"/>
                  <a:gd name="T5" fmla="*/ 447 h 21600"/>
                  <a:gd name="T6" fmla="*/ 0 60000 65536"/>
                  <a:gd name="T7" fmla="*/ 0 60000 65536"/>
                  <a:gd name="T8" fmla="*/ 0 60000 65536"/>
                  <a:gd name="T9" fmla="*/ 0 w 21531"/>
                  <a:gd name="T10" fmla="*/ 0 h 21600"/>
                  <a:gd name="T11" fmla="*/ 21531 w 2153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31" h="21600" fill="none" extrusionOk="0">
                    <a:moveTo>
                      <a:pt x="-1" y="0"/>
                    </a:moveTo>
                    <a:cubicBezTo>
                      <a:pt x="11258" y="0"/>
                      <a:pt x="20629" y="8648"/>
                      <a:pt x="21530" y="19871"/>
                    </a:cubicBezTo>
                  </a:path>
                  <a:path w="21531" h="21600" stroke="0" extrusionOk="0">
                    <a:moveTo>
                      <a:pt x="-1" y="0"/>
                    </a:moveTo>
                    <a:cubicBezTo>
                      <a:pt x="11258" y="0"/>
                      <a:pt x="20629" y="8648"/>
                      <a:pt x="21530" y="1987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6" name="Arc 106"/>
              <p:cNvSpPr/>
              <p:nvPr/>
            </p:nvSpPr>
            <p:spPr bwMode="auto">
              <a:xfrm flipV="1">
                <a:off x="1850" y="3071"/>
                <a:ext cx="147" cy="448"/>
              </a:xfrm>
              <a:custGeom>
                <a:avLst/>
                <a:gdLst>
                  <a:gd name="T0" fmla="*/ 0 w 24772"/>
                  <a:gd name="T1" fmla="*/ 5 h 21600"/>
                  <a:gd name="T2" fmla="*/ 147 w 24772"/>
                  <a:gd name="T3" fmla="*/ 424 h 21600"/>
                  <a:gd name="T4" fmla="*/ 19 w 24772"/>
                  <a:gd name="T5" fmla="*/ 448 h 21600"/>
                  <a:gd name="T6" fmla="*/ 0 60000 65536"/>
                  <a:gd name="T7" fmla="*/ 0 60000 65536"/>
                  <a:gd name="T8" fmla="*/ 0 60000 65536"/>
                  <a:gd name="T9" fmla="*/ 0 w 24772"/>
                  <a:gd name="T10" fmla="*/ 0 h 21600"/>
                  <a:gd name="T11" fmla="*/ 24772 w 247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72" h="21600" fill="none" extrusionOk="0">
                    <a:moveTo>
                      <a:pt x="-1" y="238"/>
                    </a:moveTo>
                    <a:cubicBezTo>
                      <a:pt x="1060" y="79"/>
                      <a:pt x="2130" y="-1"/>
                      <a:pt x="3203" y="0"/>
                    </a:cubicBezTo>
                    <a:cubicBezTo>
                      <a:pt x="14683" y="0"/>
                      <a:pt x="24158" y="8981"/>
                      <a:pt x="24772" y="20445"/>
                    </a:cubicBezTo>
                  </a:path>
                  <a:path w="24772" h="21600" stroke="0" extrusionOk="0">
                    <a:moveTo>
                      <a:pt x="-1" y="238"/>
                    </a:moveTo>
                    <a:cubicBezTo>
                      <a:pt x="1060" y="79"/>
                      <a:pt x="2130" y="-1"/>
                      <a:pt x="3203" y="0"/>
                    </a:cubicBezTo>
                    <a:cubicBezTo>
                      <a:pt x="14683" y="0"/>
                      <a:pt x="24158" y="8981"/>
                      <a:pt x="24772" y="20445"/>
                    </a:cubicBezTo>
                    <a:lnTo>
                      <a:pt x="3203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7" name="Arc 107"/>
              <p:cNvSpPr/>
              <p:nvPr/>
            </p:nvSpPr>
            <p:spPr bwMode="auto">
              <a:xfrm flipH="1" flipV="1">
                <a:off x="2076" y="3071"/>
                <a:ext cx="146" cy="348"/>
              </a:xfrm>
              <a:custGeom>
                <a:avLst/>
                <a:gdLst>
                  <a:gd name="T0" fmla="*/ 0 w 21600"/>
                  <a:gd name="T1" fmla="*/ 0 h 35980"/>
                  <a:gd name="T2" fmla="*/ 109 w 21600"/>
                  <a:gd name="T3" fmla="*/ 348 h 35980"/>
                  <a:gd name="T4" fmla="*/ 0 w 21600"/>
                  <a:gd name="T5" fmla="*/ 209 h 359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5980"/>
                  <a:gd name="T11" fmla="*/ 21600 w 21600"/>
                  <a:gd name="T12" fmla="*/ 35980 h 359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598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903"/>
                      <a:pt x="19648" y="32022"/>
                      <a:pt x="16117" y="35979"/>
                    </a:cubicBezTo>
                  </a:path>
                  <a:path w="21600" h="3598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903"/>
                      <a:pt x="19648" y="32022"/>
                      <a:pt x="16117" y="3597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8" name="Line 108"/>
              <p:cNvSpPr>
                <a:spLocks noChangeShapeType="1"/>
              </p:cNvSpPr>
              <p:nvPr/>
            </p:nvSpPr>
            <p:spPr bwMode="auto">
              <a:xfrm>
                <a:off x="2335" y="3519"/>
                <a:ext cx="113" cy="4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cxnSp>
          <p:nvCxnSpPr>
            <p:cNvPr id="56369" name="AutoShape 161"/>
            <p:cNvCxnSpPr>
              <a:cxnSpLocks noChangeShapeType="1"/>
              <a:stCxn id="56392" idx="3"/>
            </p:cNvCxnSpPr>
            <p:nvPr/>
          </p:nvCxnSpPr>
          <p:spPr bwMode="auto">
            <a:xfrm rot="16200000" flipV="1">
              <a:off x="1317" y="2997"/>
              <a:ext cx="814" cy="138"/>
            </a:xfrm>
            <a:prstGeom prst="curvedConnector3">
              <a:avLst>
                <a:gd name="adj1" fmla="val -8972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169"/>
          <p:cNvGrpSpPr/>
          <p:nvPr/>
        </p:nvGrpSpPr>
        <p:grpSpPr bwMode="auto">
          <a:xfrm>
            <a:off x="5651500" y="3716338"/>
            <a:ext cx="3276600" cy="2590800"/>
            <a:chOff x="3334" y="2341"/>
            <a:chExt cx="2064" cy="1632"/>
          </a:xfrm>
        </p:grpSpPr>
        <p:sp>
          <p:nvSpPr>
            <p:cNvPr id="56331" name="Arc 139"/>
            <p:cNvSpPr/>
            <p:nvPr/>
          </p:nvSpPr>
          <p:spPr bwMode="auto">
            <a:xfrm>
              <a:off x="3512" y="3357"/>
              <a:ext cx="457" cy="391"/>
            </a:xfrm>
            <a:custGeom>
              <a:avLst/>
              <a:gdLst>
                <a:gd name="T0" fmla="*/ 0 w 21600"/>
                <a:gd name="T1" fmla="*/ 0 h 35029"/>
                <a:gd name="T2" fmla="*/ 358 w 21600"/>
                <a:gd name="T3" fmla="*/ 391 h 35029"/>
                <a:gd name="T4" fmla="*/ 0 w 21600"/>
                <a:gd name="T5" fmla="*/ 241 h 3502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029"/>
                <a:gd name="T11" fmla="*/ 21600 w 21600"/>
                <a:gd name="T12" fmla="*/ 35029 h 35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02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476"/>
                    <a:pt x="19949" y="31209"/>
                    <a:pt x="16918" y="35029"/>
                  </a:cubicBezTo>
                </a:path>
                <a:path w="21600" h="3502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476"/>
                    <a:pt x="19949" y="31209"/>
                    <a:pt x="16918" y="350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332" name="Line 141"/>
            <p:cNvSpPr>
              <a:spLocks noChangeShapeType="1"/>
            </p:cNvSpPr>
            <p:nvPr/>
          </p:nvSpPr>
          <p:spPr bwMode="auto">
            <a:xfrm>
              <a:off x="3833" y="2931"/>
              <a:ext cx="68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grpSp>
          <p:nvGrpSpPr>
            <p:cNvPr id="56333" name="Group 166"/>
            <p:cNvGrpSpPr/>
            <p:nvPr/>
          </p:nvGrpSpPr>
          <p:grpSpPr bwMode="auto">
            <a:xfrm>
              <a:off x="3334" y="2341"/>
              <a:ext cx="2064" cy="1632"/>
              <a:chOff x="3334" y="2341"/>
              <a:chExt cx="2064" cy="1632"/>
            </a:xfrm>
          </p:grpSpPr>
          <p:grpSp>
            <p:nvGrpSpPr>
              <p:cNvPr id="56337" name="Group 110"/>
              <p:cNvGrpSpPr/>
              <p:nvPr/>
            </p:nvGrpSpPr>
            <p:grpSpPr bwMode="auto">
              <a:xfrm>
                <a:off x="4284" y="2341"/>
                <a:ext cx="164" cy="219"/>
                <a:chOff x="2150" y="2547"/>
                <a:chExt cx="281" cy="336"/>
              </a:xfrm>
            </p:grpSpPr>
            <p:sp>
              <p:nvSpPr>
                <p:cNvPr id="56365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/>
                    <a:t>A</a:t>
                  </a:r>
                  <a:endParaRPr kumimoji="0" lang="en-US" altLang="zh-CN" sz="1600" b="1" dirty="0"/>
                </a:p>
              </p:txBody>
            </p:sp>
            <p:sp>
              <p:nvSpPr>
                <p:cNvPr id="56366" name="Oval 11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38" name="Group 113"/>
              <p:cNvGrpSpPr/>
              <p:nvPr/>
            </p:nvGrpSpPr>
            <p:grpSpPr bwMode="auto">
              <a:xfrm>
                <a:off x="4877" y="2747"/>
                <a:ext cx="165" cy="220"/>
                <a:chOff x="2150" y="2547"/>
                <a:chExt cx="281" cy="336"/>
              </a:xfrm>
            </p:grpSpPr>
            <p:sp>
              <p:nvSpPr>
                <p:cNvPr id="5636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C</a:t>
                  </a:r>
                  <a:endParaRPr kumimoji="0" lang="en-US" altLang="zh-CN" sz="1600" b="1"/>
                </a:p>
              </p:txBody>
            </p:sp>
            <p:sp>
              <p:nvSpPr>
                <p:cNvPr id="56364" name="Oval 11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39" name="Group 116"/>
              <p:cNvGrpSpPr/>
              <p:nvPr/>
            </p:nvGrpSpPr>
            <p:grpSpPr bwMode="auto">
              <a:xfrm>
                <a:off x="3690" y="2747"/>
                <a:ext cx="165" cy="220"/>
                <a:chOff x="2150" y="2547"/>
                <a:chExt cx="281" cy="336"/>
              </a:xfrm>
            </p:grpSpPr>
            <p:sp>
              <p:nvSpPr>
                <p:cNvPr id="56361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B</a:t>
                  </a:r>
                  <a:endParaRPr kumimoji="0" lang="en-US" altLang="zh-CN" sz="1600" b="1"/>
                </a:p>
              </p:txBody>
            </p:sp>
            <p:sp>
              <p:nvSpPr>
                <p:cNvPr id="56362" name="Oval 11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40" name="Group 119"/>
              <p:cNvGrpSpPr/>
              <p:nvPr/>
            </p:nvGrpSpPr>
            <p:grpSpPr bwMode="auto">
              <a:xfrm>
                <a:off x="4521" y="3153"/>
                <a:ext cx="165" cy="220"/>
                <a:chOff x="2150" y="2547"/>
                <a:chExt cx="281" cy="336"/>
              </a:xfrm>
            </p:grpSpPr>
            <p:sp>
              <p:nvSpPr>
                <p:cNvPr id="56359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E</a:t>
                  </a:r>
                  <a:endParaRPr kumimoji="0" lang="en-US" altLang="zh-CN" sz="1600" b="1"/>
                </a:p>
              </p:txBody>
            </p:sp>
            <p:sp>
              <p:nvSpPr>
                <p:cNvPr id="56360" name="Oval 121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41" name="Group 122"/>
              <p:cNvGrpSpPr/>
              <p:nvPr/>
            </p:nvGrpSpPr>
            <p:grpSpPr bwMode="auto">
              <a:xfrm>
                <a:off x="3334" y="3153"/>
                <a:ext cx="164" cy="220"/>
                <a:chOff x="2150" y="2547"/>
                <a:chExt cx="281" cy="336"/>
              </a:xfrm>
            </p:grpSpPr>
            <p:sp>
              <p:nvSpPr>
                <p:cNvPr id="5635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D</a:t>
                  </a:r>
                  <a:endParaRPr kumimoji="0" lang="en-US" altLang="zh-CN" sz="1600" b="1"/>
                </a:p>
              </p:txBody>
            </p:sp>
            <p:sp>
              <p:nvSpPr>
                <p:cNvPr id="56358" name="Oval 124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42" name="Group 125"/>
              <p:cNvGrpSpPr/>
              <p:nvPr/>
            </p:nvGrpSpPr>
            <p:grpSpPr bwMode="auto">
              <a:xfrm>
                <a:off x="5234" y="3153"/>
                <a:ext cx="164" cy="220"/>
                <a:chOff x="2150" y="2547"/>
                <a:chExt cx="281" cy="336"/>
              </a:xfrm>
            </p:grpSpPr>
            <p:sp>
              <p:nvSpPr>
                <p:cNvPr id="56355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F</a:t>
                  </a:r>
                  <a:endParaRPr kumimoji="0" lang="en-US" altLang="zh-CN" sz="1600" b="1"/>
                </a:p>
              </p:txBody>
            </p:sp>
            <p:sp>
              <p:nvSpPr>
                <p:cNvPr id="56356" name="Oval 127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43" name="Group 128"/>
              <p:cNvGrpSpPr/>
              <p:nvPr/>
            </p:nvGrpSpPr>
            <p:grpSpPr bwMode="auto">
              <a:xfrm>
                <a:off x="3690" y="3521"/>
                <a:ext cx="165" cy="220"/>
                <a:chOff x="2150" y="2547"/>
                <a:chExt cx="281" cy="336"/>
              </a:xfrm>
            </p:grpSpPr>
            <p:sp>
              <p:nvSpPr>
                <p:cNvPr id="5635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G</a:t>
                  </a:r>
                  <a:endParaRPr kumimoji="0" lang="en-US" altLang="zh-CN" sz="1600" b="1"/>
                </a:p>
              </p:txBody>
            </p:sp>
            <p:sp>
              <p:nvSpPr>
                <p:cNvPr id="56354" name="Oval 130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sp>
            <p:nvSpPr>
              <p:cNvPr id="56344" name="Line 131"/>
              <p:cNvSpPr>
                <a:spLocks noChangeShapeType="1"/>
              </p:cNvSpPr>
              <p:nvPr/>
            </p:nvSpPr>
            <p:spPr bwMode="auto">
              <a:xfrm flipH="1">
                <a:off x="3809" y="2544"/>
                <a:ext cx="475" cy="20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5" name="Line 132"/>
              <p:cNvSpPr>
                <a:spLocks noChangeShapeType="1"/>
              </p:cNvSpPr>
              <p:nvPr/>
            </p:nvSpPr>
            <p:spPr bwMode="auto">
              <a:xfrm flipH="1">
                <a:off x="3450" y="2950"/>
                <a:ext cx="240" cy="2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6" name="Line 133"/>
              <p:cNvSpPr>
                <a:spLocks noChangeShapeType="1"/>
              </p:cNvSpPr>
              <p:nvPr/>
            </p:nvSpPr>
            <p:spPr bwMode="auto">
              <a:xfrm>
                <a:off x="3453" y="3357"/>
                <a:ext cx="252" cy="2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7" name="Line 134"/>
              <p:cNvSpPr>
                <a:spLocks noChangeShapeType="1"/>
              </p:cNvSpPr>
              <p:nvPr/>
            </p:nvSpPr>
            <p:spPr bwMode="auto">
              <a:xfrm>
                <a:off x="4403" y="2544"/>
                <a:ext cx="495" cy="2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8" name="Line 135"/>
              <p:cNvSpPr>
                <a:spLocks noChangeShapeType="1"/>
              </p:cNvSpPr>
              <p:nvPr/>
            </p:nvSpPr>
            <p:spPr bwMode="auto">
              <a:xfrm flipH="1">
                <a:off x="4626" y="2950"/>
                <a:ext cx="251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9" name="Line 136"/>
              <p:cNvSpPr>
                <a:spLocks noChangeShapeType="1"/>
              </p:cNvSpPr>
              <p:nvPr/>
            </p:nvSpPr>
            <p:spPr bwMode="auto">
              <a:xfrm>
                <a:off x="4981" y="2969"/>
                <a:ext cx="297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50" name="Line 137"/>
              <p:cNvSpPr>
                <a:spLocks noChangeShapeType="1"/>
              </p:cNvSpPr>
              <p:nvPr/>
            </p:nvSpPr>
            <p:spPr bwMode="auto">
              <a:xfrm flipH="1">
                <a:off x="3490" y="3748"/>
                <a:ext cx="247" cy="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51" name="Arc 138"/>
              <p:cNvSpPr/>
              <p:nvPr/>
            </p:nvSpPr>
            <p:spPr bwMode="auto">
              <a:xfrm flipH="1" flipV="1">
                <a:off x="3335" y="3357"/>
                <a:ext cx="389" cy="406"/>
              </a:xfrm>
              <a:custGeom>
                <a:avLst/>
                <a:gdLst>
                  <a:gd name="T0" fmla="*/ 0 w 23567"/>
                  <a:gd name="T1" fmla="*/ 2 h 21600"/>
                  <a:gd name="T2" fmla="*/ 389 w 23567"/>
                  <a:gd name="T3" fmla="*/ 406 h 21600"/>
                  <a:gd name="T4" fmla="*/ 32 w 23567"/>
                  <a:gd name="T5" fmla="*/ 406 h 21600"/>
                  <a:gd name="T6" fmla="*/ 0 60000 65536"/>
                  <a:gd name="T7" fmla="*/ 0 60000 65536"/>
                  <a:gd name="T8" fmla="*/ 0 60000 65536"/>
                  <a:gd name="T9" fmla="*/ 0 w 23567"/>
                  <a:gd name="T10" fmla="*/ 0 h 21600"/>
                  <a:gd name="T11" fmla="*/ 23567 w 2356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67" h="21600" fill="none" extrusionOk="0">
                    <a:moveTo>
                      <a:pt x="-1" y="89"/>
                    </a:moveTo>
                    <a:cubicBezTo>
                      <a:pt x="653" y="29"/>
                      <a:pt x="1310" y="-1"/>
                      <a:pt x="1967" y="0"/>
                    </a:cubicBezTo>
                    <a:cubicBezTo>
                      <a:pt x="13896" y="0"/>
                      <a:pt x="23567" y="9670"/>
                      <a:pt x="23567" y="21600"/>
                    </a:cubicBezTo>
                  </a:path>
                  <a:path w="23567" h="21600" stroke="0" extrusionOk="0">
                    <a:moveTo>
                      <a:pt x="-1" y="89"/>
                    </a:moveTo>
                    <a:cubicBezTo>
                      <a:pt x="653" y="29"/>
                      <a:pt x="1310" y="-1"/>
                      <a:pt x="1967" y="0"/>
                    </a:cubicBezTo>
                    <a:cubicBezTo>
                      <a:pt x="13896" y="0"/>
                      <a:pt x="23567" y="9670"/>
                      <a:pt x="23567" y="21600"/>
                    </a:cubicBezTo>
                    <a:lnTo>
                      <a:pt x="1967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52" name="Arc 144"/>
              <p:cNvSpPr/>
              <p:nvPr/>
            </p:nvSpPr>
            <p:spPr bwMode="auto">
              <a:xfrm>
                <a:off x="4996" y="2950"/>
                <a:ext cx="356" cy="242"/>
              </a:xfrm>
              <a:custGeom>
                <a:avLst/>
                <a:gdLst>
                  <a:gd name="T0" fmla="*/ 0 w 21600"/>
                  <a:gd name="T1" fmla="*/ 0 h 25692"/>
                  <a:gd name="T2" fmla="*/ 350 w 21600"/>
                  <a:gd name="T3" fmla="*/ 242 h 25692"/>
                  <a:gd name="T4" fmla="*/ 0 w 21600"/>
                  <a:gd name="T5" fmla="*/ 203 h 256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692"/>
                  <a:gd name="T11" fmla="*/ 21600 w 21600"/>
                  <a:gd name="T12" fmla="*/ 25692 h 256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69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973"/>
                      <a:pt x="21469" y="24343"/>
                      <a:pt x="21208" y="25691"/>
                    </a:cubicBezTo>
                  </a:path>
                  <a:path w="21600" h="2569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973"/>
                      <a:pt x="21469" y="24343"/>
                      <a:pt x="21208" y="256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cxnSp>
          <p:nvCxnSpPr>
            <p:cNvPr id="56334" name="AutoShape 165"/>
            <p:cNvCxnSpPr>
              <a:cxnSpLocks noChangeShapeType="1"/>
              <a:stCxn id="56360" idx="3"/>
              <a:endCxn id="56362" idx="4"/>
            </p:cNvCxnSpPr>
            <p:nvPr/>
          </p:nvCxnSpPr>
          <p:spPr bwMode="auto">
            <a:xfrm rot="16200000" flipV="1">
              <a:off x="3969" y="2779"/>
              <a:ext cx="379" cy="773"/>
            </a:xfrm>
            <a:prstGeom prst="curvedConnector3">
              <a:avLst>
                <a:gd name="adj1" fmla="val -42481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5" name="AutoShape 167"/>
            <p:cNvCxnSpPr>
              <a:cxnSpLocks noChangeShapeType="1"/>
            </p:cNvCxnSpPr>
            <p:nvPr/>
          </p:nvCxnSpPr>
          <p:spPr bwMode="auto">
            <a:xfrm rot="5400000" flipH="1" flipV="1">
              <a:off x="4963" y="3025"/>
              <a:ext cx="27" cy="655"/>
            </a:xfrm>
            <a:prstGeom prst="curvedConnector3">
              <a:avLst>
                <a:gd name="adj1" fmla="val -807407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6" name="AutoShape 168"/>
            <p:cNvCxnSpPr>
              <a:cxnSpLocks noChangeShapeType="1"/>
              <a:stCxn id="56360" idx="6"/>
            </p:cNvCxnSpPr>
            <p:nvPr/>
          </p:nvCxnSpPr>
          <p:spPr bwMode="auto">
            <a:xfrm>
              <a:off x="4694" y="3282"/>
              <a:ext cx="572" cy="104"/>
            </a:xfrm>
            <a:prstGeom prst="curvedConnector3">
              <a:avLst>
                <a:gd name="adj1" fmla="val 49125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2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2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2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6" grpId="0"/>
      <p:bldP spid="327827" grpId="0"/>
      <p:bldP spid="32782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一般树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和森林</a:t>
            </a:r>
            <a:endParaRPr lang="zh-CN" alt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树的存储结构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双亲表示法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孩子链表表示法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多叉链表表示法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孩子兄弟表示法（*）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二叉树和森林的转换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森林</a:t>
            </a:r>
            <a:r>
              <a:rPr lang="zh-CN" altLang="en-US" dirty="0" smtClean="0">
                <a:sym typeface="Wingdings" panose="05000000000000000000" pitchFamily="2" charset="2"/>
              </a:rPr>
              <a:t>二叉树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dirty="0" smtClean="0">
                <a:sym typeface="Wingdings" panose="05000000000000000000" pitchFamily="2" charset="2"/>
              </a:rPr>
              <a:t>二叉树森林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dirty="0" smtClean="0"/>
              <a:t>树和森林的遍历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3" name="Group 34"/>
          <p:cNvGrpSpPr/>
          <p:nvPr/>
        </p:nvGrpSpPr>
        <p:grpSpPr bwMode="auto">
          <a:xfrm>
            <a:off x="1476375" y="4057650"/>
            <a:ext cx="1828800" cy="2514600"/>
            <a:chOff x="1104" y="2609"/>
            <a:chExt cx="1152" cy="1584"/>
          </a:xfrm>
        </p:grpSpPr>
        <p:sp>
          <p:nvSpPr>
            <p:cNvPr id="61466" name="Oval 3"/>
            <p:cNvSpPr>
              <a:spLocks noChangeArrowheads="1"/>
            </p:cNvSpPr>
            <p:nvPr/>
          </p:nvSpPr>
          <p:spPr bwMode="auto">
            <a:xfrm>
              <a:off x="1536" y="2609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楷体_GB2312" pitchFamily="49" charset="-122"/>
                </a:rPr>
                <a:t>R</a:t>
              </a:r>
              <a:endParaRPr lang="zh-CN" altLang="zh-CN" sz="2400" b="1">
                <a:ea typeface="楷体_GB2312" pitchFamily="49" charset="-122"/>
              </a:endParaRPr>
            </a:p>
          </p:txBody>
        </p:sp>
        <p:sp>
          <p:nvSpPr>
            <p:cNvPr id="61467" name="Oval 4"/>
            <p:cNvSpPr>
              <a:spLocks noChangeArrowheads="1"/>
            </p:cNvSpPr>
            <p:nvPr/>
          </p:nvSpPr>
          <p:spPr bwMode="auto">
            <a:xfrm>
              <a:off x="1104" y="3233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楷体_GB2312" pitchFamily="49" charset="-122"/>
                </a:rPr>
                <a:t>B</a:t>
              </a:r>
              <a:endParaRPr lang="zh-CN" altLang="zh-CN" sz="2400" b="1">
                <a:ea typeface="楷体_GB2312" pitchFamily="49" charset="-122"/>
              </a:endParaRPr>
            </a:p>
          </p:txBody>
        </p:sp>
        <p:sp>
          <p:nvSpPr>
            <p:cNvPr id="61468" name="Oval 5"/>
            <p:cNvSpPr>
              <a:spLocks noChangeArrowheads="1"/>
            </p:cNvSpPr>
            <p:nvPr/>
          </p:nvSpPr>
          <p:spPr bwMode="auto">
            <a:xfrm>
              <a:off x="1536" y="3233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楷体_GB2312" pitchFamily="49" charset="-122"/>
                </a:rPr>
                <a:t>C</a:t>
              </a:r>
              <a:endParaRPr lang="zh-CN" altLang="zh-CN" sz="2400" b="1">
                <a:ea typeface="楷体_GB2312" pitchFamily="49" charset="-122"/>
              </a:endParaRPr>
            </a:p>
          </p:txBody>
        </p:sp>
        <p:sp>
          <p:nvSpPr>
            <p:cNvPr id="61469" name="Line 6"/>
            <p:cNvSpPr>
              <a:spLocks noChangeShapeType="1"/>
            </p:cNvSpPr>
            <p:nvPr/>
          </p:nvSpPr>
          <p:spPr bwMode="auto">
            <a:xfrm flipH="1">
              <a:off x="1296" y="2880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470" name="Line 7"/>
            <p:cNvSpPr>
              <a:spLocks noChangeShapeType="1"/>
            </p:cNvSpPr>
            <p:nvPr/>
          </p:nvSpPr>
          <p:spPr bwMode="auto">
            <a:xfrm>
              <a:off x="1776" y="2897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471" name="Oval 8"/>
            <p:cNvSpPr>
              <a:spLocks noChangeArrowheads="1"/>
            </p:cNvSpPr>
            <p:nvPr/>
          </p:nvSpPr>
          <p:spPr bwMode="auto">
            <a:xfrm>
              <a:off x="1968" y="3233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楷体_GB2312" pitchFamily="49" charset="-122"/>
                </a:rPr>
                <a:t>D</a:t>
              </a:r>
              <a:endParaRPr lang="zh-CN" altLang="zh-CN" sz="2400" b="1">
                <a:ea typeface="楷体_GB2312" pitchFamily="49" charset="-122"/>
              </a:endParaRPr>
            </a:p>
          </p:txBody>
        </p:sp>
        <p:sp>
          <p:nvSpPr>
            <p:cNvPr id="61472" name="Oval 9"/>
            <p:cNvSpPr>
              <a:spLocks noChangeArrowheads="1"/>
            </p:cNvSpPr>
            <p:nvPr/>
          </p:nvSpPr>
          <p:spPr bwMode="auto">
            <a:xfrm>
              <a:off x="1200" y="3905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楷体_GB2312" pitchFamily="49" charset="-122"/>
                </a:rPr>
                <a:t>E</a:t>
              </a:r>
              <a:endParaRPr lang="zh-CN" altLang="zh-CN" sz="2400" b="1">
                <a:ea typeface="楷体_GB2312" pitchFamily="49" charset="-122"/>
              </a:endParaRPr>
            </a:p>
          </p:txBody>
        </p:sp>
        <p:sp>
          <p:nvSpPr>
            <p:cNvPr id="61473" name="Oval 10"/>
            <p:cNvSpPr>
              <a:spLocks noChangeArrowheads="1"/>
            </p:cNvSpPr>
            <p:nvPr/>
          </p:nvSpPr>
          <p:spPr bwMode="auto">
            <a:xfrm>
              <a:off x="1872" y="3905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楷体_GB2312" pitchFamily="49" charset="-122"/>
                </a:rPr>
                <a:t>F</a:t>
              </a:r>
              <a:endParaRPr lang="zh-CN" altLang="zh-CN" sz="2400" b="1">
                <a:ea typeface="楷体_GB2312" pitchFamily="49" charset="-122"/>
              </a:endParaRPr>
            </a:p>
          </p:txBody>
        </p:sp>
        <p:sp>
          <p:nvSpPr>
            <p:cNvPr id="61474" name="Line 11"/>
            <p:cNvSpPr>
              <a:spLocks noChangeShapeType="1"/>
            </p:cNvSpPr>
            <p:nvPr/>
          </p:nvSpPr>
          <p:spPr bwMode="auto">
            <a:xfrm flipH="1">
              <a:off x="1344" y="3521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475" name="Line 12"/>
            <p:cNvSpPr>
              <a:spLocks noChangeShapeType="1"/>
            </p:cNvSpPr>
            <p:nvPr/>
          </p:nvSpPr>
          <p:spPr bwMode="auto">
            <a:xfrm>
              <a:off x="1728" y="3521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476" name="Line 13"/>
            <p:cNvSpPr>
              <a:spLocks noChangeShapeType="1"/>
            </p:cNvSpPr>
            <p:nvPr/>
          </p:nvSpPr>
          <p:spPr bwMode="auto">
            <a:xfrm flipH="1">
              <a:off x="1680" y="294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  <p:grpSp>
        <p:nvGrpSpPr>
          <p:cNvPr id="61444" name="Group 36"/>
          <p:cNvGrpSpPr/>
          <p:nvPr/>
        </p:nvGrpSpPr>
        <p:grpSpPr bwMode="auto">
          <a:xfrm>
            <a:off x="5002214" y="3841750"/>
            <a:ext cx="2178051" cy="2978150"/>
            <a:chOff x="3151" y="2069"/>
            <a:chExt cx="1372" cy="1876"/>
          </a:xfrm>
        </p:grpSpPr>
        <p:grpSp>
          <p:nvGrpSpPr>
            <p:cNvPr id="61446" name="Group 14"/>
            <p:cNvGrpSpPr/>
            <p:nvPr/>
          </p:nvGrpSpPr>
          <p:grpSpPr bwMode="auto">
            <a:xfrm>
              <a:off x="3440" y="3083"/>
              <a:ext cx="912" cy="256"/>
              <a:chOff x="3888" y="2897"/>
              <a:chExt cx="912" cy="320"/>
            </a:xfrm>
          </p:grpSpPr>
          <p:sp>
            <p:nvSpPr>
              <p:cNvPr id="61464" name="Rectangle 15"/>
              <p:cNvSpPr>
                <a:spLocks noChangeArrowheads="1"/>
              </p:cNvSpPr>
              <p:nvPr/>
            </p:nvSpPr>
            <p:spPr bwMode="auto">
              <a:xfrm>
                <a:off x="3888" y="2897"/>
                <a:ext cx="912" cy="3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a typeface="楷体_GB2312" pitchFamily="49" charset="-122"/>
                  </a:rPr>
                  <a:t>  E            2</a:t>
                </a:r>
                <a:endParaRPr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61465" name="Line 16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447" name="Group 17"/>
            <p:cNvGrpSpPr/>
            <p:nvPr/>
          </p:nvGrpSpPr>
          <p:grpSpPr bwMode="auto">
            <a:xfrm>
              <a:off x="3440" y="2069"/>
              <a:ext cx="912" cy="246"/>
              <a:chOff x="3888" y="2928"/>
              <a:chExt cx="912" cy="246"/>
            </a:xfrm>
          </p:grpSpPr>
          <p:sp>
            <p:nvSpPr>
              <p:cNvPr id="61462" name="Rectangle 18"/>
              <p:cNvSpPr>
                <a:spLocks noChangeArrowheads="1"/>
              </p:cNvSpPr>
              <p:nvPr/>
            </p:nvSpPr>
            <p:spPr bwMode="auto">
              <a:xfrm>
                <a:off x="3888" y="2937"/>
                <a:ext cx="912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1800" b="1">
                    <a:ea typeface="楷体_GB2312" pitchFamily="49" charset="-122"/>
                  </a:rPr>
                  <a:t>  R             -1</a:t>
                </a:r>
                <a:endParaRPr lang="en-US" altLang="zh-CN" sz="1800" b="1">
                  <a:ea typeface="楷体_GB2312" pitchFamily="49" charset="-122"/>
                </a:endParaRPr>
              </a:p>
            </p:txBody>
          </p:sp>
          <p:sp>
            <p:nvSpPr>
              <p:cNvPr id="61463" name="Line 19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448" name="Group 20"/>
            <p:cNvGrpSpPr/>
            <p:nvPr/>
          </p:nvGrpSpPr>
          <p:grpSpPr bwMode="auto">
            <a:xfrm>
              <a:off x="3440" y="2309"/>
              <a:ext cx="912" cy="256"/>
              <a:chOff x="3888" y="2928"/>
              <a:chExt cx="912" cy="256"/>
            </a:xfrm>
          </p:grpSpPr>
          <p:sp>
            <p:nvSpPr>
              <p:cNvPr id="61460" name="Rectangle 21"/>
              <p:cNvSpPr>
                <a:spLocks noChangeArrowheads="1"/>
              </p:cNvSpPr>
              <p:nvPr/>
            </p:nvSpPr>
            <p:spPr bwMode="auto">
              <a:xfrm>
                <a:off x="3888" y="2928"/>
                <a:ext cx="91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a typeface="楷体_GB2312" pitchFamily="49" charset="-122"/>
                  </a:rPr>
                  <a:t>  B            0</a:t>
                </a:r>
                <a:endParaRPr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61461" name="Line 22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449" name="Group 23"/>
            <p:cNvGrpSpPr/>
            <p:nvPr/>
          </p:nvGrpSpPr>
          <p:grpSpPr bwMode="auto">
            <a:xfrm>
              <a:off x="3422" y="2572"/>
              <a:ext cx="929" cy="256"/>
              <a:chOff x="3886" y="2914"/>
              <a:chExt cx="912" cy="298"/>
            </a:xfrm>
          </p:grpSpPr>
          <p:sp>
            <p:nvSpPr>
              <p:cNvPr id="61458" name="Rectangle 24"/>
              <p:cNvSpPr>
                <a:spLocks noChangeArrowheads="1"/>
              </p:cNvSpPr>
              <p:nvPr/>
            </p:nvSpPr>
            <p:spPr bwMode="auto">
              <a:xfrm>
                <a:off x="3886" y="2914"/>
                <a:ext cx="912" cy="2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a typeface="楷体_GB2312" pitchFamily="49" charset="-122"/>
                  </a:rPr>
                  <a:t>  C            0</a:t>
                </a:r>
                <a:endParaRPr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61459" name="Line 25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450" name="Group 26"/>
            <p:cNvGrpSpPr/>
            <p:nvPr/>
          </p:nvGrpSpPr>
          <p:grpSpPr bwMode="auto">
            <a:xfrm>
              <a:off x="3440" y="2827"/>
              <a:ext cx="912" cy="256"/>
              <a:chOff x="3888" y="2928"/>
              <a:chExt cx="912" cy="256"/>
            </a:xfrm>
          </p:grpSpPr>
          <p:sp>
            <p:nvSpPr>
              <p:cNvPr id="61456" name="Rectangle 27"/>
              <p:cNvSpPr>
                <a:spLocks noChangeArrowheads="1"/>
              </p:cNvSpPr>
              <p:nvPr/>
            </p:nvSpPr>
            <p:spPr bwMode="auto">
              <a:xfrm>
                <a:off x="3888" y="2928"/>
                <a:ext cx="91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a typeface="楷体_GB2312" pitchFamily="49" charset="-122"/>
                  </a:rPr>
                  <a:t>  D            0</a:t>
                </a:r>
                <a:endParaRPr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61457" name="Line 28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451" name="Group 29"/>
            <p:cNvGrpSpPr/>
            <p:nvPr/>
          </p:nvGrpSpPr>
          <p:grpSpPr bwMode="auto">
            <a:xfrm>
              <a:off x="3440" y="3335"/>
              <a:ext cx="912" cy="256"/>
              <a:chOff x="3888" y="2882"/>
              <a:chExt cx="912" cy="348"/>
            </a:xfrm>
          </p:grpSpPr>
          <p:sp>
            <p:nvSpPr>
              <p:cNvPr id="61454" name="Rectangle 30"/>
              <p:cNvSpPr>
                <a:spLocks noChangeArrowheads="1"/>
              </p:cNvSpPr>
              <p:nvPr/>
            </p:nvSpPr>
            <p:spPr bwMode="auto">
              <a:xfrm>
                <a:off x="3888" y="2882"/>
                <a:ext cx="91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a typeface="楷体_GB2312" pitchFamily="49" charset="-122"/>
                  </a:rPr>
                  <a:t>  F            2</a:t>
                </a:r>
                <a:endParaRPr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61455" name="Line 31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1872" name="Rectangle 32"/>
            <p:cNvSpPr>
              <a:spLocks noChangeArrowheads="1"/>
            </p:cNvSpPr>
            <p:nvPr/>
          </p:nvSpPr>
          <p:spPr bwMode="auto">
            <a:xfrm>
              <a:off x="3268" y="3614"/>
              <a:ext cx="1255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3600" tIns="46800" rIns="93600" bIns="46800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zh-CN" altLang="en-US" sz="2800" dirty="0">
                  <a:ea typeface="仿宋_GB2312" pitchFamily="49" charset="-122"/>
                </a:rPr>
                <a:t>双亲表示法</a:t>
              </a:r>
              <a:endParaRPr lang="zh-CN" altLang="en-US" sz="2800" dirty="0">
                <a:ea typeface="仿宋_GB2312" pitchFamily="49" charset="-122"/>
              </a:endParaRPr>
            </a:p>
          </p:txBody>
        </p:sp>
        <p:sp>
          <p:nvSpPr>
            <p:cNvPr id="61453" name="Text Box 33"/>
            <p:cNvSpPr txBox="1">
              <a:spLocks noChangeArrowheads="1"/>
            </p:cNvSpPr>
            <p:nvPr/>
          </p:nvSpPr>
          <p:spPr bwMode="auto">
            <a:xfrm>
              <a:off x="3151" y="2117"/>
              <a:ext cx="273" cy="14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800" b="1"/>
                <a:t>0   1   2  3   4  5</a:t>
              </a:r>
              <a:endParaRPr lang="en-US" altLang="zh-CN" sz="1800" b="1"/>
            </a:p>
          </p:txBody>
        </p:sp>
      </p:grpSp>
      <p:sp>
        <p:nvSpPr>
          <p:cNvPr id="6144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树的存储结构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自学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980728"/>
            <a:ext cx="8164016" cy="4536504"/>
          </a:xfrm>
        </p:spPr>
        <p:txBody>
          <a:bodyPr/>
          <a:lstStyle/>
          <a:p>
            <a:pPr lvl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+mj-lt"/>
                <a:ea typeface="+mj-ea"/>
              </a:rPr>
              <a:t>双亲表示</a:t>
            </a:r>
            <a:r>
              <a:rPr lang="zh-CN" altLang="en-US" dirty="0" smtClean="0">
                <a:latin typeface="+mj-lt"/>
                <a:ea typeface="+mj-ea"/>
              </a:rPr>
              <a:t>法</a:t>
            </a:r>
            <a:r>
              <a:rPr lang="en-US" altLang="zh-CN" dirty="0" smtClean="0">
                <a:latin typeface="+mj-lt"/>
                <a:ea typeface="+mj-ea"/>
              </a:rPr>
              <a:t>(</a:t>
            </a:r>
            <a:r>
              <a:rPr lang="zh-CN" altLang="en-US" dirty="0" smtClean="0">
                <a:latin typeface="+mj-lt"/>
                <a:ea typeface="+mj-ea"/>
              </a:rPr>
              <a:t>略</a:t>
            </a:r>
            <a:r>
              <a:rPr lang="en-US" altLang="zh-CN" dirty="0" smtClean="0">
                <a:latin typeface="+mj-lt"/>
                <a:ea typeface="+mj-ea"/>
              </a:rPr>
              <a:t>)</a:t>
            </a:r>
            <a:endParaRPr lang="zh-CN" altLang="en-US" dirty="0">
              <a:latin typeface="+mj-lt"/>
              <a:ea typeface="+mj-ea"/>
            </a:endParaRPr>
          </a:p>
          <a:p>
            <a:pPr marL="1238250" lvl="2" indent="-323850">
              <a:buClr>
                <a:srgbClr val="00CC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+mj-ea"/>
              </a:rPr>
              <a:t>用一组连续的空间存放结点，每个结点用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一个域</a:t>
            </a:r>
            <a:r>
              <a:rPr lang="zh-CN" altLang="en-US" dirty="0">
                <a:latin typeface="+mj-lt"/>
                <a:ea typeface="+mj-ea"/>
              </a:rPr>
              <a:t>指向该结点的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双亲</a:t>
            </a:r>
            <a:r>
              <a:rPr lang="zh-CN" altLang="en-US" dirty="0">
                <a:latin typeface="+mj-lt"/>
                <a:ea typeface="+mj-ea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下标</a:t>
            </a:r>
            <a:r>
              <a:rPr lang="zh-CN" altLang="en-US" dirty="0">
                <a:latin typeface="+mj-lt"/>
                <a:ea typeface="+mj-ea"/>
              </a:rPr>
              <a:t>）</a:t>
            </a:r>
            <a:endParaRPr lang="zh-CN" altLang="en-US" dirty="0">
              <a:latin typeface="+mj-lt"/>
              <a:ea typeface="+mj-ea"/>
            </a:endParaRPr>
          </a:p>
          <a:p>
            <a:pPr marL="1238250" lvl="2" indent="-323850">
              <a:buClr>
                <a:srgbClr val="00CC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+mj-ea"/>
              </a:rPr>
              <a:t>易于求结点的双亲</a:t>
            </a:r>
            <a:endParaRPr lang="zh-CN" altLang="en-US" dirty="0">
              <a:latin typeface="+mj-lt"/>
              <a:ea typeface="+mj-ea"/>
            </a:endParaRPr>
          </a:p>
          <a:p>
            <a:pPr marL="1238250" lvl="2" indent="-323850">
              <a:buClr>
                <a:srgbClr val="00CC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+mj-ea"/>
              </a:rPr>
              <a:t>求结点的孩子很麻烦：</a:t>
            </a:r>
            <a:r>
              <a:rPr lang="en-US" altLang="zh-CN" dirty="0">
                <a:latin typeface="+mj-lt"/>
                <a:ea typeface="+mj-ea"/>
              </a:rPr>
              <a:t>child(</a:t>
            </a:r>
            <a:r>
              <a:rPr lang="en-US" altLang="zh-CN" dirty="0" err="1">
                <a:latin typeface="+mj-lt"/>
                <a:ea typeface="+mj-ea"/>
              </a:rPr>
              <a:t>i</a:t>
            </a:r>
            <a:r>
              <a:rPr lang="en-US" altLang="zh-CN" dirty="0">
                <a:latin typeface="+mj-lt"/>
                <a:ea typeface="+mj-ea"/>
              </a:rPr>
              <a:t>)=&gt;</a:t>
            </a:r>
            <a:r>
              <a:rPr lang="zh-CN" altLang="en-US" dirty="0">
                <a:latin typeface="+mj-lt"/>
                <a:ea typeface="+mj-ea"/>
              </a:rPr>
              <a:t>需遍历整个数组找出其双亲为</a:t>
            </a:r>
            <a:r>
              <a:rPr lang="en-US" altLang="zh-CN" dirty="0" err="1">
                <a:latin typeface="+mj-lt"/>
                <a:ea typeface="+mj-ea"/>
              </a:rPr>
              <a:t>i</a:t>
            </a:r>
            <a:r>
              <a:rPr lang="zh-CN" altLang="en-US" dirty="0">
                <a:latin typeface="+mj-lt"/>
                <a:ea typeface="+mj-ea"/>
              </a:rPr>
              <a:t>的所有结点</a:t>
            </a:r>
            <a:endParaRPr lang="zh-CN" altLang="en-US" dirty="0"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24744"/>
            <a:ext cx="7620000" cy="4392488"/>
          </a:xfrm>
        </p:spPr>
        <p:txBody>
          <a:bodyPr/>
          <a:lstStyle/>
          <a:p>
            <a:r>
              <a:rPr lang="zh-CN" altLang="en-US" dirty="0" smtClean="0"/>
              <a:t>多个指针可用：指针的数组等方法表示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TreeNode</a:t>
            </a:r>
            <a:r>
              <a:rPr lang="en-US" altLang="zh-CN" dirty="0" smtClean="0"/>
              <a:t> * child[20] //</a:t>
            </a:r>
            <a:r>
              <a:rPr lang="zh-CN" altLang="en-US" dirty="0" smtClean="0"/>
              <a:t>最大度数</a:t>
            </a:r>
            <a:endParaRPr lang="zh-CN" altLang="en-US" dirty="0"/>
          </a:p>
        </p:txBody>
      </p:sp>
      <p:grpSp>
        <p:nvGrpSpPr>
          <p:cNvPr id="62467" name="Group 4"/>
          <p:cNvGrpSpPr/>
          <p:nvPr/>
        </p:nvGrpSpPr>
        <p:grpSpPr bwMode="auto">
          <a:xfrm>
            <a:off x="1608459" y="3496642"/>
            <a:ext cx="1828800" cy="2514600"/>
            <a:chOff x="912" y="1872"/>
            <a:chExt cx="1152" cy="1584"/>
          </a:xfrm>
        </p:grpSpPr>
        <p:sp>
          <p:nvSpPr>
            <p:cNvPr id="62507" name="Oval 5"/>
            <p:cNvSpPr>
              <a:spLocks noChangeArrowheads="1"/>
            </p:cNvSpPr>
            <p:nvPr/>
          </p:nvSpPr>
          <p:spPr bwMode="auto">
            <a:xfrm>
              <a:off x="1344" y="187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+mj-ea"/>
                </a:rPr>
                <a:t>1</a:t>
              </a:r>
              <a:endParaRPr lang="zh-CN" altLang="zh-CN" sz="2400" b="1">
                <a:ea typeface="+mj-ea"/>
              </a:endParaRPr>
            </a:p>
          </p:txBody>
        </p:sp>
        <p:sp>
          <p:nvSpPr>
            <p:cNvPr id="62508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+mj-ea"/>
                </a:rPr>
                <a:t>2</a:t>
              </a:r>
              <a:endParaRPr lang="zh-CN" altLang="zh-CN" sz="2400" b="1">
                <a:ea typeface="+mj-ea"/>
              </a:endParaRPr>
            </a:p>
          </p:txBody>
        </p:sp>
        <p:sp>
          <p:nvSpPr>
            <p:cNvPr id="62509" name="Oval 7"/>
            <p:cNvSpPr>
              <a:spLocks noChangeArrowheads="1"/>
            </p:cNvSpPr>
            <p:nvPr/>
          </p:nvSpPr>
          <p:spPr bwMode="auto">
            <a:xfrm>
              <a:off x="1344" y="249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+mj-ea"/>
                </a:rPr>
                <a:t>3</a:t>
              </a:r>
              <a:endParaRPr lang="zh-CN" altLang="zh-CN" sz="2400" b="1">
                <a:ea typeface="+mj-ea"/>
              </a:endParaRPr>
            </a:p>
          </p:txBody>
        </p:sp>
        <p:sp>
          <p:nvSpPr>
            <p:cNvPr id="62510" name="Line 8"/>
            <p:cNvSpPr>
              <a:spLocks noChangeShapeType="1"/>
            </p:cNvSpPr>
            <p:nvPr/>
          </p:nvSpPr>
          <p:spPr bwMode="auto">
            <a:xfrm flipH="1">
              <a:off x="1104" y="2160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511" name="Line 9"/>
            <p:cNvSpPr>
              <a:spLocks noChangeShapeType="1"/>
            </p:cNvSpPr>
            <p:nvPr/>
          </p:nvSpPr>
          <p:spPr bwMode="auto">
            <a:xfrm>
              <a:off x="1584" y="216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512" name="Oval 10"/>
            <p:cNvSpPr>
              <a:spLocks noChangeArrowheads="1"/>
            </p:cNvSpPr>
            <p:nvPr/>
          </p:nvSpPr>
          <p:spPr bwMode="auto">
            <a:xfrm>
              <a:off x="1776" y="249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+mj-ea"/>
                </a:rPr>
                <a:t>4</a:t>
              </a:r>
              <a:endParaRPr lang="zh-CN" altLang="zh-CN" sz="2400" b="1">
                <a:ea typeface="+mj-ea"/>
              </a:endParaRPr>
            </a:p>
          </p:txBody>
        </p:sp>
        <p:sp>
          <p:nvSpPr>
            <p:cNvPr id="62513" name="Oval 11"/>
            <p:cNvSpPr>
              <a:spLocks noChangeArrowheads="1"/>
            </p:cNvSpPr>
            <p:nvPr/>
          </p:nvSpPr>
          <p:spPr bwMode="auto">
            <a:xfrm>
              <a:off x="1008" y="316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+mj-ea"/>
                </a:rPr>
                <a:t>5</a:t>
              </a:r>
              <a:endParaRPr lang="zh-CN" altLang="zh-CN" sz="2400" b="1">
                <a:ea typeface="+mj-ea"/>
              </a:endParaRPr>
            </a:p>
          </p:txBody>
        </p:sp>
        <p:sp>
          <p:nvSpPr>
            <p:cNvPr id="62514" name="Oval 12"/>
            <p:cNvSpPr>
              <a:spLocks noChangeArrowheads="1"/>
            </p:cNvSpPr>
            <p:nvPr/>
          </p:nvSpPr>
          <p:spPr bwMode="auto">
            <a:xfrm>
              <a:off x="1680" y="316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+mj-ea"/>
                </a:rPr>
                <a:t>6</a:t>
              </a:r>
              <a:endParaRPr lang="zh-CN" altLang="zh-CN" sz="2400" b="1">
                <a:ea typeface="+mj-ea"/>
              </a:endParaRPr>
            </a:p>
          </p:txBody>
        </p:sp>
        <p:sp>
          <p:nvSpPr>
            <p:cNvPr id="62515" name="Line 13"/>
            <p:cNvSpPr>
              <a:spLocks noChangeShapeType="1"/>
            </p:cNvSpPr>
            <p:nvPr/>
          </p:nvSpPr>
          <p:spPr bwMode="auto">
            <a:xfrm flipH="1">
              <a:off x="1152" y="278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516" name="Line 14"/>
            <p:cNvSpPr>
              <a:spLocks noChangeShapeType="1"/>
            </p:cNvSpPr>
            <p:nvPr/>
          </p:nvSpPr>
          <p:spPr bwMode="auto">
            <a:xfrm>
              <a:off x="1536" y="2784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517" name="Line 15"/>
            <p:cNvSpPr>
              <a:spLocks noChangeShapeType="1"/>
            </p:cNvSpPr>
            <p:nvPr/>
          </p:nvSpPr>
          <p:spPr bwMode="auto">
            <a:xfrm flipH="1">
              <a:off x="1488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ea typeface="+mj-ea"/>
              </a:endParaRPr>
            </a:p>
          </p:txBody>
        </p:sp>
      </p:grp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075199" y="6339855"/>
            <a:ext cx="2713758" cy="525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>
                <a:ea typeface="+mj-ea"/>
              </a:rPr>
              <a:t>多叉链表表示法</a:t>
            </a:r>
            <a:endParaRPr lang="zh-CN" altLang="en-US" sz="2800" b="1">
              <a:ea typeface="+mj-ea"/>
            </a:endParaRPr>
          </a:p>
        </p:txBody>
      </p:sp>
      <p:grpSp>
        <p:nvGrpSpPr>
          <p:cNvPr id="62469" name="Group 52"/>
          <p:cNvGrpSpPr/>
          <p:nvPr/>
        </p:nvGrpSpPr>
        <p:grpSpPr bwMode="auto">
          <a:xfrm>
            <a:off x="1559247" y="2348880"/>
            <a:ext cx="4546601" cy="533400"/>
            <a:chOff x="1149" y="1728"/>
            <a:chExt cx="2864" cy="336"/>
          </a:xfrm>
        </p:grpSpPr>
        <p:sp>
          <p:nvSpPr>
            <p:cNvPr id="62501" name="Rectangle 17"/>
            <p:cNvSpPr>
              <a:spLocks noChangeArrowheads="1"/>
            </p:cNvSpPr>
            <p:nvPr/>
          </p:nvSpPr>
          <p:spPr bwMode="auto">
            <a:xfrm>
              <a:off x="1855" y="1764"/>
              <a:ext cx="215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 dirty="0">
                  <a:ea typeface="+mj-ea"/>
                </a:rPr>
                <a:t>data    L</a:t>
              </a:r>
              <a:r>
                <a:rPr lang="en-US" altLang="zh-CN" sz="2400" b="1" baseline="-25000" dirty="0">
                  <a:ea typeface="+mj-ea"/>
                </a:rPr>
                <a:t>1 </a:t>
              </a:r>
              <a:r>
                <a:rPr lang="en-US" altLang="zh-CN" sz="2400" b="1" dirty="0">
                  <a:ea typeface="+mj-ea"/>
                </a:rPr>
                <a:t>  L</a:t>
              </a:r>
              <a:r>
                <a:rPr lang="en-US" altLang="zh-CN" sz="2400" b="1" baseline="-25000" dirty="0">
                  <a:ea typeface="+mj-ea"/>
                </a:rPr>
                <a:t>2</a:t>
              </a:r>
              <a:r>
                <a:rPr lang="en-US" altLang="zh-CN" sz="2400" b="1" dirty="0">
                  <a:ea typeface="+mj-ea"/>
                </a:rPr>
                <a:t> .............  L</a:t>
              </a:r>
              <a:r>
                <a:rPr lang="en-US" altLang="zh-CN" sz="2400" b="1" baseline="-25000" dirty="0">
                  <a:ea typeface="+mj-ea"/>
                </a:rPr>
                <a:t>n</a:t>
              </a:r>
              <a:endParaRPr lang="en-US" altLang="zh-CN" sz="2400" b="1" dirty="0">
                <a:ea typeface="+mj-ea"/>
              </a:endParaRPr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149" y="1728"/>
              <a:ext cx="638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3600" tIns="46800" rIns="93600" bIns="46800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zh-CN" altLang="en-US" sz="2800" b="1">
                  <a:ea typeface="+mj-ea"/>
                </a:rPr>
                <a:t>结点</a:t>
              </a:r>
              <a:r>
                <a:rPr lang="en-US" altLang="zh-CN" sz="2400" b="1">
                  <a:ea typeface="+mj-ea"/>
                </a:rPr>
                <a:t>:</a:t>
              </a:r>
              <a:endParaRPr lang="en-US" altLang="zh-CN" sz="2400" b="1">
                <a:ea typeface="+mj-ea"/>
              </a:endParaRPr>
            </a:p>
          </p:txBody>
        </p:sp>
        <p:sp>
          <p:nvSpPr>
            <p:cNvPr id="62503" name="Line 19"/>
            <p:cNvSpPr>
              <a:spLocks noChangeShapeType="1"/>
            </p:cNvSpPr>
            <p:nvPr/>
          </p:nvSpPr>
          <p:spPr bwMode="auto">
            <a:xfrm>
              <a:off x="2400" y="1776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504" name="Line 20"/>
            <p:cNvSpPr>
              <a:spLocks noChangeShapeType="1"/>
            </p:cNvSpPr>
            <p:nvPr/>
          </p:nvSpPr>
          <p:spPr bwMode="auto">
            <a:xfrm>
              <a:off x="2736" y="1776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505" name="Line 21"/>
            <p:cNvSpPr>
              <a:spLocks noChangeShapeType="1"/>
            </p:cNvSpPr>
            <p:nvPr/>
          </p:nvSpPr>
          <p:spPr bwMode="auto">
            <a:xfrm>
              <a:off x="3024" y="1776"/>
              <a:ext cx="1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506" name="Line 22"/>
            <p:cNvSpPr>
              <a:spLocks noChangeShapeType="1"/>
            </p:cNvSpPr>
            <p:nvPr/>
          </p:nvSpPr>
          <p:spPr bwMode="auto">
            <a:xfrm>
              <a:off x="3744" y="1776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>
                <a:ea typeface="+mj-ea"/>
              </a:endParaRPr>
            </a:p>
          </p:txBody>
        </p:sp>
      </p:grpSp>
      <p:grpSp>
        <p:nvGrpSpPr>
          <p:cNvPr id="62470" name="Group 55"/>
          <p:cNvGrpSpPr/>
          <p:nvPr/>
        </p:nvGrpSpPr>
        <p:grpSpPr bwMode="auto">
          <a:xfrm>
            <a:off x="3965897" y="3491880"/>
            <a:ext cx="4854575" cy="2686050"/>
            <a:chOff x="2397" y="2109"/>
            <a:chExt cx="3058" cy="1692"/>
          </a:xfrm>
        </p:grpSpPr>
        <p:grpSp>
          <p:nvGrpSpPr>
            <p:cNvPr id="62471" name="Group 54"/>
            <p:cNvGrpSpPr/>
            <p:nvPr/>
          </p:nvGrpSpPr>
          <p:grpSpPr bwMode="auto">
            <a:xfrm>
              <a:off x="2397" y="2109"/>
              <a:ext cx="3058" cy="1692"/>
              <a:chOff x="2397" y="2109"/>
              <a:chExt cx="3058" cy="1692"/>
            </a:xfrm>
          </p:grpSpPr>
          <p:sp>
            <p:nvSpPr>
              <p:cNvPr id="62477" name="Rectangle 23"/>
              <p:cNvSpPr>
                <a:spLocks noChangeArrowheads="1"/>
              </p:cNvSpPr>
              <p:nvPr/>
            </p:nvSpPr>
            <p:spPr bwMode="auto">
              <a:xfrm>
                <a:off x="3477" y="2109"/>
                <a:ext cx="802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1">
                    <a:ea typeface="+mj-ea"/>
                  </a:rPr>
                  <a:t>1            </a:t>
                </a:r>
                <a:endParaRPr lang="en-US" altLang="zh-CN" sz="2400" b="1">
                  <a:ea typeface="+mj-ea"/>
                </a:endParaRPr>
              </a:p>
            </p:txBody>
          </p:sp>
          <p:sp>
            <p:nvSpPr>
              <p:cNvPr id="62478" name="Rectangle 24"/>
              <p:cNvSpPr>
                <a:spLocks noChangeArrowheads="1"/>
              </p:cNvSpPr>
              <p:nvPr/>
            </p:nvSpPr>
            <p:spPr bwMode="auto">
              <a:xfrm>
                <a:off x="2397" y="2733"/>
                <a:ext cx="850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1">
                    <a:ea typeface="+mj-ea"/>
                  </a:rPr>
                  <a:t>2 ^   ^  ^</a:t>
                </a:r>
                <a:endParaRPr lang="en-US" altLang="zh-CN" sz="2400" b="1">
                  <a:ea typeface="+mj-ea"/>
                </a:endParaRPr>
              </a:p>
            </p:txBody>
          </p:sp>
          <p:sp>
            <p:nvSpPr>
              <p:cNvPr id="62479" name="Rectangle 25"/>
              <p:cNvSpPr>
                <a:spLocks noChangeArrowheads="1"/>
              </p:cNvSpPr>
              <p:nvPr/>
            </p:nvSpPr>
            <p:spPr bwMode="auto">
              <a:xfrm>
                <a:off x="3445" y="2733"/>
                <a:ext cx="866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1">
                    <a:ea typeface="+mj-ea"/>
                  </a:rPr>
                  <a:t>3           ^</a:t>
                </a:r>
                <a:endParaRPr lang="en-US" altLang="zh-CN" sz="2400" b="1">
                  <a:ea typeface="+mj-ea"/>
                </a:endParaRPr>
              </a:p>
            </p:txBody>
          </p:sp>
          <p:sp>
            <p:nvSpPr>
              <p:cNvPr id="62480" name="Rectangle 26"/>
              <p:cNvSpPr>
                <a:spLocks noChangeArrowheads="1"/>
              </p:cNvSpPr>
              <p:nvPr/>
            </p:nvSpPr>
            <p:spPr bwMode="auto">
              <a:xfrm>
                <a:off x="4605" y="2733"/>
                <a:ext cx="850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1">
                    <a:ea typeface="+mj-ea"/>
                  </a:rPr>
                  <a:t>4  ^  ^  ^</a:t>
                </a:r>
                <a:endParaRPr lang="en-US" altLang="zh-CN" sz="2400" b="1">
                  <a:ea typeface="+mj-ea"/>
                </a:endParaRPr>
              </a:p>
            </p:txBody>
          </p:sp>
          <p:sp>
            <p:nvSpPr>
              <p:cNvPr id="62481" name="Rectangle 27"/>
              <p:cNvSpPr>
                <a:spLocks noChangeArrowheads="1"/>
              </p:cNvSpPr>
              <p:nvPr/>
            </p:nvSpPr>
            <p:spPr bwMode="auto">
              <a:xfrm>
                <a:off x="2733" y="3501"/>
                <a:ext cx="850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1">
                    <a:ea typeface="+mj-ea"/>
                  </a:rPr>
                  <a:t>5  ^  ^  ^</a:t>
                </a:r>
                <a:endParaRPr lang="en-US" altLang="zh-CN" sz="2400" b="1">
                  <a:ea typeface="+mj-ea"/>
                </a:endParaRPr>
              </a:p>
            </p:txBody>
          </p:sp>
          <p:sp>
            <p:nvSpPr>
              <p:cNvPr id="62482" name="Rectangle 28"/>
              <p:cNvSpPr>
                <a:spLocks noChangeArrowheads="1"/>
              </p:cNvSpPr>
              <p:nvPr/>
            </p:nvSpPr>
            <p:spPr bwMode="auto">
              <a:xfrm>
                <a:off x="4173" y="3501"/>
                <a:ext cx="850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400" b="1">
                    <a:ea typeface="+mj-ea"/>
                  </a:rPr>
                  <a:t>6  ^  ^  ^</a:t>
                </a:r>
                <a:endParaRPr lang="en-US" altLang="zh-CN" sz="2400" b="1">
                  <a:ea typeface="+mj-ea"/>
                </a:endParaRPr>
              </a:p>
            </p:txBody>
          </p:sp>
          <p:sp>
            <p:nvSpPr>
              <p:cNvPr id="62483" name="Line 29"/>
              <p:cNvSpPr>
                <a:spLocks noChangeShapeType="1"/>
              </p:cNvSpPr>
              <p:nvPr/>
            </p:nvSpPr>
            <p:spPr bwMode="auto">
              <a:xfrm>
                <a:off x="2592" y="2736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84" name="Line 30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85" name="Line 31"/>
              <p:cNvSpPr>
                <a:spLocks noChangeShapeType="1"/>
              </p:cNvSpPr>
              <p:nvPr/>
            </p:nvSpPr>
            <p:spPr bwMode="auto">
              <a:xfrm>
                <a:off x="3024" y="2736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86" name="Line 32"/>
              <p:cNvSpPr>
                <a:spLocks noChangeShapeType="1"/>
              </p:cNvSpPr>
              <p:nvPr/>
            </p:nvSpPr>
            <p:spPr bwMode="auto">
              <a:xfrm>
                <a:off x="3648" y="2736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87" name="Line 33"/>
              <p:cNvSpPr>
                <a:spLocks noChangeShapeType="1"/>
              </p:cNvSpPr>
              <p:nvPr/>
            </p:nvSpPr>
            <p:spPr bwMode="auto">
              <a:xfrm>
                <a:off x="3840" y="2736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88" name="Line 34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89" name="Line 35"/>
              <p:cNvSpPr>
                <a:spLocks noChangeShapeType="1"/>
              </p:cNvSpPr>
              <p:nvPr/>
            </p:nvSpPr>
            <p:spPr bwMode="auto">
              <a:xfrm>
                <a:off x="3648" y="2112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0" name="Line 36"/>
              <p:cNvSpPr>
                <a:spLocks noChangeShapeType="1"/>
              </p:cNvSpPr>
              <p:nvPr/>
            </p:nvSpPr>
            <p:spPr bwMode="auto">
              <a:xfrm>
                <a:off x="3840" y="2112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1" name="Line 37"/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2" name="Line 38"/>
              <p:cNvSpPr>
                <a:spLocks noChangeShapeType="1"/>
              </p:cNvSpPr>
              <p:nvPr/>
            </p:nvSpPr>
            <p:spPr bwMode="auto">
              <a:xfrm>
                <a:off x="4800" y="2736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3" name="Line 39"/>
              <p:cNvSpPr>
                <a:spLocks noChangeShapeType="1"/>
              </p:cNvSpPr>
              <p:nvPr/>
            </p:nvSpPr>
            <p:spPr bwMode="auto">
              <a:xfrm>
                <a:off x="5040" y="2736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4" name="Line 40"/>
              <p:cNvSpPr>
                <a:spLocks noChangeShapeType="1"/>
              </p:cNvSpPr>
              <p:nvPr/>
            </p:nvSpPr>
            <p:spPr bwMode="auto">
              <a:xfrm>
                <a:off x="5232" y="2736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5" name="Line 41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6" name="Line 42"/>
              <p:cNvSpPr>
                <a:spLocks noChangeShapeType="1"/>
              </p:cNvSpPr>
              <p:nvPr/>
            </p:nvSpPr>
            <p:spPr bwMode="auto">
              <a:xfrm>
                <a:off x="3168" y="3504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7" name="Line 43"/>
              <p:cNvSpPr>
                <a:spLocks noChangeShapeType="1"/>
              </p:cNvSpPr>
              <p:nvPr/>
            </p:nvSpPr>
            <p:spPr bwMode="auto">
              <a:xfrm>
                <a:off x="3360" y="3504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8" name="Line 44"/>
              <p:cNvSpPr>
                <a:spLocks noChangeShapeType="1"/>
              </p:cNvSpPr>
              <p:nvPr/>
            </p:nvSpPr>
            <p:spPr bwMode="auto">
              <a:xfrm>
                <a:off x="4368" y="3504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499" name="Line 45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  <p:sp>
            <p:nvSpPr>
              <p:cNvPr id="62500" name="Line 46"/>
              <p:cNvSpPr>
                <a:spLocks noChangeShapeType="1"/>
              </p:cNvSpPr>
              <p:nvPr/>
            </p:nvSpPr>
            <p:spPr bwMode="auto">
              <a:xfrm>
                <a:off x="4800" y="3504"/>
                <a:ext cx="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ea typeface="+mj-ea"/>
                </a:endParaRPr>
              </a:p>
            </p:txBody>
          </p:sp>
        </p:grpSp>
        <p:sp>
          <p:nvSpPr>
            <p:cNvPr id="62472" name="Line 47"/>
            <p:cNvSpPr>
              <a:spLocks noChangeShapeType="1"/>
            </p:cNvSpPr>
            <p:nvPr/>
          </p:nvSpPr>
          <p:spPr bwMode="auto">
            <a:xfrm flipH="1">
              <a:off x="2832" y="2341"/>
              <a:ext cx="955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473" name="Line 48"/>
            <p:cNvSpPr>
              <a:spLocks noChangeShapeType="1"/>
            </p:cNvSpPr>
            <p:nvPr/>
          </p:nvSpPr>
          <p:spPr bwMode="auto">
            <a:xfrm>
              <a:off x="3923" y="2341"/>
              <a:ext cx="14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474" name="Line 49"/>
            <p:cNvSpPr>
              <a:spLocks noChangeShapeType="1"/>
            </p:cNvSpPr>
            <p:nvPr/>
          </p:nvSpPr>
          <p:spPr bwMode="auto">
            <a:xfrm>
              <a:off x="4150" y="2296"/>
              <a:ext cx="890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475" name="Line 50"/>
            <p:cNvSpPr>
              <a:spLocks noChangeShapeType="1"/>
            </p:cNvSpPr>
            <p:nvPr/>
          </p:nvSpPr>
          <p:spPr bwMode="auto">
            <a:xfrm flipH="1">
              <a:off x="3168" y="2931"/>
              <a:ext cx="574" cy="5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62476" name="Line 51"/>
            <p:cNvSpPr>
              <a:spLocks noChangeShapeType="1"/>
            </p:cNvSpPr>
            <p:nvPr/>
          </p:nvSpPr>
          <p:spPr bwMode="auto">
            <a:xfrm>
              <a:off x="3969" y="2931"/>
              <a:ext cx="591" cy="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zh-CN" altLang="en-US">
                <a:ea typeface="+mj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-45368"/>
            <a:ext cx="8136904" cy="1143000"/>
          </a:xfrm>
        </p:spPr>
        <p:txBody>
          <a:bodyPr/>
          <a:lstStyle/>
          <a:p>
            <a:r>
              <a:rPr lang="zh-CN" altLang="en-US" sz="4800" dirty="0"/>
              <a:t>多叉链表表示</a:t>
            </a:r>
            <a:r>
              <a:rPr lang="zh-CN" altLang="en-US" sz="4800" dirty="0" smtClean="0"/>
              <a:t>法</a:t>
            </a:r>
            <a:r>
              <a:rPr lang="en-US" altLang="zh-CN" sz="4800" dirty="0" smtClean="0"/>
              <a:t>: </a:t>
            </a:r>
            <a:r>
              <a:rPr lang="zh-CN" altLang="en-US" sz="2800" dirty="0" smtClean="0"/>
              <a:t>每结点有多</a:t>
            </a:r>
            <a:r>
              <a:rPr lang="zh-CN" altLang="en-US" sz="2800" dirty="0"/>
              <a:t>个指针域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Group 4"/>
          <p:cNvGrpSpPr/>
          <p:nvPr/>
        </p:nvGrpSpPr>
        <p:grpSpPr bwMode="auto">
          <a:xfrm>
            <a:off x="1424879" y="3210272"/>
            <a:ext cx="1828800" cy="2514600"/>
            <a:chOff x="912" y="1872"/>
            <a:chExt cx="1152" cy="1584"/>
          </a:xfrm>
        </p:grpSpPr>
        <p:sp>
          <p:nvSpPr>
            <p:cNvPr id="63524" name="Oval 5"/>
            <p:cNvSpPr>
              <a:spLocks noChangeArrowheads="1"/>
            </p:cNvSpPr>
            <p:nvPr/>
          </p:nvSpPr>
          <p:spPr bwMode="auto">
            <a:xfrm>
              <a:off x="1344" y="187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A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3525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B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3526" name="Oval 7"/>
            <p:cNvSpPr>
              <a:spLocks noChangeArrowheads="1"/>
            </p:cNvSpPr>
            <p:nvPr/>
          </p:nvSpPr>
          <p:spPr bwMode="auto">
            <a:xfrm>
              <a:off x="1344" y="249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 C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3527" name="Line 8"/>
            <p:cNvSpPr>
              <a:spLocks noChangeShapeType="1"/>
            </p:cNvSpPr>
            <p:nvPr/>
          </p:nvSpPr>
          <p:spPr bwMode="auto">
            <a:xfrm flipH="1">
              <a:off x="1104" y="2160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3528" name="Line 9"/>
            <p:cNvSpPr>
              <a:spLocks noChangeShapeType="1"/>
            </p:cNvSpPr>
            <p:nvPr/>
          </p:nvSpPr>
          <p:spPr bwMode="auto">
            <a:xfrm>
              <a:off x="1584" y="216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3529" name="Oval 10"/>
            <p:cNvSpPr>
              <a:spLocks noChangeArrowheads="1"/>
            </p:cNvSpPr>
            <p:nvPr/>
          </p:nvSpPr>
          <p:spPr bwMode="auto">
            <a:xfrm>
              <a:off x="1776" y="249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D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3530" name="Oval 11"/>
            <p:cNvSpPr>
              <a:spLocks noChangeArrowheads="1"/>
            </p:cNvSpPr>
            <p:nvPr/>
          </p:nvSpPr>
          <p:spPr bwMode="auto">
            <a:xfrm>
              <a:off x="1008" y="316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E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3531" name="Oval 12"/>
            <p:cNvSpPr>
              <a:spLocks noChangeArrowheads="1"/>
            </p:cNvSpPr>
            <p:nvPr/>
          </p:nvSpPr>
          <p:spPr bwMode="auto">
            <a:xfrm>
              <a:off x="1680" y="316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F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3532" name="Line 13"/>
            <p:cNvSpPr>
              <a:spLocks noChangeShapeType="1"/>
            </p:cNvSpPr>
            <p:nvPr/>
          </p:nvSpPr>
          <p:spPr bwMode="auto">
            <a:xfrm flipH="1">
              <a:off x="1152" y="278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3533" name="Line 14"/>
            <p:cNvSpPr>
              <a:spLocks noChangeShapeType="1"/>
            </p:cNvSpPr>
            <p:nvPr/>
          </p:nvSpPr>
          <p:spPr bwMode="auto">
            <a:xfrm>
              <a:off x="1536" y="2784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3534" name="Line 15"/>
            <p:cNvSpPr>
              <a:spLocks noChangeShapeType="1"/>
            </p:cNvSpPr>
            <p:nvPr/>
          </p:nvSpPr>
          <p:spPr bwMode="auto">
            <a:xfrm flipH="1">
              <a:off x="1488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2109866" y="5908971"/>
            <a:ext cx="55626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+mj-lt"/>
                <a:ea typeface="+mj-ea"/>
              </a:rPr>
              <a:t>易于求当前结点的孩子</a:t>
            </a:r>
            <a:endParaRPr lang="zh-CN" altLang="en-US" sz="2400" dirty="0">
              <a:latin typeface="+mj-lt"/>
              <a:ea typeface="+mj-ea"/>
            </a:endParaRPr>
          </a:p>
        </p:txBody>
      </p:sp>
      <p:grpSp>
        <p:nvGrpSpPr>
          <p:cNvPr id="63493" name="Group 52"/>
          <p:cNvGrpSpPr/>
          <p:nvPr/>
        </p:nvGrpSpPr>
        <p:grpSpPr bwMode="auto">
          <a:xfrm>
            <a:off x="3491805" y="3134073"/>
            <a:ext cx="5400676" cy="2743201"/>
            <a:chOff x="1782" y="1440"/>
            <a:chExt cx="3402" cy="1728"/>
          </a:xfrm>
        </p:grpSpPr>
        <p:grpSp>
          <p:nvGrpSpPr>
            <p:cNvPr id="63494" name="Group 18"/>
            <p:cNvGrpSpPr/>
            <p:nvPr/>
          </p:nvGrpSpPr>
          <p:grpSpPr bwMode="auto">
            <a:xfrm>
              <a:off x="3312" y="1488"/>
              <a:ext cx="379" cy="294"/>
              <a:chOff x="3312" y="1536"/>
              <a:chExt cx="379" cy="294"/>
            </a:xfrm>
          </p:grpSpPr>
          <p:sp>
            <p:nvSpPr>
              <p:cNvPr id="63522" name="Rectangle 19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37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latin typeface="+mj-lt"/>
                    <a:ea typeface="+mj-ea"/>
                  </a:rPr>
                  <a:t>1</a:t>
                </a:r>
                <a:endParaRPr lang="zh-CN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63523" name="Line 20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63495" name="Group 21"/>
            <p:cNvGrpSpPr/>
            <p:nvPr/>
          </p:nvGrpSpPr>
          <p:grpSpPr bwMode="auto">
            <a:xfrm>
              <a:off x="2160" y="1440"/>
              <a:ext cx="584" cy="1680"/>
              <a:chOff x="2112" y="1536"/>
              <a:chExt cx="584" cy="1680"/>
            </a:xfrm>
          </p:grpSpPr>
          <p:sp>
            <p:nvSpPr>
              <p:cNvPr id="63514" name="Line 22"/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63515" name="Line 23"/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63516" name="Line 24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63517" name="Line 25"/>
              <p:cNvSpPr>
                <a:spLocks noChangeShapeType="1"/>
              </p:cNvSpPr>
              <p:nvPr/>
            </p:nvSpPr>
            <p:spPr bwMode="auto">
              <a:xfrm>
                <a:off x="2112" y="26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63518" name="Line 26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grpSp>
            <p:nvGrpSpPr>
              <p:cNvPr id="63519" name="Group 27"/>
              <p:cNvGrpSpPr/>
              <p:nvPr/>
            </p:nvGrpSpPr>
            <p:grpSpPr bwMode="auto">
              <a:xfrm>
                <a:off x="2112" y="1536"/>
                <a:ext cx="584" cy="1680"/>
                <a:chOff x="2728" y="1536"/>
                <a:chExt cx="584" cy="1680"/>
              </a:xfrm>
            </p:grpSpPr>
            <p:sp>
              <p:nvSpPr>
                <p:cNvPr id="63520" name="Rectangle 28"/>
                <p:cNvSpPr>
                  <a:spLocks noChangeArrowheads="1"/>
                </p:cNvSpPr>
                <p:nvPr/>
              </p:nvSpPr>
              <p:spPr bwMode="auto">
                <a:xfrm>
                  <a:off x="2728" y="1536"/>
                  <a:ext cx="584" cy="167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3600" tIns="46800" rIns="93600" bIns="46800"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400">
                      <a:latin typeface="+mj-lt"/>
                      <a:ea typeface="+mj-ea"/>
                    </a:rPr>
                    <a:t>A    </a:t>
                  </a:r>
                  <a:endParaRPr lang="en-US" altLang="zh-CN" sz="2400">
                    <a:latin typeface="+mj-lt"/>
                    <a:ea typeface="+mj-ea"/>
                  </a:endParaRPr>
                </a:p>
                <a:p>
                  <a:pPr algn="dist">
                    <a:spcBef>
                      <a:spcPct val="20000"/>
                    </a:spcBef>
                  </a:pPr>
                  <a:r>
                    <a:rPr lang="en-US" altLang="zh-CN" sz="2400">
                      <a:latin typeface="+mj-lt"/>
                      <a:ea typeface="+mj-ea"/>
                    </a:rPr>
                    <a:t>B^</a:t>
                  </a:r>
                  <a:endParaRPr lang="en-US" altLang="zh-CN" sz="2400">
                    <a:latin typeface="+mj-lt"/>
                    <a:ea typeface="+mj-ea"/>
                  </a:endParaRPr>
                </a:p>
                <a:p>
                  <a:pPr>
                    <a:spcBef>
                      <a:spcPct val="20000"/>
                    </a:spcBef>
                  </a:pPr>
                  <a:r>
                    <a:rPr lang="en-US" altLang="zh-CN" sz="2400">
                      <a:latin typeface="+mj-lt"/>
                      <a:ea typeface="+mj-ea"/>
                    </a:rPr>
                    <a:t>C</a:t>
                  </a:r>
                  <a:endParaRPr lang="en-US" altLang="zh-CN" sz="2400">
                    <a:latin typeface="+mj-lt"/>
                    <a:ea typeface="+mj-ea"/>
                  </a:endParaRPr>
                </a:p>
                <a:p>
                  <a:pPr algn="dist">
                    <a:spcBef>
                      <a:spcPct val="20000"/>
                    </a:spcBef>
                  </a:pPr>
                  <a:r>
                    <a:rPr lang="en-US" altLang="zh-CN" sz="2400">
                      <a:latin typeface="+mj-lt"/>
                      <a:ea typeface="+mj-ea"/>
                    </a:rPr>
                    <a:t>D^</a:t>
                  </a:r>
                  <a:endParaRPr lang="en-US" altLang="zh-CN" sz="2400">
                    <a:latin typeface="+mj-lt"/>
                    <a:ea typeface="+mj-ea"/>
                  </a:endParaRPr>
                </a:p>
                <a:p>
                  <a:pPr algn="dist">
                    <a:spcBef>
                      <a:spcPct val="20000"/>
                    </a:spcBef>
                  </a:pPr>
                  <a:r>
                    <a:rPr lang="en-US" altLang="zh-CN" sz="2400">
                      <a:latin typeface="+mj-lt"/>
                      <a:ea typeface="+mj-ea"/>
                    </a:rPr>
                    <a:t>E^</a:t>
                  </a:r>
                  <a:endParaRPr lang="en-US" altLang="zh-CN" sz="2400">
                    <a:latin typeface="+mj-lt"/>
                    <a:ea typeface="+mj-ea"/>
                  </a:endParaRPr>
                </a:p>
                <a:p>
                  <a:pPr algn="dist">
                    <a:spcBef>
                      <a:spcPct val="20000"/>
                    </a:spcBef>
                  </a:pPr>
                  <a:r>
                    <a:rPr lang="en-US" altLang="zh-CN" sz="2400">
                      <a:latin typeface="+mj-lt"/>
                      <a:ea typeface="+mj-ea"/>
                    </a:rPr>
                    <a:t>F^</a:t>
                  </a:r>
                  <a:endParaRPr lang="en-US" altLang="zh-CN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63521" name="Line 29"/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68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 anchor="ctr">
                  <a:spAutoFit/>
                </a:bodyPr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</p:grpSp>
        <p:grpSp>
          <p:nvGrpSpPr>
            <p:cNvPr id="63496" name="Group 30"/>
            <p:cNvGrpSpPr/>
            <p:nvPr/>
          </p:nvGrpSpPr>
          <p:grpSpPr bwMode="auto">
            <a:xfrm>
              <a:off x="3984" y="1488"/>
              <a:ext cx="379" cy="294"/>
              <a:chOff x="3312" y="1536"/>
              <a:chExt cx="379" cy="294"/>
            </a:xfrm>
          </p:grpSpPr>
          <p:sp>
            <p:nvSpPr>
              <p:cNvPr id="63512" name="Rectangle 31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37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latin typeface="+mj-lt"/>
                    <a:ea typeface="+mj-ea"/>
                  </a:rPr>
                  <a:t>2</a:t>
                </a:r>
                <a:endParaRPr lang="zh-CN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63513" name="Line 32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63497" name="Group 33"/>
            <p:cNvGrpSpPr/>
            <p:nvPr/>
          </p:nvGrpSpPr>
          <p:grpSpPr bwMode="auto">
            <a:xfrm>
              <a:off x="4656" y="1488"/>
              <a:ext cx="528" cy="294"/>
              <a:chOff x="3312" y="1536"/>
              <a:chExt cx="379" cy="294"/>
            </a:xfrm>
          </p:grpSpPr>
          <p:sp>
            <p:nvSpPr>
              <p:cNvPr id="63510" name="Rectangle 34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37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latin typeface="+mj-lt"/>
                    <a:ea typeface="+mj-ea"/>
                  </a:rPr>
                  <a:t>3</a:t>
                </a:r>
                <a:r>
                  <a:rPr lang="zh-CN" altLang="zh-CN" sz="2400">
                    <a:latin typeface="+mj-lt"/>
                    <a:ea typeface="+mj-ea"/>
                  </a:rPr>
                  <a:t>    ^</a:t>
                </a:r>
                <a:endParaRPr lang="zh-CN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63511" name="Line 35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63498" name="Group 36"/>
            <p:cNvGrpSpPr/>
            <p:nvPr/>
          </p:nvGrpSpPr>
          <p:grpSpPr bwMode="auto">
            <a:xfrm>
              <a:off x="3312" y="2016"/>
              <a:ext cx="379" cy="294"/>
              <a:chOff x="3312" y="1536"/>
              <a:chExt cx="379" cy="294"/>
            </a:xfrm>
          </p:grpSpPr>
          <p:sp>
            <p:nvSpPr>
              <p:cNvPr id="63508" name="Rectangle 37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37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latin typeface="+mj-lt"/>
                    <a:ea typeface="+mj-ea"/>
                  </a:rPr>
                  <a:t>4</a:t>
                </a:r>
                <a:endParaRPr lang="zh-CN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63509" name="Line 38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63499" name="Group 39"/>
            <p:cNvGrpSpPr/>
            <p:nvPr/>
          </p:nvGrpSpPr>
          <p:grpSpPr bwMode="auto">
            <a:xfrm>
              <a:off x="3984" y="2016"/>
              <a:ext cx="528" cy="294"/>
              <a:chOff x="3312" y="1536"/>
              <a:chExt cx="379" cy="294"/>
            </a:xfrm>
          </p:grpSpPr>
          <p:sp>
            <p:nvSpPr>
              <p:cNvPr id="63506" name="Rectangle 40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37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latin typeface="+mj-lt"/>
                    <a:ea typeface="+mj-ea"/>
                  </a:rPr>
                  <a:t>5</a:t>
                </a:r>
                <a:r>
                  <a:rPr lang="zh-CN" altLang="zh-CN" sz="2400">
                    <a:latin typeface="+mj-lt"/>
                    <a:ea typeface="+mj-ea"/>
                  </a:rPr>
                  <a:t>   ^</a:t>
                </a:r>
                <a:endParaRPr lang="zh-CN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63507" name="Line 4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63500" name="Line 42"/>
            <p:cNvSpPr>
              <a:spLocks noChangeShapeType="1"/>
            </p:cNvSpPr>
            <p:nvPr/>
          </p:nvSpPr>
          <p:spPr bwMode="auto">
            <a:xfrm>
              <a:off x="2592" y="16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3501" name="Line 43"/>
            <p:cNvSpPr>
              <a:spLocks noChangeShapeType="1"/>
            </p:cNvSpPr>
            <p:nvPr/>
          </p:nvSpPr>
          <p:spPr bwMode="auto">
            <a:xfrm>
              <a:off x="3600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3502" name="Line 44"/>
            <p:cNvSpPr>
              <a:spLocks noChangeShapeType="1"/>
            </p:cNvSpPr>
            <p:nvPr/>
          </p:nvSpPr>
          <p:spPr bwMode="auto">
            <a:xfrm>
              <a:off x="4272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3503" name="Line 45"/>
            <p:cNvSpPr>
              <a:spLocks noChangeShapeType="1"/>
            </p:cNvSpPr>
            <p:nvPr/>
          </p:nvSpPr>
          <p:spPr bwMode="auto">
            <a:xfrm>
              <a:off x="2592" y="21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3504" name="Line 46"/>
            <p:cNvSpPr>
              <a:spLocks noChangeShapeType="1"/>
            </p:cNvSpPr>
            <p:nvPr/>
          </p:nvSpPr>
          <p:spPr bwMode="auto">
            <a:xfrm>
              <a:off x="3600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3505" name="Text Box 51"/>
            <p:cNvSpPr txBox="1">
              <a:spLocks noChangeArrowheads="1"/>
            </p:cNvSpPr>
            <p:nvPr/>
          </p:nvSpPr>
          <p:spPr bwMode="auto">
            <a:xfrm>
              <a:off x="1782" y="1488"/>
              <a:ext cx="349" cy="168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+mj-lt"/>
                  <a:ea typeface="+mj-ea"/>
                </a:rPr>
                <a:t>0 1 2 3 4 5 </a:t>
              </a:r>
              <a:endParaRPr lang="en-US" altLang="zh-CN" sz="2400">
                <a:latin typeface="+mj-lt"/>
                <a:ea typeface="+mj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孩子链表表示</a:t>
            </a:r>
            <a:r>
              <a:rPr lang="zh-CN" altLang="en-US" dirty="0" smtClean="0"/>
              <a:t>法（</a:t>
            </a:r>
            <a:r>
              <a:rPr lang="zh-CN" altLang="en-US" dirty="0"/>
              <a:t>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CCFF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lt"/>
                <a:ea typeface="+mj-ea"/>
              </a:rPr>
              <a:t>孩子链表表示法：</a:t>
            </a:r>
            <a:endParaRPr lang="zh-CN" altLang="en-US" sz="2800" dirty="0">
              <a:latin typeface="+mj-lt"/>
              <a:ea typeface="+mj-ea"/>
            </a:endParaRP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j-lt"/>
                <a:ea typeface="+mj-ea"/>
              </a:rPr>
              <a:t>把每个结点的孩子连成一个单链表</a:t>
            </a:r>
            <a:endParaRPr lang="zh-CN" altLang="en-US" dirty="0">
              <a:latin typeface="+mj-lt"/>
              <a:ea typeface="+mj-ea"/>
            </a:endParaRP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j-lt"/>
                <a:ea typeface="+mj-ea"/>
              </a:rPr>
              <a:t>将所有结点存放在一个数组中</a:t>
            </a:r>
            <a:endParaRPr lang="zh-CN" altLang="en-US" dirty="0"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27657" y="810372"/>
            <a:ext cx="8424863" cy="14241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3366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+mj-lt"/>
                <a:ea typeface="+mj-ea"/>
              </a:rPr>
              <a:t>用二叉树的左指针指向其第一个孩子，右指针指向该结点的下一</a:t>
            </a:r>
            <a:r>
              <a:rPr lang="zh-CN" altLang="en-US" sz="2400" dirty="0">
                <a:latin typeface="+mj-lt"/>
                <a:ea typeface="+mj-ea"/>
              </a:rPr>
              <a:t>个</a:t>
            </a:r>
            <a:r>
              <a:rPr lang="zh-CN" altLang="en-US" sz="2400" dirty="0" smtClean="0">
                <a:latin typeface="+mj-lt"/>
                <a:ea typeface="+mj-ea"/>
              </a:rPr>
              <a:t>兄弟</a:t>
            </a:r>
            <a:r>
              <a:rPr lang="en-US" altLang="zh-CN" sz="2400" dirty="0" smtClean="0">
                <a:latin typeface="+mj-lt"/>
                <a:ea typeface="+mj-ea"/>
              </a:rPr>
              <a:t>(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+mj-ea"/>
              </a:rPr>
              <a:t>右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子树永远标识兄弟关系，只有左子树标识父子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+mj-ea"/>
              </a:rPr>
              <a:t>关系</a:t>
            </a:r>
            <a:r>
              <a:rPr lang="zh-CN" altLang="en-US" sz="2400" dirty="0" smtClean="0">
                <a:latin typeface="+mj-lt"/>
                <a:ea typeface="+mj-ea"/>
              </a:rPr>
              <a:t>）</a:t>
            </a:r>
            <a:endParaRPr lang="zh-CN" altLang="en-US" sz="2400" dirty="0">
              <a:latin typeface="+mj-lt"/>
              <a:ea typeface="+mj-ea"/>
            </a:endParaRP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1319336" y="4941788"/>
            <a:ext cx="8077200" cy="16457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marL="574675" indent="-574675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lt"/>
                <a:ea typeface="+mj-ea"/>
              </a:rPr>
              <a:t>易于求当前结点的孩子：指针</a:t>
            </a:r>
            <a:r>
              <a:rPr lang="en-US" altLang="zh-CN" sz="2400" dirty="0">
                <a:latin typeface="+mj-lt"/>
                <a:ea typeface="+mj-ea"/>
              </a:rPr>
              <a:t>p</a:t>
            </a:r>
            <a:r>
              <a:rPr lang="zh-CN" altLang="en-US" sz="2400" dirty="0">
                <a:latin typeface="+mj-lt"/>
                <a:ea typeface="+mj-ea"/>
              </a:rPr>
              <a:t>沿着其</a:t>
            </a:r>
            <a:r>
              <a:rPr lang="en-US" altLang="zh-CN" sz="2400" dirty="0" err="1">
                <a:latin typeface="+mj-lt"/>
                <a:ea typeface="+mj-ea"/>
              </a:rPr>
              <a:t>firstchild</a:t>
            </a:r>
            <a:r>
              <a:rPr lang="zh-CN" altLang="en-US" sz="2400" dirty="0">
                <a:latin typeface="+mj-lt"/>
                <a:ea typeface="+mj-ea"/>
              </a:rPr>
              <a:t>的</a:t>
            </a:r>
            <a:r>
              <a:rPr lang="en-US" altLang="zh-CN" sz="2400" dirty="0" err="1">
                <a:latin typeface="+mj-lt"/>
                <a:ea typeface="+mj-ea"/>
              </a:rPr>
              <a:t>nextsibling</a:t>
            </a:r>
            <a:r>
              <a:rPr lang="zh-CN" altLang="en-US" sz="2400" dirty="0">
                <a:latin typeface="+mj-lt"/>
                <a:ea typeface="+mj-ea"/>
              </a:rPr>
              <a:t>指针向右查找，至</a:t>
            </a:r>
            <a:r>
              <a:rPr lang="en-US" altLang="zh-CN" sz="2400" dirty="0">
                <a:latin typeface="+mj-lt"/>
                <a:ea typeface="+mj-ea"/>
              </a:rPr>
              <a:t>p </a:t>
            </a:r>
            <a:r>
              <a:rPr lang="zh-CN" altLang="en-US" sz="2400" dirty="0">
                <a:latin typeface="+mj-lt"/>
                <a:ea typeface="+mj-ea"/>
              </a:rPr>
              <a:t>为空为止，经过的所有结点即为所求</a:t>
            </a:r>
            <a:endParaRPr lang="zh-CN" altLang="en-US" sz="2400" dirty="0">
              <a:latin typeface="+mj-lt"/>
              <a:ea typeface="+mj-ea"/>
            </a:endParaRPr>
          </a:p>
          <a:p>
            <a:pPr marL="574675" indent="-574675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lt"/>
                <a:ea typeface="+mj-ea"/>
              </a:rPr>
              <a:t>任何一棵树           一棵右子树为空的二叉树</a:t>
            </a:r>
            <a:endParaRPr lang="zh-CN" altLang="en-US" sz="2400" dirty="0">
              <a:latin typeface="+mj-lt"/>
              <a:ea typeface="+mj-ea"/>
            </a:endParaRPr>
          </a:p>
        </p:txBody>
      </p:sp>
      <p:grpSp>
        <p:nvGrpSpPr>
          <p:cNvPr id="64516" name="Group 71"/>
          <p:cNvGrpSpPr/>
          <p:nvPr/>
        </p:nvGrpSpPr>
        <p:grpSpPr bwMode="auto">
          <a:xfrm>
            <a:off x="2555776" y="2060848"/>
            <a:ext cx="4441826" cy="525463"/>
            <a:chOff x="669" y="1200"/>
            <a:chExt cx="2798" cy="331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669" y="1200"/>
              <a:ext cx="638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3600" tIns="46800" rIns="93600" bIns="46800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zh-CN" altLang="en-US" sz="2800">
                  <a:latin typeface="+mj-lt"/>
                  <a:ea typeface="+mj-ea"/>
                </a:rPr>
                <a:t>结点</a:t>
              </a:r>
              <a:r>
                <a:rPr lang="en-US" altLang="zh-CN" sz="2400">
                  <a:latin typeface="+mj-lt"/>
                  <a:ea typeface="+mj-ea"/>
                </a:rPr>
                <a:t>: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4547" name="Rectangle 20"/>
            <p:cNvSpPr>
              <a:spLocks noChangeArrowheads="1"/>
            </p:cNvSpPr>
            <p:nvPr/>
          </p:nvSpPr>
          <p:spPr bwMode="auto">
            <a:xfrm>
              <a:off x="1344" y="1248"/>
              <a:ext cx="212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 dirty="0" err="1">
                  <a:latin typeface="+mj-lt"/>
                  <a:ea typeface="+mj-ea"/>
                </a:rPr>
                <a:t>firstchild</a:t>
              </a:r>
              <a:r>
                <a:rPr lang="en-US" altLang="zh-CN" sz="1800" dirty="0">
                  <a:latin typeface="+mj-lt"/>
                  <a:ea typeface="+mj-ea"/>
                </a:rPr>
                <a:t>     data       </a:t>
              </a:r>
              <a:r>
                <a:rPr lang="en-US" altLang="zh-CN" sz="1800" dirty="0" smtClean="0">
                  <a:latin typeface="+mj-lt"/>
                  <a:ea typeface="+mj-ea"/>
                </a:rPr>
                <a:t>next</a:t>
              </a:r>
              <a:endParaRPr lang="en-US" altLang="zh-CN" sz="1800" dirty="0">
                <a:latin typeface="+mj-lt"/>
                <a:ea typeface="+mj-ea"/>
              </a:endParaRPr>
            </a:p>
          </p:txBody>
        </p:sp>
        <p:sp>
          <p:nvSpPr>
            <p:cNvPr id="64548" name="Line 21"/>
            <p:cNvSpPr>
              <a:spLocks noChangeShapeType="1"/>
            </p:cNvSpPr>
            <p:nvPr/>
          </p:nvSpPr>
          <p:spPr bwMode="auto">
            <a:xfrm>
              <a:off x="2562" y="12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49" name="Line 22"/>
            <p:cNvSpPr>
              <a:spLocks noChangeShapeType="1"/>
            </p:cNvSpPr>
            <p:nvPr/>
          </p:nvSpPr>
          <p:spPr bwMode="auto">
            <a:xfrm>
              <a:off x="2064" y="1253"/>
              <a:ext cx="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grpSp>
        <p:nvGrpSpPr>
          <p:cNvPr id="64517" name="Group 70"/>
          <p:cNvGrpSpPr/>
          <p:nvPr/>
        </p:nvGrpSpPr>
        <p:grpSpPr bwMode="auto">
          <a:xfrm>
            <a:off x="1927348" y="2519263"/>
            <a:ext cx="1839913" cy="2062163"/>
            <a:chOff x="768" y="1632"/>
            <a:chExt cx="1296" cy="1584"/>
          </a:xfrm>
        </p:grpSpPr>
        <p:sp>
          <p:nvSpPr>
            <p:cNvPr id="64533" name="Oval 7"/>
            <p:cNvSpPr>
              <a:spLocks noChangeArrowheads="1"/>
            </p:cNvSpPr>
            <p:nvPr/>
          </p:nvSpPr>
          <p:spPr bwMode="auto">
            <a:xfrm>
              <a:off x="1200" y="163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A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34" name="Oval 8"/>
            <p:cNvSpPr>
              <a:spLocks noChangeArrowheads="1"/>
            </p:cNvSpPr>
            <p:nvPr/>
          </p:nvSpPr>
          <p:spPr bwMode="auto">
            <a:xfrm>
              <a:off x="768" y="225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B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35" name="Oval 9"/>
            <p:cNvSpPr>
              <a:spLocks noChangeArrowheads="1"/>
            </p:cNvSpPr>
            <p:nvPr/>
          </p:nvSpPr>
          <p:spPr bwMode="auto">
            <a:xfrm>
              <a:off x="1200" y="225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C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36" name="Line 10"/>
            <p:cNvSpPr>
              <a:spLocks noChangeShapeType="1"/>
            </p:cNvSpPr>
            <p:nvPr/>
          </p:nvSpPr>
          <p:spPr bwMode="auto">
            <a:xfrm flipH="1">
              <a:off x="960" y="1920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37" name="Line 11"/>
            <p:cNvSpPr>
              <a:spLocks noChangeShapeType="1"/>
            </p:cNvSpPr>
            <p:nvPr/>
          </p:nvSpPr>
          <p:spPr bwMode="auto">
            <a:xfrm>
              <a:off x="1440" y="192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38" name="Oval 12"/>
            <p:cNvSpPr>
              <a:spLocks noChangeArrowheads="1"/>
            </p:cNvSpPr>
            <p:nvPr/>
          </p:nvSpPr>
          <p:spPr bwMode="auto">
            <a:xfrm>
              <a:off x="1632" y="225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D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39" name="Oval 13"/>
            <p:cNvSpPr>
              <a:spLocks noChangeArrowheads="1"/>
            </p:cNvSpPr>
            <p:nvPr/>
          </p:nvSpPr>
          <p:spPr bwMode="auto">
            <a:xfrm>
              <a:off x="1008" y="292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E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40" name="Oval 14"/>
            <p:cNvSpPr>
              <a:spLocks noChangeArrowheads="1"/>
            </p:cNvSpPr>
            <p:nvPr/>
          </p:nvSpPr>
          <p:spPr bwMode="auto">
            <a:xfrm>
              <a:off x="1392" y="292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F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41" name="Line 15"/>
            <p:cNvSpPr>
              <a:spLocks noChangeShapeType="1"/>
            </p:cNvSpPr>
            <p:nvPr/>
          </p:nvSpPr>
          <p:spPr bwMode="auto">
            <a:xfrm flipH="1">
              <a:off x="1200" y="2544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42" name="Line 16"/>
            <p:cNvSpPr>
              <a:spLocks noChangeShapeType="1"/>
            </p:cNvSpPr>
            <p:nvPr/>
          </p:nvSpPr>
          <p:spPr bwMode="auto">
            <a:xfrm>
              <a:off x="1392" y="2544"/>
              <a:ext cx="14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43" name="Line 17"/>
            <p:cNvSpPr>
              <a:spLocks noChangeShapeType="1"/>
            </p:cNvSpPr>
            <p:nvPr/>
          </p:nvSpPr>
          <p:spPr bwMode="auto">
            <a:xfrm flipH="1">
              <a:off x="1344" y="19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44" name="Line 64"/>
            <p:cNvSpPr>
              <a:spLocks noChangeShapeType="1"/>
            </p:cNvSpPr>
            <p:nvPr/>
          </p:nvSpPr>
          <p:spPr bwMode="auto">
            <a:xfrm flipH="1">
              <a:off x="1872" y="25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45" name="Oval 65"/>
            <p:cNvSpPr>
              <a:spLocks noChangeArrowheads="1"/>
            </p:cNvSpPr>
            <p:nvPr/>
          </p:nvSpPr>
          <p:spPr bwMode="auto">
            <a:xfrm>
              <a:off x="1776" y="292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G</a:t>
              </a:r>
              <a:endParaRPr lang="zh-CN" altLang="zh-CN" sz="2400">
                <a:latin typeface="+mj-lt"/>
                <a:ea typeface="+mj-ea"/>
              </a:endParaRPr>
            </a:p>
          </p:txBody>
        </p:sp>
      </p:grpSp>
      <p:grpSp>
        <p:nvGrpSpPr>
          <p:cNvPr id="64518" name="Group 68"/>
          <p:cNvGrpSpPr/>
          <p:nvPr/>
        </p:nvGrpSpPr>
        <p:grpSpPr bwMode="auto">
          <a:xfrm>
            <a:off x="7224836" y="1772965"/>
            <a:ext cx="1800225" cy="3024187"/>
            <a:chOff x="3696" y="1056"/>
            <a:chExt cx="1392" cy="2016"/>
          </a:xfrm>
        </p:grpSpPr>
        <p:sp>
          <p:nvSpPr>
            <p:cNvPr id="64520" name="Oval 53"/>
            <p:cNvSpPr>
              <a:spLocks noChangeArrowheads="1"/>
            </p:cNvSpPr>
            <p:nvPr/>
          </p:nvSpPr>
          <p:spPr bwMode="auto">
            <a:xfrm>
              <a:off x="4128" y="105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A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21" name="Oval 54"/>
            <p:cNvSpPr>
              <a:spLocks noChangeArrowheads="1"/>
            </p:cNvSpPr>
            <p:nvPr/>
          </p:nvSpPr>
          <p:spPr bwMode="auto">
            <a:xfrm>
              <a:off x="3696" y="148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B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22" name="Oval 55"/>
            <p:cNvSpPr>
              <a:spLocks noChangeArrowheads="1"/>
            </p:cNvSpPr>
            <p:nvPr/>
          </p:nvSpPr>
          <p:spPr bwMode="auto">
            <a:xfrm>
              <a:off x="4272" y="177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dirty="0">
                  <a:latin typeface="+mj-lt"/>
                  <a:ea typeface="+mj-ea"/>
                </a:rPr>
                <a:t>C</a:t>
              </a:r>
              <a:endParaRPr lang="zh-CN" altLang="zh-CN" sz="2400" dirty="0">
                <a:latin typeface="+mj-lt"/>
                <a:ea typeface="+mj-ea"/>
              </a:endParaRPr>
            </a:p>
          </p:txBody>
        </p:sp>
        <p:sp>
          <p:nvSpPr>
            <p:cNvPr id="64523" name="Oval 56"/>
            <p:cNvSpPr>
              <a:spLocks noChangeArrowheads="1"/>
            </p:cNvSpPr>
            <p:nvPr/>
          </p:nvSpPr>
          <p:spPr bwMode="auto">
            <a:xfrm>
              <a:off x="4800" y="211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dirty="0">
                  <a:latin typeface="+mj-lt"/>
                  <a:ea typeface="+mj-ea"/>
                </a:rPr>
                <a:t>D</a:t>
              </a:r>
              <a:endParaRPr lang="zh-CN" altLang="zh-CN" sz="2400" dirty="0">
                <a:latin typeface="+mj-lt"/>
                <a:ea typeface="+mj-ea"/>
              </a:endParaRPr>
            </a:p>
          </p:txBody>
        </p:sp>
        <p:sp>
          <p:nvSpPr>
            <p:cNvPr id="64524" name="Oval 57"/>
            <p:cNvSpPr>
              <a:spLocks noChangeArrowheads="1"/>
            </p:cNvSpPr>
            <p:nvPr/>
          </p:nvSpPr>
          <p:spPr bwMode="auto">
            <a:xfrm>
              <a:off x="3744" y="230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E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25" name="Oval 58"/>
            <p:cNvSpPr>
              <a:spLocks noChangeArrowheads="1"/>
            </p:cNvSpPr>
            <p:nvPr/>
          </p:nvSpPr>
          <p:spPr bwMode="auto">
            <a:xfrm>
              <a:off x="4128" y="278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F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26" name="Line 59"/>
            <p:cNvSpPr>
              <a:spLocks noChangeShapeType="1"/>
            </p:cNvSpPr>
            <p:nvPr/>
          </p:nvSpPr>
          <p:spPr bwMode="auto">
            <a:xfrm flipH="1">
              <a:off x="3936" y="129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27" name="Line 60"/>
            <p:cNvSpPr>
              <a:spLocks noChangeShapeType="1"/>
            </p:cNvSpPr>
            <p:nvPr/>
          </p:nvSpPr>
          <p:spPr bwMode="auto">
            <a:xfrm flipH="1">
              <a:off x="3984" y="2064"/>
              <a:ext cx="33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28" name="Line 61"/>
            <p:cNvSpPr>
              <a:spLocks noChangeShapeType="1"/>
            </p:cNvSpPr>
            <p:nvPr/>
          </p:nvSpPr>
          <p:spPr bwMode="auto">
            <a:xfrm>
              <a:off x="3984" y="168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29" name="Line 62"/>
            <p:cNvSpPr>
              <a:spLocks noChangeShapeType="1"/>
            </p:cNvSpPr>
            <p:nvPr/>
          </p:nvSpPr>
          <p:spPr bwMode="auto">
            <a:xfrm>
              <a:off x="4512" y="201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30" name="Line 63"/>
            <p:cNvSpPr>
              <a:spLocks noChangeShapeType="1"/>
            </p:cNvSpPr>
            <p:nvPr/>
          </p:nvSpPr>
          <p:spPr bwMode="auto">
            <a:xfrm>
              <a:off x="3984" y="2592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4531" name="Oval 66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G</a:t>
              </a:r>
              <a:endParaRPr lang="zh-CN" altLang="zh-CN" sz="2400">
                <a:latin typeface="+mj-lt"/>
                <a:ea typeface="+mj-ea"/>
              </a:endParaRPr>
            </a:p>
          </p:txBody>
        </p:sp>
        <p:sp>
          <p:nvSpPr>
            <p:cNvPr id="64532" name="Line 67"/>
            <p:cNvSpPr>
              <a:spLocks noChangeShapeType="1"/>
            </p:cNvSpPr>
            <p:nvPr/>
          </p:nvSpPr>
          <p:spPr bwMode="auto">
            <a:xfrm flipH="1">
              <a:off x="4800" y="2400"/>
              <a:ext cx="14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sp>
        <p:nvSpPr>
          <p:cNvPr id="64519" name="Line 69"/>
          <p:cNvSpPr>
            <a:spLocks noChangeShapeType="1"/>
          </p:cNvSpPr>
          <p:nvPr/>
        </p:nvSpPr>
        <p:spPr bwMode="auto">
          <a:xfrm>
            <a:off x="3641849" y="6309320"/>
            <a:ext cx="6858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孩子兄弟表示法（*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森林与二叉树的转换（略）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836712"/>
            <a:ext cx="7620000" cy="4114800"/>
          </a:xfrm>
        </p:spPr>
        <p:txBody>
          <a:bodyPr/>
          <a:lstStyle/>
          <a:p>
            <a:pPr lvl="1" eaLnBrk="1" hangingPunct="1">
              <a:lnSpc>
                <a:spcPct val="160000"/>
              </a:lnSpc>
            </a:pPr>
            <a:r>
              <a:rPr lang="en-US" altLang="zh-CN" dirty="0" smtClean="0">
                <a:latin typeface="+mj-lt"/>
                <a:ea typeface="+mj-ea"/>
              </a:rPr>
              <a:t>F           B (</a:t>
            </a:r>
            <a:r>
              <a:rPr lang="zh-CN" altLang="en-US" dirty="0" smtClean="0">
                <a:latin typeface="+mj-lt"/>
                <a:ea typeface="+mj-ea"/>
              </a:rPr>
              <a:t>林</a:t>
            </a:r>
            <a:r>
              <a:rPr lang="en-US" altLang="zh-CN" dirty="0" smtClean="0">
                <a:latin typeface="+mj-lt"/>
                <a:ea typeface="+mj-ea"/>
              </a:rPr>
              <a:t>-&gt;</a:t>
            </a:r>
            <a:r>
              <a:rPr lang="zh-CN" altLang="en-US" dirty="0" smtClean="0">
                <a:latin typeface="+mj-lt"/>
                <a:ea typeface="+mj-ea"/>
              </a:rPr>
              <a:t>二叉</a:t>
            </a:r>
            <a:r>
              <a:rPr lang="en-US" altLang="zh-CN" dirty="0" smtClean="0">
                <a:latin typeface="+mj-lt"/>
                <a:ea typeface="+mj-ea"/>
              </a:rPr>
              <a:t>)</a:t>
            </a:r>
            <a:r>
              <a:rPr lang="zh-CN" altLang="en-US" dirty="0" smtClean="0">
                <a:latin typeface="+mj-lt"/>
                <a:ea typeface="+mj-ea"/>
              </a:rPr>
              <a:t>：其中</a:t>
            </a:r>
            <a:r>
              <a:rPr lang="en-US" altLang="zh-CN" dirty="0" smtClean="0">
                <a:latin typeface="+mj-lt"/>
                <a:ea typeface="+mj-ea"/>
              </a:rPr>
              <a:t>F=(T</a:t>
            </a:r>
            <a:r>
              <a:rPr lang="en-US" altLang="zh-CN" baseline="-25000" dirty="0" smtClean="0">
                <a:latin typeface="+mj-lt"/>
                <a:ea typeface="+mj-ea"/>
              </a:rPr>
              <a:t>1</a:t>
            </a:r>
            <a:r>
              <a:rPr lang="en-US" altLang="zh-CN" dirty="0" smtClean="0">
                <a:latin typeface="+mj-lt"/>
                <a:ea typeface="+mj-ea"/>
              </a:rPr>
              <a:t>,T</a:t>
            </a:r>
            <a:r>
              <a:rPr lang="en-US" altLang="zh-CN" baseline="-25000" dirty="0" smtClean="0">
                <a:latin typeface="+mj-lt"/>
                <a:ea typeface="+mj-ea"/>
              </a:rPr>
              <a:t>2</a:t>
            </a:r>
            <a:r>
              <a:rPr lang="en-US" altLang="zh-CN" dirty="0" smtClean="0">
                <a:latin typeface="+mj-lt"/>
                <a:ea typeface="+mj-ea"/>
              </a:rPr>
              <a:t>,….T</a:t>
            </a:r>
            <a:r>
              <a:rPr lang="en-US" altLang="zh-CN" baseline="-25000" dirty="0" smtClean="0">
                <a:latin typeface="+mj-lt"/>
                <a:ea typeface="+mj-ea"/>
              </a:rPr>
              <a:t>m</a:t>
            </a:r>
            <a:r>
              <a:rPr lang="en-US" altLang="zh-CN" dirty="0" smtClean="0">
                <a:latin typeface="+mj-lt"/>
                <a:ea typeface="+mj-ea"/>
              </a:rPr>
              <a:t>)</a:t>
            </a:r>
            <a:endParaRPr lang="en-US" altLang="zh-CN" dirty="0" smtClean="0">
              <a:latin typeface="+mj-lt"/>
              <a:ea typeface="+mj-ea"/>
            </a:endParaRPr>
          </a:p>
          <a:p>
            <a:pPr lvl="2" eaLnBrk="1" hangingPunct="1"/>
            <a:r>
              <a:rPr lang="zh-CN" altLang="en-US" sz="2400" dirty="0" smtClean="0">
                <a:latin typeface="+mj-lt"/>
                <a:ea typeface="+mj-ea"/>
              </a:rPr>
              <a:t>将森林</a:t>
            </a:r>
            <a:r>
              <a:rPr lang="en-US" altLang="zh-CN" sz="2400" dirty="0" smtClean="0">
                <a:latin typeface="+mj-lt"/>
                <a:ea typeface="+mj-ea"/>
              </a:rPr>
              <a:t>F</a:t>
            </a:r>
            <a:r>
              <a:rPr lang="zh-CN" altLang="en-US" sz="2400" dirty="0" smtClean="0">
                <a:latin typeface="+mj-lt"/>
                <a:ea typeface="+mj-ea"/>
              </a:rPr>
              <a:t>的所有子树</a:t>
            </a:r>
            <a:r>
              <a:rPr lang="en-US" altLang="zh-CN" sz="2400" dirty="0" smtClean="0">
                <a:latin typeface="+mj-lt"/>
                <a:ea typeface="+mj-ea"/>
              </a:rPr>
              <a:t>T</a:t>
            </a:r>
            <a:r>
              <a:rPr lang="en-US" altLang="zh-CN" sz="2400" baseline="-25000" dirty="0" smtClean="0">
                <a:latin typeface="+mj-lt"/>
                <a:ea typeface="+mj-ea"/>
              </a:rPr>
              <a:t>i</a:t>
            </a:r>
            <a:r>
              <a:rPr lang="zh-CN" altLang="en-US" sz="2400" dirty="0" smtClean="0">
                <a:latin typeface="+mj-lt"/>
                <a:ea typeface="+mj-ea"/>
              </a:rPr>
              <a:t>用</a:t>
            </a:r>
            <a:r>
              <a:rPr lang="zh-CN" altLang="en-US" sz="2400" b="1" dirty="0" smtClean="0">
                <a:solidFill>
                  <a:srgbClr val="C00000"/>
                </a:solidFill>
                <a:latin typeface="+mj-lt"/>
                <a:ea typeface="+mj-ea"/>
              </a:rPr>
              <a:t>孩子兄弟法</a:t>
            </a:r>
            <a:r>
              <a:rPr lang="zh-CN" altLang="en-US" sz="2400" dirty="0" smtClean="0">
                <a:latin typeface="+mj-lt"/>
                <a:ea typeface="+mj-ea"/>
              </a:rPr>
              <a:t>存储：</a:t>
            </a:r>
            <a:r>
              <a:rPr lang="en-US" altLang="zh-CN" sz="2400" dirty="0" smtClean="0">
                <a:latin typeface="+mj-lt"/>
                <a:ea typeface="+mj-ea"/>
              </a:rPr>
              <a:t>B</a:t>
            </a:r>
            <a:r>
              <a:rPr lang="en-US" altLang="zh-CN" sz="2400" baseline="-25000" dirty="0" smtClean="0">
                <a:latin typeface="+mj-lt"/>
                <a:ea typeface="+mj-ea"/>
              </a:rPr>
              <a:t>1</a:t>
            </a:r>
            <a:r>
              <a:rPr lang="en-US" altLang="zh-CN" sz="2400" dirty="0" smtClean="0">
                <a:latin typeface="+mj-lt"/>
                <a:ea typeface="+mj-ea"/>
              </a:rPr>
              <a:t>,B</a:t>
            </a:r>
            <a:r>
              <a:rPr lang="en-US" altLang="zh-CN" sz="2400" baseline="-25000" dirty="0" smtClean="0">
                <a:latin typeface="+mj-lt"/>
                <a:ea typeface="+mj-ea"/>
              </a:rPr>
              <a:t>2</a:t>
            </a:r>
            <a:r>
              <a:rPr lang="en-US" altLang="zh-CN" sz="2400" dirty="0" smtClean="0">
                <a:latin typeface="+mj-lt"/>
                <a:ea typeface="+mj-ea"/>
              </a:rPr>
              <a:t>,…..</a:t>
            </a:r>
            <a:r>
              <a:rPr lang="en-US" altLang="zh-CN" sz="2400" dirty="0" err="1" smtClean="0">
                <a:latin typeface="+mj-lt"/>
                <a:ea typeface="+mj-ea"/>
              </a:rPr>
              <a:t>B</a:t>
            </a:r>
            <a:r>
              <a:rPr lang="en-US" altLang="zh-CN" sz="2400" baseline="-25000" dirty="0" err="1" smtClean="0">
                <a:latin typeface="+mj-lt"/>
                <a:ea typeface="+mj-ea"/>
              </a:rPr>
              <a:t>m</a:t>
            </a:r>
            <a:endParaRPr lang="en-US" altLang="zh-CN" sz="2400" baseline="-25000" dirty="0" smtClean="0">
              <a:latin typeface="+mj-lt"/>
              <a:ea typeface="+mj-ea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+mj-lt"/>
                <a:ea typeface="+mj-ea"/>
              </a:rPr>
              <a:t>将</a:t>
            </a:r>
            <a:r>
              <a:rPr lang="en-US" altLang="zh-CN" sz="2400" dirty="0" smtClean="0">
                <a:latin typeface="+mj-lt"/>
                <a:ea typeface="+mj-ea"/>
              </a:rPr>
              <a:t>B</a:t>
            </a:r>
            <a:r>
              <a:rPr lang="en-US" altLang="zh-CN" sz="2400" baseline="-25000" dirty="0" smtClean="0">
                <a:latin typeface="+mj-lt"/>
                <a:ea typeface="+mj-ea"/>
              </a:rPr>
              <a:t>1</a:t>
            </a:r>
            <a:r>
              <a:rPr lang="zh-CN" altLang="en-US" sz="2400" dirty="0" smtClean="0">
                <a:latin typeface="+mj-lt"/>
                <a:ea typeface="+mj-ea"/>
              </a:rPr>
              <a:t>的根作为</a:t>
            </a:r>
            <a:r>
              <a:rPr lang="en-US" altLang="zh-CN" sz="2400" dirty="0" smtClean="0">
                <a:latin typeface="+mj-lt"/>
                <a:ea typeface="+mj-ea"/>
              </a:rPr>
              <a:t>B</a:t>
            </a:r>
            <a:r>
              <a:rPr lang="zh-CN" altLang="en-US" sz="2400" dirty="0" smtClean="0">
                <a:latin typeface="+mj-lt"/>
                <a:ea typeface="+mj-ea"/>
              </a:rPr>
              <a:t>的根，</a:t>
            </a:r>
            <a:r>
              <a:rPr lang="en-US" altLang="zh-CN" sz="2400" dirty="0" smtClean="0">
                <a:latin typeface="+mj-lt"/>
                <a:ea typeface="+mj-ea"/>
              </a:rPr>
              <a:t>B</a:t>
            </a:r>
            <a:r>
              <a:rPr lang="en-US" altLang="zh-CN" sz="2400" baseline="-25000" dirty="0" smtClean="0">
                <a:latin typeface="+mj-lt"/>
                <a:ea typeface="+mj-ea"/>
              </a:rPr>
              <a:t>2</a:t>
            </a:r>
            <a:r>
              <a:rPr lang="en-US" altLang="zh-CN" sz="2400" dirty="0" smtClean="0">
                <a:latin typeface="+mj-lt"/>
                <a:ea typeface="+mj-ea"/>
              </a:rPr>
              <a:t>,….</a:t>
            </a:r>
            <a:r>
              <a:rPr lang="en-US" altLang="zh-CN" sz="2400" dirty="0" err="1" smtClean="0">
                <a:latin typeface="+mj-lt"/>
                <a:ea typeface="+mj-ea"/>
              </a:rPr>
              <a:t>B</a:t>
            </a:r>
            <a:r>
              <a:rPr lang="en-US" altLang="zh-CN" sz="2400" baseline="-25000" dirty="0" err="1" smtClean="0">
                <a:latin typeface="+mj-lt"/>
                <a:ea typeface="+mj-ea"/>
              </a:rPr>
              <a:t>m</a:t>
            </a:r>
            <a:r>
              <a:rPr lang="zh-CN" altLang="en-US" sz="2400" dirty="0" smtClean="0">
                <a:latin typeface="+mj-lt"/>
                <a:ea typeface="+mj-ea"/>
              </a:rPr>
              <a:t>作为</a:t>
            </a:r>
            <a:r>
              <a:rPr lang="en-US" altLang="zh-CN" sz="2400" dirty="0" smtClean="0">
                <a:latin typeface="+mj-lt"/>
                <a:ea typeface="+mj-ea"/>
              </a:rPr>
              <a:t>B</a:t>
            </a:r>
            <a:r>
              <a:rPr lang="en-US" altLang="zh-CN" sz="2400" baseline="-25000" dirty="0" smtClean="0">
                <a:latin typeface="+mj-lt"/>
                <a:ea typeface="+mj-ea"/>
              </a:rPr>
              <a:t>1</a:t>
            </a:r>
            <a:r>
              <a:rPr lang="zh-CN" altLang="en-US" sz="2400" dirty="0" smtClean="0">
                <a:latin typeface="+mj-lt"/>
                <a:ea typeface="+mj-ea"/>
              </a:rPr>
              <a:t>的根的兄弟逐个连到其</a:t>
            </a:r>
            <a:r>
              <a:rPr lang="en-US" altLang="zh-CN" sz="2400" dirty="0" err="1" smtClean="0">
                <a:latin typeface="+mj-lt"/>
                <a:ea typeface="+mj-ea"/>
              </a:rPr>
              <a:t>nextsibling</a:t>
            </a:r>
            <a:r>
              <a:rPr lang="zh-CN" altLang="en-US" sz="2400" dirty="0" smtClean="0">
                <a:latin typeface="+mj-lt"/>
                <a:ea typeface="+mj-ea"/>
              </a:rPr>
              <a:t>指针</a:t>
            </a:r>
            <a:endParaRPr lang="zh-CN" altLang="en-US" sz="2400" dirty="0" smtClean="0">
              <a:latin typeface="+mj-lt"/>
              <a:ea typeface="+mj-ea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+mj-ea"/>
              </a:rPr>
              <a:t>B             F:</a:t>
            </a:r>
            <a:endParaRPr lang="en-US" altLang="zh-CN" dirty="0" smtClean="0">
              <a:latin typeface="+mj-lt"/>
              <a:ea typeface="+mj-ea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+mj-lt"/>
                <a:ea typeface="+mj-ea"/>
              </a:rPr>
              <a:t>将二叉树</a:t>
            </a:r>
            <a:r>
              <a:rPr lang="en-US" altLang="zh-CN" sz="2400" dirty="0" smtClean="0">
                <a:latin typeface="+mj-lt"/>
                <a:ea typeface="+mj-ea"/>
              </a:rPr>
              <a:t>B</a:t>
            </a:r>
            <a:r>
              <a:rPr lang="zh-CN" altLang="en-US" sz="2400" dirty="0" smtClean="0">
                <a:latin typeface="+mj-lt"/>
                <a:ea typeface="+mj-ea"/>
              </a:rPr>
              <a:t>的根结点及其右孩子的右孩子的</a:t>
            </a:r>
            <a:r>
              <a:rPr lang="en-US" altLang="zh-CN" sz="2400" dirty="0" smtClean="0">
                <a:latin typeface="+mj-lt"/>
                <a:ea typeface="+mj-ea"/>
              </a:rPr>
              <a:t>…</a:t>
            </a:r>
            <a:r>
              <a:rPr lang="zh-CN" altLang="en-US" sz="2400" dirty="0" smtClean="0">
                <a:latin typeface="+mj-lt"/>
                <a:ea typeface="+mj-ea"/>
              </a:rPr>
              <a:t>指针域全部的断开，构成若干棵子树</a:t>
            </a:r>
            <a:r>
              <a:rPr lang="en-US" altLang="zh-CN" sz="2400" dirty="0" smtClean="0">
                <a:latin typeface="+mj-lt"/>
                <a:ea typeface="+mj-ea"/>
              </a:rPr>
              <a:t>B</a:t>
            </a:r>
            <a:r>
              <a:rPr lang="en-US" altLang="zh-CN" sz="2400" baseline="-25000" dirty="0" smtClean="0">
                <a:latin typeface="+mj-lt"/>
                <a:ea typeface="+mj-ea"/>
              </a:rPr>
              <a:t>1</a:t>
            </a:r>
            <a:r>
              <a:rPr lang="en-US" altLang="zh-CN" sz="2400" dirty="0" smtClean="0">
                <a:latin typeface="+mj-lt"/>
                <a:ea typeface="+mj-ea"/>
              </a:rPr>
              <a:t>,B</a:t>
            </a:r>
            <a:r>
              <a:rPr lang="en-US" altLang="zh-CN" sz="2400" baseline="-25000" dirty="0" smtClean="0">
                <a:latin typeface="+mj-lt"/>
                <a:ea typeface="+mj-ea"/>
              </a:rPr>
              <a:t>2</a:t>
            </a:r>
            <a:r>
              <a:rPr lang="en-US" altLang="zh-CN" sz="2400" dirty="0" smtClean="0">
                <a:latin typeface="+mj-lt"/>
                <a:ea typeface="+mj-ea"/>
              </a:rPr>
              <a:t>,…..</a:t>
            </a:r>
            <a:r>
              <a:rPr lang="en-US" altLang="zh-CN" sz="2400" dirty="0" err="1" smtClean="0">
                <a:latin typeface="+mj-lt"/>
                <a:ea typeface="+mj-ea"/>
              </a:rPr>
              <a:t>B</a:t>
            </a:r>
            <a:r>
              <a:rPr lang="en-US" altLang="zh-CN" sz="2400" baseline="-25000" dirty="0" err="1" smtClean="0">
                <a:latin typeface="+mj-lt"/>
                <a:ea typeface="+mj-ea"/>
              </a:rPr>
              <a:t>m</a:t>
            </a:r>
            <a:endParaRPr lang="en-US" altLang="zh-CN" sz="2400" baseline="-25000" dirty="0" smtClean="0">
              <a:latin typeface="+mj-lt"/>
              <a:ea typeface="+mj-ea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+mj-lt"/>
                <a:ea typeface="+mj-ea"/>
              </a:rPr>
              <a:t>将</a:t>
            </a:r>
            <a:r>
              <a:rPr lang="en-US" altLang="zh-CN" sz="2400" dirty="0" smtClean="0">
                <a:latin typeface="+mj-lt"/>
                <a:ea typeface="+mj-ea"/>
              </a:rPr>
              <a:t>B</a:t>
            </a:r>
            <a:r>
              <a:rPr lang="en-US" altLang="zh-CN" sz="2400" b="0" baseline="-25000" dirty="0" smtClean="0">
                <a:latin typeface="+mj-lt"/>
                <a:ea typeface="+mj-ea"/>
              </a:rPr>
              <a:t>1</a:t>
            </a:r>
            <a:r>
              <a:rPr lang="zh-CN" altLang="en-US" sz="2400" dirty="0" smtClean="0">
                <a:latin typeface="+mj-lt"/>
                <a:ea typeface="+mj-ea"/>
              </a:rPr>
              <a:t>－</a:t>
            </a:r>
            <a:r>
              <a:rPr lang="en-US" altLang="zh-CN" sz="2400" dirty="0" smtClean="0">
                <a:latin typeface="+mj-lt"/>
                <a:ea typeface="+mj-ea"/>
              </a:rPr>
              <a:t>&gt;T</a:t>
            </a:r>
            <a:r>
              <a:rPr lang="en-US" altLang="zh-CN" sz="2400" baseline="-25000" dirty="0" smtClean="0">
                <a:latin typeface="+mj-lt"/>
                <a:ea typeface="+mj-ea"/>
              </a:rPr>
              <a:t>1</a:t>
            </a:r>
            <a:r>
              <a:rPr lang="zh-CN" altLang="en-US" sz="2400" dirty="0" smtClean="0">
                <a:latin typeface="+mj-lt"/>
                <a:ea typeface="+mj-ea"/>
              </a:rPr>
              <a:t>， </a:t>
            </a:r>
            <a:r>
              <a:rPr lang="en-US" altLang="zh-CN" sz="2400" dirty="0" smtClean="0">
                <a:latin typeface="+mj-lt"/>
                <a:ea typeface="+mj-ea"/>
              </a:rPr>
              <a:t>B</a:t>
            </a:r>
            <a:r>
              <a:rPr lang="en-US" altLang="zh-CN" sz="2400" baseline="-25000" dirty="0" smtClean="0">
                <a:latin typeface="+mj-lt"/>
                <a:ea typeface="+mj-ea"/>
              </a:rPr>
              <a:t>2</a:t>
            </a:r>
            <a:r>
              <a:rPr lang="zh-CN" altLang="en-US" sz="2400" dirty="0" smtClean="0">
                <a:latin typeface="+mj-lt"/>
                <a:ea typeface="+mj-ea"/>
              </a:rPr>
              <a:t>－</a:t>
            </a:r>
            <a:r>
              <a:rPr lang="en-US" altLang="zh-CN" sz="2400" dirty="0" smtClean="0">
                <a:latin typeface="+mj-lt"/>
                <a:ea typeface="+mj-ea"/>
              </a:rPr>
              <a:t>&gt;T</a:t>
            </a:r>
            <a:r>
              <a:rPr lang="en-US" altLang="zh-CN" sz="2400" baseline="-25000" dirty="0" smtClean="0">
                <a:latin typeface="+mj-lt"/>
                <a:ea typeface="+mj-ea"/>
              </a:rPr>
              <a:t>2</a:t>
            </a:r>
            <a:r>
              <a:rPr lang="zh-CN" altLang="en-US" sz="2400" dirty="0" smtClean="0">
                <a:latin typeface="+mj-lt"/>
                <a:ea typeface="+mj-ea"/>
              </a:rPr>
              <a:t>，</a:t>
            </a:r>
            <a:r>
              <a:rPr lang="en-US" altLang="zh-CN" sz="2400" dirty="0" smtClean="0">
                <a:latin typeface="+mj-lt"/>
                <a:ea typeface="+mj-ea"/>
              </a:rPr>
              <a:t>……</a:t>
            </a:r>
            <a:endParaRPr lang="en-US" altLang="zh-CN" sz="2400" dirty="0" smtClean="0">
              <a:latin typeface="+mj-lt"/>
              <a:ea typeface="+mj-ea"/>
            </a:endParaRPr>
          </a:p>
          <a:p>
            <a:pPr lvl="1" eaLnBrk="1" hangingPunct="1"/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66563" name="Line 5"/>
          <p:cNvSpPr>
            <a:spLocks noChangeShapeType="1"/>
          </p:cNvSpPr>
          <p:nvPr/>
        </p:nvSpPr>
        <p:spPr bwMode="auto">
          <a:xfrm>
            <a:off x="2555776" y="1340222"/>
            <a:ext cx="685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66564" name="Line 6"/>
          <p:cNvSpPr>
            <a:spLocks noChangeShapeType="1"/>
          </p:cNvSpPr>
          <p:nvPr/>
        </p:nvSpPr>
        <p:spPr bwMode="auto">
          <a:xfrm>
            <a:off x="2628801" y="3861048"/>
            <a:ext cx="685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7" name="Group 4"/>
          <p:cNvGrpSpPr/>
          <p:nvPr/>
        </p:nvGrpSpPr>
        <p:grpSpPr bwMode="auto">
          <a:xfrm>
            <a:off x="1447800" y="4090988"/>
            <a:ext cx="4343400" cy="2362200"/>
            <a:chOff x="2688" y="528"/>
            <a:chExt cx="2736" cy="1488"/>
          </a:xfrm>
        </p:grpSpPr>
        <p:sp>
          <p:nvSpPr>
            <p:cNvPr id="67597" name="Oval 5"/>
            <p:cNvSpPr>
              <a:spLocks noChangeArrowheads="1"/>
            </p:cNvSpPr>
            <p:nvPr/>
          </p:nvSpPr>
          <p:spPr bwMode="auto">
            <a:xfrm>
              <a:off x="3840" y="528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A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598" name="Oval 6"/>
            <p:cNvSpPr>
              <a:spLocks noChangeArrowheads="1"/>
            </p:cNvSpPr>
            <p:nvPr/>
          </p:nvSpPr>
          <p:spPr bwMode="auto">
            <a:xfrm>
              <a:off x="3168" y="110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B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599" name="Oval 7"/>
            <p:cNvSpPr>
              <a:spLocks noChangeArrowheads="1"/>
            </p:cNvSpPr>
            <p:nvPr/>
          </p:nvSpPr>
          <p:spPr bwMode="auto">
            <a:xfrm>
              <a:off x="3888" y="105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C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600" name="Oval 8"/>
            <p:cNvSpPr>
              <a:spLocks noChangeArrowheads="1"/>
            </p:cNvSpPr>
            <p:nvPr/>
          </p:nvSpPr>
          <p:spPr bwMode="auto">
            <a:xfrm>
              <a:off x="4608" y="105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D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601" name="Oval 9"/>
            <p:cNvSpPr>
              <a:spLocks noChangeArrowheads="1"/>
            </p:cNvSpPr>
            <p:nvPr/>
          </p:nvSpPr>
          <p:spPr bwMode="auto">
            <a:xfrm>
              <a:off x="2688" y="1728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E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602" name="Oval 10"/>
            <p:cNvSpPr>
              <a:spLocks noChangeArrowheads="1"/>
            </p:cNvSpPr>
            <p:nvPr/>
          </p:nvSpPr>
          <p:spPr bwMode="auto">
            <a:xfrm>
              <a:off x="3360" y="1728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F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603" name="Oval 11"/>
            <p:cNvSpPr>
              <a:spLocks noChangeArrowheads="1"/>
            </p:cNvSpPr>
            <p:nvPr/>
          </p:nvSpPr>
          <p:spPr bwMode="auto">
            <a:xfrm>
              <a:off x="3936" y="16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G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604" name="Oval 12"/>
            <p:cNvSpPr>
              <a:spLocks noChangeArrowheads="1"/>
            </p:cNvSpPr>
            <p:nvPr/>
          </p:nvSpPr>
          <p:spPr bwMode="auto">
            <a:xfrm>
              <a:off x="4752" y="16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I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605" name="Oval 13"/>
            <p:cNvSpPr>
              <a:spLocks noChangeArrowheads="1"/>
            </p:cNvSpPr>
            <p:nvPr/>
          </p:nvSpPr>
          <p:spPr bwMode="auto">
            <a:xfrm>
              <a:off x="5136" y="16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J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606" name="Oval 14"/>
            <p:cNvSpPr>
              <a:spLocks noChangeArrowheads="1"/>
            </p:cNvSpPr>
            <p:nvPr/>
          </p:nvSpPr>
          <p:spPr bwMode="auto">
            <a:xfrm>
              <a:off x="4368" y="16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+mj-lt"/>
                  <a:ea typeface="+mj-ea"/>
                </a:rPr>
                <a:t>H</a:t>
              </a:r>
              <a:endParaRPr lang="en-US" altLang="zh-CN" sz="2400">
                <a:latin typeface="+mj-lt"/>
                <a:ea typeface="+mj-ea"/>
              </a:endParaRPr>
            </a:p>
          </p:txBody>
        </p:sp>
        <p:sp>
          <p:nvSpPr>
            <p:cNvPr id="67607" name="Line 15"/>
            <p:cNvSpPr>
              <a:spLocks noChangeShapeType="1"/>
            </p:cNvSpPr>
            <p:nvPr/>
          </p:nvSpPr>
          <p:spPr bwMode="auto">
            <a:xfrm flipH="1">
              <a:off x="3408" y="768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7608" name="Line 16"/>
            <p:cNvSpPr>
              <a:spLocks noChangeShapeType="1"/>
            </p:cNvSpPr>
            <p:nvPr/>
          </p:nvSpPr>
          <p:spPr bwMode="auto">
            <a:xfrm flipH="1">
              <a:off x="2880" y="134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7609" name="Line 17"/>
            <p:cNvSpPr>
              <a:spLocks noChangeShapeType="1"/>
            </p:cNvSpPr>
            <p:nvPr/>
          </p:nvSpPr>
          <p:spPr bwMode="auto">
            <a:xfrm>
              <a:off x="3360" y="1392"/>
              <a:ext cx="9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7610" name="Line 18"/>
            <p:cNvSpPr>
              <a:spLocks noChangeShapeType="1"/>
            </p:cNvSpPr>
            <p:nvPr/>
          </p:nvSpPr>
          <p:spPr bwMode="auto">
            <a:xfrm flipH="1">
              <a:off x="4512" y="1344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7611" name="Line 19"/>
            <p:cNvSpPr>
              <a:spLocks noChangeShapeType="1"/>
            </p:cNvSpPr>
            <p:nvPr/>
          </p:nvSpPr>
          <p:spPr bwMode="auto">
            <a:xfrm>
              <a:off x="4032" y="13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7612" name="Line 20"/>
            <p:cNvSpPr>
              <a:spLocks noChangeShapeType="1"/>
            </p:cNvSpPr>
            <p:nvPr/>
          </p:nvSpPr>
          <p:spPr bwMode="auto">
            <a:xfrm>
              <a:off x="4032" y="81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7613" name="Line 21"/>
            <p:cNvSpPr>
              <a:spLocks noChangeShapeType="1"/>
            </p:cNvSpPr>
            <p:nvPr/>
          </p:nvSpPr>
          <p:spPr bwMode="auto">
            <a:xfrm>
              <a:off x="4128" y="720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7614" name="Line 22"/>
            <p:cNvSpPr>
              <a:spLocks noChangeShapeType="1"/>
            </p:cNvSpPr>
            <p:nvPr/>
          </p:nvSpPr>
          <p:spPr bwMode="auto">
            <a:xfrm>
              <a:off x="4800" y="1344"/>
              <a:ext cx="4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67615" name="Line 23"/>
            <p:cNvSpPr>
              <a:spLocks noChangeShapeType="1"/>
            </p:cNvSpPr>
            <p:nvPr/>
          </p:nvSpPr>
          <p:spPr bwMode="auto">
            <a:xfrm>
              <a:off x="4896" y="1296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grpSp>
        <p:nvGrpSpPr>
          <p:cNvPr id="67588" name="Group 24"/>
          <p:cNvGrpSpPr/>
          <p:nvPr/>
        </p:nvGrpSpPr>
        <p:grpSpPr bwMode="auto">
          <a:xfrm>
            <a:off x="3130628" y="3213100"/>
            <a:ext cx="439506" cy="838200"/>
            <a:chOff x="3802" y="0"/>
            <a:chExt cx="291" cy="528"/>
          </a:xfrm>
        </p:grpSpPr>
        <p:sp>
          <p:nvSpPr>
            <p:cNvPr id="67595" name="Text Box 25"/>
            <p:cNvSpPr txBox="1">
              <a:spLocks noChangeArrowheads="1"/>
            </p:cNvSpPr>
            <p:nvPr/>
          </p:nvSpPr>
          <p:spPr bwMode="auto">
            <a:xfrm>
              <a:off x="3802" y="0"/>
              <a:ext cx="29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>
                  <a:latin typeface="+mj-lt"/>
                  <a:ea typeface="+mj-ea"/>
                </a:rPr>
                <a:t>T</a:t>
              </a:r>
              <a:endParaRPr lang="en-US" altLang="zh-CN">
                <a:latin typeface="+mj-lt"/>
                <a:ea typeface="+mj-ea"/>
              </a:endParaRPr>
            </a:p>
          </p:txBody>
        </p:sp>
        <p:sp>
          <p:nvSpPr>
            <p:cNvPr id="67596" name="Line 26"/>
            <p:cNvSpPr>
              <a:spLocks noChangeShapeType="1"/>
            </p:cNvSpPr>
            <p:nvPr/>
          </p:nvSpPr>
          <p:spPr bwMode="auto">
            <a:xfrm>
              <a:off x="3984" y="28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1649496" y="3271838"/>
            <a:ext cx="652296" cy="525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>
                <a:latin typeface="+mj-lt"/>
                <a:ea typeface="+mj-ea"/>
              </a:rPr>
              <a:t>例</a:t>
            </a:r>
            <a:r>
              <a:rPr lang="en-US" altLang="zh-CN" sz="2400">
                <a:latin typeface="+mj-lt"/>
                <a:ea typeface="+mj-ea"/>
              </a:rPr>
              <a:t>:</a:t>
            </a:r>
            <a:endParaRPr lang="en-US" altLang="zh-CN" sz="2400">
              <a:latin typeface="+mj-lt"/>
              <a:ea typeface="+mj-ea"/>
            </a:endParaRPr>
          </a:p>
        </p:txBody>
      </p:sp>
      <p:sp>
        <p:nvSpPr>
          <p:cNvPr id="178204" name="Rectangle 28"/>
          <p:cNvSpPr>
            <a:spLocks noChangeArrowheads="1"/>
          </p:cNvSpPr>
          <p:nvPr/>
        </p:nvSpPr>
        <p:spPr bwMode="auto">
          <a:xfrm>
            <a:off x="5486400" y="3252788"/>
            <a:ext cx="3429000" cy="956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latin typeface="+mj-lt"/>
                <a:ea typeface="+mj-ea"/>
              </a:rPr>
              <a:t>先根访问</a:t>
            </a:r>
            <a:r>
              <a:rPr lang="en-US" altLang="zh-CN" sz="2800" dirty="0">
                <a:latin typeface="+mj-lt"/>
                <a:ea typeface="+mj-ea"/>
              </a:rPr>
              <a:t>: ABEFCGDHIJ</a:t>
            </a:r>
            <a:endParaRPr lang="en-US" altLang="zh-CN" sz="2800" dirty="0">
              <a:latin typeface="+mj-lt"/>
              <a:ea typeface="+mj-ea"/>
            </a:endParaRPr>
          </a:p>
        </p:txBody>
      </p:sp>
      <p:sp>
        <p:nvSpPr>
          <p:cNvPr id="178205" name="Rectangle 29"/>
          <p:cNvSpPr>
            <a:spLocks noChangeArrowheads="1"/>
          </p:cNvSpPr>
          <p:nvPr/>
        </p:nvSpPr>
        <p:spPr bwMode="auto">
          <a:xfrm>
            <a:off x="5562600" y="4395788"/>
            <a:ext cx="3581400" cy="956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>
                <a:latin typeface="+mj-lt"/>
                <a:ea typeface="+mj-ea"/>
              </a:rPr>
              <a:t>后根访问</a:t>
            </a:r>
            <a:r>
              <a:rPr lang="en-US" altLang="zh-CN" sz="2800">
                <a:latin typeface="+mj-lt"/>
                <a:ea typeface="+mj-ea"/>
              </a:rPr>
              <a:t>: EFBGCHIJDA</a:t>
            </a:r>
            <a:endParaRPr lang="en-US" altLang="zh-CN" sz="2800">
              <a:latin typeface="+mj-lt"/>
              <a:ea typeface="+mj-ea"/>
            </a:endParaRPr>
          </a:p>
        </p:txBody>
      </p:sp>
      <p:sp>
        <p:nvSpPr>
          <p:cNvPr id="67592" name="Line 30"/>
          <p:cNvSpPr>
            <a:spLocks noChangeShapeType="1"/>
          </p:cNvSpPr>
          <p:nvPr/>
        </p:nvSpPr>
        <p:spPr bwMode="auto">
          <a:xfrm>
            <a:off x="3851920" y="2348682"/>
            <a:ext cx="6858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67593" name="Line 31"/>
          <p:cNvSpPr>
            <a:spLocks noChangeShapeType="1"/>
          </p:cNvSpPr>
          <p:nvPr/>
        </p:nvSpPr>
        <p:spPr bwMode="auto">
          <a:xfrm>
            <a:off x="5580708" y="2924944"/>
            <a:ext cx="6858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6759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solidFill>
                  <a:schemeClr val="tx1"/>
                </a:solidFill>
              </a:rPr>
              <a:t>树和森林的遍历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buClr>
                <a:srgbClr val="FF99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latin typeface="+mj-lt"/>
                <a:ea typeface="+mj-ea"/>
              </a:rPr>
              <a:t>树的遍历</a:t>
            </a:r>
            <a:endParaRPr lang="zh-CN" altLang="en-US" sz="3600" dirty="0">
              <a:latin typeface="+mj-lt"/>
              <a:ea typeface="+mj-ea"/>
            </a:endParaRPr>
          </a:p>
          <a:p>
            <a:pPr marL="805180" lvl="1">
              <a:buClr>
                <a:srgbClr val="00CCFF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+mj-lt"/>
                <a:ea typeface="+mj-ea"/>
              </a:rPr>
              <a:t>先根：根         先根遍历每棵子树</a:t>
            </a:r>
            <a:endParaRPr lang="zh-CN" altLang="en-US" dirty="0">
              <a:latin typeface="+mj-lt"/>
              <a:ea typeface="+mj-ea"/>
            </a:endParaRPr>
          </a:p>
          <a:p>
            <a:pPr marL="805180" lvl="1">
              <a:buClr>
                <a:srgbClr val="00CCFF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+mj-lt"/>
                <a:ea typeface="+mj-ea"/>
              </a:rPr>
              <a:t>后根：后根遍历子树         根</a:t>
            </a:r>
            <a:endParaRPr lang="zh-CN" altLang="en-US" dirty="0"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4" grpId="0"/>
      <p:bldP spid="178205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4.7  Huffman</a:t>
            </a:r>
            <a:r>
              <a:rPr lang="zh-CN" altLang="en-US" dirty="0" smtClean="0"/>
              <a:t>树及其应用</a:t>
            </a:r>
            <a:endParaRPr lang="zh-CN" altLang="en-US" dirty="0" smtClean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980728"/>
            <a:ext cx="7875984" cy="4536504"/>
          </a:xfrm>
        </p:spPr>
        <p:txBody>
          <a:bodyPr/>
          <a:lstStyle/>
          <a:p>
            <a:pPr marL="342900" lvl="1" indent="-342900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dirty="0">
                <a:cs typeface="+mn-cs"/>
              </a:rPr>
              <a:t>带权树</a:t>
            </a:r>
            <a:endParaRPr lang="en-US" altLang="zh-CN" dirty="0">
              <a:cs typeface="+mn-cs"/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 sz="2600" dirty="0" smtClean="0">
                <a:solidFill>
                  <a:schemeClr val="accent1"/>
                </a:solidFill>
              </a:rPr>
              <a:t>路径</a:t>
            </a:r>
            <a:r>
              <a:rPr lang="zh-CN" altLang="en-US" sz="2600" dirty="0" smtClean="0"/>
              <a:t>：结点</a:t>
            </a:r>
            <a:r>
              <a:rPr lang="en-US" altLang="zh-CN" sz="2600" dirty="0" err="1" smtClean="0"/>
              <a:t>k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-&gt;</a:t>
            </a:r>
            <a:r>
              <a:rPr lang="zh-CN" altLang="en-US" sz="2600" dirty="0" smtClean="0"/>
              <a:t>结点</a:t>
            </a:r>
            <a:r>
              <a:rPr lang="en-US" altLang="zh-CN" sz="2600" dirty="0" err="1" smtClean="0"/>
              <a:t>k</a:t>
            </a:r>
            <a:r>
              <a:rPr lang="en-US" altLang="zh-CN" sz="2600" baseline="-25000" dirty="0" err="1" smtClean="0"/>
              <a:t>j</a:t>
            </a:r>
            <a:r>
              <a:rPr lang="zh-CN" altLang="en-US" sz="2600" dirty="0" smtClean="0"/>
              <a:t>的分支</a:t>
            </a:r>
            <a:endParaRPr lang="zh-CN" altLang="en-US" sz="2600" dirty="0" smtClean="0"/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 sz="2600" dirty="0" smtClean="0">
                <a:solidFill>
                  <a:schemeClr val="accent1"/>
                </a:solidFill>
              </a:rPr>
              <a:t>路径长度</a:t>
            </a:r>
            <a:r>
              <a:rPr lang="zh-CN" altLang="en-US" sz="2600" dirty="0" smtClean="0"/>
              <a:t>：路径上的分支数目</a:t>
            </a:r>
            <a:endParaRPr lang="zh-CN" altLang="en-US" sz="2600" dirty="0" smtClean="0"/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 sz="2600" dirty="0" smtClean="0">
                <a:solidFill>
                  <a:schemeClr val="accent1"/>
                </a:solidFill>
              </a:rPr>
              <a:t>树的路径长度</a:t>
            </a:r>
            <a:r>
              <a:rPr lang="en-US" altLang="zh-CN" sz="2600" dirty="0" smtClean="0"/>
              <a:t>: </a:t>
            </a:r>
            <a:r>
              <a:rPr lang="zh-CN" altLang="en-US" sz="2600" dirty="0" smtClean="0"/>
              <a:t>从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根</a:t>
            </a:r>
            <a:r>
              <a:rPr lang="zh-CN" altLang="en-US" sz="2600" dirty="0" smtClean="0">
                <a:solidFill>
                  <a:srgbClr val="FF9900"/>
                </a:solidFill>
              </a:rPr>
              <a:t>到所有叶结点</a:t>
            </a:r>
            <a:r>
              <a:rPr lang="zh-CN" altLang="en-US" sz="2600" dirty="0" smtClean="0"/>
              <a:t>路径长度之和</a:t>
            </a:r>
            <a:endParaRPr lang="zh-CN" altLang="en-US" sz="2600" dirty="0" smtClean="0"/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 sz="2600" dirty="0" smtClean="0">
                <a:solidFill>
                  <a:schemeClr val="accent1"/>
                </a:solidFill>
              </a:rPr>
              <a:t>结点的带权路径长度</a:t>
            </a:r>
            <a:r>
              <a:rPr lang="zh-CN" altLang="en-US" sz="2600" dirty="0" smtClean="0"/>
              <a:t>：根</a:t>
            </a:r>
            <a:r>
              <a:rPr lang="en-US" altLang="zh-CN" sz="2600" dirty="0" smtClean="0"/>
              <a:t>-&gt;</a:t>
            </a:r>
            <a:r>
              <a:rPr lang="zh-CN" altLang="en-US" sz="2600" dirty="0" smtClean="0"/>
              <a:t>结点的路径长度*权值</a:t>
            </a:r>
            <a:endParaRPr lang="zh-CN" altLang="en-US" sz="2600" dirty="0" smtClean="0"/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 sz="2600" dirty="0" smtClean="0">
                <a:solidFill>
                  <a:schemeClr val="accent1"/>
                </a:solidFill>
              </a:rPr>
              <a:t>树的带权路径长度（</a:t>
            </a:r>
            <a:r>
              <a:rPr lang="en-US" altLang="zh-CN" sz="2600" dirty="0" smtClean="0">
                <a:solidFill>
                  <a:schemeClr val="accent1"/>
                </a:solidFill>
              </a:rPr>
              <a:t>WPL</a:t>
            </a:r>
            <a:r>
              <a:rPr lang="zh-CN" altLang="en-US" sz="2600" dirty="0" smtClean="0">
                <a:solidFill>
                  <a:schemeClr val="accent1"/>
                </a:solidFill>
              </a:rPr>
              <a:t>）</a:t>
            </a:r>
            <a:r>
              <a:rPr lang="zh-CN" altLang="en-US" sz="2600" dirty="0" smtClean="0"/>
              <a:t>：树中</a:t>
            </a:r>
            <a:r>
              <a:rPr lang="zh-CN" altLang="en-US" sz="2600" dirty="0" smtClean="0">
                <a:solidFill>
                  <a:srgbClr val="FF6600"/>
                </a:solidFill>
              </a:rPr>
              <a:t>所有叶子结点</a:t>
            </a:r>
            <a:r>
              <a:rPr lang="zh-CN" altLang="en-US" sz="2600" dirty="0" smtClean="0"/>
              <a:t>的带权路径长度之和</a:t>
            </a:r>
            <a:endParaRPr lang="zh-CN" altLang="zh-CN" sz="2600" dirty="0" smtClean="0"/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 sz="2600" dirty="0" smtClean="0">
                <a:solidFill>
                  <a:schemeClr val="accent1"/>
                </a:solidFill>
              </a:rPr>
              <a:t>Huffman</a:t>
            </a:r>
            <a:r>
              <a:rPr lang="zh-CN" altLang="en-US" sz="2600" dirty="0" smtClean="0">
                <a:solidFill>
                  <a:schemeClr val="accent1"/>
                </a:solidFill>
              </a:rPr>
              <a:t>树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WPL</a:t>
            </a:r>
            <a:r>
              <a:rPr lang="zh-CN" altLang="en-US" sz="2600" dirty="0" smtClean="0"/>
              <a:t>最小的二叉树（最优二叉树）</a:t>
            </a:r>
            <a:endParaRPr lang="zh-CN" altLang="en-US" sz="2600" dirty="0" smtClean="0"/>
          </a:p>
          <a:p>
            <a:pPr eaLnBrk="1" hangingPunct="1">
              <a:lnSpc>
                <a:spcPct val="95000"/>
              </a:lnSpc>
              <a:defRPr/>
            </a:pPr>
            <a:endParaRPr lang="en-US" altLang="zh-CN" sz="2600" dirty="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254126" y="5014912"/>
            <a:ext cx="7167564" cy="1497013"/>
            <a:chOff x="1101" y="2737"/>
            <a:chExt cx="4515" cy="943"/>
          </a:xfrm>
        </p:grpSpPr>
        <p:grpSp>
          <p:nvGrpSpPr>
            <p:cNvPr id="69637" name="Group 5"/>
            <p:cNvGrpSpPr/>
            <p:nvPr/>
          </p:nvGrpSpPr>
          <p:grpSpPr bwMode="auto">
            <a:xfrm>
              <a:off x="1101" y="2737"/>
              <a:ext cx="1890" cy="943"/>
              <a:chOff x="923" y="2976"/>
              <a:chExt cx="1588" cy="764"/>
            </a:xfrm>
          </p:grpSpPr>
          <p:sp>
            <p:nvSpPr>
              <p:cNvPr id="69639" name="Text Box 6"/>
              <p:cNvSpPr txBox="1">
                <a:spLocks noChangeArrowheads="1"/>
              </p:cNvSpPr>
              <p:nvPr/>
            </p:nvSpPr>
            <p:spPr bwMode="auto">
              <a:xfrm>
                <a:off x="923" y="3264"/>
                <a:ext cx="64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WPL=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69640" name="Rectangle 7"/>
              <p:cNvSpPr>
                <a:spLocks noChangeArrowheads="1"/>
              </p:cNvSpPr>
              <p:nvPr/>
            </p:nvSpPr>
            <p:spPr bwMode="auto">
              <a:xfrm>
                <a:off x="1639" y="3267"/>
                <a:ext cx="23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zh-CN" sz="2800" b="1">
                    <a:ea typeface="楷体_GB2312" pitchFamily="49" charset="-122"/>
                  </a:rPr>
                  <a:t>∑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69641" name="Text Box 8"/>
              <p:cNvSpPr txBox="1">
                <a:spLocks noChangeArrowheads="1"/>
              </p:cNvSpPr>
              <p:nvPr/>
            </p:nvSpPr>
            <p:spPr bwMode="auto">
              <a:xfrm>
                <a:off x="1928" y="3210"/>
                <a:ext cx="583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 b="1" dirty="0" err="1" smtClean="0">
                    <a:ea typeface="楷体_GB2312" pitchFamily="49" charset="-122"/>
                  </a:rPr>
                  <a:t>w</a:t>
                </a:r>
                <a:r>
                  <a:rPr lang="en-US" altLang="zh-CN" sz="2400" b="1" baseline="-25000" dirty="0" err="1" smtClean="0">
                    <a:ea typeface="楷体_GB2312" pitchFamily="49" charset="-122"/>
                  </a:rPr>
                  <a:t>k</a:t>
                </a:r>
                <a:r>
                  <a:rPr lang="en-US" altLang="zh-CN" sz="2400" b="1" baseline="-25000" dirty="0" smtClean="0">
                    <a:ea typeface="楷体_GB2312" pitchFamily="49" charset="-122"/>
                  </a:rPr>
                  <a:t>  * </a:t>
                </a:r>
                <a:r>
                  <a:rPr lang="en-US" altLang="zh-CN" sz="2400" b="1" dirty="0" err="1" smtClean="0">
                    <a:ea typeface="楷体_GB2312" pitchFamily="49" charset="-122"/>
                  </a:rPr>
                  <a:t>L</a:t>
                </a:r>
                <a:r>
                  <a:rPr lang="en-US" altLang="zh-CN" sz="2400" b="1" baseline="-25000" dirty="0" err="1" smtClean="0">
                    <a:ea typeface="楷体_GB2312" pitchFamily="49" charset="-122"/>
                  </a:rPr>
                  <a:t>k</a:t>
                </a:r>
                <a:endParaRPr lang="en-US" altLang="zh-CN" sz="2400" b="1" dirty="0">
                  <a:ea typeface="楷体_GB2312" pitchFamily="49" charset="-122"/>
                </a:endParaRPr>
              </a:p>
            </p:txBody>
          </p:sp>
          <p:sp>
            <p:nvSpPr>
              <p:cNvPr id="69642" name="Text Box 9"/>
              <p:cNvSpPr txBox="1">
                <a:spLocks noChangeArrowheads="1"/>
              </p:cNvSpPr>
              <p:nvPr/>
            </p:nvSpPr>
            <p:spPr bwMode="auto">
              <a:xfrm>
                <a:off x="1690" y="2976"/>
                <a:ext cx="20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n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69643" name="Text Box 10"/>
              <p:cNvSpPr txBox="1">
                <a:spLocks noChangeArrowheads="1"/>
              </p:cNvSpPr>
              <p:nvPr/>
            </p:nvSpPr>
            <p:spPr bwMode="auto">
              <a:xfrm>
                <a:off x="1594" y="3472"/>
                <a:ext cx="41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k=1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</p:grpSp>
        <p:sp>
          <p:nvSpPr>
            <p:cNvPr id="396299" name="Text Box 11"/>
            <p:cNvSpPr txBox="1">
              <a:spLocks noChangeArrowheads="1"/>
            </p:cNvSpPr>
            <p:nvPr/>
          </p:nvSpPr>
          <p:spPr bwMode="auto">
            <a:xfrm>
              <a:off x="3168" y="2784"/>
              <a:ext cx="2448" cy="8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3600" tIns="46800" rIns="93600" bIns="46800">
              <a:spAutoFit/>
            </a:bodyPr>
            <a:lstStyle/>
            <a:p>
              <a:pPr marL="2857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zh-CN" sz="2400" b="1" dirty="0">
                  <a:ea typeface="仿宋_GB2312" pitchFamily="49" charset="-122"/>
                </a:rPr>
                <a:t>n </a:t>
              </a:r>
              <a:r>
                <a:rPr lang="zh-CN" altLang="en-US" sz="2400" b="1" dirty="0">
                  <a:ea typeface="仿宋_GB2312" pitchFamily="49" charset="-122"/>
                </a:rPr>
                <a:t>为叶结点总数</a:t>
              </a:r>
              <a:endParaRPr lang="zh-CN" altLang="en-US" sz="2400" b="1" dirty="0">
                <a:ea typeface="仿宋_GB2312" pitchFamily="49" charset="-122"/>
              </a:endParaRPr>
            </a:p>
            <a:p>
              <a:pPr marL="2857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zh-CN" sz="2400" b="1" dirty="0" err="1">
                  <a:ea typeface="仿宋_GB2312" pitchFamily="49" charset="-122"/>
                </a:rPr>
                <a:t>w</a:t>
              </a:r>
              <a:r>
                <a:rPr lang="en-US" altLang="zh-CN" sz="2400" b="1" baseline="-25000" dirty="0" err="1">
                  <a:ea typeface="仿宋_GB2312" pitchFamily="49" charset="-122"/>
                </a:rPr>
                <a:t>k</a:t>
              </a:r>
              <a:r>
                <a:rPr lang="zh-CN" altLang="en-US" sz="2400" b="1" dirty="0">
                  <a:ea typeface="仿宋_GB2312" pitchFamily="49" charset="-122"/>
                </a:rPr>
                <a:t>为叶结点权值</a:t>
              </a:r>
              <a:endParaRPr lang="zh-CN" altLang="en-US" sz="2400" b="1" dirty="0">
                <a:ea typeface="仿宋_GB2312" pitchFamily="49" charset="-122"/>
              </a:endParaRPr>
            </a:p>
            <a:p>
              <a:pPr marL="2857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zh-CN" sz="2400" b="1" dirty="0" err="1">
                  <a:ea typeface="仿宋_GB2312" pitchFamily="49" charset="-122"/>
                </a:rPr>
                <a:t>L</a:t>
              </a:r>
              <a:r>
                <a:rPr lang="en-US" altLang="zh-CN" sz="2400" b="1" baseline="-25000" dirty="0" err="1">
                  <a:ea typeface="仿宋_GB2312" pitchFamily="49" charset="-122"/>
                </a:rPr>
                <a:t>k</a:t>
              </a:r>
              <a:r>
                <a:rPr lang="en-US" altLang="zh-CN" sz="2400" b="1" baseline="-25000" dirty="0">
                  <a:ea typeface="仿宋_GB2312" pitchFamily="49" charset="-122"/>
                </a:rPr>
                <a:t> </a:t>
              </a:r>
              <a:r>
                <a:rPr lang="en-US" altLang="zh-CN" sz="2400" b="1" dirty="0">
                  <a:ea typeface="仿宋_GB2312" pitchFamily="49" charset="-122"/>
                </a:rPr>
                <a:t> </a:t>
              </a:r>
              <a:r>
                <a:rPr lang="zh-CN" altLang="en-US" sz="2400" b="1" dirty="0">
                  <a:ea typeface="仿宋_GB2312" pitchFamily="49" charset="-122"/>
                </a:rPr>
                <a:t>为叶结点的路径长度</a:t>
              </a:r>
              <a:endParaRPr lang="zh-CN" altLang="en-US" sz="2400" b="1" dirty="0">
                <a:ea typeface="仿宋_GB2312" pitchFamily="49" charset="-122"/>
              </a:endParaRPr>
            </a:p>
          </p:txBody>
        </p:sp>
      </p:grpSp>
      <p:grpSp>
        <p:nvGrpSpPr>
          <p:cNvPr id="13" name="Group 33"/>
          <p:cNvGrpSpPr/>
          <p:nvPr/>
        </p:nvGrpSpPr>
        <p:grpSpPr bwMode="auto">
          <a:xfrm>
            <a:off x="6657120" y="620686"/>
            <a:ext cx="1752600" cy="1371600"/>
            <a:chOff x="4382" y="4150"/>
            <a:chExt cx="1905" cy="1269"/>
          </a:xfrm>
        </p:grpSpPr>
        <p:grpSp>
          <p:nvGrpSpPr>
            <p:cNvPr id="15" name="Group 34"/>
            <p:cNvGrpSpPr/>
            <p:nvPr/>
          </p:nvGrpSpPr>
          <p:grpSpPr bwMode="auto">
            <a:xfrm>
              <a:off x="5600" y="4150"/>
              <a:ext cx="281" cy="336"/>
              <a:chOff x="2150" y="2547"/>
              <a:chExt cx="281" cy="336"/>
            </a:xfrm>
          </p:grpSpPr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72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zh-CN" sz="1600">
                  <a:latin typeface="+mj-lt"/>
                  <a:ea typeface="+mj-ea"/>
                </a:endParaRPr>
              </a:p>
            </p:txBody>
          </p:sp>
          <p:sp>
            <p:nvSpPr>
              <p:cNvPr id="41" name="Oval 3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6" name="Group 37"/>
            <p:cNvGrpSpPr/>
            <p:nvPr/>
          </p:nvGrpSpPr>
          <p:grpSpPr bwMode="auto">
            <a:xfrm>
              <a:off x="6006" y="4461"/>
              <a:ext cx="281" cy="336"/>
              <a:chOff x="2150" y="2547"/>
              <a:chExt cx="281" cy="336"/>
            </a:xfrm>
          </p:grpSpPr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72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>
                    <a:latin typeface="+mj-lt"/>
                    <a:ea typeface="+mj-ea"/>
                  </a:rPr>
                  <a:t>7</a:t>
                </a:r>
                <a:endParaRPr kumimoji="0" lang="en-US" altLang="zh-CN" sz="1600">
                  <a:latin typeface="+mj-lt"/>
                  <a:ea typeface="+mj-ea"/>
                </a:endParaRPr>
              </a:p>
            </p:txBody>
          </p:sp>
          <p:sp>
            <p:nvSpPr>
              <p:cNvPr id="39" name="Oval 3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7" name="Group 40"/>
            <p:cNvGrpSpPr/>
            <p:nvPr/>
          </p:nvGrpSpPr>
          <p:grpSpPr bwMode="auto">
            <a:xfrm>
              <a:off x="4788" y="4772"/>
              <a:ext cx="281" cy="336"/>
              <a:chOff x="2150" y="2547"/>
              <a:chExt cx="281" cy="336"/>
            </a:xfrm>
          </p:grpSpPr>
          <p:sp>
            <p:nvSpPr>
              <p:cNvPr id="36" name="Text Box 4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72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zh-CN" sz="1600">
                  <a:latin typeface="+mj-lt"/>
                  <a:ea typeface="+mj-ea"/>
                </a:endParaRPr>
              </a:p>
            </p:txBody>
          </p:sp>
          <p:sp>
            <p:nvSpPr>
              <p:cNvPr id="37" name="Oval 4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8" name="Group 43"/>
            <p:cNvGrpSpPr/>
            <p:nvPr/>
          </p:nvGrpSpPr>
          <p:grpSpPr bwMode="auto">
            <a:xfrm>
              <a:off x="5194" y="4461"/>
              <a:ext cx="281" cy="336"/>
              <a:chOff x="2150" y="2547"/>
              <a:chExt cx="281" cy="336"/>
            </a:xfrm>
          </p:grpSpPr>
          <p:sp>
            <p:nvSpPr>
              <p:cNvPr id="34" name="Text Box 4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72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zh-CN" sz="1600">
                  <a:latin typeface="+mj-lt"/>
                  <a:ea typeface="+mj-ea"/>
                </a:endParaRPr>
              </a:p>
            </p:txBody>
          </p:sp>
          <p:sp>
            <p:nvSpPr>
              <p:cNvPr id="35" name="Oval 4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9" name="Group 46"/>
            <p:cNvGrpSpPr/>
            <p:nvPr/>
          </p:nvGrpSpPr>
          <p:grpSpPr bwMode="auto">
            <a:xfrm>
              <a:off x="4382" y="5083"/>
              <a:ext cx="281" cy="336"/>
              <a:chOff x="2150" y="2547"/>
              <a:chExt cx="281" cy="336"/>
            </a:xfrm>
          </p:grpSpPr>
          <p:sp>
            <p:nvSpPr>
              <p:cNvPr id="32" name="Text Box 4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72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>
                    <a:latin typeface="+mj-lt"/>
                    <a:ea typeface="+mj-ea"/>
                  </a:rPr>
                  <a:t>1</a:t>
                </a:r>
                <a:endParaRPr kumimoji="0" lang="en-US" altLang="zh-CN" sz="1600">
                  <a:latin typeface="+mj-lt"/>
                  <a:ea typeface="+mj-ea"/>
                </a:endParaRPr>
              </a:p>
            </p:txBody>
          </p:sp>
          <p:sp>
            <p:nvSpPr>
              <p:cNvPr id="33" name="Oval 4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20" name="Group 49"/>
            <p:cNvGrpSpPr/>
            <p:nvPr/>
          </p:nvGrpSpPr>
          <p:grpSpPr bwMode="auto">
            <a:xfrm>
              <a:off x="5194" y="5083"/>
              <a:ext cx="281" cy="336"/>
              <a:chOff x="2150" y="2547"/>
              <a:chExt cx="281" cy="336"/>
            </a:xfrm>
          </p:grpSpPr>
          <p:sp>
            <p:nvSpPr>
              <p:cNvPr id="30" name="Text Box 5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72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>
                    <a:latin typeface="+mj-lt"/>
                    <a:ea typeface="+mj-ea"/>
                  </a:rPr>
                  <a:t>3</a:t>
                </a:r>
                <a:endParaRPr kumimoji="0" lang="en-US" altLang="zh-CN" sz="1600">
                  <a:latin typeface="+mj-lt"/>
                  <a:ea typeface="+mj-ea"/>
                </a:endParaRPr>
              </a:p>
            </p:txBody>
          </p:sp>
          <p:sp>
            <p:nvSpPr>
              <p:cNvPr id="31" name="Oval 5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21" name="Group 52"/>
            <p:cNvGrpSpPr/>
            <p:nvPr/>
          </p:nvGrpSpPr>
          <p:grpSpPr bwMode="auto">
            <a:xfrm>
              <a:off x="5600" y="4772"/>
              <a:ext cx="281" cy="336"/>
              <a:chOff x="2150" y="2547"/>
              <a:chExt cx="281" cy="336"/>
            </a:xfrm>
          </p:grpSpPr>
          <p:sp>
            <p:nvSpPr>
              <p:cNvPr id="28" name="Text Box 5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72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>
                    <a:latin typeface="+mj-lt"/>
                    <a:ea typeface="+mj-ea"/>
                  </a:rPr>
                  <a:t>5</a:t>
                </a:r>
                <a:endParaRPr kumimoji="0" lang="en-US" altLang="zh-CN" sz="1600">
                  <a:latin typeface="+mj-lt"/>
                  <a:ea typeface="+mj-ea"/>
                </a:endParaRPr>
              </a:p>
            </p:txBody>
          </p:sp>
          <p:sp>
            <p:nvSpPr>
              <p:cNvPr id="29" name="Oval 5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 flipH="1">
              <a:off x="5448" y="4475"/>
              <a:ext cx="225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3" name="Line 56"/>
            <p:cNvSpPr>
              <a:spLocks noChangeShapeType="1"/>
            </p:cNvSpPr>
            <p:nvPr/>
          </p:nvSpPr>
          <p:spPr bwMode="auto">
            <a:xfrm flipH="1">
              <a:off x="5043" y="4751"/>
              <a:ext cx="185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 flipH="1">
              <a:off x="4638" y="5044"/>
              <a:ext cx="202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5" name="Line 58"/>
            <p:cNvSpPr>
              <a:spLocks noChangeShapeType="1"/>
            </p:cNvSpPr>
            <p:nvPr/>
          </p:nvSpPr>
          <p:spPr bwMode="auto">
            <a:xfrm>
              <a:off x="5803" y="4461"/>
              <a:ext cx="200" cy="1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" name="Line 59"/>
            <p:cNvSpPr>
              <a:spLocks noChangeShapeType="1"/>
            </p:cNvSpPr>
            <p:nvPr/>
          </p:nvSpPr>
          <p:spPr bwMode="auto">
            <a:xfrm>
              <a:off x="5397" y="4772"/>
              <a:ext cx="201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7" name="Line 60"/>
            <p:cNvSpPr>
              <a:spLocks noChangeShapeType="1"/>
            </p:cNvSpPr>
            <p:nvPr/>
          </p:nvSpPr>
          <p:spPr bwMode="auto">
            <a:xfrm>
              <a:off x="4991" y="5083"/>
              <a:ext cx="217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/>
          <p:nvPr/>
        </p:nvGrpSpPr>
        <p:grpSpPr bwMode="auto">
          <a:xfrm>
            <a:off x="990600" y="914400"/>
            <a:ext cx="3657600" cy="2093913"/>
            <a:chOff x="624" y="480"/>
            <a:chExt cx="2304" cy="1319"/>
          </a:xfrm>
        </p:grpSpPr>
        <p:grpSp>
          <p:nvGrpSpPr>
            <p:cNvPr id="70751" name="Group 3"/>
            <p:cNvGrpSpPr/>
            <p:nvPr/>
          </p:nvGrpSpPr>
          <p:grpSpPr bwMode="auto">
            <a:xfrm>
              <a:off x="768" y="480"/>
              <a:ext cx="1440" cy="912"/>
              <a:chOff x="1337" y="4150"/>
              <a:chExt cx="2311" cy="1269"/>
            </a:xfrm>
          </p:grpSpPr>
          <p:grpSp>
            <p:nvGrpSpPr>
              <p:cNvPr id="70753" name="Group 4"/>
              <p:cNvGrpSpPr/>
              <p:nvPr/>
            </p:nvGrpSpPr>
            <p:grpSpPr bwMode="auto">
              <a:xfrm>
                <a:off x="2352" y="4150"/>
                <a:ext cx="281" cy="336"/>
                <a:chOff x="2150" y="2547"/>
                <a:chExt cx="281" cy="336"/>
              </a:xfrm>
            </p:grpSpPr>
            <p:sp>
              <p:nvSpPr>
                <p:cNvPr id="7077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79" name="Oval 6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54" name="Group 7"/>
              <p:cNvGrpSpPr/>
              <p:nvPr/>
            </p:nvGrpSpPr>
            <p:grpSpPr bwMode="auto">
              <a:xfrm>
                <a:off x="2961" y="4461"/>
                <a:ext cx="281" cy="336"/>
                <a:chOff x="2150" y="2547"/>
                <a:chExt cx="281" cy="336"/>
              </a:xfrm>
            </p:grpSpPr>
            <p:sp>
              <p:nvSpPr>
                <p:cNvPr id="7077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77" name="Oval 9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55" name="Group 10"/>
              <p:cNvGrpSpPr/>
              <p:nvPr/>
            </p:nvGrpSpPr>
            <p:grpSpPr bwMode="auto">
              <a:xfrm>
                <a:off x="1743" y="4461"/>
                <a:ext cx="281" cy="336"/>
                <a:chOff x="2150" y="2547"/>
                <a:chExt cx="281" cy="336"/>
              </a:xfrm>
            </p:grpSpPr>
            <p:sp>
              <p:nvSpPr>
                <p:cNvPr id="7077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75" name="Oval 1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56" name="Group 13"/>
              <p:cNvGrpSpPr/>
              <p:nvPr/>
            </p:nvGrpSpPr>
            <p:grpSpPr bwMode="auto">
              <a:xfrm>
                <a:off x="1337" y="5083"/>
                <a:ext cx="281" cy="336"/>
                <a:chOff x="2150" y="2547"/>
                <a:chExt cx="281" cy="336"/>
              </a:xfrm>
            </p:grpSpPr>
            <p:sp>
              <p:nvSpPr>
                <p:cNvPr id="7077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1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73" name="Oval 1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57" name="Group 16"/>
              <p:cNvGrpSpPr/>
              <p:nvPr/>
            </p:nvGrpSpPr>
            <p:grpSpPr bwMode="auto">
              <a:xfrm>
                <a:off x="2149" y="5083"/>
                <a:ext cx="281" cy="336"/>
                <a:chOff x="2150" y="2547"/>
                <a:chExt cx="281" cy="336"/>
              </a:xfrm>
            </p:grpSpPr>
            <p:sp>
              <p:nvSpPr>
                <p:cNvPr id="7077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3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71" name="Oval 1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58" name="Group 19"/>
              <p:cNvGrpSpPr/>
              <p:nvPr/>
            </p:nvGrpSpPr>
            <p:grpSpPr bwMode="auto">
              <a:xfrm>
                <a:off x="2555" y="5083"/>
                <a:ext cx="281" cy="336"/>
                <a:chOff x="2150" y="2547"/>
                <a:chExt cx="281" cy="336"/>
              </a:xfrm>
            </p:grpSpPr>
            <p:sp>
              <p:nvSpPr>
                <p:cNvPr id="707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5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69" name="Oval 21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59" name="Group 22"/>
              <p:cNvGrpSpPr/>
              <p:nvPr/>
            </p:nvGrpSpPr>
            <p:grpSpPr bwMode="auto">
              <a:xfrm>
                <a:off x="3367" y="5083"/>
                <a:ext cx="281" cy="336"/>
                <a:chOff x="2150" y="2547"/>
                <a:chExt cx="281" cy="336"/>
              </a:xfrm>
            </p:grpSpPr>
            <p:sp>
              <p:nvSpPr>
                <p:cNvPr id="707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7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67" name="Oval 24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70760" name="Line 25"/>
              <p:cNvSpPr>
                <a:spLocks noChangeShapeType="1"/>
              </p:cNvSpPr>
              <p:nvPr/>
            </p:nvSpPr>
            <p:spPr bwMode="auto">
              <a:xfrm flipH="1">
                <a:off x="2028" y="4460"/>
                <a:ext cx="345" cy="1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61" name="Line 26"/>
              <p:cNvSpPr>
                <a:spLocks noChangeShapeType="1"/>
              </p:cNvSpPr>
              <p:nvPr/>
            </p:nvSpPr>
            <p:spPr bwMode="auto">
              <a:xfrm>
                <a:off x="2555" y="4461"/>
                <a:ext cx="403" cy="2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62" name="Line 27"/>
              <p:cNvSpPr>
                <a:spLocks noChangeShapeType="1"/>
              </p:cNvSpPr>
              <p:nvPr/>
            </p:nvSpPr>
            <p:spPr bwMode="auto">
              <a:xfrm flipH="1">
                <a:off x="1548" y="4760"/>
                <a:ext cx="255" cy="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63" name="Line 28"/>
              <p:cNvSpPr>
                <a:spLocks noChangeShapeType="1"/>
              </p:cNvSpPr>
              <p:nvPr/>
            </p:nvSpPr>
            <p:spPr bwMode="auto">
              <a:xfrm>
                <a:off x="1946" y="4772"/>
                <a:ext cx="277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64" name="Line 29"/>
              <p:cNvSpPr>
                <a:spLocks noChangeShapeType="1"/>
              </p:cNvSpPr>
              <p:nvPr/>
            </p:nvSpPr>
            <p:spPr bwMode="auto">
              <a:xfrm flipH="1">
                <a:off x="2763" y="4790"/>
                <a:ext cx="285" cy="3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65" name="Line 30"/>
              <p:cNvSpPr>
                <a:spLocks noChangeShapeType="1"/>
              </p:cNvSpPr>
              <p:nvPr/>
            </p:nvSpPr>
            <p:spPr bwMode="auto">
              <a:xfrm>
                <a:off x="3164" y="4772"/>
                <a:ext cx="2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366623" name="Text Box 31"/>
            <p:cNvSpPr txBox="1">
              <a:spLocks noChangeArrowheads="1"/>
            </p:cNvSpPr>
            <p:nvPr/>
          </p:nvSpPr>
          <p:spPr bwMode="auto">
            <a:xfrm>
              <a:off x="624" y="1584"/>
              <a:ext cx="2304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3600" tIns="46800" rIns="936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600" dirty="0">
                  <a:latin typeface="+mj-lt"/>
                  <a:ea typeface="+mj-ea"/>
                </a:rPr>
                <a:t>WPL</a:t>
              </a:r>
              <a:r>
                <a:rPr lang="zh-CN" altLang="en-US" sz="1600" dirty="0">
                  <a:latin typeface="+mj-lt"/>
                  <a:ea typeface="+mj-ea"/>
                </a:rPr>
                <a:t>＝</a:t>
              </a:r>
              <a:r>
                <a:rPr lang="en-US" altLang="zh-CN" sz="1600" dirty="0">
                  <a:latin typeface="+mj-lt"/>
                  <a:ea typeface="+mj-ea"/>
                </a:rPr>
                <a:t>(1</a:t>
              </a:r>
              <a:r>
                <a:rPr lang="zh-CN" altLang="en-US" sz="1600" dirty="0">
                  <a:latin typeface="+mj-lt"/>
                  <a:ea typeface="+mj-ea"/>
                </a:rPr>
                <a:t>＋</a:t>
              </a:r>
              <a:r>
                <a:rPr lang="en-US" altLang="zh-CN" sz="1600" dirty="0">
                  <a:latin typeface="+mj-lt"/>
                  <a:ea typeface="+mj-ea"/>
                </a:rPr>
                <a:t>3</a:t>
              </a:r>
              <a:r>
                <a:rPr lang="zh-CN" altLang="en-US" sz="1600" dirty="0">
                  <a:latin typeface="+mj-lt"/>
                  <a:ea typeface="+mj-ea"/>
                </a:rPr>
                <a:t>＋</a:t>
              </a:r>
              <a:r>
                <a:rPr lang="en-US" altLang="zh-CN" sz="1600" dirty="0">
                  <a:latin typeface="+mj-lt"/>
                  <a:ea typeface="+mj-ea"/>
                </a:rPr>
                <a:t>5</a:t>
              </a:r>
              <a:r>
                <a:rPr lang="zh-CN" altLang="en-US" sz="1600" dirty="0">
                  <a:latin typeface="+mj-lt"/>
                  <a:ea typeface="+mj-ea"/>
                </a:rPr>
                <a:t>＋</a:t>
              </a:r>
              <a:r>
                <a:rPr lang="en-US" altLang="zh-CN" sz="1600" dirty="0">
                  <a:latin typeface="+mj-lt"/>
                  <a:ea typeface="+mj-ea"/>
                </a:rPr>
                <a:t>7)×2</a:t>
              </a:r>
              <a:r>
                <a:rPr lang="zh-CN" altLang="en-US" sz="1600" dirty="0">
                  <a:latin typeface="+mj-lt"/>
                  <a:ea typeface="+mj-ea"/>
                </a:rPr>
                <a:t>＝</a:t>
              </a:r>
              <a:r>
                <a:rPr lang="en-US" altLang="zh-CN" sz="1600" dirty="0">
                  <a:latin typeface="+mj-lt"/>
                  <a:ea typeface="+mj-ea"/>
                </a:rPr>
                <a:t>32 </a:t>
              </a:r>
              <a:endParaRPr lang="en-US" altLang="zh-CN" sz="1600" dirty="0">
                <a:latin typeface="+mj-lt"/>
                <a:ea typeface="+mj-ea"/>
              </a:endParaRPr>
            </a:p>
          </p:txBody>
        </p:sp>
      </p:grpSp>
      <p:grpSp>
        <p:nvGrpSpPr>
          <p:cNvPr id="70659" name="Group 32"/>
          <p:cNvGrpSpPr/>
          <p:nvPr/>
        </p:nvGrpSpPr>
        <p:grpSpPr bwMode="auto">
          <a:xfrm>
            <a:off x="5562600" y="3276602"/>
            <a:ext cx="3581400" cy="1636713"/>
            <a:chOff x="672" y="3168"/>
            <a:chExt cx="2256" cy="1031"/>
          </a:xfrm>
        </p:grpSpPr>
        <p:grpSp>
          <p:nvGrpSpPr>
            <p:cNvPr id="70722" name="Group 33"/>
            <p:cNvGrpSpPr/>
            <p:nvPr/>
          </p:nvGrpSpPr>
          <p:grpSpPr bwMode="auto">
            <a:xfrm>
              <a:off x="960" y="3168"/>
              <a:ext cx="1104" cy="864"/>
              <a:chOff x="4382" y="4150"/>
              <a:chExt cx="1905" cy="1269"/>
            </a:xfrm>
          </p:grpSpPr>
          <p:grpSp>
            <p:nvGrpSpPr>
              <p:cNvPr id="70724" name="Group 34"/>
              <p:cNvGrpSpPr/>
              <p:nvPr/>
            </p:nvGrpSpPr>
            <p:grpSpPr bwMode="auto">
              <a:xfrm>
                <a:off x="5600" y="4150"/>
                <a:ext cx="281" cy="336"/>
                <a:chOff x="2150" y="2547"/>
                <a:chExt cx="281" cy="336"/>
              </a:xfrm>
            </p:grpSpPr>
            <p:sp>
              <p:nvSpPr>
                <p:cNvPr id="7074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50" name="Oval 36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25" name="Group 37"/>
              <p:cNvGrpSpPr/>
              <p:nvPr/>
            </p:nvGrpSpPr>
            <p:grpSpPr bwMode="auto">
              <a:xfrm>
                <a:off x="6006" y="4461"/>
                <a:ext cx="281" cy="336"/>
                <a:chOff x="2150" y="2547"/>
                <a:chExt cx="281" cy="336"/>
              </a:xfrm>
            </p:grpSpPr>
            <p:sp>
              <p:nvSpPr>
                <p:cNvPr id="7074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7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48" name="Oval 39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26" name="Group 40"/>
              <p:cNvGrpSpPr/>
              <p:nvPr/>
            </p:nvGrpSpPr>
            <p:grpSpPr bwMode="auto">
              <a:xfrm>
                <a:off x="4788" y="4772"/>
                <a:ext cx="281" cy="336"/>
                <a:chOff x="2150" y="2547"/>
                <a:chExt cx="281" cy="336"/>
              </a:xfrm>
            </p:grpSpPr>
            <p:sp>
              <p:nvSpPr>
                <p:cNvPr id="7074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46" name="Oval 4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27" name="Group 43"/>
              <p:cNvGrpSpPr/>
              <p:nvPr/>
            </p:nvGrpSpPr>
            <p:grpSpPr bwMode="auto">
              <a:xfrm>
                <a:off x="5194" y="4461"/>
                <a:ext cx="281" cy="336"/>
                <a:chOff x="2150" y="2547"/>
                <a:chExt cx="281" cy="336"/>
              </a:xfrm>
            </p:grpSpPr>
            <p:sp>
              <p:nvSpPr>
                <p:cNvPr id="7074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44" name="Oval 4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28" name="Group 46"/>
              <p:cNvGrpSpPr/>
              <p:nvPr/>
            </p:nvGrpSpPr>
            <p:grpSpPr bwMode="auto">
              <a:xfrm>
                <a:off x="4382" y="5083"/>
                <a:ext cx="281" cy="336"/>
                <a:chOff x="2150" y="2547"/>
                <a:chExt cx="281" cy="336"/>
              </a:xfrm>
            </p:grpSpPr>
            <p:sp>
              <p:nvSpPr>
                <p:cNvPr id="7074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1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42" name="Oval 4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29" name="Group 49"/>
              <p:cNvGrpSpPr/>
              <p:nvPr/>
            </p:nvGrpSpPr>
            <p:grpSpPr bwMode="auto">
              <a:xfrm>
                <a:off x="5194" y="5083"/>
                <a:ext cx="281" cy="336"/>
                <a:chOff x="2150" y="2547"/>
                <a:chExt cx="281" cy="336"/>
              </a:xfrm>
            </p:grpSpPr>
            <p:sp>
              <p:nvSpPr>
                <p:cNvPr id="7073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3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40" name="Oval 51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30" name="Group 52"/>
              <p:cNvGrpSpPr/>
              <p:nvPr/>
            </p:nvGrpSpPr>
            <p:grpSpPr bwMode="auto">
              <a:xfrm>
                <a:off x="5600" y="4772"/>
                <a:ext cx="281" cy="336"/>
                <a:chOff x="2150" y="2547"/>
                <a:chExt cx="281" cy="336"/>
              </a:xfrm>
            </p:grpSpPr>
            <p:sp>
              <p:nvSpPr>
                <p:cNvPr id="7073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5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38" name="Oval 54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70731" name="Line 55"/>
              <p:cNvSpPr>
                <a:spLocks noChangeShapeType="1"/>
              </p:cNvSpPr>
              <p:nvPr/>
            </p:nvSpPr>
            <p:spPr bwMode="auto">
              <a:xfrm flipH="1">
                <a:off x="5448" y="4475"/>
                <a:ext cx="225" cy="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32" name="Line 56"/>
              <p:cNvSpPr>
                <a:spLocks noChangeShapeType="1"/>
              </p:cNvSpPr>
              <p:nvPr/>
            </p:nvSpPr>
            <p:spPr bwMode="auto">
              <a:xfrm flipH="1">
                <a:off x="5043" y="4751"/>
                <a:ext cx="185" cy="1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33" name="Line 57"/>
              <p:cNvSpPr>
                <a:spLocks noChangeShapeType="1"/>
              </p:cNvSpPr>
              <p:nvPr/>
            </p:nvSpPr>
            <p:spPr bwMode="auto">
              <a:xfrm flipH="1">
                <a:off x="4638" y="5044"/>
                <a:ext cx="202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34" name="Line 58"/>
              <p:cNvSpPr>
                <a:spLocks noChangeShapeType="1"/>
              </p:cNvSpPr>
              <p:nvPr/>
            </p:nvSpPr>
            <p:spPr bwMode="auto">
              <a:xfrm>
                <a:off x="5803" y="4461"/>
                <a:ext cx="200" cy="1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35" name="Line 59"/>
              <p:cNvSpPr>
                <a:spLocks noChangeShapeType="1"/>
              </p:cNvSpPr>
              <p:nvPr/>
            </p:nvSpPr>
            <p:spPr bwMode="auto">
              <a:xfrm>
                <a:off x="5397" y="4772"/>
                <a:ext cx="201" cy="1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36" name="Line 60"/>
              <p:cNvSpPr>
                <a:spLocks noChangeShapeType="1"/>
              </p:cNvSpPr>
              <p:nvPr/>
            </p:nvSpPr>
            <p:spPr bwMode="auto">
              <a:xfrm>
                <a:off x="4991" y="5083"/>
                <a:ext cx="217" cy="1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366653" name="Text Box 61"/>
            <p:cNvSpPr txBox="1">
              <a:spLocks noChangeArrowheads="1"/>
            </p:cNvSpPr>
            <p:nvPr/>
          </p:nvSpPr>
          <p:spPr bwMode="auto">
            <a:xfrm>
              <a:off x="672" y="3984"/>
              <a:ext cx="2256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3600" tIns="46800" rIns="936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600">
                  <a:latin typeface="+mj-lt"/>
                  <a:ea typeface="+mj-ea"/>
                </a:rPr>
                <a:t>WPL</a:t>
              </a:r>
              <a:r>
                <a:rPr lang="zh-CN" altLang="en-US" sz="1600">
                  <a:latin typeface="+mj-lt"/>
                  <a:ea typeface="+mj-ea"/>
                </a:rPr>
                <a:t>＝</a:t>
              </a:r>
              <a:r>
                <a:rPr lang="en-US" altLang="zh-CN" sz="1600">
                  <a:latin typeface="+mj-lt"/>
                  <a:ea typeface="+mj-ea"/>
                </a:rPr>
                <a:t>1×3</a:t>
              </a:r>
              <a:r>
                <a:rPr lang="zh-CN" altLang="en-US" sz="1600">
                  <a:latin typeface="+mj-lt"/>
                  <a:ea typeface="+mj-ea"/>
                </a:rPr>
                <a:t>＋</a:t>
              </a:r>
              <a:r>
                <a:rPr lang="en-US" altLang="zh-CN" sz="1600">
                  <a:latin typeface="+mj-lt"/>
                  <a:ea typeface="+mj-ea"/>
                </a:rPr>
                <a:t>3×3</a:t>
              </a:r>
              <a:r>
                <a:rPr lang="zh-CN" altLang="en-US" sz="1600">
                  <a:latin typeface="+mj-lt"/>
                  <a:ea typeface="+mj-ea"/>
                </a:rPr>
                <a:t>＋</a:t>
              </a:r>
              <a:r>
                <a:rPr lang="en-US" altLang="zh-CN" sz="1600">
                  <a:latin typeface="+mj-lt"/>
                  <a:ea typeface="+mj-ea"/>
                </a:rPr>
                <a:t>5×2</a:t>
              </a:r>
              <a:r>
                <a:rPr lang="zh-CN" altLang="en-US" sz="1600">
                  <a:latin typeface="+mj-lt"/>
                  <a:ea typeface="+mj-ea"/>
                </a:rPr>
                <a:t>＋</a:t>
              </a:r>
              <a:r>
                <a:rPr lang="en-US" altLang="zh-CN" sz="1600">
                  <a:latin typeface="+mj-lt"/>
                  <a:ea typeface="+mj-ea"/>
                </a:rPr>
                <a:t>7×1</a:t>
              </a:r>
              <a:r>
                <a:rPr lang="zh-CN" altLang="en-US" sz="1600">
                  <a:latin typeface="+mj-lt"/>
                  <a:ea typeface="+mj-ea"/>
                </a:rPr>
                <a:t>＝</a:t>
              </a:r>
              <a:r>
                <a:rPr lang="en-US" altLang="zh-CN" sz="1600">
                  <a:latin typeface="+mj-lt"/>
                  <a:ea typeface="+mj-ea"/>
                </a:rPr>
                <a:t>29 </a:t>
              </a:r>
              <a:endParaRPr lang="en-US" altLang="zh-CN" sz="1600">
                <a:latin typeface="+mj-lt"/>
                <a:ea typeface="+mj-ea"/>
              </a:endParaRPr>
            </a:p>
          </p:txBody>
        </p:sp>
      </p:grpSp>
      <p:grpSp>
        <p:nvGrpSpPr>
          <p:cNvPr id="70660" name="Group 62"/>
          <p:cNvGrpSpPr/>
          <p:nvPr/>
        </p:nvGrpSpPr>
        <p:grpSpPr bwMode="auto">
          <a:xfrm>
            <a:off x="5562600" y="914400"/>
            <a:ext cx="3581400" cy="2145074"/>
            <a:chOff x="3504" y="576"/>
            <a:chExt cx="2256" cy="1256"/>
          </a:xfrm>
        </p:grpSpPr>
        <p:grpSp>
          <p:nvGrpSpPr>
            <p:cNvPr id="70693" name="Group 63"/>
            <p:cNvGrpSpPr/>
            <p:nvPr/>
          </p:nvGrpSpPr>
          <p:grpSpPr bwMode="auto">
            <a:xfrm>
              <a:off x="3792" y="576"/>
              <a:ext cx="1248" cy="864"/>
              <a:chOff x="6818" y="4150"/>
              <a:chExt cx="1905" cy="1580"/>
            </a:xfrm>
          </p:grpSpPr>
          <p:grpSp>
            <p:nvGrpSpPr>
              <p:cNvPr id="70695" name="Group 64"/>
              <p:cNvGrpSpPr/>
              <p:nvPr/>
            </p:nvGrpSpPr>
            <p:grpSpPr bwMode="auto">
              <a:xfrm>
                <a:off x="8239" y="5394"/>
                <a:ext cx="281" cy="336"/>
                <a:chOff x="2150" y="2547"/>
                <a:chExt cx="281" cy="336"/>
              </a:xfrm>
            </p:grpSpPr>
            <p:sp>
              <p:nvSpPr>
                <p:cNvPr id="7072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5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21" name="Oval 66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96" name="Group 67"/>
              <p:cNvGrpSpPr/>
              <p:nvPr/>
            </p:nvGrpSpPr>
            <p:grpSpPr bwMode="auto">
              <a:xfrm>
                <a:off x="7427" y="5394"/>
                <a:ext cx="281" cy="336"/>
                <a:chOff x="2150" y="2547"/>
                <a:chExt cx="281" cy="336"/>
              </a:xfrm>
            </p:grpSpPr>
            <p:sp>
              <p:nvSpPr>
                <p:cNvPr id="7071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3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19" name="Oval 69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97" name="Group 70"/>
              <p:cNvGrpSpPr/>
              <p:nvPr/>
            </p:nvGrpSpPr>
            <p:grpSpPr bwMode="auto">
              <a:xfrm>
                <a:off x="7833" y="4772"/>
                <a:ext cx="281" cy="336"/>
                <a:chOff x="2150" y="2547"/>
                <a:chExt cx="281" cy="336"/>
              </a:xfrm>
            </p:grpSpPr>
            <p:sp>
              <p:nvSpPr>
                <p:cNvPr id="7071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17" name="Oval 7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98" name="Group 73"/>
              <p:cNvGrpSpPr/>
              <p:nvPr/>
            </p:nvGrpSpPr>
            <p:grpSpPr bwMode="auto">
              <a:xfrm>
                <a:off x="6818" y="5083"/>
                <a:ext cx="281" cy="336"/>
                <a:chOff x="2150" y="2547"/>
                <a:chExt cx="281" cy="336"/>
              </a:xfrm>
            </p:grpSpPr>
            <p:sp>
              <p:nvSpPr>
                <p:cNvPr id="707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1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15" name="Oval 7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99" name="Group 76"/>
              <p:cNvGrpSpPr/>
              <p:nvPr/>
            </p:nvGrpSpPr>
            <p:grpSpPr bwMode="auto">
              <a:xfrm>
                <a:off x="7224" y="4461"/>
                <a:ext cx="281" cy="336"/>
                <a:chOff x="2150" y="2547"/>
                <a:chExt cx="281" cy="336"/>
              </a:xfrm>
            </p:grpSpPr>
            <p:sp>
              <p:nvSpPr>
                <p:cNvPr id="7071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13" name="Oval 7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00" name="Group 79"/>
              <p:cNvGrpSpPr/>
              <p:nvPr/>
            </p:nvGrpSpPr>
            <p:grpSpPr bwMode="auto">
              <a:xfrm>
                <a:off x="8442" y="4461"/>
                <a:ext cx="281" cy="336"/>
                <a:chOff x="2150" y="2547"/>
                <a:chExt cx="281" cy="336"/>
              </a:xfrm>
            </p:grpSpPr>
            <p:sp>
              <p:nvSpPr>
                <p:cNvPr id="7071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7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11" name="Oval 81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701" name="Group 82"/>
              <p:cNvGrpSpPr/>
              <p:nvPr/>
            </p:nvGrpSpPr>
            <p:grpSpPr bwMode="auto">
              <a:xfrm>
                <a:off x="7833" y="4150"/>
                <a:ext cx="281" cy="336"/>
                <a:chOff x="2150" y="2547"/>
                <a:chExt cx="281" cy="336"/>
              </a:xfrm>
            </p:grpSpPr>
            <p:sp>
              <p:nvSpPr>
                <p:cNvPr id="70708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709" name="Oval 84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70702" name="Line 85"/>
              <p:cNvSpPr>
                <a:spLocks noChangeShapeType="1"/>
              </p:cNvSpPr>
              <p:nvPr/>
            </p:nvSpPr>
            <p:spPr bwMode="auto">
              <a:xfrm flipH="1">
                <a:off x="7503" y="4475"/>
                <a:ext cx="360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03" name="Line 86"/>
              <p:cNvSpPr>
                <a:spLocks noChangeShapeType="1"/>
              </p:cNvSpPr>
              <p:nvPr/>
            </p:nvSpPr>
            <p:spPr bwMode="auto">
              <a:xfrm>
                <a:off x="8036" y="4461"/>
                <a:ext cx="442" cy="1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04" name="Line 87"/>
              <p:cNvSpPr>
                <a:spLocks noChangeShapeType="1"/>
              </p:cNvSpPr>
              <p:nvPr/>
            </p:nvSpPr>
            <p:spPr bwMode="auto">
              <a:xfrm flipH="1">
                <a:off x="7023" y="4790"/>
                <a:ext cx="255" cy="3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05" name="Line 88"/>
              <p:cNvSpPr>
                <a:spLocks noChangeShapeType="1"/>
              </p:cNvSpPr>
              <p:nvPr/>
            </p:nvSpPr>
            <p:spPr bwMode="auto">
              <a:xfrm>
                <a:off x="7427" y="4772"/>
                <a:ext cx="436" cy="1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06" name="Line 89"/>
              <p:cNvSpPr>
                <a:spLocks noChangeShapeType="1"/>
              </p:cNvSpPr>
              <p:nvPr/>
            </p:nvSpPr>
            <p:spPr bwMode="auto">
              <a:xfrm flipH="1">
                <a:off x="7593" y="5064"/>
                <a:ext cx="306" cy="4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707" name="Line 90"/>
              <p:cNvSpPr>
                <a:spLocks noChangeShapeType="1"/>
              </p:cNvSpPr>
              <p:nvPr/>
            </p:nvSpPr>
            <p:spPr bwMode="auto">
              <a:xfrm>
                <a:off x="8036" y="5083"/>
                <a:ext cx="262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366683" name="Text Box 91"/>
            <p:cNvSpPr txBox="1">
              <a:spLocks noChangeArrowheads="1"/>
            </p:cNvSpPr>
            <p:nvPr/>
          </p:nvSpPr>
          <p:spPr bwMode="auto">
            <a:xfrm>
              <a:off x="3504" y="1632"/>
              <a:ext cx="225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3600" tIns="46800" rIns="936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600">
                  <a:latin typeface="+mj-lt"/>
                  <a:ea typeface="+mj-ea"/>
                </a:rPr>
                <a:t>WPL</a:t>
              </a:r>
              <a:r>
                <a:rPr lang="zh-CN" altLang="en-US" sz="1600">
                  <a:latin typeface="+mj-lt"/>
                  <a:ea typeface="+mj-ea"/>
                </a:rPr>
                <a:t>＝</a:t>
              </a:r>
              <a:r>
                <a:rPr lang="en-US" altLang="zh-CN" sz="1600">
                  <a:latin typeface="+mj-lt"/>
                  <a:ea typeface="+mj-ea"/>
                </a:rPr>
                <a:t>1×2</a:t>
              </a:r>
              <a:r>
                <a:rPr lang="zh-CN" altLang="en-US" sz="1600">
                  <a:latin typeface="+mj-lt"/>
                  <a:ea typeface="+mj-ea"/>
                </a:rPr>
                <a:t>＋</a:t>
              </a:r>
              <a:r>
                <a:rPr lang="en-US" altLang="zh-CN" sz="1600">
                  <a:latin typeface="+mj-lt"/>
                  <a:ea typeface="+mj-ea"/>
                </a:rPr>
                <a:t>(3</a:t>
              </a:r>
              <a:r>
                <a:rPr lang="zh-CN" altLang="en-US" sz="1600">
                  <a:latin typeface="+mj-lt"/>
                  <a:ea typeface="+mj-ea"/>
                </a:rPr>
                <a:t>＋</a:t>
              </a:r>
              <a:r>
                <a:rPr lang="en-US" altLang="zh-CN" sz="1600">
                  <a:latin typeface="+mj-lt"/>
                  <a:ea typeface="+mj-ea"/>
                </a:rPr>
                <a:t>5)×3</a:t>
              </a:r>
              <a:r>
                <a:rPr lang="zh-CN" altLang="en-US" sz="1600">
                  <a:latin typeface="+mj-lt"/>
                  <a:ea typeface="+mj-ea"/>
                </a:rPr>
                <a:t>＋</a:t>
              </a:r>
              <a:r>
                <a:rPr lang="en-US" altLang="zh-CN" sz="1600">
                  <a:latin typeface="+mj-lt"/>
                  <a:ea typeface="+mj-ea"/>
                </a:rPr>
                <a:t>7×1</a:t>
              </a:r>
              <a:r>
                <a:rPr lang="zh-CN" altLang="en-US" sz="1600">
                  <a:latin typeface="+mj-lt"/>
                  <a:ea typeface="+mj-ea"/>
                </a:rPr>
                <a:t>＝</a:t>
              </a:r>
              <a:r>
                <a:rPr lang="en-US" altLang="zh-CN" sz="1600">
                  <a:latin typeface="+mj-lt"/>
                  <a:ea typeface="+mj-ea"/>
                </a:rPr>
                <a:t>33 </a:t>
              </a:r>
              <a:endParaRPr lang="en-US" altLang="zh-CN" sz="1600">
                <a:latin typeface="+mj-lt"/>
                <a:ea typeface="+mj-ea"/>
              </a:endParaRPr>
            </a:p>
          </p:txBody>
        </p:sp>
      </p:grpSp>
      <p:grpSp>
        <p:nvGrpSpPr>
          <p:cNvPr id="70661" name="Group 92"/>
          <p:cNvGrpSpPr/>
          <p:nvPr/>
        </p:nvGrpSpPr>
        <p:grpSpPr bwMode="auto">
          <a:xfrm>
            <a:off x="990600" y="3200400"/>
            <a:ext cx="3581400" cy="1868665"/>
            <a:chOff x="432" y="2112"/>
            <a:chExt cx="2256" cy="1115"/>
          </a:xfrm>
        </p:grpSpPr>
        <p:grpSp>
          <p:nvGrpSpPr>
            <p:cNvPr id="70664" name="Group 93"/>
            <p:cNvGrpSpPr/>
            <p:nvPr/>
          </p:nvGrpSpPr>
          <p:grpSpPr bwMode="auto">
            <a:xfrm>
              <a:off x="528" y="2112"/>
              <a:ext cx="1344" cy="768"/>
              <a:chOff x="2555" y="6223"/>
              <a:chExt cx="1905" cy="1269"/>
            </a:xfrm>
          </p:grpSpPr>
          <p:grpSp>
            <p:nvGrpSpPr>
              <p:cNvPr id="70666" name="Group 94"/>
              <p:cNvGrpSpPr/>
              <p:nvPr/>
            </p:nvGrpSpPr>
            <p:grpSpPr bwMode="auto">
              <a:xfrm>
                <a:off x="3773" y="6223"/>
                <a:ext cx="281" cy="336"/>
                <a:chOff x="2150" y="2547"/>
                <a:chExt cx="281" cy="336"/>
              </a:xfrm>
            </p:grpSpPr>
            <p:sp>
              <p:nvSpPr>
                <p:cNvPr id="7069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692" name="Oval 96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67" name="Group 97"/>
              <p:cNvGrpSpPr/>
              <p:nvPr/>
            </p:nvGrpSpPr>
            <p:grpSpPr bwMode="auto">
              <a:xfrm>
                <a:off x="3367" y="6534"/>
                <a:ext cx="281" cy="336"/>
                <a:chOff x="2150" y="2547"/>
                <a:chExt cx="281" cy="336"/>
              </a:xfrm>
            </p:grpSpPr>
            <p:sp>
              <p:nvSpPr>
                <p:cNvPr id="7068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690" name="Oval 99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68" name="Group 100"/>
              <p:cNvGrpSpPr/>
              <p:nvPr/>
            </p:nvGrpSpPr>
            <p:grpSpPr bwMode="auto">
              <a:xfrm>
                <a:off x="4179" y="6534"/>
                <a:ext cx="281" cy="336"/>
                <a:chOff x="2150" y="2547"/>
                <a:chExt cx="281" cy="336"/>
              </a:xfrm>
            </p:grpSpPr>
            <p:sp>
              <p:nvSpPr>
                <p:cNvPr id="7068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1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688" name="Oval 10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69" name="Group 103"/>
              <p:cNvGrpSpPr/>
              <p:nvPr/>
            </p:nvGrpSpPr>
            <p:grpSpPr bwMode="auto">
              <a:xfrm>
                <a:off x="2961" y="6845"/>
                <a:ext cx="281" cy="336"/>
                <a:chOff x="2150" y="2547"/>
                <a:chExt cx="281" cy="336"/>
              </a:xfrm>
            </p:grpSpPr>
            <p:sp>
              <p:nvSpPr>
                <p:cNvPr id="7068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kumimoji="0" lang="zh-CN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686" name="Oval 10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70" name="Group 106"/>
              <p:cNvGrpSpPr/>
              <p:nvPr/>
            </p:nvGrpSpPr>
            <p:grpSpPr bwMode="auto">
              <a:xfrm>
                <a:off x="2555" y="7156"/>
                <a:ext cx="281" cy="336"/>
                <a:chOff x="2150" y="2547"/>
                <a:chExt cx="281" cy="336"/>
              </a:xfrm>
            </p:grpSpPr>
            <p:sp>
              <p:nvSpPr>
                <p:cNvPr id="7068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7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684" name="Oval 10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71" name="Group 109"/>
              <p:cNvGrpSpPr/>
              <p:nvPr/>
            </p:nvGrpSpPr>
            <p:grpSpPr bwMode="auto">
              <a:xfrm>
                <a:off x="3367" y="7156"/>
                <a:ext cx="281" cy="336"/>
                <a:chOff x="2150" y="2547"/>
                <a:chExt cx="281" cy="336"/>
              </a:xfrm>
            </p:grpSpPr>
            <p:sp>
              <p:nvSpPr>
                <p:cNvPr id="70681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5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682" name="Oval 111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grpSp>
            <p:nvGrpSpPr>
              <p:cNvPr id="70672" name="Group 112"/>
              <p:cNvGrpSpPr/>
              <p:nvPr/>
            </p:nvGrpSpPr>
            <p:grpSpPr bwMode="auto">
              <a:xfrm>
                <a:off x="3773" y="6845"/>
                <a:ext cx="281" cy="336"/>
                <a:chOff x="2150" y="2547"/>
                <a:chExt cx="281" cy="336"/>
              </a:xfrm>
            </p:grpSpPr>
            <p:sp>
              <p:nvSpPr>
                <p:cNvPr id="7067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>
                      <a:latin typeface="+mj-lt"/>
                      <a:ea typeface="+mj-ea"/>
                    </a:rPr>
                    <a:t>3</a:t>
                  </a:r>
                  <a:endParaRPr kumimoji="0" lang="en-US" altLang="zh-CN" sz="1600">
                    <a:latin typeface="+mj-lt"/>
                    <a:ea typeface="+mj-ea"/>
                  </a:endParaRPr>
                </a:p>
              </p:txBody>
            </p:sp>
            <p:sp>
              <p:nvSpPr>
                <p:cNvPr id="70680" name="Oval 114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72000"/>
                <a:lstStyle/>
                <a:p>
                  <a:endParaRPr lang="zh-CN" altLang="en-US"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70673" name="Line 115"/>
              <p:cNvSpPr>
                <a:spLocks noChangeShapeType="1"/>
              </p:cNvSpPr>
              <p:nvPr/>
            </p:nvSpPr>
            <p:spPr bwMode="auto">
              <a:xfrm flipH="1">
                <a:off x="3618" y="6495"/>
                <a:ext cx="195" cy="1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674" name="Line 116"/>
              <p:cNvSpPr>
                <a:spLocks noChangeShapeType="1"/>
              </p:cNvSpPr>
              <p:nvPr/>
            </p:nvSpPr>
            <p:spPr bwMode="auto">
              <a:xfrm flipH="1">
                <a:off x="3228" y="6780"/>
                <a:ext cx="165" cy="1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675" name="Line 117"/>
              <p:cNvSpPr>
                <a:spLocks noChangeShapeType="1"/>
              </p:cNvSpPr>
              <p:nvPr/>
            </p:nvSpPr>
            <p:spPr bwMode="auto">
              <a:xfrm flipH="1">
                <a:off x="2793" y="7107"/>
                <a:ext cx="178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676" name="Line 118"/>
              <p:cNvSpPr>
                <a:spLocks noChangeShapeType="1"/>
              </p:cNvSpPr>
              <p:nvPr/>
            </p:nvSpPr>
            <p:spPr bwMode="auto">
              <a:xfrm>
                <a:off x="3976" y="6534"/>
                <a:ext cx="212" cy="1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677" name="Line 119"/>
              <p:cNvSpPr>
                <a:spLocks noChangeShapeType="1"/>
              </p:cNvSpPr>
              <p:nvPr/>
            </p:nvSpPr>
            <p:spPr bwMode="auto">
              <a:xfrm>
                <a:off x="3570" y="6845"/>
                <a:ext cx="213" cy="1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70678" name="Line 120"/>
              <p:cNvSpPr>
                <a:spLocks noChangeShapeType="1"/>
              </p:cNvSpPr>
              <p:nvPr/>
            </p:nvSpPr>
            <p:spPr bwMode="auto">
              <a:xfrm>
                <a:off x="3164" y="7156"/>
                <a:ext cx="214" cy="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366713" name="Text Box 121"/>
            <p:cNvSpPr txBox="1">
              <a:spLocks noChangeArrowheads="1"/>
            </p:cNvSpPr>
            <p:nvPr/>
          </p:nvSpPr>
          <p:spPr bwMode="auto">
            <a:xfrm>
              <a:off x="432" y="3024"/>
              <a:ext cx="2256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3600" tIns="46800" rIns="936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1600" dirty="0">
                  <a:latin typeface="+mj-lt"/>
                  <a:ea typeface="+mj-ea"/>
                </a:rPr>
                <a:t>WPL</a:t>
              </a:r>
              <a:r>
                <a:rPr lang="zh-CN" altLang="en-US" sz="1600" dirty="0">
                  <a:latin typeface="+mj-lt"/>
                  <a:ea typeface="+mj-ea"/>
                </a:rPr>
                <a:t>＝</a:t>
              </a:r>
              <a:r>
                <a:rPr lang="en-US" altLang="zh-CN" sz="1600" dirty="0">
                  <a:latin typeface="+mj-lt"/>
                  <a:ea typeface="+mj-ea"/>
                </a:rPr>
                <a:t>7×3</a:t>
              </a:r>
              <a:r>
                <a:rPr lang="zh-CN" altLang="en-US" sz="1600" dirty="0">
                  <a:latin typeface="+mj-lt"/>
                  <a:ea typeface="+mj-ea"/>
                </a:rPr>
                <a:t>＋</a:t>
              </a:r>
              <a:r>
                <a:rPr lang="en-US" altLang="zh-CN" sz="1600" dirty="0">
                  <a:latin typeface="+mj-lt"/>
                  <a:ea typeface="+mj-ea"/>
                </a:rPr>
                <a:t>5×3</a:t>
              </a:r>
              <a:r>
                <a:rPr lang="zh-CN" altLang="en-US" sz="1600" dirty="0">
                  <a:latin typeface="+mj-lt"/>
                  <a:ea typeface="+mj-ea"/>
                </a:rPr>
                <a:t>＋</a:t>
              </a:r>
              <a:r>
                <a:rPr lang="en-US" altLang="zh-CN" sz="1600" dirty="0">
                  <a:latin typeface="+mj-lt"/>
                  <a:ea typeface="+mj-ea"/>
                </a:rPr>
                <a:t>3×2</a:t>
              </a:r>
              <a:r>
                <a:rPr lang="zh-CN" altLang="en-US" sz="1600" dirty="0">
                  <a:latin typeface="+mj-lt"/>
                  <a:ea typeface="+mj-ea"/>
                </a:rPr>
                <a:t>＋</a:t>
              </a:r>
              <a:r>
                <a:rPr lang="en-US" altLang="zh-CN" sz="1600" dirty="0">
                  <a:latin typeface="+mj-lt"/>
                  <a:ea typeface="+mj-ea"/>
                </a:rPr>
                <a:t>1×1</a:t>
              </a:r>
              <a:r>
                <a:rPr lang="zh-CN" altLang="en-US" sz="1600" dirty="0">
                  <a:latin typeface="+mj-lt"/>
                  <a:ea typeface="+mj-ea"/>
                </a:rPr>
                <a:t>＝</a:t>
              </a:r>
              <a:r>
                <a:rPr lang="en-US" altLang="zh-CN" sz="1600" dirty="0">
                  <a:latin typeface="+mj-lt"/>
                  <a:ea typeface="+mj-ea"/>
                </a:rPr>
                <a:t>43 </a:t>
              </a:r>
              <a:endParaRPr lang="en-US" altLang="zh-CN" sz="1600" dirty="0">
                <a:latin typeface="+mj-lt"/>
                <a:ea typeface="+mj-ea"/>
              </a:endParaRPr>
            </a:p>
          </p:txBody>
        </p:sp>
      </p:grpSp>
      <p:sp>
        <p:nvSpPr>
          <p:cNvPr id="366715" name="Text Box 123"/>
          <p:cNvSpPr txBox="1">
            <a:spLocks noChangeArrowheads="1"/>
          </p:cNvSpPr>
          <p:nvPr/>
        </p:nvSpPr>
        <p:spPr bwMode="auto">
          <a:xfrm>
            <a:off x="1576536" y="5562600"/>
            <a:ext cx="6019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+mj-lt"/>
                <a:ea typeface="+mj-ea"/>
              </a:rPr>
              <a:t>结论： 权值越大，离根越近，则</a:t>
            </a:r>
            <a:r>
              <a:rPr lang="en-US" altLang="zh-CN" sz="2400" dirty="0">
                <a:latin typeface="+mj-lt"/>
                <a:ea typeface="+mj-ea"/>
              </a:rPr>
              <a:t>WPL</a:t>
            </a:r>
            <a:r>
              <a:rPr lang="zh-CN" altLang="en-US" sz="2400" dirty="0">
                <a:latin typeface="+mj-lt"/>
                <a:ea typeface="+mj-ea"/>
              </a:rPr>
              <a:t>越小</a:t>
            </a:r>
            <a:endParaRPr lang="zh-CN" altLang="en-US" sz="2400" dirty="0">
              <a:latin typeface="+mj-lt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树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带</a:t>
            </a:r>
            <a:r>
              <a:rPr lang="zh-CN" altLang="en-US" dirty="0">
                <a:solidFill>
                  <a:schemeClr val="tx1"/>
                </a:solidFill>
              </a:rPr>
              <a:t>权路径</a:t>
            </a:r>
            <a:r>
              <a:rPr lang="zh-CN" altLang="en-US" dirty="0" smtClean="0">
                <a:solidFill>
                  <a:schemeClr val="tx1"/>
                </a:solidFill>
              </a:rPr>
              <a:t>长度</a:t>
            </a:r>
            <a:r>
              <a:rPr lang="en-US" altLang="zh-CN" dirty="0" smtClean="0">
                <a:solidFill>
                  <a:schemeClr val="tx1"/>
                </a:solidFill>
              </a:rPr>
              <a:t>(WPL)</a:t>
            </a:r>
            <a:r>
              <a:rPr lang="zh-CN" altLang="en-US" dirty="0" smtClean="0">
                <a:solidFill>
                  <a:schemeClr val="tx1"/>
                </a:solidFill>
              </a:rPr>
              <a:t>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7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什么是栈、队列、串？</a:t>
            </a:r>
            <a:endParaRPr lang="en-US" altLang="zh-CN" sz="4800" dirty="0"/>
          </a:p>
        </p:txBody>
      </p:sp>
      <p:sp>
        <p:nvSpPr>
          <p:cNvPr id="370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普通的线性表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）可以存储</a:t>
            </a:r>
            <a:r>
              <a:rPr lang="zh-CN" altLang="en-US" dirty="0">
                <a:solidFill>
                  <a:srgbClr val="FF0000"/>
                </a:solidFill>
              </a:rPr>
              <a:t>任意类型</a:t>
            </a:r>
            <a:r>
              <a:rPr lang="zh-CN" altLang="en-US" dirty="0">
                <a:solidFill>
                  <a:srgbClr val="000000"/>
                </a:solidFill>
              </a:rPr>
              <a:t>的数据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）可以在</a:t>
            </a:r>
            <a:r>
              <a:rPr lang="zh-CN" altLang="en-US" dirty="0">
                <a:solidFill>
                  <a:srgbClr val="FF0000"/>
                </a:solidFill>
              </a:rPr>
              <a:t>任意位置</a:t>
            </a:r>
            <a:r>
              <a:rPr lang="zh-CN" altLang="en-US" dirty="0">
                <a:solidFill>
                  <a:srgbClr val="000000"/>
                </a:solidFill>
              </a:rPr>
              <a:t>进行插入、删除操作。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/>
              <a:t>特殊的线性表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000000"/>
                </a:solidFill>
              </a:rPr>
              <a:t>栈：  </a:t>
            </a:r>
            <a:r>
              <a:rPr lang="zh-CN" altLang="en-US" dirty="0">
                <a:solidFill>
                  <a:srgbClr val="FF0000"/>
                </a:solidFill>
              </a:rPr>
              <a:t>后进先出</a:t>
            </a:r>
            <a:r>
              <a:rPr lang="en-US" altLang="zh-CN" dirty="0">
                <a:solidFill>
                  <a:srgbClr val="FF0000"/>
                </a:solidFill>
              </a:rPr>
              <a:t>LIFO</a:t>
            </a:r>
            <a:r>
              <a:rPr lang="zh-CN" altLang="en-US" dirty="0">
                <a:solidFill>
                  <a:srgbClr val="000000"/>
                </a:solidFill>
              </a:rPr>
              <a:t>线性表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队列：</a:t>
            </a:r>
            <a:r>
              <a:rPr lang="zh-CN" altLang="en-US" dirty="0">
                <a:solidFill>
                  <a:srgbClr val="FF0000"/>
                </a:solidFill>
              </a:rPr>
              <a:t>先进先出</a:t>
            </a:r>
            <a:r>
              <a:rPr lang="en-US" altLang="zh-CN" dirty="0">
                <a:solidFill>
                  <a:srgbClr val="FF0000"/>
                </a:solidFill>
              </a:rPr>
              <a:t>FIFO</a:t>
            </a:r>
            <a:r>
              <a:rPr lang="zh-CN" altLang="en-US" dirty="0">
                <a:solidFill>
                  <a:srgbClr val="000000"/>
                </a:solidFill>
              </a:rPr>
              <a:t>线性表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串：  </a:t>
            </a:r>
            <a:r>
              <a:rPr lang="zh-CN" altLang="en-US" dirty="0">
                <a:solidFill>
                  <a:srgbClr val="FF0000"/>
                </a:solidFill>
              </a:rPr>
              <a:t>字符</a:t>
            </a:r>
            <a:r>
              <a:rPr lang="zh-CN" altLang="en-US" dirty="0">
                <a:solidFill>
                  <a:srgbClr val="000000"/>
                </a:solidFill>
              </a:rPr>
              <a:t>为数据元素的线性表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73157815-6220-4AFB-8426-A47E23F121E8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5" name="椭圆形标注 4"/>
          <p:cNvSpPr/>
          <p:nvPr/>
        </p:nvSpPr>
        <p:spPr bwMode="auto">
          <a:xfrm>
            <a:off x="5220072" y="728700"/>
            <a:ext cx="3923928" cy="1080120"/>
          </a:xfrm>
          <a:prstGeom prst="wedgeEllipseCallout">
            <a:avLst>
              <a:gd name="adj1" fmla="val -63540"/>
              <a:gd name="adj2" fmla="val 45918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noAutofit/>
          </a:bodyPr>
          <a:lstStyle/>
          <a:p>
            <a:pPr algn="ctr"/>
            <a:r>
              <a:rPr kumimoji="1" lang="zh-CN" altLang="en-US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一个数据结构类型是值集</a:t>
            </a:r>
            <a:r>
              <a:rPr kumimoji="1" lang="en-US" altLang="zh-CN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1" lang="zh-CN" altLang="en-US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一类数据对象</a:t>
            </a:r>
            <a:r>
              <a:rPr kumimoji="1" lang="en-US" altLang="zh-CN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r>
              <a:rPr kumimoji="1" lang="zh-CN" altLang="en-US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及其上的一组操作</a:t>
            </a:r>
            <a:endParaRPr kumimoji="1" lang="zh-CN" altLang="en-US" sz="2000" b="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99392"/>
            <a:ext cx="7543800" cy="1656184"/>
          </a:xfrm>
        </p:spPr>
        <p:txBody>
          <a:bodyPr/>
          <a:lstStyle/>
          <a:p>
            <a:r>
              <a:rPr lang="zh-CN" altLang="en-US" dirty="0" smtClean="0"/>
              <a:t>实际应用：常用</a:t>
            </a:r>
            <a:r>
              <a:rPr lang="zh-CN" altLang="en-US" dirty="0"/>
              <a:t>无损压缩</a:t>
            </a:r>
            <a:r>
              <a:rPr lang="zh-CN" altLang="en-US" dirty="0" smtClean="0"/>
              <a:t>算法</a:t>
            </a:r>
            <a:br>
              <a:rPr lang="en-US" altLang="zh-CN" dirty="0" smtClean="0"/>
            </a:br>
            <a:r>
              <a:rPr lang="en-US" altLang="zh-CN" dirty="0" smtClean="0"/>
              <a:t>ZIP RAR</a:t>
            </a:r>
            <a:r>
              <a:rPr lang="zh-CN" altLang="en-US" dirty="0" smtClean="0"/>
              <a:t>的压缩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哈夫曼</a:t>
            </a:r>
            <a:r>
              <a:rPr lang="zh-CN" altLang="en-US" dirty="0"/>
              <a:t>（</a:t>
            </a:r>
            <a:r>
              <a:rPr lang="en-US" altLang="zh-CN" dirty="0"/>
              <a:t>Huffman</a:t>
            </a:r>
            <a:r>
              <a:rPr lang="zh-CN" altLang="en-US" dirty="0"/>
              <a:t>）编码</a:t>
            </a:r>
            <a:endParaRPr lang="en-US" altLang="zh-CN" dirty="0"/>
          </a:p>
          <a:p>
            <a:r>
              <a:rPr lang="zh-CN" altLang="en-US" dirty="0" smtClean="0"/>
              <a:t>理论</a:t>
            </a:r>
            <a:r>
              <a:rPr lang="zh-CN" altLang="en-US" dirty="0"/>
              <a:t>基础：</a:t>
            </a:r>
            <a:endParaRPr lang="zh-CN" altLang="en-US" dirty="0"/>
          </a:p>
          <a:p>
            <a:r>
              <a:rPr lang="zh-CN" altLang="en-US" dirty="0"/>
              <a:t>定理：在变长编码中，</a:t>
            </a:r>
            <a:r>
              <a:rPr lang="zh-CN" altLang="en-US" b="1" dirty="0">
                <a:solidFill>
                  <a:srgbClr val="C00000"/>
                </a:solidFill>
              </a:rPr>
              <a:t>对出现概率大的信源符号赋予短码字，而对于出现概率小的信源符号赋予长码字</a:t>
            </a:r>
            <a:r>
              <a:rPr lang="zh-CN" altLang="en-US" dirty="0"/>
              <a:t>。如果码字长度严格按照所对应符号出现概率大小的逆序排列，则编码结果平均码字长度一定小于任何其他排列方式。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例：一份电文中共使用了</a:t>
            </a:r>
            <a:r>
              <a:rPr lang="en-US" altLang="zh-CN" dirty="0"/>
              <a:t>5</a:t>
            </a:r>
            <a:r>
              <a:rPr lang="zh-CN" altLang="en-US" dirty="0"/>
              <a:t>种字符：</a:t>
            </a:r>
            <a:r>
              <a:rPr lang="en-US" altLang="zh-CN" dirty="0" err="1"/>
              <a:t>a,b,c,d,e</a:t>
            </a:r>
            <a:r>
              <a:rPr lang="en-US" altLang="zh-CN" dirty="0"/>
              <a:t>,</a:t>
            </a:r>
            <a:r>
              <a:rPr lang="zh-CN" altLang="en-US" dirty="0"/>
              <a:t>出现的</a:t>
            </a:r>
            <a:r>
              <a:rPr lang="zh-CN" altLang="en-US" dirty="0" smtClean="0"/>
              <a:t>频度如下，</a:t>
            </a:r>
            <a:r>
              <a:rPr lang="zh-CN" altLang="en-US" dirty="0"/>
              <a:t>求各个字符的</a:t>
            </a:r>
            <a:r>
              <a:rPr lang="en-US" altLang="zh-CN" dirty="0" err="1"/>
              <a:t>huffman</a:t>
            </a:r>
            <a:r>
              <a:rPr lang="zh-CN" altLang="en-US" dirty="0"/>
              <a:t>编码 、及传送的整个电文的长度</a:t>
            </a:r>
            <a:endParaRPr lang="zh-CN" altLang="en-US" dirty="0"/>
          </a:p>
        </p:txBody>
      </p:sp>
      <p:graphicFrame>
        <p:nvGraphicFramePr>
          <p:cNvPr id="4" name="Group 33"/>
          <p:cNvGraphicFramePr>
            <a:graphicFrameLocks noGrp="1"/>
          </p:cNvGraphicFramePr>
          <p:nvPr/>
        </p:nvGraphicFramePr>
        <p:xfrm>
          <a:off x="1331640" y="4293096"/>
          <a:ext cx="7239000" cy="838200"/>
        </p:xfrm>
        <a:graphic>
          <a:graphicData uri="http://schemas.openxmlformats.org/drawingml/2006/table">
            <a:tbl>
              <a:tblPr/>
              <a:tblGrid>
                <a:gridCol w="2611437"/>
                <a:gridCol w="1046163"/>
                <a:gridCol w="1044575"/>
                <a:gridCol w="895350"/>
                <a:gridCol w="820737"/>
                <a:gridCol w="820738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符号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出现的次数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57150" marR="571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243408"/>
            <a:ext cx="7543800" cy="1143000"/>
          </a:xfrm>
        </p:spPr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编码原理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782688"/>
            <a:ext cx="7620000" cy="4536504"/>
          </a:xfrm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solidFill>
                  <a:srgbClr val="0000FF"/>
                </a:solidFill>
              </a:rPr>
              <a:t>把信源符号按概率大小顺序排列，并设法按逆次序分配码字的长度</a:t>
            </a:r>
            <a:r>
              <a:rPr lang="zh-CN" altLang="en-US" sz="2600" dirty="0" smtClean="0">
                <a:solidFill>
                  <a:srgbClr val="0000FF"/>
                </a:solidFill>
              </a:rPr>
              <a:t>。</a:t>
            </a:r>
            <a:r>
              <a:rPr lang="zh-CN" altLang="en-US" sz="2600" dirty="0" smtClean="0"/>
              <a:t>是</a:t>
            </a:r>
            <a:r>
              <a:rPr lang="zh-CN" altLang="en-US" sz="2600" dirty="0"/>
              <a:t>一种</a:t>
            </a:r>
            <a:r>
              <a:rPr lang="zh-CN" altLang="en-US" sz="2600" dirty="0">
                <a:solidFill>
                  <a:srgbClr val="FF00FF"/>
                </a:solidFill>
              </a:rPr>
              <a:t>变长编码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812800" indent="-81280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zh-CN" altLang="en-US" sz="2600" dirty="0" smtClean="0"/>
              <a:t>将</a:t>
            </a:r>
            <a:r>
              <a:rPr lang="zh-CN" altLang="en-US" sz="2600" dirty="0"/>
              <a:t>信源符号按概率递减顺序排列；</a:t>
            </a:r>
            <a:endParaRPr lang="zh-CN" altLang="en-US" sz="2600" dirty="0"/>
          </a:p>
          <a:p>
            <a:pPr marL="812800" indent="-81280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zh-CN" altLang="en-US" sz="2600" dirty="0"/>
              <a:t>把两个最小概率相加作为新符号的概率</a:t>
            </a:r>
            <a:r>
              <a:rPr lang="en-US" altLang="zh-CN" sz="2600" dirty="0"/>
              <a:t>,</a:t>
            </a:r>
            <a:r>
              <a:rPr lang="zh-CN" altLang="en-US" sz="2600" dirty="0"/>
              <a:t>并按</a:t>
            </a:r>
            <a:r>
              <a:rPr lang="en-US" altLang="zh-CN" sz="2600" dirty="0"/>
              <a:t>(1)</a:t>
            </a:r>
            <a:r>
              <a:rPr lang="zh-CN" altLang="en-US" sz="2600" dirty="0"/>
              <a:t>重排</a:t>
            </a:r>
            <a:r>
              <a:rPr lang="en-US" altLang="zh-CN" sz="2600" dirty="0"/>
              <a:t>;</a:t>
            </a:r>
            <a:endParaRPr lang="en-US" altLang="zh-CN" sz="2600" dirty="0"/>
          </a:p>
          <a:p>
            <a:pPr marL="812800" lvl="1" indent="-812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zh-CN" altLang="en-US" sz="2600" dirty="0">
                <a:cs typeface="+mn-cs"/>
              </a:rPr>
              <a:t>算法上是建立一个节点（概率</a:t>
            </a:r>
            <a:r>
              <a:rPr lang="en-US" altLang="zh-CN" sz="2600" dirty="0">
                <a:cs typeface="+mn-cs"/>
              </a:rPr>
              <a:t>/</a:t>
            </a:r>
            <a:r>
              <a:rPr lang="zh-CN" altLang="en-US" sz="2600" dirty="0">
                <a:cs typeface="+mn-cs"/>
              </a:rPr>
              <a:t>权重</a:t>
            </a:r>
            <a:r>
              <a:rPr lang="en-US" altLang="zh-CN" sz="2600" dirty="0">
                <a:cs typeface="+mn-cs"/>
              </a:rPr>
              <a:t>=</a:t>
            </a:r>
            <a:r>
              <a:rPr lang="zh-CN" altLang="en-US" sz="2600" dirty="0">
                <a:cs typeface="+mn-cs"/>
              </a:rPr>
              <a:t>二者相加），把俩个符号作为其左右叶子节点。</a:t>
            </a:r>
            <a:endParaRPr lang="en-US" altLang="zh-CN" sz="2600" dirty="0">
              <a:cs typeface="+mn-cs"/>
            </a:endParaRPr>
          </a:p>
          <a:p>
            <a:pPr marL="812800" indent="-81280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zh-CN" altLang="en-US" sz="2600" dirty="0"/>
              <a:t>重复步骤</a:t>
            </a:r>
            <a:r>
              <a:rPr lang="en-US" altLang="zh-CN" sz="2600" dirty="0"/>
              <a:t>(1)</a:t>
            </a:r>
            <a:r>
              <a:rPr lang="zh-CN" altLang="en-US" sz="2600" dirty="0"/>
              <a:t>、</a:t>
            </a:r>
            <a:r>
              <a:rPr lang="en-US" altLang="zh-CN" sz="2600" dirty="0"/>
              <a:t>(2)</a:t>
            </a:r>
            <a:r>
              <a:rPr lang="zh-CN" altLang="en-US" sz="2600" dirty="0"/>
              <a:t>，直到概率为</a:t>
            </a:r>
            <a:r>
              <a:rPr lang="en-US" altLang="zh-CN" sz="2600" dirty="0"/>
              <a:t>1</a:t>
            </a:r>
            <a:r>
              <a:rPr lang="zh-CN" altLang="en-US" sz="2600" dirty="0"/>
              <a:t>；</a:t>
            </a:r>
            <a:endParaRPr lang="zh-CN" altLang="en-US" sz="2600" dirty="0"/>
          </a:p>
          <a:p>
            <a:pPr marL="812800" indent="-81280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zh-CN" altLang="en-US" sz="2600" dirty="0"/>
              <a:t>从根节点开始到相应于每个符号的“树叶”，从上到下标上“0” 和 “</a:t>
            </a:r>
            <a:r>
              <a:rPr lang="en-US" altLang="zh-CN" sz="2600" dirty="0"/>
              <a:t>1”</a:t>
            </a:r>
            <a:r>
              <a:rPr lang="zh-CN" altLang="en-US" sz="2600" dirty="0"/>
              <a:t>（固定按概率大的赋</a:t>
            </a:r>
            <a:r>
              <a:rPr lang="en-US" altLang="zh-CN" sz="2600" dirty="0"/>
              <a:t>0</a:t>
            </a:r>
            <a:r>
              <a:rPr lang="zh-CN" altLang="en-US" sz="2600" dirty="0"/>
              <a:t>或固定赋</a:t>
            </a:r>
            <a:r>
              <a:rPr lang="en-US" altLang="zh-CN" sz="2600" dirty="0"/>
              <a:t>1</a:t>
            </a:r>
            <a:r>
              <a:rPr lang="zh-CN" altLang="en-US" sz="2600" dirty="0"/>
              <a:t>）；</a:t>
            </a:r>
            <a:endParaRPr lang="zh-CN" altLang="en-US" sz="2600" dirty="0"/>
          </a:p>
          <a:p>
            <a:pPr marL="812800" indent="-81280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zh-CN" altLang="en-US" sz="2600" dirty="0"/>
              <a:t>从根节点开始顺着树枝到每个叶子分别写出每个符号的代码。</a:t>
            </a:r>
            <a:endParaRPr lang="zh-CN" altLang="en-US" sz="2600" dirty="0"/>
          </a:p>
          <a:p>
            <a:pPr marL="812800" indent="-812800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</a:rPr>
              <a:t>Huffman</a:t>
            </a:r>
            <a:r>
              <a:rPr lang="zh-CN" altLang="en-US" dirty="0">
                <a:solidFill>
                  <a:schemeClr val="accent4"/>
                </a:solidFill>
              </a:rPr>
              <a:t>编码</a:t>
            </a:r>
            <a:r>
              <a:rPr lang="zh-CN" altLang="en-US" dirty="0" smtClean="0">
                <a:solidFill>
                  <a:schemeClr val="accent4"/>
                </a:solidFill>
              </a:rPr>
              <a:t>原理：举例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4138" y="1052736"/>
            <a:ext cx="7561262" cy="1296143"/>
          </a:xfrm>
        </p:spPr>
        <p:txBody>
          <a:bodyPr/>
          <a:lstStyle/>
          <a:p>
            <a:pPr marL="812800" indent="-8128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  <a:ea typeface="+mj-ea"/>
              </a:rPr>
              <a:t>举例说明：</a:t>
            </a:r>
            <a:r>
              <a:rPr lang="zh-CN" altLang="en-US" sz="2400" b="1" dirty="0" smtClean="0">
                <a:solidFill>
                  <a:srgbClr val="0000FF"/>
                </a:solidFill>
                <a:ea typeface="+mj-ea"/>
              </a:rPr>
              <a:t>       压缩比</a:t>
            </a:r>
            <a:r>
              <a:rPr lang="en-US" altLang="zh-CN" sz="2400" b="1" dirty="0" smtClean="0">
                <a:solidFill>
                  <a:srgbClr val="0000FF"/>
                </a:solidFill>
                <a:ea typeface="+mj-ea"/>
              </a:rPr>
              <a:t>=1.34:1(117/87)</a:t>
            </a:r>
            <a:endParaRPr lang="en-US" altLang="zh-CN" sz="2400" b="1" dirty="0" smtClean="0">
              <a:solidFill>
                <a:srgbClr val="0000FF"/>
              </a:solidFill>
              <a:ea typeface="+mj-ea"/>
            </a:endParaRPr>
          </a:p>
          <a:p>
            <a:pPr marL="812800" indent="-812800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哈夫曼方法构造出来的码不唯一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marL="812800" indent="-8128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b="1" dirty="0" smtClean="0">
              <a:solidFill>
                <a:srgbClr val="0000FF"/>
              </a:solidFill>
              <a:ea typeface="+mj-ea"/>
            </a:endParaRPr>
          </a:p>
        </p:txBody>
      </p:sp>
      <p:pic>
        <p:nvPicPr>
          <p:cNvPr id="59396" name="Picture 99" descr="c4age1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60848"/>
            <a:ext cx="3505200" cy="352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4000" name="Group 160"/>
          <p:cNvGraphicFramePr>
            <a:graphicFrameLocks noGrp="1"/>
          </p:cNvGraphicFramePr>
          <p:nvPr>
            <p:ph sz="half" idx="2"/>
          </p:nvPr>
        </p:nvGraphicFramePr>
        <p:xfrm>
          <a:off x="1282700" y="2060575"/>
          <a:ext cx="4248150" cy="3519490"/>
        </p:xfrm>
        <a:graphic>
          <a:graphicData uri="http://schemas.openxmlformats.org/drawingml/2006/table">
            <a:tbl>
              <a:tblPr/>
              <a:tblGrid>
                <a:gridCol w="684213"/>
                <a:gridCol w="1441450"/>
                <a:gridCol w="1060450"/>
                <a:gridCol w="1062037"/>
              </a:tblGrid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出现的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分配的代码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需要的位数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15(0.3846)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15*1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7(0.1795)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7*3=21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6(0.1538)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6(0.1538)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5(0.1282)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34" name="TextBox 1"/>
          <p:cNvSpPr txBox="1">
            <a:spLocks noChangeArrowheads="1"/>
          </p:cNvSpPr>
          <p:nvPr/>
        </p:nvSpPr>
        <p:spPr bwMode="auto">
          <a:xfrm>
            <a:off x="7572375" y="2997200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0.3343</a:t>
            </a:r>
            <a:endParaRPr lang="zh-CN" altLang="en-US" sz="1800"/>
          </a:p>
        </p:txBody>
      </p:sp>
      <p:sp>
        <p:nvSpPr>
          <p:cNvPr id="59435" name="TextBox 6"/>
          <p:cNvSpPr txBox="1">
            <a:spLocks noChangeArrowheads="1"/>
          </p:cNvSpPr>
          <p:nvPr/>
        </p:nvSpPr>
        <p:spPr bwMode="auto">
          <a:xfrm>
            <a:off x="7543800" y="5084763"/>
            <a:ext cx="958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0.2820</a:t>
            </a:r>
            <a:endParaRPr lang="zh-CN" altLang="en-US" sz="1800"/>
          </a:p>
        </p:txBody>
      </p:sp>
      <p:sp>
        <p:nvSpPr>
          <p:cNvPr id="59436" name="TextBox 7"/>
          <p:cNvSpPr txBox="1">
            <a:spLocks noChangeArrowheads="1"/>
          </p:cNvSpPr>
          <p:nvPr/>
        </p:nvSpPr>
        <p:spPr bwMode="auto">
          <a:xfrm>
            <a:off x="8316416" y="4221163"/>
            <a:ext cx="960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0.6163</a:t>
            </a:r>
            <a:endParaRPr lang="zh-CN" altLang="en-US" sz="18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utoUpdateAnimBg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394320"/>
            <a:ext cx="7620000" cy="4114800"/>
          </a:xfrm>
        </p:spPr>
        <p:txBody>
          <a:bodyPr/>
          <a:lstStyle/>
          <a:p>
            <a:pPr marL="628650" indent="-533400" eaLnBrk="1" hangingPunct="1">
              <a:defRPr/>
            </a:pPr>
            <a:r>
              <a:rPr lang="en-US" altLang="zh-CN" dirty="0" smtClean="0"/>
              <a:t>Huffman</a:t>
            </a:r>
            <a:r>
              <a:rPr lang="zh-CN" altLang="en-US" dirty="0" smtClean="0"/>
              <a:t>树的构造方法：</a:t>
            </a:r>
            <a:endParaRPr lang="zh-CN" altLang="en-US" dirty="0" smtClean="0"/>
          </a:p>
          <a:p>
            <a:pPr marL="1174750" lvl="1" indent="-457200" eaLnBrk="1" hangingPunct="1">
              <a:buFont typeface="Wingdings" panose="05000000000000000000" pitchFamily="2" charset="2"/>
              <a:buAutoNum type="circleNumDbPlain"/>
              <a:defRPr/>
            </a:pPr>
            <a:r>
              <a:rPr lang="en-US" altLang="zh-CN" dirty="0" smtClean="0"/>
              <a:t>N</a:t>
            </a:r>
            <a:r>
              <a:rPr lang="zh-CN" altLang="en-US" dirty="0" smtClean="0"/>
              <a:t>个权值 </a:t>
            </a:r>
            <a:r>
              <a:rPr lang="en-US" altLang="zh-CN" dirty="0" smtClean="0"/>
              <a:t>{w1,w2,......</a:t>
            </a:r>
            <a:r>
              <a:rPr lang="en-US" altLang="zh-CN" dirty="0" err="1" smtClean="0"/>
              <a:t>wn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，构成  </a:t>
            </a:r>
            <a:r>
              <a:rPr lang="en-US" altLang="zh-CN" dirty="0" smtClean="0"/>
              <a:t>n </a:t>
            </a:r>
            <a:r>
              <a:rPr lang="zh-CN" altLang="en-US" dirty="0" smtClean="0"/>
              <a:t>棵仅有根结点的二叉树集（森林）</a:t>
            </a:r>
            <a:r>
              <a:rPr lang="en-US" altLang="zh-CN" dirty="0" smtClean="0"/>
              <a:t>F</a:t>
            </a:r>
            <a:endParaRPr lang="en-US" altLang="zh-CN" dirty="0" smtClean="0"/>
          </a:p>
          <a:p>
            <a:pPr marL="1174750" lvl="1" indent="-457200" eaLnBrk="1" hangingPunct="1">
              <a:buFont typeface="Wingdings" panose="05000000000000000000" pitchFamily="2" charset="2"/>
              <a:buAutoNum type="circleNumDbPlain"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F</a:t>
            </a:r>
            <a:r>
              <a:rPr lang="zh-CN" altLang="en-US" dirty="0" smtClean="0"/>
              <a:t>中选权值最小的两棵树，构成新二叉树</a:t>
            </a:r>
            <a:r>
              <a:rPr lang="en-US" altLang="zh-CN" dirty="0" smtClean="0"/>
              <a:t>w1+ w2 </a:t>
            </a:r>
            <a:endParaRPr lang="en-US" altLang="zh-CN" dirty="0" smtClean="0"/>
          </a:p>
          <a:p>
            <a:pPr marL="1174750" lvl="1" indent="-457200" eaLnBrk="1" hangingPunct="1">
              <a:buFont typeface="Wingdings" panose="05000000000000000000" pitchFamily="2" charset="2"/>
              <a:buAutoNum type="circleNumDbPlain"/>
              <a:defRPr/>
            </a:pPr>
            <a:r>
              <a:rPr lang="zh-CN" altLang="en-US" dirty="0" smtClean="0"/>
              <a:t>在 </a:t>
            </a:r>
            <a:r>
              <a:rPr lang="en-US" altLang="zh-CN" dirty="0" smtClean="0"/>
              <a:t>F </a:t>
            </a:r>
            <a:r>
              <a:rPr lang="zh-CN" altLang="en-US" dirty="0" smtClean="0"/>
              <a:t>中删除</a:t>
            </a:r>
            <a:r>
              <a:rPr lang="en-US" altLang="zh-CN" dirty="0" smtClean="0"/>
              <a:t>w1,w2 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w1+ w2 ,w3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w4 …….</a:t>
            </a:r>
            <a:r>
              <a:rPr lang="en-US" altLang="zh-CN" dirty="0" err="1" smtClean="0"/>
              <a:t>wn</a:t>
            </a:r>
            <a:r>
              <a:rPr lang="zh-CN" altLang="en-US" dirty="0" smtClean="0"/>
              <a:t>重复</a:t>
            </a:r>
            <a:r>
              <a:rPr lang="zh-CN" altLang="en-US" dirty="0" smtClean="0">
                <a:sym typeface="Wingdings" panose="05000000000000000000" pitchFamily="2" charset="2"/>
              </a:rPr>
              <a:t></a:t>
            </a:r>
            <a:r>
              <a:rPr lang="zh-CN" altLang="en-US" dirty="0" smtClean="0"/>
              <a:t>至</a:t>
            </a:r>
            <a:r>
              <a:rPr lang="en-US" altLang="zh-CN" dirty="0" smtClean="0"/>
              <a:t>F</a:t>
            </a:r>
            <a:r>
              <a:rPr lang="zh-CN" altLang="en-US" dirty="0" smtClean="0"/>
              <a:t>中只有一棵树为止</a:t>
            </a:r>
            <a:endParaRPr lang="zh-CN" altLang="en-US" dirty="0" smtClean="0"/>
          </a:p>
          <a:p>
            <a:pPr marL="1174750" lvl="1" indent="-457200" eaLnBrk="1" hangingPunct="1">
              <a:lnSpc>
                <a:spcPct val="100000"/>
              </a:lnSpc>
              <a:buClr>
                <a:srgbClr val="00CCFF"/>
              </a:buClr>
              <a:defRPr/>
            </a:pPr>
            <a:endParaRPr lang="zh-CN" altLang="en-US" dirty="0" smtClean="0"/>
          </a:p>
          <a:p>
            <a:pPr marL="1174750" lvl="1" indent="-457200" eaLnBrk="1" hangingPunct="1">
              <a:defRPr/>
            </a:pPr>
            <a:endParaRPr lang="en-US" altLang="zh-CN" dirty="0" smtClean="0"/>
          </a:p>
          <a:p>
            <a:pPr marL="1174750" lvl="1" indent="-457200" eaLnBrk="1" hangingPunct="1">
              <a:defRPr/>
            </a:pPr>
            <a:endParaRPr lang="en-US" altLang="zh-CN" dirty="0" smtClean="0"/>
          </a:p>
        </p:txBody>
      </p:sp>
      <p:pic>
        <p:nvPicPr>
          <p:cNvPr id="4" name="Picture 99" descr="c4age1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505200" cy="2951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哈夫曼树</a:t>
            </a:r>
            <a:endParaRPr lang="en-US" altLang="zh-CN" dirty="0" smtClean="0"/>
          </a:p>
          <a:p>
            <a:r>
              <a:rPr lang="zh-CN" altLang="en-US" dirty="0" smtClean="0"/>
              <a:t>填空 </a:t>
            </a:r>
            <a:r>
              <a:rPr lang="en-US" altLang="zh-CN" dirty="0" smtClean="0"/>
              <a:t>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3.1.1 </a:t>
            </a:r>
            <a:r>
              <a:rPr lang="zh-CN" altLang="en-US" sz="4800" dirty="0" smtClean="0"/>
              <a:t>栈的定义</a:t>
            </a:r>
            <a:endParaRPr lang="zh-CN" altLang="en-US" sz="4800" dirty="0"/>
          </a:p>
        </p:txBody>
      </p:sp>
      <p:sp>
        <p:nvSpPr>
          <p:cNvPr id="201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200" dirty="0"/>
              <a:t>栈的定义</a:t>
            </a:r>
            <a:endParaRPr lang="zh-CN" altLang="en-US" sz="3200" dirty="0"/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限制仅在表的一端进行插入和删除的线性表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栈顶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 top )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栈底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 bottom )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空栈   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存取原则  后进先出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(LIFO)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51" name="Rectangle 23"/>
          <p:cNvSpPr>
            <a:spLocks noChangeArrowheads="1"/>
          </p:cNvSpPr>
          <p:nvPr/>
        </p:nvSpPr>
        <p:spPr bwMode="auto">
          <a:xfrm>
            <a:off x="8053536" y="4581525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01752" name="Rectangle 24"/>
          <p:cNvSpPr>
            <a:spLocks noChangeArrowheads="1"/>
          </p:cNvSpPr>
          <p:nvPr/>
        </p:nvSpPr>
        <p:spPr bwMode="auto">
          <a:xfrm>
            <a:off x="8053536" y="5114925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01753" name="Rectangle 25"/>
          <p:cNvSpPr>
            <a:spLocks noChangeArrowheads="1"/>
          </p:cNvSpPr>
          <p:nvPr/>
        </p:nvSpPr>
        <p:spPr bwMode="auto">
          <a:xfrm>
            <a:off x="8053536" y="5648325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01754" name="Text Box 26"/>
          <p:cNvSpPr txBox="1">
            <a:spLocks noChangeArrowheads="1"/>
          </p:cNvSpPr>
          <p:nvPr/>
        </p:nvSpPr>
        <p:spPr bwMode="auto">
          <a:xfrm>
            <a:off x="7596336" y="3514725"/>
            <a:ext cx="76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4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3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2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1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0</a:t>
            </a:r>
            <a:endParaRPr kumimoji="1"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6300192" y="5780112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>
                <a:solidFill>
                  <a:srgbClr val="000000"/>
                </a:solidFill>
              </a:rPr>
              <a:t>bottom</a:t>
            </a:r>
            <a:endParaRPr kumimoji="1" lang="en-US" altLang="zh-CN" sz="2400" b="0" dirty="0">
              <a:solidFill>
                <a:srgbClr val="000000"/>
              </a:solidFill>
            </a:endParaRP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5868144" y="4560912"/>
            <a:ext cx="1584176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0" dirty="0" smtClean="0">
                <a:solidFill>
                  <a:srgbClr val="000000"/>
                </a:solidFill>
                <a:ea typeface="+mn-ea"/>
              </a:rPr>
              <a:t>top</a:t>
            </a:r>
            <a:endParaRPr kumimoji="1" lang="en-US" altLang="zh-CN" sz="2400" b="0" dirty="0" smtClean="0">
              <a:solidFill>
                <a:srgbClr val="000000"/>
              </a:solidFill>
              <a:ea typeface="+mn-ea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0" dirty="0" smtClean="0">
                <a:solidFill>
                  <a:srgbClr val="000000"/>
                </a:solidFill>
                <a:ea typeface="+mn-ea"/>
              </a:rPr>
              <a:t>可出入</a:t>
            </a:r>
            <a:endParaRPr kumimoji="1" lang="en-US" altLang="zh-CN" sz="2400" b="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01757" name="Text Box 29"/>
          <p:cNvSpPr txBox="1">
            <a:spLocks noChangeArrowheads="1"/>
          </p:cNvSpPr>
          <p:nvPr/>
        </p:nvSpPr>
        <p:spPr bwMode="auto">
          <a:xfrm>
            <a:off x="8282136" y="4581525"/>
            <a:ext cx="381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C</a:t>
            </a:r>
            <a:endParaRPr kumimoji="1" lang="en-US" altLang="zh-CN" sz="2400" b="0"/>
          </a:p>
          <a:p>
            <a:pPr>
              <a:spcBef>
                <a:spcPct val="50000"/>
              </a:spcBef>
            </a:pPr>
            <a:r>
              <a:rPr kumimoji="1" lang="en-US" altLang="zh-CN" sz="2400" b="0"/>
              <a:t>B</a:t>
            </a:r>
            <a:endParaRPr kumimoji="1" lang="en-US" altLang="zh-CN" sz="2400" b="0"/>
          </a:p>
          <a:p>
            <a:pPr>
              <a:spcBef>
                <a:spcPct val="50000"/>
              </a:spcBef>
            </a:pPr>
            <a:r>
              <a:rPr kumimoji="1" lang="en-US" altLang="zh-CN" sz="2400" b="0"/>
              <a:t>A</a:t>
            </a:r>
            <a:endParaRPr kumimoji="1" lang="en-US" altLang="zh-CN" sz="2000" b="0"/>
          </a:p>
        </p:txBody>
      </p:sp>
      <p:sp>
        <p:nvSpPr>
          <p:cNvPr id="201758" name="Line 30"/>
          <p:cNvSpPr>
            <a:spLocks noChangeShapeType="1"/>
          </p:cNvSpPr>
          <p:nvPr/>
        </p:nvSpPr>
        <p:spPr bwMode="auto">
          <a:xfrm flipV="1">
            <a:off x="8053536" y="351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 flipV="1">
            <a:off x="8891736" y="351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 flipV="1">
            <a:off x="8053536" y="4048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V="1">
            <a:off x="8891736" y="4048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>
            <a:off x="8053536" y="4048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6918920" y="4848225"/>
            <a:ext cx="67741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7227284" y="5915025"/>
            <a:ext cx="36905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3.1.2</a:t>
            </a:r>
            <a:r>
              <a:rPr lang="zh-CN" altLang="en-US" sz="4800" dirty="0"/>
              <a:t>顺序栈</a:t>
            </a:r>
            <a:endParaRPr lang="zh-CN" altLang="en-US" sz="4800" dirty="0"/>
          </a:p>
        </p:txBody>
      </p:sp>
      <p:sp>
        <p:nvSpPr>
          <p:cNvPr id="231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16496" y="1474440"/>
            <a:ext cx="7620000" cy="4114800"/>
          </a:xfrm>
        </p:spPr>
        <p:txBody>
          <a:bodyPr/>
          <a:lstStyle/>
          <a:p>
            <a:r>
              <a:rPr lang="zh-CN" altLang="en-US" dirty="0"/>
              <a:t>顺序栈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本质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顺序表的简化，唯一需要确定的是数组的哪一端表示栈顶，哪一端表示栈底。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通常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栈底：下标为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的一端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栈顶：</a:t>
            </a:r>
            <a:r>
              <a:rPr lang="en-US" altLang="zh-CN" dirty="0">
                <a:solidFill>
                  <a:srgbClr val="000000"/>
                </a:solidFill>
              </a:rPr>
              <a:t>top</a:t>
            </a:r>
            <a:r>
              <a:rPr lang="zh-CN" altLang="en-US" dirty="0">
                <a:solidFill>
                  <a:srgbClr val="000000"/>
                </a:solidFill>
              </a:rPr>
              <a:t>指针表示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空</a:t>
            </a:r>
            <a:r>
              <a:rPr lang="zh-CN" altLang="en-US" dirty="0">
                <a:solidFill>
                  <a:srgbClr val="000000"/>
                </a:solidFill>
              </a:rPr>
              <a:t>栈时</a:t>
            </a:r>
            <a:r>
              <a:rPr lang="en-US" altLang="zh-CN" dirty="0">
                <a:solidFill>
                  <a:srgbClr val="000000"/>
                </a:solidFill>
              </a:rPr>
              <a:t>top=-1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7981950" y="4565650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7981950" y="5099050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7981950" y="5632450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7524750" y="3498850"/>
            <a:ext cx="76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4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3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2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1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0</a:t>
            </a:r>
            <a:endParaRPr kumimoji="1"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6534150" y="5708650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FF0000"/>
                </a:solidFill>
              </a:rPr>
              <a:t>bottom</a:t>
            </a:r>
            <a:endParaRPr kumimoji="1"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6991350" y="4489450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FF0000"/>
                </a:solidFill>
              </a:rPr>
              <a:t>top</a:t>
            </a:r>
            <a:endParaRPr kumimoji="1"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8210550" y="4565650"/>
            <a:ext cx="381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/>
              <a:t>C</a:t>
            </a:r>
            <a:endParaRPr kumimoji="1" lang="en-US" altLang="zh-CN" sz="2400" b="0" dirty="0"/>
          </a:p>
          <a:p>
            <a:pPr>
              <a:spcBef>
                <a:spcPct val="50000"/>
              </a:spcBef>
            </a:pPr>
            <a:r>
              <a:rPr kumimoji="1" lang="en-US" altLang="zh-CN" sz="2400" b="0" dirty="0"/>
              <a:t>B</a:t>
            </a:r>
            <a:endParaRPr kumimoji="1" lang="en-US" altLang="zh-CN" sz="2400" b="0" dirty="0"/>
          </a:p>
          <a:p>
            <a:pPr>
              <a:spcBef>
                <a:spcPct val="50000"/>
              </a:spcBef>
            </a:pPr>
            <a:r>
              <a:rPr kumimoji="1" lang="en-US" altLang="zh-CN" sz="2400" b="0" dirty="0"/>
              <a:t>A</a:t>
            </a:r>
            <a:endParaRPr kumimoji="1" lang="en-US" altLang="zh-CN" sz="2000" b="0" dirty="0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 flipV="1">
            <a:off x="7981950" y="34988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1436" name="Line 12"/>
          <p:cNvSpPr>
            <a:spLocks noChangeShapeType="1"/>
          </p:cNvSpPr>
          <p:nvPr/>
        </p:nvSpPr>
        <p:spPr bwMode="auto">
          <a:xfrm flipV="1">
            <a:off x="8820150" y="34988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1437" name="Line 13"/>
          <p:cNvSpPr>
            <a:spLocks noChangeShapeType="1"/>
          </p:cNvSpPr>
          <p:nvPr/>
        </p:nvSpPr>
        <p:spPr bwMode="auto">
          <a:xfrm flipV="1">
            <a:off x="7981950" y="40322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1438" name="Line 14"/>
          <p:cNvSpPr>
            <a:spLocks noChangeShapeType="1"/>
          </p:cNvSpPr>
          <p:nvPr/>
        </p:nvSpPr>
        <p:spPr bwMode="auto">
          <a:xfrm flipV="1">
            <a:off x="8820150" y="40322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>
            <a:off x="7981950" y="40322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顺序栈的实现</a:t>
            </a:r>
            <a:endParaRPr lang="zh-CN" altLang="en-US" sz="4800" dirty="0"/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124744"/>
            <a:ext cx="7620000" cy="532859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入栈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Data[++top] = x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{[top=top+1 ;Data[top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 = x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;}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出栈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Type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x = Data[top-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-];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{x = Data[top];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top=top-1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注意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上溢：栈满时入栈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下溢：栈空时出栈</a:t>
            </a:r>
            <a:endParaRPr lang="zh-CN" altLang="en-US" sz="28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118" name="Rectangle 174"/>
          <p:cNvSpPr>
            <a:spLocks noChangeArrowheads="1"/>
          </p:cNvSpPr>
          <p:nvPr/>
        </p:nvSpPr>
        <p:spPr bwMode="auto">
          <a:xfrm>
            <a:off x="7910264" y="4399929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11119" name="Rectangle 175"/>
          <p:cNvSpPr>
            <a:spLocks noChangeArrowheads="1"/>
          </p:cNvSpPr>
          <p:nvPr/>
        </p:nvSpPr>
        <p:spPr bwMode="auto">
          <a:xfrm>
            <a:off x="7910264" y="4933329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11120" name="Rectangle 176"/>
          <p:cNvSpPr>
            <a:spLocks noChangeArrowheads="1"/>
          </p:cNvSpPr>
          <p:nvPr/>
        </p:nvSpPr>
        <p:spPr bwMode="auto">
          <a:xfrm>
            <a:off x="7910264" y="5466729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11121" name="Text Box 177"/>
          <p:cNvSpPr txBox="1">
            <a:spLocks noChangeArrowheads="1"/>
          </p:cNvSpPr>
          <p:nvPr/>
        </p:nvSpPr>
        <p:spPr bwMode="auto">
          <a:xfrm>
            <a:off x="7453064" y="3333129"/>
            <a:ext cx="76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4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3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2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1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0</a:t>
            </a:r>
            <a:endParaRPr kumimoji="1"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211122" name="Text Box 178"/>
          <p:cNvSpPr txBox="1">
            <a:spLocks noChangeArrowheads="1"/>
          </p:cNvSpPr>
          <p:nvPr/>
        </p:nvSpPr>
        <p:spPr bwMode="auto">
          <a:xfrm>
            <a:off x="6660902" y="3717032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top</a:t>
            </a:r>
            <a:endParaRPr kumimoji="1"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211123" name="Text Box 179"/>
          <p:cNvSpPr txBox="1">
            <a:spLocks noChangeArrowheads="1"/>
          </p:cNvSpPr>
          <p:nvPr/>
        </p:nvSpPr>
        <p:spPr bwMode="auto">
          <a:xfrm>
            <a:off x="8138864" y="4399929"/>
            <a:ext cx="381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C</a:t>
            </a:r>
            <a:endParaRPr kumimoji="1" lang="en-US" altLang="zh-CN" sz="2400" b="0"/>
          </a:p>
          <a:p>
            <a:pPr>
              <a:spcBef>
                <a:spcPct val="50000"/>
              </a:spcBef>
            </a:pPr>
            <a:r>
              <a:rPr kumimoji="1" lang="en-US" altLang="zh-CN" sz="2400" b="0"/>
              <a:t>B</a:t>
            </a:r>
            <a:endParaRPr kumimoji="1" lang="en-US" altLang="zh-CN" sz="2400" b="0"/>
          </a:p>
          <a:p>
            <a:pPr>
              <a:spcBef>
                <a:spcPct val="50000"/>
              </a:spcBef>
            </a:pPr>
            <a:r>
              <a:rPr kumimoji="1" lang="en-US" altLang="zh-CN" sz="2400" b="0"/>
              <a:t>A</a:t>
            </a:r>
            <a:endParaRPr kumimoji="1" lang="en-US" altLang="zh-CN" sz="2000" b="0"/>
          </a:p>
        </p:txBody>
      </p:sp>
      <p:sp>
        <p:nvSpPr>
          <p:cNvPr id="211124" name="Line 180"/>
          <p:cNvSpPr>
            <a:spLocks noChangeShapeType="1"/>
          </p:cNvSpPr>
          <p:nvPr/>
        </p:nvSpPr>
        <p:spPr bwMode="auto">
          <a:xfrm flipV="1">
            <a:off x="7910264" y="33331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11125" name="Line 181"/>
          <p:cNvSpPr>
            <a:spLocks noChangeShapeType="1"/>
          </p:cNvSpPr>
          <p:nvPr/>
        </p:nvSpPr>
        <p:spPr bwMode="auto">
          <a:xfrm flipV="1">
            <a:off x="8748464" y="33331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11126" name="Line 182"/>
          <p:cNvSpPr>
            <a:spLocks noChangeShapeType="1"/>
          </p:cNvSpPr>
          <p:nvPr/>
        </p:nvSpPr>
        <p:spPr bwMode="auto">
          <a:xfrm flipV="1">
            <a:off x="7910264" y="38665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11127" name="Line 183"/>
          <p:cNvSpPr>
            <a:spLocks noChangeShapeType="1"/>
          </p:cNvSpPr>
          <p:nvPr/>
        </p:nvSpPr>
        <p:spPr bwMode="auto">
          <a:xfrm flipV="1">
            <a:off x="8748464" y="38665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11128" name="Line 184"/>
          <p:cNvSpPr>
            <a:spLocks noChangeShapeType="1"/>
          </p:cNvSpPr>
          <p:nvPr/>
        </p:nvSpPr>
        <p:spPr bwMode="auto">
          <a:xfrm>
            <a:off x="7910264" y="386652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11130" name="Line 186"/>
          <p:cNvSpPr>
            <a:spLocks noChangeShapeType="1"/>
          </p:cNvSpPr>
          <p:nvPr/>
        </p:nvSpPr>
        <p:spPr bwMode="auto">
          <a:xfrm>
            <a:off x="6876802" y="4148832"/>
            <a:ext cx="576262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0" name="Rectangle 176"/>
          <p:cNvSpPr>
            <a:spLocks noChangeArrowheads="1"/>
          </p:cNvSpPr>
          <p:nvPr/>
        </p:nvSpPr>
        <p:spPr bwMode="auto">
          <a:xfrm>
            <a:off x="7909594" y="3861048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 dirty="0" smtClean="0"/>
              <a:t>D</a:t>
            </a:r>
            <a:endParaRPr lang="zh-CN" altLang="en-US" sz="2400" b="0" dirty="0"/>
          </a:p>
        </p:txBody>
      </p:sp>
      <p:sp>
        <p:nvSpPr>
          <p:cNvPr id="22" name="Text Box 178"/>
          <p:cNvSpPr txBox="1">
            <a:spLocks noChangeArrowheads="1"/>
          </p:cNvSpPr>
          <p:nvPr/>
        </p:nvSpPr>
        <p:spPr bwMode="auto">
          <a:xfrm>
            <a:off x="6660232" y="1268711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top</a:t>
            </a:r>
            <a:endParaRPr kumimoji="1"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29" name="Line 186"/>
          <p:cNvSpPr>
            <a:spLocks noChangeShapeType="1"/>
          </p:cNvSpPr>
          <p:nvPr/>
        </p:nvSpPr>
        <p:spPr bwMode="auto">
          <a:xfrm>
            <a:off x="6876132" y="1700511"/>
            <a:ext cx="576262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0" name="Rectangle 174"/>
          <p:cNvSpPr>
            <a:spLocks noChangeArrowheads="1"/>
          </p:cNvSpPr>
          <p:nvPr/>
        </p:nvSpPr>
        <p:spPr bwMode="auto">
          <a:xfrm>
            <a:off x="7909520" y="1396752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1" name="Rectangle 175"/>
          <p:cNvSpPr>
            <a:spLocks noChangeArrowheads="1"/>
          </p:cNvSpPr>
          <p:nvPr/>
        </p:nvSpPr>
        <p:spPr bwMode="auto">
          <a:xfrm>
            <a:off x="7909520" y="1930152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2" name="Rectangle 176"/>
          <p:cNvSpPr>
            <a:spLocks noChangeArrowheads="1"/>
          </p:cNvSpPr>
          <p:nvPr/>
        </p:nvSpPr>
        <p:spPr bwMode="auto">
          <a:xfrm>
            <a:off x="7909520" y="2463552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3" name="Text Box 177"/>
          <p:cNvSpPr txBox="1">
            <a:spLocks noChangeArrowheads="1"/>
          </p:cNvSpPr>
          <p:nvPr/>
        </p:nvSpPr>
        <p:spPr bwMode="auto">
          <a:xfrm>
            <a:off x="7452320" y="329952"/>
            <a:ext cx="76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4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3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2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1</a:t>
            </a:r>
            <a:endParaRPr kumimoji="1" lang="en-US" altLang="zh-CN" sz="2400" b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0</a:t>
            </a:r>
            <a:endParaRPr kumimoji="1"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4" name="Text Box 179"/>
          <p:cNvSpPr txBox="1">
            <a:spLocks noChangeArrowheads="1"/>
          </p:cNvSpPr>
          <p:nvPr/>
        </p:nvSpPr>
        <p:spPr bwMode="auto">
          <a:xfrm>
            <a:off x="8138120" y="1396752"/>
            <a:ext cx="381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C</a:t>
            </a:r>
            <a:endParaRPr kumimoji="1" lang="en-US" altLang="zh-CN" sz="2400" b="0"/>
          </a:p>
          <a:p>
            <a:pPr>
              <a:spcBef>
                <a:spcPct val="50000"/>
              </a:spcBef>
            </a:pPr>
            <a:r>
              <a:rPr kumimoji="1" lang="en-US" altLang="zh-CN" sz="2400" b="0"/>
              <a:t>B</a:t>
            </a:r>
            <a:endParaRPr kumimoji="1" lang="en-US" altLang="zh-CN" sz="2400" b="0"/>
          </a:p>
          <a:p>
            <a:pPr>
              <a:spcBef>
                <a:spcPct val="50000"/>
              </a:spcBef>
            </a:pPr>
            <a:r>
              <a:rPr kumimoji="1" lang="en-US" altLang="zh-CN" sz="2400" b="0"/>
              <a:t>A</a:t>
            </a:r>
            <a:endParaRPr kumimoji="1" lang="en-US" altLang="zh-CN" sz="2000" b="0"/>
          </a:p>
        </p:txBody>
      </p:sp>
      <p:sp>
        <p:nvSpPr>
          <p:cNvPr id="35" name="Line 180"/>
          <p:cNvSpPr>
            <a:spLocks noChangeShapeType="1"/>
          </p:cNvSpPr>
          <p:nvPr/>
        </p:nvSpPr>
        <p:spPr bwMode="auto">
          <a:xfrm flipV="1">
            <a:off x="7909520" y="3299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6" name="Line 181"/>
          <p:cNvSpPr>
            <a:spLocks noChangeShapeType="1"/>
          </p:cNvSpPr>
          <p:nvPr/>
        </p:nvSpPr>
        <p:spPr bwMode="auto">
          <a:xfrm flipV="1">
            <a:off x="8747720" y="3299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" name="Line 182"/>
          <p:cNvSpPr>
            <a:spLocks noChangeShapeType="1"/>
          </p:cNvSpPr>
          <p:nvPr/>
        </p:nvSpPr>
        <p:spPr bwMode="auto">
          <a:xfrm flipV="1">
            <a:off x="7909520" y="8633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8" name="Line 183"/>
          <p:cNvSpPr>
            <a:spLocks noChangeShapeType="1"/>
          </p:cNvSpPr>
          <p:nvPr/>
        </p:nvSpPr>
        <p:spPr bwMode="auto">
          <a:xfrm flipV="1">
            <a:off x="8747720" y="8633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9" name="Line 184"/>
          <p:cNvSpPr>
            <a:spLocks noChangeShapeType="1"/>
          </p:cNvSpPr>
          <p:nvPr/>
        </p:nvSpPr>
        <p:spPr bwMode="auto">
          <a:xfrm>
            <a:off x="7909520" y="86335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0" name="Rectangle 176"/>
          <p:cNvSpPr>
            <a:spLocks noChangeArrowheads="1"/>
          </p:cNvSpPr>
          <p:nvPr/>
        </p:nvSpPr>
        <p:spPr bwMode="auto">
          <a:xfrm>
            <a:off x="7908850" y="857871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2.67345E-6 L 0.0033 -0.094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3 0.0296 L -0.04253 -0.064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1087 L -0.00782 0.0945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6.47549E-7 L 0.0125 0.073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1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122" grpId="0"/>
      <p:bldP spid="211130" grpId="0" animBg="1"/>
      <p:bldP spid="20" grpId="0" animBg="1"/>
      <p:bldP spid="20" grpId="1" animBg="1"/>
      <p:bldP spid="22" grpId="0"/>
      <p:bldP spid="2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/>
              <a:t>栈的链式结构</a:t>
            </a:r>
            <a:endParaRPr lang="zh-CN" altLang="en-US" dirty="0"/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简称：链栈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栈顶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单链表的头部最容易操作，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栈顶设在头部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00" name="Group 20"/>
          <p:cNvGrpSpPr/>
          <p:nvPr/>
        </p:nvGrpSpPr>
        <p:grpSpPr bwMode="auto">
          <a:xfrm>
            <a:off x="5652963" y="1412875"/>
            <a:ext cx="3311525" cy="3673475"/>
            <a:chOff x="2880" y="1207"/>
            <a:chExt cx="2086" cy="2314"/>
          </a:xfrm>
        </p:grpSpPr>
        <p:sp>
          <p:nvSpPr>
            <p:cNvPr id="225284" name="Rectangle 4"/>
            <p:cNvSpPr>
              <a:spLocks noChangeArrowheads="1"/>
            </p:cNvSpPr>
            <p:nvPr/>
          </p:nvSpPr>
          <p:spPr bwMode="auto">
            <a:xfrm>
              <a:off x="3605" y="1298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n</a:t>
              </a:r>
              <a:endParaRPr lang="en-US" altLang="zh-CN" sz="2400" baseline="-25000"/>
            </a:p>
          </p:txBody>
        </p:sp>
        <p:sp>
          <p:nvSpPr>
            <p:cNvPr id="225285" name="Rectangle 5"/>
            <p:cNvSpPr>
              <a:spLocks noChangeArrowheads="1"/>
            </p:cNvSpPr>
            <p:nvPr/>
          </p:nvSpPr>
          <p:spPr bwMode="auto">
            <a:xfrm>
              <a:off x="4014" y="1298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aseline="-25000"/>
            </a:p>
          </p:txBody>
        </p:sp>
        <p:sp>
          <p:nvSpPr>
            <p:cNvPr id="225286" name="Rectangle 6"/>
            <p:cNvSpPr>
              <a:spLocks noChangeArrowheads="1"/>
            </p:cNvSpPr>
            <p:nvPr/>
          </p:nvSpPr>
          <p:spPr bwMode="auto">
            <a:xfrm>
              <a:off x="3605" y="184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n-1</a:t>
              </a:r>
              <a:endParaRPr lang="en-US" altLang="zh-CN" sz="2400" baseline="-25000"/>
            </a:p>
          </p:txBody>
        </p:sp>
        <p:sp>
          <p:nvSpPr>
            <p:cNvPr id="225287" name="Rectangle 7"/>
            <p:cNvSpPr>
              <a:spLocks noChangeArrowheads="1"/>
            </p:cNvSpPr>
            <p:nvPr/>
          </p:nvSpPr>
          <p:spPr bwMode="auto">
            <a:xfrm>
              <a:off x="4014" y="184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aseline="-25000"/>
            </a:p>
          </p:txBody>
        </p:sp>
        <p:sp>
          <p:nvSpPr>
            <p:cNvPr id="225290" name="Rectangle 10"/>
            <p:cNvSpPr>
              <a:spLocks noChangeArrowheads="1"/>
            </p:cNvSpPr>
            <p:nvPr/>
          </p:nvSpPr>
          <p:spPr bwMode="auto">
            <a:xfrm>
              <a:off x="3605" y="3249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1</a:t>
              </a:r>
              <a:endParaRPr lang="en-US" altLang="zh-CN" sz="2400" baseline="-25000"/>
            </a:p>
          </p:txBody>
        </p:sp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4014" y="3249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0"/>
                <a:t>∧</a:t>
              </a:r>
              <a:endParaRPr kumimoji="1" lang="en-US" altLang="zh-CN" sz="2400" b="0"/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4105" y="1480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25293" name="Line 13"/>
            <p:cNvSpPr>
              <a:spLocks noChangeShapeType="1"/>
            </p:cNvSpPr>
            <p:nvPr/>
          </p:nvSpPr>
          <p:spPr bwMode="auto">
            <a:xfrm>
              <a:off x="4105" y="2024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25294" name="Line 14"/>
            <p:cNvSpPr>
              <a:spLocks noChangeShapeType="1"/>
            </p:cNvSpPr>
            <p:nvPr/>
          </p:nvSpPr>
          <p:spPr bwMode="auto">
            <a:xfrm>
              <a:off x="4105" y="2886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4014" y="2478"/>
              <a:ext cx="18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  <a:endParaRPr lang="en-US" altLang="zh-CN" sz="2400">
                <a:solidFill>
                  <a:srgbClr val="000000"/>
                </a:solidFill>
              </a:endParaRPr>
            </a:p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  <a:endParaRPr lang="en-US" altLang="zh-CN" sz="2400">
                <a:solidFill>
                  <a:srgbClr val="000000"/>
                </a:solidFill>
              </a:endParaRPr>
            </a:p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25296" name="Text Box 16"/>
            <p:cNvSpPr txBox="1">
              <a:spLocks noChangeArrowheads="1"/>
            </p:cNvSpPr>
            <p:nvPr/>
          </p:nvSpPr>
          <p:spPr bwMode="auto">
            <a:xfrm>
              <a:off x="2880" y="1207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000000"/>
                  </a:solidFill>
                </a:rPr>
                <a:t>top</a:t>
              </a:r>
              <a:endParaRPr kumimoji="1"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225297" name="Line 17"/>
            <p:cNvSpPr>
              <a:spLocks noChangeShapeType="1"/>
            </p:cNvSpPr>
            <p:nvPr/>
          </p:nvSpPr>
          <p:spPr bwMode="auto">
            <a:xfrm>
              <a:off x="3243" y="1434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25298" name="Text Box 18"/>
            <p:cNvSpPr txBox="1">
              <a:spLocks noChangeArrowheads="1"/>
            </p:cNvSpPr>
            <p:nvPr/>
          </p:nvSpPr>
          <p:spPr bwMode="auto">
            <a:xfrm>
              <a:off x="4377" y="125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栈顶</a:t>
              </a:r>
              <a:endParaRPr lang="zh-CN" altLang="en-US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299" name="Text Box 19"/>
            <p:cNvSpPr txBox="1">
              <a:spLocks noChangeArrowheads="1"/>
            </p:cNvSpPr>
            <p:nvPr/>
          </p:nvSpPr>
          <p:spPr bwMode="auto">
            <a:xfrm>
              <a:off x="4422" y="320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栈底</a:t>
              </a:r>
              <a:endParaRPr lang="zh-CN" altLang="en-US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20" name="椭圆形标注 19"/>
          <p:cNvSpPr/>
          <p:nvPr/>
        </p:nvSpPr>
        <p:spPr bwMode="auto">
          <a:xfrm>
            <a:off x="1763687" y="5038724"/>
            <a:ext cx="4422675" cy="1819276"/>
          </a:xfrm>
          <a:prstGeom prst="wedgeEllipseCallout">
            <a:avLst>
              <a:gd name="adj1" fmla="val 61086"/>
              <a:gd name="adj2" fmla="val -166251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noAutofit/>
          </a:bodyPr>
          <a:lstStyle/>
          <a:p>
            <a:pPr algn="ctr"/>
            <a:r>
              <a:rPr kumimoji="1" lang="zh-CN" altLang="en-US" sz="2400" b="0" dirty="0" smtClean="0">
                <a:ea typeface="+mn-ea"/>
              </a:rPr>
              <a:t>链表的缺点是无法随机访问，由于栈不需要访问</a:t>
            </a:r>
            <a:r>
              <a:rPr kumimoji="1" lang="en-US" altLang="zh-CN" sz="2400" b="0" dirty="0" smtClean="0">
                <a:ea typeface="+mn-ea"/>
              </a:rPr>
              <a:t>top</a:t>
            </a:r>
            <a:r>
              <a:rPr kumimoji="1" lang="zh-CN" altLang="en-US" sz="2400" b="0" dirty="0" smtClean="0">
                <a:ea typeface="+mn-ea"/>
              </a:rPr>
              <a:t>以外的点，缺点不再存在</a:t>
            </a:r>
            <a:endParaRPr kumimoji="1" lang="zh-CN" altLang="en-US" sz="2400" b="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链栈的实现</a:t>
            </a:r>
            <a:endParaRPr lang="zh-CN" altLang="en-US" dirty="0"/>
          </a:p>
        </p:txBody>
      </p:sp>
      <p:sp>
        <p:nvSpPr>
          <p:cNvPr id="333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入栈</a:t>
            </a:r>
            <a:endParaRPr lang="zh-CN" altLang="en-US" dirty="0"/>
          </a:p>
        </p:txBody>
      </p:sp>
      <p:grpSp>
        <p:nvGrpSpPr>
          <p:cNvPr id="333851" name="Group 27"/>
          <p:cNvGrpSpPr/>
          <p:nvPr/>
        </p:nvGrpSpPr>
        <p:grpSpPr bwMode="auto">
          <a:xfrm>
            <a:off x="6157714" y="2273002"/>
            <a:ext cx="1944688" cy="3817938"/>
            <a:chOff x="2790" y="1388"/>
            <a:chExt cx="1225" cy="2405"/>
          </a:xfrm>
        </p:grpSpPr>
        <p:sp>
          <p:nvSpPr>
            <p:cNvPr id="333829" name="Rectangle 5"/>
            <p:cNvSpPr>
              <a:spLocks noChangeArrowheads="1"/>
            </p:cNvSpPr>
            <p:nvPr/>
          </p:nvSpPr>
          <p:spPr bwMode="auto">
            <a:xfrm>
              <a:off x="3334" y="1570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n</a:t>
              </a:r>
              <a:endParaRPr lang="en-US" altLang="zh-CN" sz="2400" baseline="-25000"/>
            </a:p>
          </p:txBody>
        </p:sp>
        <p:sp>
          <p:nvSpPr>
            <p:cNvPr id="333830" name="Rectangle 6"/>
            <p:cNvSpPr>
              <a:spLocks noChangeArrowheads="1"/>
            </p:cNvSpPr>
            <p:nvPr/>
          </p:nvSpPr>
          <p:spPr bwMode="auto">
            <a:xfrm>
              <a:off x="3743" y="1570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aseline="-25000"/>
            </a:p>
          </p:txBody>
        </p:sp>
        <p:sp>
          <p:nvSpPr>
            <p:cNvPr id="333831" name="Rectangle 7"/>
            <p:cNvSpPr>
              <a:spLocks noChangeArrowheads="1"/>
            </p:cNvSpPr>
            <p:nvPr/>
          </p:nvSpPr>
          <p:spPr bwMode="auto">
            <a:xfrm>
              <a:off x="3334" y="2114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n-1</a:t>
              </a:r>
              <a:endParaRPr lang="en-US" altLang="zh-CN" sz="2400" baseline="-25000"/>
            </a:p>
          </p:txBody>
        </p:sp>
        <p:sp>
          <p:nvSpPr>
            <p:cNvPr id="333832" name="Rectangle 8"/>
            <p:cNvSpPr>
              <a:spLocks noChangeArrowheads="1"/>
            </p:cNvSpPr>
            <p:nvPr/>
          </p:nvSpPr>
          <p:spPr bwMode="auto">
            <a:xfrm>
              <a:off x="3743" y="2114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aseline="-25000"/>
            </a:p>
          </p:txBody>
        </p:sp>
        <p:sp>
          <p:nvSpPr>
            <p:cNvPr id="333833" name="Rectangle 9"/>
            <p:cNvSpPr>
              <a:spLocks noChangeArrowheads="1"/>
            </p:cNvSpPr>
            <p:nvPr/>
          </p:nvSpPr>
          <p:spPr bwMode="auto">
            <a:xfrm>
              <a:off x="3334" y="3521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1</a:t>
              </a:r>
              <a:endParaRPr lang="en-US" altLang="zh-CN" sz="2400" baseline="-25000"/>
            </a:p>
          </p:txBody>
        </p:sp>
        <p:sp>
          <p:nvSpPr>
            <p:cNvPr id="333834" name="Rectangle 10"/>
            <p:cNvSpPr>
              <a:spLocks noChangeArrowheads="1"/>
            </p:cNvSpPr>
            <p:nvPr/>
          </p:nvSpPr>
          <p:spPr bwMode="auto">
            <a:xfrm>
              <a:off x="3743" y="3521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0"/>
                <a:t>∧</a:t>
              </a:r>
              <a:endParaRPr kumimoji="1" lang="en-US" altLang="zh-CN" sz="2400" b="0"/>
            </a:p>
          </p:txBody>
        </p:sp>
        <p:sp>
          <p:nvSpPr>
            <p:cNvPr id="333835" name="Line 11"/>
            <p:cNvSpPr>
              <a:spLocks noChangeShapeType="1"/>
            </p:cNvSpPr>
            <p:nvPr/>
          </p:nvSpPr>
          <p:spPr bwMode="auto">
            <a:xfrm>
              <a:off x="3834" y="1752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3836" name="Line 12"/>
            <p:cNvSpPr>
              <a:spLocks noChangeShapeType="1"/>
            </p:cNvSpPr>
            <p:nvPr/>
          </p:nvSpPr>
          <p:spPr bwMode="auto">
            <a:xfrm>
              <a:off x="3834" y="2296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3837" name="Line 13"/>
            <p:cNvSpPr>
              <a:spLocks noChangeShapeType="1"/>
            </p:cNvSpPr>
            <p:nvPr/>
          </p:nvSpPr>
          <p:spPr bwMode="auto">
            <a:xfrm>
              <a:off x="3834" y="3158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3838" name="Text Box 14"/>
            <p:cNvSpPr txBox="1">
              <a:spLocks noChangeArrowheads="1"/>
            </p:cNvSpPr>
            <p:nvPr/>
          </p:nvSpPr>
          <p:spPr bwMode="auto">
            <a:xfrm>
              <a:off x="3743" y="2750"/>
              <a:ext cx="18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  <a:endParaRPr lang="en-US" altLang="zh-CN" sz="2400">
                <a:solidFill>
                  <a:srgbClr val="000000"/>
                </a:solidFill>
              </a:endParaRPr>
            </a:p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  <a:endParaRPr lang="en-US" altLang="zh-CN" sz="2400">
                <a:solidFill>
                  <a:srgbClr val="000000"/>
                </a:solidFill>
              </a:endParaRPr>
            </a:p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333839" name="Text Box 15"/>
            <p:cNvSpPr txBox="1">
              <a:spLocks noChangeArrowheads="1"/>
            </p:cNvSpPr>
            <p:nvPr/>
          </p:nvSpPr>
          <p:spPr bwMode="auto">
            <a:xfrm>
              <a:off x="2790" y="1388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000000"/>
                  </a:solidFill>
                </a:rPr>
                <a:t>top</a:t>
              </a:r>
              <a:endParaRPr kumimoji="1"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33840" name="Line 16"/>
            <p:cNvSpPr>
              <a:spLocks noChangeShapeType="1"/>
            </p:cNvSpPr>
            <p:nvPr/>
          </p:nvSpPr>
          <p:spPr bwMode="auto">
            <a:xfrm>
              <a:off x="2972" y="1706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333845" name="Line 21"/>
          <p:cNvSpPr>
            <a:spLocks noChangeShapeType="1"/>
          </p:cNvSpPr>
          <p:nvPr/>
        </p:nvSpPr>
        <p:spPr bwMode="auto">
          <a:xfrm>
            <a:off x="7813477" y="1985665"/>
            <a:ext cx="0" cy="574675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grpSp>
        <p:nvGrpSpPr>
          <p:cNvPr id="333856" name="Group 32"/>
          <p:cNvGrpSpPr/>
          <p:nvPr/>
        </p:nvGrpSpPr>
        <p:grpSpPr bwMode="auto">
          <a:xfrm>
            <a:off x="6156127" y="1410990"/>
            <a:ext cx="865187" cy="503237"/>
            <a:chOff x="2789" y="845"/>
            <a:chExt cx="545" cy="317"/>
          </a:xfrm>
        </p:grpSpPr>
        <p:sp>
          <p:nvSpPr>
            <p:cNvPr id="333846" name="Text Box 22"/>
            <p:cNvSpPr txBox="1">
              <a:spLocks noChangeArrowheads="1"/>
            </p:cNvSpPr>
            <p:nvPr/>
          </p:nvSpPr>
          <p:spPr bwMode="auto">
            <a:xfrm>
              <a:off x="2789" y="845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top</a:t>
              </a:r>
              <a:endParaRPr kumimoji="1"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333847" name="Line 23"/>
            <p:cNvSpPr>
              <a:spLocks noChangeShapeType="1"/>
            </p:cNvSpPr>
            <p:nvPr/>
          </p:nvSpPr>
          <p:spPr bwMode="auto">
            <a:xfrm>
              <a:off x="2971" y="116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333848" name="Group 24"/>
          <p:cNvGrpSpPr/>
          <p:nvPr/>
        </p:nvGrpSpPr>
        <p:grpSpPr bwMode="auto">
          <a:xfrm>
            <a:off x="6660952" y="2634952"/>
            <a:ext cx="215900" cy="360363"/>
            <a:chOff x="2200" y="3022"/>
            <a:chExt cx="136" cy="227"/>
          </a:xfrm>
        </p:grpSpPr>
        <p:sp>
          <p:nvSpPr>
            <p:cNvPr id="333849" name="Line 25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3850" name="Line 26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333855" name="Group 31"/>
          <p:cNvGrpSpPr/>
          <p:nvPr/>
        </p:nvGrpSpPr>
        <p:grpSpPr bwMode="auto">
          <a:xfrm>
            <a:off x="7021314" y="1482427"/>
            <a:ext cx="1871663" cy="576263"/>
            <a:chOff x="3334" y="890"/>
            <a:chExt cx="1179" cy="363"/>
          </a:xfrm>
        </p:grpSpPr>
        <p:grpSp>
          <p:nvGrpSpPr>
            <p:cNvPr id="333852" name="Group 28"/>
            <p:cNvGrpSpPr/>
            <p:nvPr/>
          </p:nvGrpSpPr>
          <p:grpSpPr bwMode="auto">
            <a:xfrm>
              <a:off x="3334" y="981"/>
              <a:ext cx="681" cy="272"/>
              <a:chOff x="3334" y="981"/>
              <a:chExt cx="681" cy="272"/>
            </a:xfrm>
          </p:grpSpPr>
          <p:sp>
            <p:nvSpPr>
              <p:cNvPr id="333843" name="Rectangle 19"/>
              <p:cNvSpPr>
                <a:spLocks noChangeArrowheads="1"/>
              </p:cNvSpPr>
              <p:nvPr/>
            </p:nvSpPr>
            <p:spPr bwMode="auto">
              <a:xfrm>
                <a:off x="3334" y="981"/>
                <a:ext cx="409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x</a:t>
                </a:r>
                <a:endParaRPr lang="en-US" altLang="zh-CN" sz="2400"/>
              </a:p>
            </p:txBody>
          </p:sp>
          <p:sp>
            <p:nvSpPr>
              <p:cNvPr id="333844" name="Rectangle 20"/>
              <p:cNvSpPr>
                <a:spLocks noChangeArrowheads="1"/>
              </p:cNvSpPr>
              <p:nvPr/>
            </p:nvSpPr>
            <p:spPr bwMode="auto">
              <a:xfrm>
                <a:off x="3743" y="981"/>
                <a:ext cx="272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sz="2400" baseline="-25000"/>
              </a:p>
            </p:txBody>
          </p:sp>
        </p:grpSp>
        <p:sp>
          <p:nvSpPr>
            <p:cNvPr id="333853" name="Line 29"/>
            <p:cNvSpPr>
              <a:spLocks noChangeShapeType="1"/>
            </p:cNvSpPr>
            <p:nvPr/>
          </p:nvSpPr>
          <p:spPr bwMode="auto">
            <a:xfrm flipH="1">
              <a:off x="4014" y="1117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3854" name="Text Box 30"/>
            <p:cNvSpPr txBox="1">
              <a:spLocks noChangeArrowheads="1"/>
            </p:cNvSpPr>
            <p:nvPr/>
          </p:nvSpPr>
          <p:spPr bwMode="auto">
            <a:xfrm>
              <a:off x="4241" y="890"/>
              <a:ext cx="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000000"/>
                  </a:solidFill>
                </a:rPr>
                <a:t>s</a:t>
              </a:r>
              <a:endParaRPr kumimoji="1" lang="en-US" altLang="zh-CN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333857" name="Text Box 33"/>
          <p:cNvSpPr txBox="1">
            <a:spLocks noChangeArrowheads="1"/>
          </p:cNvSpPr>
          <p:nvPr/>
        </p:nvSpPr>
        <p:spPr bwMode="auto">
          <a:xfrm>
            <a:off x="1835820" y="2872035"/>
            <a:ext cx="4824412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Node&lt;T&gt; *s=new Node&lt;T&gt;;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s-&gt;data =x;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33858" name="Text Box 34"/>
          <p:cNvSpPr txBox="1">
            <a:spLocks noChangeArrowheads="1"/>
          </p:cNvSpPr>
          <p:nvPr/>
        </p:nvSpPr>
        <p:spPr bwMode="auto">
          <a:xfrm>
            <a:off x="1835696" y="4277841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s-&gt;next = top;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33859" name="Text Box 35"/>
          <p:cNvSpPr txBox="1">
            <a:spLocks noChangeArrowheads="1"/>
          </p:cNvSpPr>
          <p:nvPr/>
        </p:nvSpPr>
        <p:spPr bwMode="auto">
          <a:xfrm>
            <a:off x="1835696" y="4854103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top =s;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 animBg="1"/>
      <p:bldP spid="333857" grpId="0"/>
      <p:bldP spid="333858" grpId="0"/>
      <p:bldP spid="3338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链栈的实现</a:t>
            </a:r>
            <a:endParaRPr lang="zh-CN" altLang="en-US" dirty="0"/>
          </a:p>
        </p:txBody>
      </p:sp>
      <p:sp>
        <p:nvSpPr>
          <p:cNvPr id="334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出栈</a:t>
            </a:r>
            <a:endParaRPr lang="zh-CN" altLang="en-US"/>
          </a:p>
        </p:txBody>
      </p:sp>
      <p:grpSp>
        <p:nvGrpSpPr>
          <p:cNvPr id="334852" name="Group 4"/>
          <p:cNvGrpSpPr/>
          <p:nvPr/>
        </p:nvGrpSpPr>
        <p:grpSpPr bwMode="auto">
          <a:xfrm>
            <a:off x="5365750" y="1555750"/>
            <a:ext cx="1944688" cy="3817938"/>
            <a:chOff x="2790" y="1388"/>
            <a:chExt cx="1225" cy="2405"/>
          </a:xfrm>
        </p:grpSpPr>
        <p:sp>
          <p:nvSpPr>
            <p:cNvPr id="334853" name="Rectangle 5"/>
            <p:cNvSpPr>
              <a:spLocks noChangeArrowheads="1"/>
            </p:cNvSpPr>
            <p:nvPr/>
          </p:nvSpPr>
          <p:spPr bwMode="auto">
            <a:xfrm>
              <a:off x="3334" y="1570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n</a:t>
              </a:r>
              <a:endParaRPr lang="en-US" altLang="zh-CN" sz="2400" baseline="-25000"/>
            </a:p>
          </p:txBody>
        </p:sp>
        <p:sp>
          <p:nvSpPr>
            <p:cNvPr id="334854" name="Rectangle 6"/>
            <p:cNvSpPr>
              <a:spLocks noChangeArrowheads="1"/>
            </p:cNvSpPr>
            <p:nvPr/>
          </p:nvSpPr>
          <p:spPr bwMode="auto">
            <a:xfrm>
              <a:off x="3743" y="1570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aseline="-25000"/>
            </a:p>
          </p:txBody>
        </p:sp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3334" y="2114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n-1</a:t>
              </a:r>
              <a:endParaRPr lang="en-US" altLang="zh-CN" sz="2400" baseline="-25000"/>
            </a:p>
          </p:txBody>
        </p:sp>
        <p:sp>
          <p:nvSpPr>
            <p:cNvPr id="334856" name="Rectangle 8"/>
            <p:cNvSpPr>
              <a:spLocks noChangeArrowheads="1"/>
            </p:cNvSpPr>
            <p:nvPr/>
          </p:nvSpPr>
          <p:spPr bwMode="auto">
            <a:xfrm>
              <a:off x="3743" y="2114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aseline="-25000"/>
            </a:p>
          </p:txBody>
        </p:sp>
        <p:sp>
          <p:nvSpPr>
            <p:cNvPr id="334857" name="Rectangle 9"/>
            <p:cNvSpPr>
              <a:spLocks noChangeArrowheads="1"/>
            </p:cNvSpPr>
            <p:nvPr/>
          </p:nvSpPr>
          <p:spPr bwMode="auto">
            <a:xfrm>
              <a:off x="3334" y="3521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1</a:t>
              </a:r>
              <a:endParaRPr lang="en-US" altLang="zh-CN" sz="2400" baseline="-25000"/>
            </a:p>
          </p:txBody>
        </p:sp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3743" y="3521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0"/>
                <a:t>∧</a:t>
              </a:r>
              <a:endParaRPr kumimoji="1" lang="en-US" altLang="zh-CN" sz="2400" b="0"/>
            </a:p>
          </p:txBody>
        </p:sp>
        <p:sp>
          <p:nvSpPr>
            <p:cNvPr id="334859" name="Line 11"/>
            <p:cNvSpPr>
              <a:spLocks noChangeShapeType="1"/>
            </p:cNvSpPr>
            <p:nvPr/>
          </p:nvSpPr>
          <p:spPr bwMode="auto">
            <a:xfrm>
              <a:off x="3834" y="1752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4860" name="Line 12"/>
            <p:cNvSpPr>
              <a:spLocks noChangeShapeType="1"/>
            </p:cNvSpPr>
            <p:nvPr/>
          </p:nvSpPr>
          <p:spPr bwMode="auto">
            <a:xfrm>
              <a:off x="3834" y="2296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4861" name="Line 13"/>
            <p:cNvSpPr>
              <a:spLocks noChangeShapeType="1"/>
            </p:cNvSpPr>
            <p:nvPr/>
          </p:nvSpPr>
          <p:spPr bwMode="auto">
            <a:xfrm>
              <a:off x="3834" y="3158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4862" name="Text Box 14"/>
            <p:cNvSpPr txBox="1">
              <a:spLocks noChangeArrowheads="1"/>
            </p:cNvSpPr>
            <p:nvPr/>
          </p:nvSpPr>
          <p:spPr bwMode="auto">
            <a:xfrm>
              <a:off x="3743" y="2750"/>
              <a:ext cx="18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  <a:endParaRPr lang="en-US" altLang="zh-CN" sz="2400">
                <a:solidFill>
                  <a:srgbClr val="000000"/>
                </a:solidFill>
              </a:endParaRPr>
            </a:p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  <a:endParaRPr lang="en-US" altLang="zh-CN" sz="2400">
                <a:solidFill>
                  <a:srgbClr val="000000"/>
                </a:solidFill>
              </a:endParaRPr>
            </a:p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334863" name="Text Box 15"/>
            <p:cNvSpPr txBox="1">
              <a:spLocks noChangeArrowheads="1"/>
            </p:cNvSpPr>
            <p:nvPr/>
          </p:nvSpPr>
          <p:spPr bwMode="auto">
            <a:xfrm>
              <a:off x="2790" y="1388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000000"/>
                  </a:solidFill>
                </a:rPr>
                <a:t>top</a:t>
              </a:r>
              <a:endParaRPr kumimoji="1"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34864" name="Line 16"/>
            <p:cNvSpPr>
              <a:spLocks noChangeShapeType="1"/>
            </p:cNvSpPr>
            <p:nvPr/>
          </p:nvSpPr>
          <p:spPr bwMode="auto">
            <a:xfrm>
              <a:off x="2972" y="1706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334866" name="Group 18"/>
          <p:cNvGrpSpPr/>
          <p:nvPr/>
        </p:nvGrpSpPr>
        <p:grpSpPr bwMode="auto">
          <a:xfrm>
            <a:off x="5364163" y="2493963"/>
            <a:ext cx="865187" cy="503237"/>
            <a:chOff x="2789" y="845"/>
            <a:chExt cx="545" cy="317"/>
          </a:xfrm>
        </p:grpSpPr>
        <p:sp>
          <p:nvSpPr>
            <p:cNvPr id="334867" name="Text Box 19"/>
            <p:cNvSpPr txBox="1">
              <a:spLocks noChangeArrowheads="1"/>
            </p:cNvSpPr>
            <p:nvPr/>
          </p:nvSpPr>
          <p:spPr bwMode="auto">
            <a:xfrm>
              <a:off x="2789" y="845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dirty="0">
                  <a:solidFill>
                    <a:srgbClr val="FF0000"/>
                  </a:solidFill>
                </a:rPr>
                <a:t>top</a:t>
              </a:r>
              <a:endParaRPr kumimoji="1" lang="en-US" altLang="zh-CN" sz="2400" b="0" dirty="0">
                <a:solidFill>
                  <a:srgbClr val="FF0000"/>
                </a:solidFill>
              </a:endParaRPr>
            </a:p>
          </p:txBody>
        </p:sp>
        <p:sp>
          <p:nvSpPr>
            <p:cNvPr id="334868" name="Line 20"/>
            <p:cNvSpPr>
              <a:spLocks noChangeShapeType="1"/>
            </p:cNvSpPr>
            <p:nvPr/>
          </p:nvSpPr>
          <p:spPr bwMode="auto">
            <a:xfrm>
              <a:off x="2971" y="116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334869" name="Group 21"/>
          <p:cNvGrpSpPr/>
          <p:nvPr/>
        </p:nvGrpSpPr>
        <p:grpSpPr bwMode="auto">
          <a:xfrm>
            <a:off x="5868988" y="1917700"/>
            <a:ext cx="215900" cy="360363"/>
            <a:chOff x="2200" y="3022"/>
            <a:chExt cx="136" cy="227"/>
          </a:xfrm>
        </p:grpSpPr>
        <p:sp>
          <p:nvSpPr>
            <p:cNvPr id="334870" name="Line 22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4871" name="Line 23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334878" name="Text Box 30"/>
          <p:cNvSpPr txBox="1">
            <a:spLocks noChangeArrowheads="1"/>
          </p:cNvSpPr>
          <p:nvPr/>
        </p:nvSpPr>
        <p:spPr bwMode="auto">
          <a:xfrm>
            <a:off x="1619870" y="3716338"/>
            <a:ext cx="367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  Node&lt;T&gt; *p = top;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1619870" y="4365625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top = top-&gt;next;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1548433" y="5084763"/>
            <a:ext cx="4032250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T q = p-&gt;data; </a:t>
            </a:r>
            <a:endParaRPr lang="en-US" altLang="zh-CN" sz="2800" dirty="0" smtClean="0"/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   delete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p; </a:t>
            </a:r>
            <a:r>
              <a:rPr lang="en-US" altLang="zh-CN" sz="2800" dirty="0" smtClean="0">
                <a:solidFill>
                  <a:srgbClr val="000000"/>
                </a:solidFill>
              </a:rPr>
              <a:t>  return q }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pSp>
        <p:nvGrpSpPr>
          <p:cNvPr id="334884" name="Group 36"/>
          <p:cNvGrpSpPr/>
          <p:nvPr/>
        </p:nvGrpSpPr>
        <p:grpSpPr bwMode="auto">
          <a:xfrm>
            <a:off x="7023100" y="1125538"/>
            <a:ext cx="647700" cy="717550"/>
            <a:chOff x="4424" y="709"/>
            <a:chExt cx="408" cy="452"/>
          </a:xfrm>
        </p:grpSpPr>
        <p:sp>
          <p:nvSpPr>
            <p:cNvPr id="334865" name="Line 17"/>
            <p:cNvSpPr>
              <a:spLocks noChangeShapeType="1"/>
            </p:cNvSpPr>
            <p:nvPr/>
          </p:nvSpPr>
          <p:spPr bwMode="auto">
            <a:xfrm flipH="1">
              <a:off x="4424" y="890"/>
              <a:ext cx="136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4881" name="Text Box 33"/>
            <p:cNvSpPr txBox="1">
              <a:spLocks noChangeArrowheads="1"/>
            </p:cNvSpPr>
            <p:nvPr/>
          </p:nvSpPr>
          <p:spPr bwMode="auto">
            <a:xfrm>
              <a:off x="4514" y="70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00"/>
                  </a:solidFill>
                </a:rPr>
                <a:t>p</a:t>
              </a:r>
              <a:endParaRPr lang="en-US" altLang="zh-CN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334882" name="Oval 34"/>
          <p:cNvSpPr>
            <a:spLocks noChangeArrowheads="1"/>
          </p:cNvSpPr>
          <p:nvPr/>
        </p:nvSpPr>
        <p:spPr bwMode="auto">
          <a:xfrm>
            <a:off x="7740650" y="1773238"/>
            <a:ext cx="1223963" cy="504825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存储区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34883" name="AutoShape 35"/>
          <p:cNvSpPr>
            <a:spLocks noChangeArrowheads="1"/>
          </p:cNvSpPr>
          <p:nvPr/>
        </p:nvSpPr>
        <p:spPr bwMode="auto">
          <a:xfrm>
            <a:off x="7380288" y="1989138"/>
            <a:ext cx="360362" cy="144462"/>
          </a:xfrm>
          <a:prstGeom prst="rightArrow">
            <a:avLst>
              <a:gd name="adj1" fmla="val 50000"/>
              <a:gd name="adj2" fmla="val 62363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34886" name="Text Box 38"/>
          <p:cNvSpPr txBox="1">
            <a:spLocks noChangeArrowheads="1"/>
          </p:cNvSpPr>
          <p:nvPr/>
        </p:nvSpPr>
        <p:spPr bwMode="auto">
          <a:xfrm>
            <a:off x="1548433" y="2997200"/>
            <a:ext cx="3671887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  while(top!=NULL)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{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78" grpId="0"/>
      <p:bldP spid="334879" grpId="0"/>
      <p:bldP spid="334880" grpId="0"/>
      <p:bldP spid="334882" grpId="0" animBg="1"/>
      <p:bldP spid="334883" grpId="0" animBg="1"/>
      <p:bldP spid="3348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sz="3200" dirty="0" smtClean="0"/>
              <a:t>（感受一下考试的难度）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w"/>
            </a:pPr>
            <a:r>
              <a:rPr lang="en-US" altLang="zh-CN" sz="3200" dirty="0" smtClean="0">
                <a:cs typeface="+mn-cs"/>
              </a:rPr>
              <a:t>1</a:t>
            </a:r>
            <a:r>
              <a:rPr lang="zh-CN" altLang="en-US" sz="3200" dirty="0" smtClean="0">
                <a:cs typeface="+mn-cs"/>
              </a:rPr>
              <a:t>：</a:t>
            </a:r>
            <a:r>
              <a:rPr lang="zh-CN" altLang="en-US" dirty="0" smtClean="0"/>
              <a:t>填空：</a:t>
            </a:r>
            <a:r>
              <a:rPr lang="en-US" altLang="zh-CN" dirty="0" smtClean="0"/>
              <a:t>2, 3, 5, 6, 8, 12, 14, 16, 19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简答：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（复习）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w"/>
            </a:pPr>
            <a:r>
              <a:rPr lang="en-US" altLang="zh-CN" sz="3200" dirty="0" smtClean="0"/>
              <a:t>2 </a:t>
            </a:r>
            <a:r>
              <a:rPr lang="zh-CN" altLang="en-US" dirty="0" smtClean="0"/>
              <a:t>填空</a:t>
            </a:r>
            <a:r>
              <a:rPr lang="zh-CN" altLang="en-US" dirty="0"/>
              <a:t>：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17</a:t>
            </a:r>
            <a:r>
              <a:rPr lang="zh-CN" altLang="en-US" dirty="0"/>
              <a:t>，</a:t>
            </a:r>
            <a:r>
              <a:rPr lang="en-US" altLang="zh-CN" dirty="0"/>
              <a:t>18</a:t>
            </a:r>
            <a:endParaRPr lang="en-US" altLang="zh-CN" dirty="0"/>
          </a:p>
          <a:p>
            <a:pPr lvl="1"/>
            <a:r>
              <a:rPr lang="zh-CN" altLang="en-US" dirty="0"/>
              <a:t>简答：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5.1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endParaRPr lang="en-US" altLang="zh-CN" dirty="0"/>
          </a:p>
          <a:p>
            <a:pPr lvl="1"/>
            <a:r>
              <a:rPr lang="zh-CN" altLang="en-US" dirty="0"/>
              <a:t>算法：</a:t>
            </a:r>
            <a:r>
              <a:rPr lang="en-US" altLang="zh-CN" dirty="0"/>
              <a:t>2(</a:t>
            </a:r>
            <a:r>
              <a:rPr lang="zh-CN" altLang="en-US" dirty="0"/>
              <a:t>前次作业的</a:t>
            </a:r>
            <a:r>
              <a:rPr lang="en-US" altLang="zh-CN" dirty="0"/>
              <a:t>1 </a:t>
            </a:r>
            <a:r>
              <a:rPr lang="zh-CN" altLang="en-US" dirty="0"/>
              <a:t>类似：遍历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 </a:t>
            </a:r>
            <a:r>
              <a:rPr lang="en-US" altLang="zh-CN" sz="2800" dirty="0" smtClean="0"/>
              <a:t>3</a:t>
            </a:r>
            <a:endParaRPr lang="en-US" altLang="zh-CN" sz="28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w"/>
            </a:pPr>
            <a:r>
              <a:rPr lang="en-US" altLang="zh-CN" sz="3200" dirty="0" smtClean="0">
                <a:cs typeface="+mn-cs"/>
              </a:rPr>
              <a:t>3 </a:t>
            </a:r>
            <a:r>
              <a:rPr lang="zh-CN" altLang="en-US" dirty="0" smtClean="0"/>
              <a:t>简 答：</a:t>
            </a:r>
            <a:r>
              <a:rPr lang="en-US" altLang="zh-CN" dirty="0" smtClean="0"/>
              <a:t>5</a:t>
            </a:r>
            <a:endParaRPr lang="en-US" altLang="zh-CN" dirty="0" smtClean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–"/>
            </a:pPr>
            <a:r>
              <a:rPr lang="zh-CN" altLang="en-US" dirty="0"/>
              <a:t>算法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  <a:r>
              <a:rPr lang="en-US" altLang="zh-CN" dirty="0"/>
              <a:t>, 11 ,</a:t>
            </a:r>
            <a:r>
              <a:rPr lang="en-US" altLang="zh-CN" dirty="0" smtClean="0"/>
              <a:t>13</a:t>
            </a:r>
            <a:endParaRPr lang="en-US" altLang="zh-CN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w"/>
            </a:pPr>
            <a:r>
              <a:rPr lang="en-US" altLang="zh-CN" sz="3200" dirty="0" smtClean="0"/>
              <a:t>4 </a:t>
            </a:r>
            <a:r>
              <a:rPr lang="zh-CN" altLang="en-US" dirty="0" smtClean="0"/>
              <a:t>填空：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 </a:t>
            </a:r>
            <a:r>
              <a:rPr lang="zh-CN" altLang="en-US" dirty="0" smtClean="0"/>
              <a:t>（哈夫曼树）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3.2.1 </a:t>
            </a:r>
            <a:r>
              <a:rPr lang="zh-CN" altLang="en-US" sz="4800" dirty="0" smtClean="0"/>
              <a:t>队列的定义</a:t>
            </a:r>
            <a:endParaRPr lang="zh-CN" altLang="en-US" sz="4800" dirty="0"/>
          </a:p>
        </p:txBody>
      </p:sp>
      <p:sp>
        <p:nvSpPr>
          <p:cNvPr id="336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定义</a:t>
            </a:r>
            <a:endParaRPr lang="zh-CN" altLang="en-US" sz="3200" dirty="0"/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仅允许</a:t>
            </a:r>
            <a:r>
              <a:rPr lang="zh-CN" altLang="en-US" dirty="0">
                <a:solidFill>
                  <a:srgbClr val="000000"/>
                </a:solidFill>
              </a:rPr>
              <a:t>在表的</a:t>
            </a:r>
            <a:r>
              <a:rPr lang="zh-CN" altLang="en-US" b="1" dirty="0">
                <a:solidFill>
                  <a:srgbClr val="C00000"/>
                </a:solidFill>
                <a:cs typeface="+mn-cs"/>
              </a:rPr>
              <a:t>一端</a:t>
            </a:r>
            <a:r>
              <a:rPr lang="zh-CN" altLang="en-US" dirty="0">
                <a:solidFill>
                  <a:srgbClr val="000000"/>
                </a:solidFill>
              </a:rPr>
              <a:t>进行插入，而在表的</a:t>
            </a:r>
            <a:r>
              <a:rPr lang="zh-CN" altLang="en-US" b="1" dirty="0">
                <a:solidFill>
                  <a:srgbClr val="C00000"/>
                </a:solidFill>
                <a:cs typeface="+mn-cs"/>
              </a:rPr>
              <a:t>另一端</a:t>
            </a:r>
            <a:r>
              <a:rPr lang="zh-CN" altLang="en-US" dirty="0">
                <a:solidFill>
                  <a:srgbClr val="000000"/>
                </a:solidFill>
              </a:rPr>
              <a:t>进行删除。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队头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>
                <a:solidFill>
                  <a:srgbClr val="000000"/>
                </a:solidFill>
              </a:rPr>
              <a:t>允许删除的一端。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队尾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>
                <a:solidFill>
                  <a:srgbClr val="000000"/>
                </a:solidFill>
              </a:rPr>
              <a:t>允许插入的一端。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存取原则：先进先出</a:t>
            </a:r>
            <a:r>
              <a:rPr lang="en-US" altLang="zh-CN" dirty="0">
                <a:solidFill>
                  <a:srgbClr val="000000"/>
                </a:solidFill>
              </a:rPr>
              <a:t>FIFO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>
            <a:off x="2555428" y="5011738"/>
            <a:ext cx="57610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1" name="Line 5"/>
          <p:cNvSpPr>
            <a:spLocks noChangeShapeType="1"/>
          </p:cNvSpPr>
          <p:nvPr/>
        </p:nvSpPr>
        <p:spPr bwMode="auto">
          <a:xfrm>
            <a:off x="2555428" y="5588000"/>
            <a:ext cx="57610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3492053" y="501173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1</a:t>
            </a:r>
            <a:r>
              <a:rPr lang="en-US" altLang="zh-CN" sz="2800">
                <a:solidFill>
                  <a:srgbClr val="0000FF"/>
                </a:solidFill>
              </a:rPr>
              <a:t>      a</a:t>
            </a:r>
            <a:r>
              <a:rPr lang="en-US" altLang="zh-CN" sz="2800" baseline="-25000">
                <a:solidFill>
                  <a:srgbClr val="0000FF"/>
                </a:solidFill>
              </a:rPr>
              <a:t>2</a:t>
            </a:r>
            <a:r>
              <a:rPr lang="en-US" altLang="zh-CN" sz="2800">
                <a:solidFill>
                  <a:srgbClr val="0000FF"/>
                </a:solidFill>
              </a:rPr>
              <a:t>     a</a:t>
            </a:r>
            <a:r>
              <a:rPr lang="en-US" altLang="zh-CN" sz="2800" baseline="-25000">
                <a:solidFill>
                  <a:srgbClr val="0000FF"/>
                </a:solidFill>
              </a:rPr>
              <a:t>3</a:t>
            </a:r>
            <a:r>
              <a:rPr lang="en-US" altLang="zh-CN" sz="2800">
                <a:solidFill>
                  <a:srgbClr val="0000FF"/>
                </a:solidFill>
              </a:rPr>
              <a:t>      a</a:t>
            </a:r>
            <a:r>
              <a:rPr lang="en-US" altLang="zh-CN" sz="2800" baseline="-25000">
                <a:solidFill>
                  <a:srgbClr val="0000FF"/>
                </a:solidFill>
              </a:rPr>
              <a:t>4</a:t>
            </a:r>
            <a:r>
              <a:rPr lang="en-US" altLang="zh-CN" sz="2800">
                <a:solidFill>
                  <a:srgbClr val="0000FF"/>
                </a:solidFill>
              </a:rPr>
              <a:t>      a</a:t>
            </a:r>
            <a:r>
              <a:rPr lang="en-US" altLang="zh-CN" sz="2800" baseline="-25000">
                <a:solidFill>
                  <a:srgbClr val="0000FF"/>
                </a:solidFill>
              </a:rPr>
              <a:t>5</a:t>
            </a:r>
            <a:endParaRPr lang="en-US" altLang="zh-CN" sz="2800" baseline="-25000">
              <a:solidFill>
                <a:srgbClr val="0000FF"/>
              </a:solidFill>
            </a:endParaRPr>
          </a:p>
        </p:txBody>
      </p:sp>
      <p:sp>
        <p:nvSpPr>
          <p:cNvPr id="336903" name="Line 7"/>
          <p:cNvSpPr>
            <a:spLocks noChangeShapeType="1"/>
          </p:cNvSpPr>
          <p:nvPr/>
        </p:nvSpPr>
        <p:spPr bwMode="auto">
          <a:xfrm flipH="1">
            <a:off x="2123628" y="5299075"/>
            <a:ext cx="720725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4" name="Line 8"/>
          <p:cNvSpPr>
            <a:spLocks noChangeShapeType="1"/>
          </p:cNvSpPr>
          <p:nvPr/>
        </p:nvSpPr>
        <p:spPr bwMode="auto">
          <a:xfrm flipH="1">
            <a:off x="7957691" y="5299075"/>
            <a:ext cx="720725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1504503" y="47244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出队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8460928" y="4795838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入队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</a:t>
            </a:r>
            <a:r>
              <a:rPr lang="zh-CN" altLang="en-US" dirty="0"/>
              <a:t>队列的顺序结构</a:t>
            </a:r>
            <a:endParaRPr lang="zh-CN" altLang="en-US" dirty="0"/>
          </a:p>
        </p:txBody>
      </p:sp>
      <p:sp>
        <p:nvSpPr>
          <p:cNvPr id="340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队列</a:t>
            </a:r>
            <a:endParaRPr lang="zh-CN" altLang="en-US" dirty="0" smtClean="0"/>
          </a:p>
          <a:p>
            <a:pPr lvl="1"/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first </a:t>
            </a:r>
            <a:r>
              <a:rPr lang="zh-CN" altLang="en-US" dirty="0" smtClean="0"/>
              <a:t>队头的前一个位置（该位置不存数据）</a:t>
            </a:r>
            <a:endParaRPr lang="zh-CN" altLang="en-US" dirty="0" smtClean="0"/>
          </a:p>
          <a:p>
            <a:pPr lvl="1"/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rear </a:t>
            </a:r>
            <a:r>
              <a:rPr lang="zh-CN" altLang="en-US" dirty="0"/>
              <a:t>队</a:t>
            </a:r>
            <a:r>
              <a:rPr lang="zh-CN" altLang="en-US" dirty="0" smtClean="0"/>
              <a:t>尾（初始 </a:t>
            </a:r>
            <a:r>
              <a:rPr lang="en-US" altLang="zh-CN" dirty="0" smtClean="0"/>
              <a:t>f = r = -1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41024" name="Group 32"/>
          <p:cNvGrpSpPr/>
          <p:nvPr/>
        </p:nvGrpSpPr>
        <p:grpSpPr bwMode="auto">
          <a:xfrm>
            <a:off x="2700338" y="3213100"/>
            <a:ext cx="2260600" cy="3213100"/>
            <a:chOff x="1275" y="1289"/>
            <a:chExt cx="1424" cy="2024"/>
          </a:xfrm>
        </p:grpSpPr>
        <p:sp>
          <p:nvSpPr>
            <p:cNvPr id="341011" name="Text Box 19"/>
            <p:cNvSpPr txBox="1">
              <a:spLocks noChangeArrowheads="1"/>
            </p:cNvSpPr>
            <p:nvPr/>
          </p:nvSpPr>
          <p:spPr bwMode="auto">
            <a:xfrm>
              <a:off x="1882" y="1452"/>
              <a:ext cx="227" cy="1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sz="2400" b="0">
                  <a:solidFill>
                    <a:srgbClr val="000000"/>
                  </a:solidFill>
                </a:rPr>
                <a:t>5</a:t>
              </a:r>
              <a:endParaRPr lang="en-US" altLang="zh-CN" sz="2400" b="0">
                <a:solidFill>
                  <a:srgbClr val="000000"/>
                </a:solidFill>
              </a:endParaRPr>
            </a:p>
            <a:p>
              <a:pPr>
                <a:spcBef>
                  <a:spcPct val="35000"/>
                </a:spcBef>
              </a:pPr>
              <a:r>
                <a:rPr lang="en-US" altLang="zh-CN" sz="2400" b="0">
                  <a:solidFill>
                    <a:srgbClr val="000000"/>
                  </a:solidFill>
                </a:rPr>
                <a:t>4</a:t>
              </a:r>
              <a:endParaRPr lang="en-US" altLang="zh-CN" sz="2400" b="0">
                <a:solidFill>
                  <a:srgbClr val="000000"/>
                </a:solidFill>
              </a:endParaRPr>
            </a:p>
            <a:p>
              <a:pPr>
                <a:spcBef>
                  <a:spcPct val="35000"/>
                </a:spcBef>
              </a:pPr>
              <a:r>
                <a:rPr lang="en-US" altLang="zh-CN" sz="2400" b="0">
                  <a:solidFill>
                    <a:srgbClr val="000000"/>
                  </a:solidFill>
                </a:rPr>
                <a:t>3</a:t>
              </a:r>
              <a:endParaRPr lang="en-US" altLang="zh-CN" sz="2400" b="0">
                <a:solidFill>
                  <a:srgbClr val="000000"/>
                </a:solidFill>
              </a:endParaRPr>
            </a:p>
            <a:p>
              <a:pPr>
                <a:spcBef>
                  <a:spcPct val="35000"/>
                </a:spcBef>
              </a:pPr>
              <a:r>
                <a:rPr lang="en-US" altLang="zh-CN" sz="2400" b="0">
                  <a:solidFill>
                    <a:srgbClr val="000000"/>
                  </a:solidFill>
                </a:rPr>
                <a:t>2</a:t>
              </a:r>
              <a:endParaRPr lang="en-US" altLang="zh-CN" sz="2400" b="0">
                <a:solidFill>
                  <a:srgbClr val="000000"/>
                </a:solidFill>
              </a:endParaRPr>
            </a:p>
            <a:p>
              <a:pPr>
                <a:spcBef>
                  <a:spcPct val="35000"/>
                </a:spcBef>
              </a:pPr>
              <a:r>
                <a:rPr lang="en-US" altLang="zh-CN" sz="2400" b="0">
                  <a:solidFill>
                    <a:srgbClr val="000000"/>
                  </a:solidFill>
                </a:rPr>
                <a:t>1</a:t>
              </a:r>
              <a:endParaRPr lang="en-US" altLang="zh-CN" sz="2400" b="0">
                <a:solidFill>
                  <a:srgbClr val="000000"/>
                </a:solidFill>
              </a:endParaRPr>
            </a:p>
            <a:p>
              <a:pPr>
                <a:spcBef>
                  <a:spcPct val="35000"/>
                </a:spcBef>
              </a:pPr>
              <a:r>
                <a:rPr lang="en-US" altLang="zh-CN" sz="2400" b="0">
                  <a:solidFill>
                    <a:srgbClr val="000000"/>
                  </a:solidFill>
                </a:rPr>
                <a:t>0</a:t>
              </a:r>
              <a:endParaRPr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auto">
            <a:xfrm>
              <a:off x="2109" y="170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0"/>
                <a:t>a</a:t>
              </a:r>
              <a:r>
                <a:rPr lang="en-US" altLang="zh-CN" sz="2400" b="0" baseline="-25000"/>
                <a:t>5</a:t>
              </a:r>
              <a:endParaRPr lang="zh-CN" altLang="en-US" sz="2400" b="0" baseline="-25000"/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auto">
            <a:xfrm>
              <a:off x="2109" y="138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0"/>
                <a:t>a</a:t>
              </a:r>
              <a:r>
                <a:rPr lang="en-US" altLang="zh-CN" sz="2400" b="0" baseline="-25000"/>
                <a:t>6</a:t>
              </a:r>
              <a:endParaRPr lang="zh-CN" altLang="en-US" sz="2400" b="0" baseline="-25000"/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auto">
            <a:xfrm>
              <a:off x="2109" y="265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0" baseline="-25000"/>
            </a:p>
          </p:txBody>
        </p:sp>
        <p:sp>
          <p:nvSpPr>
            <p:cNvPr id="341015" name="Rectangle 23"/>
            <p:cNvSpPr>
              <a:spLocks noChangeArrowheads="1"/>
            </p:cNvSpPr>
            <p:nvPr/>
          </p:nvSpPr>
          <p:spPr bwMode="auto">
            <a:xfrm>
              <a:off x="2109" y="297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="0" baseline="-25000"/>
            </a:p>
          </p:txBody>
        </p:sp>
        <p:grpSp>
          <p:nvGrpSpPr>
            <p:cNvPr id="341016" name="Group 24"/>
            <p:cNvGrpSpPr/>
            <p:nvPr/>
          </p:nvGrpSpPr>
          <p:grpSpPr bwMode="auto">
            <a:xfrm>
              <a:off x="1275" y="1289"/>
              <a:ext cx="681" cy="317"/>
              <a:chOff x="2789" y="845"/>
              <a:chExt cx="545" cy="317"/>
            </a:xfrm>
          </p:grpSpPr>
          <p:sp>
            <p:nvSpPr>
              <p:cNvPr id="341017" name="Text Box 25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0">
                    <a:solidFill>
                      <a:srgbClr val="FF0000"/>
                    </a:solidFill>
                  </a:rPr>
                  <a:t>rear</a:t>
                </a:r>
                <a:endParaRPr kumimoji="1" lang="en-US" altLang="zh-CN" sz="2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1018" name="Line 26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  <p:sp>
          <p:nvSpPr>
            <p:cNvPr id="341019" name="Rectangle 27"/>
            <p:cNvSpPr>
              <a:spLocks noChangeArrowheads="1"/>
            </p:cNvSpPr>
            <p:nvPr/>
          </p:nvSpPr>
          <p:spPr bwMode="auto">
            <a:xfrm>
              <a:off x="2110" y="2023"/>
              <a:ext cx="588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0"/>
                <a:t>a</a:t>
              </a:r>
              <a:r>
                <a:rPr lang="en-US" altLang="zh-CN" sz="2000" b="0" baseline="-25000"/>
                <a:t>4</a:t>
              </a:r>
              <a:endParaRPr lang="zh-CN" altLang="en-US" sz="2000" b="0" baseline="-25000"/>
            </a:p>
          </p:txBody>
        </p:sp>
        <p:sp>
          <p:nvSpPr>
            <p:cNvPr id="341020" name="Rectangle 28"/>
            <p:cNvSpPr>
              <a:spLocks noChangeArrowheads="1"/>
            </p:cNvSpPr>
            <p:nvPr/>
          </p:nvSpPr>
          <p:spPr bwMode="auto">
            <a:xfrm>
              <a:off x="2110" y="2341"/>
              <a:ext cx="588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000" b="0" baseline="-25000"/>
            </a:p>
          </p:txBody>
        </p:sp>
        <p:grpSp>
          <p:nvGrpSpPr>
            <p:cNvPr id="341021" name="Group 29"/>
            <p:cNvGrpSpPr/>
            <p:nvPr/>
          </p:nvGrpSpPr>
          <p:grpSpPr bwMode="auto">
            <a:xfrm>
              <a:off x="1292" y="2205"/>
              <a:ext cx="681" cy="317"/>
              <a:chOff x="2789" y="845"/>
              <a:chExt cx="545" cy="317"/>
            </a:xfrm>
          </p:grpSpPr>
          <p:sp>
            <p:nvSpPr>
              <p:cNvPr id="341022" name="Text Box 30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0">
                    <a:solidFill>
                      <a:srgbClr val="FF0000"/>
                    </a:solidFill>
                  </a:rPr>
                  <a:t>front</a:t>
                </a:r>
                <a:endParaRPr kumimoji="1" lang="en-US" altLang="zh-CN" sz="2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1023" name="Line 31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41045" name="Group 53"/>
          <p:cNvGrpSpPr/>
          <p:nvPr/>
        </p:nvGrpSpPr>
        <p:grpSpPr bwMode="auto">
          <a:xfrm>
            <a:off x="5795963" y="3500439"/>
            <a:ext cx="3114675" cy="2478088"/>
            <a:chOff x="3651" y="2205"/>
            <a:chExt cx="1962" cy="1561"/>
          </a:xfrm>
        </p:grpSpPr>
        <p:sp>
          <p:nvSpPr>
            <p:cNvPr id="341027" name="Oval 35"/>
            <p:cNvSpPr>
              <a:spLocks noChangeArrowheads="1"/>
            </p:cNvSpPr>
            <p:nvPr/>
          </p:nvSpPr>
          <p:spPr bwMode="auto">
            <a:xfrm>
              <a:off x="3696" y="2205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41028" name="Oval 36"/>
            <p:cNvSpPr>
              <a:spLocks noChangeArrowheads="1"/>
            </p:cNvSpPr>
            <p:nvPr/>
          </p:nvSpPr>
          <p:spPr bwMode="auto">
            <a:xfrm>
              <a:off x="4029" y="2539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 flipH="1">
              <a:off x="4069" y="3206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 flipH="1">
              <a:off x="3755" y="2971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1031" name="Line 39"/>
            <p:cNvSpPr>
              <a:spLocks noChangeShapeType="1"/>
            </p:cNvSpPr>
            <p:nvPr/>
          </p:nvSpPr>
          <p:spPr bwMode="auto">
            <a:xfrm>
              <a:off x="3833" y="2539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1032" name="Line 40"/>
            <p:cNvSpPr>
              <a:spLocks noChangeShapeType="1"/>
            </p:cNvSpPr>
            <p:nvPr/>
          </p:nvSpPr>
          <p:spPr bwMode="auto">
            <a:xfrm>
              <a:off x="4225" y="2264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1033" name="Line 41"/>
            <p:cNvSpPr>
              <a:spLocks noChangeShapeType="1"/>
            </p:cNvSpPr>
            <p:nvPr/>
          </p:nvSpPr>
          <p:spPr bwMode="auto">
            <a:xfrm flipH="1">
              <a:off x="4618" y="2382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1034" name="Line 42"/>
            <p:cNvSpPr>
              <a:spLocks noChangeShapeType="1"/>
            </p:cNvSpPr>
            <p:nvPr/>
          </p:nvSpPr>
          <p:spPr bwMode="auto">
            <a:xfrm>
              <a:off x="4736" y="2853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1035" name="Line 43"/>
            <p:cNvSpPr>
              <a:spLocks noChangeShapeType="1"/>
            </p:cNvSpPr>
            <p:nvPr/>
          </p:nvSpPr>
          <p:spPr bwMode="auto">
            <a:xfrm flipV="1">
              <a:off x="4150" y="3385"/>
              <a:ext cx="9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1036" name="Text Box 44"/>
            <p:cNvSpPr txBox="1">
              <a:spLocks noChangeArrowheads="1"/>
            </p:cNvSpPr>
            <p:nvPr/>
          </p:nvSpPr>
          <p:spPr bwMode="auto">
            <a:xfrm>
              <a:off x="3651" y="3475"/>
              <a:ext cx="6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front</a:t>
              </a:r>
              <a:endParaRPr kumimoji="1"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341037" name="Text Box 45"/>
            <p:cNvSpPr txBox="1">
              <a:spLocks noChangeArrowheads="1"/>
            </p:cNvSpPr>
            <p:nvPr/>
          </p:nvSpPr>
          <p:spPr bwMode="auto">
            <a:xfrm>
              <a:off x="3872" y="3089"/>
              <a:ext cx="4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/>
                <a:t>a1</a:t>
              </a:r>
              <a:endParaRPr kumimoji="1" lang="en-US" altLang="zh-CN" sz="2400" b="0"/>
            </a:p>
          </p:txBody>
        </p:sp>
        <p:sp>
          <p:nvSpPr>
            <p:cNvPr id="341038" name="Text Box 46"/>
            <p:cNvSpPr txBox="1">
              <a:spLocks noChangeArrowheads="1"/>
            </p:cNvSpPr>
            <p:nvPr/>
          </p:nvSpPr>
          <p:spPr bwMode="auto">
            <a:xfrm>
              <a:off x="3741" y="2659"/>
              <a:ext cx="3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/>
                <a:t>a2</a:t>
              </a:r>
              <a:endParaRPr kumimoji="1" lang="en-US" altLang="zh-CN" sz="2400" b="0"/>
            </a:p>
          </p:txBody>
        </p:sp>
        <p:sp>
          <p:nvSpPr>
            <p:cNvPr id="341039" name="Text Box 47"/>
            <p:cNvSpPr txBox="1">
              <a:spLocks noChangeArrowheads="1"/>
            </p:cNvSpPr>
            <p:nvPr/>
          </p:nvSpPr>
          <p:spPr bwMode="auto">
            <a:xfrm>
              <a:off x="3923" y="2296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/>
                <a:t>a3</a:t>
              </a:r>
              <a:endParaRPr kumimoji="1" lang="en-US" altLang="zh-CN" sz="2400" b="0"/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4331" y="2251"/>
              <a:ext cx="3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/>
                <a:t>a4</a:t>
              </a:r>
              <a:endParaRPr kumimoji="1" lang="en-US" altLang="zh-CN" sz="2400" b="0"/>
            </a:p>
          </p:txBody>
        </p:sp>
        <p:sp>
          <p:nvSpPr>
            <p:cNvPr id="341041" name="Line 49"/>
            <p:cNvSpPr>
              <a:spLocks noChangeShapeType="1"/>
            </p:cNvSpPr>
            <p:nvPr/>
          </p:nvSpPr>
          <p:spPr bwMode="auto">
            <a:xfrm flipH="1">
              <a:off x="4975" y="2641"/>
              <a:ext cx="2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1042" name="Text Box 50"/>
            <p:cNvSpPr txBox="1">
              <a:spLocks noChangeArrowheads="1"/>
            </p:cNvSpPr>
            <p:nvPr/>
          </p:nvSpPr>
          <p:spPr bwMode="auto">
            <a:xfrm>
              <a:off x="5103" y="2387"/>
              <a:ext cx="5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rear</a:t>
              </a:r>
              <a:endParaRPr kumimoji="1"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341043" name="Text Box 51"/>
            <p:cNvSpPr txBox="1">
              <a:spLocks noChangeArrowheads="1"/>
            </p:cNvSpPr>
            <p:nvPr/>
          </p:nvSpPr>
          <p:spPr bwMode="auto">
            <a:xfrm>
              <a:off x="4694" y="2523"/>
              <a:ext cx="3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/>
                <a:t>a5</a:t>
              </a:r>
              <a:endParaRPr kumimoji="1" lang="en-US" altLang="zh-CN" sz="2400" b="0"/>
            </a:p>
          </p:txBody>
        </p:sp>
        <p:sp>
          <p:nvSpPr>
            <p:cNvPr id="341044" name="Line 52"/>
            <p:cNvSpPr>
              <a:spLocks noChangeShapeType="1"/>
            </p:cNvSpPr>
            <p:nvPr/>
          </p:nvSpPr>
          <p:spPr bwMode="auto">
            <a:xfrm>
              <a:off x="4422" y="3249"/>
              <a:ext cx="45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判断循环队列空和满？</a:t>
            </a:r>
            <a:endParaRPr lang="zh-CN" altLang="en-US" dirty="0"/>
          </a:p>
        </p:txBody>
      </p:sp>
      <p:sp>
        <p:nvSpPr>
          <p:cNvPr id="373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56593" y="1124744"/>
            <a:ext cx="7620000" cy="4114800"/>
          </a:xfrm>
        </p:spPr>
        <p:txBody>
          <a:bodyPr/>
          <a:lstStyle/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grpSp>
        <p:nvGrpSpPr>
          <p:cNvPr id="373867" name="Group 107"/>
          <p:cNvGrpSpPr/>
          <p:nvPr/>
        </p:nvGrpSpPr>
        <p:grpSpPr bwMode="auto">
          <a:xfrm>
            <a:off x="1716906" y="3656136"/>
            <a:ext cx="2725737" cy="2082800"/>
            <a:chOff x="884" y="2387"/>
            <a:chExt cx="1717" cy="1312"/>
          </a:xfrm>
        </p:grpSpPr>
        <p:sp>
          <p:nvSpPr>
            <p:cNvPr id="373803" name="Text Box 43"/>
            <p:cNvSpPr txBox="1">
              <a:spLocks noChangeArrowheads="1"/>
            </p:cNvSpPr>
            <p:nvPr/>
          </p:nvSpPr>
          <p:spPr bwMode="auto">
            <a:xfrm>
              <a:off x="2154" y="3067"/>
              <a:ext cx="4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r</a:t>
              </a:r>
              <a:endParaRPr kumimoji="1" lang="en-US" altLang="zh-CN" sz="1600" b="0"/>
            </a:p>
          </p:txBody>
        </p:sp>
        <p:grpSp>
          <p:nvGrpSpPr>
            <p:cNvPr id="373866" name="Group 106"/>
            <p:cNvGrpSpPr/>
            <p:nvPr/>
          </p:nvGrpSpPr>
          <p:grpSpPr bwMode="auto">
            <a:xfrm>
              <a:off x="884" y="2387"/>
              <a:ext cx="1270" cy="1312"/>
              <a:chOff x="884" y="2387"/>
              <a:chExt cx="1270" cy="1312"/>
            </a:xfrm>
          </p:grpSpPr>
          <p:sp>
            <p:nvSpPr>
              <p:cNvPr id="373788" name="Oval 28"/>
              <p:cNvSpPr>
                <a:spLocks noChangeArrowheads="1"/>
              </p:cNvSpPr>
              <p:nvPr/>
            </p:nvSpPr>
            <p:spPr bwMode="auto">
              <a:xfrm>
                <a:off x="884" y="2387"/>
                <a:ext cx="1169" cy="11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373789" name="Oval 29"/>
              <p:cNvSpPr>
                <a:spLocks noChangeArrowheads="1"/>
              </p:cNvSpPr>
              <p:nvPr/>
            </p:nvSpPr>
            <p:spPr bwMode="auto">
              <a:xfrm>
                <a:off x="1176" y="2676"/>
                <a:ext cx="619" cy="6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373790" name="Line 30"/>
              <p:cNvSpPr>
                <a:spLocks noChangeShapeType="1"/>
              </p:cNvSpPr>
              <p:nvPr/>
            </p:nvSpPr>
            <p:spPr bwMode="auto">
              <a:xfrm flipH="1">
                <a:off x="1211" y="3254"/>
                <a:ext cx="102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791" name="Line 31"/>
              <p:cNvSpPr>
                <a:spLocks noChangeShapeType="1"/>
              </p:cNvSpPr>
              <p:nvPr/>
            </p:nvSpPr>
            <p:spPr bwMode="auto">
              <a:xfrm flipH="1">
                <a:off x="936" y="3050"/>
                <a:ext cx="240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792" name="Line 32"/>
              <p:cNvSpPr>
                <a:spLocks noChangeShapeType="1"/>
              </p:cNvSpPr>
              <p:nvPr/>
            </p:nvSpPr>
            <p:spPr bwMode="auto">
              <a:xfrm>
                <a:off x="1004" y="2676"/>
                <a:ext cx="20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793" name="Line 33"/>
              <p:cNvSpPr>
                <a:spLocks noChangeShapeType="1"/>
              </p:cNvSpPr>
              <p:nvPr/>
            </p:nvSpPr>
            <p:spPr bwMode="auto">
              <a:xfrm>
                <a:off x="1347" y="2438"/>
                <a:ext cx="69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794" name="Line 34"/>
              <p:cNvSpPr>
                <a:spLocks noChangeShapeType="1"/>
              </p:cNvSpPr>
              <p:nvPr/>
            </p:nvSpPr>
            <p:spPr bwMode="auto">
              <a:xfrm flipH="1">
                <a:off x="1691" y="2540"/>
                <a:ext cx="138" cy="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795" name="Line 35"/>
              <p:cNvSpPr>
                <a:spLocks noChangeShapeType="1"/>
              </p:cNvSpPr>
              <p:nvPr/>
            </p:nvSpPr>
            <p:spPr bwMode="auto">
              <a:xfrm>
                <a:off x="1795" y="2948"/>
                <a:ext cx="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796" name="Line 36"/>
              <p:cNvSpPr>
                <a:spLocks noChangeShapeType="1"/>
              </p:cNvSpPr>
              <p:nvPr/>
            </p:nvSpPr>
            <p:spPr bwMode="auto">
              <a:xfrm flipV="1">
                <a:off x="1321" y="3408"/>
                <a:ext cx="8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797" name="Text Box 37"/>
              <p:cNvSpPr txBox="1">
                <a:spLocks noChangeArrowheads="1"/>
              </p:cNvSpPr>
              <p:nvPr/>
            </p:nvSpPr>
            <p:spPr bwMode="auto">
              <a:xfrm>
                <a:off x="964" y="3486"/>
                <a:ext cx="47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0"/>
                  <a:t>f</a:t>
                </a:r>
                <a:endParaRPr kumimoji="1" lang="en-US" altLang="zh-CN" sz="1600" b="0"/>
              </a:p>
            </p:txBody>
          </p:sp>
          <p:sp>
            <p:nvSpPr>
              <p:cNvPr id="373798" name="Text Box 38"/>
              <p:cNvSpPr txBox="1">
                <a:spLocks noChangeArrowheads="1"/>
              </p:cNvSpPr>
              <p:nvPr/>
            </p:nvSpPr>
            <p:spPr bwMode="auto">
              <a:xfrm>
                <a:off x="1038" y="3152"/>
                <a:ext cx="36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0"/>
                  <a:t>a1</a:t>
                </a:r>
                <a:endParaRPr kumimoji="1" lang="en-US" altLang="zh-CN" sz="1600" b="0"/>
              </a:p>
            </p:txBody>
          </p:sp>
          <p:sp>
            <p:nvSpPr>
              <p:cNvPr id="373799" name="Text Box 39"/>
              <p:cNvSpPr txBox="1">
                <a:spLocks noChangeArrowheads="1"/>
              </p:cNvSpPr>
              <p:nvPr/>
            </p:nvSpPr>
            <p:spPr bwMode="auto">
              <a:xfrm>
                <a:off x="923" y="2780"/>
                <a:ext cx="31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0"/>
                  <a:t>a2</a:t>
                </a:r>
                <a:endParaRPr kumimoji="1" lang="en-US" altLang="zh-CN" sz="1600" b="0"/>
              </a:p>
            </p:txBody>
          </p:sp>
          <p:sp>
            <p:nvSpPr>
              <p:cNvPr id="373800" name="Text Box 40"/>
              <p:cNvSpPr txBox="1">
                <a:spLocks noChangeArrowheads="1"/>
              </p:cNvSpPr>
              <p:nvPr/>
            </p:nvSpPr>
            <p:spPr bwMode="auto">
              <a:xfrm>
                <a:off x="1083" y="2465"/>
                <a:ext cx="33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0"/>
                  <a:t>a3</a:t>
                </a:r>
                <a:endParaRPr kumimoji="1" lang="en-US" altLang="zh-CN" sz="1600" b="0"/>
              </a:p>
            </p:txBody>
          </p:sp>
          <p:sp>
            <p:nvSpPr>
              <p:cNvPr id="373801" name="Text Box 41"/>
              <p:cNvSpPr txBox="1">
                <a:spLocks noChangeArrowheads="1"/>
              </p:cNvSpPr>
              <p:nvPr/>
            </p:nvSpPr>
            <p:spPr bwMode="auto">
              <a:xfrm>
                <a:off x="1440" y="2427"/>
                <a:ext cx="27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0"/>
                  <a:t>a4</a:t>
                </a:r>
                <a:endParaRPr kumimoji="1" lang="en-US" altLang="zh-CN" sz="1600" b="0"/>
              </a:p>
            </p:txBody>
          </p:sp>
          <p:sp>
            <p:nvSpPr>
              <p:cNvPr id="373802" name="Line 42"/>
              <p:cNvSpPr>
                <a:spLocks noChangeShapeType="1"/>
              </p:cNvSpPr>
              <p:nvPr/>
            </p:nvSpPr>
            <p:spPr bwMode="auto">
              <a:xfrm flipH="1" flipV="1">
                <a:off x="1973" y="3113"/>
                <a:ext cx="18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804" name="Text Box 44"/>
              <p:cNvSpPr txBox="1">
                <a:spLocks noChangeArrowheads="1"/>
              </p:cNvSpPr>
              <p:nvPr/>
            </p:nvSpPr>
            <p:spPr bwMode="auto">
              <a:xfrm>
                <a:off x="1758" y="2662"/>
                <a:ext cx="31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0"/>
                  <a:t>a5</a:t>
                </a:r>
                <a:endParaRPr kumimoji="1" lang="en-US" altLang="zh-CN" sz="1600" b="0"/>
              </a:p>
            </p:txBody>
          </p:sp>
          <p:sp>
            <p:nvSpPr>
              <p:cNvPr id="373805" name="Line 45"/>
              <p:cNvSpPr>
                <a:spLocks noChangeShapeType="1"/>
              </p:cNvSpPr>
              <p:nvPr/>
            </p:nvSpPr>
            <p:spPr bwMode="auto">
              <a:xfrm>
                <a:off x="1758" y="3133"/>
                <a:ext cx="199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806" name="Line 46"/>
              <p:cNvSpPr>
                <a:spLocks noChangeShapeType="1"/>
              </p:cNvSpPr>
              <p:nvPr/>
            </p:nvSpPr>
            <p:spPr bwMode="auto">
              <a:xfrm>
                <a:off x="1560" y="3290"/>
                <a:ext cx="40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3807" name="Text Box 47"/>
              <p:cNvSpPr txBox="1">
                <a:spLocks noChangeArrowheads="1"/>
              </p:cNvSpPr>
              <p:nvPr/>
            </p:nvSpPr>
            <p:spPr bwMode="auto">
              <a:xfrm>
                <a:off x="1758" y="2937"/>
                <a:ext cx="31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0"/>
                  <a:t>a6</a:t>
                </a:r>
                <a:endParaRPr kumimoji="1" lang="en-US" altLang="zh-CN" sz="1600" b="0"/>
              </a:p>
            </p:txBody>
          </p:sp>
        </p:grpSp>
      </p:grpSp>
      <p:grpSp>
        <p:nvGrpSpPr>
          <p:cNvPr id="373809" name="Group 49"/>
          <p:cNvGrpSpPr/>
          <p:nvPr/>
        </p:nvGrpSpPr>
        <p:grpSpPr bwMode="auto">
          <a:xfrm>
            <a:off x="4093393" y="1422525"/>
            <a:ext cx="2663825" cy="1793875"/>
            <a:chOff x="2018" y="2478"/>
            <a:chExt cx="1768" cy="1130"/>
          </a:xfrm>
        </p:grpSpPr>
        <p:sp>
          <p:nvSpPr>
            <p:cNvPr id="373810" name="Text Box 50"/>
            <p:cNvSpPr txBox="1">
              <a:spLocks noChangeArrowheads="1"/>
            </p:cNvSpPr>
            <p:nvPr/>
          </p:nvSpPr>
          <p:spPr bwMode="auto">
            <a:xfrm>
              <a:off x="2018" y="311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f</a:t>
              </a:r>
              <a:endParaRPr kumimoji="1" lang="en-US" altLang="zh-CN" sz="2000" b="0"/>
            </a:p>
          </p:txBody>
        </p:sp>
        <p:grpSp>
          <p:nvGrpSpPr>
            <p:cNvPr id="373811" name="Group 51"/>
            <p:cNvGrpSpPr/>
            <p:nvPr/>
          </p:nvGrpSpPr>
          <p:grpSpPr bwMode="auto">
            <a:xfrm>
              <a:off x="2064" y="2478"/>
              <a:ext cx="1722" cy="1130"/>
              <a:chOff x="1839" y="2478"/>
              <a:chExt cx="1722" cy="1130"/>
            </a:xfrm>
          </p:grpSpPr>
          <p:sp>
            <p:nvSpPr>
              <p:cNvPr id="373812" name="Oval 52"/>
              <p:cNvSpPr>
                <a:spLocks noChangeArrowheads="1"/>
              </p:cNvSpPr>
              <p:nvPr/>
            </p:nvSpPr>
            <p:spPr bwMode="auto">
              <a:xfrm>
                <a:off x="2301" y="2478"/>
                <a:ext cx="1242" cy="11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3" name="Oval 53"/>
              <p:cNvSpPr>
                <a:spLocks noChangeArrowheads="1"/>
              </p:cNvSpPr>
              <p:nvPr/>
            </p:nvSpPr>
            <p:spPr bwMode="auto">
              <a:xfrm>
                <a:off x="2611" y="2769"/>
                <a:ext cx="658" cy="6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4" name="Line 54"/>
              <p:cNvSpPr>
                <a:spLocks noChangeShapeType="1"/>
              </p:cNvSpPr>
              <p:nvPr/>
            </p:nvSpPr>
            <p:spPr bwMode="auto">
              <a:xfrm flipH="1">
                <a:off x="2648" y="3351"/>
                <a:ext cx="109" cy="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5" name="Line 55"/>
              <p:cNvSpPr>
                <a:spLocks noChangeShapeType="1"/>
              </p:cNvSpPr>
              <p:nvPr/>
            </p:nvSpPr>
            <p:spPr bwMode="auto">
              <a:xfrm flipH="1">
                <a:off x="2356" y="3146"/>
                <a:ext cx="2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6" name="Line 56"/>
              <p:cNvSpPr>
                <a:spLocks noChangeShapeType="1"/>
              </p:cNvSpPr>
              <p:nvPr/>
            </p:nvSpPr>
            <p:spPr bwMode="auto">
              <a:xfrm>
                <a:off x="2429" y="2769"/>
                <a:ext cx="219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7" name="Line 57"/>
              <p:cNvSpPr>
                <a:spLocks noChangeShapeType="1"/>
              </p:cNvSpPr>
              <p:nvPr/>
            </p:nvSpPr>
            <p:spPr bwMode="auto">
              <a:xfrm>
                <a:off x="2793" y="2529"/>
                <a:ext cx="7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8" name="Line 58"/>
              <p:cNvSpPr>
                <a:spLocks noChangeShapeType="1"/>
              </p:cNvSpPr>
              <p:nvPr/>
            </p:nvSpPr>
            <p:spPr bwMode="auto">
              <a:xfrm flipH="1">
                <a:off x="3159" y="2632"/>
                <a:ext cx="146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9" name="Line 59"/>
              <p:cNvSpPr>
                <a:spLocks noChangeShapeType="1"/>
              </p:cNvSpPr>
              <p:nvPr/>
            </p:nvSpPr>
            <p:spPr bwMode="auto">
              <a:xfrm>
                <a:off x="3269" y="3043"/>
                <a:ext cx="2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0" name="Line 60"/>
              <p:cNvSpPr>
                <a:spLocks noChangeShapeType="1"/>
              </p:cNvSpPr>
              <p:nvPr/>
            </p:nvSpPr>
            <p:spPr bwMode="auto">
              <a:xfrm flipV="1">
                <a:off x="2245" y="3067"/>
                <a:ext cx="22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1" name="Line 61"/>
              <p:cNvSpPr>
                <a:spLocks noChangeShapeType="1"/>
              </p:cNvSpPr>
              <p:nvPr/>
            </p:nvSpPr>
            <p:spPr bwMode="auto">
              <a:xfrm flipV="1">
                <a:off x="2245" y="3022"/>
                <a:ext cx="181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2" name="Text Box 62"/>
              <p:cNvSpPr txBox="1">
                <a:spLocks noChangeArrowheads="1"/>
              </p:cNvSpPr>
              <p:nvPr/>
            </p:nvSpPr>
            <p:spPr bwMode="auto">
              <a:xfrm>
                <a:off x="1839" y="2872"/>
                <a:ext cx="47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r</a:t>
                </a:r>
                <a:endParaRPr kumimoji="1" lang="en-US" altLang="zh-CN" sz="2000" b="0"/>
              </a:p>
            </p:txBody>
          </p:sp>
          <p:sp>
            <p:nvSpPr>
              <p:cNvPr id="373823" name="Line 63"/>
              <p:cNvSpPr>
                <a:spLocks noChangeShapeType="1"/>
              </p:cNvSpPr>
              <p:nvPr/>
            </p:nvSpPr>
            <p:spPr bwMode="auto">
              <a:xfrm>
                <a:off x="3230" y="3230"/>
                <a:ext cx="211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4" name="Line 64"/>
              <p:cNvSpPr>
                <a:spLocks noChangeShapeType="1"/>
              </p:cNvSpPr>
              <p:nvPr/>
            </p:nvSpPr>
            <p:spPr bwMode="auto">
              <a:xfrm>
                <a:off x="3020" y="3387"/>
                <a:ext cx="41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73825" name="Group 65"/>
          <p:cNvGrpSpPr/>
          <p:nvPr/>
        </p:nvGrpSpPr>
        <p:grpSpPr bwMode="auto">
          <a:xfrm>
            <a:off x="1212081" y="1422525"/>
            <a:ext cx="2665412" cy="1793875"/>
            <a:chOff x="1882" y="2614"/>
            <a:chExt cx="1702" cy="1130"/>
          </a:xfrm>
        </p:grpSpPr>
        <p:sp>
          <p:nvSpPr>
            <p:cNvPr id="373826" name="Oval 66"/>
            <p:cNvSpPr>
              <a:spLocks noChangeArrowheads="1"/>
            </p:cNvSpPr>
            <p:nvPr/>
          </p:nvSpPr>
          <p:spPr bwMode="auto">
            <a:xfrm>
              <a:off x="2324" y="2614"/>
              <a:ext cx="1242" cy="11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27" name="Oval 67"/>
            <p:cNvSpPr>
              <a:spLocks noChangeArrowheads="1"/>
            </p:cNvSpPr>
            <p:nvPr/>
          </p:nvSpPr>
          <p:spPr bwMode="auto">
            <a:xfrm>
              <a:off x="2634" y="2905"/>
              <a:ext cx="658" cy="6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28" name="Line 68"/>
            <p:cNvSpPr>
              <a:spLocks noChangeShapeType="1"/>
            </p:cNvSpPr>
            <p:nvPr/>
          </p:nvSpPr>
          <p:spPr bwMode="auto">
            <a:xfrm flipH="1">
              <a:off x="2671" y="3487"/>
              <a:ext cx="10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29" name="Line 69"/>
            <p:cNvSpPr>
              <a:spLocks noChangeShapeType="1"/>
            </p:cNvSpPr>
            <p:nvPr/>
          </p:nvSpPr>
          <p:spPr bwMode="auto">
            <a:xfrm flipH="1">
              <a:off x="2379" y="3282"/>
              <a:ext cx="25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0" name="Line 70"/>
            <p:cNvSpPr>
              <a:spLocks noChangeShapeType="1"/>
            </p:cNvSpPr>
            <p:nvPr/>
          </p:nvSpPr>
          <p:spPr bwMode="auto">
            <a:xfrm>
              <a:off x="2452" y="2905"/>
              <a:ext cx="219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1" name="Line 71"/>
            <p:cNvSpPr>
              <a:spLocks noChangeShapeType="1"/>
            </p:cNvSpPr>
            <p:nvPr/>
          </p:nvSpPr>
          <p:spPr bwMode="auto">
            <a:xfrm>
              <a:off x="2816" y="2665"/>
              <a:ext cx="7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2" name="Line 72"/>
            <p:cNvSpPr>
              <a:spLocks noChangeShapeType="1"/>
            </p:cNvSpPr>
            <p:nvPr/>
          </p:nvSpPr>
          <p:spPr bwMode="auto">
            <a:xfrm flipH="1">
              <a:off x="3182" y="2768"/>
              <a:ext cx="146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3" name="Line 73"/>
            <p:cNvSpPr>
              <a:spLocks noChangeShapeType="1"/>
            </p:cNvSpPr>
            <p:nvPr/>
          </p:nvSpPr>
          <p:spPr bwMode="auto">
            <a:xfrm>
              <a:off x="3292" y="3179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4" name="Line 74"/>
            <p:cNvSpPr>
              <a:spLocks noChangeShapeType="1"/>
            </p:cNvSpPr>
            <p:nvPr/>
          </p:nvSpPr>
          <p:spPr bwMode="auto">
            <a:xfrm flipV="1">
              <a:off x="2381" y="3475"/>
              <a:ext cx="16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5" name="Text Box 75"/>
            <p:cNvSpPr txBox="1">
              <a:spLocks noChangeArrowheads="1"/>
            </p:cNvSpPr>
            <p:nvPr/>
          </p:nvSpPr>
          <p:spPr bwMode="auto">
            <a:xfrm>
              <a:off x="1927" y="3430"/>
              <a:ext cx="4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f</a:t>
              </a:r>
              <a:endParaRPr kumimoji="1" lang="en-US" altLang="zh-CN" sz="2000" b="0"/>
            </a:p>
          </p:txBody>
        </p:sp>
        <p:sp>
          <p:nvSpPr>
            <p:cNvPr id="373836" name="Line 76"/>
            <p:cNvSpPr>
              <a:spLocks noChangeShapeType="1"/>
            </p:cNvSpPr>
            <p:nvPr/>
          </p:nvSpPr>
          <p:spPr bwMode="auto">
            <a:xfrm flipV="1">
              <a:off x="2245" y="311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7" name="Text Box 77"/>
            <p:cNvSpPr txBox="1">
              <a:spLocks noChangeArrowheads="1"/>
            </p:cNvSpPr>
            <p:nvPr/>
          </p:nvSpPr>
          <p:spPr bwMode="auto">
            <a:xfrm>
              <a:off x="1882" y="2976"/>
              <a:ext cx="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r</a:t>
              </a:r>
              <a:endParaRPr kumimoji="1" lang="en-US" altLang="zh-CN" sz="2000" b="0"/>
            </a:p>
          </p:txBody>
        </p:sp>
        <p:sp>
          <p:nvSpPr>
            <p:cNvPr id="373838" name="Line 78"/>
            <p:cNvSpPr>
              <a:spLocks noChangeShapeType="1"/>
            </p:cNvSpPr>
            <p:nvPr/>
          </p:nvSpPr>
          <p:spPr bwMode="auto">
            <a:xfrm>
              <a:off x="3253" y="3366"/>
              <a:ext cx="211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9" name="Line 79"/>
            <p:cNvSpPr>
              <a:spLocks noChangeShapeType="1"/>
            </p:cNvSpPr>
            <p:nvPr/>
          </p:nvSpPr>
          <p:spPr bwMode="auto">
            <a:xfrm>
              <a:off x="3043" y="3523"/>
              <a:ext cx="41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40" name="Text Box 80"/>
            <p:cNvSpPr txBox="1">
              <a:spLocks noChangeArrowheads="1"/>
            </p:cNvSpPr>
            <p:nvPr/>
          </p:nvSpPr>
          <p:spPr bwMode="auto">
            <a:xfrm>
              <a:off x="2381" y="3067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/>
                <a:t>a1</a:t>
              </a:r>
              <a:endParaRPr lang="en-US" altLang="zh-CN" sz="2000" b="0"/>
            </a:p>
          </p:txBody>
        </p:sp>
      </p:grpSp>
      <p:sp>
        <p:nvSpPr>
          <p:cNvPr id="373841" name="Rectangle 81"/>
          <p:cNvSpPr>
            <a:spLocks noChangeArrowheads="1"/>
          </p:cNvSpPr>
          <p:nvPr/>
        </p:nvSpPr>
        <p:spPr bwMode="auto">
          <a:xfrm>
            <a:off x="6623613" y="2143250"/>
            <a:ext cx="2844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0" dirty="0" smtClean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     队</a:t>
            </a:r>
            <a:r>
              <a:rPr lang="zh-CN" altLang="en-US" sz="2400" b="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空：</a:t>
            </a:r>
            <a:r>
              <a:rPr lang="en-US" altLang="zh-CN" sz="2400" b="0" dirty="0">
                <a:solidFill>
                  <a:srgbClr val="000000"/>
                </a:solidFill>
              </a:rPr>
              <a:t>f = </a:t>
            </a:r>
            <a:r>
              <a:rPr lang="en-US" altLang="zh-CN" sz="2400" b="0" dirty="0" smtClean="0">
                <a:solidFill>
                  <a:srgbClr val="000000"/>
                </a:solidFill>
              </a:rPr>
              <a:t>r</a:t>
            </a:r>
            <a:endParaRPr lang="en-US" altLang="zh-CN" sz="2400" b="0" dirty="0" smtClean="0">
              <a:solidFill>
                <a:srgbClr val="000000"/>
              </a:solidFill>
            </a:endParaRPr>
          </a:p>
        </p:txBody>
      </p:sp>
      <p:grpSp>
        <p:nvGrpSpPr>
          <p:cNvPr id="373843" name="Group 83"/>
          <p:cNvGrpSpPr/>
          <p:nvPr/>
        </p:nvGrpSpPr>
        <p:grpSpPr bwMode="auto">
          <a:xfrm>
            <a:off x="4741093" y="3656137"/>
            <a:ext cx="2160588" cy="2082433"/>
            <a:chOff x="3560" y="890"/>
            <a:chExt cx="1554" cy="1515"/>
          </a:xfrm>
        </p:grpSpPr>
        <p:sp>
          <p:nvSpPr>
            <p:cNvPr id="373844" name="Oval 84"/>
            <p:cNvSpPr>
              <a:spLocks noChangeArrowheads="1"/>
            </p:cNvSpPr>
            <p:nvPr/>
          </p:nvSpPr>
          <p:spPr bwMode="auto">
            <a:xfrm>
              <a:off x="3560" y="890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73845" name="Oval 85"/>
            <p:cNvSpPr>
              <a:spLocks noChangeArrowheads="1"/>
            </p:cNvSpPr>
            <p:nvPr/>
          </p:nvSpPr>
          <p:spPr bwMode="auto">
            <a:xfrm>
              <a:off x="3893" y="1224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73846" name="Line 86"/>
            <p:cNvSpPr>
              <a:spLocks noChangeShapeType="1"/>
            </p:cNvSpPr>
            <p:nvPr/>
          </p:nvSpPr>
          <p:spPr bwMode="auto">
            <a:xfrm flipH="1">
              <a:off x="3933" y="1891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47" name="Line 87"/>
            <p:cNvSpPr>
              <a:spLocks noChangeShapeType="1"/>
            </p:cNvSpPr>
            <p:nvPr/>
          </p:nvSpPr>
          <p:spPr bwMode="auto">
            <a:xfrm flipH="1">
              <a:off x="3619" y="1656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48" name="Line 88"/>
            <p:cNvSpPr>
              <a:spLocks noChangeShapeType="1"/>
            </p:cNvSpPr>
            <p:nvPr/>
          </p:nvSpPr>
          <p:spPr bwMode="auto">
            <a:xfrm>
              <a:off x="3697" y="1224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49" name="Line 89"/>
            <p:cNvSpPr>
              <a:spLocks noChangeShapeType="1"/>
            </p:cNvSpPr>
            <p:nvPr/>
          </p:nvSpPr>
          <p:spPr bwMode="auto">
            <a:xfrm>
              <a:off x="4089" y="949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50" name="Line 90"/>
            <p:cNvSpPr>
              <a:spLocks noChangeShapeType="1"/>
            </p:cNvSpPr>
            <p:nvPr/>
          </p:nvSpPr>
          <p:spPr bwMode="auto">
            <a:xfrm flipH="1">
              <a:off x="4482" y="1067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51" name="Line 91"/>
            <p:cNvSpPr>
              <a:spLocks noChangeShapeType="1"/>
            </p:cNvSpPr>
            <p:nvPr/>
          </p:nvSpPr>
          <p:spPr bwMode="auto">
            <a:xfrm>
              <a:off x="4600" y="1538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52" name="Line 92"/>
            <p:cNvSpPr>
              <a:spLocks noChangeShapeType="1"/>
            </p:cNvSpPr>
            <p:nvPr/>
          </p:nvSpPr>
          <p:spPr bwMode="auto">
            <a:xfrm flipV="1">
              <a:off x="4059" y="2069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53" name="Text Box 93"/>
            <p:cNvSpPr txBox="1">
              <a:spLocks noChangeArrowheads="1"/>
            </p:cNvSpPr>
            <p:nvPr/>
          </p:nvSpPr>
          <p:spPr bwMode="auto">
            <a:xfrm>
              <a:off x="3651" y="2159"/>
              <a:ext cx="54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f</a:t>
              </a:r>
              <a:endParaRPr kumimoji="1" lang="en-US" altLang="zh-CN" sz="1600" b="0"/>
            </a:p>
          </p:txBody>
        </p:sp>
        <p:sp>
          <p:nvSpPr>
            <p:cNvPr id="373854" name="Text Box 94"/>
            <p:cNvSpPr txBox="1">
              <a:spLocks noChangeArrowheads="1"/>
            </p:cNvSpPr>
            <p:nvPr/>
          </p:nvSpPr>
          <p:spPr bwMode="auto">
            <a:xfrm>
              <a:off x="3736" y="1774"/>
              <a:ext cx="41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a1</a:t>
              </a:r>
              <a:endParaRPr kumimoji="1" lang="en-US" altLang="zh-CN" sz="1600" b="0"/>
            </a:p>
          </p:txBody>
        </p:sp>
        <p:sp>
          <p:nvSpPr>
            <p:cNvPr id="373855" name="Text Box 95"/>
            <p:cNvSpPr txBox="1">
              <a:spLocks noChangeArrowheads="1"/>
            </p:cNvSpPr>
            <p:nvPr/>
          </p:nvSpPr>
          <p:spPr bwMode="auto">
            <a:xfrm>
              <a:off x="3605" y="1344"/>
              <a:ext cx="35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a2</a:t>
              </a:r>
              <a:endParaRPr kumimoji="1" lang="en-US" altLang="zh-CN" sz="1600" b="0"/>
            </a:p>
          </p:txBody>
        </p:sp>
        <p:sp>
          <p:nvSpPr>
            <p:cNvPr id="373856" name="Text Box 96"/>
            <p:cNvSpPr txBox="1">
              <a:spLocks noChangeArrowheads="1"/>
            </p:cNvSpPr>
            <p:nvPr/>
          </p:nvSpPr>
          <p:spPr bwMode="auto">
            <a:xfrm>
              <a:off x="3787" y="980"/>
              <a:ext cx="38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a3</a:t>
              </a:r>
              <a:endParaRPr kumimoji="1" lang="en-US" altLang="zh-CN" sz="1600" b="0"/>
            </a:p>
          </p:txBody>
        </p:sp>
        <p:sp>
          <p:nvSpPr>
            <p:cNvPr id="373857" name="Text Box 97"/>
            <p:cNvSpPr txBox="1">
              <a:spLocks noChangeArrowheads="1"/>
            </p:cNvSpPr>
            <p:nvPr/>
          </p:nvSpPr>
          <p:spPr bwMode="auto">
            <a:xfrm>
              <a:off x="4195" y="936"/>
              <a:ext cx="31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a4</a:t>
              </a:r>
              <a:endParaRPr kumimoji="1" lang="en-US" altLang="zh-CN" sz="1600" b="0"/>
            </a:p>
          </p:txBody>
        </p:sp>
        <p:sp>
          <p:nvSpPr>
            <p:cNvPr id="373858" name="Line 98"/>
            <p:cNvSpPr>
              <a:spLocks noChangeShapeType="1"/>
            </p:cNvSpPr>
            <p:nvPr/>
          </p:nvSpPr>
          <p:spPr bwMode="auto">
            <a:xfrm flipH="1" flipV="1">
              <a:off x="4558" y="2024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59" name="Text Box 99"/>
            <p:cNvSpPr txBox="1">
              <a:spLocks noChangeArrowheads="1"/>
            </p:cNvSpPr>
            <p:nvPr/>
          </p:nvSpPr>
          <p:spPr bwMode="auto">
            <a:xfrm>
              <a:off x="4604" y="2069"/>
              <a:ext cx="510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r</a:t>
              </a:r>
              <a:endParaRPr kumimoji="1" lang="en-US" altLang="zh-CN" sz="1600" b="0"/>
            </a:p>
          </p:txBody>
        </p:sp>
        <p:sp>
          <p:nvSpPr>
            <p:cNvPr id="373860" name="Text Box 100"/>
            <p:cNvSpPr txBox="1">
              <a:spLocks noChangeArrowheads="1"/>
            </p:cNvSpPr>
            <p:nvPr/>
          </p:nvSpPr>
          <p:spPr bwMode="auto">
            <a:xfrm>
              <a:off x="4558" y="1208"/>
              <a:ext cx="35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a5</a:t>
              </a:r>
              <a:endParaRPr kumimoji="1" lang="en-US" altLang="zh-CN" sz="1600" b="0"/>
            </a:p>
          </p:txBody>
        </p:sp>
        <p:sp>
          <p:nvSpPr>
            <p:cNvPr id="373861" name="Line 101"/>
            <p:cNvSpPr>
              <a:spLocks noChangeShapeType="1"/>
            </p:cNvSpPr>
            <p:nvPr/>
          </p:nvSpPr>
          <p:spPr bwMode="auto">
            <a:xfrm>
              <a:off x="4558" y="1752"/>
              <a:ext cx="227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62" name="Line 102"/>
            <p:cNvSpPr>
              <a:spLocks noChangeShapeType="1"/>
            </p:cNvSpPr>
            <p:nvPr/>
          </p:nvSpPr>
          <p:spPr bwMode="auto">
            <a:xfrm>
              <a:off x="4332" y="1933"/>
              <a:ext cx="45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3863" name="Text Box 103"/>
            <p:cNvSpPr txBox="1">
              <a:spLocks noChangeArrowheads="1"/>
            </p:cNvSpPr>
            <p:nvPr/>
          </p:nvSpPr>
          <p:spPr bwMode="auto">
            <a:xfrm>
              <a:off x="4558" y="1525"/>
              <a:ext cx="35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a6</a:t>
              </a:r>
              <a:endParaRPr kumimoji="1" lang="en-US" altLang="zh-CN" sz="1600" b="0"/>
            </a:p>
          </p:txBody>
        </p:sp>
        <p:sp>
          <p:nvSpPr>
            <p:cNvPr id="373864" name="Text Box 104"/>
            <p:cNvSpPr txBox="1">
              <a:spLocks noChangeArrowheads="1"/>
            </p:cNvSpPr>
            <p:nvPr/>
          </p:nvSpPr>
          <p:spPr bwMode="auto">
            <a:xfrm>
              <a:off x="4355" y="1844"/>
              <a:ext cx="35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0"/>
                <a:t>a7</a:t>
              </a:r>
              <a:endParaRPr kumimoji="1" lang="en-US" altLang="zh-CN" sz="1600" b="0"/>
            </a:p>
          </p:txBody>
        </p:sp>
      </p:grpSp>
      <p:sp>
        <p:nvSpPr>
          <p:cNvPr id="373865" name="Rectangle 105"/>
          <p:cNvSpPr>
            <a:spLocks noChangeArrowheads="1"/>
          </p:cNvSpPr>
          <p:nvPr/>
        </p:nvSpPr>
        <p:spPr bwMode="auto">
          <a:xfrm>
            <a:off x="5016673" y="5811143"/>
            <a:ext cx="29546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队满：</a:t>
            </a:r>
            <a:endParaRPr lang="zh-CN" altLang="en-US" sz="2400" b="0" dirty="0">
              <a:solidFill>
                <a:srgbClr val="000000"/>
              </a:solidFill>
              <a:latin typeface="Tahoma" panose="020B0604030504040204" pitchFamily="34" charset="0"/>
              <a:ea typeface="楷体_GB2312" pitchFamily="49" charset="-122"/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f = (r+1)%MAXSIZE	</a:t>
            </a:r>
            <a:endParaRPr lang="zh-CN" altLang="en-US" sz="2400" b="0" dirty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578476" y="971237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rgbClr val="000000"/>
                </a:solidFill>
              </a:rPr>
              <a:t>顺序存储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41" grpId="0"/>
      <p:bldP spid="373865" grpId="0"/>
      <p:bldP spid="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入队和出队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132138" y="3284538"/>
            <a:ext cx="38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/>
              <a:t>t</a:t>
            </a:r>
            <a:endParaRPr kumimoji="1" lang="en-US" altLang="zh-CN" sz="2800" b="0"/>
          </a:p>
        </p:txBody>
      </p:sp>
      <p:grpSp>
        <p:nvGrpSpPr>
          <p:cNvPr id="375812" name="Group 4"/>
          <p:cNvGrpSpPr/>
          <p:nvPr/>
        </p:nvGrpSpPr>
        <p:grpSpPr bwMode="auto">
          <a:xfrm>
            <a:off x="3352800" y="3254382"/>
            <a:ext cx="1143000" cy="523876"/>
            <a:chOff x="4704" y="2448"/>
            <a:chExt cx="720" cy="330"/>
          </a:xfrm>
        </p:grpSpPr>
        <p:sp>
          <p:nvSpPr>
            <p:cNvPr id="375813" name="Line 5"/>
            <p:cNvSpPr>
              <a:spLocks noChangeShapeType="1"/>
            </p:cNvSpPr>
            <p:nvPr/>
          </p:nvSpPr>
          <p:spPr bwMode="auto">
            <a:xfrm flipH="1" flipV="1">
              <a:off x="4704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14" name="Text Box 6"/>
            <p:cNvSpPr txBox="1">
              <a:spLocks noChangeArrowheads="1"/>
            </p:cNvSpPr>
            <p:nvPr/>
          </p:nvSpPr>
          <p:spPr bwMode="auto">
            <a:xfrm>
              <a:off x="4944" y="2448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r</a:t>
              </a:r>
              <a:endParaRPr kumimoji="1" lang="en-US" altLang="zh-CN" sz="2800" b="0"/>
            </a:p>
          </p:txBody>
        </p:sp>
      </p:grpSp>
      <p:grpSp>
        <p:nvGrpSpPr>
          <p:cNvPr id="375815" name="Group 7"/>
          <p:cNvGrpSpPr/>
          <p:nvPr/>
        </p:nvGrpSpPr>
        <p:grpSpPr bwMode="auto">
          <a:xfrm>
            <a:off x="4572000" y="2997207"/>
            <a:ext cx="1143000" cy="523876"/>
            <a:chOff x="2880" y="2208"/>
            <a:chExt cx="720" cy="330"/>
          </a:xfrm>
        </p:grpSpPr>
        <p:sp>
          <p:nvSpPr>
            <p:cNvPr id="375816" name="Text Box 8"/>
            <p:cNvSpPr txBox="1">
              <a:spLocks noChangeArrowheads="1"/>
            </p:cNvSpPr>
            <p:nvPr/>
          </p:nvSpPr>
          <p:spPr bwMode="auto">
            <a:xfrm>
              <a:off x="2880" y="2208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f</a:t>
              </a:r>
              <a:endParaRPr kumimoji="1" lang="en-US" altLang="zh-CN" sz="2800" b="0"/>
            </a:p>
          </p:txBody>
        </p:sp>
        <p:sp>
          <p:nvSpPr>
            <p:cNvPr id="375817" name="Line 9"/>
            <p:cNvSpPr>
              <a:spLocks noChangeShapeType="1"/>
            </p:cNvSpPr>
            <p:nvPr/>
          </p:nvSpPr>
          <p:spPr bwMode="auto">
            <a:xfrm>
              <a:off x="3360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755650" y="4581525"/>
            <a:ext cx="4191000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24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入队队</a:t>
            </a:r>
            <a:r>
              <a:rPr kumimoji="1" lang="zh-CN" altLang="en-US" sz="24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尾“指针”移动</a:t>
            </a:r>
            <a:r>
              <a:rPr kumimoji="1" lang="zh-CN" altLang="en-US" sz="24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400" b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b="0" dirty="0">
                <a:latin typeface="Arial" panose="020B0604020202020204" pitchFamily="34" charset="0"/>
              </a:rPr>
              <a:t>    </a:t>
            </a:r>
            <a:r>
              <a:rPr kumimoji="1" lang="en-US" altLang="zh-CN" sz="2400" b="0" dirty="0">
                <a:solidFill>
                  <a:srgbClr val="000000"/>
                </a:solidFill>
                <a:ea typeface="楷体_GB2312" pitchFamily="49" charset="-122"/>
              </a:rPr>
              <a:t>r = (r+1) %</a:t>
            </a:r>
            <a:r>
              <a:rPr kumimoji="1" lang="en-US" altLang="zh-CN" sz="2400" b="0" dirty="0" err="1">
                <a:solidFill>
                  <a:srgbClr val="000000"/>
                </a:solidFill>
                <a:ea typeface="楷体_GB2312" pitchFamily="49" charset="-122"/>
              </a:rPr>
              <a:t>Queuesize</a:t>
            </a:r>
            <a:r>
              <a:rPr kumimoji="1" lang="en-US" altLang="zh-CN" sz="2400" b="0" dirty="0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kumimoji="1" lang="en-US" altLang="zh-CN" sz="2400" b="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b="0" dirty="0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endParaRPr kumimoji="1" lang="en-US" altLang="zh-CN" sz="2800" b="0" dirty="0">
              <a:solidFill>
                <a:srgbClr val="000000"/>
              </a:solidFill>
            </a:endParaRP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5112444" y="4581525"/>
            <a:ext cx="4356100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kumimoji="1" lang="zh-CN" altLang="en-US" sz="2400" b="0" dirty="0">
                <a:solidFill>
                  <a:srgbClr val="FF0000"/>
                </a:solidFill>
                <a:latin typeface="隶书" panose="02010509060101010101" pitchFamily="49" charset="-122"/>
                <a:ea typeface="楷体_GB2312" pitchFamily="49" charset="-122"/>
              </a:rPr>
              <a:t>出队</a:t>
            </a:r>
            <a:r>
              <a:rPr kumimoji="1" lang="zh-CN" altLang="en-US" sz="24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队</a:t>
            </a:r>
            <a:r>
              <a:rPr kumimoji="1" lang="zh-CN" altLang="en-US" sz="24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头“指针”移动</a:t>
            </a:r>
            <a:r>
              <a:rPr kumimoji="1" lang="zh-CN" altLang="en-US" sz="24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400" b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kumimoji="1" lang="en-US" altLang="zh-CN" sz="2400" b="0" dirty="0" smtClean="0">
                <a:ea typeface="楷体_GB2312" pitchFamily="49" charset="-122"/>
              </a:rPr>
              <a:t> </a:t>
            </a:r>
            <a:r>
              <a:rPr kumimoji="1" lang="en-US" altLang="zh-CN" sz="2400" b="0" dirty="0">
                <a:solidFill>
                  <a:srgbClr val="000000"/>
                </a:solidFill>
                <a:ea typeface="楷体_GB2312" pitchFamily="49" charset="-122"/>
              </a:rPr>
              <a:t>f =（f+1）% </a:t>
            </a:r>
            <a:r>
              <a:rPr kumimoji="1" lang="en-US" altLang="zh-CN" sz="2800" b="0" dirty="0" err="1">
                <a:solidFill>
                  <a:srgbClr val="000000"/>
                </a:solidFill>
              </a:rPr>
              <a:t>Queuesize</a:t>
            </a:r>
            <a:r>
              <a:rPr kumimoji="1" lang="en-US" altLang="zh-CN" sz="28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0" dirty="0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kumimoji="1" lang="en-US" altLang="zh-CN" sz="2400" b="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375820" name="Group 12"/>
          <p:cNvGrpSpPr/>
          <p:nvPr/>
        </p:nvGrpSpPr>
        <p:grpSpPr bwMode="auto">
          <a:xfrm>
            <a:off x="684213" y="2205038"/>
            <a:ext cx="3760787" cy="2057400"/>
            <a:chOff x="431" y="1389"/>
            <a:chExt cx="2369" cy="1296"/>
          </a:xfrm>
        </p:grpSpPr>
        <p:sp>
          <p:nvSpPr>
            <p:cNvPr id="375821" name="Oval 13"/>
            <p:cNvSpPr>
              <a:spLocks noChangeArrowheads="1"/>
            </p:cNvSpPr>
            <p:nvPr/>
          </p:nvSpPr>
          <p:spPr bwMode="auto">
            <a:xfrm>
              <a:off x="949" y="1389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75822" name="Oval 14"/>
            <p:cNvSpPr>
              <a:spLocks noChangeArrowheads="1"/>
            </p:cNvSpPr>
            <p:nvPr/>
          </p:nvSpPr>
          <p:spPr bwMode="auto">
            <a:xfrm>
              <a:off x="1263" y="1703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75823" name="Line 15"/>
            <p:cNvSpPr>
              <a:spLocks noChangeShapeType="1"/>
            </p:cNvSpPr>
            <p:nvPr/>
          </p:nvSpPr>
          <p:spPr bwMode="auto">
            <a:xfrm flipH="1">
              <a:off x="1303" y="2370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24" name="Line 16"/>
            <p:cNvSpPr>
              <a:spLocks noChangeShapeType="1"/>
            </p:cNvSpPr>
            <p:nvPr/>
          </p:nvSpPr>
          <p:spPr bwMode="auto">
            <a:xfrm flipH="1">
              <a:off x="989" y="2135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25" name="Line 17"/>
            <p:cNvSpPr>
              <a:spLocks noChangeShapeType="1"/>
            </p:cNvSpPr>
            <p:nvPr/>
          </p:nvSpPr>
          <p:spPr bwMode="auto">
            <a:xfrm>
              <a:off x="1067" y="1703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26" name="Line 18"/>
            <p:cNvSpPr>
              <a:spLocks noChangeShapeType="1"/>
            </p:cNvSpPr>
            <p:nvPr/>
          </p:nvSpPr>
          <p:spPr bwMode="auto">
            <a:xfrm>
              <a:off x="1459" y="1428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27" name="Line 19"/>
            <p:cNvSpPr>
              <a:spLocks noChangeShapeType="1"/>
            </p:cNvSpPr>
            <p:nvPr/>
          </p:nvSpPr>
          <p:spPr bwMode="auto">
            <a:xfrm flipH="1">
              <a:off x="1852" y="1546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28" name="Line 20"/>
            <p:cNvSpPr>
              <a:spLocks noChangeShapeType="1"/>
            </p:cNvSpPr>
            <p:nvPr/>
          </p:nvSpPr>
          <p:spPr bwMode="auto">
            <a:xfrm>
              <a:off x="1970" y="2017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29" name="Line 21"/>
            <p:cNvSpPr>
              <a:spLocks noChangeShapeType="1"/>
            </p:cNvSpPr>
            <p:nvPr/>
          </p:nvSpPr>
          <p:spPr bwMode="auto">
            <a:xfrm>
              <a:off x="930" y="2341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30" name="Text Box 22"/>
            <p:cNvSpPr txBox="1">
              <a:spLocks noChangeArrowheads="1"/>
            </p:cNvSpPr>
            <p:nvPr/>
          </p:nvSpPr>
          <p:spPr bwMode="auto">
            <a:xfrm>
              <a:off x="431" y="2157"/>
              <a:ext cx="6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f</a:t>
              </a:r>
              <a:endParaRPr kumimoji="1" lang="en-US" altLang="zh-CN" sz="2800" b="0"/>
            </a:p>
          </p:txBody>
        </p:sp>
        <p:sp>
          <p:nvSpPr>
            <p:cNvPr id="375831" name="Text Box 23"/>
            <p:cNvSpPr txBox="1">
              <a:spLocks noChangeArrowheads="1"/>
            </p:cNvSpPr>
            <p:nvPr/>
          </p:nvSpPr>
          <p:spPr bwMode="auto">
            <a:xfrm>
              <a:off x="1029" y="1860"/>
              <a:ext cx="1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a</a:t>
              </a:r>
              <a:endParaRPr kumimoji="1" lang="en-US" altLang="zh-CN" sz="2800" b="0"/>
            </a:p>
          </p:txBody>
        </p:sp>
        <p:sp>
          <p:nvSpPr>
            <p:cNvPr id="375832" name="Text Box 24"/>
            <p:cNvSpPr txBox="1">
              <a:spLocks noChangeArrowheads="1"/>
            </p:cNvSpPr>
            <p:nvPr/>
          </p:nvSpPr>
          <p:spPr bwMode="auto">
            <a:xfrm>
              <a:off x="1224" y="1507"/>
              <a:ext cx="1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b</a:t>
              </a:r>
              <a:endParaRPr kumimoji="1" lang="en-US" altLang="zh-CN" sz="2800" b="0"/>
            </a:p>
          </p:txBody>
        </p:sp>
        <p:sp>
          <p:nvSpPr>
            <p:cNvPr id="375833" name="Text Box 25"/>
            <p:cNvSpPr txBox="1">
              <a:spLocks noChangeArrowheads="1"/>
            </p:cNvSpPr>
            <p:nvPr/>
          </p:nvSpPr>
          <p:spPr bwMode="auto">
            <a:xfrm>
              <a:off x="1656" y="1467"/>
              <a:ext cx="1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c</a:t>
              </a:r>
              <a:endParaRPr kumimoji="1" lang="en-US" altLang="zh-CN" sz="2800" b="0"/>
            </a:p>
          </p:txBody>
        </p:sp>
        <p:sp>
          <p:nvSpPr>
            <p:cNvPr id="375834" name="Line 26"/>
            <p:cNvSpPr>
              <a:spLocks noChangeShapeType="1"/>
            </p:cNvSpPr>
            <p:nvPr/>
          </p:nvSpPr>
          <p:spPr bwMode="auto">
            <a:xfrm flipH="1">
              <a:off x="2154" y="1797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2290" y="1616"/>
              <a:ext cx="5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r</a:t>
              </a:r>
              <a:endParaRPr kumimoji="1" lang="en-US" altLang="zh-CN" sz="2800" b="0"/>
            </a:p>
          </p:txBody>
        </p:sp>
        <p:sp>
          <p:nvSpPr>
            <p:cNvPr id="375836" name="Line 28"/>
            <p:cNvSpPr>
              <a:spLocks noChangeShapeType="1"/>
            </p:cNvSpPr>
            <p:nvPr/>
          </p:nvSpPr>
          <p:spPr bwMode="auto">
            <a:xfrm>
              <a:off x="1919" y="2253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37" name="Line 29"/>
            <p:cNvSpPr>
              <a:spLocks noChangeShapeType="1"/>
            </p:cNvSpPr>
            <p:nvPr/>
          </p:nvSpPr>
          <p:spPr bwMode="auto">
            <a:xfrm>
              <a:off x="1679" y="2397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38" name="Text Box 30"/>
            <p:cNvSpPr txBox="1">
              <a:spLocks noChangeArrowheads="1"/>
            </p:cNvSpPr>
            <p:nvPr/>
          </p:nvSpPr>
          <p:spPr bwMode="auto">
            <a:xfrm>
              <a:off x="1973" y="1661"/>
              <a:ext cx="1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d</a:t>
              </a:r>
              <a:endParaRPr kumimoji="1" lang="en-US" altLang="zh-CN" sz="2800" b="0"/>
            </a:p>
          </p:txBody>
        </p:sp>
      </p:grpSp>
      <p:sp>
        <p:nvSpPr>
          <p:cNvPr id="375839" name="Rectangle 31"/>
          <p:cNvSpPr>
            <a:spLocks noChangeArrowheads="1"/>
          </p:cNvSpPr>
          <p:nvPr/>
        </p:nvSpPr>
        <p:spPr bwMode="auto">
          <a:xfrm>
            <a:off x="3563938" y="2565400"/>
            <a:ext cx="863600" cy="360363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375840" name="Group 32"/>
          <p:cNvGrpSpPr/>
          <p:nvPr/>
        </p:nvGrpSpPr>
        <p:grpSpPr bwMode="auto">
          <a:xfrm>
            <a:off x="4724400" y="2263775"/>
            <a:ext cx="3657600" cy="2057400"/>
            <a:chOff x="2976" y="1426"/>
            <a:chExt cx="2304" cy="1296"/>
          </a:xfrm>
        </p:grpSpPr>
        <p:sp>
          <p:nvSpPr>
            <p:cNvPr id="375841" name="Oval 33"/>
            <p:cNvSpPr>
              <a:spLocks noChangeArrowheads="1"/>
            </p:cNvSpPr>
            <p:nvPr/>
          </p:nvSpPr>
          <p:spPr bwMode="auto">
            <a:xfrm>
              <a:off x="3494" y="1426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75842" name="Oval 34"/>
            <p:cNvSpPr>
              <a:spLocks noChangeArrowheads="1"/>
            </p:cNvSpPr>
            <p:nvPr/>
          </p:nvSpPr>
          <p:spPr bwMode="auto">
            <a:xfrm>
              <a:off x="3808" y="1740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75843" name="Line 35"/>
            <p:cNvSpPr>
              <a:spLocks noChangeShapeType="1"/>
            </p:cNvSpPr>
            <p:nvPr/>
          </p:nvSpPr>
          <p:spPr bwMode="auto">
            <a:xfrm flipH="1">
              <a:off x="3848" y="2407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44" name="Line 36"/>
            <p:cNvSpPr>
              <a:spLocks noChangeShapeType="1"/>
            </p:cNvSpPr>
            <p:nvPr/>
          </p:nvSpPr>
          <p:spPr bwMode="auto">
            <a:xfrm flipH="1">
              <a:off x="3534" y="2172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45" name="Line 37"/>
            <p:cNvSpPr>
              <a:spLocks noChangeShapeType="1"/>
            </p:cNvSpPr>
            <p:nvPr/>
          </p:nvSpPr>
          <p:spPr bwMode="auto">
            <a:xfrm>
              <a:off x="3612" y="1740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46" name="Line 38"/>
            <p:cNvSpPr>
              <a:spLocks noChangeShapeType="1"/>
            </p:cNvSpPr>
            <p:nvPr/>
          </p:nvSpPr>
          <p:spPr bwMode="auto">
            <a:xfrm>
              <a:off x="4004" y="1465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47" name="Line 39"/>
            <p:cNvSpPr>
              <a:spLocks noChangeShapeType="1"/>
            </p:cNvSpPr>
            <p:nvPr/>
          </p:nvSpPr>
          <p:spPr bwMode="auto">
            <a:xfrm flipH="1">
              <a:off x="4397" y="1583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48" name="Line 40"/>
            <p:cNvSpPr>
              <a:spLocks noChangeShapeType="1"/>
            </p:cNvSpPr>
            <p:nvPr/>
          </p:nvSpPr>
          <p:spPr bwMode="auto">
            <a:xfrm>
              <a:off x="4515" y="2054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49" name="Line 41"/>
            <p:cNvSpPr>
              <a:spLocks noChangeShapeType="1"/>
            </p:cNvSpPr>
            <p:nvPr/>
          </p:nvSpPr>
          <p:spPr bwMode="auto">
            <a:xfrm>
              <a:off x="3497" y="2387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50" name="Text Box 42"/>
            <p:cNvSpPr txBox="1">
              <a:spLocks noChangeArrowheads="1"/>
            </p:cNvSpPr>
            <p:nvPr/>
          </p:nvSpPr>
          <p:spPr bwMode="auto">
            <a:xfrm>
              <a:off x="2976" y="2194"/>
              <a:ext cx="6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f</a:t>
              </a:r>
              <a:endParaRPr kumimoji="1" lang="en-US" altLang="zh-CN" sz="2800" b="0"/>
            </a:p>
          </p:txBody>
        </p:sp>
        <p:sp>
          <p:nvSpPr>
            <p:cNvPr id="375851" name="Text Box 43"/>
            <p:cNvSpPr txBox="1">
              <a:spLocks noChangeArrowheads="1"/>
            </p:cNvSpPr>
            <p:nvPr/>
          </p:nvSpPr>
          <p:spPr bwMode="auto">
            <a:xfrm>
              <a:off x="3651" y="2290"/>
              <a:ext cx="1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a</a:t>
              </a:r>
              <a:endParaRPr kumimoji="1" lang="en-US" altLang="zh-CN" sz="2800" b="0"/>
            </a:p>
          </p:txBody>
        </p:sp>
        <p:sp>
          <p:nvSpPr>
            <p:cNvPr id="375852" name="Text Box 44"/>
            <p:cNvSpPr txBox="1">
              <a:spLocks noChangeArrowheads="1"/>
            </p:cNvSpPr>
            <p:nvPr/>
          </p:nvSpPr>
          <p:spPr bwMode="auto">
            <a:xfrm>
              <a:off x="3574" y="1897"/>
              <a:ext cx="1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a</a:t>
              </a:r>
              <a:endParaRPr kumimoji="1" lang="en-US" altLang="zh-CN" sz="2800" b="0"/>
            </a:p>
          </p:txBody>
        </p:sp>
        <p:sp>
          <p:nvSpPr>
            <p:cNvPr id="375853" name="Text Box 45"/>
            <p:cNvSpPr txBox="1">
              <a:spLocks noChangeArrowheads="1"/>
            </p:cNvSpPr>
            <p:nvPr/>
          </p:nvSpPr>
          <p:spPr bwMode="auto">
            <a:xfrm>
              <a:off x="3769" y="1544"/>
              <a:ext cx="1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b</a:t>
              </a:r>
              <a:endParaRPr kumimoji="1" lang="en-US" altLang="zh-CN" sz="2800" b="0"/>
            </a:p>
          </p:txBody>
        </p:sp>
        <p:sp>
          <p:nvSpPr>
            <p:cNvPr id="375854" name="Text Box 46"/>
            <p:cNvSpPr txBox="1">
              <a:spLocks noChangeArrowheads="1"/>
            </p:cNvSpPr>
            <p:nvPr/>
          </p:nvSpPr>
          <p:spPr bwMode="auto">
            <a:xfrm>
              <a:off x="4201" y="1504"/>
              <a:ext cx="1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c</a:t>
              </a:r>
              <a:endParaRPr kumimoji="1" lang="en-US" altLang="zh-CN" sz="2800" b="0"/>
            </a:p>
          </p:txBody>
        </p:sp>
        <p:sp>
          <p:nvSpPr>
            <p:cNvPr id="375855" name="Line 47"/>
            <p:cNvSpPr>
              <a:spLocks noChangeShapeType="1"/>
            </p:cNvSpPr>
            <p:nvPr/>
          </p:nvSpPr>
          <p:spPr bwMode="auto">
            <a:xfrm flipH="1">
              <a:off x="4643" y="1844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56" name="Text Box 48"/>
            <p:cNvSpPr txBox="1">
              <a:spLocks noChangeArrowheads="1"/>
            </p:cNvSpPr>
            <p:nvPr/>
          </p:nvSpPr>
          <p:spPr bwMode="auto">
            <a:xfrm>
              <a:off x="4770" y="1635"/>
              <a:ext cx="5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r</a:t>
              </a:r>
              <a:endParaRPr kumimoji="1" lang="en-US" altLang="zh-CN" sz="2800" b="0"/>
            </a:p>
          </p:txBody>
        </p:sp>
        <p:sp>
          <p:nvSpPr>
            <p:cNvPr id="375857" name="Line 49"/>
            <p:cNvSpPr>
              <a:spLocks noChangeShapeType="1"/>
            </p:cNvSpPr>
            <p:nvPr/>
          </p:nvSpPr>
          <p:spPr bwMode="auto">
            <a:xfrm>
              <a:off x="4464" y="229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58" name="Line 50"/>
            <p:cNvSpPr>
              <a:spLocks noChangeShapeType="1"/>
            </p:cNvSpPr>
            <p:nvPr/>
          </p:nvSpPr>
          <p:spPr bwMode="auto">
            <a:xfrm>
              <a:off x="4224" y="243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5859" name="Rectangle 51"/>
            <p:cNvSpPr>
              <a:spLocks noChangeArrowheads="1"/>
            </p:cNvSpPr>
            <p:nvPr/>
          </p:nvSpPr>
          <p:spPr bwMode="auto">
            <a:xfrm>
              <a:off x="3696" y="2338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75860" name="Text Box 52"/>
            <p:cNvSpPr txBox="1">
              <a:spLocks noChangeArrowheads="1"/>
            </p:cNvSpPr>
            <p:nvPr/>
          </p:nvSpPr>
          <p:spPr bwMode="auto">
            <a:xfrm>
              <a:off x="4513" y="1706"/>
              <a:ext cx="1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/>
                <a:t>d</a:t>
              </a:r>
              <a:endParaRPr kumimoji="1" lang="en-US" altLang="zh-CN" sz="2800" b="0"/>
            </a:p>
          </p:txBody>
        </p:sp>
      </p:grpSp>
      <p:grpSp>
        <p:nvGrpSpPr>
          <p:cNvPr id="375861" name="Group 53"/>
          <p:cNvGrpSpPr/>
          <p:nvPr/>
        </p:nvGrpSpPr>
        <p:grpSpPr bwMode="auto">
          <a:xfrm>
            <a:off x="4643438" y="3573463"/>
            <a:ext cx="1143000" cy="381000"/>
            <a:chOff x="2976" y="2592"/>
            <a:chExt cx="720" cy="240"/>
          </a:xfrm>
        </p:grpSpPr>
        <p:sp>
          <p:nvSpPr>
            <p:cNvPr id="375862" name="Rectangle 54"/>
            <p:cNvSpPr>
              <a:spLocks noChangeArrowheads="1"/>
            </p:cNvSpPr>
            <p:nvPr/>
          </p:nvSpPr>
          <p:spPr bwMode="auto">
            <a:xfrm>
              <a:off x="2976" y="2592"/>
              <a:ext cx="5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75863" name="Rectangle 55"/>
            <p:cNvSpPr>
              <a:spLocks noChangeArrowheads="1"/>
            </p:cNvSpPr>
            <p:nvPr/>
          </p:nvSpPr>
          <p:spPr bwMode="auto">
            <a:xfrm>
              <a:off x="3504" y="2736"/>
              <a:ext cx="96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75864" name="Rectangle 56"/>
            <p:cNvSpPr>
              <a:spLocks noChangeArrowheads="1"/>
            </p:cNvSpPr>
            <p:nvPr/>
          </p:nvSpPr>
          <p:spPr bwMode="auto">
            <a:xfrm>
              <a:off x="3600" y="268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375865" name="Rectangle 57"/>
          <p:cNvSpPr>
            <a:spLocks noChangeArrowheads="1"/>
          </p:cNvSpPr>
          <p:nvPr/>
        </p:nvSpPr>
        <p:spPr bwMode="auto">
          <a:xfrm>
            <a:off x="5724525" y="3068638"/>
            <a:ext cx="287338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  <p:bldP spid="375818" grpId="0"/>
      <p:bldP spid="375819" grpId="0"/>
      <p:bldP spid="375839" grpId="0" animBg="1"/>
      <p:bldP spid="3758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入队实现</a:t>
            </a:r>
            <a:endParaRPr lang="zh-CN" altLang="en-US" dirty="0"/>
          </a:p>
        </p:txBody>
      </p:sp>
      <p:sp>
        <p:nvSpPr>
          <p:cNvPr id="345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124744"/>
            <a:ext cx="76200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</a:rPr>
              <a:t>template</a:t>
            </a:r>
            <a:r>
              <a:rPr lang="en-US" altLang="zh-CN" b="0" dirty="0">
                <a:latin typeface="Times New Roman" panose="02020603050405020304" pitchFamily="18" charset="0"/>
              </a:rPr>
              <a:t> &lt;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b="0" dirty="0">
                <a:latin typeface="Times New Roman" panose="02020603050405020304" pitchFamily="18" charset="0"/>
              </a:rPr>
              <a:t> T&gt; </a:t>
            </a:r>
            <a:endParaRPr lang="en-US" altLang="zh-CN" b="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CirQueue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&lt;T&gt;::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(T x)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 f == (r+1)%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QueueSize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 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throw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“</a:t>
            </a: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溢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r= (r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1)%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QueueSize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data[r] = x;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5092" name="Oval 4"/>
          <p:cNvSpPr>
            <a:spLocks noChangeArrowheads="1"/>
          </p:cNvSpPr>
          <p:nvPr/>
        </p:nvSpPr>
        <p:spPr bwMode="auto">
          <a:xfrm>
            <a:off x="6081958" y="3958208"/>
            <a:ext cx="2133600" cy="2057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093" name="Oval 5"/>
          <p:cNvSpPr>
            <a:spLocks noChangeArrowheads="1"/>
          </p:cNvSpPr>
          <p:nvPr/>
        </p:nvSpPr>
        <p:spPr bwMode="auto">
          <a:xfrm>
            <a:off x="6462958" y="4339208"/>
            <a:ext cx="13716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094" name="Line 6"/>
          <p:cNvSpPr>
            <a:spLocks noChangeShapeType="1"/>
          </p:cNvSpPr>
          <p:nvPr/>
        </p:nvSpPr>
        <p:spPr bwMode="auto">
          <a:xfrm>
            <a:off x="7682158" y="540600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7834558" y="5101208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 flipV="1">
            <a:off x="7834558" y="464400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 flipV="1">
            <a:off x="7682158" y="388200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>
            <a:off x="7453558" y="555840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8063158" y="418680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0</a:t>
            </a:r>
            <a:endParaRPr kumimoji="1" lang="en-US" altLang="zh-CN" sz="2400" b="0"/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8215558" y="4720208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1</a:t>
            </a:r>
            <a:endParaRPr kumimoji="1" lang="en-US" altLang="zh-CN" sz="2400" b="0"/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8139358" y="5253608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2</a:t>
            </a:r>
            <a:endParaRPr kumimoji="1" lang="en-US" altLang="zh-CN" sz="2400" b="0"/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7758358" y="5710808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3</a:t>
            </a:r>
            <a:endParaRPr kumimoji="1" lang="en-US" altLang="zh-CN" sz="2400" b="0"/>
          </a:p>
        </p:txBody>
      </p:sp>
      <p:sp>
        <p:nvSpPr>
          <p:cNvPr id="345103" name="Text Box 15"/>
          <p:cNvSpPr txBox="1">
            <a:spLocks noChangeArrowheads="1"/>
          </p:cNvSpPr>
          <p:nvPr/>
        </p:nvSpPr>
        <p:spPr bwMode="auto">
          <a:xfrm>
            <a:off x="7148758" y="5939408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4</a:t>
            </a:r>
            <a:endParaRPr kumimoji="1" lang="en-US" altLang="zh-CN" sz="2400" b="0"/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 flipV="1">
            <a:off x="7453558" y="403440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 flipH="1">
            <a:off x="7072558" y="5634608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 flipH="1">
            <a:off x="6615358" y="555840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 flipH="1">
            <a:off x="6310558" y="540600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8215558" y="5329808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0"/>
              <a:t>     </a:t>
            </a:r>
            <a:endParaRPr kumimoji="1" lang="zh-CN" altLang="en-US" sz="2400" b="0"/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 flipV="1">
            <a:off x="7148758" y="395820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 flipH="1" flipV="1">
            <a:off x="6615358" y="403440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111" name="AutoShape 23"/>
          <p:cNvSpPr>
            <a:spLocks noChangeArrowheads="1"/>
          </p:cNvSpPr>
          <p:nvPr/>
        </p:nvSpPr>
        <p:spPr bwMode="auto">
          <a:xfrm rot="3038504">
            <a:off x="8473526" y="4382865"/>
            <a:ext cx="1052513" cy="908050"/>
          </a:xfrm>
          <a:custGeom>
            <a:avLst/>
            <a:gdLst>
              <a:gd name="G0" fmla="+- 1772132 0 0"/>
              <a:gd name="G1" fmla="+- -11018624 0 0"/>
              <a:gd name="G2" fmla="+- 1772132 0 -11018624"/>
              <a:gd name="G3" fmla="+- 10800 0 0"/>
              <a:gd name="G4" fmla="+- 0 0 177213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28 0 0"/>
              <a:gd name="G9" fmla="+- 0 0 -11018624"/>
              <a:gd name="G10" fmla="+- 8028 0 2700"/>
              <a:gd name="G11" fmla="cos G10 1772132"/>
              <a:gd name="G12" fmla="sin G10 1772132"/>
              <a:gd name="G13" fmla="cos 13500 1772132"/>
              <a:gd name="G14" fmla="sin 13500 1772132"/>
              <a:gd name="G15" fmla="+- G11 10800 0"/>
              <a:gd name="G16" fmla="+- G12 10800 0"/>
              <a:gd name="G17" fmla="+- G13 10800 0"/>
              <a:gd name="G18" fmla="+- G14 10800 0"/>
              <a:gd name="G19" fmla="*/ 8028 1 2"/>
              <a:gd name="G20" fmla="+- G19 5400 0"/>
              <a:gd name="G21" fmla="cos G20 1772132"/>
              <a:gd name="G22" fmla="sin G20 1772132"/>
              <a:gd name="G23" fmla="+- G21 10800 0"/>
              <a:gd name="G24" fmla="+- G12 G23 G22"/>
              <a:gd name="G25" fmla="+- G22 G23 G11"/>
              <a:gd name="G26" fmla="cos 10800 1772132"/>
              <a:gd name="G27" fmla="sin 10800 1772132"/>
              <a:gd name="G28" fmla="cos 8028 1772132"/>
              <a:gd name="G29" fmla="sin 8028 177213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018624"/>
              <a:gd name="G36" fmla="sin G34 -11018624"/>
              <a:gd name="G37" fmla="+/ -11018624 177213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28 G39"/>
              <a:gd name="G43" fmla="sin 802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397 w 21600"/>
              <a:gd name="T5" fmla="*/ 616 h 21600"/>
              <a:gd name="T6" fmla="*/ 1587 w 21600"/>
              <a:gd name="T7" fmla="*/ 8863 h 21600"/>
              <a:gd name="T8" fmla="*/ 13473 w 21600"/>
              <a:gd name="T9" fmla="*/ 3230 h 21600"/>
              <a:gd name="T10" fmla="*/ 22824 w 21600"/>
              <a:gd name="T11" fmla="*/ 16937 h 21600"/>
              <a:gd name="T12" fmla="*/ 17327 w 21600"/>
              <a:gd name="T13" fmla="*/ 18718 h 21600"/>
              <a:gd name="T14" fmla="*/ 15545 w 21600"/>
              <a:gd name="T15" fmla="*/ 1322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950" y="14449"/>
                </a:moveTo>
                <a:cubicBezTo>
                  <a:pt x="18527" y="13319"/>
                  <a:pt x="18828" y="12068"/>
                  <a:pt x="18828" y="10800"/>
                </a:cubicBezTo>
                <a:cubicBezTo>
                  <a:pt x="18828" y="6366"/>
                  <a:pt x="15233" y="2772"/>
                  <a:pt x="10800" y="2772"/>
                </a:cubicBezTo>
                <a:cubicBezTo>
                  <a:pt x="7002" y="2771"/>
                  <a:pt x="3724" y="5432"/>
                  <a:pt x="2943" y="9148"/>
                </a:cubicBezTo>
                <a:lnTo>
                  <a:pt x="230" y="8578"/>
                </a:lnTo>
                <a:cubicBezTo>
                  <a:pt x="1281" y="3579"/>
                  <a:pt x="5691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2506"/>
                  <a:pt x="21195" y="14189"/>
                  <a:pt x="20419" y="15709"/>
                </a:cubicBezTo>
                <a:lnTo>
                  <a:pt x="22824" y="16937"/>
                </a:lnTo>
                <a:lnTo>
                  <a:pt x="17327" y="18718"/>
                </a:lnTo>
                <a:lnTo>
                  <a:pt x="15545" y="13222"/>
                </a:lnTo>
                <a:lnTo>
                  <a:pt x="17950" y="1444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 flipH="1">
            <a:off x="6081958" y="5025008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114" name="Line 26"/>
          <p:cNvSpPr>
            <a:spLocks noChangeShapeType="1"/>
          </p:cNvSpPr>
          <p:nvPr/>
        </p:nvSpPr>
        <p:spPr bwMode="auto">
          <a:xfrm>
            <a:off x="6234358" y="449160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5115" name="Text Box 27"/>
          <p:cNvSpPr txBox="1">
            <a:spLocks noChangeArrowheads="1"/>
          </p:cNvSpPr>
          <p:nvPr/>
        </p:nvSpPr>
        <p:spPr bwMode="auto">
          <a:xfrm>
            <a:off x="7682158" y="3805808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12</a:t>
            </a:r>
            <a:endParaRPr kumimoji="1" lang="en-US" altLang="zh-CN" sz="2400" b="0"/>
          </a:p>
        </p:txBody>
      </p:sp>
      <p:sp>
        <p:nvSpPr>
          <p:cNvPr id="345116" name="Text Box 28"/>
          <p:cNvSpPr txBox="1">
            <a:spLocks noChangeArrowheads="1"/>
          </p:cNvSpPr>
          <p:nvPr/>
        </p:nvSpPr>
        <p:spPr bwMode="auto">
          <a:xfrm>
            <a:off x="7224958" y="3577208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11</a:t>
            </a:r>
            <a:endParaRPr kumimoji="1" lang="en-US" altLang="zh-CN" sz="2400" b="0"/>
          </a:p>
        </p:txBody>
      </p:sp>
      <p:sp>
        <p:nvSpPr>
          <p:cNvPr id="345117" name="Rectangle 29"/>
          <p:cNvSpPr>
            <a:spLocks noChangeArrowheads="1"/>
          </p:cNvSpPr>
          <p:nvPr/>
        </p:nvSpPr>
        <p:spPr bwMode="auto">
          <a:xfrm>
            <a:off x="8426696" y="5621908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rgbClr val="000000"/>
                </a:solidFill>
              </a:rPr>
              <a:t>f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45118" name="Text Box 30"/>
          <p:cNvSpPr txBox="1">
            <a:spLocks noChangeArrowheads="1"/>
          </p:cNvSpPr>
          <p:nvPr/>
        </p:nvSpPr>
        <p:spPr bwMode="auto">
          <a:xfrm>
            <a:off x="6691558" y="5939408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5</a:t>
            </a:r>
            <a:endParaRPr kumimoji="1" lang="en-US" altLang="zh-CN" sz="2400" b="0"/>
          </a:p>
        </p:txBody>
      </p:sp>
      <p:sp>
        <p:nvSpPr>
          <p:cNvPr id="345119" name="Text Box 31"/>
          <p:cNvSpPr txBox="1">
            <a:spLocks noChangeArrowheads="1"/>
          </p:cNvSpPr>
          <p:nvPr/>
        </p:nvSpPr>
        <p:spPr bwMode="auto">
          <a:xfrm>
            <a:off x="6097833" y="5606033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6</a:t>
            </a:r>
            <a:endParaRPr kumimoji="1" lang="en-US" altLang="zh-CN" sz="2400" b="0"/>
          </a:p>
        </p:txBody>
      </p:sp>
      <p:sp>
        <p:nvSpPr>
          <p:cNvPr id="345120" name="Text Box 32"/>
          <p:cNvSpPr txBox="1">
            <a:spLocks noChangeArrowheads="1"/>
          </p:cNvSpPr>
          <p:nvPr/>
        </p:nvSpPr>
        <p:spPr bwMode="auto">
          <a:xfrm>
            <a:off x="5853358" y="5177408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7</a:t>
            </a:r>
            <a:endParaRPr kumimoji="1" lang="en-US" altLang="zh-CN" sz="2400" b="0"/>
          </a:p>
        </p:txBody>
      </p:sp>
      <p:sp>
        <p:nvSpPr>
          <p:cNvPr id="345121" name="Text Box 33"/>
          <p:cNvSpPr txBox="1">
            <a:spLocks noChangeArrowheads="1"/>
          </p:cNvSpPr>
          <p:nvPr/>
        </p:nvSpPr>
        <p:spPr bwMode="auto">
          <a:xfrm>
            <a:off x="5691433" y="4469383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8</a:t>
            </a:r>
            <a:endParaRPr kumimoji="1" lang="en-US" altLang="zh-CN" sz="2400" b="0"/>
          </a:p>
        </p:txBody>
      </p:sp>
      <p:sp>
        <p:nvSpPr>
          <p:cNvPr id="345122" name="Text Box 34"/>
          <p:cNvSpPr txBox="1">
            <a:spLocks noChangeArrowheads="1"/>
          </p:cNvSpPr>
          <p:nvPr/>
        </p:nvSpPr>
        <p:spPr bwMode="auto">
          <a:xfrm>
            <a:off x="6126408" y="3882008"/>
            <a:ext cx="184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9</a:t>
            </a:r>
            <a:endParaRPr kumimoji="1" lang="en-US" altLang="zh-CN" sz="2400" b="0"/>
          </a:p>
        </p:txBody>
      </p:sp>
      <p:sp>
        <p:nvSpPr>
          <p:cNvPr id="345123" name="Text Box 35"/>
          <p:cNvSpPr txBox="1">
            <a:spLocks noChangeArrowheads="1"/>
          </p:cNvSpPr>
          <p:nvPr/>
        </p:nvSpPr>
        <p:spPr bwMode="auto">
          <a:xfrm>
            <a:off x="6615358" y="3501008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10</a:t>
            </a:r>
            <a:endParaRPr kumimoji="1" lang="en-US" altLang="zh-CN" sz="2400" b="0"/>
          </a:p>
        </p:txBody>
      </p:sp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5762871" y="5982271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rgbClr val="000000"/>
                </a:solidFill>
              </a:rPr>
              <a:t>r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45125" name="Rectangle 37"/>
          <p:cNvSpPr>
            <a:spLocks noChangeArrowheads="1"/>
          </p:cNvSpPr>
          <p:nvPr/>
        </p:nvSpPr>
        <p:spPr bwMode="auto">
          <a:xfrm>
            <a:off x="7529758" y="532980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endParaRPr kumimoji="1" lang="zh-CN" altLang="en-US" sz="2800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5126" name="Rectangle 38"/>
          <p:cNvSpPr>
            <a:spLocks noChangeArrowheads="1"/>
          </p:cNvSpPr>
          <p:nvPr/>
        </p:nvSpPr>
        <p:spPr bwMode="auto">
          <a:xfrm>
            <a:off x="7117008" y="545045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endParaRPr kumimoji="1" lang="zh-CN" altLang="en-US" sz="2800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5127" name="Rectangle 39"/>
          <p:cNvSpPr>
            <a:spLocks noChangeArrowheads="1"/>
          </p:cNvSpPr>
          <p:nvPr/>
        </p:nvSpPr>
        <p:spPr bwMode="auto">
          <a:xfrm>
            <a:off x="6386758" y="529805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endParaRPr kumimoji="1" lang="zh-CN" altLang="en-US" sz="2800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5129" name="Line 41"/>
          <p:cNvSpPr>
            <a:spLocks noChangeShapeType="1"/>
          </p:cNvSpPr>
          <p:nvPr/>
        </p:nvSpPr>
        <p:spPr bwMode="auto">
          <a:xfrm flipV="1">
            <a:off x="6194671" y="5910833"/>
            <a:ext cx="288925" cy="3587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45130" name="Line 42"/>
          <p:cNvSpPr>
            <a:spLocks noChangeShapeType="1"/>
          </p:cNvSpPr>
          <p:nvPr/>
        </p:nvSpPr>
        <p:spPr bwMode="auto">
          <a:xfrm flipH="1" flipV="1">
            <a:off x="8067921" y="5477446"/>
            <a:ext cx="287337" cy="2873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45131" name="Rectangle 43"/>
          <p:cNvSpPr>
            <a:spLocks noChangeArrowheads="1"/>
          </p:cNvSpPr>
          <p:nvPr/>
        </p:nvSpPr>
        <p:spPr bwMode="auto">
          <a:xfrm>
            <a:off x="6702671" y="5447283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endParaRPr kumimoji="1" lang="zh-CN" altLang="en-US" sz="2800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5132" name="Rectangle 44"/>
          <p:cNvSpPr>
            <a:spLocks noChangeArrowheads="1"/>
          </p:cNvSpPr>
          <p:nvPr/>
        </p:nvSpPr>
        <p:spPr bwMode="auto">
          <a:xfrm>
            <a:off x="6097833" y="4958333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endParaRPr kumimoji="1" lang="zh-CN" altLang="en-US" sz="2800" b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45138" name="Group 50"/>
          <p:cNvGrpSpPr/>
          <p:nvPr/>
        </p:nvGrpSpPr>
        <p:grpSpPr bwMode="auto">
          <a:xfrm>
            <a:off x="5450133" y="5318696"/>
            <a:ext cx="720725" cy="528637"/>
            <a:chOff x="3062" y="3385"/>
            <a:chExt cx="454" cy="333"/>
          </a:xfrm>
        </p:grpSpPr>
        <p:sp>
          <p:nvSpPr>
            <p:cNvPr id="345133" name="Rectangle 45"/>
            <p:cNvSpPr>
              <a:spLocks noChangeArrowheads="1"/>
            </p:cNvSpPr>
            <p:nvPr/>
          </p:nvSpPr>
          <p:spPr bwMode="auto">
            <a:xfrm>
              <a:off x="3062" y="3430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solidFill>
                    <a:srgbClr val="000000"/>
                  </a:solidFill>
                </a:rPr>
                <a:t>r</a:t>
              </a:r>
              <a:endParaRPr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45134" name="Line 46"/>
            <p:cNvSpPr>
              <a:spLocks noChangeShapeType="1"/>
            </p:cNvSpPr>
            <p:nvPr/>
          </p:nvSpPr>
          <p:spPr bwMode="auto">
            <a:xfrm flipV="1">
              <a:off x="3334" y="3385"/>
              <a:ext cx="182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345139" name="Rectangle 51"/>
          <p:cNvSpPr>
            <a:spLocks noChangeArrowheads="1"/>
          </p:cNvSpPr>
          <p:nvPr/>
        </p:nvSpPr>
        <p:spPr bwMode="auto">
          <a:xfrm>
            <a:off x="5751758" y="5952108"/>
            <a:ext cx="863600" cy="6477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32" grpId="0"/>
      <p:bldP spid="3451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出队实现</a:t>
            </a:r>
            <a:endParaRPr lang="zh-CN" altLang="en-US" dirty="0"/>
          </a:p>
        </p:txBody>
      </p:sp>
      <p:sp>
        <p:nvSpPr>
          <p:cNvPr id="346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268760"/>
            <a:ext cx="7620000" cy="4114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</a:rPr>
              <a:t>template</a:t>
            </a:r>
            <a:r>
              <a:rPr lang="en-US" altLang="zh-CN" b="0" dirty="0">
                <a:latin typeface="Times New Roman" panose="02020603050405020304" pitchFamily="18" charset="0"/>
              </a:rPr>
              <a:t> &lt;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b="0" dirty="0">
                <a:latin typeface="Times New Roman" panose="02020603050405020304" pitchFamily="18" charset="0"/>
              </a:rPr>
              <a:t> T&gt; </a:t>
            </a:r>
            <a:endParaRPr lang="en-US" altLang="zh-CN" b="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CirQueue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&lt;T&gt;::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(r == f)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</a:rPr>
              <a:t>throw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下溢”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f = (f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1) %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QueueSize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return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[f];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6116" name="Oval 4"/>
          <p:cNvSpPr>
            <a:spLocks noChangeArrowheads="1"/>
          </p:cNvSpPr>
          <p:nvPr/>
        </p:nvSpPr>
        <p:spPr bwMode="auto">
          <a:xfrm>
            <a:off x="5865934" y="4030216"/>
            <a:ext cx="2133600" cy="2057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17" name="Oval 5"/>
          <p:cNvSpPr>
            <a:spLocks noChangeArrowheads="1"/>
          </p:cNvSpPr>
          <p:nvPr/>
        </p:nvSpPr>
        <p:spPr bwMode="auto">
          <a:xfrm>
            <a:off x="6246934" y="4411216"/>
            <a:ext cx="13716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7466134" y="547801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7618534" y="5173216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 flipV="1">
            <a:off x="7618534" y="4716016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 flipV="1">
            <a:off x="7466134" y="3954016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22" name="Line 10"/>
          <p:cNvSpPr>
            <a:spLocks noChangeShapeType="1"/>
          </p:cNvSpPr>
          <p:nvPr/>
        </p:nvSpPr>
        <p:spPr bwMode="auto">
          <a:xfrm>
            <a:off x="7237534" y="5630416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7847134" y="4258816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0</a:t>
            </a:r>
            <a:endParaRPr kumimoji="1" lang="en-US" altLang="zh-CN" sz="2400" b="0"/>
          </a:p>
        </p:txBody>
      </p:sp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7999534" y="4792216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1</a:t>
            </a:r>
            <a:endParaRPr kumimoji="1" lang="en-US" altLang="zh-CN" sz="2400" b="0"/>
          </a:p>
        </p:txBody>
      </p:sp>
      <p:sp>
        <p:nvSpPr>
          <p:cNvPr id="346125" name="Text Box 13"/>
          <p:cNvSpPr txBox="1">
            <a:spLocks noChangeArrowheads="1"/>
          </p:cNvSpPr>
          <p:nvPr/>
        </p:nvSpPr>
        <p:spPr bwMode="auto">
          <a:xfrm>
            <a:off x="7923334" y="5325616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2</a:t>
            </a:r>
            <a:endParaRPr kumimoji="1" lang="en-US" altLang="zh-CN" sz="2400" b="0"/>
          </a:p>
        </p:txBody>
      </p:sp>
      <p:sp>
        <p:nvSpPr>
          <p:cNvPr id="346126" name="Text Box 14"/>
          <p:cNvSpPr txBox="1">
            <a:spLocks noChangeArrowheads="1"/>
          </p:cNvSpPr>
          <p:nvPr/>
        </p:nvSpPr>
        <p:spPr bwMode="auto">
          <a:xfrm>
            <a:off x="7542334" y="5782816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3</a:t>
            </a:r>
            <a:endParaRPr kumimoji="1" lang="en-US" altLang="zh-CN" sz="2400" b="0"/>
          </a:p>
        </p:txBody>
      </p:sp>
      <p:sp>
        <p:nvSpPr>
          <p:cNvPr id="346127" name="Text Box 15"/>
          <p:cNvSpPr txBox="1">
            <a:spLocks noChangeArrowheads="1"/>
          </p:cNvSpPr>
          <p:nvPr/>
        </p:nvSpPr>
        <p:spPr bwMode="auto">
          <a:xfrm>
            <a:off x="6932734" y="6011416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4</a:t>
            </a:r>
            <a:endParaRPr kumimoji="1" lang="en-US" altLang="zh-CN" sz="2400" b="0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 flipV="1">
            <a:off x="7237534" y="4106416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 flipH="1">
            <a:off x="6856534" y="57066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 flipH="1">
            <a:off x="6399334" y="5630416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 flipH="1">
            <a:off x="6094534" y="5478016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7999534" y="5401816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0"/>
              <a:t>     </a:t>
            </a:r>
            <a:endParaRPr kumimoji="1" lang="zh-CN" altLang="en-US" sz="2400" b="0"/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 flipV="1">
            <a:off x="6932734" y="403021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34" name="Line 22"/>
          <p:cNvSpPr>
            <a:spLocks noChangeShapeType="1"/>
          </p:cNvSpPr>
          <p:nvPr/>
        </p:nvSpPr>
        <p:spPr bwMode="auto">
          <a:xfrm flipH="1" flipV="1">
            <a:off x="6399334" y="410641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35" name="AutoShape 23"/>
          <p:cNvSpPr>
            <a:spLocks noChangeArrowheads="1"/>
          </p:cNvSpPr>
          <p:nvPr/>
        </p:nvSpPr>
        <p:spPr bwMode="auto">
          <a:xfrm rot="3038504">
            <a:off x="8257502" y="4454873"/>
            <a:ext cx="1052513" cy="908050"/>
          </a:xfrm>
          <a:custGeom>
            <a:avLst/>
            <a:gdLst>
              <a:gd name="G0" fmla="+- 1772132 0 0"/>
              <a:gd name="G1" fmla="+- -11018624 0 0"/>
              <a:gd name="G2" fmla="+- 1772132 0 -11018624"/>
              <a:gd name="G3" fmla="+- 10800 0 0"/>
              <a:gd name="G4" fmla="+- 0 0 177213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28 0 0"/>
              <a:gd name="G9" fmla="+- 0 0 -11018624"/>
              <a:gd name="G10" fmla="+- 8028 0 2700"/>
              <a:gd name="G11" fmla="cos G10 1772132"/>
              <a:gd name="G12" fmla="sin G10 1772132"/>
              <a:gd name="G13" fmla="cos 13500 1772132"/>
              <a:gd name="G14" fmla="sin 13500 1772132"/>
              <a:gd name="G15" fmla="+- G11 10800 0"/>
              <a:gd name="G16" fmla="+- G12 10800 0"/>
              <a:gd name="G17" fmla="+- G13 10800 0"/>
              <a:gd name="G18" fmla="+- G14 10800 0"/>
              <a:gd name="G19" fmla="*/ 8028 1 2"/>
              <a:gd name="G20" fmla="+- G19 5400 0"/>
              <a:gd name="G21" fmla="cos G20 1772132"/>
              <a:gd name="G22" fmla="sin G20 1772132"/>
              <a:gd name="G23" fmla="+- G21 10800 0"/>
              <a:gd name="G24" fmla="+- G12 G23 G22"/>
              <a:gd name="G25" fmla="+- G22 G23 G11"/>
              <a:gd name="G26" fmla="cos 10800 1772132"/>
              <a:gd name="G27" fmla="sin 10800 1772132"/>
              <a:gd name="G28" fmla="cos 8028 1772132"/>
              <a:gd name="G29" fmla="sin 8028 177213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018624"/>
              <a:gd name="G36" fmla="sin G34 -11018624"/>
              <a:gd name="G37" fmla="+/ -11018624 177213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28 G39"/>
              <a:gd name="G43" fmla="sin 802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397 w 21600"/>
              <a:gd name="T5" fmla="*/ 616 h 21600"/>
              <a:gd name="T6" fmla="*/ 1587 w 21600"/>
              <a:gd name="T7" fmla="*/ 8863 h 21600"/>
              <a:gd name="T8" fmla="*/ 13473 w 21600"/>
              <a:gd name="T9" fmla="*/ 3230 h 21600"/>
              <a:gd name="T10" fmla="*/ 22824 w 21600"/>
              <a:gd name="T11" fmla="*/ 16937 h 21600"/>
              <a:gd name="T12" fmla="*/ 17327 w 21600"/>
              <a:gd name="T13" fmla="*/ 18718 h 21600"/>
              <a:gd name="T14" fmla="*/ 15545 w 21600"/>
              <a:gd name="T15" fmla="*/ 1322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950" y="14449"/>
                </a:moveTo>
                <a:cubicBezTo>
                  <a:pt x="18527" y="13319"/>
                  <a:pt x="18828" y="12068"/>
                  <a:pt x="18828" y="10800"/>
                </a:cubicBezTo>
                <a:cubicBezTo>
                  <a:pt x="18828" y="6366"/>
                  <a:pt x="15233" y="2772"/>
                  <a:pt x="10800" y="2772"/>
                </a:cubicBezTo>
                <a:cubicBezTo>
                  <a:pt x="7002" y="2771"/>
                  <a:pt x="3724" y="5432"/>
                  <a:pt x="2943" y="9148"/>
                </a:cubicBezTo>
                <a:lnTo>
                  <a:pt x="230" y="8578"/>
                </a:lnTo>
                <a:cubicBezTo>
                  <a:pt x="1281" y="3579"/>
                  <a:pt x="5691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2506"/>
                  <a:pt x="21195" y="14189"/>
                  <a:pt x="20419" y="15709"/>
                </a:cubicBezTo>
                <a:lnTo>
                  <a:pt x="22824" y="16937"/>
                </a:lnTo>
                <a:lnTo>
                  <a:pt x="17327" y="18718"/>
                </a:lnTo>
                <a:lnTo>
                  <a:pt x="15545" y="13222"/>
                </a:lnTo>
                <a:lnTo>
                  <a:pt x="17950" y="1444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36" name="Line 24"/>
          <p:cNvSpPr>
            <a:spLocks noChangeShapeType="1"/>
          </p:cNvSpPr>
          <p:nvPr/>
        </p:nvSpPr>
        <p:spPr bwMode="auto">
          <a:xfrm flipH="1">
            <a:off x="5865934" y="5097016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6018334" y="4563616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46138" name="Text Box 26"/>
          <p:cNvSpPr txBox="1">
            <a:spLocks noChangeArrowheads="1"/>
          </p:cNvSpPr>
          <p:nvPr/>
        </p:nvSpPr>
        <p:spPr bwMode="auto">
          <a:xfrm>
            <a:off x="7466134" y="3877816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12</a:t>
            </a:r>
            <a:endParaRPr kumimoji="1" lang="en-US" altLang="zh-CN" sz="2400" b="0"/>
          </a:p>
        </p:txBody>
      </p:sp>
      <p:sp>
        <p:nvSpPr>
          <p:cNvPr id="346139" name="Text Box 27"/>
          <p:cNvSpPr txBox="1">
            <a:spLocks noChangeArrowheads="1"/>
          </p:cNvSpPr>
          <p:nvPr/>
        </p:nvSpPr>
        <p:spPr bwMode="auto">
          <a:xfrm>
            <a:off x="7008934" y="3649216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11</a:t>
            </a:r>
            <a:endParaRPr kumimoji="1" lang="en-US" altLang="zh-CN" sz="2400" b="0"/>
          </a:p>
        </p:txBody>
      </p:sp>
      <p:sp>
        <p:nvSpPr>
          <p:cNvPr id="346140" name="Rectangle 28"/>
          <p:cNvSpPr>
            <a:spLocks noChangeArrowheads="1"/>
          </p:cNvSpPr>
          <p:nvPr/>
        </p:nvSpPr>
        <p:spPr bwMode="auto">
          <a:xfrm>
            <a:off x="8185272" y="5592316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rgbClr val="000000"/>
                </a:solidFill>
              </a:rPr>
              <a:t>f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46141" name="Text Box 29"/>
          <p:cNvSpPr txBox="1">
            <a:spLocks noChangeArrowheads="1"/>
          </p:cNvSpPr>
          <p:nvPr/>
        </p:nvSpPr>
        <p:spPr bwMode="auto">
          <a:xfrm>
            <a:off x="6475534" y="6011416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5</a:t>
            </a:r>
            <a:endParaRPr kumimoji="1" lang="en-US" altLang="zh-CN" sz="2400" b="0"/>
          </a:p>
        </p:txBody>
      </p:sp>
      <p:sp>
        <p:nvSpPr>
          <p:cNvPr id="346142" name="Text Box 30"/>
          <p:cNvSpPr txBox="1">
            <a:spLocks noChangeArrowheads="1"/>
          </p:cNvSpPr>
          <p:nvPr/>
        </p:nvSpPr>
        <p:spPr bwMode="auto">
          <a:xfrm>
            <a:off x="5881809" y="567804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6</a:t>
            </a:r>
            <a:endParaRPr kumimoji="1" lang="en-US" altLang="zh-CN" sz="2400" b="0"/>
          </a:p>
        </p:txBody>
      </p:sp>
      <p:sp>
        <p:nvSpPr>
          <p:cNvPr id="346143" name="Text Box 31"/>
          <p:cNvSpPr txBox="1">
            <a:spLocks noChangeArrowheads="1"/>
          </p:cNvSpPr>
          <p:nvPr/>
        </p:nvSpPr>
        <p:spPr bwMode="auto">
          <a:xfrm>
            <a:off x="5637334" y="5249416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7</a:t>
            </a:r>
            <a:endParaRPr kumimoji="1" lang="en-US" altLang="zh-CN" sz="2400" b="0"/>
          </a:p>
        </p:txBody>
      </p:sp>
      <p:sp>
        <p:nvSpPr>
          <p:cNvPr id="346144" name="Text Box 32"/>
          <p:cNvSpPr txBox="1">
            <a:spLocks noChangeArrowheads="1"/>
          </p:cNvSpPr>
          <p:nvPr/>
        </p:nvSpPr>
        <p:spPr bwMode="auto">
          <a:xfrm>
            <a:off x="5475409" y="454139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/>
              <a:t>8</a:t>
            </a:r>
            <a:endParaRPr kumimoji="1" lang="en-US" altLang="zh-CN" sz="2400" b="0" dirty="0"/>
          </a:p>
        </p:txBody>
      </p:sp>
      <p:sp>
        <p:nvSpPr>
          <p:cNvPr id="346145" name="Text Box 33"/>
          <p:cNvSpPr txBox="1">
            <a:spLocks noChangeArrowheads="1"/>
          </p:cNvSpPr>
          <p:nvPr/>
        </p:nvSpPr>
        <p:spPr bwMode="auto">
          <a:xfrm>
            <a:off x="5910384" y="3954016"/>
            <a:ext cx="184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9</a:t>
            </a:r>
            <a:endParaRPr kumimoji="1" lang="en-US" altLang="zh-CN" sz="2400" b="0"/>
          </a:p>
        </p:txBody>
      </p:sp>
      <p:sp>
        <p:nvSpPr>
          <p:cNvPr id="346146" name="Text Box 34"/>
          <p:cNvSpPr txBox="1">
            <a:spLocks noChangeArrowheads="1"/>
          </p:cNvSpPr>
          <p:nvPr/>
        </p:nvSpPr>
        <p:spPr bwMode="auto">
          <a:xfrm>
            <a:off x="6399334" y="3573016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/>
              <a:t>10</a:t>
            </a:r>
            <a:endParaRPr kumimoji="1" lang="en-US" altLang="zh-CN" sz="2400" b="0"/>
          </a:p>
        </p:txBody>
      </p:sp>
      <p:sp>
        <p:nvSpPr>
          <p:cNvPr id="346147" name="Rectangle 35"/>
          <p:cNvSpPr>
            <a:spLocks noChangeArrowheads="1"/>
          </p:cNvSpPr>
          <p:nvPr/>
        </p:nvSpPr>
        <p:spPr bwMode="auto">
          <a:xfrm>
            <a:off x="5546847" y="6054279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rgbClr val="000000"/>
                </a:solidFill>
              </a:rPr>
              <a:t>r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7270872" y="5387529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endParaRPr kumimoji="1" lang="zh-CN" altLang="en-US" sz="2800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6149" name="Rectangle 37"/>
          <p:cNvSpPr>
            <a:spLocks noChangeArrowheads="1"/>
          </p:cNvSpPr>
          <p:nvPr/>
        </p:nvSpPr>
        <p:spPr bwMode="auto">
          <a:xfrm>
            <a:off x="6900984" y="5522466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endParaRPr kumimoji="1" lang="zh-CN" altLang="en-US" sz="2800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6150" name="Rectangle 38"/>
          <p:cNvSpPr>
            <a:spLocks noChangeArrowheads="1"/>
          </p:cNvSpPr>
          <p:nvPr/>
        </p:nvSpPr>
        <p:spPr bwMode="auto">
          <a:xfrm>
            <a:off x="6170734" y="5370066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endParaRPr kumimoji="1" lang="zh-CN" altLang="en-US" sz="2800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6152" name="Line 40"/>
          <p:cNvSpPr>
            <a:spLocks noChangeShapeType="1"/>
          </p:cNvSpPr>
          <p:nvPr/>
        </p:nvSpPr>
        <p:spPr bwMode="auto">
          <a:xfrm flipV="1">
            <a:off x="5978647" y="5982841"/>
            <a:ext cx="288925" cy="3587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46153" name="Line 41"/>
          <p:cNvSpPr>
            <a:spLocks noChangeShapeType="1"/>
          </p:cNvSpPr>
          <p:nvPr/>
        </p:nvSpPr>
        <p:spPr bwMode="auto">
          <a:xfrm flipH="1" flipV="1">
            <a:off x="7851897" y="5549454"/>
            <a:ext cx="287337" cy="2873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46154" name="Rectangle 42"/>
          <p:cNvSpPr>
            <a:spLocks noChangeArrowheads="1"/>
          </p:cNvSpPr>
          <p:nvPr/>
        </p:nvSpPr>
        <p:spPr bwMode="auto">
          <a:xfrm>
            <a:off x="6486647" y="5519291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endParaRPr kumimoji="1" lang="zh-CN" altLang="en-US" sz="2800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6159" name="Rectangle 47"/>
          <p:cNvSpPr>
            <a:spLocks noChangeArrowheads="1"/>
          </p:cNvSpPr>
          <p:nvPr/>
        </p:nvSpPr>
        <p:spPr bwMode="auto">
          <a:xfrm>
            <a:off x="7926509" y="5417691"/>
            <a:ext cx="863600" cy="6477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346163" name="Group 51"/>
          <p:cNvGrpSpPr/>
          <p:nvPr/>
        </p:nvGrpSpPr>
        <p:grpSpPr bwMode="auto">
          <a:xfrm>
            <a:off x="7466134" y="5965379"/>
            <a:ext cx="739775" cy="601662"/>
            <a:chOff x="4468" y="3747"/>
            <a:chExt cx="466" cy="379"/>
          </a:xfrm>
        </p:grpSpPr>
        <p:sp>
          <p:nvSpPr>
            <p:cNvPr id="346160" name="Rectangle 48"/>
            <p:cNvSpPr>
              <a:spLocks noChangeArrowheads="1"/>
            </p:cNvSpPr>
            <p:nvPr/>
          </p:nvSpPr>
          <p:spPr bwMode="auto">
            <a:xfrm>
              <a:off x="4694" y="3838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solidFill>
                    <a:srgbClr val="000000"/>
                  </a:solidFill>
                </a:rPr>
                <a:t>f</a:t>
              </a:r>
              <a:endParaRPr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46161" name="Line 49"/>
            <p:cNvSpPr>
              <a:spLocks noChangeShapeType="1"/>
            </p:cNvSpPr>
            <p:nvPr/>
          </p:nvSpPr>
          <p:spPr bwMode="auto">
            <a:xfrm flipH="1" flipV="1">
              <a:off x="4468" y="3747"/>
              <a:ext cx="181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346162" name="Rectangle 50"/>
          <p:cNvSpPr>
            <a:spLocks noChangeArrowheads="1"/>
          </p:cNvSpPr>
          <p:nvPr/>
        </p:nvSpPr>
        <p:spPr bwMode="auto">
          <a:xfrm>
            <a:off x="7407397" y="5606604"/>
            <a:ext cx="184150" cy="26161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1050" b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59" grpId="0" animBg="1"/>
      <p:bldP spid="3461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</a:t>
            </a:r>
            <a:r>
              <a:rPr lang="zh-CN" altLang="en-US" dirty="0" smtClean="0"/>
              <a:t>队列</a:t>
            </a:r>
            <a:r>
              <a:rPr lang="zh-CN" altLang="en-US" dirty="0"/>
              <a:t>的链式结构</a:t>
            </a:r>
            <a:endParaRPr lang="zh-CN" altLang="en-US" dirty="0"/>
          </a:p>
        </p:txBody>
      </p:sp>
      <p:sp>
        <p:nvSpPr>
          <p:cNvPr id="348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简称：链队列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队头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头结点，用来出队删除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队尾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尾指针，用来入队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插入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易插入、不易删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8191" name="Group 31"/>
          <p:cNvGrpSpPr/>
          <p:nvPr/>
        </p:nvGrpSpPr>
        <p:grpSpPr bwMode="auto">
          <a:xfrm>
            <a:off x="755650" y="4556124"/>
            <a:ext cx="7561263" cy="1470025"/>
            <a:chOff x="476" y="2870"/>
            <a:chExt cx="4763" cy="926"/>
          </a:xfrm>
        </p:grpSpPr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4513" y="305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n</a:t>
              </a:r>
              <a:endParaRPr lang="en-US" altLang="zh-CN" sz="2400" baseline="-25000"/>
            </a:p>
          </p:txBody>
        </p:sp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4922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0"/>
                <a:t>∧</a:t>
              </a:r>
              <a:endParaRPr kumimoji="1" lang="en-US" altLang="zh-CN" sz="2400" b="0"/>
            </a:p>
          </p:txBody>
        </p:sp>
        <p:sp>
          <p:nvSpPr>
            <p:cNvPr id="348167" name="Rectangle 7"/>
            <p:cNvSpPr>
              <a:spLocks noChangeArrowheads="1"/>
            </p:cNvSpPr>
            <p:nvPr/>
          </p:nvSpPr>
          <p:spPr bwMode="auto">
            <a:xfrm>
              <a:off x="3651" y="305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n-1</a:t>
              </a:r>
              <a:endParaRPr lang="en-US" altLang="zh-CN" sz="2400" baseline="-25000"/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4060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aseline="-25000"/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2154" y="305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  <a:r>
                <a:rPr lang="en-US" altLang="zh-CN" sz="2400" baseline="-25000"/>
                <a:t>1</a:t>
              </a:r>
              <a:endParaRPr lang="en-US" altLang="zh-CN" sz="2400" baseline="-25000"/>
            </a:p>
          </p:txBody>
        </p:sp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2563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0"/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>
              <a:off x="3425" y="3188"/>
              <a:ext cx="2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>
              <a:off x="4196" y="3188"/>
              <a:ext cx="3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>
              <a:off x="2699" y="3188"/>
              <a:ext cx="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8174" name="Text Box 14"/>
            <p:cNvSpPr txBox="1">
              <a:spLocks noChangeArrowheads="1"/>
            </p:cNvSpPr>
            <p:nvPr/>
          </p:nvSpPr>
          <p:spPr bwMode="auto">
            <a:xfrm>
              <a:off x="3062" y="3143"/>
              <a:ext cx="363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 sz="2400">
                  <a:solidFill>
                    <a:srgbClr val="000000"/>
                  </a:solidFill>
                </a:rPr>
                <a:t>...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348175" name="Text Box 15"/>
            <p:cNvSpPr txBox="1">
              <a:spLocks noChangeArrowheads="1"/>
            </p:cNvSpPr>
            <p:nvPr/>
          </p:nvSpPr>
          <p:spPr bwMode="auto">
            <a:xfrm>
              <a:off x="4649" y="3505"/>
              <a:ext cx="5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000000"/>
                  </a:solidFill>
                </a:rPr>
                <a:t>rear</a:t>
              </a:r>
              <a:endParaRPr kumimoji="1"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48176" name="Line 16"/>
            <p:cNvSpPr>
              <a:spLocks noChangeShapeType="1"/>
            </p:cNvSpPr>
            <p:nvPr/>
          </p:nvSpPr>
          <p:spPr bwMode="auto">
            <a:xfrm flipV="1">
              <a:off x="4831" y="3324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8179" name="Rectangle 19"/>
            <p:cNvSpPr>
              <a:spLocks noChangeArrowheads="1"/>
            </p:cNvSpPr>
            <p:nvPr/>
          </p:nvSpPr>
          <p:spPr bwMode="auto">
            <a:xfrm>
              <a:off x="1247" y="3052"/>
              <a:ext cx="409" cy="27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aseline="-25000"/>
            </a:p>
          </p:txBody>
        </p:sp>
        <p:sp>
          <p:nvSpPr>
            <p:cNvPr id="348180" name="Rectangle 20"/>
            <p:cNvSpPr>
              <a:spLocks noChangeArrowheads="1"/>
            </p:cNvSpPr>
            <p:nvPr/>
          </p:nvSpPr>
          <p:spPr bwMode="auto">
            <a:xfrm>
              <a:off x="1656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0"/>
            </a:p>
          </p:txBody>
        </p:sp>
        <p:sp>
          <p:nvSpPr>
            <p:cNvPr id="348181" name="Line 21"/>
            <p:cNvSpPr>
              <a:spLocks noChangeShapeType="1"/>
            </p:cNvSpPr>
            <p:nvPr/>
          </p:nvSpPr>
          <p:spPr bwMode="auto">
            <a:xfrm>
              <a:off x="1792" y="3188"/>
              <a:ext cx="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8182" name="Text Box 22"/>
            <p:cNvSpPr txBox="1">
              <a:spLocks noChangeArrowheads="1"/>
            </p:cNvSpPr>
            <p:nvPr/>
          </p:nvSpPr>
          <p:spPr bwMode="auto">
            <a:xfrm>
              <a:off x="476" y="2870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000000"/>
                  </a:solidFill>
                </a:rPr>
                <a:t>front</a:t>
              </a:r>
              <a:endParaRPr kumimoji="1"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48183" name="Line 23"/>
            <p:cNvSpPr>
              <a:spLocks noChangeShapeType="1"/>
            </p:cNvSpPr>
            <p:nvPr/>
          </p:nvSpPr>
          <p:spPr bwMode="auto">
            <a:xfrm flipV="1">
              <a:off x="930" y="3188"/>
              <a:ext cx="3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348190" name="Group 30"/>
          <p:cNvGrpSpPr/>
          <p:nvPr/>
        </p:nvGrpSpPr>
        <p:grpSpPr bwMode="auto">
          <a:xfrm>
            <a:off x="5651500" y="1844674"/>
            <a:ext cx="2378075" cy="1470025"/>
            <a:chOff x="3560" y="1162"/>
            <a:chExt cx="1498" cy="926"/>
          </a:xfrm>
        </p:grpSpPr>
        <p:sp>
          <p:nvSpPr>
            <p:cNvPr id="348184" name="Text Box 24"/>
            <p:cNvSpPr txBox="1">
              <a:spLocks noChangeArrowheads="1"/>
            </p:cNvSpPr>
            <p:nvPr/>
          </p:nvSpPr>
          <p:spPr bwMode="auto">
            <a:xfrm>
              <a:off x="4468" y="1797"/>
              <a:ext cx="5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000000"/>
                  </a:solidFill>
                </a:rPr>
                <a:t>rear</a:t>
              </a:r>
              <a:endParaRPr kumimoji="1"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48185" name="Line 25"/>
            <p:cNvSpPr>
              <a:spLocks noChangeShapeType="1"/>
            </p:cNvSpPr>
            <p:nvPr/>
          </p:nvSpPr>
          <p:spPr bwMode="auto">
            <a:xfrm flipV="1">
              <a:off x="4650" y="1616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8186" name="Rectangle 26"/>
            <p:cNvSpPr>
              <a:spLocks noChangeArrowheads="1"/>
            </p:cNvSpPr>
            <p:nvPr/>
          </p:nvSpPr>
          <p:spPr bwMode="auto">
            <a:xfrm>
              <a:off x="4331" y="1344"/>
              <a:ext cx="409" cy="27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aseline="-25000"/>
            </a:p>
          </p:txBody>
        </p:sp>
        <p:sp>
          <p:nvSpPr>
            <p:cNvPr id="348187" name="Rectangle 27"/>
            <p:cNvSpPr>
              <a:spLocks noChangeArrowheads="1"/>
            </p:cNvSpPr>
            <p:nvPr/>
          </p:nvSpPr>
          <p:spPr bwMode="auto">
            <a:xfrm>
              <a:off x="4740" y="1344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0"/>
                <a:t>∧</a:t>
              </a:r>
              <a:endParaRPr kumimoji="1" lang="en-US" altLang="zh-CN" sz="2400" b="0"/>
            </a:p>
          </p:txBody>
        </p:sp>
        <p:sp>
          <p:nvSpPr>
            <p:cNvPr id="348188" name="Text Box 28"/>
            <p:cNvSpPr txBox="1">
              <a:spLocks noChangeArrowheads="1"/>
            </p:cNvSpPr>
            <p:nvPr/>
          </p:nvSpPr>
          <p:spPr bwMode="auto">
            <a:xfrm>
              <a:off x="3560" y="1162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000000"/>
                  </a:solidFill>
                </a:rPr>
                <a:t>front</a:t>
              </a:r>
              <a:endParaRPr kumimoji="1" lang="en-US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348189" name="Line 29"/>
            <p:cNvSpPr>
              <a:spLocks noChangeShapeType="1"/>
            </p:cNvSpPr>
            <p:nvPr/>
          </p:nvSpPr>
          <p:spPr bwMode="auto">
            <a:xfrm flipV="1">
              <a:off x="4014" y="1480"/>
              <a:ext cx="3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链队列的实现</a:t>
            </a:r>
            <a:endParaRPr lang="zh-CN" altLang="en-US" dirty="0"/>
          </a:p>
        </p:txBody>
      </p:sp>
      <p:sp>
        <p:nvSpPr>
          <p:cNvPr id="350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入队</a:t>
            </a:r>
            <a:endParaRPr lang="zh-CN" altLang="en-US"/>
          </a:p>
        </p:txBody>
      </p:sp>
      <p:grpSp>
        <p:nvGrpSpPr>
          <p:cNvPr id="350260" name="Group 52"/>
          <p:cNvGrpSpPr/>
          <p:nvPr/>
        </p:nvGrpSpPr>
        <p:grpSpPr bwMode="auto">
          <a:xfrm>
            <a:off x="7272908" y="4581523"/>
            <a:ext cx="792162" cy="895350"/>
            <a:chOff x="4513" y="2976"/>
            <a:chExt cx="499" cy="564"/>
          </a:xfrm>
        </p:grpSpPr>
        <p:sp>
          <p:nvSpPr>
            <p:cNvPr id="350227" name="Text Box 19"/>
            <p:cNvSpPr txBox="1">
              <a:spLocks noChangeArrowheads="1"/>
            </p:cNvSpPr>
            <p:nvPr/>
          </p:nvSpPr>
          <p:spPr bwMode="auto">
            <a:xfrm>
              <a:off x="4513" y="3249"/>
              <a:ext cx="4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dirty="0">
                  <a:solidFill>
                    <a:srgbClr val="FF0000"/>
                  </a:solidFill>
                </a:rPr>
                <a:t>rear</a:t>
              </a:r>
              <a:endParaRPr kumimoji="1" lang="en-US" altLang="zh-CN" sz="2400" b="0" dirty="0">
                <a:solidFill>
                  <a:srgbClr val="FF0000"/>
                </a:solidFill>
              </a:endParaRPr>
            </a:p>
          </p:txBody>
        </p:sp>
        <p:sp>
          <p:nvSpPr>
            <p:cNvPr id="350228" name="Line 20"/>
            <p:cNvSpPr>
              <a:spLocks noChangeShapeType="1"/>
            </p:cNvSpPr>
            <p:nvPr/>
          </p:nvSpPr>
          <p:spPr bwMode="auto">
            <a:xfrm flipV="1">
              <a:off x="4830" y="2976"/>
              <a:ext cx="0" cy="3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350232" name="Group 24"/>
          <p:cNvGrpSpPr/>
          <p:nvPr/>
        </p:nvGrpSpPr>
        <p:grpSpPr bwMode="auto">
          <a:xfrm>
            <a:off x="7380858" y="4006850"/>
            <a:ext cx="1871662" cy="576263"/>
            <a:chOff x="3334" y="890"/>
            <a:chExt cx="1179" cy="363"/>
          </a:xfrm>
        </p:grpSpPr>
        <p:grpSp>
          <p:nvGrpSpPr>
            <p:cNvPr id="350233" name="Group 25"/>
            <p:cNvGrpSpPr/>
            <p:nvPr/>
          </p:nvGrpSpPr>
          <p:grpSpPr bwMode="auto">
            <a:xfrm>
              <a:off x="3334" y="981"/>
              <a:ext cx="681" cy="272"/>
              <a:chOff x="3334" y="981"/>
              <a:chExt cx="681" cy="272"/>
            </a:xfrm>
          </p:grpSpPr>
          <p:sp>
            <p:nvSpPr>
              <p:cNvPr id="350234" name="Rectangle 26"/>
              <p:cNvSpPr>
                <a:spLocks noChangeArrowheads="1"/>
              </p:cNvSpPr>
              <p:nvPr/>
            </p:nvSpPr>
            <p:spPr bwMode="auto">
              <a:xfrm>
                <a:off x="3334" y="981"/>
                <a:ext cx="409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x</a:t>
                </a:r>
                <a:endParaRPr lang="en-US" altLang="zh-CN" sz="2400"/>
              </a:p>
            </p:txBody>
          </p:sp>
          <p:sp>
            <p:nvSpPr>
              <p:cNvPr id="350235" name="Rectangle 27"/>
              <p:cNvSpPr>
                <a:spLocks noChangeArrowheads="1"/>
              </p:cNvSpPr>
              <p:nvPr/>
            </p:nvSpPr>
            <p:spPr bwMode="auto">
              <a:xfrm>
                <a:off x="3743" y="981"/>
                <a:ext cx="272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0"/>
                  <a:t>∧</a:t>
                </a:r>
                <a:endParaRPr kumimoji="1" lang="en-US" altLang="zh-CN" sz="2400" b="0"/>
              </a:p>
            </p:txBody>
          </p:sp>
        </p:grpSp>
        <p:sp>
          <p:nvSpPr>
            <p:cNvPr id="350236" name="Line 28"/>
            <p:cNvSpPr>
              <a:spLocks noChangeShapeType="1"/>
            </p:cNvSpPr>
            <p:nvPr/>
          </p:nvSpPr>
          <p:spPr bwMode="auto">
            <a:xfrm flipH="1">
              <a:off x="4014" y="1117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50237" name="Text Box 29"/>
            <p:cNvSpPr txBox="1">
              <a:spLocks noChangeArrowheads="1"/>
            </p:cNvSpPr>
            <p:nvPr/>
          </p:nvSpPr>
          <p:spPr bwMode="auto">
            <a:xfrm>
              <a:off x="4241" y="890"/>
              <a:ext cx="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rgbClr val="000000"/>
                  </a:solidFill>
                </a:rPr>
                <a:t>s</a:t>
              </a:r>
              <a:endParaRPr kumimoji="1" lang="en-US" altLang="zh-CN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350238" name="Text Box 30"/>
          <p:cNvSpPr txBox="1">
            <a:spLocks noChangeArrowheads="1"/>
          </p:cNvSpPr>
          <p:nvPr/>
        </p:nvSpPr>
        <p:spPr bwMode="auto">
          <a:xfrm>
            <a:off x="1691804" y="3559175"/>
            <a:ext cx="4824412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Node&lt;T&gt; *s=new Node&lt;T&gt;;</a:t>
            </a:r>
            <a:endParaRPr lang="en-US" altLang="zh-CN" sz="2800" b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s-&gt;data =x;</a:t>
            </a:r>
            <a:endParaRPr lang="en-US" altLang="zh-CN" sz="2800" b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s-&gt;next =NULL</a:t>
            </a:r>
            <a:endParaRPr lang="en-US" altLang="zh-CN" sz="2800" b="0">
              <a:solidFill>
                <a:srgbClr val="000000"/>
              </a:solidFill>
            </a:endParaRPr>
          </a:p>
        </p:txBody>
      </p:sp>
      <p:sp>
        <p:nvSpPr>
          <p:cNvPr id="350239" name="Text Box 31"/>
          <p:cNvSpPr txBox="1">
            <a:spLocks noChangeArrowheads="1"/>
          </p:cNvSpPr>
          <p:nvPr/>
        </p:nvSpPr>
        <p:spPr bwMode="auto">
          <a:xfrm>
            <a:off x="1764829" y="499903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rear-&gt;next = s;</a:t>
            </a:r>
            <a:endParaRPr lang="en-US" altLang="zh-CN" sz="2800" b="0">
              <a:solidFill>
                <a:srgbClr val="000000"/>
              </a:solidFill>
            </a:endParaRPr>
          </a:p>
        </p:txBody>
      </p:sp>
      <p:sp>
        <p:nvSpPr>
          <p:cNvPr id="350240" name="Text Box 32"/>
          <p:cNvSpPr txBox="1">
            <a:spLocks noChangeArrowheads="1"/>
          </p:cNvSpPr>
          <p:nvPr/>
        </p:nvSpPr>
        <p:spPr bwMode="auto">
          <a:xfrm>
            <a:off x="1764829" y="543083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rear =s;</a:t>
            </a:r>
            <a:endParaRPr lang="en-US" altLang="zh-CN" sz="2800" b="0">
              <a:solidFill>
                <a:srgbClr val="000000"/>
              </a:solidFill>
            </a:endParaRPr>
          </a:p>
        </p:txBody>
      </p:sp>
      <p:sp>
        <p:nvSpPr>
          <p:cNvPr id="350241" name="Rectangle 33"/>
          <p:cNvSpPr>
            <a:spLocks noChangeArrowheads="1"/>
          </p:cNvSpPr>
          <p:nvPr/>
        </p:nvSpPr>
        <p:spPr bwMode="auto">
          <a:xfrm>
            <a:off x="6731570" y="2854325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  <a:r>
              <a:rPr lang="en-US" altLang="zh-CN" sz="2400" baseline="-25000"/>
              <a:t>n</a:t>
            </a:r>
            <a:endParaRPr lang="en-US" altLang="zh-CN" sz="2400" baseline="-25000"/>
          </a:p>
        </p:txBody>
      </p:sp>
      <p:sp>
        <p:nvSpPr>
          <p:cNvPr id="350242" name="Rectangle 34"/>
          <p:cNvSpPr>
            <a:spLocks noChangeArrowheads="1"/>
          </p:cNvSpPr>
          <p:nvPr/>
        </p:nvSpPr>
        <p:spPr bwMode="auto">
          <a:xfrm>
            <a:off x="7380858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0"/>
              <a:t>∧</a:t>
            </a:r>
            <a:endParaRPr kumimoji="1" lang="en-US" altLang="zh-CN" sz="2400" b="0"/>
          </a:p>
        </p:txBody>
      </p:sp>
      <p:sp>
        <p:nvSpPr>
          <p:cNvPr id="350243" name="Rectangle 35"/>
          <p:cNvSpPr>
            <a:spLocks noChangeArrowheads="1"/>
          </p:cNvSpPr>
          <p:nvPr/>
        </p:nvSpPr>
        <p:spPr bwMode="auto">
          <a:xfrm>
            <a:off x="5363145" y="2854325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  <a:r>
              <a:rPr lang="en-US" altLang="zh-CN" sz="2400" baseline="-25000"/>
              <a:t>n-1</a:t>
            </a:r>
            <a:endParaRPr lang="en-US" altLang="zh-CN" sz="2400" baseline="-25000"/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6012433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 baseline="-25000"/>
          </a:p>
        </p:txBody>
      </p: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2986658" y="2854325"/>
            <a:ext cx="649287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350246" name="Rectangle 38"/>
          <p:cNvSpPr>
            <a:spLocks noChangeArrowheads="1"/>
          </p:cNvSpPr>
          <p:nvPr/>
        </p:nvSpPr>
        <p:spPr bwMode="auto">
          <a:xfrm>
            <a:off x="3635945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0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5004370" y="3070225"/>
            <a:ext cx="3587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0248" name="Line 40"/>
          <p:cNvSpPr>
            <a:spLocks noChangeShapeType="1"/>
          </p:cNvSpPr>
          <p:nvPr/>
        </p:nvSpPr>
        <p:spPr bwMode="auto">
          <a:xfrm>
            <a:off x="6228333" y="3070225"/>
            <a:ext cx="503237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0249" name="Line 41"/>
          <p:cNvSpPr>
            <a:spLocks noChangeShapeType="1"/>
          </p:cNvSpPr>
          <p:nvPr/>
        </p:nvSpPr>
        <p:spPr bwMode="auto">
          <a:xfrm>
            <a:off x="3851845" y="3070225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0250" name="Text Box 42"/>
          <p:cNvSpPr txBox="1">
            <a:spLocks noChangeArrowheads="1"/>
          </p:cNvSpPr>
          <p:nvPr/>
        </p:nvSpPr>
        <p:spPr bwMode="auto">
          <a:xfrm>
            <a:off x="4428108" y="2998788"/>
            <a:ext cx="576262" cy="24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...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50251" name="Text Box 43"/>
          <p:cNvSpPr txBox="1">
            <a:spLocks noChangeArrowheads="1"/>
          </p:cNvSpPr>
          <p:nvPr/>
        </p:nvSpPr>
        <p:spPr bwMode="auto">
          <a:xfrm>
            <a:off x="6947470" y="3573463"/>
            <a:ext cx="93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rear</a:t>
            </a:r>
            <a:endParaRPr kumimoji="1"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50252" name="Line 44"/>
          <p:cNvSpPr>
            <a:spLocks noChangeShapeType="1"/>
          </p:cNvSpPr>
          <p:nvPr/>
        </p:nvSpPr>
        <p:spPr bwMode="auto">
          <a:xfrm flipV="1">
            <a:off x="7236395" y="328612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0253" name="Rectangle 45"/>
          <p:cNvSpPr>
            <a:spLocks noChangeArrowheads="1"/>
          </p:cNvSpPr>
          <p:nvPr/>
        </p:nvSpPr>
        <p:spPr bwMode="auto">
          <a:xfrm>
            <a:off x="1546795" y="2854325"/>
            <a:ext cx="649288" cy="431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 baseline="-25000"/>
          </a:p>
        </p:txBody>
      </p:sp>
      <p:sp>
        <p:nvSpPr>
          <p:cNvPr id="350254" name="Rectangle 46"/>
          <p:cNvSpPr>
            <a:spLocks noChangeArrowheads="1"/>
          </p:cNvSpPr>
          <p:nvPr/>
        </p:nvSpPr>
        <p:spPr bwMode="auto">
          <a:xfrm>
            <a:off x="2196083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0"/>
          </a:p>
        </p:txBody>
      </p:sp>
      <p:sp>
        <p:nvSpPr>
          <p:cNvPr id="350255" name="Line 47"/>
          <p:cNvSpPr>
            <a:spLocks noChangeShapeType="1"/>
          </p:cNvSpPr>
          <p:nvPr/>
        </p:nvSpPr>
        <p:spPr bwMode="auto">
          <a:xfrm>
            <a:off x="2411983" y="3070225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0256" name="Text Box 48"/>
          <p:cNvSpPr txBox="1">
            <a:spLocks noChangeArrowheads="1"/>
          </p:cNvSpPr>
          <p:nvPr/>
        </p:nvSpPr>
        <p:spPr bwMode="auto">
          <a:xfrm>
            <a:off x="1512832" y="1988840"/>
            <a:ext cx="827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>
                <a:solidFill>
                  <a:srgbClr val="000000"/>
                </a:solidFill>
              </a:rPr>
              <a:t>front</a:t>
            </a:r>
            <a:endParaRPr kumimoji="1" lang="en-US" altLang="zh-CN" sz="2400" b="0" dirty="0">
              <a:solidFill>
                <a:srgbClr val="000000"/>
              </a:solidFill>
            </a:endParaRPr>
          </a:p>
        </p:txBody>
      </p:sp>
      <p:sp>
        <p:nvSpPr>
          <p:cNvPr id="350257" name="Line 49"/>
          <p:cNvSpPr>
            <a:spLocks noChangeShapeType="1"/>
          </p:cNvSpPr>
          <p:nvPr/>
        </p:nvSpPr>
        <p:spPr bwMode="auto">
          <a:xfrm flipH="1">
            <a:off x="1926375" y="2446040"/>
            <a:ext cx="0" cy="40828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0258" name="Freeform 50"/>
          <p:cNvSpPr/>
          <p:nvPr/>
        </p:nvSpPr>
        <p:spPr bwMode="auto">
          <a:xfrm>
            <a:off x="7560245" y="3009900"/>
            <a:ext cx="731838" cy="1139825"/>
          </a:xfrm>
          <a:custGeom>
            <a:avLst/>
            <a:gdLst>
              <a:gd name="T0" fmla="*/ 0 w 461"/>
              <a:gd name="T1" fmla="*/ 38 h 718"/>
              <a:gd name="T2" fmla="*/ 273 w 461"/>
              <a:gd name="T3" fmla="*/ 38 h 718"/>
              <a:gd name="T4" fmla="*/ 409 w 461"/>
              <a:gd name="T5" fmla="*/ 265 h 718"/>
              <a:gd name="T6" fmla="*/ 454 w 461"/>
              <a:gd name="T7" fmla="*/ 537 h 718"/>
              <a:gd name="T8" fmla="*/ 454 w 461"/>
              <a:gd name="T9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1" h="718">
                <a:moveTo>
                  <a:pt x="0" y="38"/>
                </a:moveTo>
                <a:cubicBezTo>
                  <a:pt x="102" y="19"/>
                  <a:pt x="205" y="0"/>
                  <a:pt x="273" y="38"/>
                </a:cubicBezTo>
                <a:cubicBezTo>
                  <a:pt x="341" y="76"/>
                  <a:pt x="379" y="182"/>
                  <a:pt x="409" y="265"/>
                </a:cubicBezTo>
                <a:cubicBezTo>
                  <a:pt x="439" y="348"/>
                  <a:pt x="447" y="462"/>
                  <a:pt x="454" y="537"/>
                </a:cubicBezTo>
                <a:cubicBezTo>
                  <a:pt x="461" y="612"/>
                  <a:pt x="457" y="665"/>
                  <a:pt x="454" y="71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0259" name="Rectangle 51"/>
          <p:cNvSpPr>
            <a:spLocks noChangeArrowheads="1"/>
          </p:cNvSpPr>
          <p:nvPr/>
        </p:nvSpPr>
        <p:spPr bwMode="auto">
          <a:xfrm>
            <a:off x="6985570" y="3314700"/>
            <a:ext cx="574675" cy="7493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8" grpId="0"/>
      <p:bldP spid="350239" grpId="0"/>
      <p:bldP spid="350240" grpId="0"/>
      <p:bldP spid="350258" grpId="0" animBg="1"/>
      <p:bldP spid="3502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链队列的实现</a:t>
            </a:r>
            <a:endParaRPr lang="zh-CN" altLang="en-US" dirty="0"/>
          </a:p>
        </p:txBody>
      </p:sp>
      <p:sp>
        <p:nvSpPr>
          <p:cNvPr id="351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出队</a:t>
            </a:r>
            <a:endParaRPr lang="en-US" altLang="zh-CN"/>
          </a:p>
        </p:txBody>
      </p:sp>
      <p:grpSp>
        <p:nvGrpSpPr>
          <p:cNvPr id="351252" name="Group 20"/>
          <p:cNvGrpSpPr/>
          <p:nvPr/>
        </p:nvGrpSpPr>
        <p:grpSpPr bwMode="auto">
          <a:xfrm>
            <a:off x="3635697" y="2493541"/>
            <a:ext cx="215900" cy="360363"/>
            <a:chOff x="2200" y="3022"/>
            <a:chExt cx="136" cy="227"/>
          </a:xfrm>
        </p:grpSpPr>
        <p:sp>
          <p:nvSpPr>
            <p:cNvPr id="351253" name="Line 21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51254" name="Line 22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691556" y="4350792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Node&lt;T&gt; *p = front-&gt;next;</a:t>
            </a:r>
            <a:endParaRPr lang="en-US" altLang="zh-CN" sz="2800" b="0">
              <a:solidFill>
                <a:srgbClr val="000000"/>
              </a:solidFill>
            </a:endParaRP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1691556" y="4998492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 dirty="0">
                <a:solidFill>
                  <a:srgbClr val="000000"/>
                </a:solidFill>
              </a:rPr>
              <a:t>front-&gt;next = p-&gt;next;</a:t>
            </a:r>
            <a:endParaRPr lang="en-US" altLang="zh-CN" sz="2800" b="0" dirty="0">
              <a:solidFill>
                <a:srgbClr val="000000"/>
              </a:solidFill>
            </a:endParaRP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1762993" y="5646192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FF"/>
                </a:solidFill>
              </a:rPr>
              <a:t>delete</a:t>
            </a:r>
            <a:r>
              <a:rPr lang="en-US" altLang="zh-CN" sz="2800" b="0">
                <a:solidFill>
                  <a:srgbClr val="000000"/>
                </a:solidFill>
              </a:rPr>
              <a:t> p;</a:t>
            </a:r>
            <a:endParaRPr lang="en-US" altLang="zh-CN" sz="2800" b="0">
              <a:solidFill>
                <a:srgbClr val="000000"/>
              </a:solidFill>
            </a:endParaRPr>
          </a:p>
        </p:txBody>
      </p:sp>
      <p:grpSp>
        <p:nvGrpSpPr>
          <p:cNvPr id="351258" name="Group 26"/>
          <p:cNvGrpSpPr/>
          <p:nvPr/>
        </p:nvGrpSpPr>
        <p:grpSpPr bwMode="auto">
          <a:xfrm>
            <a:off x="4572322" y="1772816"/>
            <a:ext cx="647700" cy="717550"/>
            <a:chOff x="4424" y="709"/>
            <a:chExt cx="408" cy="452"/>
          </a:xfrm>
        </p:grpSpPr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 flipH="1">
              <a:off x="4424" y="890"/>
              <a:ext cx="136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51260" name="Text Box 28"/>
            <p:cNvSpPr txBox="1">
              <a:spLocks noChangeArrowheads="1"/>
            </p:cNvSpPr>
            <p:nvPr/>
          </p:nvSpPr>
          <p:spPr bwMode="auto">
            <a:xfrm>
              <a:off x="4514" y="70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0000"/>
                  </a:solidFill>
                </a:rPr>
                <a:t>p</a:t>
              </a:r>
              <a:endParaRPr lang="en-US" altLang="zh-CN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351261" name="Oval 29"/>
          <p:cNvSpPr>
            <a:spLocks noChangeArrowheads="1"/>
          </p:cNvSpPr>
          <p:nvPr/>
        </p:nvSpPr>
        <p:spPr bwMode="auto">
          <a:xfrm>
            <a:off x="4140522" y="3501604"/>
            <a:ext cx="1223962" cy="504825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存储区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1262" name="AutoShape 30"/>
          <p:cNvSpPr>
            <a:spLocks noChangeArrowheads="1"/>
          </p:cNvSpPr>
          <p:nvPr/>
        </p:nvSpPr>
        <p:spPr bwMode="auto">
          <a:xfrm rot="5400000">
            <a:off x="4247678" y="3176960"/>
            <a:ext cx="720725" cy="217487"/>
          </a:xfrm>
          <a:prstGeom prst="rightArrow">
            <a:avLst>
              <a:gd name="adj1" fmla="val 50000"/>
              <a:gd name="adj2" fmla="val 8284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7667947" y="2493541"/>
            <a:ext cx="649287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  <a:r>
              <a:rPr lang="en-US" altLang="zh-CN" sz="2400" baseline="-25000"/>
              <a:t>n</a:t>
            </a:r>
            <a:endParaRPr lang="en-US" altLang="zh-CN" sz="2400" baseline="-25000"/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8317234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0"/>
              <a:t>∧</a:t>
            </a:r>
            <a:endParaRPr kumimoji="1" lang="en-US" altLang="zh-CN" sz="2400" b="0"/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5362897" y="2493541"/>
            <a:ext cx="649287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6012184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 baseline="-25000"/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3923034" y="2493541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4572322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0"/>
          </a:p>
        </p:txBody>
      </p:sp>
      <p:sp>
        <p:nvSpPr>
          <p:cNvPr id="351269" name="Line 37"/>
          <p:cNvSpPr>
            <a:spLocks noChangeShapeType="1"/>
          </p:cNvSpPr>
          <p:nvPr/>
        </p:nvSpPr>
        <p:spPr bwMode="auto">
          <a:xfrm>
            <a:off x="6299522" y="2709441"/>
            <a:ext cx="3587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1270" name="Line 38"/>
          <p:cNvSpPr>
            <a:spLocks noChangeShapeType="1"/>
          </p:cNvSpPr>
          <p:nvPr/>
        </p:nvSpPr>
        <p:spPr bwMode="auto">
          <a:xfrm>
            <a:off x="7164709" y="2709441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1271" name="Line 39"/>
          <p:cNvSpPr>
            <a:spLocks noChangeShapeType="1"/>
          </p:cNvSpPr>
          <p:nvPr/>
        </p:nvSpPr>
        <p:spPr bwMode="auto">
          <a:xfrm>
            <a:off x="4788222" y="2709441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1272" name="Text Box 40"/>
          <p:cNvSpPr txBox="1">
            <a:spLocks noChangeArrowheads="1"/>
          </p:cNvSpPr>
          <p:nvPr/>
        </p:nvSpPr>
        <p:spPr bwMode="auto">
          <a:xfrm>
            <a:off x="6659884" y="2638004"/>
            <a:ext cx="576263" cy="24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...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51273" name="Text Box 41"/>
          <p:cNvSpPr txBox="1">
            <a:spLocks noChangeArrowheads="1"/>
          </p:cNvSpPr>
          <p:nvPr/>
        </p:nvSpPr>
        <p:spPr bwMode="auto">
          <a:xfrm>
            <a:off x="7883847" y="3212679"/>
            <a:ext cx="93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rear</a:t>
            </a:r>
            <a:endParaRPr kumimoji="1"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51274" name="Line 42"/>
          <p:cNvSpPr>
            <a:spLocks noChangeShapeType="1"/>
          </p:cNvSpPr>
          <p:nvPr/>
        </p:nvSpPr>
        <p:spPr bwMode="auto">
          <a:xfrm flipV="1">
            <a:off x="8172772" y="2925341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2483172" y="2493541"/>
            <a:ext cx="649287" cy="431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 baseline="-25000"/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3132459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0"/>
          </a:p>
        </p:txBody>
      </p:sp>
      <p:sp>
        <p:nvSpPr>
          <p:cNvPr id="351277" name="Line 45"/>
          <p:cNvSpPr>
            <a:spLocks noChangeShapeType="1"/>
          </p:cNvSpPr>
          <p:nvPr/>
        </p:nvSpPr>
        <p:spPr bwMode="auto">
          <a:xfrm>
            <a:off x="3348359" y="2709441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1278" name="Text Box 46"/>
          <p:cNvSpPr txBox="1">
            <a:spLocks noChangeArrowheads="1"/>
          </p:cNvSpPr>
          <p:nvPr/>
        </p:nvSpPr>
        <p:spPr bwMode="auto">
          <a:xfrm>
            <a:off x="1332234" y="2204616"/>
            <a:ext cx="790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>
                <a:solidFill>
                  <a:srgbClr val="000000"/>
                </a:solidFill>
              </a:rPr>
              <a:t>front</a:t>
            </a:r>
            <a:endParaRPr kumimoji="1"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51279" name="Line 47"/>
          <p:cNvSpPr>
            <a:spLocks noChangeShapeType="1"/>
          </p:cNvSpPr>
          <p:nvPr/>
        </p:nvSpPr>
        <p:spPr bwMode="auto">
          <a:xfrm flipV="1">
            <a:off x="1979934" y="2709441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1281" name="Freeform 49"/>
          <p:cNvSpPr/>
          <p:nvPr/>
        </p:nvSpPr>
        <p:spPr bwMode="auto">
          <a:xfrm>
            <a:off x="3348359" y="2780879"/>
            <a:ext cx="2376488" cy="528637"/>
          </a:xfrm>
          <a:custGeom>
            <a:avLst/>
            <a:gdLst>
              <a:gd name="T0" fmla="*/ 0 w 1678"/>
              <a:gd name="T1" fmla="*/ 0 h 333"/>
              <a:gd name="T2" fmla="*/ 227 w 1678"/>
              <a:gd name="T3" fmla="*/ 227 h 333"/>
              <a:gd name="T4" fmla="*/ 635 w 1678"/>
              <a:gd name="T5" fmla="*/ 318 h 333"/>
              <a:gd name="T6" fmla="*/ 1043 w 1678"/>
              <a:gd name="T7" fmla="*/ 318 h 333"/>
              <a:gd name="T8" fmla="*/ 1497 w 1678"/>
              <a:gd name="T9" fmla="*/ 227 h 333"/>
              <a:gd name="T10" fmla="*/ 1678 w 1678"/>
              <a:gd name="T11" fmla="*/ 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333">
                <a:moveTo>
                  <a:pt x="0" y="0"/>
                </a:moveTo>
                <a:cubicBezTo>
                  <a:pt x="60" y="87"/>
                  <a:pt x="121" y="174"/>
                  <a:pt x="227" y="227"/>
                </a:cubicBezTo>
                <a:cubicBezTo>
                  <a:pt x="333" y="280"/>
                  <a:pt x="499" y="303"/>
                  <a:pt x="635" y="318"/>
                </a:cubicBezTo>
                <a:cubicBezTo>
                  <a:pt x="771" y="333"/>
                  <a:pt x="899" y="333"/>
                  <a:pt x="1043" y="318"/>
                </a:cubicBezTo>
                <a:cubicBezTo>
                  <a:pt x="1187" y="303"/>
                  <a:pt x="1391" y="265"/>
                  <a:pt x="1497" y="227"/>
                </a:cubicBezTo>
                <a:cubicBezTo>
                  <a:pt x="1603" y="189"/>
                  <a:pt x="1640" y="140"/>
                  <a:pt x="1678" y="91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55" grpId="0"/>
      <p:bldP spid="351256" grpId="0"/>
      <p:bldP spid="351257" grpId="0"/>
      <p:bldP spid="351261" grpId="0" animBg="1"/>
      <p:bldP spid="351262" grpId="0" animBg="1"/>
      <p:bldP spid="3512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3.3 </a:t>
            </a:r>
            <a:r>
              <a:rPr lang="zh-CN" altLang="en-US" sz="4800" dirty="0" smtClean="0"/>
              <a:t>串</a:t>
            </a:r>
            <a:endParaRPr lang="zh-CN" altLang="en-US" sz="4800" dirty="0"/>
          </a:p>
        </p:txBody>
      </p:sp>
      <p:sp>
        <p:nvSpPr>
          <p:cNvPr id="356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402432"/>
            <a:ext cx="7620000" cy="5050904"/>
          </a:xfrm>
        </p:spPr>
        <p:txBody>
          <a:bodyPr/>
          <a:lstStyle/>
          <a:p>
            <a:r>
              <a:rPr lang="en-US" altLang="zh-CN" sz="3600" dirty="0"/>
              <a:t>3.3 </a:t>
            </a:r>
            <a:r>
              <a:rPr lang="zh-CN" altLang="en-US" sz="3600" dirty="0"/>
              <a:t>串</a:t>
            </a:r>
            <a:endParaRPr lang="zh-CN" altLang="en-US" sz="3600" dirty="0"/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串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 smtClean="0">
                <a:solidFill>
                  <a:srgbClr val="000000"/>
                </a:solidFill>
              </a:rPr>
              <a:t>字符串，每个数据元素是一个字符。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串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>
                <a:solidFill>
                  <a:srgbClr val="000000"/>
                </a:solidFill>
              </a:rPr>
              <a:t>零个或多个字符组成的有限序列。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 记作：</a:t>
            </a:r>
            <a:r>
              <a:rPr lang="en-US" altLang="zh-CN" dirty="0">
                <a:solidFill>
                  <a:srgbClr val="0000FF"/>
                </a:solidFill>
              </a:rPr>
              <a:t>S=“a</a:t>
            </a:r>
            <a:r>
              <a:rPr lang="en-US" altLang="zh-CN" b="0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="0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/>
              </a:rPr>
              <a:t>……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="0" baseline="-25000" dirty="0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</a:rPr>
              <a:t>”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640"/>
            <a:ext cx="7416824" cy="64571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990600" y="2286000"/>
            <a:ext cx="7467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sz="4800" b="1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7</a:t>
            </a:r>
            <a:r>
              <a:rPr lang="zh-CN" altLang="en-US" sz="4800" b="1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     树</a:t>
            </a:r>
            <a:endParaRPr lang="zh-CN" altLang="en-US" sz="4800" b="1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zh-CN" altLang="en-US" dirty="0" smtClean="0"/>
              <a:t>树   </a:t>
            </a:r>
            <a:r>
              <a:rPr lang="en-US" altLang="zh-CN" dirty="0"/>
              <a:t>(</a:t>
            </a:r>
            <a:r>
              <a:rPr lang="zh-CN" altLang="en-US" dirty="0"/>
              <a:t>教材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非线性结构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zh-CN" altLang="en-US" b="1" dirty="0">
                <a:solidFill>
                  <a:srgbClr val="C00000"/>
                </a:solidFill>
                <a:latin typeface="+mj-lt"/>
                <a:ea typeface="+mj-ea"/>
              </a:rPr>
              <a:t>非线性结构</a:t>
            </a:r>
            <a:r>
              <a:rPr lang="zh-CN" altLang="en-US" b="1" dirty="0">
                <a:latin typeface="+mj-lt"/>
                <a:ea typeface="+mj-ea"/>
              </a:rPr>
              <a:t>：在该结构</a:t>
            </a:r>
            <a:r>
              <a:rPr lang="zh-CN" altLang="en-US" b="1" dirty="0" smtClean="0">
                <a:latin typeface="+mj-lt"/>
                <a:ea typeface="+mj-ea"/>
              </a:rPr>
              <a:t>中</a:t>
            </a:r>
            <a:r>
              <a:rPr lang="en-US" altLang="zh-CN" b="1" dirty="0" smtClean="0">
                <a:latin typeface="+mj-lt"/>
                <a:ea typeface="+mj-ea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+mj-lt"/>
                <a:ea typeface="+mj-ea"/>
              </a:rPr>
              <a:t>至少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+mj-ea"/>
              </a:rPr>
              <a:t>存在</a:t>
            </a:r>
            <a:r>
              <a:rPr lang="zh-CN" altLang="en-US" b="1" dirty="0" smtClean="0">
                <a:solidFill>
                  <a:srgbClr val="C00000"/>
                </a:solidFill>
                <a:latin typeface="+mj-lt"/>
                <a:ea typeface="+mj-ea"/>
              </a:rPr>
              <a:t>一个 </a:t>
            </a:r>
            <a:r>
              <a:rPr lang="en-US" altLang="zh-CN" b="1" dirty="0" smtClean="0">
                <a:solidFill>
                  <a:srgbClr val="C00000"/>
                </a:solidFill>
              </a:rPr>
              <a:t>|| </a:t>
            </a:r>
            <a:r>
              <a:rPr lang="zh-CN" altLang="en-US" b="1" dirty="0" smtClean="0"/>
              <a:t>允许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+mj-lt"/>
                <a:ea typeface="+mj-ea"/>
              </a:rPr>
              <a:t>数据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+mj-ea"/>
              </a:rPr>
              <a:t>元素</a:t>
            </a:r>
            <a:r>
              <a:rPr lang="zh-CN" altLang="en-US" b="1" dirty="0" smtClean="0">
                <a:latin typeface="+mj-lt"/>
                <a:ea typeface="+mj-ea"/>
              </a:rPr>
              <a:t>，（该元素）有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+mj-ea"/>
              </a:rPr>
              <a:t>两个或两个以上的直接前驱</a:t>
            </a:r>
            <a:r>
              <a:rPr lang="zh-CN" altLang="en-US" b="1" dirty="0">
                <a:latin typeface="+mj-lt"/>
                <a:ea typeface="+mj-ea"/>
              </a:rPr>
              <a:t>（或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+mj-ea"/>
              </a:rPr>
              <a:t>直接后继</a:t>
            </a:r>
            <a:r>
              <a:rPr lang="zh-CN" altLang="en-US" b="1" dirty="0">
                <a:latin typeface="+mj-lt"/>
                <a:ea typeface="+mj-ea"/>
              </a:rPr>
              <a:t>）</a:t>
            </a:r>
            <a:r>
              <a:rPr lang="zh-CN" altLang="en-US" b="1" dirty="0" smtClean="0">
                <a:latin typeface="+mj-lt"/>
                <a:ea typeface="+mj-ea"/>
              </a:rPr>
              <a:t>元素</a:t>
            </a:r>
            <a:r>
              <a:rPr lang="en-US" altLang="zh-CN" sz="2000" b="1" dirty="0" smtClean="0">
                <a:latin typeface="+mj-lt"/>
                <a:ea typeface="+mj-ea"/>
              </a:rPr>
              <a:t>(</a:t>
            </a:r>
            <a:r>
              <a:rPr lang="zh-CN" altLang="en-US" sz="2000" b="1" dirty="0" smtClean="0">
                <a:latin typeface="+mj-lt"/>
                <a:ea typeface="+mj-ea"/>
              </a:rPr>
              <a:t>注意不同的定义“允许”线性关系是朴素的树或图</a:t>
            </a:r>
            <a:r>
              <a:rPr lang="en-US" altLang="zh-CN" sz="2000" b="1" dirty="0" smtClean="0">
                <a:latin typeface="+mj-lt"/>
                <a:ea typeface="+mj-ea"/>
              </a:rPr>
              <a:t>)</a:t>
            </a:r>
            <a:endParaRPr lang="en-US" altLang="zh-CN" b="1" dirty="0" smtClean="0">
              <a:latin typeface="+mj-lt"/>
              <a:ea typeface="+mj-ea"/>
            </a:endParaRPr>
          </a:p>
          <a:p>
            <a:pPr marL="476250" indent="-476250">
              <a:buFont typeface="Wingdings" panose="05000000000000000000" pitchFamily="2" charset="2"/>
              <a:buChar char="q"/>
              <a:defRPr/>
            </a:pPr>
            <a:r>
              <a:rPr lang="zh-CN" altLang="en-US" b="1" dirty="0">
                <a:latin typeface="+mj-lt"/>
                <a:ea typeface="+mj-ea"/>
              </a:rPr>
              <a:t>常见的非线性结构：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+mj-ea"/>
              </a:rPr>
              <a:t>树、图</a:t>
            </a:r>
            <a:endParaRPr lang="zh-CN" altLang="en-US" b="1" dirty="0">
              <a:solidFill>
                <a:srgbClr val="C00000"/>
              </a:solidFill>
              <a:latin typeface="+mj-lt"/>
              <a:ea typeface="+mj-ea"/>
            </a:endParaRPr>
          </a:p>
          <a:p>
            <a:pPr marL="476250" indent="-476250">
              <a:defRPr/>
            </a:pPr>
            <a:endParaRPr lang="zh-CN" altLang="en-US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476250" indent="-476250">
              <a:buFont typeface="Wingdings" panose="05000000000000000000" pitchFamily="2" charset="2"/>
              <a:buChar char="q"/>
              <a:defRPr/>
            </a:pPr>
            <a:r>
              <a:rPr lang="zh-CN" altLang="en-US" b="1" dirty="0">
                <a:latin typeface="+mj-lt"/>
                <a:ea typeface="+mj-ea"/>
              </a:rPr>
              <a:t>本章对树型结构中最简单、应用十分广泛的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+mj-ea"/>
              </a:rPr>
              <a:t>二叉树</a:t>
            </a:r>
            <a:r>
              <a:rPr lang="zh-CN" altLang="en-US" b="1" dirty="0">
                <a:latin typeface="+mj-lt"/>
                <a:ea typeface="+mj-ea"/>
              </a:rPr>
              <a:t>结构进行讨论。</a:t>
            </a:r>
            <a:endParaRPr lang="zh-CN" altLang="en-US" b="1" dirty="0"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本章主要内容</a:t>
            </a:r>
            <a:endParaRPr lang="zh-CN" altLang="en-US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  <a:hlinkClick r:id="rId1" action="ppaction://hlinksldjump"/>
              </a:rPr>
              <a:t>树的</a:t>
            </a: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</a:rPr>
              <a:t>基本概念</a:t>
            </a:r>
            <a:endParaRPr lang="zh-CN" altLang="en-US" dirty="0" smtClean="0">
              <a:solidFill>
                <a:srgbClr val="FF9900"/>
              </a:solidFill>
              <a:latin typeface="幼圆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  <a:hlinkClick r:id="rId2" action="ppaction://hlinksldjump"/>
              </a:rPr>
              <a:t>二叉树的概念与存储结构</a:t>
            </a:r>
            <a:endParaRPr lang="zh-CN" altLang="en-US" dirty="0" smtClean="0">
              <a:solidFill>
                <a:srgbClr val="FF9900"/>
              </a:solidFill>
              <a:latin typeface="幼圆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</a:rPr>
              <a:t>二叉树的数据类型</a:t>
            </a:r>
            <a:endParaRPr lang="zh-CN" altLang="en-US" dirty="0" smtClean="0">
              <a:solidFill>
                <a:srgbClr val="FF9900"/>
              </a:solidFill>
              <a:latin typeface="幼圆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  <a:hlinkClick r:id="rId3" action="ppaction://hlinksldjump"/>
              </a:rPr>
              <a:t>二叉树的遍历、创建、</a:t>
            </a:r>
            <a:r>
              <a:rPr lang="zh-CN" altLang="en-US" dirty="0">
                <a:solidFill>
                  <a:srgbClr val="FF9900"/>
                </a:solidFill>
                <a:latin typeface="幼圆" panose="02010509060101010101" pitchFamily="49" charset="-122"/>
                <a:hlinkClick r:id="rId3" action="ppaction://hlinksldjump"/>
              </a:rPr>
              <a:t>线索</a:t>
            </a: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  <a:hlinkClick r:id="rId3" action="ppaction://hlinksldjump"/>
              </a:rPr>
              <a:t>二叉树</a:t>
            </a:r>
            <a:r>
              <a:rPr lang="en-US" altLang="zh-CN" sz="2800" dirty="0" smtClean="0">
                <a:solidFill>
                  <a:srgbClr val="FF9900"/>
                </a:solidFill>
                <a:latin typeface="幼圆" panose="020105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9900"/>
                </a:solidFill>
                <a:latin typeface="幼圆" panose="02010509060101010101" pitchFamily="49" charset="-122"/>
              </a:rPr>
              <a:t>未定</a:t>
            </a:r>
            <a:r>
              <a:rPr lang="en-US" altLang="zh-CN" sz="2800" dirty="0" smtClean="0">
                <a:solidFill>
                  <a:srgbClr val="FF9900"/>
                </a:solidFill>
                <a:latin typeface="幼圆" panose="02010509060101010101" pitchFamily="49" charset="-122"/>
              </a:rPr>
              <a:t>)</a:t>
            </a:r>
            <a:endParaRPr lang="zh-CN" altLang="en-US" dirty="0" smtClean="0">
              <a:solidFill>
                <a:srgbClr val="FF9900"/>
              </a:solidFill>
              <a:latin typeface="幼圆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  <a:hlinkClick r:id="rId4" action="ppaction://hlinksldjump"/>
              </a:rPr>
              <a:t>树、森林的转换</a:t>
            </a: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</a:rPr>
              <a:t>（</a:t>
            </a:r>
            <a:r>
              <a:rPr lang="en-US" altLang="zh-CN" dirty="0" smtClean="0">
                <a:solidFill>
                  <a:srgbClr val="FF9900"/>
                </a:solidFill>
                <a:latin typeface="幼圆" panose="02010509060101010101" pitchFamily="49" charset="-122"/>
              </a:rPr>
              <a:t>2013</a:t>
            </a: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</a:rPr>
              <a:t>年略）</a:t>
            </a:r>
            <a:endParaRPr lang="zh-CN" altLang="en-US" dirty="0" smtClean="0">
              <a:solidFill>
                <a:srgbClr val="FF9900"/>
              </a:solidFill>
              <a:latin typeface="幼圆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FF9900"/>
                </a:solidFill>
                <a:latin typeface="幼圆" panose="02010509060101010101" pitchFamily="49" charset="-122"/>
                <a:hlinkClick r:id="rId5" action="ppaction://hlinksldjump"/>
              </a:rPr>
              <a:t>Huffuman</a:t>
            </a:r>
            <a:r>
              <a:rPr lang="zh-CN" altLang="en-US" dirty="0" smtClean="0">
                <a:solidFill>
                  <a:srgbClr val="FF9900"/>
                </a:solidFill>
                <a:latin typeface="幼圆" panose="02010509060101010101" pitchFamily="49" charset="-122"/>
                <a:hlinkClick r:id="rId5" action="ppaction://hlinksldjump"/>
              </a:rPr>
              <a:t>树及应用</a:t>
            </a:r>
            <a:endParaRPr lang="zh-CN" altLang="en-US" dirty="0" smtClean="0">
              <a:solidFill>
                <a:srgbClr val="FF9900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04800" y="1268413"/>
            <a:ext cx="8839200" cy="5132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800" dirty="0" smtClean="0"/>
              <a:t>4.1   </a:t>
            </a:r>
            <a:r>
              <a:rPr lang="zh-CN" altLang="en-US" sz="4800" dirty="0"/>
              <a:t>树的基本概念</a:t>
            </a:r>
            <a:endParaRPr lang="zh-CN" altLang="en-US" sz="4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71600" y="980728"/>
            <a:ext cx="7620000" cy="4536504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solidFill>
                  <a:srgbClr val="C00000"/>
                </a:solidFill>
              </a:rPr>
              <a:t>树的定义：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762000" lvl="1" indent="-304800"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n≥0</a:t>
            </a:r>
            <a:r>
              <a:rPr lang="zh-CN" altLang="en-US" dirty="0"/>
              <a:t>）个元素的有限集，</a:t>
            </a:r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时为空树，任一棵非空树</a:t>
            </a:r>
            <a:r>
              <a:rPr lang="en-US" altLang="zh-CN" dirty="0"/>
              <a:t>T</a:t>
            </a:r>
            <a:r>
              <a:rPr lang="zh-CN" altLang="en-US" dirty="0"/>
              <a:t>中：</a:t>
            </a:r>
            <a:endParaRPr lang="zh-CN" altLang="en-US" dirty="0"/>
          </a:p>
          <a:p>
            <a:pPr marL="1333500" lvl="2" indent="-381000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有且仅有一个</a:t>
            </a:r>
            <a:r>
              <a:rPr lang="zh-CN" altLang="en-US" dirty="0">
                <a:solidFill>
                  <a:srgbClr val="C00000"/>
                </a:solidFill>
              </a:rPr>
              <a:t>根结点</a:t>
            </a:r>
            <a:r>
              <a:rPr lang="en-US" altLang="zh-CN" dirty="0"/>
              <a:t>(root)</a:t>
            </a:r>
            <a:r>
              <a:rPr lang="zh-CN" altLang="en-US" dirty="0"/>
              <a:t>，根结点</a:t>
            </a:r>
            <a:r>
              <a:rPr lang="zh-CN" altLang="en-US" dirty="0">
                <a:solidFill>
                  <a:srgbClr val="C00000"/>
                </a:solidFill>
              </a:rPr>
              <a:t>没有前驱</a:t>
            </a:r>
            <a:endParaRPr lang="zh-CN" altLang="en-US" dirty="0">
              <a:solidFill>
                <a:srgbClr val="C00000"/>
              </a:solidFill>
            </a:endParaRPr>
          </a:p>
          <a:p>
            <a:pPr marL="1333500" lvl="2" indent="-381000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其余数据元素被分成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m&gt;0</a:t>
            </a:r>
            <a:r>
              <a:rPr lang="zh-CN" altLang="en-US" dirty="0"/>
              <a:t>）个</a:t>
            </a:r>
            <a:r>
              <a:rPr lang="zh-CN" altLang="en-US" dirty="0">
                <a:solidFill>
                  <a:srgbClr val="C00000"/>
                </a:solidFill>
              </a:rPr>
              <a:t>互不相交</a:t>
            </a:r>
            <a:r>
              <a:rPr lang="zh-CN" altLang="en-US" dirty="0"/>
              <a:t>的子集</a:t>
            </a:r>
            <a:r>
              <a:rPr lang="en-US" altLang="zh-CN" dirty="0"/>
              <a:t>T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en-US" altLang="zh-CN" baseline="-30000" dirty="0"/>
              <a:t>m</a:t>
            </a:r>
            <a:r>
              <a:rPr lang="zh-CN" altLang="en-US" dirty="0"/>
              <a:t>，且</a:t>
            </a:r>
            <a:r>
              <a:rPr lang="en-US" altLang="zh-CN" dirty="0"/>
              <a:t>T</a:t>
            </a:r>
            <a:r>
              <a:rPr lang="en-US" altLang="zh-CN" baseline="-30000" dirty="0"/>
              <a:t>i</a:t>
            </a:r>
            <a:r>
              <a:rPr lang="zh-CN" altLang="en-US" dirty="0"/>
              <a:t>（</a:t>
            </a:r>
            <a:r>
              <a:rPr lang="en-US" altLang="zh-CN" dirty="0"/>
              <a:t>1≤i≤m</a:t>
            </a:r>
            <a:r>
              <a:rPr lang="zh-CN" altLang="en-US" dirty="0"/>
              <a:t>）本身也是一棵树，称</a:t>
            </a:r>
            <a:r>
              <a:rPr lang="en-US" altLang="zh-CN" dirty="0"/>
              <a:t>T</a:t>
            </a:r>
            <a:r>
              <a:rPr lang="en-US" altLang="zh-CN" baseline="-30000" dirty="0"/>
              <a:t>i</a:t>
            </a:r>
            <a:r>
              <a:rPr lang="zh-CN" altLang="en-US" dirty="0"/>
              <a:t>为根结点的子树</a:t>
            </a:r>
            <a:endParaRPr lang="zh-CN" altLang="en-US" dirty="0"/>
          </a:p>
          <a:p>
            <a:pPr>
              <a:buClr>
                <a:schemeClr val="accent1"/>
              </a:buClr>
              <a:buNone/>
              <a:defRPr/>
            </a:pPr>
            <a:r>
              <a:rPr lang="zh-CN" altLang="en-US" sz="2800" dirty="0"/>
              <a:t>    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树的定义中用了</a:t>
            </a:r>
            <a:r>
              <a:rPr lang="zh-CN" altLang="en-US" sz="2800" dirty="0">
                <a:solidFill>
                  <a:srgbClr val="C00000"/>
                </a:solidFill>
              </a:rPr>
              <a:t>递归定义</a:t>
            </a:r>
            <a:r>
              <a:rPr lang="zh-CN" altLang="en-US" sz="2800" dirty="0"/>
              <a:t>，即用</a:t>
            </a:r>
            <a:r>
              <a:rPr lang="zh-CN" altLang="en-US" sz="2800" dirty="0" smtClean="0"/>
              <a:t>树定义</a:t>
            </a:r>
            <a:r>
              <a:rPr lang="zh-CN" altLang="en-US" sz="2800" dirty="0"/>
              <a:t>树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叶子节点是一颗树，节点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多颗子树也是树</a:t>
            </a:r>
            <a:r>
              <a:rPr lang="en-US" altLang="zh-CN" sz="2800" dirty="0" smtClean="0"/>
              <a:t>)</a:t>
            </a:r>
            <a:endParaRPr lang="zh-CN" altLang="en-US" sz="2800" dirty="0"/>
          </a:p>
          <a:p>
            <a:pPr>
              <a:buClr>
                <a:schemeClr val="accent1"/>
              </a:buClr>
              <a:buNone/>
              <a:defRPr/>
            </a:pPr>
            <a:r>
              <a:rPr lang="zh-CN" altLang="en-US" sz="2800" dirty="0" smtClean="0"/>
              <a:t>    有关</a:t>
            </a:r>
            <a:r>
              <a:rPr lang="zh-CN" altLang="en-US" sz="2800" dirty="0"/>
              <a:t>树的很多操作可用</a:t>
            </a:r>
            <a:r>
              <a:rPr lang="zh-CN" altLang="en-US" sz="2800" dirty="0">
                <a:solidFill>
                  <a:srgbClr val="C00000"/>
                </a:solidFill>
              </a:rPr>
              <a:t>递归算法</a:t>
            </a:r>
            <a:r>
              <a:rPr lang="zh-CN" altLang="en-US" sz="2800" dirty="0"/>
              <a:t>实现 </a:t>
            </a: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"/>
          <p:cNvGrpSpPr/>
          <p:nvPr/>
        </p:nvGrpSpPr>
        <p:grpSpPr bwMode="auto">
          <a:xfrm>
            <a:off x="4572000" y="1600200"/>
            <a:ext cx="3787775" cy="2362200"/>
            <a:chOff x="2688" y="528"/>
            <a:chExt cx="2736" cy="1488"/>
          </a:xfrm>
        </p:grpSpPr>
        <p:sp>
          <p:nvSpPr>
            <p:cNvPr id="6161" name="Oval 5"/>
            <p:cNvSpPr>
              <a:spLocks noChangeArrowheads="1"/>
            </p:cNvSpPr>
            <p:nvPr/>
          </p:nvSpPr>
          <p:spPr bwMode="auto">
            <a:xfrm>
              <a:off x="3840" y="5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A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62" name="Oval 6"/>
            <p:cNvSpPr>
              <a:spLocks noChangeArrowheads="1"/>
            </p:cNvSpPr>
            <p:nvPr/>
          </p:nvSpPr>
          <p:spPr bwMode="auto">
            <a:xfrm>
              <a:off x="3168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B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63" name="Oval 7"/>
            <p:cNvSpPr>
              <a:spLocks noChangeArrowheads="1"/>
            </p:cNvSpPr>
            <p:nvPr/>
          </p:nvSpPr>
          <p:spPr bwMode="auto">
            <a:xfrm>
              <a:off x="3888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C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64" name="Oval 8"/>
            <p:cNvSpPr>
              <a:spLocks noChangeArrowheads="1"/>
            </p:cNvSpPr>
            <p:nvPr/>
          </p:nvSpPr>
          <p:spPr bwMode="auto">
            <a:xfrm>
              <a:off x="4608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D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65" name="Oval 9"/>
            <p:cNvSpPr>
              <a:spLocks noChangeArrowheads="1"/>
            </p:cNvSpPr>
            <p:nvPr/>
          </p:nvSpPr>
          <p:spPr bwMode="auto">
            <a:xfrm>
              <a:off x="2688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E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66" name="Oval 10"/>
            <p:cNvSpPr>
              <a:spLocks noChangeArrowheads="1"/>
            </p:cNvSpPr>
            <p:nvPr/>
          </p:nvSpPr>
          <p:spPr bwMode="auto">
            <a:xfrm>
              <a:off x="3360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F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67" name="Oval 11"/>
            <p:cNvSpPr>
              <a:spLocks noChangeArrowheads="1"/>
            </p:cNvSpPr>
            <p:nvPr/>
          </p:nvSpPr>
          <p:spPr bwMode="auto">
            <a:xfrm>
              <a:off x="3936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G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68" name="Oval 12"/>
            <p:cNvSpPr>
              <a:spLocks noChangeArrowheads="1"/>
            </p:cNvSpPr>
            <p:nvPr/>
          </p:nvSpPr>
          <p:spPr bwMode="auto">
            <a:xfrm>
              <a:off x="4752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I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69" name="Oval 13"/>
            <p:cNvSpPr>
              <a:spLocks noChangeArrowheads="1"/>
            </p:cNvSpPr>
            <p:nvPr/>
          </p:nvSpPr>
          <p:spPr bwMode="auto">
            <a:xfrm>
              <a:off x="5136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J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70" name="Oval 14"/>
            <p:cNvSpPr>
              <a:spLocks noChangeArrowheads="1"/>
            </p:cNvSpPr>
            <p:nvPr/>
          </p:nvSpPr>
          <p:spPr bwMode="auto">
            <a:xfrm>
              <a:off x="4368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H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71" name="Line 15"/>
            <p:cNvSpPr>
              <a:spLocks noChangeShapeType="1"/>
            </p:cNvSpPr>
            <p:nvPr/>
          </p:nvSpPr>
          <p:spPr bwMode="auto">
            <a:xfrm flipH="1">
              <a:off x="3408" y="76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72" name="Line 16"/>
            <p:cNvSpPr>
              <a:spLocks noChangeShapeType="1"/>
            </p:cNvSpPr>
            <p:nvPr/>
          </p:nvSpPr>
          <p:spPr bwMode="auto">
            <a:xfrm flipH="1">
              <a:off x="2880" y="134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73" name="Line 17"/>
            <p:cNvSpPr>
              <a:spLocks noChangeShapeType="1"/>
            </p:cNvSpPr>
            <p:nvPr/>
          </p:nvSpPr>
          <p:spPr bwMode="auto">
            <a:xfrm>
              <a:off x="3360" y="139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74" name="Line 18"/>
            <p:cNvSpPr>
              <a:spLocks noChangeShapeType="1"/>
            </p:cNvSpPr>
            <p:nvPr/>
          </p:nvSpPr>
          <p:spPr bwMode="auto">
            <a:xfrm flipH="1">
              <a:off x="4512" y="134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75" name="Line 19"/>
            <p:cNvSpPr>
              <a:spLocks noChangeShapeType="1"/>
            </p:cNvSpPr>
            <p:nvPr/>
          </p:nvSpPr>
          <p:spPr bwMode="auto">
            <a:xfrm>
              <a:off x="4032" y="13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76" name="Line 20"/>
            <p:cNvSpPr>
              <a:spLocks noChangeShapeType="1"/>
            </p:cNvSpPr>
            <p:nvPr/>
          </p:nvSpPr>
          <p:spPr bwMode="auto">
            <a:xfrm>
              <a:off x="4032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77" name="Line 21"/>
            <p:cNvSpPr>
              <a:spLocks noChangeShapeType="1"/>
            </p:cNvSpPr>
            <p:nvPr/>
          </p:nvSpPr>
          <p:spPr bwMode="auto">
            <a:xfrm>
              <a:off x="4128" y="72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78" name="Line 22"/>
            <p:cNvSpPr>
              <a:spLocks noChangeShapeType="1"/>
            </p:cNvSpPr>
            <p:nvPr/>
          </p:nvSpPr>
          <p:spPr bwMode="auto">
            <a:xfrm>
              <a:off x="4800" y="1344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179" name="Line 23"/>
            <p:cNvSpPr>
              <a:spLocks noChangeShapeType="1"/>
            </p:cNvSpPr>
            <p:nvPr/>
          </p:nvSpPr>
          <p:spPr bwMode="auto">
            <a:xfrm>
              <a:off x="4896" y="129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  <p:grpSp>
        <p:nvGrpSpPr>
          <p:cNvPr id="6147" name="Group 24"/>
          <p:cNvGrpSpPr/>
          <p:nvPr/>
        </p:nvGrpSpPr>
        <p:grpSpPr bwMode="auto">
          <a:xfrm>
            <a:off x="5867401" y="762000"/>
            <a:ext cx="866509" cy="838200"/>
            <a:chOff x="3621" y="0"/>
            <a:chExt cx="656" cy="528"/>
          </a:xfrm>
        </p:grpSpPr>
        <p:sp>
          <p:nvSpPr>
            <p:cNvPr id="6159" name="Text Box 25"/>
            <p:cNvSpPr txBox="1">
              <a:spLocks noChangeArrowheads="1"/>
            </p:cNvSpPr>
            <p:nvPr/>
          </p:nvSpPr>
          <p:spPr bwMode="auto">
            <a:xfrm>
              <a:off x="3621" y="0"/>
              <a:ext cx="65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tree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160" name="Line 26"/>
            <p:cNvSpPr>
              <a:spLocks noChangeShapeType="1"/>
            </p:cNvSpPr>
            <p:nvPr/>
          </p:nvSpPr>
          <p:spPr bwMode="auto">
            <a:xfrm>
              <a:off x="3984" y="28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  <p:grpSp>
        <p:nvGrpSpPr>
          <p:cNvPr id="6148" name="Group 36"/>
          <p:cNvGrpSpPr/>
          <p:nvPr/>
        </p:nvGrpSpPr>
        <p:grpSpPr bwMode="auto">
          <a:xfrm>
            <a:off x="1449389" y="1676400"/>
            <a:ext cx="866776" cy="1371600"/>
            <a:chOff x="2072" y="158"/>
            <a:chExt cx="546" cy="864"/>
          </a:xfrm>
        </p:grpSpPr>
        <p:sp>
          <p:nvSpPr>
            <p:cNvPr id="6155" name="Oval 3"/>
            <p:cNvSpPr>
              <a:spLocks noChangeArrowheads="1"/>
            </p:cNvSpPr>
            <p:nvPr/>
          </p:nvSpPr>
          <p:spPr bwMode="auto">
            <a:xfrm>
              <a:off x="2208" y="734"/>
              <a:ext cx="251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b="1">
                  <a:ea typeface="楷体_GB2312" pitchFamily="49" charset="-122"/>
                </a:rPr>
                <a:t>A</a:t>
              </a:r>
              <a:endParaRPr lang="en-US" altLang="zh-CN" b="1">
                <a:ea typeface="楷体_GB2312" pitchFamily="49" charset="-122"/>
              </a:endParaRPr>
            </a:p>
          </p:txBody>
        </p:sp>
        <p:grpSp>
          <p:nvGrpSpPr>
            <p:cNvPr id="6156" name="Group 27"/>
            <p:cNvGrpSpPr/>
            <p:nvPr/>
          </p:nvGrpSpPr>
          <p:grpSpPr bwMode="auto">
            <a:xfrm>
              <a:off x="2072" y="158"/>
              <a:ext cx="546" cy="528"/>
              <a:chOff x="3620" y="0"/>
              <a:chExt cx="656" cy="528"/>
            </a:xfrm>
          </p:grpSpPr>
          <p:sp>
            <p:nvSpPr>
              <p:cNvPr id="6157" name="Text Box 28"/>
              <p:cNvSpPr txBox="1">
                <a:spLocks noChangeArrowheads="1"/>
              </p:cNvSpPr>
              <p:nvPr/>
            </p:nvSpPr>
            <p:spPr bwMode="auto">
              <a:xfrm>
                <a:off x="3620" y="0"/>
                <a:ext cx="656" cy="3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b="1">
                    <a:ea typeface="楷体_GB2312" pitchFamily="49" charset="-122"/>
                  </a:rPr>
                  <a:t>tree</a:t>
                </a:r>
                <a:endParaRPr lang="en-US" altLang="zh-CN" b="1">
                  <a:ea typeface="楷体_GB2312" pitchFamily="49" charset="-122"/>
                </a:endParaRPr>
              </a:p>
            </p:txBody>
          </p:sp>
          <p:sp>
            <p:nvSpPr>
              <p:cNvPr id="6158" name="Line 29"/>
              <p:cNvSpPr>
                <a:spLocks noChangeShapeType="1"/>
              </p:cNvSpPr>
              <p:nvPr/>
            </p:nvSpPr>
            <p:spPr bwMode="auto">
              <a:xfrm>
                <a:off x="3984" y="28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49" name="Line 33"/>
          <p:cNvSpPr>
            <a:spLocks noChangeShapeType="1"/>
          </p:cNvSpPr>
          <p:nvPr/>
        </p:nvSpPr>
        <p:spPr bwMode="auto">
          <a:xfrm flipH="1">
            <a:off x="3429000" y="914400"/>
            <a:ext cx="6350" cy="3178175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/>
          </a:p>
        </p:txBody>
      </p:sp>
      <p:sp>
        <p:nvSpPr>
          <p:cNvPr id="6150" name="Line 34"/>
          <p:cNvSpPr>
            <a:spLocks noChangeShapeType="1"/>
          </p:cNvSpPr>
          <p:nvPr/>
        </p:nvSpPr>
        <p:spPr bwMode="auto">
          <a:xfrm flipV="1">
            <a:off x="838200" y="4114800"/>
            <a:ext cx="7705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/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1115616" y="5099752"/>
            <a:ext cx="8077200" cy="598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155685" name="Oval 37"/>
          <p:cNvSpPr>
            <a:spLocks noChangeArrowheads="1"/>
          </p:cNvSpPr>
          <p:nvPr/>
        </p:nvSpPr>
        <p:spPr bwMode="auto">
          <a:xfrm>
            <a:off x="4500563" y="2133600"/>
            <a:ext cx="1511300" cy="23749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6" name="Oval 38"/>
          <p:cNvSpPr>
            <a:spLocks noChangeArrowheads="1"/>
          </p:cNvSpPr>
          <p:nvPr/>
        </p:nvSpPr>
        <p:spPr bwMode="auto">
          <a:xfrm>
            <a:off x="6877050" y="2133600"/>
            <a:ext cx="1727200" cy="23749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7" name="Oval 39"/>
          <p:cNvSpPr>
            <a:spLocks noChangeArrowheads="1"/>
          </p:cNvSpPr>
          <p:nvPr/>
        </p:nvSpPr>
        <p:spPr bwMode="auto">
          <a:xfrm>
            <a:off x="6155226" y="2060575"/>
            <a:ext cx="649022" cy="23749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4216" y="1371600"/>
            <a:ext cx="7620000" cy="41148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个结点，可以看成一个根结点和三棵子树构成。子树仍然满足树的定义。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3" grpId="0"/>
      <p:bldP spid="155685" grpId="0" animBg="1"/>
      <p:bldP spid="155686" grpId="0" animBg="1"/>
      <p:bldP spid="1556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13" name="Text Box 121"/>
          <p:cNvSpPr txBox="1">
            <a:spLocks noChangeArrowheads="1"/>
          </p:cNvSpPr>
          <p:nvPr/>
        </p:nvSpPr>
        <p:spPr bwMode="auto">
          <a:xfrm>
            <a:off x="1726704" y="3960912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latin typeface="+mn-lt"/>
                <a:ea typeface="+mn-ea"/>
              </a:rPr>
              <a:t>树结构</a:t>
            </a: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41114" name="Text Box 122"/>
          <p:cNvSpPr txBox="1">
            <a:spLocks noChangeArrowheads="1"/>
          </p:cNvSpPr>
          <p:nvPr/>
        </p:nvSpPr>
        <p:spPr bwMode="auto">
          <a:xfrm>
            <a:off x="5943600" y="38862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latin typeface="+mn-lt"/>
                <a:ea typeface="+mn-ea"/>
              </a:rPr>
              <a:t>非树结构</a:t>
            </a: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7176" name="Oval 124"/>
          <p:cNvSpPr>
            <a:spLocks noChangeArrowheads="1"/>
          </p:cNvSpPr>
          <p:nvPr/>
        </p:nvSpPr>
        <p:spPr bwMode="auto">
          <a:xfrm>
            <a:off x="4040999" y="2554721"/>
            <a:ext cx="719137" cy="6492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0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177" name="Oval 125"/>
          <p:cNvSpPr>
            <a:spLocks noChangeArrowheads="1"/>
          </p:cNvSpPr>
          <p:nvPr/>
        </p:nvSpPr>
        <p:spPr bwMode="auto">
          <a:xfrm>
            <a:off x="6588125" y="1628775"/>
            <a:ext cx="1584325" cy="20161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0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178" name="Oval 126"/>
          <p:cNvSpPr>
            <a:spLocks noChangeArrowheads="1"/>
          </p:cNvSpPr>
          <p:nvPr/>
        </p:nvSpPr>
        <p:spPr bwMode="auto">
          <a:xfrm>
            <a:off x="7559675" y="1700213"/>
            <a:ext cx="1584325" cy="20161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08000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 smtClean="0"/>
          </a:p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/>
          </a:p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 smtClean="0"/>
          </a:p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 smtClean="0"/>
          </a:p>
          <a:p>
            <a:pPr marL="381000" indent="-381000" algn="just">
              <a:spcBef>
                <a:spcPct val="50000"/>
              </a:spcBef>
              <a:defRPr/>
            </a:pPr>
            <a:endParaRPr lang="en-US" altLang="zh-CN" sz="2200" dirty="0"/>
          </a:p>
          <a:p>
            <a:pPr marL="0" indent="0" algn="just">
              <a:spcBef>
                <a:spcPct val="50000"/>
              </a:spcBef>
              <a:buNone/>
              <a:defRPr/>
            </a:pPr>
            <a:endParaRPr lang="en-US" altLang="zh-CN" sz="2200" dirty="0"/>
          </a:p>
          <a:p>
            <a:pPr marL="381000" indent="-381000" algn="just">
              <a:spcBef>
                <a:spcPct val="50000"/>
              </a:spcBef>
              <a:defRPr/>
            </a:pPr>
            <a:r>
              <a:rPr lang="zh-CN" altLang="en-US" sz="2200" dirty="0" smtClean="0"/>
              <a:t>从</a:t>
            </a:r>
            <a:r>
              <a:rPr lang="zh-CN" altLang="en-US" sz="2200" dirty="0"/>
              <a:t>树的定义和图的示例可以看出，树具有下面两个特点：</a:t>
            </a:r>
            <a:endParaRPr lang="zh-CN" altLang="en-US" sz="2200" dirty="0"/>
          </a:p>
          <a:p>
            <a:pPr marL="381000" indent="-381000" algn="just">
              <a:spcBef>
                <a:spcPct val="50000"/>
              </a:spcBef>
              <a:defRPr/>
            </a:pPr>
            <a:r>
              <a:rPr lang="en-US" altLang="zh-CN" sz="2200" dirty="0"/>
              <a:t>1) </a:t>
            </a:r>
            <a:r>
              <a:rPr lang="zh-CN" altLang="en-US" sz="2200" b="1" dirty="0">
                <a:solidFill>
                  <a:srgbClr val="C00000"/>
                </a:solidFill>
              </a:rPr>
              <a:t>根结点没有前驱结点</a:t>
            </a:r>
            <a:r>
              <a:rPr lang="zh-CN" altLang="en-US" sz="2200" dirty="0"/>
              <a:t>，除根结点之外的所有结点</a:t>
            </a:r>
            <a:r>
              <a:rPr lang="zh-CN" altLang="en-US" sz="2800" b="1" dirty="0">
                <a:solidFill>
                  <a:srgbClr val="00B050"/>
                </a:solidFill>
              </a:rPr>
              <a:t>有且只有一个前驱结点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 marL="381000" indent="-381000">
              <a:spcBef>
                <a:spcPct val="50000"/>
              </a:spcBef>
              <a:defRPr/>
            </a:pPr>
            <a:r>
              <a:rPr lang="en-US" altLang="zh-CN" sz="2200" dirty="0"/>
              <a:t>2) </a:t>
            </a:r>
            <a:r>
              <a:rPr lang="zh-CN" altLang="en-US" sz="2200" dirty="0"/>
              <a:t>树中所有结点可以</a:t>
            </a:r>
            <a:r>
              <a:rPr lang="zh-CN" altLang="en-US" sz="2200" b="1" dirty="0">
                <a:solidFill>
                  <a:srgbClr val="C00000"/>
                </a:solidFill>
              </a:rPr>
              <a:t>任意多个后继结点</a:t>
            </a:r>
            <a:r>
              <a:rPr lang="zh-CN" altLang="en-US" sz="2200" dirty="0"/>
              <a:t>。 </a:t>
            </a:r>
            <a:endParaRPr lang="zh-CN" altLang="en-US" sz="2200" dirty="0"/>
          </a:p>
          <a:p>
            <a:endParaRPr lang="zh-CN" altLang="en-US" sz="2200" dirty="0"/>
          </a:p>
        </p:txBody>
      </p:sp>
      <p:grpSp>
        <p:nvGrpSpPr>
          <p:cNvPr id="7172" name="Group 63"/>
          <p:cNvGrpSpPr/>
          <p:nvPr/>
        </p:nvGrpSpPr>
        <p:grpSpPr bwMode="auto">
          <a:xfrm>
            <a:off x="4191000" y="1066800"/>
            <a:ext cx="2286000" cy="2362200"/>
            <a:chOff x="5634" y="4046"/>
            <a:chExt cx="1721" cy="2047"/>
          </a:xfrm>
        </p:grpSpPr>
        <p:grpSp>
          <p:nvGrpSpPr>
            <p:cNvPr id="7179" name="Group 64"/>
            <p:cNvGrpSpPr/>
            <p:nvPr/>
          </p:nvGrpSpPr>
          <p:grpSpPr bwMode="auto">
            <a:xfrm>
              <a:off x="6174" y="4046"/>
              <a:ext cx="281" cy="336"/>
              <a:chOff x="2150" y="2547"/>
              <a:chExt cx="281" cy="336"/>
            </a:xfrm>
          </p:grpSpPr>
          <p:sp>
            <p:nvSpPr>
              <p:cNvPr id="7205" name="Text Box 6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A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06" name="Oval 6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0" name="Group 67"/>
            <p:cNvGrpSpPr/>
            <p:nvPr/>
          </p:nvGrpSpPr>
          <p:grpSpPr bwMode="auto">
            <a:xfrm>
              <a:off x="5634" y="5446"/>
              <a:ext cx="281" cy="336"/>
              <a:chOff x="2150" y="2547"/>
              <a:chExt cx="281" cy="336"/>
            </a:xfrm>
          </p:grpSpPr>
          <p:sp>
            <p:nvSpPr>
              <p:cNvPr id="7203" name="Text Box 6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 dirty="0">
                    <a:latin typeface="+mn-lt"/>
                    <a:ea typeface="+mn-ea"/>
                  </a:rPr>
                  <a:t>E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04" name="Oval 6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1" name="Group 70"/>
            <p:cNvGrpSpPr/>
            <p:nvPr/>
          </p:nvGrpSpPr>
          <p:grpSpPr bwMode="auto">
            <a:xfrm>
              <a:off x="6174" y="4824"/>
              <a:ext cx="281" cy="336"/>
              <a:chOff x="2150" y="2547"/>
              <a:chExt cx="281" cy="336"/>
            </a:xfrm>
          </p:grpSpPr>
          <p:sp>
            <p:nvSpPr>
              <p:cNvPr id="7201" name="Text Box 7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 dirty="0">
                    <a:latin typeface="+mn-lt"/>
                    <a:ea typeface="+mn-ea"/>
                  </a:rPr>
                  <a:t>B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02" name="Oval 7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2" name="Group 73"/>
            <p:cNvGrpSpPr/>
            <p:nvPr/>
          </p:nvGrpSpPr>
          <p:grpSpPr bwMode="auto">
            <a:xfrm>
              <a:off x="6714" y="4824"/>
              <a:ext cx="281" cy="336"/>
              <a:chOff x="2150" y="2547"/>
              <a:chExt cx="281" cy="336"/>
            </a:xfrm>
          </p:grpSpPr>
          <p:sp>
            <p:nvSpPr>
              <p:cNvPr id="7199" name="Text Box 7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C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00" name="Oval 7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3" name="Group 76"/>
            <p:cNvGrpSpPr/>
            <p:nvPr/>
          </p:nvGrpSpPr>
          <p:grpSpPr bwMode="auto">
            <a:xfrm>
              <a:off x="7074" y="4824"/>
              <a:ext cx="281" cy="336"/>
              <a:chOff x="2150" y="2547"/>
              <a:chExt cx="281" cy="336"/>
            </a:xfrm>
          </p:grpSpPr>
          <p:sp>
            <p:nvSpPr>
              <p:cNvPr id="7197" name="Text Box 7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D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198" name="Oval 7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4" name="Group 79"/>
            <p:cNvGrpSpPr/>
            <p:nvPr/>
          </p:nvGrpSpPr>
          <p:grpSpPr bwMode="auto">
            <a:xfrm>
              <a:off x="6714" y="5757"/>
              <a:ext cx="281" cy="336"/>
              <a:chOff x="2150" y="2547"/>
              <a:chExt cx="281" cy="336"/>
            </a:xfrm>
          </p:grpSpPr>
          <p:sp>
            <p:nvSpPr>
              <p:cNvPr id="7195" name="Text Box 8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G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196" name="Oval 8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185" name="Group 82"/>
            <p:cNvGrpSpPr/>
            <p:nvPr/>
          </p:nvGrpSpPr>
          <p:grpSpPr bwMode="auto">
            <a:xfrm>
              <a:off x="6174" y="5757"/>
              <a:ext cx="281" cy="336"/>
              <a:chOff x="2150" y="2547"/>
              <a:chExt cx="281" cy="336"/>
            </a:xfrm>
          </p:grpSpPr>
          <p:sp>
            <p:nvSpPr>
              <p:cNvPr id="7193" name="Text Box 8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 dirty="0">
                    <a:latin typeface="+mn-lt"/>
                    <a:ea typeface="+mn-ea"/>
                  </a:rPr>
                  <a:t>F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194" name="Oval 8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sp>
          <p:nvSpPr>
            <p:cNvPr id="7186" name="Line 85"/>
            <p:cNvSpPr>
              <a:spLocks noChangeShapeType="1"/>
            </p:cNvSpPr>
            <p:nvPr/>
          </p:nvSpPr>
          <p:spPr bwMode="auto">
            <a:xfrm flipH="1">
              <a:off x="5759" y="4350"/>
              <a:ext cx="441" cy="119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87" name="Line 86"/>
            <p:cNvSpPr>
              <a:spLocks noChangeShapeType="1"/>
            </p:cNvSpPr>
            <p:nvPr/>
          </p:nvSpPr>
          <p:spPr bwMode="auto">
            <a:xfrm flipH="1">
              <a:off x="5851" y="5110"/>
              <a:ext cx="349" cy="46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88" name="Line 87"/>
            <p:cNvSpPr>
              <a:spLocks noChangeShapeType="1"/>
            </p:cNvSpPr>
            <p:nvPr/>
          </p:nvSpPr>
          <p:spPr bwMode="auto">
            <a:xfrm>
              <a:off x="6432" y="4384"/>
              <a:ext cx="355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89" name="Line 88"/>
            <p:cNvSpPr>
              <a:spLocks noChangeShapeType="1"/>
            </p:cNvSpPr>
            <p:nvPr/>
          </p:nvSpPr>
          <p:spPr bwMode="auto">
            <a:xfrm>
              <a:off x="6492" y="4245"/>
              <a:ext cx="699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0" name="Line 89"/>
            <p:cNvSpPr>
              <a:spLocks noChangeShapeType="1"/>
            </p:cNvSpPr>
            <p:nvPr/>
          </p:nvSpPr>
          <p:spPr bwMode="auto">
            <a:xfrm flipH="1">
              <a:off x="6342" y="5135"/>
              <a:ext cx="12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1" name="Line 90"/>
            <p:cNvSpPr>
              <a:spLocks noChangeShapeType="1"/>
            </p:cNvSpPr>
            <p:nvPr/>
          </p:nvSpPr>
          <p:spPr bwMode="auto">
            <a:xfrm>
              <a:off x="6894" y="5135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2" name="Line 91"/>
            <p:cNvSpPr>
              <a:spLocks noChangeShapeType="1"/>
            </p:cNvSpPr>
            <p:nvPr/>
          </p:nvSpPr>
          <p:spPr bwMode="auto">
            <a:xfrm flipH="1">
              <a:off x="6303" y="4380"/>
              <a:ext cx="15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7170" name="Group 2"/>
          <p:cNvGrpSpPr/>
          <p:nvPr/>
        </p:nvGrpSpPr>
        <p:grpSpPr bwMode="auto">
          <a:xfrm>
            <a:off x="1574304" y="836712"/>
            <a:ext cx="1905000" cy="2895600"/>
            <a:chOff x="594" y="4046"/>
            <a:chExt cx="1901" cy="2513"/>
          </a:xfrm>
        </p:grpSpPr>
        <p:grpSp>
          <p:nvGrpSpPr>
            <p:cNvPr id="7231" name="Group 3"/>
            <p:cNvGrpSpPr/>
            <p:nvPr/>
          </p:nvGrpSpPr>
          <p:grpSpPr bwMode="auto">
            <a:xfrm>
              <a:off x="1674" y="4046"/>
              <a:ext cx="281" cy="336"/>
              <a:chOff x="2150" y="2547"/>
              <a:chExt cx="281" cy="336"/>
            </a:xfrm>
          </p:grpSpPr>
          <p:sp>
            <p:nvSpPr>
              <p:cNvPr id="7264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10000"/>
                  </a:spcBef>
                </a:pPr>
                <a:r>
                  <a:rPr kumimoji="0" lang="en-US" altLang="zh-CN" sz="1800" dirty="0">
                    <a:latin typeface="+mn-lt"/>
                    <a:ea typeface="+mn-ea"/>
                  </a:rPr>
                  <a:t>A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65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2" name="Group 6"/>
            <p:cNvGrpSpPr/>
            <p:nvPr/>
          </p:nvGrpSpPr>
          <p:grpSpPr bwMode="auto">
            <a:xfrm>
              <a:off x="1134" y="4668"/>
              <a:ext cx="281" cy="336"/>
              <a:chOff x="2150" y="2547"/>
              <a:chExt cx="281" cy="336"/>
            </a:xfrm>
          </p:grpSpPr>
          <p:sp>
            <p:nvSpPr>
              <p:cNvPr id="7262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 dirty="0">
                    <a:latin typeface="+mn-lt"/>
                    <a:ea typeface="+mn-ea"/>
                  </a:rPr>
                  <a:t>B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63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3" name="Group 9"/>
            <p:cNvGrpSpPr/>
            <p:nvPr/>
          </p:nvGrpSpPr>
          <p:grpSpPr bwMode="auto">
            <a:xfrm>
              <a:off x="2214" y="4668"/>
              <a:ext cx="281" cy="336"/>
              <a:chOff x="2150" y="2547"/>
              <a:chExt cx="281" cy="336"/>
            </a:xfrm>
          </p:grpSpPr>
          <p:sp>
            <p:nvSpPr>
              <p:cNvPr id="7260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C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61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4" name="Group 12"/>
            <p:cNvGrpSpPr/>
            <p:nvPr/>
          </p:nvGrpSpPr>
          <p:grpSpPr bwMode="auto">
            <a:xfrm>
              <a:off x="594" y="5446"/>
              <a:ext cx="281" cy="336"/>
              <a:chOff x="2150" y="2547"/>
              <a:chExt cx="281" cy="336"/>
            </a:xfrm>
          </p:grpSpPr>
          <p:sp>
            <p:nvSpPr>
              <p:cNvPr id="7258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D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59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5" name="Group 15"/>
            <p:cNvGrpSpPr/>
            <p:nvPr/>
          </p:nvGrpSpPr>
          <p:grpSpPr bwMode="auto">
            <a:xfrm>
              <a:off x="1134" y="5446"/>
              <a:ext cx="281" cy="336"/>
              <a:chOff x="2150" y="2547"/>
              <a:chExt cx="281" cy="336"/>
            </a:xfrm>
          </p:grpSpPr>
          <p:sp>
            <p:nvSpPr>
              <p:cNvPr id="7256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E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57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6" name="Group 18"/>
            <p:cNvGrpSpPr/>
            <p:nvPr/>
          </p:nvGrpSpPr>
          <p:grpSpPr bwMode="auto">
            <a:xfrm>
              <a:off x="1674" y="5446"/>
              <a:ext cx="281" cy="336"/>
              <a:chOff x="2150" y="2547"/>
              <a:chExt cx="281" cy="336"/>
            </a:xfrm>
          </p:grpSpPr>
          <p:sp>
            <p:nvSpPr>
              <p:cNvPr id="7254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F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55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7" name="Group 21"/>
            <p:cNvGrpSpPr/>
            <p:nvPr/>
          </p:nvGrpSpPr>
          <p:grpSpPr bwMode="auto">
            <a:xfrm>
              <a:off x="2214" y="5446"/>
              <a:ext cx="281" cy="336"/>
              <a:chOff x="2150" y="2547"/>
              <a:chExt cx="281" cy="336"/>
            </a:xfrm>
          </p:grpSpPr>
          <p:sp>
            <p:nvSpPr>
              <p:cNvPr id="7252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G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53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8" name="Group 24"/>
            <p:cNvGrpSpPr/>
            <p:nvPr/>
          </p:nvGrpSpPr>
          <p:grpSpPr bwMode="auto">
            <a:xfrm>
              <a:off x="1494" y="6223"/>
              <a:ext cx="281" cy="336"/>
              <a:chOff x="2150" y="2547"/>
              <a:chExt cx="281" cy="336"/>
            </a:xfrm>
          </p:grpSpPr>
          <p:sp>
            <p:nvSpPr>
              <p:cNvPr id="7250" name="Text Box 2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 dirty="0">
                    <a:latin typeface="+mn-lt"/>
                    <a:ea typeface="+mn-ea"/>
                  </a:rPr>
                  <a:t>I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51" name="Oval 2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39" name="Group 27"/>
            <p:cNvGrpSpPr/>
            <p:nvPr/>
          </p:nvGrpSpPr>
          <p:grpSpPr bwMode="auto">
            <a:xfrm>
              <a:off x="774" y="6223"/>
              <a:ext cx="281" cy="336"/>
              <a:chOff x="2150" y="2547"/>
              <a:chExt cx="281" cy="336"/>
            </a:xfrm>
          </p:grpSpPr>
          <p:sp>
            <p:nvSpPr>
              <p:cNvPr id="7248" name="Text Box 2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1800">
                    <a:latin typeface="+mn-lt"/>
                    <a:ea typeface="+mn-ea"/>
                  </a:rPr>
                  <a:t>H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49" name="Oval 2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sp>
          <p:nvSpPr>
            <p:cNvPr id="7240" name="Line 30"/>
            <p:cNvSpPr>
              <a:spLocks noChangeShapeType="1"/>
            </p:cNvSpPr>
            <p:nvPr/>
          </p:nvSpPr>
          <p:spPr bwMode="auto">
            <a:xfrm flipH="1">
              <a:off x="1345" y="4357"/>
              <a:ext cx="329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1" name="Line 31"/>
            <p:cNvSpPr>
              <a:spLocks noChangeShapeType="1"/>
            </p:cNvSpPr>
            <p:nvPr/>
          </p:nvSpPr>
          <p:spPr bwMode="auto">
            <a:xfrm>
              <a:off x="1921" y="4320"/>
              <a:ext cx="357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2" name="Line 32"/>
            <p:cNvSpPr>
              <a:spLocks noChangeShapeType="1"/>
            </p:cNvSpPr>
            <p:nvPr/>
          </p:nvSpPr>
          <p:spPr bwMode="auto">
            <a:xfrm flipH="1">
              <a:off x="666" y="4950"/>
              <a:ext cx="477" cy="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3" name="Line 33"/>
            <p:cNvSpPr>
              <a:spLocks noChangeShapeType="1"/>
            </p:cNvSpPr>
            <p:nvPr/>
          </p:nvSpPr>
          <p:spPr bwMode="auto">
            <a:xfrm flipH="1">
              <a:off x="1301" y="4979"/>
              <a:ext cx="13" cy="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4" name="Line 34"/>
            <p:cNvSpPr>
              <a:spLocks noChangeShapeType="1"/>
            </p:cNvSpPr>
            <p:nvPr/>
          </p:nvSpPr>
          <p:spPr bwMode="auto">
            <a:xfrm>
              <a:off x="1406" y="4911"/>
              <a:ext cx="434" cy="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5" name="Line 35"/>
            <p:cNvSpPr>
              <a:spLocks noChangeShapeType="1"/>
            </p:cNvSpPr>
            <p:nvPr/>
          </p:nvSpPr>
          <p:spPr bwMode="auto">
            <a:xfrm flipH="1">
              <a:off x="950" y="5760"/>
              <a:ext cx="23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6" name="Line 36"/>
            <p:cNvSpPr>
              <a:spLocks noChangeShapeType="1"/>
            </p:cNvSpPr>
            <p:nvPr/>
          </p:nvSpPr>
          <p:spPr bwMode="auto">
            <a:xfrm>
              <a:off x="1310" y="5767"/>
              <a:ext cx="29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47" name="Line 37"/>
            <p:cNvSpPr>
              <a:spLocks noChangeShapeType="1"/>
            </p:cNvSpPr>
            <p:nvPr/>
          </p:nvSpPr>
          <p:spPr bwMode="auto">
            <a:xfrm>
              <a:off x="2352" y="4979"/>
              <a:ext cx="6" cy="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7171" name="Group 38"/>
          <p:cNvGrpSpPr/>
          <p:nvPr/>
        </p:nvGrpSpPr>
        <p:grpSpPr bwMode="auto">
          <a:xfrm>
            <a:off x="6934200" y="990600"/>
            <a:ext cx="1930400" cy="2209800"/>
            <a:chOff x="3114" y="4046"/>
            <a:chExt cx="2081" cy="1736"/>
          </a:xfrm>
        </p:grpSpPr>
        <p:grpSp>
          <p:nvGrpSpPr>
            <p:cNvPr id="7207" name="Group 39"/>
            <p:cNvGrpSpPr/>
            <p:nvPr/>
          </p:nvGrpSpPr>
          <p:grpSpPr bwMode="auto">
            <a:xfrm>
              <a:off x="4014" y="4046"/>
              <a:ext cx="281" cy="336"/>
              <a:chOff x="2150" y="2547"/>
              <a:chExt cx="281" cy="336"/>
            </a:xfrm>
          </p:grpSpPr>
          <p:sp>
            <p:nvSpPr>
              <p:cNvPr id="7229" name="Text Box 4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A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30" name="Oval 4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08" name="Group 42"/>
            <p:cNvGrpSpPr/>
            <p:nvPr/>
          </p:nvGrpSpPr>
          <p:grpSpPr bwMode="auto">
            <a:xfrm>
              <a:off x="3474" y="4668"/>
              <a:ext cx="281" cy="336"/>
              <a:chOff x="2150" y="2547"/>
              <a:chExt cx="281" cy="336"/>
            </a:xfrm>
          </p:grpSpPr>
          <p:sp>
            <p:nvSpPr>
              <p:cNvPr id="7227" name="Text Box 4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B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28" name="Oval 4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09" name="Group 45"/>
            <p:cNvGrpSpPr/>
            <p:nvPr/>
          </p:nvGrpSpPr>
          <p:grpSpPr bwMode="auto">
            <a:xfrm>
              <a:off x="4554" y="4668"/>
              <a:ext cx="281" cy="336"/>
              <a:chOff x="2150" y="2547"/>
              <a:chExt cx="281" cy="336"/>
            </a:xfrm>
          </p:grpSpPr>
          <p:sp>
            <p:nvSpPr>
              <p:cNvPr id="7225" name="Text Box 4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C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26" name="Oval 4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10" name="Group 48"/>
            <p:cNvGrpSpPr/>
            <p:nvPr/>
          </p:nvGrpSpPr>
          <p:grpSpPr bwMode="auto">
            <a:xfrm>
              <a:off x="4914" y="5446"/>
              <a:ext cx="281" cy="336"/>
              <a:chOff x="2150" y="2547"/>
              <a:chExt cx="281" cy="336"/>
            </a:xfrm>
          </p:grpSpPr>
          <p:sp>
            <p:nvSpPr>
              <p:cNvPr id="7223" name="Text Box 4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F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24" name="Oval 5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11" name="Group 51"/>
            <p:cNvGrpSpPr/>
            <p:nvPr/>
          </p:nvGrpSpPr>
          <p:grpSpPr bwMode="auto">
            <a:xfrm>
              <a:off x="4014" y="5446"/>
              <a:ext cx="281" cy="336"/>
              <a:chOff x="2150" y="2547"/>
              <a:chExt cx="281" cy="336"/>
            </a:xfrm>
          </p:grpSpPr>
          <p:sp>
            <p:nvSpPr>
              <p:cNvPr id="7221" name="Text Box 5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 dirty="0">
                    <a:latin typeface="+mn-lt"/>
                    <a:ea typeface="+mn-ea"/>
                  </a:rPr>
                  <a:t>E</a:t>
                </a:r>
                <a:endParaRPr kumimoji="0" lang="en-US" altLang="zh-CN" sz="1800" dirty="0">
                  <a:latin typeface="+mn-lt"/>
                  <a:ea typeface="+mn-ea"/>
                </a:endParaRPr>
              </a:p>
            </p:txBody>
          </p:sp>
          <p:sp>
            <p:nvSpPr>
              <p:cNvPr id="7222" name="Oval 5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grpSp>
          <p:nvGrpSpPr>
            <p:cNvPr id="7212" name="Group 54"/>
            <p:cNvGrpSpPr/>
            <p:nvPr/>
          </p:nvGrpSpPr>
          <p:grpSpPr bwMode="auto">
            <a:xfrm>
              <a:off x="3114" y="5446"/>
              <a:ext cx="281" cy="336"/>
              <a:chOff x="2150" y="2547"/>
              <a:chExt cx="281" cy="336"/>
            </a:xfrm>
          </p:grpSpPr>
          <p:sp>
            <p:nvSpPr>
              <p:cNvPr id="7219" name="Text Box 5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800">
                    <a:latin typeface="+mn-lt"/>
                    <a:ea typeface="+mn-ea"/>
                  </a:rPr>
                  <a:t>D</a:t>
                </a:r>
                <a:endParaRPr kumimoji="0" lang="en-US" altLang="zh-CN" sz="1800">
                  <a:latin typeface="+mn-lt"/>
                  <a:ea typeface="+mn-ea"/>
                </a:endParaRPr>
              </a:p>
            </p:txBody>
          </p:sp>
          <p:sp>
            <p:nvSpPr>
              <p:cNvPr id="7220" name="Oval 5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  <p:sp>
          <p:nvSpPr>
            <p:cNvPr id="7213" name="Line 57"/>
            <p:cNvSpPr>
              <a:spLocks noChangeShapeType="1"/>
            </p:cNvSpPr>
            <p:nvPr/>
          </p:nvSpPr>
          <p:spPr bwMode="auto">
            <a:xfrm flipH="1">
              <a:off x="3685" y="4357"/>
              <a:ext cx="329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4" name="Line 58"/>
            <p:cNvSpPr>
              <a:spLocks noChangeShapeType="1"/>
            </p:cNvSpPr>
            <p:nvPr/>
          </p:nvSpPr>
          <p:spPr bwMode="auto">
            <a:xfrm>
              <a:off x="4194" y="4357"/>
              <a:ext cx="383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5" name="Line 59"/>
            <p:cNvSpPr>
              <a:spLocks noChangeShapeType="1"/>
            </p:cNvSpPr>
            <p:nvPr/>
          </p:nvSpPr>
          <p:spPr bwMode="auto">
            <a:xfrm flipH="1">
              <a:off x="3283" y="4979"/>
              <a:ext cx="191" cy="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6" name="Line 60"/>
            <p:cNvSpPr>
              <a:spLocks noChangeShapeType="1"/>
            </p:cNvSpPr>
            <p:nvPr/>
          </p:nvSpPr>
          <p:spPr bwMode="auto">
            <a:xfrm>
              <a:off x="3654" y="4979"/>
              <a:ext cx="360" cy="62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7" name="Line 61"/>
            <p:cNvSpPr>
              <a:spLocks noChangeShapeType="1"/>
            </p:cNvSpPr>
            <p:nvPr/>
          </p:nvSpPr>
          <p:spPr bwMode="auto">
            <a:xfrm flipH="1">
              <a:off x="4272" y="4979"/>
              <a:ext cx="282" cy="61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18" name="Line 62"/>
            <p:cNvSpPr>
              <a:spLocks noChangeShapeType="1"/>
            </p:cNvSpPr>
            <p:nvPr/>
          </p:nvSpPr>
          <p:spPr bwMode="auto">
            <a:xfrm>
              <a:off x="4794" y="4980"/>
              <a:ext cx="187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Group 3"/>
          <p:cNvGrpSpPr/>
          <p:nvPr/>
        </p:nvGrpSpPr>
        <p:grpSpPr bwMode="auto">
          <a:xfrm>
            <a:off x="1752600" y="3200400"/>
            <a:ext cx="1905000" cy="2895600"/>
            <a:chOff x="594" y="4046"/>
            <a:chExt cx="1901" cy="2513"/>
          </a:xfrm>
        </p:grpSpPr>
        <p:grpSp>
          <p:nvGrpSpPr>
            <p:cNvPr id="8201" name="Group 4"/>
            <p:cNvGrpSpPr/>
            <p:nvPr/>
          </p:nvGrpSpPr>
          <p:grpSpPr bwMode="auto">
            <a:xfrm>
              <a:off x="1674" y="4046"/>
              <a:ext cx="281" cy="336"/>
              <a:chOff x="2150" y="2547"/>
              <a:chExt cx="281" cy="336"/>
            </a:xfrm>
          </p:grpSpPr>
          <p:sp>
            <p:nvSpPr>
              <p:cNvPr id="8234" name="Text Box 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10000"/>
                  </a:spcBef>
                </a:pPr>
                <a:r>
                  <a:rPr kumimoji="0" lang="en-US" altLang="zh-CN" sz="2000"/>
                  <a:t>A</a:t>
                </a:r>
                <a:endParaRPr kumimoji="0" lang="en-US" altLang="zh-CN" sz="2000"/>
              </a:p>
            </p:txBody>
          </p:sp>
          <p:sp>
            <p:nvSpPr>
              <p:cNvPr id="8235" name="Oval 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8202" name="Group 7"/>
            <p:cNvGrpSpPr/>
            <p:nvPr/>
          </p:nvGrpSpPr>
          <p:grpSpPr bwMode="auto">
            <a:xfrm>
              <a:off x="1134" y="4668"/>
              <a:ext cx="281" cy="336"/>
              <a:chOff x="2150" y="2547"/>
              <a:chExt cx="281" cy="336"/>
            </a:xfrm>
          </p:grpSpPr>
          <p:sp>
            <p:nvSpPr>
              <p:cNvPr id="8232" name="Text Box 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/>
                  <a:t>B</a:t>
                </a:r>
                <a:endParaRPr kumimoji="0" lang="en-US" altLang="zh-CN" sz="2000"/>
              </a:p>
            </p:txBody>
          </p:sp>
          <p:sp>
            <p:nvSpPr>
              <p:cNvPr id="8233" name="Oval 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8203" name="Group 10"/>
            <p:cNvGrpSpPr/>
            <p:nvPr/>
          </p:nvGrpSpPr>
          <p:grpSpPr bwMode="auto">
            <a:xfrm>
              <a:off x="2214" y="4668"/>
              <a:ext cx="281" cy="336"/>
              <a:chOff x="2150" y="2547"/>
              <a:chExt cx="281" cy="336"/>
            </a:xfrm>
          </p:grpSpPr>
          <p:sp>
            <p:nvSpPr>
              <p:cNvPr id="8230" name="Text Box 1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/>
                  <a:t>C</a:t>
                </a:r>
                <a:endParaRPr kumimoji="0" lang="en-US" altLang="zh-CN" sz="2000"/>
              </a:p>
            </p:txBody>
          </p:sp>
          <p:sp>
            <p:nvSpPr>
              <p:cNvPr id="8231" name="Oval 1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8204" name="Group 13"/>
            <p:cNvGrpSpPr/>
            <p:nvPr/>
          </p:nvGrpSpPr>
          <p:grpSpPr bwMode="auto">
            <a:xfrm>
              <a:off x="594" y="5446"/>
              <a:ext cx="281" cy="336"/>
              <a:chOff x="2150" y="2547"/>
              <a:chExt cx="281" cy="336"/>
            </a:xfrm>
          </p:grpSpPr>
          <p:sp>
            <p:nvSpPr>
              <p:cNvPr id="8228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/>
                  <a:t>D</a:t>
                </a:r>
                <a:endParaRPr kumimoji="0" lang="en-US" altLang="zh-CN" sz="2000"/>
              </a:p>
            </p:txBody>
          </p:sp>
          <p:sp>
            <p:nvSpPr>
              <p:cNvPr id="8229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8205" name="Group 16"/>
            <p:cNvGrpSpPr/>
            <p:nvPr/>
          </p:nvGrpSpPr>
          <p:grpSpPr bwMode="auto">
            <a:xfrm>
              <a:off x="1134" y="5446"/>
              <a:ext cx="281" cy="336"/>
              <a:chOff x="2150" y="2547"/>
              <a:chExt cx="281" cy="336"/>
            </a:xfrm>
          </p:grpSpPr>
          <p:sp>
            <p:nvSpPr>
              <p:cNvPr id="8226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/>
                  <a:t>E</a:t>
                </a:r>
                <a:endParaRPr kumimoji="0" lang="en-US" altLang="zh-CN" sz="2000"/>
              </a:p>
            </p:txBody>
          </p:sp>
          <p:sp>
            <p:nvSpPr>
              <p:cNvPr id="8227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8206" name="Group 19"/>
            <p:cNvGrpSpPr/>
            <p:nvPr/>
          </p:nvGrpSpPr>
          <p:grpSpPr bwMode="auto">
            <a:xfrm>
              <a:off x="1674" y="5446"/>
              <a:ext cx="281" cy="336"/>
              <a:chOff x="2150" y="2547"/>
              <a:chExt cx="281" cy="336"/>
            </a:xfrm>
          </p:grpSpPr>
          <p:sp>
            <p:nvSpPr>
              <p:cNvPr id="8224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/>
                  <a:t>F</a:t>
                </a:r>
                <a:endParaRPr kumimoji="0" lang="en-US" altLang="zh-CN" sz="2000"/>
              </a:p>
            </p:txBody>
          </p:sp>
          <p:sp>
            <p:nvSpPr>
              <p:cNvPr id="8225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8207" name="Group 22"/>
            <p:cNvGrpSpPr/>
            <p:nvPr/>
          </p:nvGrpSpPr>
          <p:grpSpPr bwMode="auto">
            <a:xfrm>
              <a:off x="2214" y="5446"/>
              <a:ext cx="281" cy="336"/>
              <a:chOff x="2150" y="2547"/>
              <a:chExt cx="281" cy="336"/>
            </a:xfrm>
          </p:grpSpPr>
          <p:sp>
            <p:nvSpPr>
              <p:cNvPr id="8222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/>
                  <a:t>G</a:t>
                </a:r>
                <a:endParaRPr kumimoji="0" lang="en-US" altLang="zh-CN" sz="2000"/>
              </a:p>
            </p:txBody>
          </p:sp>
          <p:sp>
            <p:nvSpPr>
              <p:cNvPr id="8223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8208" name="Group 25"/>
            <p:cNvGrpSpPr/>
            <p:nvPr/>
          </p:nvGrpSpPr>
          <p:grpSpPr bwMode="auto">
            <a:xfrm>
              <a:off x="1494" y="6223"/>
              <a:ext cx="281" cy="336"/>
              <a:chOff x="2150" y="2547"/>
              <a:chExt cx="281" cy="336"/>
            </a:xfrm>
          </p:grpSpPr>
          <p:sp>
            <p:nvSpPr>
              <p:cNvPr id="8220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/>
                  <a:t>I</a:t>
                </a:r>
                <a:endParaRPr kumimoji="0" lang="en-US" altLang="zh-CN" sz="2000"/>
              </a:p>
            </p:txBody>
          </p:sp>
          <p:sp>
            <p:nvSpPr>
              <p:cNvPr id="8221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8209" name="Group 28"/>
            <p:cNvGrpSpPr/>
            <p:nvPr/>
          </p:nvGrpSpPr>
          <p:grpSpPr bwMode="auto">
            <a:xfrm>
              <a:off x="774" y="6223"/>
              <a:ext cx="281" cy="336"/>
              <a:chOff x="2150" y="2547"/>
              <a:chExt cx="281" cy="336"/>
            </a:xfrm>
          </p:grpSpPr>
          <p:sp>
            <p:nvSpPr>
              <p:cNvPr id="8218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dirty="0"/>
                  <a:t>H</a:t>
                </a:r>
                <a:endParaRPr kumimoji="0" lang="en-US" altLang="zh-CN" sz="2000" dirty="0"/>
              </a:p>
            </p:txBody>
          </p:sp>
          <p:sp>
            <p:nvSpPr>
              <p:cNvPr id="8219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sp>
          <p:nvSpPr>
            <p:cNvPr id="8210" name="Line 31"/>
            <p:cNvSpPr>
              <a:spLocks noChangeShapeType="1"/>
            </p:cNvSpPr>
            <p:nvPr/>
          </p:nvSpPr>
          <p:spPr bwMode="auto">
            <a:xfrm flipH="1">
              <a:off x="1345" y="4357"/>
              <a:ext cx="329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8211" name="Line 32"/>
            <p:cNvSpPr>
              <a:spLocks noChangeShapeType="1"/>
            </p:cNvSpPr>
            <p:nvPr/>
          </p:nvSpPr>
          <p:spPr bwMode="auto">
            <a:xfrm>
              <a:off x="1921" y="4320"/>
              <a:ext cx="357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8212" name="Line 33"/>
            <p:cNvSpPr>
              <a:spLocks noChangeShapeType="1"/>
            </p:cNvSpPr>
            <p:nvPr/>
          </p:nvSpPr>
          <p:spPr bwMode="auto">
            <a:xfrm flipH="1">
              <a:off x="666" y="4950"/>
              <a:ext cx="477" cy="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8213" name="Line 34"/>
            <p:cNvSpPr>
              <a:spLocks noChangeShapeType="1"/>
            </p:cNvSpPr>
            <p:nvPr/>
          </p:nvSpPr>
          <p:spPr bwMode="auto">
            <a:xfrm flipH="1">
              <a:off x="1301" y="4979"/>
              <a:ext cx="13" cy="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8214" name="Line 35"/>
            <p:cNvSpPr>
              <a:spLocks noChangeShapeType="1"/>
            </p:cNvSpPr>
            <p:nvPr/>
          </p:nvSpPr>
          <p:spPr bwMode="auto">
            <a:xfrm>
              <a:off x="1406" y="4911"/>
              <a:ext cx="434" cy="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8215" name="Line 36"/>
            <p:cNvSpPr>
              <a:spLocks noChangeShapeType="1"/>
            </p:cNvSpPr>
            <p:nvPr/>
          </p:nvSpPr>
          <p:spPr bwMode="auto">
            <a:xfrm flipH="1">
              <a:off x="950" y="5760"/>
              <a:ext cx="23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8216" name="Line 37"/>
            <p:cNvSpPr>
              <a:spLocks noChangeShapeType="1"/>
            </p:cNvSpPr>
            <p:nvPr/>
          </p:nvSpPr>
          <p:spPr bwMode="auto">
            <a:xfrm>
              <a:off x="1310" y="5767"/>
              <a:ext cx="29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8217" name="Line 38"/>
            <p:cNvSpPr>
              <a:spLocks noChangeShapeType="1"/>
            </p:cNvSpPr>
            <p:nvPr/>
          </p:nvSpPr>
          <p:spPr bwMode="auto">
            <a:xfrm>
              <a:off x="2352" y="4979"/>
              <a:ext cx="6" cy="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</p:grpSp>
      <p:sp>
        <p:nvSpPr>
          <p:cNvPr id="342055" name="Text Box 39"/>
          <p:cNvSpPr txBox="1">
            <a:spLocks noChangeArrowheads="1"/>
          </p:cNvSpPr>
          <p:nvPr/>
        </p:nvSpPr>
        <p:spPr bwMode="auto">
          <a:xfrm>
            <a:off x="4495800" y="5105400"/>
            <a:ext cx="373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(A(B(D, E(H, I), F), C(G)))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 </a:t>
            </a:r>
            <a:endParaRPr lang="en-US" altLang="zh-CN" sz="2400" b="1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sp>
        <p:nvSpPr>
          <p:cNvPr id="342056" name="Text Box 40"/>
          <p:cNvSpPr txBox="1">
            <a:spLocks noChangeArrowheads="1"/>
          </p:cNvSpPr>
          <p:nvPr/>
        </p:nvSpPr>
        <p:spPr bwMode="auto">
          <a:xfrm>
            <a:off x="4805536" y="4441614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广义表表示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法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)</a:t>
            </a:r>
            <a:endParaRPr lang="zh-CN" altLang="en-US" sz="2400" b="1" dirty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sp>
        <p:nvSpPr>
          <p:cNvPr id="8198" name="Line 42"/>
          <p:cNvSpPr>
            <a:spLocks noChangeShapeType="1"/>
          </p:cNvSpPr>
          <p:nvPr/>
        </p:nvSpPr>
        <p:spPr bwMode="auto">
          <a:xfrm>
            <a:off x="5105400" y="5562600"/>
            <a:ext cx="19050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43"/>
          <p:cNvSpPr>
            <a:spLocks noChangeShapeType="1"/>
          </p:cNvSpPr>
          <p:nvPr/>
        </p:nvSpPr>
        <p:spPr bwMode="auto">
          <a:xfrm>
            <a:off x="4800600" y="5638800"/>
            <a:ext cx="30480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44"/>
          <p:cNvSpPr>
            <a:spLocks noChangeShapeType="1"/>
          </p:cNvSpPr>
          <p:nvPr/>
        </p:nvSpPr>
        <p:spPr bwMode="auto">
          <a:xfrm>
            <a:off x="7315200" y="5562600"/>
            <a:ext cx="5334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r>
              <a:rPr lang="zh-CN" altLang="en-US" dirty="0"/>
              <a:t>的表示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直观表示法</a:t>
            </a:r>
            <a:r>
              <a:rPr lang="zh-CN" altLang="en-US" dirty="0" smtClean="0"/>
              <a:t>：见左图</a:t>
            </a:r>
            <a:endParaRPr lang="zh-CN" altLang="en-US" dirty="0"/>
          </a:p>
          <a:p>
            <a:r>
              <a:rPr lang="zh-CN" altLang="en-US" dirty="0" smtClean="0"/>
              <a:t>广义</a:t>
            </a:r>
            <a:r>
              <a:rPr lang="zh-CN" altLang="en-US" dirty="0"/>
              <a:t>表表示法：将根作为由子树森林组成的表，名字写在表的</a:t>
            </a:r>
            <a:r>
              <a:rPr lang="zh-CN" altLang="en-US" dirty="0" smtClean="0"/>
              <a:t>左边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边的表示： </a:t>
            </a:r>
            <a:r>
              <a:rPr lang="en-US" altLang="zh-CN" dirty="0" smtClean="0"/>
              <a:t>&lt;A,B&gt;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8"/>
          <p:cNvSpPr>
            <a:spLocks noChangeShapeType="1"/>
          </p:cNvSpPr>
          <p:nvPr/>
        </p:nvSpPr>
        <p:spPr bwMode="auto">
          <a:xfrm>
            <a:off x="3419475" y="4868863"/>
            <a:ext cx="5048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术语：</a:t>
            </a:r>
            <a:endParaRPr lang="zh-CN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>
                <a:cs typeface="+mn-cs"/>
              </a:rPr>
              <a:t>1) </a:t>
            </a:r>
            <a:r>
              <a:rPr lang="zh-CN" altLang="en-US" sz="2400" dirty="0" smtClean="0">
                <a:cs typeface="+mn-cs"/>
              </a:rPr>
              <a:t>结点</a:t>
            </a:r>
            <a:r>
              <a:rPr lang="zh-CN" altLang="en-US" sz="2400" dirty="0">
                <a:cs typeface="+mn-cs"/>
              </a:rPr>
              <a:t>的度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结点的</a:t>
            </a:r>
            <a:r>
              <a:rPr lang="zh-CN" altLang="en-US" sz="2400" b="1" dirty="0">
                <a:solidFill>
                  <a:srgbClr val="C00000"/>
                </a:solidFill>
                <a:cs typeface="+mn-cs"/>
              </a:rPr>
              <a:t>子树</a:t>
            </a:r>
            <a:r>
              <a:rPr lang="zh-CN" altLang="en-US" sz="2400" dirty="0">
                <a:cs typeface="+mn-cs"/>
              </a:rPr>
              <a:t>的数目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树的度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树中各</a:t>
            </a:r>
            <a:r>
              <a:rPr lang="zh-CN" altLang="en-US" sz="2400" b="1" dirty="0">
                <a:solidFill>
                  <a:srgbClr val="C00000"/>
                </a:solidFill>
                <a:cs typeface="+mn-cs"/>
              </a:rPr>
              <a:t>结点度的最大值</a:t>
            </a:r>
            <a:endParaRPr lang="zh-CN" altLang="en-US" sz="2400" b="1" dirty="0">
              <a:solidFill>
                <a:srgbClr val="C00000"/>
              </a:solidFill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cs typeface="+mn-cs"/>
              </a:rPr>
              <a:t>2) </a:t>
            </a:r>
            <a:r>
              <a:rPr lang="zh-CN" altLang="en-US" sz="2400" dirty="0">
                <a:cs typeface="+mn-cs"/>
              </a:rPr>
              <a:t>叶子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度</a:t>
            </a:r>
            <a:r>
              <a:rPr lang="en-US" altLang="zh-CN" sz="2400" dirty="0">
                <a:cs typeface="+mn-cs"/>
              </a:rPr>
              <a:t>=0</a:t>
            </a:r>
            <a:r>
              <a:rPr lang="zh-CN" altLang="en-US" sz="2400" dirty="0">
                <a:cs typeface="+mn-cs"/>
              </a:rPr>
              <a:t>的结点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分支结点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度</a:t>
            </a:r>
            <a:r>
              <a:rPr lang="en-US" altLang="zh-CN" sz="2400" dirty="0">
                <a:cs typeface="+mn-cs"/>
              </a:rPr>
              <a:t>&gt;0</a:t>
            </a:r>
            <a:r>
              <a:rPr lang="zh-CN" altLang="en-US" sz="2400" dirty="0">
                <a:cs typeface="+mn-cs"/>
              </a:rPr>
              <a:t>的结点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cs typeface="+mn-cs"/>
              </a:rPr>
              <a:t>3) </a:t>
            </a:r>
            <a:r>
              <a:rPr lang="zh-CN" altLang="en-US" sz="2400" dirty="0">
                <a:cs typeface="+mn-cs"/>
              </a:rPr>
              <a:t>孩子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 smtClean="0">
                <a:cs typeface="+mn-cs"/>
              </a:rPr>
              <a:t>结点对应了多颗子树，</a:t>
            </a:r>
            <a:r>
              <a:rPr lang="zh-CN" altLang="en-US" sz="2400" b="1" dirty="0" smtClean="0">
                <a:solidFill>
                  <a:srgbClr val="C00000"/>
                </a:solidFill>
                <a:cs typeface="+mn-cs"/>
              </a:rPr>
              <a:t>每颗子树唯一的根</a:t>
            </a:r>
            <a:endParaRPr lang="zh-CN" altLang="en-US" sz="2400" b="1" dirty="0">
              <a:solidFill>
                <a:srgbClr val="C00000"/>
              </a:solidFill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 smtClean="0">
                <a:cs typeface="+mn-cs"/>
              </a:rPr>
              <a:t>    双亲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反之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兄弟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具有相同的双亲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祖先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 smtClean="0">
                <a:cs typeface="+mn-cs"/>
              </a:rPr>
              <a:t>根到当前</a:t>
            </a:r>
            <a:r>
              <a:rPr lang="zh-CN" altLang="en-US" sz="2400" dirty="0">
                <a:cs typeface="+mn-cs"/>
              </a:rPr>
              <a:t>结点路径上的经过所有分支结点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    子孙    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当前结点 </a:t>
            </a:r>
            <a:r>
              <a:rPr lang="zh-CN" altLang="en-US" sz="2400" dirty="0" smtClean="0">
                <a:cs typeface="+mn-cs"/>
              </a:rPr>
              <a:t>的各个子</a:t>
            </a:r>
            <a:r>
              <a:rPr lang="zh-CN" altLang="en-US" sz="2400" dirty="0">
                <a:cs typeface="+mn-cs"/>
              </a:rPr>
              <a:t>树中的所有结点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cs typeface="+mn-cs"/>
              </a:rPr>
              <a:t>4) </a:t>
            </a:r>
            <a:r>
              <a:rPr lang="zh-CN" altLang="en-US" sz="2400" dirty="0">
                <a:cs typeface="+mn-cs"/>
              </a:rPr>
              <a:t>结点层次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根为第一层，依次类推</a:t>
            </a:r>
            <a:endParaRPr lang="zh-CN" altLang="en-US" sz="2400" dirty="0">
              <a:cs typeface="+mn-cs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dirty="0">
                <a:cs typeface="+mn-cs"/>
              </a:rPr>
              <a:t>	树的深度</a:t>
            </a:r>
            <a:r>
              <a:rPr lang="en-US" altLang="zh-CN" sz="2400" dirty="0">
                <a:cs typeface="+mn-cs"/>
              </a:rPr>
              <a:t>: </a:t>
            </a:r>
            <a:r>
              <a:rPr lang="zh-CN" altLang="en-US" sz="2400" dirty="0">
                <a:cs typeface="+mn-cs"/>
              </a:rPr>
              <a:t>树中结点的最大层次</a:t>
            </a:r>
            <a:endParaRPr lang="zh-CN" altLang="en-US" sz="2400" dirty="0">
              <a:cs typeface="+mn-cs"/>
            </a:endParaRP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grpSp>
        <p:nvGrpSpPr>
          <p:cNvPr id="42" name="Group 50"/>
          <p:cNvGrpSpPr/>
          <p:nvPr/>
        </p:nvGrpSpPr>
        <p:grpSpPr bwMode="auto">
          <a:xfrm>
            <a:off x="6804248" y="527049"/>
            <a:ext cx="1905000" cy="2895600"/>
            <a:chOff x="4272" y="624"/>
            <a:chExt cx="1200" cy="1824"/>
          </a:xfrm>
        </p:grpSpPr>
        <p:grpSp>
          <p:nvGrpSpPr>
            <p:cNvPr id="43" name="Group 13"/>
            <p:cNvGrpSpPr/>
            <p:nvPr/>
          </p:nvGrpSpPr>
          <p:grpSpPr bwMode="auto">
            <a:xfrm>
              <a:off x="4954" y="624"/>
              <a:ext cx="177" cy="244"/>
              <a:chOff x="2150" y="2547"/>
              <a:chExt cx="281" cy="336"/>
            </a:xfrm>
          </p:grpSpPr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10000"/>
                  </a:spcBef>
                </a:pPr>
                <a:r>
                  <a:rPr kumimoji="0" lang="en-US" altLang="zh-CN" sz="2000" b="1" dirty="0"/>
                  <a:t>A</a:t>
                </a:r>
                <a:endParaRPr kumimoji="0" lang="en-US" altLang="zh-CN" sz="2000" b="1" dirty="0"/>
              </a:p>
            </p:txBody>
          </p:sp>
          <p:sp>
            <p:nvSpPr>
              <p:cNvPr id="77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4" name="Group 16"/>
            <p:cNvGrpSpPr/>
            <p:nvPr/>
          </p:nvGrpSpPr>
          <p:grpSpPr bwMode="auto">
            <a:xfrm>
              <a:off x="4613" y="1075"/>
              <a:ext cx="177" cy="244"/>
              <a:chOff x="2150" y="2547"/>
              <a:chExt cx="281" cy="336"/>
            </a:xfrm>
          </p:grpSpPr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 dirty="0"/>
                  <a:t>B</a:t>
                </a:r>
                <a:endParaRPr kumimoji="0" lang="en-US" altLang="zh-CN" sz="2000" b="1" dirty="0"/>
              </a:p>
            </p:txBody>
          </p:sp>
          <p:sp>
            <p:nvSpPr>
              <p:cNvPr id="75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5" name="Group 19"/>
            <p:cNvGrpSpPr/>
            <p:nvPr/>
          </p:nvGrpSpPr>
          <p:grpSpPr bwMode="auto">
            <a:xfrm>
              <a:off x="5280" y="1056"/>
              <a:ext cx="177" cy="244"/>
              <a:chOff x="2150" y="2547"/>
              <a:chExt cx="281" cy="336"/>
            </a:xfrm>
          </p:grpSpPr>
          <p:sp>
            <p:nvSpPr>
              <p:cNvPr id="72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 dirty="0"/>
                  <a:t>C</a:t>
                </a:r>
                <a:endParaRPr kumimoji="0" lang="en-US" altLang="zh-CN" sz="2000" b="1" dirty="0"/>
              </a:p>
            </p:txBody>
          </p:sp>
          <p:sp>
            <p:nvSpPr>
              <p:cNvPr id="73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6" name="Group 22"/>
            <p:cNvGrpSpPr/>
            <p:nvPr/>
          </p:nvGrpSpPr>
          <p:grpSpPr bwMode="auto">
            <a:xfrm>
              <a:off x="4272" y="1640"/>
              <a:ext cx="177" cy="244"/>
              <a:chOff x="2150" y="2547"/>
              <a:chExt cx="281" cy="336"/>
            </a:xfrm>
          </p:grpSpPr>
          <p:sp>
            <p:nvSpPr>
              <p:cNvPr id="70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D</a:t>
                </a:r>
                <a:endParaRPr kumimoji="0" lang="en-US" altLang="zh-CN" sz="2000" b="1"/>
              </a:p>
            </p:txBody>
          </p:sp>
          <p:sp>
            <p:nvSpPr>
              <p:cNvPr id="71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7" name="Group 25"/>
            <p:cNvGrpSpPr/>
            <p:nvPr/>
          </p:nvGrpSpPr>
          <p:grpSpPr bwMode="auto">
            <a:xfrm>
              <a:off x="4613" y="1640"/>
              <a:ext cx="177" cy="244"/>
              <a:chOff x="2150" y="2547"/>
              <a:chExt cx="281" cy="336"/>
            </a:xfrm>
          </p:grpSpPr>
          <p:sp>
            <p:nvSpPr>
              <p:cNvPr id="68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E</a:t>
                </a:r>
                <a:endParaRPr kumimoji="0" lang="en-US" altLang="zh-CN" sz="2000" b="1"/>
              </a:p>
            </p:txBody>
          </p:sp>
          <p:sp>
            <p:nvSpPr>
              <p:cNvPr id="69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8" name="Group 28"/>
            <p:cNvGrpSpPr/>
            <p:nvPr/>
          </p:nvGrpSpPr>
          <p:grpSpPr bwMode="auto">
            <a:xfrm>
              <a:off x="4954" y="1640"/>
              <a:ext cx="177" cy="244"/>
              <a:chOff x="2150" y="2547"/>
              <a:chExt cx="281" cy="336"/>
            </a:xfrm>
          </p:grpSpPr>
          <p:sp>
            <p:nvSpPr>
              <p:cNvPr id="66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F</a:t>
                </a:r>
                <a:endParaRPr kumimoji="0" lang="en-US" altLang="zh-CN" sz="2000" b="1"/>
              </a:p>
            </p:txBody>
          </p:sp>
          <p:sp>
            <p:nvSpPr>
              <p:cNvPr id="67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49" name="Group 31"/>
            <p:cNvGrpSpPr/>
            <p:nvPr/>
          </p:nvGrpSpPr>
          <p:grpSpPr bwMode="auto">
            <a:xfrm>
              <a:off x="5295" y="1640"/>
              <a:ext cx="177" cy="244"/>
              <a:chOff x="2150" y="2547"/>
              <a:chExt cx="281" cy="336"/>
            </a:xfrm>
          </p:grpSpPr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G</a:t>
                </a:r>
                <a:endParaRPr kumimoji="0" lang="en-US" altLang="zh-CN" sz="2000" b="1"/>
              </a:p>
            </p:txBody>
          </p:sp>
          <p:sp>
            <p:nvSpPr>
              <p:cNvPr id="65" name="Oval 3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50" name="Group 34"/>
            <p:cNvGrpSpPr/>
            <p:nvPr/>
          </p:nvGrpSpPr>
          <p:grpSpPr bwMode="auto">
            <a:xfrm>
              <a:off x="4840" y="2204"/>
              <a:ext cx="178" cy="244"/>
              <a:chOff x="2150" y="2547"/>
              <a:chExt cx="281" cy="336"/>
            </a:xfrm>
          </p:grpSpPr>
          <p:sp>
            <p:nvSpPr>
              <p:cNvPr id="62" name="Text Box 3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I</a:t>
                </a:r>
                <a:endParaRPr kumimoji="0" lang="en-US" altLang="zh-CN" sz="2000" b="1"/>
              </a:p>
            </p:txBody>
          </p:sp>
          <p:sp>
            <p:nvSpPr>
              <p:cNvPr id="63" name="Oval 3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grpSp>
          <p:nvGrpSpPr>
            <p:cNvPr id="51" name="Group 37"/>
            <p:cNvGrpSpPr/>
            <p:nvPr/>
          </p:nvGrpSpPr>
          <p:grpSpPr bwMode="auto">
            <a:xfrm>
              <a:off x="4386" y="2204"/>
              <a:ext cx="177" cy="244"/>
              <a:chOff x="2150" y="2547"/>
              <a:chExt cx="281" cy="336"/>
            </a:xfrm>
          </p:grpSpPr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kumimoji="0" lang="en-US" altLang="zh-CN" sz="2000" b="1"/>
                  <a:t>H</a:t>
                </a:r>
                <a:endParaRPr kumimoji="0" lang="en-US" altLang="zh-CN" sz="2000" b="1"/>
              </a:p>
            </p:txBody>
          </p:sp>
          <p:sp>
            <p:nvSpPr>
              <p:cNvPr id="61" name="Oval 3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 flipH="1">
              <a:off x="4746" y="850"/>
              <a:ext cx="208" cy="2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5110" y="823"/>
              <a:ext cx="225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>
              <a:off x="4317" y="1280"/>
              <a:ext cx="302" cy="4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 flipH="1">
              <a:off x="4718" y="1301"/>
              <a:ext cx="8" cy="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4785" y="1252"/>
              <a:ext cx="274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 flipH="1">
              <a:off x="4497" y="1868"/>
              <a:ext cx="145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4724" y="1873"/>
              <a:ext cx="183" cy="3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5382" y="1301"/>
              <a:ext cx="4" cy="3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44"/>
          <p:cNvGrpSpPr/>
          <p:nvPr/>
        </p:nvGrpSpPr>
        <p:grpSpPr bwMode="auto">
          <a:xfrm>
            <a:off x="3227040" y="2146176"/>
            <a:ext cx="3505200" cy="1066800"/>
            <a:chOff x="2016" y="2976"/>
            <a:chExt cx="2208" cy="672"/>
          </a:xfrm>
        </p:grpSpPr>
        <p:grpSp>
          <p:nvGrpSpPr>
            <p:cNvPr id="10244" name="Group 33"/>
            <p:cNvGrpSpPr/>
            <p:nvPr/>
          </p:nvGrpSpPr>
          <p:grpSpPr bwMode="auto">
            <a:xfrm>
              <a:off x="2016" y="2976"/>
              <a:ext cx="720" cy="672"/>
              <a:chOff x="2016" y="2976"/>
              <a:chExt cx="720" cy="672"/>
            </a:xfrm>
          </p:grpSpPr>
          <p:sp>
            <p:nvSpPr>
              <p:cNvPr id="10255" name="Oval 28"/>
              <p:cNvSpPr>
                <a:spLocks noChangeArrowheads="1"/>
              </p:cNvSpPr>
              <p:nvPr/>
            </p:nvSpPr>
            <p:spPr bwMode="auto">
              <a:xfrm>
                <a:off x="2256" y="297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+mj-lt"/>
                    <a:ea typeface="+mj-ea"/>
                  </a:rPr>
                  <a:t>A</a:t>
                </a:r>
                <a:endParaRPr lang="en-US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10256" name="Oval 29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+mj-lt"/>
                    <a:ea typeface="+mj-ea"/>
                  </a:rPr>
                  <a:t>B</a:t>
                </a:r>
                <a:endParaRPr lang="en-US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10257" name="Oval 30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+mj-lt"/>
                    <a:ea typeface="+mj-ea"/>
                  </a:rPr>
                  <a:t>C</a:t>
                </a:r>
                <a:endParaRPr lang="en-US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10258" name="Line 31"/>
              <p:cNvSpPr>
                <a:spLocks noChangeShapeType="1"/>
              </p:cNvSpPr>
              <p:nvPr/>
            </p:nvSpPr>
            <p:spPr bwMode="auto">
              <a:xfrm flipH="1">
                <a:off x="2160" y="3168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10259" name="Line 32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0245" name="Group 34"/>
            <p:cNvGrpSpPr/>
            <p:nvPr/>
          </p:nvGrpSpPr>
          <p:grpSpPr bwMode="auto">
            <a:xfrm>
              <a:off x="3504" y="2976"/>
              <a:ext cx="720" cy="672"/>
              <a:chOff x="2016" y="2976"/>
              <a:chExt cx="720" cy="672"/>
            </a:xfrm>
          </p:grpSpPr>
          <p:sp>
            <p:nvSpPr>
              <p:cNvPr id="10250" name="Oval 35"/>
              <p:cNvSpPr>
                <a:spLocks noChangeArrowheads="1"/>
              </p:cNvSpPr>
              <p:nvPr/>
            </p:nvSpPr>
            <p:spPr bwMode="auto">
              <a:xfrm>
                <a:off x="2256" y="297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+mj-lt"/>
                    <a:ea typeface="+mj-ea"/>
                  </a:rPr>
                  <a:t>A</a:t>
                </a:r>
                <a:endParaRPr lang="en-US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10251" name="Oval 36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+mj-lt"/>
                    <a:ea typeface="+mj-ea"/>
                  </a:rPr>
                  <a:t>C</a:t>
                </a:r>
                <a:endParaRPr lang="en-US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10252" name="Oval 37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+mj-lt"/>
                    <a:ea typeface="+mj-ea"/>
                  </a:rPr>
                  <a:t>B</a:t>
                </a:r>
                <a:endParaRPr lang="en-US" altLang="zh-CN" sz="2400">
                  <a:latin typeface="+mj-lt"/>
                  <a:ea typeface="+mj-ea"/>
                </a:endParaRPr>
              </a:p>
            </p:txBody>
          </p:sp>
          <p:sp>
            <p:nvSpPr>
              <p:cNvPr id="10253" name="Line 38"/>
              <p:cNvSpPr>
                <a:spLocks noChangeShapeType="1"/>
              </p:cNvSpPr>
              <p:nvPr/>
            </p:nvSpPr>
            <p:spPr bwMode="auto">
              <a:xfrm flipH="1">
                <a:off x="2160" y="3168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10254" name="Line 39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0246" name="Group 43"/>
            <p:cNvGrpSpPr/>
            <p:nvPr/>
          </p:nvGrpSpPr>
          <p:grpSpPr bwMode="auto">
            <a:xfrm>
              <a:off x="2976" y="3072"/>
              <a:ext cx="336" cy="336"/>
              <a:chOff x="2880" y="3024"/>
              <a:chExt cx="336" cy="336"/>
            </a:xfrm>
          </p:grpSpPr>
          <p:sp>
            <p:nvSpPr>
              <p:cNvPr id="10247" name="Line 40"/>
              <p:cNvSpPr>
                <a:spLocks noChangeShapeType="1"/>
              </p:cNvSpPr>
              <p:nvPr/>
            </p:nvSpPr>
            <p:spPr bwMode="auto">
              <a:xfrm>
                <a:off x="2880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10248" name="Line 41"/>
              <p:cNvSpPr>
                <a:spLocks noChangeShapeType="1"/>
              </p:cNvSpPr>
              <p:nvPr/>
            </p:nvSpPr>
            <p:spPr bwMode="auto">
              <a:xfrm>
                <a:off x="2880" y="326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10249" name="Line 42"/>
              <p:cNvSpPr>
                <a:spLocks noChangeShapeType="1"/>
              </p:cNvSpPr>
              <p:nvPr/>
            </p:nvSpPr>
            <p:spPr bwMode="auto">
              <a:xfrm flipH="1">
                <a:off x="2976" y="3024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r>
              <a:rPr lang="zh-CN" altLang="en-US" dirty="0" smtClean="0"/>
              <a:t>术语（续）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908720"/>
            <a:ext cx="8100392" cy="4114800"/>
          </a:xfrm>
        </p:spPr>
        <p:txBody>
          <a:bodyPr/>
          <a:lstStyle/>
          <a:p>
            <a:pPr indent="476250">
              <a:buFont typeface="Symbol" panose="05050102010706020507" pitchFamily="18" charset="2"/>
              <a:buAutoNum type="arabicParenR" startAt="5"/>
              <a:defRPr/>
            </a:pPr>
            <a:r>
              <a:rPr lang="zh-CN" altLang="en-US" sz="2800" b="1" dirty="0" smtClean="0">
                <a:latin typeface="+mj-lt"/>
                <a:ea typeface="+mj-ea"/>
              </a:rPr>
              <a:t>有序</a:t>
            </a:r>
            <a:r>
              <a:rPr lang="zh-CN" altLang="en-US" sz="2800" b="1" dirty="0">
                <a:latin typeface="+mj-lt"/>
                <a:ea typeface="+mj-ea"/>
              </a:rPr>
              <a:t>树</a:t>
            </a:r>
            <a:r>
              <a:rPr lang="zh-CN" altLang="en-US" sz="2400" b="1" dirty="0">
                <a:latin typeface="+mj-lt"/>
                <a:ea typeface="+mj-ea"/>
              </a:rPr>
              <a:t>    </a:t>
            </a:r>
            <a:r>
              <a:rPr lang="en-US" altLang="zh-CN" sz="2400" b="1" dirty="0">
                <a:latin typeface="+mj-lt"/>
                <a:ea typeface="+mj-ea"/>
              </a:rPr>
              <a:t>:    </a:t>
            </a:r>
            <a:r>
              <a:rPr lang="zh-CN" altLang="en-US" sz="2400" b="1" dirty="0">
                <a:latin typeface="+mj-lt"/>
                <a:ea typeface="+mj-ea"/>
              </a:rPr>
              <a:t>子树从左到右是有次序</a:t>
            </a:r>
            <a:endParaRPr lang="zh-CN" altLang="en-US" sz="2400" b="1" dirty="0">
              <a:latin typeface="+mj-lt"/>
              <a:ea typeface="+mj-ea"/>
            </a:endParaRPr>
          </a:p>
          <a:p>
            <a:pPr indent="476250">
              <a:buNone/>
              <a:defRPr/>
            </a:pPr>
            <a:r>
              <a:rPr lang="zh-CN" altLang="en-US" sz="2400" b="1" dirty="0">
                <a:latin typeface="+mj-lt"/>
                <a:ea typeface="+mj-ea"/>
              </a:rPr>
              <a:t> 无序树     ：  子树无次序关系</a:t>
            </a:r>
            <a:endParaRPr lang="zh-CN" altLang="en-US" sz="2400" b="1" dirty="0">
              <a:latin typeface="+mj-lt"/>
              <a:ea typeface="+mj-ea"/>
            </a:endParaRPr>
          </a:p>
          <a:p>
            <a:pPr indent="476250">
              <a:buNone/>
              <a:defRPr/>
            </a:pPr>
            <a:endParaRPr lang="zh-CN" altLang="en-US" sz="2400" b="1" dirty="0">
              <a:latin typeface="+mj-lt"/>
              <a:ea typeface="+mj-ea"/>
            </a:endParaRPr>
          </a:p>
          <a:p>
            <a:pPr indent="476250">
              <a:buNone/>
              <a:defRPr/>
            </a:pPr>
            <a:endParaRPr lang="zh-CN" altLang="en-US" sz="2400" b="1" dirty="0">
              <a:latin typeface="+mj-lt"/>
              <a:ea typeface="+mj-ea"/>
            </a:endParaRPr>
          </a:p>
          <a:p>
            <a:pPr indent="476250">
              <a:buNone/>
              <a:defRPr/>
            </a:pPr>
            <a:endParaRPr lang="zh-CN" altLang="en-US" sz="2400" b="1" dirty="0">
              <a:latin typeface="+mj-lt"/>
              <a:ea typeface="+mj-ea"/>
            </a:endParaRPr>
          </a:p>
          <a:p>
            <a:pPr indent="476250">
              <a:buFont typeface="Symbol" panose="05050102010706020507" pitchFamily="18" charset="2"/>
              <a:buAutoNum type="arabicParenR" startAt="6"/>
              <a:defRPr/>
            </a:pPr>
            <a:r>
              <a:rPr lang="zh-CN" altLang="en-US" sz="2800" b="1" dirty="0" smtClean="0">
                <a:latin typeface="+mj-lt"/>
                <a:ea typeface="+mj-ea"/>
              </a:rPr>
              <a:t>森林</a:t>
            </a:r>
            <a:r>
              <a:rPr lang="en-US" altLang="zh-CN" sz="2400" b="1" dirty="0" smtClean="0">
                <a:latin typeface="+mj-lt"/>
                <a:ea typeface="+mj-ea"/>
              </a:rPr>
              <a:t>:</a:t>
            </a:r>
            <a:r>
              <a:rPr lang="zh-CN" altLang="en-US" sz="2400" b="1" dirty="0" smtClean="0">
                <a:latin typeface="+mj-lt"/>
                <a:ea typeface="+mj-ea"/>
              </a:rPr>
              <a:t>由 </a:t>
            </a:r>
            <a:r>
              <a:rPr lang="en-US" altLang="zh-CN" sz="2400" b="1" dirty="0">
                <a:latin typeface="+mj-lt"/>
                <a:ea typeface="+mj-ea"/>
              </a:rPr>
              <a:t>m </a:t>
            </a:r>
            <a:r>
              <a:rPr lang="zh-CN" altLang="en-US" sz="2400" b="1" dirty="0">
                <a:latin typeface="+mj-lt"/>
                <a:ea typeface="+mj-ea"/>
              </a:rPr>
              <a:t>棵互不相交的树构成，</a:t>
            </a:r>
            <a:r>
              <a:rPr lang="en-US" altLang="zh-CN" sz="2400" b="1" dirty="0">
                <a:latin typeface="+mj-lt"/>
                <a:ea typeface="+mj-ea"/>
              </a:rPr>
              <a:t>F </a:t>
            </a:r>
            <a:r>
              <a:rPr lang="en-US" altLang="zh-CN" sz="2400" b="1" dirty="0" smtClean="0">
                <a:latin typeface="+mj-lt"/>
                <a:ea typeface="+mj-ea"/>
              </a:rPr>
              <a:t>= (</a:t>
            </a:r>
            <a:r>
              <a:rPr lang="en-US" altLang="zh-CN" sz="2400" b="1" dirty="0">
                <a:latin typeface="+mj-lt"/>
                <a:ea typeface="+mj-ea"/>
              </a:rPr>
              <a:t>T</a:t>
            </a:r>
            <a:r>
              <a:rPr lang="en-US" altLang="zh-CN" sz="2400" b="1" baseline="-25000" dirty="0">
                <a:latin typeface="+mj-lt"/>
                <a:ea typeface="+mj-ea"/>
              </a:rPr>
              <a:t>1</a:t>
            </a:r>
            <a:r>
              <a:rPr lang="en-US" altLang="zh-CN" sz="2400" b="1" dirty="0">
                <a:latin typeface="+mj-lt"/>
                <a:ea typeface="+mj-ea"/>
              </a:rPr>
              <a:t>,T</a:t>
            </a:r>
            <a:r>
              <a:rPr lang="en-US" altLang="zh-CN" sz="2400" b="1" baseline="-25000" dirty="0">
                <a:latin typeface="+mj-lt"/>
                <a:ea typeface="+mj-ea"/>
              </a:rPr>
              <a:t>2</a:t>
            </a:r>
            <a:r>
              <a:rPr lang="en-US" altLang="zh-CN" sz="2400" b="1" dirty="0">
                <a:latin typeface="+mj-lt"/>
                <a:ea typeface="+mj-ea"/>
              </a:rPr>
              <a:t>,.......T</a:t>
            </a:r>
            <a:r>
              <a:rPr lang="en-US" altLang="zh-CN" sz="2400" b="1" baseline="-25000" dirty="0">
                <a:latin typeface="+mj-lt"/>
                <a:ea typeface="+mj-ea"/>
              </a:rPr>
              <a:t>m</a:t>
            </a:r>
            <a:r>
              <a:rPr lang="en-US" altLang="zh-CN" sz="2400" b="1" dirty="0">
                <a:latin typeface="+mj-lt"/>
                <a:ea typeface="+mj-ea"/>
              </a:rPr>
              <a:t>)</a:t>
            </a:r>
            <a:endParaRPr lang="en-US" altLang="zh-CN" sz="2400" b="1" dirty="0">
              <a:latin typeface="+mj-lt"/>
              <a:ea typeface="+mj-ea"/>
            </a:endParaRPr>
          </a:p>
          <a:p>
            <a:pPr indent="476250">
              <a:buNone/>
              <a:defRPr/>
            </a:pPr>
            <a:endParaRPr lang="en-US" altLang="zh-CN" sz="2400" b="1" dirty="0" smtClean="0">
              <a:latin typeface="+mj-lt"/>
              <a:ea typeface="+mj-ea"/>
            </a:endParaRPr>
          </a:p>
          <a:p>
            <a:pPr indent="476250">
              <a:buNone/>
              <a:defRPr/>
            </a:pPr>
            <a:r>
              <a:rPr lang="zh-CN" altLang="en-US" sz="2400" b="1" dirty="0" smtClean="0">
                <a:latin typeface="+mj-lt"/>
                <a:ea typeface="+mj-ea"/>
              </a:rPr>
              <a:t>子</a:t>
            </a:r>
            <a:r>
              <a:rPr lang="zh-CN" altLang="en-US" sz="2400" b="1" dirty="0">
                <a:latin typeface="+mj-lt"/>
                <a:ea typeface="+mj-ea"/>
              </a:rPr>
              <a:t>树就是森林</a:t>
            </a:r>
            <a:endParaRPr lang="zh-CN" altLang="en-US" sz="2400" b="1" dirty="0">
              <a:latin typeface="+mj-lt"/>
              <a:ea typeface="+mj-ea"/>
            </a:endParaRPr>
          </a:p>
          <a:p>
            <a:endParaRPr lang="zh-CN" altLang="en-US" sz="2400" dirty="0">
              <a:latin typeface="+mj-lt"/>
              <a:ea typeface="+mj-ea"/>
            </a:endParaRP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6005323" y="38770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+mj-lt"/>
                <a:ea typeface="+mj-ea"/>
              </a:rPr>
              <a:t>A</a:t>
            </a:r>
            <a:endParaRPr lang="en-US" altLang="zh-CN" b="1" dirty="0">
              <a:latin typeface="+mj-lt"/>
              <a:ea typeface="+mj-ea"/>
            </a:endParaRP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74992" y="47914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latin typeface="+mj-lt"/>
                <a:ea typeface="+mj-ea"/>
              </a:rPr>
              <a:t>B</a:t>
            </a:r>
            <a:endParaRPr lang="en-US" altLang="zh-CN" b="1">
              <a:latin typeface="+mj-lt"/>
              <a:ea typeface="+mj-ea"/>
            </a:endParaRP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6071775" y="47152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latin typeface="+mj-lt"/>
                <a:ea typeface="+mj-ea"/>
              </a:rPr>
              <a:t>C</a:t>
            </a:r>
            <a:endParaRPr lang="en-US" altLang="zh-CN" b="1">
              <a:latin typeface="+mj-lt"/>
              <a:ea typeface="+mj-ea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7068558" y="47152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latin typeface="+mj-lt"/>
                <a:ea typeface="+mj-ea"/>
              </a:rPr>
              <a:t>D</a:t>
            </a:r>
            <a:endParaRPr lang="en-US" altLang="zh-CN" b="1">
              <a:latin typeface="+mj-lt"/>
              <a:ea typeface="+mj-ea"/>
            </a:endParaRP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4410470" y="57820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latin typeface="+mj-lt"/>
                <a:ea typeface="+mj-ea"/>
              </a:rPr>
              <a:t>E</a:t>
            </a:r>
            <a:endParaRPr lang="en-US" altLang="zh-CN" b="1">
              <a:latin typeface="+mj-lt"/>
              <a:ea typeface="+mj-ea"/>
            </a:endParaRP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5340801" y="57820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latin typeface="+mj-lt"/>
                <a:ea typeface="+mj-ea"/>
              </a:rPr>
              <a:t>F</a:t>
            </a:r>
            <a:endParaRPr lang="en-US" altLang="zh-CN" b="1">
              <a:latin typeface="+mj-lt"/>
              <a:ea typeface="+mj-ea"/>
            </a:endParaRP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6138227" y="57058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latin typeface="+mj-lt"/>
                <a:ea typeface="+mj-ea"/>
              </a:rPr>
              <a:t>G</a:t>
            </a:r>
            <a:endParaRPr lang="en-US" altLang="zh-CN" b="1">
              <a:latin typeface="+mj-lt"/>
              <a:ea typeface="+mj-ea"/>
            </a:endParaRPr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7267914" y="57058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latin typeface="+mj-lt"/>
                <a:ea typeface="+mj-ea"/>
              </a:rPr>
              <a:t>I</a:t>
            </a:r>
            <a:endParaRPr lang="en-US" altLang="zh-CN" b="1">
              <a:latin typeface="+mj-lt"/>
              <a:ea typeface="+mj-ea"/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7799532" y="57058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latin typeface="+mj-lt"/>
                <a:ea typeface="+mj-ea"/>
              </a:rPr>
              <a:t>J</a:t>
            </a:r>
            <a:endParaRPr lang="en-US" altLang="zh-CN" b="1">
              <a:latin typeface="+mj-lt"/>
              <a:ea typeface="+mj-ea"/>
            </a:endParaRP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6736297" y="5705835"/>
            <a:ext cx="398713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latin typeface="+mj-lt"/>
                <a:ea typeface="+mj-ea"/>
              </a:rPr>
              <a:t>H</a:t>
            </a:r>
            <a:endParaRPr lang="en-US" altLang="zh-CN" b="1">
              <a:latin typeface="+mj-lt"/>
              <a:ea typeface="+mj-ea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H="1">
            <a:off x="5407253" y="4258035"/>
            <a:ext cx="66452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 flipH="1">
            <a:off x="4676279" y="5172435"/>
            <a:ext cx="3987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340801" y="5248635"/>
            <a:ext cx="132904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>
            <a:off x="6935653" y="5172435"/>
            <a:ext cx="265809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6271131" y="51724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6271131" y="43342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6404036" y="4181835"/>
            <a:ext cx="66452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>
            <a:off x="7334366" y="5172435"/>
            <a:ext cx="6645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>
            <a:off x="7467271" y="5096235"/>
            <a:ext cx="46516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 flipV="1">
            <a:off x="676670" y="6391635"/>
            <a:ext cx="7705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339033" y="4410435"/>
            <a:ext cx="1511300" cy="23749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571058" y="4410435"/>
            <a:ext cx="1871662" cy="23749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5923358" y="4337410"/>
            <a:ext cx="792162" cy="23749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38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initial(T)             </a:t>
            </a:r>
            <a:r>
              <a:rPr lang="zh-CN" altLang="en-US" sz="2400" dirty="0"/>
              <a:t>初始化</a:t>
            </a:r>
            <a:endParaRPr lang="zh-CN" altLang="en-US" sz="2400" dirty="0"/>
          </a:p>
          <a:p>
            <a:r>
              <a:rPr lang="en-US" altLang="zh-CN" sz="2400" dirty="0"/>
              <a:t>root(T)        </a:t>
            </a:r>
            <a:r>
              <a:rPr lang="zh-CN" altLang="en-US" sz="2400" dirty="0"/>
              <a:t>返回根结点</a:t>
            </a:r>
            <a:endParaRPr lang="zh-CN" altLang="en-US" sz="2400" dirty="0"/>
          </a:p>
          <a:p>
            <a:r>
              <a:rPr lang="en-US" altLang="zh-CN" sz="2400" dirty="0"/>
              <a:t>parent(T, x)          </a:t>
            </a:r>
            <a:r>
              <a:rPr lang="zh-CN" altLang="en-US" sz="2400" dirty="0"/>
              <a:t>返回结点 </a:t>
            </a:r>
            <a:r>
              <a:rPr lang="en-US" altLang="zh-CN" sz="2400" dirty="0"/>
              <a:t>x </a:t>
            </a:r>
            <a:r>
              <a:rPr lang="zh-CN" altLang="en-US" sz="2400" dirty="0"/>
              <a:t>的双亲</a:t>
            </a:r>
            <a:endParaRPr lang="zh-CN" altLang="en-US" sz="2400" dirty="0"/>
          </a:p>
          <a:p>
            <a:r>
              <a:rPr lang="en-US" altLang="zh-CN" sz="2400" dirty="0"/>
              <a:t>child(T, x,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          </a:t>
            </a:r>
            <a:r>
              <a:rPr lang="zh-CN" altLang="en-US" sz="2400" dirty="0"/>
              <a:t>返回结点 </a:t>
            </a:r>
            <a:r>
              <a:rPr lang="en-US" altLang="zh-CN" sz="2400" dirty="0"/>
              <a:t>x  </a:t>
            </a:r>
            <a:r>
              <a:rPr lang="zh-CN" altLang="en-US" sz="2400" dirty="0"/>
              <a:t>的第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个孩子</a:t>
            </a:r>
            <a:endParaRPr lang="zh-CN" altLang="en-US" sz="2400" dirty="0"/>
          </a:p>
          <a:p>
            <a:r>
              <a:rPr lang="en-US" altLang="zh-CN" sz="2400" dirty="0" err="1"/>
              <a:t>crt_tree</a:t>
            </a:r>
            <a:r>
              <a:rPr lang="en-US" altLang="zh-CN" sz="2400" dirty="0"/>
              <a:t>(x, F)         </a:t>
            </a:r>
            <a:r>
              <a:rPr lang="zh-CN" altLang="en-US" sz="2400" dirty="0"/>
              <a:t>生成一棵以 </a:t>
            </a:r>
            <a:r>
              <a:rPr lang="en-US" altLang="zh-CN" sz="2400" dirty="0"/>
              <a:t>x </a:t>
            </a:r>
            <a:r>
              <a:rPr lang="zh-CN" altLang="en-US" sz="2400" dirty="0"/>
              <a:t>为根，</a:t>
            </a:r>
            <a:r>
              <a:rPr lang="en-US" altLang="zh-CN" sz="2400" dirty="0"/>
              <a:t>F </a:t>
            </a:r>
            <a:r>
              <a:rPr lang="zh-CN" altLang="en-US" sz="2400" dirty="0"/>
              <a:t>为子树的树</a:t>
            </a:r>
            <a:endParaRPr lang="zh-CN" altLang="en-US" sz="2400" dirty="0"/>
          </a:p>
          <a:p>
            <a:r>
              <a:rPr lang="en-US" altLang="zh-CN" sz="2400" dirty="0" err="1"/>
              <a:t>ins_child</a:t>
            </a:r>
            <a:r>
              <a:rPr lang="en-US" altLang="zh-CN" sz="2400" dirty="0"/>
              <a:t>(T, y,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x)  </a:t>
            </a:r>
            <a:r>
              <a:rPr lang="zh-CN" altLang="en-US" sz="2400" dirty="0"/>
              <a:t>把 </a:t>
            </a:r>
            <a:r>
              <a:rPr lang="en-US" altLang="zh-CN" sz="2400" dirty="0"/>
              <a:t>x </a:t>
            </a:r>
            <a:r>
              <a:rPr lang="zh-CN" altLang="en-US" sz="2400" dirty="0"/>
              <a:t>插入到 </a:t>
            </a:r>
            <a:r>
              <a:rPr lang="en-US" altLang="zh-CN" sz="2400" dirty="0"/>
              <a:t>y</a:t>
            </a:r>
            <a:r>
              <a:rPr lang="zh-CN" altLang="en-US" sz="2400" dirty="0"/>
              <a:t>的第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棵子树处 </a:t>
            </a:r>
            <a:endParaRPr lang="zh-CN" altLang="en-US" sz="2400" dirty="0"/>
          </a:p>
          <a:p>
            <a:r>
              <a:rPr lang="en-US" altLang="zh-CN" sz="2400" dirty="0" err="1"/>
              <a:t>del_child</a:t>
            </a:r>
            <a:r>
              <a:rPr lang="en-US" altLang="zh-CN" sz="2400" dirty="0"/>
              <a:t>(T, y,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    </a:t>
            </a:r>
            <a:r>
              <a:rPr lang="zh-CN" altLang="en-US" sz="2400" dirty="0"/>
              <a:t>删除结点</a:t>
            </a:r>
            <a:r>
              <a:rPr lang="en-US" altLang="zh-CN" sz="2400" dirty="0"/>
              <a:t>y</a:t>
            </a:r>
            <a:r>
              <a:rPr lang="zh-CN" altLang="en-US" sz="2400" dirty="0"/>
              <a:t>的第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棵子树</a:t>
            </a:r>
            <a:endParaRPr lang="zh-CN" altLang="en-US" sz="2400" dirty="0"/>
          </a:p>
          <a:p>
            <a:r>
              <a:rPr lang="en-US" altLang="zh-CN" sz="2400" dirty="0"/>
              <a:t>traverse(T)            </a:t>
            </a:r>
            <a:r>
              <a:rPr lang="zh-CN" altLang="en-US" sz="2400" dirty="0"/>
              <a:t>遍历</a:t>
            </a:r>
            <a:endParaRPr lang="zh-CN" altLang="en-US" sz="2400" dirty="0"/>
          </a:p>
          <a:p>
            <a:r>
              <a:rPr lang="en-US" altLang="zh-CN" sz="2400" dirty="0"/>
              <a:t>clear(T)                  </a:t>
            </a:r>
            <a:r>
              <a:rPr lang="zh-CN" altLang="en-US" sz="2400" dirty="0"/>
              <a:t>清除</a:t>
            </a:r>
            <a:endParaRPr lang="zh-CN" altLang="en-US" sz="2400" dirty="0"/>
          </a:p>
          <a:p>
            <a:r>
              <a:rPr lang="en-US" altLang="zh-CN" sz="2400" dirty="0"/>
              <a:t>depth(T)</a:t>
            </a:r>
            <a:r>
              <a:rPr lang="zh-CN" altLang="en-US" sz="2400" dirty="0"/>
              <a:t>树的深度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59948"/>
            <a:ext cx="8856984" cy="73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" y="3140968"/>
            <a:ext cx="878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" y="1844824"/>
            <a:ext cx="8938536" cy="86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14"/>
          <p:cNvSpPr txBox="1">
            <a:spLocks noChangeArrowheads="1"/>
          </p:cNvSpPr>
          <p:nvPr/>
        </p:nvSpPr>
        <p:spPr bwMode="auto">
          <a:xfrm>
            <a:off x="1296144" y="5294535"/>
            <a:ext cx="788436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/>
              <a:t>   </a:t>
            </a:r>
            <a:r>
              <a:rPr lang="zh-CN" altLang="en-US" sz="1800" b="1" dirty="0"/>
              <a:t>空树          只有根节点      右子树为空     左子树为空       左、右子树皆非空</a:t>
            </a:r>
            <a:endParaRPr lang="zh-CN" altLang="en-US" sz="1800" b="1" dirty="0"/>
          </a:p>
        </p:txBody>
      </p:sp>
      <p:sp>
        <p:nvSpPr>
          <p:cNvPr id="12293" name="Rectangle 18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543800" cy="1530152"/>
          </a:xfrm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en-US" altLang="zh-CN" sz="4000" dirty="0" smtClean="0"/>
              <a:t>4.2 </a:t>
            </a:r>
            <a:r>
              <a:rPr lang="zh-CN" altLang="en-US" sz="4000" dirty="0" smtClean="0"/>
              <a:t>二叉树的概念及存储结构</a:t>
            </a:r>
            <a:br>
              <a:rPr lang="en-US" altLang="zh-CN" sz="4000" dirty="0"/>
            </a:br>
            <a:r>
              <a:rPr lang="en-US" altLang="zh-CN" sz="3600" dirty="0" smtClean="0"/>
              <a:t>4.2.1 </a:t>
            </a:r>
            <a:r>
              <a:rPr lang="zh-CN" altLang="en-US" sz="3600" dirty="0"/>
              <a:t>二叉树的概念</a:t>
            </a:r>
            <a:endParaRPr lang="zh-CN" altLang="en-US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46448"/>
            <a:ext cx="7620000" cy="4114800"/>
          </a:xfrm>
        </p:spPr>
        <p:txBody>
          <a:bodyPr/>
          <a:lstStyle/>
          <a:p>
            <a:r>
              <a:rPr lang="zh-CN" altLang="en-US" sz="3000" dirty="0"/>
              <a:t>二叉树（</a:t>
            </a:r>
            <a:r>
              <a:rPr lang="en-US" altLang="zh-CN" sz="3000" dirty="0"/>
              <a:t>Binary Tree</a:t>
            </a:r>
            <a:r>
              <a:rPr lang="zh-CN" altLang="en-US" sz="3000" dirty="0"/>
              <a:t>）定义：</a:t>
            </a:r>
            <a:endParaRPr lang="zh-CN" altLang="en-US" sz="3000" dirty="0"/>
          </a:p>
          <a:p>
            <a:r>
              <a:rPr lang="zh-CN" altLang="en-US" sz="3000" b="1" dirty="0">
                <a:solidFill>
                  <a:srgbClr val="C00000"/>
                </a:solidFill>
              </a:rPr>
              <a:t>度为</a:t>
            </a:r>
            <a:r>
              <a:rPr lang="en-US" altLang="zh-CN" sz="3000" b="1" dirty="0">
                <a:solidFill>
                  <a:srgbClr val="C00000"/>
                </a:solidFill>
              </a:rPr>
              <a:t>2</a:t>
            </a:r>
            <a:r>
              <a:rPr lang="zh-CN" altLang="en-US" sz="3000" dirty="0"/>
              <a:t>的</a:t>
            </a:r>
            <a:r>
              <a:rPr lang="zh-CN" altLang="en-US" sz="3000" b="1" dirty="0">
                <a:solidFill>
                  <a:srgbClr val="00B050"/>
                </a:solidFill>
              </a:rPr>
              <a:t>有序树</a:t>
            </a:r>
            <a:r>
              <a:rPr lang="zh-CN" altLang="en-US" sz="3000" dirty="0"/>
              <a:t>：每个结点至多有两棵子树</a:t>
            </a:r>
            <a:endParaRPr lang="zh-CN" altLang="en-US" sz="3000" dirty="0"/>
          </a:p>
          <a:p>
            <a:r>
              <a:rPr lang="zh-CN" altLang="en-US" sz="3000" dirty="0"/>
              <a:t>二叉树或为空，或是由根结点、左、右子树组成，且左右子树也为二叉树</a:t>
            </a:r>
            <a:endParaRPr lang="zh-CN" altLang="en-US" sz="3000" dirty="0"/>
          </a:p>
          <a:p>
            <a:r>
              <a:rPr lang="zh-CN" altLang="en-US" sz="3000" dirty="0" smtClean="0"/>
              <a:t>二叉树</a:t>
            </a:r>
            <a:r>
              <a:rPr lang="zh-CN" altLang="en-US" sz="3000" dirty="0"/>
              <a:t>的基本形态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endParaRPr lang="en-US" altLang="zh-CN" sz="3000" dirty="0" smtClean="0"/>
          </a:p>
          <a:p>
            <a:endParaRPr lang="en-US" altLang="zh-CN" sz="3000" dirty="0"/>
          </a:p>
          <a:p>
            <a:r>
              <a:rPr lang="zh-CN" altLang="en-US" sz="3000" dirty="0"/>
              <a:t>思考：画出具有三个节点的二叉树的所有形态？</a:t>
            </a:r>
            <a:endParaRPr lang="zh-CN" altLang="en-US" sz="3000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99085" y="4444898"/>
            <a:ext cx="6769867" cy="727324"/>
            <a:chOff x="770088" y="620688"/>
            <a:chExt cx="6769867" cy="727324"/>
          </a:xfrm>
        </p:grpSpPr>
        <p:grpSp>
          <p:nvGrpSpPr>
            <p:cNvPr id="12296" name="Group 5"/>
            <p:cNvGrpSpPr/>
            <p:nvPr/>
          </p:nvGrpSpPr>
          <p:grpSpPr bwMode="auto">
            <a:xfrm>
              <a:off x="770088" y="773088"/>
              <a:ext cx="304800" cy="457201"/>
              <a:chOff x="864" y="2880"/>
              <a:chExt cx="192" cy="288"/>
            </a:xfrm>
            <a:solidFill>
              <a:srgbClr val="727DE0"/>
            </a:solidFill>
          </p:grpSpPr>
          <p:sp>
            <p:nvSpPr>
              <p:cNvPr id="12305" name="Oval 3"/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92" cy="19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Line 4"/>
              <p:cNvSpPr>
                <a:spLocks noChangeShapeType="1"/>
              </p:cNvSpPr>
              <p:nvPr/>
            </p:nvSpPr>
            <p:spPr bwMode="auto">
              <a:xfrm flipH="1">
                <a:off x="864" y="2880"/>
                <a:ext cx="192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7" name="Oval 6"/>
            <p:cNvSpPr>
              <a:spLocks noChangeArrowheads="1"/>
            </p:cNvSpPr>
            <p:nvPr/>
          </p:nvSpPr>
          <p:spPr bwMode="auto">
            <a:xfrm>
              <a:off x="1760688" y="849288"/>
              <a:ext cx="381000" cy="304800"/>
            </a:xfrm>
            <a:prstGeom prst="ellipse">
              <a:avLst/>
            </a:prstGeom>
            <a:solidFill>
              <a:srgbClr val="727DE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Oval 7"/>
            <p:cNvSpPr>
              <a:spLocks noChangeArrowheads="1"/>
            </p:cNvSpPr>
            <p:nvPr/>
          </p:nvSpPr>
          <p:spPr bwMode="auto">
            <a:xfrm>
              <a:off x="3818088" y="6206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AutoShape 9"/>
            <p:cNvSpPr>
              <a:spLocks noChangeArrowheads="1"/>
            </p:cNvSpPr>
            <p:nvPr/>
          </p:nvSpPr>
          <p:spPr bwMode="auto">
            <a:xfrm rot="10800000">
              <a:off x="5132437" y="1052737"/>
              <a:ext cx="447675" cy="295275"/>
            </a:xfrm>
            <a:prstGeom prst="wedgeEllipseCallout">
              <a:avLst>
                <a:gd name="adj1" fmla="val 94331"/>
                <a:gd name="adj2" fmla="val 10637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rot="10800000"/>
            <a:lstStyle/>
            <a:p>
              <a:pPr algn="ctr"/>
              <a:endParaRPr lang="zh-CN" altLang="zh-CN" sz="2400"/>
            </a:p>
          </p:txBody>
        </p:sp>
        <p:sp>
          <p:nvSpPr>
            <p:cNvPr id="12301" name="Oval 10"/>
            <p:cNvSpPr>
              <a:spLocks noChangeArrowheads="1"/>
            </p:cNvSpPr>
            <p:nvPr/>
          </p:nvSpPr>
          <p:spPr bwMode="auto">
            <a:xfrm>
              <a:off x="4656288" y="6206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Oval 12"/>
            <p:cNvSpPr>
              <a:spLocks noChangeArrowheads="1"/>
            </p:cNvSpPr>
            <p:nvPr/>
          </p:nvSpPr>
          <p:spPr bwMode="auto">
            <a:xfrm>
              <a:off x="6637488" y="620688"/>
              <a:ext cx="298450" cy="311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AutoShape 13"/>
            <p:cNvSpPr>
              <a:spLocks noChangeArrowheads="1"/>
            </p:cNvSpPr>
            <p:nvPr/>
          </p:nvSpPr>
          <p:spPr bwMode="auto">
            <a:xfrm rot="10800000">
              <a:off x="3284688" y="1052736"/>
              <a:ext cx="447675" cy="295275"/>
            </a:xfrm>
            <a:prstGeom prst="wedgeEllipseCallout">
              <a:avLst>
                <a:gd name="adj1" fmla="val -75384"/>
                <a:gd name="adj2" fmla="val 1123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rot="10800000"/>
            <a:lstStyle/>
            <a:p>
              <a:pPr algn="ctr"/>
              <a:endParaRPr lang="zh-CN" altLang="zh-CN" sz="2400"/>
            </a:p>
          </p:txBody>
        </p:sp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 rot="10800000">
              <a:off x="7092280" y="1052736"/>
              <a:ext cx="447675" cy="295275"/>
            </a:xfrm>
            <a:prstGeom prst="wedgeEllipseCallout">
              <a:avLst>
                <a:gd name="adj1" fmla="val 81761"/>
                <a:gd name="adj2" fmla="val 1206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rot="10800000"/>
            <a:lstStyle/>
            <a:p>
              <a:pPr algn="ctr"/>
              <a:endParaRPr lang="zh-CN" altLang="zh-CN" sz="2400"/>
            </a:p>
          </p:txBody>
        </p:sp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 rot="10800000">
              <a:off x="6093000" y="1052737"/>
              <a:ext cx="447675" cy="295275"/>
            </a:xfrm>
            <a:prstGeom prst="wedgeEllipseCallout">
              <a:avLst>
                <a:gd name="adj1" fmla="val -75384"/>
                <a:gd name="adj2" fmla="val 1123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rot="10800000"/>
            <a:lstStyle/>
            <a:p>
              <a:pPr algn="ctr"/>
              <a:endParaRPr lang="zh-CN" altLang="zh-CN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</a:t>
            </a:r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满二叉树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除最下层结点外（叶子结点均位于最下层），其余各层结点度均为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3275856" y="3185120"/>
            <a:ext cx="3886200" cy="3124200"/>
            <a:chOff x="1337" y="8400"/>
            <a:chExt cx="3654" cy="2488"/>
          </a:xfrm>
        </p:grpSpPr>
        <p:grpSp>
          <p:nvGrpSpPr>
            <p:cNvPr id="13317" name="Group 5"/>
            <p:cNvGrpSpPr/>
            <p:nvPr/>
          </p:nvGrpSpPr>
          <p:grpSpPr bwMode="auto">
            <a:xfrm>
              <a:off x="2961" y="8400"/>
              <a:ext cx="281" cy="336"/>
              <a:chOff x="2150" y="2547"/>
              <a:chExt cx="281" cy="336"/>
            </a:xfrm>
          </p:grpSpPr>
          <p:sp>
            <p:nvSpPr>
              <p:cNvPr id="13389" name="Text Box 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13390" name="Oval 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18" name="Group 8"/>
            <p:cNvGrpSpPr/>
            <p:nvPr/>
          </p:nvGrpSpPr>
          <p:grpSpPr bwMode="auto">
            <a:xfrm>
              <a:off x="1946" y="9022"/>
              <a:ext cx="281" cy="336"/>
              <a:chOff x="2150" y="2547"/>
              <a:chExt cx="281" cy="336"/>
            </a:xfrm>
          </p:grpSpPr>
          <p:sp>
            <p:nvSpPr>
              <p:cNvPr id="13387" name="Text Box 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13388" name="Oval 1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19" name="Group 11"/>
            <p:cNvGrpSpPr/>
            <p:nvPr/>
          </p:nvGrpSpPr>
          <p:grpSpPr bwMode="auto">
            <a:xfrm>
              <a:off x="3976" y="9022"/>
              <a:ext cx="281" cy="336"/>
              <a:chOff x="2150" y="2547"/>
              <a:chExt cx="281" cy="336"/>
            </a:xfrm>
          </p:grpSpPr>
          <p:sp>
            <p:nvSpPr>
              <p:cNvPr id="13385" name="Text Box 1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3386" name="Oval 1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0" name="Group 14"/>
            <p:cNvGrpSpPr/>
            <p:nvPr/>
          </p:nvGrpSpPr>
          <p:grpSpPr bwMode="auto">
            <a:xfrm>
              <a:off x="1540" y="9644"/>
              <a:ext cx="281" cy="336"/>
              <a:chOff x="2150" y="2547"/>
              <a:chExt cx="281" cy="336"/>
            </a:xfrm>
          </p:grpSpPr>
          <p:sp>
            <p:nvSpPr>
              <p:cNvPr id="13383" name="Text Box 1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13384" name="Oval 1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1" name="Group 17"/>
            <p:cNvGrpSpPr/>
            <p:nvPr/>
          </p:nvGrpSpPr>
          <p:grpSpPr bwMode="auto">
            <a:xfrm>
              <a:off x="2352" y="9644"/>
              <a:ext cx="281" cy="336"/>
              <a:chOff x="2150" y="2547"/>
              <a:chExt cx="281" cy="336"/>
            </a:xfrm>
          </p:grpSpPr>
          <p:sp>
            <p:nvSpPr>
              <p:cNvPr id="13381" name="Text Box 1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3382" name="Oval 1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2" name="Group 20"/>
            <p:cNvGrpSpPr/>
            <p:nvPr/>
          </p:nvGrpSpPr>
          <p:grpSpPr bwMode="auto">
            <a:xfrm>
              <a:off x="4382" y="9644"/>
              <a:ext cx="281" cy="336"/>
              <a:chOff x="2150" y="2547"/>
              <a:chExt cx="281" cy="336"/>
            </a:xfrm>
          </p:grpSpPr>
          <p:sp>
            <p:nvSpPr>
              <p:cNvPr id="13379" name="Text Box 2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3380" name="Oval 2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3" name="Group 23"/>
            <p:cNvGrpSpPr/>
            <p:nvPr/>
          </p:nvGrpSpPr>
          <p:grpSpPr bwMode="auto">
            <a:xfrm>
              <a:off x="3570" y="9644"/>
              <a:ext cx="281" cy="336"/>
              <a:chOff x="2150" y="2547"/>
              <a:chExt cx="281" cy="336"/>
            </a:xfrm>
          </p:grpSpPr>
          <p:sp>
            <p:nvSpPr>
              <p:cNvPr id="13377" name="Text Box 2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3378" name="Oval 2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4" name="Group 26"/>
            <p:cNvGrpSpPr/>
            <p:nvPr/>
          </p:nvGrpSpPr>
          <p:grpSpPr bwMode="auto">
            <a:xfrm>
              <a:off x="1337" y="10266"/>
              <a:ext cx="281" cy="336"/>
              <a:chOff x="2150" y="2547"/>
              <a:chExt cx="281" cy="336"/>
            </a:xfrm>
          </p:grpSpPr>
          <p:sp>
            <p:nvSpPr>
              <p:cNvPr id="13375" name="Text Box 2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H</a:t>
                </a:r>
                <a:endParaRPr kumimoji="0" lang="en-US" altLang="zh-CN" sz="1600" b="1"/>
              </a:p>
            </p:txBody>
          </p:sp>
          <p:sp>
            <p:nvSpPr>
              <p:cNvPr id="13376" name="Oval 2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5" name="Group 29"/>
            <p:cNvGrpSpPr/>
            <p:nvPr/>
          </p:nvGrpSpPr>
          <p:grpSpPr bwMode="auto">
            <a:xfrm>
              <a:off x="1743" y="10266"/>
              <a:ext cx="281" cy="336"/>
              <a:chOff x="2150" y="2547"/>
              <a:chExt cx="281" cy="336"/>
            </a:xfrm>
          </p:grpSpPr>
          <p:sp>
            <p:nvSpPr>
              <p:cNvPr id="13373" name="Text Box 3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I</a:t>
                </a:r>
                <a:endParaRPr kumimoji="0" lang="en-US" altLang="zh-CN" sz="1600" b="1"/>
              </a:p>
            </p:txBody>
          </p:sp>
          <p:sp>
            <p:nvSpPr>
              <p:cNvPr id="13374" name="Oval 3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6" name="Group 32"/>
            <p:cNvGrpSpPr/>
            <p:nvPr/>
          </p:nvGrpSpPr>
          <p:grpSpPr bwMode="auto">
            <a:xfrm>
              <a:off x="2555" y="10266"/>
              <a:ext cx="281" cy="336"/>
              <a:chOff x="2150" y="2547"/>
              <a:chExt cx="281" cy="336"/>
            </a:xfrm>
          </p:grpSpPr>
          <p:sp>
            <p:nvSpPr>
              <p:cNvPr id="13371" name="Text Box 3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K</a:t>
                </a:r>
                <a:endParaRPr kumimoji="0" lang="en-US" altLang="zh-CN" sz="1600" b="1"/>
              </a:p>
            </p:txBody>
          </p:sp>
          <p:sp>
            <p:nvSpPr>
              <p:cNvPr id="13372" name="Oval 3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7" name="Group 35"/>
            <p:cNvGrpSpPr/>
            <p:nvPr/>
          </p:nvGrpSpPr>
          <p:grpSpPr bwMode="auto">
            <a:xfrm>
              <a:off x="2149" y="10266"/>
              <a:ext cx="281" cy="336"/>
              <a:chOff x="2150" y="2547"/>
              <a:chExt cx="281" cy="336"/>
            </a:xfrm>
          </p:grpSpPr>
          <p:sp>
            <p:nvSpPr>
              <p:cNvPr id="13369" name="Text Box 3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J</a:t>
                </a:r>
                <a:endParaRPr kumimoji="0" lang="en-US" altLang="zh-CN" sz="1600" b="1"/>
              </a:p>
            </p:txBody>
          </p:sp>
          <p:sp>
            <p:nvSpPr>
              <p:cNvPr id="13370" name="Oval 3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zh-CN"/>
              </a:p>
            </p:txBody>
          </p:sp>
        </p:grpSp>
        <p:grpSp>
          <p:nvGrpSpPr>
            <p:cNvPr id="13328" name="Group 38"/>
            <p:cNvGrpSpPr/>
            <p:nvPr/>
          </p:nvGrpSpPr>
          <p:grpSpPr bwMode="auto">
            <a:xfrm>
              <a:off x="3773" y="10266"/>
              <a:ext cx="281" cy="336"/>
              <a:chOff x="2150" y="2547"/>
              <a:chExt cx="281" cy="336"/>
            </a:xfrm>
          </p:grpSpPr>
          <p:sp>
            <p:nvSpPr>
              <p:cNvPr id="13367" name="Text Box 3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M</a:t>
                </a:r>
                <a:endParaRPr kumimoji="0" lang="en-US" altLang="zh-CN" sz="1600" b="1"/>
              </a:p>
            </p:txBody>
          </p:sp>
          <p:sp>
            <p:nvSpPr>
              <p:cNvPr id="13368" name="Oval 4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29" name="Group 41"/>
            <p:cNvGrpSpPr/>
            <p:nvPr/>
          </p:nvGrpSpPr>
          <p:grpSpPr bwMode="auto">
            <a:xfrm>
              <a:off x="3367" y="10266"/>
              <a:ext cx="281" cy="336"/>
              <a:chOff x="2150" y="2547"/>
              <a:chExt cx="281" cy="336"/>
            </a:xfrm>
          </p:grpSpPr>
          <p:sp>
            <p:nvSpPr>
              <p:cNvPr id="13365" name="Text Box 4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L</a:t>
                </a:r>
                <a:endParaRPr kumimoji="0" lang="en-US" altLang="zh-CN" sz="1600" b="1"/>
              </a:p>
            </p:txBody>
          </p:sp>
          <p:sp>
            <p:nvSpPr>
              <p:cNvPr id="13366" name="Oval 4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30" name="Group 44"/>
            <p:cNvGrpSpPr/>
            <p:nvPr/>
          </p:nvGrpSpPr>
          <p:grpSpPr bwMode="auto">
            <a:xfrm>
              <a:off x="4179" y="10266"/>
              <a:ext cx="281" cy="336"/>
              <a:chOff x="2150" y="2547"/>
              <a:chExt cx="281" cy="336"/>
            </a:xfrm>
          </p:grpSpPr>
          <p:sp>
            <p:nvSpPr>
              <p:cNvPr id="13363" name="Text Box 4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N</a:t>
                </a:r>
                <a:endParaRPr kumimoji="0" lang="en-US" altLang="zh-CN" sz="1600" b="1"/>
              </a:p>
            </p:txBody>
          </p:sp>
          <p:sp>
            <p:nvSpPr>
              <p:cNvPr id="13364" name="Oval 4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31" name="Group 47"/>
            <p:cNvGrpSpPr/>
            <p:nvPr/>
          </p:nvGrpSpPr>
          <p:grpSpPr bwMode="auto">
            <a:xfrm>
              <a:off x="4585" y="10266"/>
              <a:ext cx="281" cy="336"/>
              <a:chOff x="2150" y="2547"/>
              <a:chExt cx="281" cy="336"/>
            </a:xfrm>
          </p:grpSpPr>
          <p:sp>
            <p:nvSpPr>
              <p:cNvPr id="13361" name="Text Box 4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O</a:t>
                </a:r>
                <a:endParaRPr kumimoji="0" lang="en-US" altLang="zh-CN" sz="1600" b="1"/>
              </a:p>
            </p:txBody>
          </p:sp>
          <p:sp>
            <p:nvSpPr>
              <p:cNvPr id="13362" name="Oval 4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sp>
          <p:nvSpPr>
            <p:cNvPr id="13332" name="Text Box 50"/>
            <p:cNvSpPr txBox="1">
              <a:spLocks noChangeArrowheads="1"/>
            </p:cNvSpPr>
            <p:nvPr/>
          </p:nvSpPr>
          <p:spPr bwMode="auto">
            <a:xfrm>
              <a:off x="3367" y="8400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3333" name="Text Box 51"/>
            <p:cNvSpPr txBox="1">
              <a:spLocks noChangeArrowheads="1"/>
            </p:cNvSpPr>
            <p:nvPr/>
          </p:nvSpPr>
          <p:spPr bwMode="auto">
            <a:xfrm>
              <a:off x="275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3334" name="Text Box 52"/>
            <p:cNvSpPr txBox="1">
              <a:spLocks noChangeArrowheads="1"/>
            </p:cNvSpPr>
            <p:nvPr/>
          </p:nvSpPr>
          <p:spPr bwMode="auto">
            <a:xfrm>
              <a:off x="235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3335" name="Text Box 53"/>
            <p:cNvSpPr txBox="1">
              <a:spLocks noChangeArrowheads="1"/>
            </p:cNvSpPr>
            <p:nvPr/>
          </p:nvSpPr>
          <p:spPr bwMode="auto">
            <a:xfrm>
              <a:off x="438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3336" name="Text Box 54"/>
            <p:cNvSpPr txBox="1">
              <a:spLocks noChangeArrowheads="1"/>
            </p:cNvSpPr>
            <p:nvPr/>
          </p:nvSpPr>
          <p:spPr bwMode="auto">
            <a:xfrm>
              <a:off x="194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3337" name="Text Box 55"/>
            <p:cNvSpPr txBox="1">
              <a:spLocks noChangeArrowheads="1"/>
            </p:cNvSpPr>
            <p:nvPr/>
          </p:nvSpPr>
          <p:spPr bwMode="auto">
            <a:xfrm>
              <a:off x="397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3338" name="Text Box 56"/>
            <p:cNvSpPr txBox="1">
              <a:spLocks noChangeArrowheads="1"/>
            </p:cNvSpPr>
            <p:nvPr/>
          </p:nvSpPr>
          <p:spPr bwMode="auto">
            <a:xfrm>
              <a:off x="478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3339" name="Text Box 57"/>
            <p:cNvSpPr txBox="1">
              <a:spLocks noChangeArrowheads="1"/>
            </p:cNvSpPr>
            <p:nvPr/>
          </p:nvSpPr>
          <p:spPr bwMode="auto">
            <a:xfrm>
              <a:off x="154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8</a:t>
              </a:r>
              <a:endParaRPr kumimoji="0" lang="en-US" altLang="zh-CN" sz="1600" b="1"/>
            </a:p>
          </p:txBody>
        </p:sp>
        <p:sp>
          <p:nvSpPr>
            <p:cNvPr id="13340" name="Text Box 58"/>
            <p:cNvSpPr txBox="1">
              <a:spLocks noChangeArrowheads="1"/>
            </p:cNvSpPr>
            <p:nvPr/>
          </p:nvSpPr>
          <p:spPr bwMode="auto">
            <a:xfrm>
              <a:off x="194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9</a:t>
              </a:r>
              <a:endParaRPr kumimoji="0" lang="en-US" altLang="zh-CN" sz="1600" b="1" dirty="0"/>
            </a:p>
          </p:txBody>
        </p:sp>
        <p:sp>
          <p:nvSpPr>
            <p:cNvPr id="13341" name="Text Box 59"/>
            <p:cNvSpPr txBox="1">
              <a:spLocks noChangeArrowheads="1"/>
            </p:cNvSpPr>
            <p:nvPr/>
          </p:nvSpPr>
          <p:spPr bwMode="auto">
            <a:xfrm>
              <a:off x="235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10</a:t>
              </a:r>
              <a:endParaRPr kumimoji="0" lang="en-US" altLang="zh-CN" sz="1600" b="1"/>
            </a:p>
          </p:txBody>
        </p:sp>
        <p:sp>
          <p:nvSpPr>
            <p:cNvPr id="13342" name="Text Box 60"/>
            <p:cNvSpPr txBox="1">
              <a:spLocks noChangeArrowheads="1"/>
            </p:cNvSpPr>
            <p:nvPr/>
          </p:nvSpPr>
          <p:spPr bwMode="auto">
            <a:xfrm>
              <a:off x="275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11</a:t>
              </a:r>
              <a:endParaRPr kumimoji="0" lang="en-US" altLang="zh-CN" sz="1600" b="1"/>
            </a:p>
          </p:txBody>
        </p:sp>
        <p:sp>
          <p:nvSpPr>
            <p:cNvPr id="13343" name="Text Box 61"/>
            <p:cNvSpPr txBox="1">
              <a:spLocks noChangeArrowheads="1"/>
            </p:cNvSpPr>
            <p:nvPr/>
          </p:nvSpPr>
          <p:spPr bwMode="auto">
            <a:xfrm>
              <a:off x="357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12</a:t>
              </a:r>
              <a:endParaRPr kumimoji="0" lang="en-US" altLang="zh-CN" sz="1600" b="1"/>
            </a:p>
          </p:txBody>
        </p:sp>
        <p:sp>
          <p:nvSpPr>
            <p:cNvPr id="13344" name="Text Box 62"/>
            <p:cNvSpPr txBox="1">
              <a:spLocks noChangeArrowheads="1"/>
            </p:cNvSpPr>
            <p:nvPr/>
          </p:nvSpPr>
          <p:spPr bwMode="auto">
            <a:xfrm>
              <a:off x="397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13</a:t>
              </a:r>
              <a:endParaRPr kumimoji="0" lang="en-US" altLang="zh-CN" sz="1600" b="1"/>
            </a:p>
          </p:txBody>
        </p:sp>
        <p:sp>
          <p:nvSpPr>
            <p:cNvPr id="13345" name="Text Box 63"/>
            <p:cNvSpPr txBox="1">
              <a:spLocks noChangeArrowheads="1"/>
            </p:cNvSpPr>
            <p:nvPr/>
          </p:nvSpPr>
          <p:spPr bwMode="auto">
            <a:xfrm>
              <a:off x="438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14</a:t>
              </a:r>
              <a:endParaRPr kumimoji="0" lang="en-US" altLang="zh-CN" sz="1600" b="1"/>
            </a:p>
          </p:txBody>
        </p:sp>
        <p:sp>
          <p:nvSpPr>
            <p:cNvPr id="13346" name="Text Box 64"/>
            <p:cNvSpPr txBox="1">
              <a:spLocks noChangeArrowheads="1"/>
            </p:cNvSpPr>
            <p:nvPr/>
          </p:nvSpPr>
          <p:spPr bwMode="auto">
            <a:xfrm>
              <a:off x="478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15</a:t>
              </a:r>
              <a:endParaRPr kumimoji="0" lang="en-US" altLang="zh-CN" sz="1600" b="1"/>
            </a:p>
          </p:txBody>
        </p:sp>
        <p:sp>
          <p:nvSpPr>
            <p:cNvPr id="13347" name="Line 65"/>
            <p:cNvSpPr>
              <a:spLocks noChangeShapeType="1"/>
            </p:cNvSpPr>
            <p:nvPr/>
          </p:nvSpPr>
          <p:spPr bwMode="auto">
            <a:xfrm flipH="1">
              <a:off x="2185" y="8685"/>
              <a:ext cx="821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48" name="Line 66"/>
            <p:cNvSpPr>
              <a:spLocks noChangeShapeType="1"/>
            </p:cNvSpPr>
            <p:nvPr/>
          </p:nvSpPr>
          <p:spPr bwMode="auto">
            <a:xfrm>
              <a:off x="3164" y="8711"/>
              <a:ext cx="812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49" name="Line 67"/>
            <p:cNvSpPr>
              <a:spLocks noChangeShapeType="1"/>
            </p:cNvSpPr>
            <p:nvPr/>
          </p:nvSpPr>
          <p:spPr bwMode="auto">
            <a:xfrm flipH="1">
              <a:off x="1728" y="9333"/>
              <a:ext cx="21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0" name="Line 68"/>
            <p:cNvSpPr>
              <a:spLocks noChangeShapeType="1"/>
            </p:cNvSpPr>
            <p:nvPr/>
          </p:nvSpPr>
          <p:spPr bwMode="auto">
            <a:xfrm>
              <a:off x="2149" y="9333"/>
              <a:ext cx="239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1" name="Line 69"/>
            <p:cNvSpPr>
              <a:spLocks noChangeShapeType="1"/>
            </p:cNvSpPr>
            <p:nvPr/>
          </p:nvSpPr>
          <p:spPr bwMode="auto">
            <a:xfrm flipH="1">
              <a:off x="1532" y="9950"/>
              <a:ext cx="138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2" name="Line 70"/>
            <p:cNvSpPr>
              <a:spLocks noChangeShapeType="1"/>
            </p:cNvSpPr>
            <p:nvPr/>
          </p:nvSpPr>
          <p:spPr bwMode="auto">
            <a:xfrm>
              <a:off x="1743" y="9955"/>
              <a:ext cx="12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3" name="Line 71"/>
            <p:cNvSpPr>
              <a:spLocks noChangeShapeType="1"/>
            </p:cNvSpPr>
            <p:nvPr/>
          </p:nvSpPr>
          <p:spPr bwMode="auto">
            <a:xfrm flipH="1">
              <a:off x="2253" y="9975"/>
              <a:ext cx="16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4" name="Line 72"/>
            <p:cNvSpPr>
              <a:spLocks noChangeShapeType="1"/>
            </p:cNvSpPr>
            <p:nvPr/>
          </p:nvSpPr>
          <p:spPr bwMode="auto">
            <a:xfrm>
              <a:off x="2555" y="9955"/>
              <a:ext cx="133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5" name="Line 73"/>
            <p:cNvSpPr>
              <a:spLocks noChangeShapeType="1"/>
            </p:cNvSpPr>
            <p:nvPr/>
          </p:nvSpPr>
          <p:spPr bwMode="auto">
            <a:xfrm flipH="1">
              <a:off x="3753" y="9333"/>
              <a:ext cx="223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6" name="Line 74"/>
            <p:cNvSpPr>
              <a:spLocks noChangeShapeType="1"/>
            </p:cNvSpPr>
            <p:nvPr/>
          </p:nvSpPr>
          <p:spPr bwMode="auto">
            <a:xfrm>
              <a:off x="4179" y="9333"/>
              <a:ext cx="264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7" name="Line 75"/>
            <p:cNvSpPr>
              <a:spLocks noChangeShapeType="1"/>
            </p:cNvSpPr>
            <p:nvPr/>
          </p:nvSpPr>
          <p:spPr bwMode="auto">
            <a:xfrm flipH="1">
              <a:off x="3513" y="9975"/>
              <a:ext cx="135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8" name="Line 76"/>
            <p:cNvSpPr>
              <a:spLocks noChangeShapeType="1"/>
            </p:cNvSpPr>
            <p:nvPr/>
          </p:nvSpPr>
          <p:spPr bwMode="auto">
            <a:xfrm>
              <a:off x="3773" y="9955"/>
              <a:ext cx="145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59" name="Line 77"/>
            <p:cNvSpPr>
              <a:spLocks noChangeShapeType="1"/>
            </p:cNvSpPr>
            <p:nvPr/>
          </p:nvSpPr>
          <p:spPr bwMode="auto">
            <a:xfrm flipH="1">
              <a:off x="4323" y="9960"/>
              <a:ext cx="12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60" name="Line 78"/>
            <p:cNvSpPr>
              <a:spLocks noChangeShapeType="1"/>
            </p:cNvSpPr>
            <p:nvPr/>
          </p:nvSpPr>
          <p:spPr bwMode="auto">
            <a:xfrm>
              <a:off x="4585" y="9955"/>
              <a:ext cx="128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5778" y="782688"/>
            <a:ext cx="8645822" cy="4608512"/>
          </a:xfrm>
        </p:spPr>
        <p:txBody>
          <a:bodyPr/>
          <a:lstStyle/>
          <a:p>
            <a:r>
              <a:rPr lang="zh-CN" altLang="en-US" sz="3000" dirty="0"/>
              <a:t> 完全二叉树：</a:t>
            </a:r>
            <a:endParaRPr lang="zh-CN" altLang="en-US" sz="3000" dirty="0"/>
          </a:p>
          <a:p>
            <a:r>
              <a:rPr lang="zh-CN" altLang="en-US" sz="3000" dirty="0"/>
              <a:t>除最下层结点外，其余各层</a:t>
            </a:r>
            <a:r>
              <a:rPr lang="zh-CN" altLang="en-US" sz="3000" b="1" dirty="0">
                <a:solidFill>
                  <a:srgbClr val="C00000"/>
                </a:solidFill>
              </a:rPr>
              <a:t>皆满</a:t>
            </a:r>
            <a:r>
              <a:rPr lang="zh-CN" altLang="en-US" sz="3000" dirty="0"/>
              <a:t>，且最下层仅在</a:t>
            </a:r>
            <a:r>
              <a:rPr lang="zh-CN" altLang="en-US" sz="3000" b="1" dirty="0">
                <a:solidFill>
                  <a:srgbClr val="C00000"/>
                </a:solidFill>
              </a:rPr>
              <a:t>最右边缺少</a:t>
            </a:r>
            <a:r>
              <a:rPr lang="zh-CN" altLang="en-US" sz="3000" b="1" dirty="0">
                <a:solidFill>
                  <a:srgbClr val="7030A0"/>
                </a:solidFill>
              </a:rPr>
              <a:t>连续的若干</a:t>
            </a:r>
            <a:r>
              <a:rPr lang="zh-CN" altLang="en-US" sz="3000" dirty="0"/>
              <a:t>个结点</a:t>
            </a:r>
            <a:endParaRPr lang="zh-CN" altLang="en-US" sz="3000" dirty="0"/>
          </a:p>
          <a:p>
            <a:r>
              <a:rPr lang="zh-CN" altLang="en-US" sz="3000" dirty="0"/>
              <a:t>满二叉树必为完全二叉树，而完全二叉树未必是满二叉树 </a:t>
            </a:r>
            <a:endParaRPr lang="zh-CN" altLang="en-US" sz="3000" dirty="0"/>
          </a:p>
          <a:p>
            <a:endParaRPr lang="zh-CN" altLang="en-US" sz="3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9119" y="3429000"/>
            <a:ext cx="3082721" cy="2590800"/>
            <a:chOff x="0" y="3476451"/>
            <a:chExt cx="3082721" cy="2590800"/>
          </a:xfrm>
        </p:grpSpPr>
        <p:grpSp>
          <p:nvGrpSpPr>
            <p:cNvPr id="14423" name="Group 4"/>
            <p:cNvGrpSpPr/>
            <p:nvPr/>
          </p:nvGrpSpPr>
          <p:grpSpPr bwMode="auto">
            <a:xfrm>
              <a:off x="1500188" y="3476451"/>
              <a:ext cx="296659" cy="349883"/>
              <a:chOff x="2150" y="2547"/>
              <a:chExt cx="281" cy="336"/>
            </a:xfrm>
          </p:grpSpPr>
          <p:sp>
            <p:nvSpPr>
              <p:cNvPr id="14470" name="Text Box 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14471" name="Oval 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4" name="Group 7"/>
            <p:cNvGrpSpPr/>
            <p:nvPr/>
          </p:nvGrpSpPr>
          <p:grpSpPr bwMode="auto">
            <a:xfrm>
              <a:off x="2357438" y="4124151"/>
              <a:ext cx="296659" cy="349883"/>
              <a:chOff x="2150" y="2547"/>
              <a:chExt cx="281" cy="336"/>
            </a:xfrm>
          </p:grpSpPr>
          <p:sp>
            <p:nvSpPr>
              <p:cNvPr id="14468" name="Text Box 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4469" name="Oval 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5" name="Group 10"/>
            <p:cNvGrpSpPr/>
            <p:nvPr/>
          </p:nvGrpSpPr>
          <p:grpSpPr bwMode="auto">
            <a:xfrm>
              <a:off x="642938" y="4124151"/>
              <a:ext cx="296659" cy="349883"/>
              <a:chOff x="2150" y="2547"/>
              <a:chExt cx="281" cy="336"/>
            </a:xfrm>
          </p:grpSpPr>
          <p:sp>
            <p:nvSpPr>
              <p:cNvPr id="14466" name="Text Box 1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1600" b="1" dirty="0"/>
                  <a:t> B</a:t>
                </a:r>
                <a:endParaRPr kumimoji="0" lang="en-US" altLang="zh-CN" sz="1600" b="1" dirty="0"/>
              </a:p>
            </p:txBody>
          </p:sp>
          <p:sp>
            <p:nvSpPr>
              <p:cNvPr id="14467" name="Oval 1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6" name="Group 13"/>
            <p:cNvGrpSpPr/>
            <p:nvPr/>
          </p:nvGrpSpPr>
          <p:grpSpPr bwMode="auto">
            <a:xfrm>
              <a:off x="1071563" y="4771851"/>
              <a:ext cx="296659" cy="349883"/>
              <a:chOff x="2150" y="2547"/>
              <a:chExt cx="281" cy="336"/>
            </a:xfrm>
          </p:grpSpPr>
          <p:sp>
            <p:nvSpPr>
              <p:cNvPr id="14464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4465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7" name="Group 16"/>
            <p:cNvGrpSpPr/>
            <p:nvPr/>
          </p:nvGrpSpPr>
          <p:grpSpPr bwMode="auto">
            <a:xfrm>
              <a:off x="214313" y="4771851"/>
              <a:ext cx="296659" cy="349883"/>
              <a:chOff x="2150" y="2547"/>
              <a:chExt cx="281" cy="336"/>
            </a:xfrm>
          </p:grpSpPr>
          <p:sp>
            <p:nvSpPr>
              <p:cNvPr id="14462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14463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8" name="Group 19"/>
            <p:cNvGrpSpPr/>
            <p:nvPr/>
          </p:nvGrpSpPr>
          <p:grpSpPr bwMode="auto">
            <a:xfrm>
              <a:off x="1928813" y="4771851"/>
              <a:ext cx="296659" cy="349883"/>
              <a:chOff x="2150" y="2547"/>
              <a:chExt cx="281" cy="336"/>
            </a:xfrm>
          </p:grpSpPr>
          <p:sp>
            <p:nvSpPr>
              <p:cNvPr id="14460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4461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29" name="Group 22"/>
            <p:cNvGrpSpPr/>
            <p:nvPr/>
          </p:nvGrpSpPr>
          <p:grpSpPr bwMode="auto">
            <a:xfrm>
              <a:off x="2786062" y="4771851"/>
              <a:ext cx="296659" cy="349883"/>
              <a:chOff x="2150" y="2547"/>
              <a:chExt cx="281" cy="336"/>
            </a:xfrm>
          </p:grpSpPr>
          <p:sp>
            <p:nvSpPr>
              <p:cNvPr id="14458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4459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30" name="Group 25"/>
            <p:cNvGrpSpPr/>
            <p:nvPr/>
          </p:nvGrpSpPr>
          <p:grpSpPr bwMode="auto">
            <a:xfrm>
              <a:off x="0" y="5419551"/>
              <a:ext cx="296659" cy="349883"/>
              <a:chOff x="2150" y="2547"/>
              <a:chExt cx="281" cy="336"/>
            </a:xfrm>
          </p:grpSpPr>
          <p:sp>
            <p:nvSpPr>
              <p:cNvPr id="14456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H</a:t>
                </a:r>
                <a:endParaRPr kumimoji="0" lang="en-US" altLang="zh-CN" sz="1600" b="1"/>
              </a:p>
            </p:txBody>
          </p:sp>
          <p:sp>
            <p:nvSpPr>
              <p:cNvPr id="14457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31" name="Group 28"/>
            <p:cNvGrpSpPr/>
            <p:nvPr/>
          </p:nvGrpSpPr>
          <p:grpSpPr bwMode="auto">
            <a:xfrm>
              <a:off x="428625" y="5419551"/>
              <a:ext cx="296659" cy="349883"/>
              <a:chOff x="2150" y="2547"/>
              <a:chExt cx="281" cy="336"/>
            </a:xfrm>
          </p:grpSpPr>
          <p:sp>
            <p:nvSpPr>
              <p:cNvPr id="14454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I</a:t>
                </a:r>
                <a:endParaRPr kumimoji="0" lang="en-US" altLang="zh-CN" sz="1600" b="1"/>
              </a:p>
            </p:txBody>
          </p:sp>
          <p:sp>
            <p:nvSpPr>
              <p:cNvPr id="14455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32" name="Group 31"/>
            <p:cNvGrpSpPr/>
            <p:nvPr/>
          </p:nvGrpSpPr>
          <p:grpSpPr bwMode="auto">
            <a:xfrm>
              <a:off x="857250" y="5419551"/>
              <a:ext cx="296659" cy="349883"/>
              <a:chOff x="2150" y="2547"/>
              <a:chExt cx="281" cy="336"/>
            </a:xfrm>
          </p:grpSpPr>
          <p:sp>
            <p:nvSpPr>
              <p:cNvPr id="14452" name="Text Box 3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J</a:t>
                </a:r>
                <a:endParaRPr kumimoji="0" lang="en-US" altLang="zh-CN" sz="1600" b="1"/>
              </a:p>
            </p:txBody>
          </p:sp>
          <p:sp>
            <p:nvSpPr>
              <p:cNvPr id="14453" name="Oval 3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4433" name="Text Box 34"/>
            <p:cNvSpPr txBox="1">
              <a:spLocks noChangeArrowheads="1"/>
            </p:cNvSpPr>
            <p:nvPr/>
          </p:nvSpPr>
          <p:spPr bwMode="auto">
            <a:xfrm>
              <a:off x="1928813" y="34764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4434" name="Text Box 35"/>
            <p:cNvSpPr txBox="1">
              <a:spLocks noChangeArrowheads="1"/>
            </p:cNvSpPr>
            <p:nvPr/>
          </p:nvSpPr>
          <p:spPr bwMode="auto">
            <a:xfrm>
              <a:off x="1071563" y="41241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4435" name="Text Box 36"/>
            <p:cNvSpPr txBox="1">
              <a:spLocks noChangeArrowheads="1"/>
            </p:cNvSpPr>
            <p:nvPr/>
          </p:nvSpPr>
          <p:spPr bwMode="auto">
            <a:xfrm>
              <a:off x="642938" y="47718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4436" name="Text Box 37"/>
            <p:cNvSpPr txBox="1">
              <a:spLocks noChangeArrowheads="1"/>
            </p:cNvSpPr>
            <p:nvPr/>
          </p:nvSpPr>
          <p:spPr bwMode="auto">
            <a:xfrm>
              <a:off x="2786063" y="41241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4437" name="Text Box 38"/>
            <p:cNvSpPr txBox="1">
              <a:spLocks noChangeArrowheads="1"/>
            </p:cNvSpPr>
            <p:nvPr/>
          </p:nvSpPr>
          <p:spPr bwMode="auto">
            <a:xfrm>
              <a:off x="1500188" y="47718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4438" name="Text Box 39"/>
            <p:cNvSpPr txBox="1">
              <a:spLocks noChangeArrowheads="1"/>
            </p:cNvSpPr>
            <p:nvPr/>
          </p:nvSpPr>
          <p:spPr bwMode="auto">
            <a:xfrm>
              <a:off x="2627784" y="4784867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7</a:t>
              </a:r>
              <a:endParaRPr kumimoji="0" lang="en-US" altLang="zh-CN" sz="1600" b="1" dirty="0"/>
            </a:p>
          </p:txBody>
        </p:sp>
        <p:sp>
          <p:nvSpPr>
            <p:cNvPr id="14439" name="Text Box 40"/>
            <p:cNvSpPr txBox="1">
              <a:spLocks noChangeArrowheads="1"/>
            </p:cNvSpPr>
            <p:nvPr/>
          </p:nvSpPr>
          <p:spPr bwMode="auto">
            <a:xfrm>
              <a:off x="2270511" y="4771851"/>
              <a:ext cx="213257" cy="4436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14440" name="Text Box 41"/>
            <p:cNvSpPr txBox="1">
              <a:spLocks noChangeArrowheads="1"/>
            </p:cNvSpPr>
            <p:nvPr/>
          </p:nvSpPr>
          <p:spPr bwMode="auto">
            <a:xfrm>
              <a:off x="214313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8</a:t>
              </a:r>
              <a:endParaRPr kumimoji="0" lang="en-US" altLang="zh-CN" sz="1600" b="1"/>
            </a:p>
          </p:txBody>
        </p:sp>
        <p:sp>
          <p:nvSpPr>
            <p:cNvPr id="14441" name="Text Box 42"/>
            <p:cNvSpPr txBox="1">
              <a:spLocks noChangeArrowheads="1"/>
            </p:cNvSpPr>
            <p:nvPr/>
          </p:nvSpPr>
          <p:spPr bwMode="auto">
            <a:xfrm>
              <a:off x="642938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9</a:t>
              </a:r>
              <a:endParaRPr kumimoji="0" lang="en-US" altLang="zh-CN" sz="1600" b="1"/>
            </a:p>
          </p:txBody>
        </p:sp>
        <p:sp>
          <p:nvSpPr>
            <p:cNvPr id="14442" name="Text Box 43"/>
            <p:cNvSpPr txBox="1">
              <a:spLocks noChangeArrowheads="1"/>
            </p:cNvSpPr>
            <p:nvPr/>
          </p:nvSpPr>
          <p:spPr bwMode="auto">
            <a:xfrm>
              <a:off x="1071563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10</a:t>
              </a:r>
              <a:endParaRPr kumimoji="0" lang="en-US" altLang="zh-CN" sz="1600" b="1"/>
            </a:p>
          </p:txBody>
        </p:sp>
        <p:sp>
          <p:nvSpPr>
            <p:cNvPr id="14443" name="Line 44"/>
            <p:cNvSpPr>
              <a:spLocks noChangeShapeType="1"/>
            </p:cNvSpPr>
            <p:nvPr/>
          </p:nvSpPr>
          <p:spPr bwMode="auto">
            <a:xfrm flipH="1">
              <a:off x="911092" y="3800301"/>
              <a:ext cx="589095" cy="440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4" name="Line 45"/>
            <p:cNvSpPr>
              <a:spLocks noChangeShapeType="1"/>
            </p:cNvSpPr>
            <p:nvPr/>
          </p:nvSpPr>
          <p:spPr bwMode="auto">
            <a:xfrm>
              <a:off x="1714500" y="3800301"/>
              <a:ext cx="669331" cy="456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5" name="Line 46"/>
            <p:cNvSpPr>
              <a:spLocks noChangeShapeType="1"/>
            </p:cNvSpPr>
            <p:nvPr/>
          </p:nvSpPr>
          <p:spPr bwMode="auto">
            <a:xfrm flipH="1">
              <a:off x="404343" y="4443836"/>
              <a:ext cx="316718" cy="390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6" name="Line 47"/>
            <p:cNvSpPr>
              <a:spLocks noChangeShapeType="1"/>
            </p:cNvSpPr>
            <p:nvPr/>
          </p:nvSpPr>
          <p:spPr bwMode="auto">
            <a:xfrm>
              <a:off x="857250" y="4448001"/>
              <a:ext cx="291381" cy="386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7" name="Line 48"/>
            <p:cNvSpPr>
              <a:spLocks noChangeShapeType="1"/>
            </p:cNvSpPr>
            <p:nvPr/>
          </p:nvSpPr>
          <p:spPr bwMode="auto">
            <a:xfrm flipH="1">
              <a:off x="135133" y="5099866"/>
              <a:ext cx="142523" cy="406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8" name="Line 49"/>
            <p:cNvSpPr>
              <a:spLocks noChangeShapeType="1"/>
            </p:cNvSpPr>
            <p:nvPr/>
          </p:nvSpPr>
          <p:spPr bwMode="auto">
            <a:xfrm>
              <a:off x="428625" y="5095701"/>
              <a:ext cx="149913" cy="394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49" name="Line 50"/>
            <p:cNvSpPr>
              <a:spLocks noChangeShapeType="1"/>
            </p:cNvSpPr>
            <p:nvPr/>
          </p:nvSpPr>
          <p:spPr bwMode="auto">
            <a:xfrm flipH="1">
              <a:off x="990272" y="5084246"/>
              <a:ext cx="126687" cy="406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50" name="Line 51"/>
            <p:cNvSpPr>
              <a:spLocks noChangeShapeType="1"/>
            </p:cNvSpPr>
            <p:nvPr/>
          </p:nvSpPr>
          <p:spPr bwMode="auto">
            <a:xfrm flipH="1">
              <a:off x="2114620" y="4396976"/>
              <a:ext cx="316718" cy="437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51" name="Line 52"/>
            <p:cNvSpPr>
              <a:spLocks noChangeShapeType="1"/>
            </p:cNvSpPr>
            <p:nvPr/>
          </p:nvSpPr>
          <p:spPr bwMode="auto">
            <a:xfrm>
              <a:off x="2571750" y="4448001"/>
              <a:ext cx="302994" cy="401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95317" y="3547888"/>
            <a:ext cx="2697163" cy="2286002"/>
            <a:chOff x="6156325" y="3547888"/>
            <a:chExt cx="2697163" cy="2286002"/>
          </a:xfrm>
        </p:grpSpPr>
        <p:sp>
          <p:nvSpPr>
            <p:cNvPr id="14421" name="Text Box 55"/>
            <p:cNvSpPr txBox="1">
              <a:spLocks noChangeArrowheads="1"/>
            </p:cNvSpPr>
            <p:nvPr/>
          </p:nvSpPr>
          <p:spPr bwMode="auto">
            <a:xfrm>
              <a:off x="7562190" y="3547888"/>
              <a:ext cx="210211" cy="3413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 dirty="0"/>
                <a:t>A</a:t>
              </a:r>
              <a:endParaRPr kumimoji="0" lang="en-US" altLang="zh-CN" sz="1600" b="1" dirty="0"/>
            </a:p>
          </p:txBody>
        </p:sp>
        <p:sp>
          <p:nvSpPr>
            <p:cNvPr id="14422" name="Oval 56"/>
            <p:cNvSpPr>
              <a:spLocks noChangeArrowheads="1"/>
            </p:cNvSpPr>
            <p:nvPr/>
          </p:nvSpPr>
          <p:spPr bwMode="auto">
            <a:xfrm>
              <a:off x="7523163" y="3604774"/>
              <a:ext cx="248351" cy="284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19" name="Text Box 58"/>
            <p:cNvSpPr txBox="1">
              <a:spLocks noChangeArrowheads="1"/>
            </p:cNvSpPr>
            <p:nvPr/>
          </p:nvSpPr>
          <p:spPr bwMode="auto">
            <a:xfrm>
              <a:off x="6843052" y="4178126"/>
              <a:ext cx="210211" cy="3413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 dirty="0"/>
                <a:t>B</a:t>
              </a:r>
              <a:endParaRPr kumimoji="0" lang="en-US" altLang="zh-CN" sz="1600" b="1" dirty="0"/>
            </a:p>
          </p:txBody>
        </p:sp>
        <p:sp>
          <p:nvSpPr>
            <p:cNvPr id="14420" name="Oval 59"/>
            <p:cNvSpPr>
              <a:spLocks noChangeArrowheads="1"/>
            </p:cNvSpPr>
            <p:nvPr/>
          </p:nvSpPr>
          <p:spPr bwMode="auto">
            <a:xfrm>
              <a:off x="6804025" y="4235012"/>
              <a:ext cx="248351" cy="284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17" name="Text Box 61"/>
            <p:cNvSpPr txBox="1">
              <a:spLocks noChangeArrowheads="1"/>
            </p:cNvSpPr>
            <p:nvPr/>
          </p:nvSpPr>
          <p:spPr bwMode="auto">
            <a:xfrm>
              <a:off x="6482690" y="4809951"/>
              <a:ext cx="210211" cy="3413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 dirty="0"/>
                <a:t>D</a:t>
              </a:r>
              <a:endParaRPr kumimoji="0" lang="en-US" altLang="zh-CN" sz="1600" b="1" dirty="0"/>
            </a:p>
          </p:txBody>
        </p:sp>
        <p:sp>
          <p:nvSpPr>
            <p:cNvPr id="14418" name="Oval 62"/>
            <p:cNvSpPr>
              <a:spLocks noChangeArrowheads="1"/>
            </p:cNvSpPr>
            <p:nvPr/>
          </p:nvSpPr>
          <p:spPr bwMode="auto">
            <a:xfrm>
              <a:off x="6443663" y="4866837"/>
              <a:ext cx="248351" cy="284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15" name="Text Box 64"/>
            <p:cNvSpPr txBox="1">
              <a:spLocks noChangeArrowheads="1"/>
            </p:cNvSpPr>
            <p:nvPr/>
          </p:nvSpPr>
          <p:spPr bwMode="auto">
            <a:xfrm>
              <a:off x="8282915" y="4178126"/>
              <a:ext cx="210211" cy="3413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/>
                <a:t>C</a:t>
              </a:r>
              <a:endParaRPr kumimoji="0" lang="en-US" altLang="zh-CN" sz="1600" b="1"/>
            </a:p>
          </p:txBody>
        </p:sp>
        <p:sp>
          <p:nvSpPr>
            <p:cNvPr id="14416" name="Oval 65"/>
            <p:cNvSpPr>
              <a:spLocks noChangeArrowheads="1"/>
            </p:cNvSpPr>
            <p:nvPr/>
          </p:nvSpPr>
          <p:spPr bwMode="auto">
            <a:xfrm>
              <a:off x="8243888" y="4235012"/>
              <a:ext cx="248351" cy="284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13" name="Text Box 67"/>
            <p:cNvSpPr txBox="1">
              <a:spLocks noChangeArrowheads="1"/>
            </p:cNvSpPr>
            <p:nvPr/>
          </p:nvSpPr>
          <p:spPr bwMode="auto">
            <a:xfrm>
              <a:off x="7922552" y="4809951"/>
              <a:ext cx="210211" cy="3413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/>
                <a:t>E</a:t>
              </a:r>
              <a:endParaRPr kumimoji="0" lang="en-US" altLang="zh-CN" sz="1600" b="1"/>
            </a:p>
          </p:txBody>
        </p:sp>
        <p:sp>
          <p:nvSpPr>
            <p:cNvPr id="14414" name="Oval 68"/>
            <p:cNvSpPr>
              <a:spLocks noChangeArrowheads="1"/>
            </p:cNvSpPr>
            <p:nvPr/>
          </p:nvSpPr>
          <p:spPr bwMode="auto">
            <a:xfrm>
              <a:off x="7883525" y="4866837"/>
              <a:ext cx="248351" cy="284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11" name="Text Box 70"/>
            <p:cNvSpPr txBox="1">
              <a:spLocks noChangeArrowheads="1"/>
            </p:cNvSpPr>
            <p:nvPr/>
          </p:nvSpPr>
          <p:spPr bwMode="auto">
            <a:xfrm>
              <a:off x="8643277" y="4809951"/>
              <a:ext cx="210211" cy="3413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 dirty="0"/>
                <a:t>F</a:t>
              </a:r>
              <a:endParaRPr kumimoji="0" lang="en-US" altLang="zh-CN" sz="1600" b="1" dirty="0"/>
            </a:p>
          </p:txBody>
        </p:sp>
        <p:sp>
          <p:nvSpPr>
            <p:cNvPr id="14412" name="Oval 71"/>
            <p:cNvSpPr>
              <a:spLocks noChangeArrowheads="1"/>
            </p:cNvSpPr>
            <p:nvPr/>
          </p:nvSpPr>
          <p:spPr bwMode="auto">
            <a:xfrm>
              <a:off x="8604250" y="4866837"/>
              <a:ext cx="248351" cy="284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09" name="Text Box 73"/>
            <p:cNvSpPr txBox="1">
              <a:spLocks noChangeArrowheads="1"/>
            </p:cNvSpPr>
            <p:nvPr/>
          </p:nvSpPr>
          <p:spPr bwMode="auto">
            <a:xfrm>
              <a:off x="6195352" y="5492576"/>
              <a:ext cx="210211" cy="3413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/>
                <a:t>G</a:t>
              </a:r>
              <a:endParaRPr kumimoji="0" lang="en-US" altLang="zh-CN" sz="1600" b="1"/>
            </a:p>
          </p:txBody>
        </p:sp>
        <p:sp>
          <p:nvSpPr>
            <p:cNvPr id="14410" name="Oval 74"/>
            <p:cNvSpPr>
              <a:spLocks noChangeArrowheads="1"/>
            </p:cNvSpPr>
            <p:nvPr/>
          </p:nvSpPr>
          <p:spPr bwMode="auto">
            <a:xfrm>
              <a:off x="6156325" y="5549462"/>
              <a:ext cx="248351" cy="284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397" name="Text Box 75"/>
            <p:cNvSpPr txBox="1">
              <a:spLocks noChangeArrowheads="1"/>
            </p:cNvSpPr>
            <p:nvPr/>
          </p:nvSpPr>
          <p:spPr bwMode="auto">
            <a:xfrm>
              <a:off x="7883525" y="3547888"/>
              <a:ext cx="180975" cy="3159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4398" name="Text Box 76"/>
            <p:cNvSpPr txBox="1">
              <a:spLocks noChangeArrowheads="1"/>
            </p:cNvSpPr>
            <p:nvPr/>
          </p:nvSpPr>
          <p:spPr bwMode="auto">
            <a:xfrm>
              <a:off x="7164388" y="4178126"/>
              <a:ext cx="185738" cy="3889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4399" name="Text Box 77"/>
            <p:cNvSpPr txBox="1">
              <a:spLocks noChangeArrowheads="1"/>
            </p:cNvSpPr>
            <p:nvPr/>
          </p:nvSpPr>
          <p:spPr bwMode="auto">
            <a:xfrm>
              <a:off x="6804025" y="4809951"/>
              <a:ext cx="179388" cy="3159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4400" name="Text Box 78"/>
            <p:cNvSpPr txBox="1">
              <a:spLocks noChangeArrowheads="1"/>
            </p:cNvSpPr>
            <p:nvPr/>
          </p:nvSpPr>
          <p:spPr bwMode="auto">
            <a:xfrm>
              <a:off x="8604250" y="4178126"/>
              <a:ext cx="179388" cy="3159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4401" name="Text Box 79"/>
            <p:cNvSpPr txBox="1">
              <a:spLocks noChangeArrowheads="1"/>
            </p:cNvSpPr>
            <p:nvPr/>
          </p:nvSpPr>
          <p:spPr bwMode="auto">
            <a:xfrm>
              <a:off x="7740352" y="4809951"/>
              <a:ext cx="179388" cy="3159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14402" name="Text Box 80"/>
            <p:cNvSpPr txBox="1">
              <a:spLocks noChangeArrowheads="1"/>
            </p:cNvSpPr>
            <p:nvPr/>
          </p:nvSpPr>
          <p:spPr bwMode="auto">
            <a:xfrm>
              <a:off x="8460432" y="4809951"/>
              <a:ext cx="179388" cy="3159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  <a:p>
              <a:pPr algn="just"/>
              <a:endParaRPr kumimoji="0" lang="en-US" altLang="zh-CN" sz="1600" b="1"/>
            </a:p>
          </p:txBody>
        </p:sp>
        <p:sp>
          <p:nvSpPr>
            <p:cNvPr id="14403" name="Text Box 81"/>
            <p:cNvSpPr txBox="1">
              <a:spLocks noChangeArrowheads="1"/>
            </p:cNvSpPr>
            <p:nvPr/>
          </p:nvSpPr>
          <p:spPr bwMode="auto">
            <a:xfrm>
              <a:off x="6516688" y="5492576"/>
              <a:ext cx="180975" cy="3159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8</a:t>
              </a:r>
              <a:endParaRPr kumimoji="0" lang="en-US" altLang="zh-CN" sz="1600" b="1" dirty="0"/>
            </a:p>
          </p:txBody>
        </p:sp>
        <p:sp>
          <p:nvSpPr>
            <p:cNvPr id="14404" name="Line 82"/>
            <p:cNvSpPr>
              <a:spLocks noChangeShapeType="1"/>
            </p:cNvSpPr>
            <p:nvPr/>
          </p:nvSpPr>
          <p:spPr bwMode="auto">
            <a:xfrm flipH="1">
              <a:off x="7040563" y="3863801"/>
              <a:ext cx="48260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05" name="Line 83"/>
            <p:cNvSpPr>
              <a:spLocks noChangeShapeType="1"/>
            </p:cNvSpPr>
            <p:nvPr/>
          </p:nvSpPr>
          <p:spPr bwMode="auto">
            <a:xfrm>
              <a:off x="7704138" y="3863801"/>
              <a:ext cx="533400" cy="474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06" name="Line 84"/>
            <p:cNvSpPr>
              <a:spLocks noChangeShapeType="1"/>
            </p:cNvSpPr>
            <p:nvPr/>
          </p:nvSpPr>
          <p:spPr bwMode="auto">
            <a:xfrm flipH="1">
              <a:off x="6627813" y="4494038"/>
              <a:ext cx="176213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07" name="Line 85"/>
            <p:cNvSpPr>
              <a:spLocks noChangeShapeType="1"/>
            </p:cNvSpPr>
            <p:nvPr/>
          </p:nvSpPr>
          <p:spPr bwMode="auto">
            <a:xfrm rot="3150780">
              <a:off x="6350000" y="5154438"/>
              <a:ext cx="138113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408" name="Line 86"/>
            <p:cNvSpPr>
              <a:spLocks noChangeShapeType="1"/>
            </p:cNvSpPr>
            <p:nvPr/>
          </p:nvSpPr>
          <p:spPr bwMode="auto">
            <a:xfrm flipH="1">
              <a:off x="8037513" y="4490863"/>
              <a:ext cx="266700" cy="379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4340" name="Line 87"/>
            <p:cNvSpPr>
              <a:spLocks noChangeShapeType="1"/>
            </p:cNvSpPr>
            <p:nvPr/>
          </p:nvSpPr>
          <p:spPr bwMode="auto">
            <a:xfrm>
              <a:off x="8423275" y="4494038"/>
              <a:ext cx="254000" cy="39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301144" name="Text Box 88"/>
          <p:cNvSpPr txBox="1">
            <a:spLocks noChangeArrowheads="1"/>
          </p:cNvSpPr>
          <p:nvPr/>
        </p:nvSpPr>
        <p:spPr bwMode="auto">
          <a:xfrm>
            <a:off x="0" y="6356176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完全二叉树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01145" name="Text Box 89"/>
          <p:cNvSpPr txBox="1">
            <a:spLocks noChangeArrowheads="1"/>
          </p:cNvSpPr>
          <p:nvPr/>
        </p:nvSpPr>
        <p:spPr bwMode="auto">
          <a:xfrm>
            <a:off x="6084888" y="6356176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非完全二叉树</a:t>
            </a:r>
            <a:endParaRPr lang="zh-CN" altLang="en-US" sz="2400" b="1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48038" y="3212976"/>
            <a:ext cx="2763588" cy="2879725"/>
            <a:chOff x="3348038" y="3212976"/>
            <a:chExt cx="2763588" cy="2879725"/>
          </a:xfrm>
        </p:grpSpPr>
        <p:sp>
          <p:nvSpPr>
            <p:cNvPr id="14388" name="Text Box 93"/>
            <p:cNvSpPr txBox="1">
              <a:spLocks noChangeArrowheads="1"/>
            </p:cNvSpPr>
            <p:nvPr/>
          </p:nvSpPr>
          <p:spPr bwMode="auto">
            <a:xfrm>
              <a:off x="4631677" y="3212976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A</a:t>
              </a:r>
              <a:endParaRPr kumimoji="0" lang="en-US" altLang="zh-CN" sz="1600" b="1" dirty="0"/>
            </a:p>
          </p:txBody>
        </p:sp>
        <p:sp>
          <p:nvSpPr>
            <p:cNvPr id="14389" name="Oval 94"/>
            <p:cNvSpPr>
              <a:spLocks noChangeArrowheads="1"/>
            </p:cNvSpPr>
            <p:nvPr/>
          </p:nvSpPr>
          <p:spPr bwMode="auto">
            <a:xfrm>
              <a:off x="4586923" y="3325368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86" name="Text Box 96"/>
            <p:cNvSpPr txBox="1">
              <a:spLocks noChangeArrowheads="1"/>
            </p:cNvSpPr>
            <p:nvPr/>
          </p:nvSpPr>
          <p:spPr bwMode="auto">
            <a:xfrm>
              <a:off x="3805754" y="3932907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B</a:t>
              </a:r>
              <a:endParaRPr kumimoji="0" lang="en-US" altLang="zh-CN" sz="1600" b="1" dirty="0"/>
            </a:p>
          </p:txBody>
        </p:sp>
        <p:sp>
          <p:nvSpPr>
            <p:cNvPr id="14387" name="Oval 97"/>
            <p:cNvSpPr>
              <a:spLocks noChangeArrowheads="1"/>
            </p:cNvSpPr>
            <p:nvPr/>
          </p:nvSpPr>
          <p:spPr bwMode="auto">
            <a:xfrm>
              <a:off x="3761000" y="4045299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84" name="Text Box 99"/>
            <p:cNvSpPr txBox="1">
              <a:spLocks noChangeArrowheads="1"/>
            </p:cNvSpPr>
            <p:nvPr/>
          </p:nvSpPr>
          <p:spPr bwMode="auto">
            <a:xfrm>
              <a:off x="5457600" y="3932907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C</a:t>
              </a:r>
              <a:endParaRPr kumimoji="0" lang="en-US" altLang="zh-CN" sz="1600" b="1"/>
            </a:p>
          </p:txBody>
        </p:sp>
        <p:sp>
          <p:nvSpPr>
            <p:cNvPr id="14385" name="Oval 100"/>
            <p:cNvSpPr>
              <a:spLocks noChangeArrowheads="1"/>
            </p:cNvSpPr>
            <p:nvPr/>
          </p:nvSpPr>
          <p:spPr bwMode="auto">
            <a:xfrm>
              <a:off x="5412846" y="4045299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82" name="Text Box 102"/>
            <p:cNvSpPr txBox="1">
              <a:spLocks noChangeArrowheads="1"/>
            </p:cNvSpPr>
            <p:nvPr/>
          </p:nvSpPr>
          <p:spPr bwMode="auto">
            <a:xfrm>
              <a:off x="3392792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D</a:t>
              </a:r>
              <a:endParaRPr kumimoji="0" lang="en-US" altLang="zh-CN" sz="1600" b="1"/>
            </a:p>
          </p:txBody>
        </p:sp>
        <p:sp>
          <p:nvSpPr>
            <p:cNvPr id="14383" name="Oval 103"/>
            <p:cNvSpPr>
              <a:spLocks noChangeArrowheads="1"/>
            </p:cNvSpPr>
            <p:nvPr/>
          </p:nvSpPr>
          <p:spPr bwMode="auto">
            <a:xfrm>
              <a:off x="3348038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80" name="Text Box 105"/>
            <p:cNvSpPr txBox="1">
              <a:spLocks noChangeArrowheads="1"/>
            </p:cNvSpPr>
            <p:nvPr/>
          </p:nvSpPr>
          <p:spPr bwMode="auto">
            <a:xfrm>
              <a:off x="5870562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G</a:t>
              </a:r>
              <a:endParaRPr kumimoji="0" lang="en-US" altLang="zh-CN" sz="1600" b="1"/>
            </a:p>
          </p:txBody>
        </p:sp>
        <p:sp>
          <p:nvSpPr>
            <p:cNvPr id="14381" name="Oval 106"/>
            <p:cNvSpPr>
              <a:spLocks noChangeArrowheads="1"/>
            </p:cNvSpPr>
            <p:nvPr/>
          </p:nvSpPr>
          <p:spPr bwMode="auto">
            <a:xfrm>
              <a:off x="5825808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8" name="Text Box 108"/>
            <p:cNvSpPr txBox="1">
              <a:spLocks noChangeArrowheads="1"/>
            </p:cNvSpPr>
            <p:nvPr/>
          </p:nvSpPr>
          <p:spPr bwMode="auto">
            <a:xfrm>
              <a:off x="4218715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E</a:t>
              </a:r>
              <a:endParaRPr kumimoji="0" lang="en-US" altLang="zh-CN" sz="1600" b="1"/>
            </a:p>
          </p:txBody>
        </p:sp>
        <p:sp>
          <p:nvSpPr>
            <p:cNvPr id="14379" name="Oval 109"/>
            <p:cNvSpPr>
              <a:spLocks noChangeArrowheads="1"/>
            </p:cNvSpPr>
            <p:nvPr/>
          </p:nvSpPr>
          <p:spPr bwMode="auto">
            <a:xfrm>
              <a:off x="4173961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6" name="Text Box 111"/>
            <p:cNvSpPr txBox="1">
              <a:spLocks noChangeArrowheads="1"/>
            </p:cNvSpPr>
            <p:nvPr/>
          </p:nvSpPr>
          <p:spPr bwMode="auto">
            <a:xfrm>
              <a:off x="4012234" y="5372770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H</a:t>
              </a:r>
              <a:endParaRPr kumimoji="0" lang="en-US" altLang="zh-CN" sz="1600" b="1"/>
            </a:p>
          </p:txBody>
        </p:sp>
        <p:sp>
          <p:nvSpPr>
            <p:cNvPr id="14377" name="Oval 112"/>
            <p:cNvSpPr>
              <a:spLocks noChangeArrowheads="1"/>
            </p:cNvSpPr>
            <p:nvPr/>
          </p:nvSpPr>
          <p:spPr bwMode="auto">
            <a:xfrm>
              <a:off x="3967480" y="5485162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4" name="Text Box 114"/>
            <p:cNvSpPr txBox="1">
              <a:spLocks noChangeArrowheads="1"/>
            </p:cNvSpPr>
            <p:nvPr/>
          </p:nvSpPr>
          <p:spPr bwMode="auto">
            <a:xfrm>
              <a:off x="5044638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F</a:t>
              </a:r>
              <a:endParaRPr kumimoji="0" lang="en-US" altLang="zh-CN" sz="1600" b="1"/>
            </a:p>
          </p:txBody>
        </p:sp>
        <p:sp>
          <p:nvSpPr>
            <p:cNvPr id="14375" name="Oval 115"/>
            <p:cNvSpPr>
              <a:spLocks noChangeArrowheads="1"/>
            </p:cNvSpPr>
            <p:nvPr/>
          </p:nvSpPr>
          <p:spPr bwMode="auto">
            <a:xfrm>
              <a:off x="4999884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2" name="Text Box 117"/>
            <p:cNvSpPr txBox="1">
              <a:spLocks noChangeArrowheads="1"/>
            </p:cNvSpPr>
            <p:nvPr/>
          </p:nvSpPr>
          <p:spPr bwMode="auto">
            <a:xfrm>
              <a:off x="4425196" y="5372770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I</a:t>
              </a:r>
              <a:endParaRPr kumimoji="0" lang="en-US" altLang="zh-CN" sz="1600" b="1"/>
            </a:p>
          </p:txBody>
        </p:sp>
        <p:sp>
          <p:nvSpPr>
            <p:cNvPr id="14373" name="Oval 118"/>
            <p:cNvSpPr>
              <a:spLocks noChangeArrowheads="1"/>
            </p:cNvSpPr>
            <p:nvPr/>
          </p:nvSpPr>
          <p:spPr bwMode="auto">
            <a:xfrm>
              <a:off x="4380442" y="5485162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55" name="Text Box 119"/>
            <p:cNvSpPr txBox="1">
              <a:spLocks noChangeArrowheads="1"/>
            </p:cNvSpPr>
            <p:nvPr/>
          </p:nvSpPr>
          <p:spPr bwMode="auto">
            <a:xfrm>
              <a:off x="4999884" y="3212976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4356" name="Text Box 120"/>
            <p:cNvSpPr txBox="1">
              <a:spLocks noChangeArrowheads="1"/>
            </p:cNvSpPr>
            <p:nvPr/>
          </p:nvSpPr>
          <p:spPr bwMode="auto">
            <a:xfrm>
              <a:off x="4173961" y="3932907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4357" name="Text Box 121"/>
            <p:cNvSpPr txBox="1">
              <a:spLocks noChangeArrowheads="1"/>
            </p:cNvSpPr>
            <p:nvPr/>
          </p:nvSpPr>
          <p:spPr bwMode="auto">
            <a:xfrm>
              <a:off x="4586923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4358" name="Text Box 122"/>
            <p:cNvSpPr txBox="1">
              <a:spLocks noChangeArrowheads="1"/>
            </p:cNvSpPr>
            <p:nvPr/>
          </p:nvSpPr>
          <p:spPr bwMode="auto">
            <a:xfrm>
              <a:off x="5825808" y="3932907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4359" name="Text Box 123"/>
            <p:cNvSpPr txBox="1">
              <a:spLocks noChangeArrowheads="1"/>
            </p:cNvSpPr>
            <p:nvPr/>
          </p:nvSpPr>
          <p:spPr bwMode="auto">
            <a:xfrm>
              <a:off x="529208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14360" name="Text Box 124"/>
            <p:cNvSpPr txBox="1">
              <a:spLocks noChangeArrowheads="1"/>
            </p:cNvSpPr>
            <p:nvPr/>
          </p:nvSpPr>
          <p:spPr bwMode="auto">
            <a:xfrm>
              <a:off x="565212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7</a:t>
              </a:r>
              <a:endParaRPr kumimoji="0" lang="en-US" altLang="zh-CN" sz="1600" b="1" dirty="0"/>
            </a:p>
          </p:txBody>
        </p:sp>
        <p:sp>
          <p:nvSpPr>
            <p:cNvPr id="14361" name="Text Box 125"/>
            <p:cNvSpPr txBox="1">
              <a:spLocks noChangeArrowheads="1"/>
            </p:cNvSpPr>
            <p:nvPr/>
          </p:nvSpPr>
          <p:spPr bwMode="auto">
            <a:xfrm>
              <a:off x="4586923" y="5732735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11</a:t>
              </a:r>
              <a:endParaRPr kumimoji="0" lang="en-US" altLang="zh-CN" sz="1600" b="1"/>
            </a:p>
          </p:txBody>
        </p:sp>
        <p:sp>
          <p:nvSpPr>
            <p:cNvPr id="14362" name="Text Box 126"/>
            <p:cNvSpPr txBox="1">
              <a:spLocks noChangeArrowheads="1"/>
            </p:cNvSpPr>
            <p:nvPr/>
          </p:nvSpPr>
          <p:spPr bwMode="auto">
            <a:xfrm>
              <a:off x="4173961" y="5732735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10</a:t>
              </a:r>
              <a:endParaRPr kumimoji="0" lang="en-US" altLang="zh-CN" sz="1600" b="1" dirty="0"/>
            </a:p>
          </p:txBody>
        </p:sp>
        <p:sp>
          <p:nvSpPr>
            <p:cNvPr id="14363" name="Text Box 127"/>
            <p:cNvSpPr txBox="1">
              <a:spLocks noChangeArrowheads="1"/>
            </p:cNvSpPr>
            <p:nvPr/>
          </p:nvSpPr>
          <p:spPr bwMode="auto">
            <a:xfrm>
              <a:off x="376100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4364" name="Line 128"/>
            <p:cNvSpPr>
              <a:spLocks noChangeShapeType="1"/>
            </p:cNvSpPr>
            <p:nvPr/>
          </p:nvSpPr>
          <p:spPr bwMode="auto">
            <a:xfrm flipH="1">
              <a:off x="4001046" y="3620517"/>
              <a:ext cx="585877" cy="473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5" name="Line 129"/>
            <p:cNvSpPr>
              <a:spLocks noChangeShapeType="1"/>
            </p:cNvSpPr>
            <p:nvPr/>
          </p:nvSpPr>
          <p:spPr bwMode="auto">
            <a:xfrm>
              <a:off x="4793404" y="3620517"/>
              <a:ext cx="641820" cy="525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6" name="Line 130"/>
            <p:cNvSpPr>
              <a:spLocks noChangeShapeType="1"/>
            </p:cNvSpPr>
            <p:nvPr/>
          </p:nvSpPr>
          <p:spPr bwMode="auto">
            <a:xfrm flipH="1">
              <a:off x="3543330" y="4336976"/>
              <a:ext cx="259372" cy="434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7" name="Line 131"/>
            <p:cNvSpPr>
              <a:spLocks noChangeShapeType="1"/>
            </p:cNvSpPr>
            <p:nvPr/>
          </p:nvSpPr>
          <p:spPr bwMode="auto">
            <a:xfrm>
              <a:off x="3967480" y="4340448"/>
              <a:ext cx="323453" cy="430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8" name="Line 132"/>
            <p:cNvSpPr>
              <a:spLocks noChangeShapeType="1"/>
            </p:cNvSpPr>
            <p:nvPr/>
          </p:nvSpPr>
          <p:spPr bwMode="auto">
            <a:xfrm flipH="1">
              <a:off x="5145336" y="4340448"/>
              <a:ext cx="267510" cy="447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69" name="Line 133"/>
            <p:cNvSpPr>
              <a:spLocks noChangeShapeType="1"/>
            </p:cNvSpPr>
            <p:nvPr/>
          </p:nvSpPr>
          <p:spPr bwMode="auto">
            <a:xfrm>
              <a:off x="5619327" y="4340448"/>
              <a:ext cx="288870" cy="447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0" name="Line 134"/>
            <p:cNvSpPr>
              <a:spLocks noChangeShapeType="1"/>
            </p:cNvSpPr>
            <p:nvPr/>
          </p:nvSpPr>
          <p:spPr bwMode="auto">
            <a:xfrm flipH="1">
              <a:off x="4092589" y="5100890"/>
              <a:ext cx="122058" cy="399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4371" name="Line 135"/>
            <p:cNvSpPr>
              <a:spLocks noChangeShapeType="1"/>
            </p:cNvSpPr>
            <p:nvPr/>
          </p:nvSpPr>
          <p:spPr bwMode="auto">
            <a:xfrm>
              <a:off x="4380442" y="5060379"/>
              <a:ext cx="154606" cy="457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sp>
        <p:nvSpPr>
          <p:cNvPr id="301192" name="Text Box 136"/>
          <p:cNvSpPr txBox="1">
            <a:spLocks noChangeArrowheads="1"/>
          </p:cNvSpPr>
          <p:nvPr/>
        </p:nvSpPr>
        <p:spPr bwMode="auto">
          <a:xfrm>
            <a:off x="3419475" y="6356176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非完全二叉树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71600" y="-18256"/>
            <a:ext cx="7543800" cy="1143000"/>
          </a:xfrm>
        </p:spPr>
        <p:txBody>
          <a:bodyPr/>
          <a:lstStyle/>
          <a:p>
            <a:r>
              <a:rPr lang="zh-CN" altLang="en-US" dirty="0"/>
              <a:t>完全二叉树</a:t>
            </a:r>
            <a:endParaRPr lang="zh-CN" altLang="en-US" dirty="0"/>
          </a:p>
        </p:txBody>
      </p:sp>
      <p:sp>
        <p:nvSpPr>
          <p:cNvPr id="140" name="Oval 38"/>
          <p:cNvSpPr>
            <a:spLocks noChangeArrowheads="1"/>
          </p:cNvSpPr>
          <p:nvPr/>
        </p:nvSpPr>
        <p:spPr bwMode="auto">
          <a:xfrm>
            <a:off x="3216868" y="4652839"/>
            <a:ext cx="779068" cy="1439862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Oval 38"/>
          <p:cNvSpPr>
            <a:spLocks noChangeArrowheads="1"/>
          </p:cNvSpPr>
          <p:nvPr/>
        </p:nvSpPr>
        <p:spPr bwMode="auto">
          <a:xfrm>
            <a:off x="6799499" y="4207342"/>
            <a:ext cx="779068" cy="114415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在</a:t>
            </a:r>
            <a:r>
              <a:rPr lang="zh-CN" altLang="en-US" dirty="0"/>
              <a:t>二叉树的 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层上至多有 </a:t>
            </a:r>
            <a:r>
              <a:rPr lang="en-US" altLang="zh-CN" dirty="0"/>
              <a:t>2</a:t>
            </a:r>
            <a:r>
              <a:rPr lang="en-US" altLang="zh-CN" baseline="30000" dirty="0"/>
              <a:t>i-1</a:t>
            </a:r>
            <a:r>
              <a:rPr lang="zh-CN" altLang="en-US" dirty="0"/>
              <a:t>个结点</a:t>
            </a:r>
            <a:endParaRPr lang="zh-CN" altLang="en-US" dirty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深度</a:t>
            </a:r>
            <a:r>
              <a:rPr lang="zh-CN" altLang="en-US" dirty="0"/>
              <a:t>为 </a:t>
            </a:r>
            <a:r>
              <a:rPr lang="en-US" altLang="zh-CN" dirty="0"/>
              <a:t>h </a:t>
            </a:r>
            <a:r>
              <a:rPr lang="zh-CN" altLang="en-US" dirty="0"/>
              <a:t>的二叉树，至多有 </a:t>
            </a:r>
            <a:r>
              <a:rPr lang="en-US" altLang="zh-CN" dirty="0"/>
              <a:t>2</a:t>
            </a:r>
            <a:r>
              <a:rPr lang="en-US" altLang="zh-CN" baseline="30000" dirty="0"/>
              <a:t>h</a:t>
            </a:r>
            <a:r>
              <a:rPr lang="en-US" altLang="zh-CN" dirty="0"/>
              <a:t>-1 </a:t>
            </a:r>
            <a:r>
              <a:rPr lang="zh-CN" altLang="en-US" dirty="0"/>
              <a:t>个结点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考概念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0" name="Group 4"/>
          <p:cNvGrpSpPr/>
          <p:nvPr/>
        </p:nvGrpSpPr>
        <p:grpSpPr bwMode="auto">
          <a:xfrm>
            <a:off x="3059832" y="2852936"/>
            <a:ext cx="3886200" cy="3124200"/>
            <a:chOff x="1337" y="8400"/>
            <a:chExt cx="3654" cy="2488"/>
          </a:xfrm>
        </p:grpSpPr>
        <p:grpSp>
          <p:nvGrpSpPr>
            <p:cNvPr id="81" name="Group 5"/>
            <p:cNvGrpSpPr/>
            <p:nvPr/>
          </p:nvGrpSpPr>
          <p:grpSpPr bwMode="auto">
            <a:xfrm>
              <a:off x="2961" y="8400"/>
              <a:ext cx="281" cy="336"/>
              <a:chOff x="2150" y="2547"/>
              <a:chExt cx="281" cy="336"/>
            </a:xfrm>
          </p:grpSpPr>
          <p:sp>
            <p:nvSpPr>
              <p:cNvPr id="153" name="Text Box 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154" name="Oval 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2" name="Group 8"/>
            <p:cNvGrpSpPr/>
            <p:nvPr/>
          </p:nvGrpSpPr>
          <p:grpSpPr bwMode="auto">
            <a:xfrm>
              <a:off x="1946" y="9022"/>
              <a:ext cx="281" cy="336"/>
              <a:chOff x="2150" y="2547"/>
              <a:chExt cx="281" cy="336"/>
            </a:xfrm>
          </p:grpSpPr>
          <p:sp>
            <p:nvSpPr>
              <p:cNvPr id="151" name="Text Box 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152" name="Oval 1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3" name="Group 11"/>
            <p:cNvGrpSpPr/>
            <p:nvPr/>
          </p:nvGrpSpPr>
          <p:grpSpPr bwMode="auto">
            <a:xfrm>
              <a:off x="3976" y="9022"/>
              <a:ext cx="281" cy="336"/>
              <a:chOff x="2150" y="2547"/>
              <a:chExt cx="281" cy="336"/>
            </a:xfrm>
          </p:grpSpPr>
          <p:sp>
            <p:nvSpPr>
              <p:cNvPr id="149" name="Text Box 1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50" name="Oval 1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4" name="Group 14"/>
            <p:cNvGrpSpPr/>
            <p:nvPr/>
          </p:nvGrpSpPr>
          <p:grpSpPr bwMode="auto">
            <a:xfrm>
              <a:off x="1540" y="9644"/>
              <a:ext cx="281" cy="336"/>
              <a:chOff x="2150" y="2547"/>
              <a:chExt cx="281" cy="336"/>
            </a:xfrm>
          </p:grpSpPr>
          <p:sp>
            <p:nvSpPr>
              <p:cNvPr id="147" name="Text Box 1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148" name="Oval 1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5" name="Group 17"/>
            <p:cNvGrpSpPr/>
            <p:nvPr/>
          </p:nvGrpSpPr>
          <p:grpSpPr bwMode="auto">
            <a:xfrm>
              <a:off x="2352" y="9644"/>
              <a:ext cx="281" cy="336"/>
              <a:chOff x="2150" y="2547"/>
              <a:chExt cx="281" cy="336"/>
            </a:xfrm>
          </p:grpSpPr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46" name="Oval 1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6" name="Group 20"/>
            <p:cNvGrpSpPr/>
            <p:nvPr/>
          </p:nvGrpSpPr>
          <p:grpSpPr bwMode="auto">
            <a:xfrm>
              <a:off x="4382" y="9644"/>
              <a:ext cx="281" cy="336"/>
              <a:chOff x="2150" y="2547"/>
              <a:chExt cx="281" cy="336"/>
            </a:xfrm>
          </p:grpSpPr>
          <p:sp>
            <p:nvSpPr>
              <p:cNvPr id="143" name="Text Box 2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44" name="Oval 2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7" name="Group 23"/>
            <p:cNvGrpSpPr/>
            <p:nvPr/>
          </p:nvGrpSpPr>
          <p:grpSpPr bwMode="auto">
            <a:xfrm>
              <a:off x="3570" y="9644"/>
              <a:ext cx="281" cy="336"/>
              <a:chOff x="2150" y="2547"/>
              <a:chExt cx="281" cy="336"/>
            </a:xfrm>
          </p:grpSpPr>
          <p:sp>
            <p:nvSpPr>
              <p:cNvPr id="141" name="Text Box 2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42" name="Oval 2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8" name="Group 26"/>
            <p:cNvGrpSpPr/>
            <p:nvPr/>
          </p:nvGrpSpPr>
          <p:grpSpPr bwMode="auto">
            <a:xfrm>
              <a:off x="1337" y="10266"/>
              <a:ext cx="281" cy="336"/>
              <a:chOff x="2150" y="2547"/>
              <a:chExt cx="281" cy="336"/>
            </a:xfrm>
          </p:grpSpPr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H</a:t>
                </a:r>
                <a:endParaRPr kumimoji="0" lang="en-US" altLang="zh-CN" sz="1600" b="1"/>
              </a:p>
            </p:txBody>
          </p:sp>
          <p:sp>
            <p:nvSpPr>
              <p:cNvPr id="140" name="Oval 2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89" name="Group 29"/>
            <p:cNvGrpSpPr/>
            <p:nvPr/>
          </p:nvGrpSpPr>
          <p:grpSpPr bwMode="auto">
            <a:xfrm>
              <a:off x="1743" y="10266"/>
              <a:ext cx="281" cy="336"/>
              <a:chOff x="2150" y="2547"/>
              <a:chExt cx="281" cy="336"/>
            </a:xfrm>
          </p:grpSpPr>
          <p:sp>
            <p:nvSpPr>
              <p:cNvPr id="137" name="Text Box 3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I</a:t>
                </a:r>
                <a:endParaRPr kumimoji="0" lang="en-US" altLang="zh-CN" sz="1600" b="1"/>
              </a:p>
            </p:txBody>
          </p:sp>
          <p:sp>
            <p:nvSpPr>
              <p:cNvPr id="138" name="Oval 3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0" name="Group 32"/>
            <p:cNvGrpSpPr/>
            <p:nvPr/>
          </p:nvGrpSpPr>
          <p:grpSpPr bwMode="auto">
            <a:xfrm>
              <a:off x="2555" y="10266"/>
              <a:ext cx="281" cy="336"/>
              <a:chOff x="2150" y="2547"/>
              <a:chExt cx="281" cy="336"/>
            </a:xfrm>
          </p:grpSpPr>
          <p:sp>
            <p:nvSpPr>
              <p:cNvPr id="135" name="Text Box 3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K</a:t>
                </a:r>
                <a:endParaRPr kumimoji="0" lang="en-US" altLang="zh-CN" sz="1600" b="1"/>
              </a:p>
            </p:txBody>
          </p:sp>
          <p:sp>
            <p:nvSpPr>
              <p:cNvPr id="136" name="Oval 3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1" name="Group 35"/>
            <p:cNvGrpSpPr/>
            <p:nvPr/>
          </p:nvGrpSpPr>
          <p:grpSpPr bwMode="auto">
            <a:xfrm>
              <a:off x="2149" y="10266"/>
              <a:ext cx="281" cy="336"/>
              <a:chOff x="2150" y="2547"/>
              <a:chExt cx="281" cy="336"/>
            </a:xfrm>
          </p:grpSpPr>
          <p:sp>
            <p:nvSpPr>
              <p:cNvPr id="133" name="Text Box 3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J</a:t>
                </a:r>
                <a:endParaRPr kumimoji="0" lang="en-US" altLang="zh-CN" sz="1600" b="1"/>
              </a:p>
            </p:txBody>
          </p:sp>
          <p:sp>
            <p:nvSpPr>
              <p:cNvPr id="134" name="Oval 3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zh-CN"/>
              </a:p>
            </p:txBody>
          </p:sp>
        </p:grpSp>
        <p:grpSp>
          <p:nvGrpSpPr>
            <p:cNvPr id="92" name="Group 38"/>
            <p:cNvGrpSpPr/>
            <p:nvPr/>
          </p:nvGrpSpPr>
          <p:grpSpPr bwMode="auto">
            <a:xfrm>
              <a:off x="3773" y="10266"/>
              <a:ext cx="281" cy="336"/>
              <a:chOff x="2150" y="2547"/>
              <a:chExt cx="281" cy="336"/>
            </a:xfrm>
          </p:grpSpPr>
          <p:sp>
            <p:nvSpPr>
              <p:cNvPr id="131" name="Text Box 3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M</a:t>
                </a:r>
                <a:endParaRPr kumimoji="0" lang="en-US" altLang="zh-CN" sz="1600" b="1"/>
              </a:p>
            </p:txBody>
          </p:sp>
          <p:sp>
            <p:nvSpPr>
              <p:cNvPr id="132" name="Oval 4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3" name="Group 41"/>
            <p:cNvGrpSpPr/>
            <p:nvPr/>
          </p:nvGrpSpPr>
          <p:grpSpPr bwMode="auto">
            <a:xfrm>
              <a:off x="3367" y="10266"/>
              <a:ext cx="281" cy="336"/>
              <a:chOff x="2150" y="2547"/>
              <a:chExt cx="281" cy="336"/>
            </a:xfrm>
          </p:grpSpPr>
          <p:sp>
            <p:nvSpPr>
              <p:cNvPr id="129" name="Text Box 4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L</a:t>
                </a:r>
                <a:endParaRPr kumimoji="0" lang="en-US" altLang="zh-CN" sz="1600" b="1"/>
              </a:p>
            </p:txBody>
          </p:sp>
          <p:sp>
            <p:nvSpPr>
              <p:cNvPr id="130" name="Oval 4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4" name="Group 44"/>
            <p:cNvGrpSpPr/>
            <p:nvPr/>
          </p:nvGrpSpPr>
          <p:grpSpPr bwMode="auto">
            <a:xfrm>
              <a:off x="4179" y="10266"/>
              <a:ext cx="281" cy="336"/>
              <a:chOff x="2150" y="2547"/>
              <a:chExt cx="281" cy="336"/>
            </a:xfrm>
          </p:grpSpPr>
          <p:sp>
            <p:nvSpPr>
              <p:cNvPr id="127" name="Text Box 4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N</a:t>
                </a:r>
                <a:endParaRPr kumimoji="0" lang="en-US" altLang="zh-CN" sz="1600" b="1"/>
              </a:p>
            </p:txBody>
          </p:sp>
          <p:sp>
            <p:nvSpPr>
              <p:cNvPr id="128" name="Oval 4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95" name="Group 47"/>
            <p:cNvGrpSpPr/>
            <p:nvPr/>
          </p:nvGrpSpPr>
          <p:grpSpPr bwMode="auto">
            <a:xfrm>
              <a:off x="4585" y="10266"/>
              <a:ext cx="281" cy="336"/>
              <a:chOff x="2150" y="2547"/>
              <a:chExt cx="281" cy="336"/>
            </a:xfrm>
          </p:grpSpPr>
          <p:sp>
            <p:nvSpPr>
              <p:cNvPr id="125" name="Text Box 4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O</a:t>
                </a:r>
                <a:endParaRPr kumimoji="0" lang="en-US" altLang="zh-CN" sz="1600" b="1"/>
              </a:p>
            </p:txBody>
          </p:sp>
          <p:sp>
            <p:nvSpPr>
              <p:cNvPr id="126" name="Oval 4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sp>
          <p:nvSpPr>
            <p:cNvPr id="96" name="Text Box 50"/>
            <p:cNvSpPr txBox="1">
              <a:spLocks noChangeArrowheads="1"/>
            </p:cNvSpPr>
            <p:nvPr/>
          </p:nvSpPr>
          <p:spPr bwMode="auto">
            <a:xfrm>
              <a:off x="3367" y="8400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97" name="Text Box 51"/>
            <p:cNvSpPr txBox="1">
              <a:spLocks noChangeArrowheads="1"/>
            </p:cNvSpPr>
            <p:nvPr/>
          </p:nvSpPr>
          <p:spPr bwMode="auto">
            <a:xfrm>
              <a:off x="275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235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99" name="Text Box 53"/>
            <p:cNvSpPr txBox="1">
              <a:spLocks noChangeArrowheads="1"/>
            </p:cNvSpPr>
            <p:nvPr/>
          </p:nvSpPr>
          <p:spPr bwMode="auto">
            <a:xfrm>
              <a:off x="438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00" name="Text Box 54"/>
            <p:cNvSpPr txBox="1">
              <a:spLocks noChangeArrowheads="1"/>
            </p:cNvSpPr>
            <p:nvPr/>
          </p:nvSpPr>
          <p:spPr bwMode="auto">
            <a:xfrm>
              <a:off x="194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397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02" name="Text Box 56"/>
            <p:cNvSpPr txBox="1">
              <a:spLocks noChangeArrowheads="1"/>
            </p:cNvSpPr>
            <p:nvPr/>
          </p:nvSpPr>
          <p:spPr bwMode="auto">
            <a:xfrm>
              <a:off x="478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03" name="Text Box 57"/>
            <p:cNvSpPr txBox="1">
              <a:spLocks noChangeArrowheads="1"/>
            </p:cNvSpPr>
            <p:nvPr/>
          </p:nvSpPr>
          <p:spPr bwMode="auto">
            <a:xfrm>
              <a:off x="154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8</a:t>
              </a:r>
              <a:endParaRPr kumimoji="0" lang="en-US" altLang="zh-CN" sz="1600" b="1"/>
            </a:p>
          </p:txBody>
        </p:sp>
        <p:sp>
          <p:nvSpPr>
            <p:cNvPr id="104" name="Text Box 58"/>
            <p:cNvSpPr txBox="1">
              <a:spLocks noChangeArrowheads="1"/>
            </p:cNvSpPr>
            <p:nvPr/>
          </p:nvSpPr>
          <p:spPr bwMode="auto">
            <a:xfrm>
              <a:off x="194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9</a:t>
              </a:r>
              <a:endParaRPr kumimoji="0" lang="en-US" altLang="zh-CN" sz="1600" b="1" dirty="0"/>
            </a:p>
          </p:txBody>
        </p:sp>
        <p:sp>
          <p:nvSpPr>
            <p:cNvPr id="105" name="Text Box 59"/>
            <p:cNvSpPr txBox="1">
              <a:spLocks noChangeArrowheads="1"/>
            </p:cNvSpPr>
            <p:nvPr/>
          </p:nvSpPr>
          <p:spPr bwMode="auto">
            <a:xfrm>
              <a:off x="235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10</a:t>
              </a:r>
              <a:endParaRPr kumimoji="0" lang="en-US" altLang="zh-CN" sz="1600" b="1"/>
            </a:p>
          </p:txBody>
        </p:sp>
        <p:sp>
          <p:nvSpPr>
            <p:cNvPr id="106" name="Text Box 60"/>
            <p:cNvSpPr txBox="1">
              <a:spLocks noChangeArrowheads="1"/>
            </p:cNvSpPr>
            <p:nvPr/>
          </p:nvSpPr>
          <p:spPr bwMode="auto">
            <a:xfrm>
              <a:off x="275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11</a:t>
              </a:r>
              <a:endParaRPr kumimoji="0" lang="en-US" altLang="zh-CN" sz="1600" b="1"/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357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12</a:t>
              </a:r>
              <a:endParaRPr kumimoji="0" lang="en-US" altLang="zh-CN" sz="1600" b="1"/>
            </a:p>
          </p:txBody>
        </p:sp>
        <p:sp>
          <p:nvSpPr>
            <p:cNvPr id="108" name="Text Box 62"/>
            <p:cNvSpPr txBox="1">
              <a:spLocks noChangeArrowheads="1"/>
            </p:cNvSpPr>
            <p:nvPr/>
          </p:nvSpPr>
          <p:spPr bwMode="auto">
            <a:xfrm>
              <a:off x="397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13</a:t>
              </a:r>
              <a:endParaRPr kumimoji="0" lang="en-US" altLang="zh-CN" sz="1600" b="1"/>
            </a:p>
          </p:txBody>
        </p:sp>
        <p:sp>
          <p:nvSpPr>
            <p:cNvPr id="109" name="Text Box 63"/>
            <p:cNvSpPr txBox="1">
              <a:spLocks noChangeArrowheads="1"/>
            </p:cNvSpPr>
            <p:nvPr/>
          </p:nvSpPr>
          <p:spPr bwMode="auto">
            <a:xfrm>
              <a:off x="438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14</a:t>
              </a:r>
              <a:endParaRPr kumimoji="0" lang="en-US" altLang="zh-CN" sz="1600" b="1"/>
            </a:p>
          </p:txBody>
        </p:sp>
        <p:sp>
          <p:nvSpPr>
            <p:cNvPr id="110" name="Text Box 64"/>
            <p:cNvSpPr txBox="1">
              <a:spLocks noChangeArrowheads="1"/>
            </p:cNvSpPr>
            <p:nvPr/>
          </p:nvSpPr>
          <p:spPr bwMode="auto">
            <a:xfrm>
              <a:off x="478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15</a:t>
              </a:r>
              <a:endParaRPr kumimoji="0" lang="en-US" altLang="zh-CN" sz="1600" b="1"/>
            </a:p>
          </p:txBody>
        </p:sp>
        <p:sp>
          <p:nvSpPr>
            <p:cNvPr id="111" name="Line 65"/>
            <p:cNvSpPr>
              <a:spLocks noChangeShapeType="1"/>
            </p:cNvSpPr>
            <p:nvPr/>
          </p:nvSpPr>
          <p:spPr bwMode="auto">
            <a:xfrm flipH="1">
              <a:off x="2185" y="8685"/>
              <a:ext cx="821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2" name="Line 66"/>
            <p:cNvSpPr>
              <a:spLocks noChangeShapeType="1"/>
            </p:cNvSpPr>
            <p:nvPr/>
          </p:nvSpPr>
          <p:spPr bwMode="auto">
            <a:xfrm>
              <a:off x="3164" y="8711"/>
              <a:ext cx="812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3" name="Line 67"/>
            <p:cNvSpPr>
              <a:spLocks noChangeShapeType="1"/>
            </p:cNvSpPr>
            <p:nvPr/>
          </p:nvSpPr>
          <p:spPr bwMode="auto">
            <a:xfrm flipH="1">
              <a:off x="1728" y="9333"/>
              <a:ext cx="21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4" name="Line 68"/>
            <p:cNvSpPr>
              <a:spLocks noChangeShapeType="1"/>
            </p:cNvSpPr>
            <p:nvPr/>
          </p:nvSpPr>
          <p:spPr bwMode="auto">
            <a:xfrm>
              <a:off x="2149" y="9333"/>
              <a:ext cx="239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5" name="Line 69"/>
            <p:cNvSpPr>
              <a:spLocks noChangeShapeType="1"/>
            </p:cNvSpPr>
            <p:nvPr/>
          </p:nvSpPr>
          <p:spPr bwMode="auto">
            <a:xfrm flipH="1">
              <a:off x="1532" y="9950"/>
              <a:ext cx="138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6" name="Line 70"/>
            <p:cNvSpPr>
              <a:spLocks noChangeShapeType="1"/>
            </p:cNvSpPr>
            <p:nvPr/>
          </p:nvSpPr>
          <p:spPr bwMode="auto">
            <a:xfrm>
              <a:off x="1743" y="9955"/>
              <a:ext cx="12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7" name="Line 71"/>
            <p:cNvSpPr>
              <a:spLocks noChangeShapeType="1"/>
            </p:cNvSpPr>
            <p:nvPr/>
          </p:nvSpPr>
          <p:spPr bwMode="auto">
            <a:xfrm flipH="1">
              <a:off x="2253" y="9975"/>
              <a:ext cx="16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8" name="Line 72"/>
            <p:cNvSpPr>
              <a:spLocks noChangeShapeType="1"/>
            </p:cNvSpPr>
            <p:nvPr/>
          </p:nvSpPr>
          <p:spPr bwMode="auto">
            <a:xfrm>
              <a:off x="2555" y="9955"/>
              <a:ext cx="133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3753" y="9333"/>
              <a:ext cx="223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4179" y="9333"/>
              <a:ext cx="264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1" name="Line 75"/>
            <p:cNvSpPr>
              <a:spLocks noChangeShapeType="1"/>
            </p:cNvSpPr>
            <p:nvPr/>
          </p:nvSpPr>
          <p:spPr bwMode="auto">
            <a:xfrm flipH="1">
              <a:off x="3513" y="9975"/>
              <a:ext cx="135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2" name="Line 76"/>
            <p:cNvSpPr>
              <a:spLocks noChangeShapeType="1"/>
            </p:cNvSpPr>
            <p:nvPr/>
          </p:nvSpPr>
          <p:spPr bwMode="auto">
            <a:xfrm>
              <a:off x="3773" y="9955"/>
              <a:ext cx="145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3" name="Line 77"/>
            <p:cNvSpPr>
              <a:spLocks noChangeShapeType="1"/>
            </p:cNvSpPr>
            <p:nvPr/>
          </p:nvSpPr>
          <p:spPr bwMode="auto">
            <a:xfrm flipH="1">
              <a:off x="4323" y="9960"/>
              <a:ext cx="12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4" name="Line 78"/>
            <p:cNvSpPr>
              <a:spLocks noChangeShapeType="1"/>
            </p:cNvSpPr>
            <p:nvPr/>
          </p:nvSpPr>
          <p:spPr bwMode="auto">
            <a:xfrm>
              <a:off x="4585" y="9955"/>
              <a:ext cx="128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叶子节点个数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772400" cy="4114800"/>
          </a:xfrm>
        </p:spPr>
        <p:txBody>
          <a:bodyPr/>
          <a:lstStyle/>
          <a:p>
            <a:pPr marL="457200" indent="-457200">
              <a:defRPr/>
            </a:pPr>
            <a:r>
              <a:rPr lang="en-US" altLang="zh-CN" sz="2800" dirty="0" smtClean="0"/>
              <a:t>3) </a:t>
            </a:r>
            <a:r>
              <a:rPr lang="zh-CN" altLang="en-US" sz="2800" dirty="0" smtClean="0"/>
              <a:t>二叉树中 叶子</a:t>
            </a:r>
            <a:r>
              <a:rPr lang="zh-CN" altLang="en-US" sz="2800" dirty="0"/>
              <a:t>结点数为 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双</a:t>
            </a:r>
            <a:r>
              <a:rPr lang="zh-CN" altLang="en-US" sz="2800" dirty="0"/>
              <a:t>分支结点数 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+1</a:t>
            </a:r>
            <a:endParaRPr lang="en-US" altLang="zh-CN" sz="2800" dirty="0" smtClean="0">
              <a:latin typeface="+mj-lt"/>
              <a:ea typeface="+mj-ea"/>
            </a:endParaRPr>
          </a:p>
          <a:p>
            <a:pPr marL="457200" indent="-457200">
              <a:defRPr/>
            </a:pPr>
            <a:r>
              <a:rPr lang="zh-CN" altLang="en-US" sz="2800" dirty="0" smtClean="0">
                <a:latin typeface="+mj-lt"/>
                <a:ea typeface="+mj-ea"/>
              </a:rPr>
              <a:t>证明</a:t>
            </a:r>
            <a:r>
              <a:rPr lang="en-US" altLang="zh-CN" sz="2800" dirty="0">
                <a:latin typeface="+mj-lt"/>
                <a:ea typeface="+mj-ea"/>
              </a:rPr>
              <a:t>: </a:t>
            </a:r>
            <a:r>
              <a:rPr lang="zh-CN" altLang="en-US" sz="2800" dirty="0" smtClean="0">
                <a:latin typeface="+mj-lt"/>
                <a:ea typeface="+mj-ea"/>
              </a:rPr>
              <a:t>（略）</a:t>
            </a:r>
            <a:endParaRPr lang="en-US" altLang="zh-CN" sz="2800" dirty="0">
              <a:latin typeface="+mj-lt"/>
              <a:ea typeface="+mj-ea"/>
            </a:endParaRPr>
          </a:p>
          <a:p>
            <a:pPr marL="857250" lvl="1" indent="-457200">
              <a:defRPr/>
            </a:pPr>
            <a:r>
              <a:rPr lang="en-US" altLang="zh-CN" sz="2400" dirty="0" smtClean="0">
                <a:latin typeface="+mj-lt"/>
                <a:ea typeface="+mj-ea"/>
              </a:rPr>
              <a:t>∵   </a:t>
            </a:r>
            <a:r>
              <a:rPr lang="en-US" altLang="zh-CN" sz="2400" dirty="0">
                <a:latin typeface="+mj-lt"/>
                <a:ea typeface="+mj-ea"/>
              </a:rPr>
              <a:t>n= n</a:t>
            </a:r>
            <a:r>
              <a:rPr lang="en-US" altLang="zh-CN" sz="2000" baseline="-25000" dirty="0">
                <a:latin typeface="+mj-lt"/>
                <a:ea typeface="+mj-ea"/>
              </a:rPr>
              <a:t>0</a:t>
            </a:r>
            <a:r>
              <a:rPr lang="en-US" altLang="zh-CN" sz="2400" dirty="0">
                <a:latin typeface="+mj-lt"/>
                <a:ea typeface="+mj-ea"/>
              </a:rPr>
              <a:t>+ n</a:t>
            </a:r>
            <a:r>
              <a:rPr lang="en-US" altLang="zh-CN" sz="2000" baseline="-25000" dirty="0">
                <a:latin typeface="+mj-lt"/>
                <a:ea typeface="+mj-ea"/>
              </a:rPr>
              <a:t>1</a:t>
            </a:r>
            <a:r>
              <a:rPr lang="en-US" altLang="zh-CN" sz="2400" dirty="0">
                <a:latin typeface="+mj-lt"/>
                <a:ea typeface="+mj-ea"/>
              </a:rPr>
              <a:t> + n</a:t>
            </a:r>
            <a:r>
              <a:rPr lang="en-US" altLang="zh-CN" sz="2000" baseline="-25000" dirty="0">
                <a:latin typeface="+mj-lt"/>
                <a:ea typeface="+mj-ea"/>
              </a:rPr>
              <a:t>2</a:t>
            </a:r>
            <a:r>
              <a:rPr lang="en-US" altLang="zh-CN" sz="2400" dirty="0">
                <a:latin typeface="+mj-lt"/>
                <a:ea typeface="+mj-ea"/>
              </a:rPr>
              <a:t> </a:t>
            </a:r>
            <a:r>
              <a:rPr lang="en-US" altLang="zh-CN" sz="2400" dirty="0" smtClean="0">
                <a:latin typeface="+mj-lt"/>
                <a:ea typeface="+mj-ea"/>
              </a:rPr>
              <a:t> </a:t>
            </a:r>
            <a:r>
              <a:rPr lang="en-US" altLang="zh-CN" sz="2000" dirty="0">
                <a:latin typeface="+mj-lt"/>
                <a:ea typeface="+mj-ea"/>
              </a:rPr>
              <a:t>(n</a:t>
            </a:r>
            <a:r>
              <a:rPr lang="zh-CN" altLang="en-US" sz="2000" dirty="0">
                <a:latin typeface="+mj-lt"/>
                <a:ea typeface="+mj-ea"/>
              </a:rPr>
              <a:t>为结点</a:t>
            </a:r>
            <a:r>
              <a:rPr lang="zh-CN" altLang="en-US" sz="2000" dirty="0" smtClean="0">
                <a:latin typeface="+mj-lt"/>
                <a:ea typeface="+mj-ea"/>
              </a:rPr>
              <a:t>总数</a:t>
            </a:r>
            <a:r>
              <a:rPr lang="en-US" altLang="zh-CN" sz="2000" dirty="0" smtClean="0">
                <a:latin typeface="+mj-lt"/>
                <a:ea typeface="+mj-ea"/>
              </a:rPr>
              <a:t>, </a:t>
            </a:r>
            <a:r>
              <a:rPr lang="en-US" altLang="zh-CN" sz="2000" dirty="0" err="1" smtClean="0"/>
              <a:t>n</a:t>
            </a:r>
            <a:r>
              <a:rPr lang="en-US" altLang="zh-CN" sz="2000" baseline="-25000" dirty="0" err="1" smtClean="0"/>
              <a:t>i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个分支点</a:t>
            </a:r>
            <a:r>
              <a:rPr lang="en-US" altLang="zh-CN" sz="2000" dirty="0" smtClean="0">
                <a:latin typeface="+mj-lt"/>
                <a:ea typeface="+mj-ea"/>
              </a:rPr>
              <a:t>)</a:t>
            </a:r>
            <a:endParaRPr lang="en-US" altLang="zh-CN" sz="2000" dirty="0">
              <a:latin typeface="+mj-lt"/>
              <a:ea typeface="+mj-ea"/>
            </a:endParaRPr>
          </a:p>
          <a:p>
            <a:pPr marL="857250" lvl="1" indent="-457200">
              <a:defRPr/>
            </a:pPr>
            <a:r>
              <a:rPr lang="en-US" altLang="zh-CN" sz="2400" dirty="0" smtClean="0">
                <a:latin typeface="+mj-lt"/>
                <a:ea typeface="+mj-ea"/>
              </a:rPr>
              <a:t>       b</a:t>
            </a:r>
            <a:r>
              <a:rPr lang="en-US" altLang="zh-CN" sz="2400" dirty="0">
                <a:latin typeface="+mj-lt"/>
                <a:ea typeface="+mj-ea"/>
              </a:rPr>
              <a:t>= n</a:t>
            </a:r>
            <a:r>
              <a:rPr lang="en-US" altLang="zh-CN" sz="2000" baseline="-25000" dirty="0">
                <a:latin typeface="+mj-lt"/>
                <a:ea typeface="+mj-ea"/>
              </a:rPr>
              <a:t>1</a:t>
            </a:r>
            <a:r>
              <a:rPr lang="en-US" altLang="zh-CN" sz="2400" dirty="0">
                <a:latin typeface="+mj-lt"/>
                <a:ea typeface="+mj-ea"/>
              </a:rPr>
              <a:t> +2 n</a:t>
            </a:r>
            <a:r>
              <a:rPr lang="en-US" altLang="zh-CN" sz="2000" baseline="-25000" dirty="0">
                <a:latin typeface="+mj-lt"/>
                <a:ea typeface="+mj-ea"/>
              </a:rPr>
              <a:t>2</a:t>
            </a:r>
            <a:r>
              <a:rPr lang="en-US" altLang="zh-CN" sz="2400" dirty="0">
                <a:latin typeface="+mj-lt"/>
                <a:ea typeface="+mj-ea"/>
              </a:rPr>
              <a:t>  </a:t>
            </a:r>
            <a:r>
              <a:rPr lang="en-US" altLang="zh-CN" sz="2000" dirty="0">
                <a:latin typeface="+mj-lt"/>
                <a:ea typeface="+mj-ea"/>
              </a:rPr>
              <a:t>      (b </a:t>
            </a:r>
            <a:r>
              <a:rPr lang="zh-CN" altLang="en-US" sz="2000" dirty="0">
                <a:latin typeface="+mj-lt"/>
                <a:ea typeface="+mj-ea"/>
              </a:rPr>
              <a:t>为分支总数</a:t>
            </a:r>
            <a:r>
              <a:rPr lang="en-US" altLang="zh-CN" sz="2000" dirty="0">
                <a:latin typeface="+mj-lt"/>
                <a:ea typeface="+mj-ea"/>
              </a:rPr>
              <a:t>)</a:t>
            </a:r>
            <a:endParaRPr lang="en-US" altLang="zh-CN" sz="2000" dirty="0">
              <a:latin typeface="+mj-lt"/>
              <a:ea typeface="+mj-ea"/>
            </a:endParaRPr>
          </a:p>
          <a:p>
            <a:pPr marL="857250" lvl="1" indent="-457200"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en-US" altLang="zh-CN" sz="2400" dirty="0" smtClean="0">
                <a:latin typeface="+mj-lt"/>
                <a:ea typeface="+mj-ea"/>
              </a:rPr>
              <a:t>b=n-1</a:t>
            </a:r>
            <a:r>
              <a:rPr lang="en-US" altLang="zh-CN" sz="1600" dirty="0" smtClean="0">
                <a:latin typeface="+mj-lt"/>
                <a:ea typeface="+mj-ea"/>
              </a:rPr>
              <a:t> </a:t>
            </a:r>
            <a:r>
              <a:rPr lang="en-US" altLang="zh-CN" sz="1800" dirty="0">
                <a:latin typeface="+mj-lt"/>
                <a:ea typeface="+mj-ea"/>
              </a:rPr>
              <a:t>(</a:t>
            </a:r>
            <a:r>
              <a:rPr lang="zh-CN" altLang="en-US" sz="1800" dirty="0" smtClean="0">
                <a:latin typeface="+mj-lt"/>
                <a:ea typeface="+mj-ea"/>
              </a:rPr>
              <a:t>无</a:t>
            </a:r>
            <a:r>
              <a:rPr lang="zh-CN" altLang="en-US" sz="1800" dirty="0">
                <a:latin typeface="+mj-lt"/>
                <a:ea typeface="+mj-ea"/>
              </a:rPr>
              <a:t>圈连通图，或除根结点外</a:t>
            </a:r>
            <a:r>
              <a:rPr lang="en-US" altLang="zh-CN" sz="1800" dirty="0">
                <a:latin typeface="+mj-lt"/>
                <a:ea typeface="+mj-ea"/>
              </a:rPr>
              <a:t>,</a:t>
            </a:r>
            <a:r>
              <a:rPr lang="zh-CN" altLang="en-US" sz="1800" dirty="0">
                <a:latin typeface="+mj-lt"/>
                <a:ea typeface="+mj-ea"/>
              </a:rPr>
              <a:t>任一结点都有一分支连入</a:t>
            </a:r>
            <a:r>
              <a:rPr lang="en-US" altLang="zh-CN" sz="1800" dirty="0">
                <a:latin typeface="+mj-lt"/>
                <a:ea typeface="+mj-ea"/>
              </a:rPr>
              <a:t>)</a:t>
            </a:r>
            <a:endParaRPr lang="en-US" altLang="zh-CN" sz="1800" dirty="0">
              <a:latin typeface="+mj-lt"/>
              <a:ea typeface="+mj-ea"/>
            </a:endParaRPr>
          </a:p>
          <a:p>
            <a:pPr marL="857250" lvl="1" indent="-457200">
              <a:defRPr/>
            </a:pPr>
            <a:r>
              <a:rPr lang="en-US" altLang="zh-CN" sz="2400" dirty="0" smtClean="0">
                <a:latin typeface="+mj-lt"/>
                <a:ea typeface="+mj-ea"/>
              </a:rPr>
              <a:t>∴   </a:t>
            </a:r>
            <a:r>
              <a:rPr lang="en-US" altLang="zh-CN" sz="2400" dirty="0">
                <a:latin typeface="+mj-lt"/>
                <a:ea typeface="+mj-ea"/>
              </a:rPr>
              <a:t>n= n</a:t>
            </a:r>
            <a:r>
              <a:rPr lang="en-US" altLang="zh-CN" sz="2000" baseline="-25000" dirty="0">
                <a:latin typeface="+mj-lt"/>
                <a:ea typeface="+mj-ea"/>
              </a:rPr>
              <a:t>1</a:t>
            </a:r>
            <a:r>
              <a:rPr lang="en-US" altLang="zh-CN" sz="2400" dirty="0">
                <a:latin typeface="+mj-lt"/>
                <a:ea typeface="+mj-ea"/>
              </a:rPr>
              <a:t> +2 n</a:t>
            </a:r>
            <a:r>
              <a:rPr lang="en-US" altLang="zh-CN" sz="2000" baseline="-25000" dirty="0">
                <a:latin typeface="+mj-lt"/>
                <a:ea typeface="+mj-ea"/>
              </a:rPr>
              <a:t>2</a:t>
            </a:r>
            <a:r>
              <a:rPr lang="en-US" altLang="zh-CN" sz="2400" dirty="0">
                <a:latin typeface="+mj-lt"/>
                <a:ea typeface="+mj-ea"/>
              </a:rPr>
              <a:t> +1 </a:t>
            </a:r>
            <a:r>
              <a:rPr lang="zh-CN" altLang="en-US" sz="2000" dirty="0" smtClean="0">
                <a:latin typeface="+mj-lt"/>
                <a:ea typeface="+mj-ea"/>
              </a:rPr>
              <a:t>（</a:t>
            </a:r>
            <a:r>
              <a:rPr lang="en-US" altLang="zh-CN" sz="2000" dirty="0"/>
              <a:t> ∵ </a:t>
            </a:r>
            <a:r>
              <a:rPr lang="zh-CN" altLang="en-US" sz="2000" dirty="0" smtClean="0"/>
              <a:t>由上面两行</a:t>
            </a:r>
            <a:r>
              <a:rPr lang="zh-CN" altLang="en-US" sz="2000" dirty="0"/>
              <a:t>可知</a:t>
            </a:r>
            <a:r>
              <a:rPr lang="zh-CN" altLang="en-US" sz="2000" dirty="0" smtClean="0">
                <a:latin typeface="+mj-lt"/>
                <a:ea typeface="+mj-ea"/>
              </a:rPr>
              <a:t>）</a:t>
            </a:r>
            <a:endParaRPr lang="en-US" altLang="zh-CN" sz="2000" dirty="0">
              <a:latin typeface="+mj-lt"/>
              <a:ea typeface="+mj-ea"/>
            </a:endParaRPr>
          </a:p>
          <a:p>
            <a:pPr marL="857250" lvl="1" indent="-457200">
              <a:defRPr/>
            </a:pPr>
            <a:r>
              <a:rPr lang="en-US" altLang="zh-CN" sz="2400" dirty="0" smtClean="0">
                <a:latin typeface="+mj-lt"/>
                <a:ea typeface="+mj-ea"/>
              </a:rPr>
              <a:t>∴   </a:t>
            </a:r>
            <a:r>
              <a:rPr lang="en-US" altLang="zh-CN" sz="2400" dirty="0">
                <a:latin typeface="+mj-lt"/>
                <a:ea typeface="+mj-ea"/>
              </a:rPr>
              <a:t>n</a:t>
            </a:r>
            <a:r>
              <a:rPr lang="en-US" altLang="zh-CN" sz="2000" baseline="-25000" dirty="0">
                <a:latin typeface="+mj-lt"/>
                <a:ea typeface="+mj-ea"/>
              </a:rPr>
              <a:t>0</a:t>
            </a:r>
            <a:r>
              <a:rPr lang="en-US" altLang="zh-CN" sz="2400" dirty="0">
                <a:latin typeface="+mj-lt"/>
                <a:ea typeface="+mj-ea"/>
              </a:rPr>
              <a:t>+ n</a:t>
            </a:r>
            <a:r>
              <a:rPr lang="en-US" altLang="zh-CN" sz="2000" baseline="-25000" dirty="0">
                <a:latin typeface="+mj-lt"/>
                <a:ea typeface="+mj-ea"/>
              </a:rPr>
              <a:t>1</a:t>
            </a:r>
            <a:r>
              <a:rPr lang="en-US" altLang="zh-CN" sz="2400" dirty="0">
                <a:latin typeface="+mj-lt"/>
                <a:ea typeface="+mj-ea"/>
              </a:rPr>
              <a:t> + n</a:t>
            </a:r>
            <a:r>
              <a:rPr lang="en-US" altLang="zh-CN" sz="2000" baseline="-25000" dirty="0">
                <a:latin typeface="+mj-lt"/>
                <a:ea typeface="+mj-ea"/>
              </a:rPr>
              <a:t>2</a:t>
            </a:r>
            <a:r>
              <a:rPr lang="en-US" altLang="zh-CN" sz="2400" dirty="0">
                <a:latin typeface="+mj-lt"/>
                <a:ea typeface="+mj-ea"/>
              </a:rPr>
              <a:t> = n</a:t>
            </a:r>
            <a:r>
              <a:rPr lang="en-US" altLang="zh-CN" sz="2000" baseline="-25000" dirty="0">
                <a:latin typeface="+mj-lt"/>
                <a:ea typeface="+mj-ea"/>
              </a:rPr>
              <a:t>1</a:t>
            </a:r>
            <a:r>
              <a:rPr lang="en-US" altLang="zh-CN" sz="2400" dirty="0">
                <a:latin typeface="+mj-lt"/>
                <a:ea typeface="+mj-ea"/>
              </a:rPr>
              <a:t> +2 n</a:t>
            </a:r>
            <a:r>
              <a:rPr lang="en-US" altLang="zh-CN" sz="2000" baseline="-25000" dirty="0">
                <a:latin typeface="+mj-lt"/>
                <a:ea typeface="+mj-ea"/>
              </a:rPr>
              <a:t>2</a:t>
            </a:r>
            <a:r>
              <a:rPr lang="en-US" altLang="zh-CN" sz="2400" dirty="0">
                <a:latin typeface="+mj-lt"/>
                <a:ea typeface="+mj-ea"/>
              </a:rPr>
              <a:t> +1  </a:t>
            </a:r>
            <a:r>
              <a:rPr lang="zh-CN" altLang="en-US" sz="2000" dirty="0"/>
              <a:t>（</a:t>
            </a:r>
            <a:r>
              <a:rPr lang="en-US" altLang="zh-CN" sz="2000" dirty="0"/>
              <a:t> ∵ </a:t>
            </a:r>
            <a:r>
              <a:rPr lang="zh-CN" altLang="en-US" sz="2000" dirty="0" smtClean="0"/>
              <a:t>由第一行带入上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行）</a:t>
            </a:r>
            <a:endParaRPr lang="en-US" altLang="zh-CN" sz="2000" dirty="0"/>
          </a:p>
          <a:p>
            <a:pPr marL="857250" lvl="1" indent="-457200">
              <a:defRPr/>
            </a:pPr>
            <a:r>
              <a:rPr lang="en-US" altLang="zh-CN" sz="2400" dirty="0" smtClean="0">
                <a:latin typeface="+mj-lt"/>
                <a:ea typeface="+mj-ea"/>
              </a:rPr>
              <a:t>∴   </a:t>
            </a:r>
            <a:r>
              <a:rPr lang="en-US" altLang="zh-CN" sz="2400" dirty="0">
                <a:latin typeface="+mj-lt"/>
                <a:ea typeface="+mj-ea"/>
              </a:rPr>
              <a:t>n</a:t>
            </a:r>
            <a:r>
              <a:rPr lang="en-US" altLang="zh-CN" sz="2000" baseline="-25000" dirty="0">
                <a:latin typeface="+mj-lt"/>
                <a:ea typeface="+mj-ea"/>
              </a:rPr>
              <a:t>0</a:t>
            </a:r>
            <a:r>
              <a:rPr lang="en-US" altLang="zh-CN" sz="2400" dirty="0">
                <a:latin typeface="+mj-lt"/>
                <a:ea typeface="+mj-ea"/>
              </a:rPr>
              <a:t> = n</a:t>
            </a:r>
            <a:r>
              <a:rPr lang="en-US" altLang="zh-CN" sz="2000" baseline="-25000" dirty="0">
                <a:latin typeface="+mj-lt"/>
                <a:ea typeface="+mj-ea"/>
              </a:rPr>
              <a:t>2</a:t>
            </a:r>
            <a:r>
              <a:rPr lang="en-US" altLang="zh-CN" sz="2400" dirty="0">
                <a:latin typeface="+mj-lt"/>
                <a:ea typeface="+mj-ea"/>
              </a:rPr>
              <a:t> +1</a:t>
            </a:r>
            <a:endParaRPr lang="en-US" altLang="zh-CN" sz="2400" dirty="0">
              <a:latin typeface="+mj-lt"/>
              <a:ea typeface="+mj-ea"/>
            </a:endParaRPr>
          </a:p>
          <a:p>
            <a:endParaRPr lang="zh-CN" altLang="en-US" sz="2800" dirty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98" name="Text Box 282"/>
          <p:cNvSpPr txBox="1">
            <a:spLocks noChangeArrowheads="1"/>
          </p:cNvSpPr>
          <p:nvPr/>
        </p:nvSpPr>
        <p:spPr bwMode="auto">
          <a:xfrm>
            <a:off x="1348778" y="6287975"/>
            <a:ext cx="2743200" cy="525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满二叉树</a:t>
            </a:r>
            <a:endParaRPr lang="zh-CN" altLang="en-US" sz="280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099" name="Text Box 283"/>
          <p:cNvSpPr txBox="1">
            <a:spLocks noChangeArrowheads="1"/>
          </p:cNvSpPr>
          <p:nvPr/>
        </p:nvSpPr>
        <p:spPr bwMode="auto">
          <a:xfrm>
            <a:off x="5768378" y="6287975"/>
            <a:ext cx="2743200" cy="525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非满二叉树</a:t>
            </a:r>
            <a:endParaRPr lang="zh-CN" altLang="en-US" sz="280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71600" y="-171400"/>
            <a:ext cx="7543800" cy="1143000"/>
          </a:xfrm>
        </p:spPr>
        <p:txBody>
          <a:bodyPr/>
          <a:lstStyle/>
          <a:p>
            <a:r>
              <a:rPr lang="zh-CN" altLang="en-US" dirty="0" smtClean="0"/>
              <a:t>满二叉树性质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71600" y="764704"/>
            <a:ext cx="7620000" cy="4114800"/>
          </a:xfrm>
        </p:spPr>
        <p:txBody>
          <a:bodyPr/>
          <a:lstStyle/>
          <a:p>
            <a:r>
              <a:rPr lang="zh-CN" altLang="en-US" sz="2600" dirty="0"/>
              <a:t>每层结点均满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节点</a:t>
            </a:r>
            <a:r>
              <a:rPr lang="en-US" altLang="zh-CN" sz="2600" dirty="0" smtClean="0"/>
              <a:t>=2</a:t>
            </a:r>
            <a:r>
              <a:rPr lang="en-US" altLang="zh-CN" sz="2600" baseline="30000" dirty="0" smtClean="0"/>
              <a:t>i-1</a:t>
            </a:r>
            <a:r>
              <a:rPr lang="zh-CN" altLang="en-US" sz="2600" dirty="0"/>
              <a:t>个</a:t>
            </a:r>
            <a:r>
              <a:rPr lang="en-US" altLang="zh-CN" sz="2600" dirty="0" smtClean="0"/>
              <a:t>)</a:t>
            </a:r>
            <a:endParaRPr lang="zh-CN" altLang="en-US" sz="2600" dirty="0"/>
          </a:p>
          <a:p>
            <a:r>
              <a:rPr lang="zh-CN" altLang="en-US" sz="2600" dirty="0"/>
              <a:t>深度为</a:t>
            </a:r>
            <a:r>
              <a:rPr lang="en-US" altLang="zh-CN" sz="2600" dirty="0"/>
              <a:t>k</a:t>
            </a:r>
            <a:r>
              <a:rPr lang="zh-CN" altLang="en-US" sz="2600" dirty="0"/>
              <a:t>且有</a:t>
            </a:r>
            <a:r>
              <a:rPr lang="en-US" altLang="zh-CN" sz="2600" dirty="0"/>
              <a:t>2</a:t>
            </a:r>
            <a:r>
              <a:rPr lang="en-US" altLang="zh-CN" sz="2600" baseline="30000" dirty="0"/>
              <a:t>k </a:t>
            </a:r>
            <a:r>
              <a:rPr lang="en-US" altLang="zh-CN" sz="2600" dirty="0"/>
              <a:t>-1 </a:t>
            </a:r>
            <a:r>
              <a:rPr lang="zh-CN" altLang="en-US" sz="2600" dirty="0"/>
              <a:t>个</a:t>
            </a:r>
            <a:r>
              <a:rPr lang="zh-CN" altLang="en-US" sz="2600" dirty="0" smtClean="0"/>
              <a:t>结点</a:t>
            </a:r>
            <a:endParaRPr lang="zh-CN" altLang="en-US" sz="2600" dirty="0"/>
          </a:p>
          <a:p>
            <a:r>
              <a:rPr lang="zh-CN" altLang="en-US" sz="2600" dirty="0"/>
              <a:t>叶子结点只出现在最下一层，其余各层结点的度均为</a:t>
            </a:r>
            <a:r>
              <a:rPr lang="en-US" altLang="zh-CN" sz="2600" dirty="0"/>
              <a:t>2</a:t>
            </a:r>
            <a:endParaRPr lang="en-US" altLang="zh-CN" sz="2600" dirty="0"/>
          </a:p>
          <a:p>
            <a:r>
              <a:rPr lang="zh-CN" altLang="en-US" sz="2600" dirty="0"/>
              <a:t>编号：从</a:t>
            </a:r>
            <a:r>
              <a:rPr lang="zh-CN" altLang="en-US" sz="2600" dirty="0" smtClean="0"/>
              <a:t>上</a:t>
            </a:r>
            <a:r>
              <a:rPr lang="en-US" altLang="zh-CN" sz="2600" dirty="0" smtClean="0"/>
              <a:t>-&gt;</a:t>
            </a:r>
            <a:r>
              <a:rPr lang="zh-CN" altLang="en-US" sz="2600" dirty="0" smtClean="0"/>
              <a:t>下</a:t>
            </a:r>
            <a:r>
              <a:rPr lang="zh-CN" altLang="en-US" sz="2600" dirty="0"/>
              <a:t>，从</a:t>
            </a:r>
            <a:r>
              <a:rPr lang="zh-CN" altLang="en-US" sz="2600" dirty="0" smtClean="0"/>
              <a:t>左</a:t>
            </a:r>
            <a:r>
              <a:rPr lang="en-US" altLang="zh-CN" sz="2600" dirty="0" smtClean="0"/>
              <a:t>-&gt;</a:t>
            </a:r>
            <a:r>
              <a:rPr lang="zh-CN" altLang="en-US" sz="2600" dirty="0" smtClean="0"/>
              <a:t>右</a:t>
            </a:r>
            <a:r>
              <a:rPr lang="zh-CN" altLang="en-US" sz="2600" dirty="0"/>
              <a:t>对每个结点进行编号</a:t>
            </a:r>
            <a:endParaRPr lang="zh-CN" altLang="en-US" sz="2600" dirty="0"/>
          </a:p>
          <a:p>
            <a:endParaRPr lang="zh-CN" altLang="en-US" sz="2600" dirty="0"/>
          </a:p>
        </p:txBody>
      </p:sp>
      <p:grpSp>
        <p:nvGrpSpPr>
          <p:cNvPr id="127" name="Group 4"/>
          <p:cNvGrpSpPr/>
          <p:nvPr/>
        </p:nvGrpSpPr>
        <p:grpSpPr bwMode="auto">
          <a:xfrm>
            <a:off x="1391442" y="3061679"/>
            <a:ext cx="3886200" cy="3124200"/>
            <a:chOff x="1337" y="8400"/>
            <a:chExt cx="3654" cy="2488"/>
          </a:xfrm>
        </p:grpSpPr>
        <p:grpSp>
          <p:nvGrpSpPr>
            <p:cNvPr id="128" name="Group 5"/>
            <p:cNvGrpSpPr/>
            <p:nvPr/>
          </p:nvGrpSpPr>
          <p:grpSpPr bwMode="auto">
            <a:xfrm>
              <a:off x="2961" y="8400"/>
              <a:ext cx="281" cy="336"/>
              <a:chOff x="2150" y="2547"/>
              <a:chExt cx="281" cy="336"/>
            </a:xfrm>
          </p:grpSpPr>
          <p:sp>
            <p:nvSpPr>
              <p:cNvPr id="200" name="Text Box 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201" name="Oval 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29" name="Group 8"/>
            <p:cNvGrpSpPr/>
            <p:nvPr/>
          </p:nvGrpSpPr>
          <p:grpSpPr bwMode="auto">
            <a:xfrm>
              <a:off x="1946" y="9022"/>
              <a:ext cx="281" cy="336"/>
              <a:chOff x="2150" y="2547"/>
              <a:chExt cx="281" cy="336"/>
            </a:xfrm>
          </p:grpSpPr>
          <p:sp>
            <p:nvSpPr>
              <p:cNvPr id="198" name="Text Box 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199" name="Oval 1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0" name="Group 11"/>
            <p:cNvGrpSpPr/>
            <p:nvPr/>
          </p:nvGrpSpPr>
          <p:grpSpPr bwMode="auto">
            <a:xfrm>
              <a:off x="3976" y="9022"/>
              <a:ext cx="281" cy="336"/>
              <a:chOff x="2150" y="2547"/>
              <a:chExt cx="281" cy="336"/>
            </a:xfrm>
          </p:grpSpPr>
          <p:sp>
            <p:nvSpPr>
              <p:cNvPr id="196" name="Text Box 1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97" name="Oval 1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1" name="Group 14"/>
            <p:cNvGrpSpPr/>
            <p:nvPr/>
          </p:nvGrpSpPr>
          <p:grpSpPr bwMode="auto">
            <a:xfrm>
              <a:off x="1540" y="9644"/>
              <a:ext cx="281" cy="336"/>
              <a:chOff x="2150" y="2547"/>
              <a:chExt cx="281" cy="336"/>
            </a:xfrm>
          </p:grpSpPr>
          <p:sp>
            <p:nvSpPr>
              <p:cNvPr id="194" name="Text Box 1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195" name="Oval 1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2" name="Group 17"/>
            <p:cNvGrpSpPr/>
            <p:nvPr/>
          </p:nvGrpSpPr>
          <p:grpSpPr bwMode="auto">
            <a:xfrm>
              <a:off x="2352" y="9644"/>
              <a:ext cx="281" cy="336"/>
              <a:chOff x="2150" y="2547"/>
              <a:chExt cx="281" cy="336"/>
            </a:xfrm>
          </p:grpSpPr>
          <p:sp>
            <p:nvSpPr>
              <p:cNvPr id="192" name="Text Box 1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93" name="Oval 1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3" name="Group 20"/>
            <p:cNvGrpSpPr/>
            <p:nvPr/>
          </p:nvGrpSpPr>
          <p:grpSpPr bwMode="auto">
            <a:xfrm>
              <a:off x="4382" y="9644"/>
              <a:ext cx="281" cy="336"/>
              <a:chOff x="2150" y="2547"/>
              <a:chExt cx="281" cy="336"/>
            </a:xfrm>
          </p:grpSpPr>
          <p:sp>
            <p:nvSpPr>
              <p:cNvPr id="190" name="Text Box 2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91" name="Oval 2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4" name="Group 23"/>
            <p:cNvGrpSpPr/>
            <p:nvPr/>
          </p:nvGrpSpPr>
          <p:grpSpPr bwMode="auto">
            <a:xfrm>
              <a:off x="3570" y="9644"/>
              <a:ext cx="281" cy="336"/>
              <a:chOff x="2150" y="2547"/>
              <a:chExt cx="281" cy="336"/>
            </a:xfrm>
          </p:grpSpPr>
          <p:sp>
            <p:nvSpPr>
              <p:cNvPr id="188" name="Text Box 2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89" name="Oval 2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5" name="Group 26"/>
            <p:cNvGrpSpPr/>
            <p:nvPr/>
          </p:nvGrpSpPr>
          <p:grpSpPr bwMode="auto">
            <a:xfrm>
              <a:off x="1337" y="10266"/>
              <a:ext cx="281" cy="336"/>
              <a:chOff x="2150" y="2547"/>
              <a:chExt cx="281" cy="336"/>
            </a:xfrm>
          </p:grpSpPr>
          <p:sp>
            <p:nvSpPr>
              <p:cNvPr id="186" name="Text Box 2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H</a:t>
                </a:r>
                <a:endParaRPr kumimoji="0" lang="en-US" altLang="zh-CN" sz="1600" b="1"/>
              </a:p>
            </p:txBody>
          </p:sp>
          <p:sp>
            <p:nvSpPr>
              <p:cNvPr id="187" name="Oval 2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6" name="Group 29"/>
            <p:cNvGrpSpPr/>
            <p:nvPr/>
          </p:nvGrpSpPr>
          <p:grpSpPr bwMode="auto">
            <a:xfrm>
              <a:off x="1743" y="10266"/>
              <a:ext cx="281" cy="336"/>
              <a:chOff x="2150" y="2547"/>
              <a:chExt cx="281" cy="336"/>
            </a:xfrm>
          </p:grpSpPr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I</a:t>
                </a:r>
                <a:endParaRPr kumimoji="0" lang="en-US" altLang="zh-CN" sz="1600" b="1"/>
              </a:p>
            </p:txBody>
          </p:sp>
          <p:sp>
            <p:nvSpPr>
              <p:cNvPr id="185" name="Oval 3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7" name="Group 32"/>
            <p:cNvGrpSpPr/>
            <p:nvPr/>
          </p:nvGrpSpPr>
          <p:grpSpPr bwMode="auto">
            <a:xfrm>
              <a:off x="2555" y="10266"/>
              <a:ext cx="281" cy="336"/>
              <a:chOff x="2150" y="2547"/>
              <a:chExt cx="281" cy="336"/>
            </a:xfrm>
          </p:grpSpPr>
          <p:sp>
            <p:nvSpPr>
              <p:cNvPr id="182" name="Text Box 3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K</a:t>
                </a:r>
                <a:endParaRPr kumimoji="0" lang="en-US" altLang="zh-CN" sz="1600" b="1"/>
              </a:p>
            </p:txBody>
          </p:sp>
          <p:sp>
            <p:nvSpPr>
              <p:cNvPr id="183" name="Oval 3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38" name="Group 35"/>
            <p:cNvGrpSpPr/>
            <p:nvPr/>
          </p:nvGrpSpPr>
          <p:grpSpPr bwMode="auto">
            <a:xfrm>
              <a:off x="2149" y="10266"/>
              <a:ext cx="281" cy="336"/>
              <a:chOff x="2150" y="2547"/>
              <a:chExt cx="281" cy="336"/>
            </a:xfrm>
          </p:grpSpPr>
          <p:sp>
            <p:nvSpPr>
              <p:cNvPr id="180" name="Text Box 3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J</a:t>
                </a:r>
                <a:endParaRPr kumimoji="0" lang="en-US" altLang="zh-CN" sz="1600" b="1"/>
              </a:p>
            </p:txBody>
          </p:sp>
          <p:sp>
            <p:nvSpPr>
              <p:cNvPr id="181" name="Oval 3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zh-CN"/>
              </a:p>
            </p:txBody>
          </p:sp>
        </p:grpSp>
        <p:grpSp>
          <p:nvGrpSpPr>
            <p:cNvPr id="139" name="Group 38"/>
            <p:cNvGrpSpPr/>
            <p:nvPr/>
          </p:nvGrpSpPr>
          <p:grpSpPr bwMode="auto">
            <a:xfrm>
              <a:off x="3773" y="10266"/>
              <a:ext cx="281" cy="336"/>
              <a:chOff x="2150" y="2547"/>
              <a:chExt cx="281" cy="336"/>
            </a:xfrm>
          </p:grpSpPr>
          <p:sp>
            <p:nvSpPr>
              <p:cNvPr id="178" name="Text Box 3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M</a:t>
                </a:r>
                <a:endParaRPr kumimoji="0" lang="en-US" altLang="zh-CN" sz="1600" b="1"/>
              </a:p>
            </p:txBody>
          </p:sp>
          <p:sp>
            <p:nvSpPr>
              <p:cNvPr id="179" name="Oval 4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40" name="Group 41"/>
            <p:cNvGrpSpPr/>
            <p:nvPr/>
          </p:nvGrpSpPr>
          <p:grpSpPr bwMode="auto">
            <a:xfrm>
              <a:off x="3367" y="10266"/>
              <a:ext cx="281" cy="336"/>
              <a:chOff x="2150" y="2547"/>
              <a:chExt cx="281" cy="336"/>
            </a:xfrm>
          </p:grpSpPr>
          <p:sp>
            <p:nvSpPr>
              <p:cNvPr id="176" name="Text Box 4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L</a:t>
                </a:r>
                <a:endParaRPr kumimoji="0" lang="en-US" altLang="zh-CN" sz="1600" b="1"/>
              </a:p>
            </p:txBody>
          </p:sp>
          <p:sp>
            <p:nvSpPr>
              <p:cNvPr id="177" name="Oval 4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41" name="Group 44"/>
            <p:cNvGrpSpPr/>
            <p:nvPr/>
          </p:nvGrpSpPr>
          <p:grpSpPr bwMode="auto">
            <a:xfrm>
              <a:off x="4179" y="10266"/>
              <a:ext cx="281" cy="336"/>
              <a:chOff x="2150" y="2547"/>
              <a:chExt cx="281" cy="336"/>
            </a:xfrm>
          </p:grpSpPr>
          <p:sp>
            <p:nvSpPr>
              <p:cNvPr id="174" name="Text Box 4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N</a:t>
                </a:r>
                <a:endParaRPr kumimoji="0" lang="en-US" altLang="zh-CN" sz="1600" b="1"/>
              </a:p>
            </p:txBody>
          </p:sp>
          <p:sp>
            <p:nvSpPr>
              <p:cNvPr id="175" name="Oval 4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42" name="Group 47"/>
            <p:cNvGrpSpPr/>
            <p:nvPr/>
          </p:nvGrpSpPr>
          <p:grpSpPr bwMode="auto">
            <a:xfrm>
              <a:off x="4585" y="10266"/>
              <a:ext cx="281" cy="336"/>
              <a:chOff x="2150" y="2547"/>
              <a:chExt cx="281" cy="336"/>
            </a:xfrm>
          </p:grpSpPr>
          <p:sp>
            <p:nvSpPr>
              <p:cNvPr id="172" name="Text Box 4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O</a:t>
                </a:r>
                <a:endParaRPr kumimoji="0" lang="en-US" altLang="zh-CN" sz="1600" b="1"/>
              </a:p>
            </p:txBody>
          </p:sp>
          <p:sp>
            <p:nvSpPr>
              <p:cNvPr id="173" name="Oval 4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sp>
          <p:nvSpPr>
            <p:cNvPr id="143" name="Text Box 50"/>
            <p:cNvSpPr txBox="1">
              <a:spLocks noChangeArrowheads="1"/>
            </p:cNvSpPr>
            <p:nvPr/>
          </p:nvSpPr>
          <p:spPr bwMode="auto">
            <a:xfrm>
              <a:off x="3367" y="8400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44" name="Text Box 51"/>
            <p:cNvSpPr txBox="1">
              <a:spLocks noChangeArrowheads="1"/>
            </p:cNvSpPr>
            <p:nvPr/>
          </p:nvSpPr>
          <p:spPr bwMode="auto">
            <a:xfrm>
              <a:off x="275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45" name="Text Box 52"/>
            <p:cNvSpPr txBox="1">
              <a:spLocks noChangeArrowheads="1"/>
            </p:cNvSpPr>
            <p:nvPr/>
          </p:nvSpPr>
          <p:spPr bwMode="auto">
            <a:xfrm>
              <a:off x="235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46" name="Text Box 53"/>
            <p:cNvSpPr txBox="1">
              <a:spLocks noChangeArrowheads="1"/>
            </p:cNvSpPr>
            <p:nvPr/>
          </p:nvSpPr>
          <p:spPr bwMode="auto">
            <a:xfrm>
              <a:off x="438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47" name="Text Box 54"/>
            <p:cNvSpPr txBox="1">
              <a:spLocks noChangeArrowheads="1"/>
            </p:cNvSpPr>
            <p:nvPr/>
          </p:nvSpPr>
          <p:spPr bwMode="auto">
            <a:xfrm>
              <a:off x="194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48" name="Text Box 55"/>
            <p:cNvSpPr txBox="1">
              <a:spLocks noChangeArrowheads="1"/>
            </p:cNvSpPr>
            <p:nvPr/>
          </p:nvSpPr>
          <p:spPr bwMode="auto">
            <a:xfrm>
              <a:off x="397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149" name="Text Box 56"/>
            <p:cNvSpPr txBox="1">
              <a:spLocks noChangeArrowheads="1"/>
            </p:cNvSpPr>
            <p:nvPr/>
          </p:nvSpPr>
          <p:spPr bwMode="auto">
            <a:xfrm>
              <a:off x="478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50" name="Text Box 57"/>
            <p:cNvSpPr txBox="1">
              <a:spLocks noChangeArrowheads="1"/>
            </p:cNvSpPr>
            <p:nvPr/>
          </p:nvSpPr>
          <p:spPr bwMode="auto">
            <a:xfrm>
              <a:off x="154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8</a:t>
              </a:r>
              <a:endParaRPr kumimoji="0" lang="en-US" altLang="zh-CN" sz="1600" b="1"/>
            </a:p>
          </p:txBody>
        </p:sp>
        <p:sp>
          <p:nvSpPr>
            <p:cNvPr id="151" name="Text Box 58"/>
            <p:cNvSpPr txBox="1">
              <a:spLocks noChangeArrowheads="1"/>
            </p:cNvSpPr>
            <p:nvPr/>
          </p:nvSpPr>
          <p:spPr bwMode="auto">
            <a:xfrm>
              <a:off x="194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9</a:t>
              </a:r>
              <a:endParaRPr kumimoji="0" lang="en-US" altLang="zh-CN" sz="1600" b="1" dirty="0"/>
            </a:p>
          </p:txBody>
        </p:sp>
        <p:sp>
          <p:nvSpPr>
            <p:cNvPr id="152" name="Text Box 59"/>
            <p:cNvSpPr txBox="1">
              <a:spLocks noChangeArrowheads="1"/>
            </p:cNvSpPr>
            <p:nvPr/>
          </p:nvSpPr>
          <p:spPr bwMode="auto">
            <a:xfrm>
              <a:off x="235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10</a:t>
              </a:r>
              <a:endParaRPr kumimoji="0" lang="en-US" altLang="zh-CN" sz="1600" b="1"/>
            </a:p>
          </p:txBody>
        </p:sp>
        <p:sp>
          <p:nvSpPr>
            <p:cNvPr id="153" name="Text Box 60"/>
            <p:cNvSpPr txBox="1">
              <a:spLocks noChangeArrowheads="1"/>
            </p:cNvSpPr>
            <p:nvPr/>
          </p:nvSpPr>
          <p:spPr bwMode="auto">
            <a:xfrm>
              <a:off x="275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11</a:t>
              </a:r>
              <a:endParaRPr kumimoji="0" lang="en-US" altLang="zh-CN" sz="1600" b="1"/>
            </a:p>
          </p:txBody>
        </p:sp>
        <p:sp>
          <p:nvSpPr>
            <p:cNvPr id="154" name="Text Box 61"/>
            <p:cNvSpPr txBox="1">
              <a:spLocks noChangeArrowheads="1"/>
            </p:cNvSpPr>
            <p:nvPr/>
          </p:nvSpPr>
          <p:spPr bwMode="auto">
            <a:xfrm>
              <a:off x="357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12</a:t>
              </a:r>
              <a:endParaRPr kumimoji="0" lang="en-US" altLang="zh-CN" sz="1600" b="1"/>
            </a:p>
          </p:txBody>
        </p:sp>
        <p:sp>
          <p:nvSpPr>
            <p:cNvPr id="155" name="Text Box 62"/>
            <p:cNvSpPr txBox="1">
              <a:spLocks noChangeArrowheads="1"/>
            </p:cNvSpPr>
            <p:nvPr/>
          </p:nvSpPr>
          <p:spPr bwMode="auto">
            <a:xfrm>
              <a:off x="397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13</a:t>
              </a:r>
              <a:endParaRPr kumimoji="0" lang="en-US" altLang="zh-CN" sz="1600" b="1"/>
            </a:p>
          </p:txBody>
        </p:sp>
        <p:sp>
          <p:nvSpPr>
            <p:cNvPr id="156" name="Text Box 63"/>
            <p:cNvSpPr txBox="1">
              <a:spLocks noChangeArrowheads="1"/>
            </p:cNvSpPr>
            <p:nvPr/>
          </p:nvSpPr>
          <p:spPr bwMode="auto">
            <a:xfrm>
              <a:off x="4382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14</a:t>
              </a:r>
              <a:endParaRPr kumimoji="0" lang="en-US" altLang="zh-CN" sz="1600" b="1"/>
            </a:p>
          </p:txBody>
        </p:sp>
        <p:sp>
          <p:nvSpPr>
            <p:cNvPr id="157" name="Text Box 64"/>
            <p:cNvSpPr txBox="1">
              <a:spLocks noChangeArrowheads="1"/>
            </p:cNvSpPr>
            <p:nvPr/>
          </p:nvSpPr>
          <p:spPr bwMode="auto">
            <a:xfrm>
              <a:off x="4788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15</a:t>
              </a:r>
              <a:endParaRPr kumimoji="0" lang="en-US" altLang="zh-CN" sz="1600" b="1"/>
            </a:p>
          </p:txBody>
        </p:sp>
        <p:sp>
          <p:nvSpPr>
            <p:cNvPr id="158" name="Line 65"/>
            <p:cNvSpPr>
              <a:spLocks noChangeShapeType="1"/>
            </p:cNvSpPr>
            <p:nvPr/>
          </p:nvSpPr>
          <p:spPr bwMode="auto">
            <a:xfrm flipH="1">
              <a:off x="2185" y="8685"/>
              <a:ext cx="821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59" name="Line 66"/>
            <p:cNvSpPr>
              <a:spLocks noChangeShapeType="1"/>
            </p:cNvSpPr>
            <p:nvPr/>
          </p:nvSpPr>
          <p:spPr bwMode="auto">
            <a:xfrm>
              <a:off x="3164" y="8711"/>
              <a:ext cx="812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0" name="Line 67"/>
            <p:cNvSpPr>
              <a:spLocks noChangeShapeType="1"/>
            </p:cNvSpPr>
            <p:nvPr/>
          </p:nvSpPr>
          <p:spPr bwMode="auto">
            <a:xfrm flipH="1">
              <a:off x="1728" y="9333"/>
              <a:ext cx="21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1" name="Line 68"/>
            <p:cNvSpPr>
              <a:spLocks noChangeShapeType="1"/>
            </p:cNvSpPr>
            <p:nvPr/>
          </p:nvSpPr>
          <p:spPr bwMode="auto">
            <a:xfrm>
              <a:off x="2149" y="9333"/>
              <a:ext cx="239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2" name="Line 69"/>
            <p:cNvSpPr>
              <a:spLocks noChangeShapeType="1"/>
            </p:cNvSpPr>
            <p:nvPr/>
          </p:nvSpPr>
          <p:spPr bwMode="auto">
            <a:xfrm flipH="1">
              <a:off x="1532" y="9950"/>
              <a:ext cx="138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3" name="Line 70"/>
            <p:cNvSpPr>
              <a:spLocks noChangeShapeType="1"/>
            </p:cNvSpPr>
            <p:nvPr/>
          </p:nvSpPr>
          <p:spPr bwMode="auto">
            <a:xfrm>
              <a:off x="1743" y="9955"/>
              <a:ext cx="12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4" name="Line 71"/>
            <p:cNvSpPr>
              <a:spLocks noChangeShapeType="1"/>
            </p:cNvSpPr>
            <p:nvPr/>
          </p:nvSpPr>
          <p:spPr bwMode="auto">
            <a:xfrm flipH="1">
              <a:off x="2253" y="9975"/>
              <a:ext cx="16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5" name="Line 72"/>
            <p:cNvSpPr>
              <a:spLocks noChangeShapeType="1"/>
            </p:cNvSpPr>
            <p:nvPr/>
          </p:nvSpPr>
          <p:spPr bwMode="auto">
            <a:xfrm>
              <a:off x="2555" y="9955"/>
              <a:ext cx="133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6" name="Line 73"/>
            <p:cNvSpPr>
              <a:spLocks noChangeShapeType="1"/>
            </p:cNvSpPr>
            <p:nvPr/>
          </p:nvSpPr>
          <p:spPr bwMode="auto">
            <a:xfrm flipH="1">
              <a:off x="3753" y="9333"/>
              <a:ext cx="223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7" name="Line 74"/>
            <p:cNvSpPr>
              <a:spLocks noChangeShapeType="1"/>
            </p:cNvSpPr>
            <p:nvPr/>
          </p:nvSpPr>
          <p:spPr bwMode="auto">
            <a:xfrm>
              <a:off x="4179" y="9333"/>
              <a:ext cx="264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8" name="Line 75"/>
            <p:cNvSpPr>
              <a:spLocks noChangeShapeType="1"/>
            </p:cNvSpPr>
            <p:nvPr/>
          </p:nvSpPr>
          <p:spPr bwMode="auto">
            <a:xfrm flipH="1">
              <a:off x="3513" y="9975"/>
              <a:ext cx="135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69" name="Line 76"/>
            <p:cNvSpPr>
              <a:spLocks noChangeShapeType="1"/>
            </p:cNvSpPr>
            <p:nvPr/>
          </p:nvSpPr>
          <p:spPr bwMode="auto">
            <a:xfrm>
              <a:off x="3773" y="9955"/>
              <a:ext cx="145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70" name="Line 77"/>
            <p:cNvSpPr>
              <a:spLocks noChangeShapeType="1"/>
            </p:cNvSpPr>
            <p:nvPr/>
          </p:nvSpPr>
          <p:spPr bwMode="auto">
            <a:xfrm flipH="1">
              <a:off x="4323" y="9960"/>
              <a:ext cx="12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71" name="Line 78"/>
            <p:cNvSpPr>
              <a:spLocks noChangeShapeType="1"/>
            </p:cNvSpPr>
            <p:nvPr/>
          </p:nvSpPr>
          <p:spPr bwMode="auto">
            <a:xfrm>
              <a:off x="4585" y="9955"/>
              <a:ext cx="128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5912868" y="3134282"/>
            <a:ext cx="2763588" cy="2879725"/>
            <a:chOff x="3348038" y="3212976"/>
            <a:chExt cx="2763588" cy="2879725"/>
          </a:xfrm>
        </p:grpSpPr>
        <p:sp>
          <p:nvSpPr>
            <p:cNvPr id="203" name="Text Box 93"/>
            <p:cNvSpPr txBox="1">
              <a:spLocks noChangeArrowheads="1"/>
            </p:cNvSpPr>
            <p:nvPr/>
          </p:nvSpPr>
          <p:spPr bwMode="auto">
            <a:xfrm>
              <a:off x="4631677" y="3212976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A</a:t>
              </a:r>
              <a:endParaRPr kumimoji="0" lang="en-US" altLang="zh-CN" sz="1600" b="1" dirty="0"/>
            </a:p>
          </p:txBody>
        </p:sp>
        <p:sp>
          <p:nvSpPr>
            <p:cNvPr id="204" name="Oval 94"/>
            <p:cNvSpPr>
              <a:spLocks noChangeArrowheads="1"/>
            </p:cNvSpPr>
            <p:nvPr/>
          </p:nvSpPr>
          <p:spPr bwMode="auto">
            <a:xfrm>
              <a:off x="4586923" y="3325368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05" name="Text Box 96"/>
            <p:cNvSpPr txBox="1">
              <a:spLocks noChangeArrowheads="1"/>
            </p:cNvSpPr>
            <p:nvPr/>
          </p:nvSpPr>
          <p:spPr bwMode="auto">
            <a:xfrm>
              <a:off x="3805754" y="3932907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B</a:t>
              </a:r>
              <a:endParaRPr kumimoji="0" lang="en-US" altLang="zh-CN" sz="1600" b="1" dirty="0"/>
            </a:p>
          </p:txBody>
        </p:sp>
        <p:sp>
          <p:nvSpPr>
            <p:cNvPr id="206" name="Oval 97"/>
            <p:cNvSpPr>
              <a:spLocks noChangeArrowheads="1"/>
            </p:cNvSpPr>
            <p:nvPr/>
          </p:nvSpPr>
          <p:spPr bwMode="auto">
            <a:xfrm>
              <a:off x="3761000" y="4045299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07" name="Text Box 99"/>
            <p:cNvSpPr txBox="1">
              <a:spLocks noChangeArrowheads="1"/>
            </p:cNvSpPr>
            <p:nvPr/>
          </p:nvSpPr>
          <p:spPr bwMode="auto">
            <a:xfrm>
              <a:off x="5457600" y="3932907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C</a:t>
              </a:r>
              <a:endParaRPr kumimoji="0" lang="en-US" altLang="zh-CN" sz="1600" b="1"/>
            </a:p>
          </p:txBody>
        </p:sp>
        <p:sp>
          <p:nvSpPr>
            <p:cNvPr id="208" name="Oval 100"/>
            <p:cNvSpPr>
              <a:spLocks noChangeArrowheads="1"/>
            </p:cNvSpPr>
            <p:nvPr/>
          </p:nvSpPr>
          <p:spPr bwMode="auto">
            <a:xfrm>
              <a:off x="5412846" y="4045299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09" name="Text Box 102"/>
            <p:cNvSpPr txBox="1">
              <a:spLocks noChangeArrowheads="1"/>
            </p:cNvSpPr>
            <p:nvPr/>
          </p:nvSpPr>
          <p:spPr bwMode="auto">
            <a:xfrm>
              <a:off x="3392792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D</a:t>
              </a:r>
              <a:endParaRPr kumimoji="0" lang="en-US" altLang="zh-CN" sz="1600" b="1"/>
            </a:p>
          </p:txBody>
        </p:sp>
        <p:sp>
          <p:nvSpPr>
            <p:cNvPr id="210" name="Oval 103"/>
            <p:cNvSpPr>
              <a:spLocks noChangeArrowheads="1"/>
            </p:cNvSpPr>
            <p:nvPr/>
          </p:nvSpPr>
          <p:spPr bwMode="auto">
            <a:xfrm>
              <a:off x="3348038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11" name="Text Box 105"/>
            <p:cNvSpPr txBox="1">
              <a:spLocks noChangeArrowheads="1"/>
            </p:cNvSpPr>
            <p:nvPr/>
          </p:nvSpPr>
          <p:spPr bwMode="auto">
            <a:xfrm>
              <a:off x="5870562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G</a:t>
              </a:r>
              <a:endParaRPr kumimoji="0" lang="en-US" altLang="zh-CN" sz="1600" b="1"/>
            </a:p>
          </p:txBody>
        </p:sp>
        <p:sp>
          <p:nvSpPr>
            <p:cNvPr id="212" name="Oval 106"/>
            <p:cNvSpPr>
              <a:spLocks noChangeArrowheads="1"/>
            </p:cNvSpPr>
            <p:nvPr/>
          </p:nvSpPr>
          <p:spPr bwMode="auto">
            <a:xfrm>
              <a:off x="5825808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13" name="Text Box 108"/>
            <p:cNvSpPr txBox="1">
              <a:spLocks noChangeArrowheads="1"/>
            </p:cNvSpPr>
            <p:nvPr/>
          </p:nvSpPr>
          <p:spPr bwMode="auto">
            <a:xfrm>
              <a:off x="4218715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E</a:t>
              </a:r>
              <a:endParaRPr kumimoji="0" lang="en-US" altLang="zh-CN" sz="1600" b="1"/>
            </a:p>
          </p:txBody>
        </p:sp>
        <p:sp>
          <p:nvSpPr>
            <p:cNvPr id="214" name="Oval 109"/>
            <p:cNvSpPr>
              <a:spLocks noChangeArrowheads="1"/>
            </p:cNvSpPr>
            <p:nvPr/>
          </p:nvSpPr>
          <p:spPr bwMode="auto">
            <a:xfrm>
              <a:off x="4173961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15" name="Text Box 111"/>
            <p:cNvSpPr txBox="1">
              <a:spLocks noChangeArrowheads="1"/>
            </p:cNvSpPr>
            <p:nvPr/>
          </p:nvSpPr>
          <p:spPr bwMode="auto">
            <a:xfrm>
              <a:off x="4012234" y="5372770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H</a:t>
              </a:r>
              <a:endParaRPr kumimoji="0" lang="en-US" altLang="zh-CN" sz="1600" b="1"/>
            </a:p>
          </p:txBody>
        </p:sp>
        <p:sp>
          <p:nvSpPr>
            <p:cNvPr id="216" name="Oval 112"/>
            <p:cNvSpPr>
              <a:spLocks noChangeArrowheads="1"/>
            </p:cNvSpPr>
            <p:nvPr/>
          </p:nvSpPr>
          <p:spPr bwMode="auto">
            <a:xfrm>
              <a:off x="3967480" y="5485162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17" name="Text Box 114"/>
            <p:cNvSpPr txBox="1">
              <a:spLocks noChangeArrowheads="1"/>
            </p:cNvSpPr>
            <p:nvPr/>
          </p:nvSpPr>
          <p:spPr bwMode="auto">
            <a:xfrm>
              <a:off x="5044638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F</a:t>
              </a:r>
              <a:endParaRPr kumimoji="0" lang="en-US" altLang="zh-CN" sz="1600" b="1" dirty="0"/>
            </a:p>
          </p:txBody>
        </p:sp>
        <p:sp>
          <p:nvSpPr>
            <p:cNvPr id="218" name="Oval 115"/>
            <p:cNvSpPr>
              <a:spLocks noChangeArrowheads="1"/>
            </p:cNvSpPr>
            <p:nvPr/>
          </p:nvSpPr>
          <p:spPr bwMode="auto">
            <a:xfrm>
              <a:off x="4999884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19" name="Text Box 117"/>
            <p:cNvSpPr txBox="1">
              <a:spLocks noChangeArrowheads="1"/>
            </p:cNvSpPr>
            <p:nvPr/>
          </p:nvSpPr>
          <p:spPr bwMode="auto">
            <a:xfrm>
              <a:off x="4425196" y="5372770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I</a:t>
              </a:r>
              <a:endParaRPr kumimoji="0" lang="en-US" altLang="zh-CN" sz="1600" b="1"/>
            </a:p>
          </p:txBody>
        </p:sp>
        <p:sp>
          <p:nvSpPr>
            <p:cNvPr id="220" name="Oval 118"/>
            <p:cNvSpPr>
              <a:spLocks noChangeArrowheads="1"/>
            </p:cNvSpPr>
            <p:nvPr/>
          </p:nvSpPr>
          <p:spPr bwMode="auto">
            <a:xfrm>
              <a:off x="4380442" y="5485162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21" name="Text Box 119"/>
            <p:cNvSpPr txBox="1">
              <a:spLocks noChangeArrowheads="1"/>
            </p:cNvSpPr>
            <p:nvPr/>
          </p:nvSpPr>
          <p:spPr bwMode="auto">
            <a:xfrm>
              <a:off x="4999884" y="3212976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222" name="Text Box 120"/>
            <p:cNvSpPr txBox="1">
              <a:spLocks noChangeArrowheads="1"/>
            </p:cNvSpPr>
            <p:nvPr/>
          </p:nvSpPr>
          <p:spPr bwMode="auto">
            <a:xfrm>
              <a:off x="4173961" y="3932907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223" name="Text Box 121"/>
            <p:cNvSpPr txBox="1">
              <a:spLocks noChangeArrowheads="1"/>
            </p:cNvSpPr>
            <p:nvPr/>
          </p:nvSpPr>
          <p:spPr bwMode="auto">
            <a:xfrm>
              <a:off x="4586923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224" name="Text Box 122"/>
            <p:cNvSpPr txBox="1">
              <a:spLocks noChangeArrowheads="1"/>
            </p:cNvSpPr>
            <p:nvPr/>
          </p:nvSpPr>
          <p:spPr bwMode="auto">
            <a:xfrm>
              <a:off x="5825808" y="3932907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225" name="Text Box 123"/>
            <p:cNvSpPr txBox="1">
              <a:spLocks noChangeArrowheads="1"/>
            </p:cNvSpPr>
            <p:nvPr/>
          </p:nvSpPr>
          <p:spPr bwMode="auto">
            <a:xfrm>
              <a:off x="529208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226" name="Text Box 124"/>
            <p:cNvSpPr txBox="1">
              <a:spLocks noChangeArrowheads="1"/>
            </p:cNvSpPr>
            <p:nvPr/>
          </p:nvSpPr>
          <p:spPr bwMode="auto">
            <a:xfrm>
              <a:off x="565212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7</a:t>
              </a:r>
              <a:endParaRPr kumimoji="0" lang="en-US" altLang="zh-CN" sz="1600" b="1" dirty="0"/>
            </a:p>
          </p:txBody>
        </p:sp>
        <p:sp>
          <p:nvSpPr>
            <p:cNvPr id="227" name="Text Box 125"/>
            <p:cNvSpPr txBox="1">
              <a:spLocks noChangeArrowheads="1"/>
            </p:cNvSpPr>
            <p:nvPr/>
          </p:nvSpPr>
          <p:spPr bwMode="auto">
            <a:xfrm>
              <a:off x="4586923" y="5732735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11</a:t>
              </a:r>
              <a:endParaRPr kumimoji="0" lang="en-US" altLang="zh-CN" sz="1600" b="1"/>
            </a:p>
          </p:txBody>
        </p:sp>
        <p:sp>
          <p:nvSpPr>
            <p:cNvPr id="228" name="Text Box 126"/>
            <p:cNvSpPr txBox="1">
              <a:spLocks noChangeArrowheads="1"/>
            </p:cNvSpPr>
            <p:nvPr/>
          </p:nvSpPr>
          <p:spPr bwMode="auto">
            <a:xfrm>
              <a:off x="4173961" y="5732735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10</a:t>
              </a:r>
              <a:endParaRPr kumimoji="0" lang="en-US" altLang="zh-CN" sz="1600" b="1" dirty="0"/>
            </a:p>
          </p:txBody>
        </p:sp>
        <p:sp>
          <p:nvSpPr>
            <p:cNvPr id="229" name="Text Box 127"/>
            <p:cNvSpPr txBox="1">
              <a:spLocks noChangeArrowheads="1"/>
            </p:cNvSpPr>
            <p:nvPr/>
          </p:nvSpPr>
          <p:spPr bwMode="auto">
            <a:xfrm>
              <a:off x="376100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230" name="Line 128"/>
            <p:cNvSpPr>
              <a:spLocks noChangeShapeType="1"/>
            </p:cNvSpPr>
            <p:nvPr/>
          </p:nvSpPr>
          <p:spPr bwMode="auto">
            <a:xfrm flipH="1">
              <a:off x="4001046" y="3620517"/>
              <a:ext cx="585877" cy="473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31" name="Line 129"/>
            <p:cNvSpPr>
              <a:spLocks noChangeShapeType="1"/>
            </p:cNvSpPr>
            <p:nvPr/>
          </p:nvSpPr>
          <p:spPr bwMode="auto">
            <a:xfrm>
              <a:off x="4793404" y="3620517"/>
              <a:ext cx="641820" cy="525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32" name="Line 130"/>
            <p:cNvSpPr>
              <a:spLocks noChangeShapeType="1"/>
            </p:cNvSpPr>
            <p:nvPr/>
          </p:nvSpPr>
          <p:spPr bwMode="auto">
            <a:xfrm flipH="1">
              <a:off x="3543330" y="4336976"/>
              <a:ext cx="259372" cy="434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33" name="Line 131"/>
            <p:cNvSpPr>
              <a:spLocks noChangeShapeType="1"/>
            </p:cNvSpPr>
            <p:nvPr/>
          </p:nvSpPr>
          <p:spPr bwMode="auto">
            <a:xfrm>
              <a:off x="3967480" y="4340448"/>
              <a:ext cx="323453" cy="430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34" name="Line 132"/>
            <p:cNvSpPr>
              <a:spLocks noChangeShapeType="1"/>
            </p:cNvSpPr>
            <p:nvPr/>
          </p:nvSpPr>
          <p:spPr bwMode="auto">
            <a:xfrm flipH="1">
              <a:off x="5145336" y="4340448"/>
              <a:ext cx="267510" cy="447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35" name="Line 133"/>
            <p:cNvSpPr>
              <a:spLocks noChangeShapeType="1"/>
            </p:cNvSpPr>
            <p:nvPr/>
          </p:nvSpPr>
          <p:spPr bwMode="auto">
            <a:xfrm>
              <a:off x="5619327" y="4340448"/>
              <a:ext cx="288870" cy="447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36" name="Line 134"/>
            <p:cNvSpPr>
              <a:spLocks noChangeShapeType="1"/>
            </p:cNvSpPr>
            <p:nvPr/>
          </p:nvSpPr>
          <p:spPr bwMode="auto">
            <a:xfrm flipH="1">
              <a:off x="4092589" y="5100890"/>
              <a:ext cx="122058" cy="399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237" name="Line 135"/>
            <p:cNvSpPr>
              <a:spLocks noChangeShapeType="1"/>
            </p:cNvSpPr>
            <p:nvPr/>
          </p:nvSpPr>
          <p:spPr bwMode="auto">
            <a:xfrm>
              <a:off x="4380442" y="5060379"/>
              <a:ext cx="154606" cy="457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sp>
        <p:nvSpPr>
          <p:cNvPr id="238" name="Oval 38"/>
          <p:cNvSpPr>
            <a:spLocks noChangeArrowheads="1"/>
          </p:cNvSpPr>
          <p:nvPr/>
        </p:nvSpPr>
        <p:spPr bwMode="auto">
          <a:xfrm>
            <a:off x="5781698" y="4574145"/>
            <a:ext cx="779068" cy="1439862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二叉树的编号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w"/>
            </a:pPr>
            <a:r>
              <a:rPr lang="en-US" altLang="zh-CN" dirty="0"/>
              <a:t>4</a:t>
            </a:r>
            <a:r>
              <a:rPr lang="zh-CN" altLang="en-US" dirty="0"/>
              <a:t>）二叉树与完全二叉树的编号：</a:t>
            </a:r>
            <a:r>
              <a:rPr lang="zh-CN" altLang="en-US" dirty="0">
                <a:solidFill>
                  <a:srgbClr val="FF9900"/>
                </a:solidFill>
              </a:rPr>
              <a:t>对应位置</a:t>
            </a:r>
            <a:r>
              <a:rPr lang="zh-CN" altLang="en-US" dirty="0"/>
              <a:t>的结点编号    </a:t>
            </a:r>
            <a:r>
              <a:rPr lang="zh-CN" altLang="en-US" dirty="0">
                <a:solidFill>
                  <a:srgbClr val="FF9900"/>
                </a:solidFill>
              </a:rPr>
              <a:t>同于</a:t>
            </a:r>
            <a:r>
              <a:rPr lang="zh-CN" altLang="en-US" dirty="0"/>
              <a:t>  该位置</a:t>
            </a:r>
            <a:r>
              <a:rPr lang="zh-CN" altLang="en-US" dirty="0">
                <a:solidFill>
                  <a:srgbClr val="FF9900"/>
                </a:solidFill>
              </a:rPr>
              <a:t>满二叉树</a:t>
            </a:r>
            <a:r>
              <a:rPr lang="zh-CN" altLang="en-US" dirty="0"/>
              <a:t>的</a:t>
            </a:r>
            <a:r>
              <a:rPr lang="zh-CN" altLang="en-US" dirty="0" smtClean="0"/>
              <a:t>编号</a:t>
            </a:r>
            <a:endParaRPr lang="en-US" altLang="zh-CN" dirty="0">
              <a:cs typeface="+mn-cs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580112" y="2852936"/>
            <a:ext cx="2763588" cy="2879725"/>
            <a:chOff x="3348038" y="3212976"/>
            <a:chExt cx="2763588" cy="2879725"/>
          </a:xfrm>
        </p:grpSpPr>
        <p:sp>
          <p:nvSpPr>
            <p:cNvPr id="100" name="Text Box 93"/>
            <p:cNvSpPr txBox="1">
              <a:spLocks noChangeArrowheads="1"/>
            </p:cNvSpPr>
            <p:nvPr/>
          </p:nvSpPr>
          <p:spPr bwMode="auto">
            <a:xfrm>
              <a:off x="4631677" y="3212976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A</a:t>
              </a:r>
              <a:endParaRPr kumimoji="0" lang="en-US" altLang="zh-CN" sz="1600" b="1" dirty="0"/>
            </a:p>
          </p:txBody>
        </p:sp>
        <p:sp>
          <p:nvSpPr>
            <p:cNvPr id="101" name="Oval 94"/>
            <p:cNvSpPr>
              <a:spLocks noChangeArrowheads="1"/>
            </p:cNvSpPr>
            <p:nvPr/>
          </p:nvSpPr>
          <p:spPr bwMode="auto">
            <a:xfrm>
              <a:off x="4586923" y="3325368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02" name="Text Box 96"/>
            <p:cNvSpPr txBox="1">
              <a:spLocks noChangeArrowheads="1"/>
            </p:cNvSpPr>
            <p:nvPr/>
          </p:nvSpPr>
          <p:spPr bwMode="auto">
            <a:xfrm>
              <a:off x="3805754" y="3932907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B</a:t>
              </a:r>
              <a:endParaRPr kumimoji="0" lang="en-US" altLang="zh-CN" sz="1600" b="1" dirty="0"/>
            </a:p>
          </p:txBody>
        </p:sp>
        <p:sp>
          <p:nvSpPr>
            <p:cNvPr id="103" name="Oval 97"/>
            <p:cNvSpPr>
              <a:spLocks noChangeArrowheads="1"/>
            </p:cNvSpPr>
            <p:nvPr/>
          </p:nvSpPr>
          <p:spPr bwMode="auto">
            <a:xfrm>
              <a:off x="3761000" y="4045299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04" name="Text Box 99"/>
            <p:cNvSpPr txBox="1">
              <a:spLocks noChangeArrowheads="1"/>
            </p:cNvSpPr>
            <p:nvPr/>
          </p:nvSpPr>
          <p:spPr bwMode="auto">
            <a:xfrm>
              <a:off x="5457600" y="3932907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C</a:t>
              </a:r>
              <a:endParaRPr kumimoji="0" lang="en-US" altLang="zh-CN" sz="1600" b="1"/>
            </a:p>
          </p:txBody>
        </p:sp>
        <p:sp>
          <p:nvSpPr>
            <p:cNvPr id="105" name="Oval 100"/>
            <p:cNvSpPr>
              <a:spLocks noChangeArrowheads="1"/>
            </p:cNvSpPr>
            <p:nvPr/>
          </p:nvSpPr>
          <p:spPr bwMode="auto">
            <a:xfrm>
              <a:off x="5412846" y="4045299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06" name="Text Box 102"/>
            <p:cNvSpPr txBox="1">
              <a:spLocks noChangeArrowheads="1"/>
            </p:cNvSpPr>
            <p:nvPr/>
          </p:nvSpPr>
          <p:spPr bwMode="auto">
            <a:xfrm>
              <a:off x="3392792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D</a:t>
              </a:r>
              <a:endParaRPr kumimoji="0" lang="en-US" altLang="zh-CN" sz="1600" b="1"/>
            </a:p>
          </p:txBody>
        </p:sp>
        <p:sp>
          <p:nvSpPr>
            <p:cNvPr id="107" name="Oval 103"/>
            <p:cNvSpPr>
              <a:spLocks noChangeArrowheads="1"/>
            </p:cNvSpPr>
            <p:nvPr/>
          </p:nvSpPr>
          <p:spPr bwMode="auto">
            <a:xfrm>
              <a:off x="3348038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08" name="Text Box 105"/>
            <p:cNvSpPr txBox="1">
              <a:spLocks noChangeArrowheads="1"/>
            </p:cNvSpPr>
            <p:nvPr/>
          </p:nvSpPr>
          <p:spPr bwMode="auto">
            <a:xfrm>
              <a:off x="5870562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G</a:t>
              </a:r>
              <a:endParaRPr kumimoji="0" lang="en-US" altLang="zh-CN" sz="1600" b="1"/>
            </a:p>
          </p:txBody>
        </p:sp>
        <p:sp>
          <p:nvSpPr>
            <p:cNvPr id="109" name="Oval 106"/>
            <p:cNvSpPr>
              <a:spLocks noChangeArrowheads="1"/>
            </p:cNvSpPr>
            <p:nvPr/>
          </p:nvSpPr>
          <p:spPr bwMode="auto">
            <a:xfrm>
              <a:off x="5825808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0" name="Text Box 108"/>
            <p:cNvSpPr txBox="1">
              <a:spLocks noChangeArrowheads="1"/>
            </p:cNvSpPr>
            <p:nvPr/>
          </p:nvSpPr>
          <p:spPr bwMode="auto">
            <a:xfrm>
              <a:off x="4218715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E</a:t>
              </a:r>
              <a:endParaRPr kumimoji="0" lang="en-US" altLang="zh-CN" sz="1600" b="1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auto">
            <a:xfrm>
              <a:off x="4173961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2" name="Text Box 111"/>
            <p:cNvSpPr txBox="1">
              <a:spLocks noChangeArrowheads="1"/>
            </p:cNvSpPr>
            <p:nvPr/>
          </p:nvSpPr>
          <p:spPr bwMode="auto">
            <a:xfrm>
              <a:off x="4012234" y="5372770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H</a:t>
              </a:r>
              <a:endParaRPr kumimoji="0" lang="en-US" altLang="zh-CN" sz="1600" b="1"/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3967480" y="5485162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4" name="Text Box 114"/>
            <p:cNvSpPr txBox="1">
              <a:spLocks noChangeArrowheads="1"/>
            </p:cNvSpPr>
            <p:nvPr/>
          </p:nvSpPr>
          <p:spPr bwMode="auto">
            <a:xfrm>
              <a:off x="5044638" y="4652839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 F</a:t>
              </a:r>
              <a:endParaRPr kumimoji="0" lang="en-US" altLang="zh-CN" sz="1600" b="1" dirty="0"/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>
              <a:off x="4999884" y="4765231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6" name="Text Box 117"/>
            <p:cNvSpPr txBox="1">
              <a:spLocks noChangeArrowheads="1"/>
            </p:cNvSpPr>
            <p:nvPr/>
          </p:nvSpPr>
          <p:spPr bwMode="auto">
            <a:xfrm>
              <a:off x="4425196" y="5372770"/>
              <a:ext cx="241064" cy="3889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I</a:t>
              </a:r>
              <a:endParaRPr kumimoji="0" lang="en-US" altLang="zh-CN" sz="1600" b="1"/>
            </a:p>
          </p:txBody>
        </p:sp>
        <p:sp>
          <p:nvSpPr>
            <p:cNvPr id="117" name="Oval 118"/>
            <p:cNvSpPr>
              <a:spLocks noChangeArrowheads="1"/>
            </p:cNvSpPr>
            <p:nvPr/>
          </p:nvSpPr>
          <p:spPr bwMode="auto">
            <a:xfrm>
              <a:off x="4380442" y="5485162"/>
              <a:ext cx="284801" cy="3240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18" name="Text Box 119"/>
            <p:cNvSpPr txBox="1">
              <a:spLocks noChangeArrowheads="1"/>
            </p:cNvSpPr>
            <p:nvPr/>
          </p:nvSpPr>
          <p:spPr bwMode="auto">
            <a:xfrm>
              <a:off x="4999884" y="3212976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19" name="Text Box 120"/>
            <p:cNvSpPr txBox="1">
              <a:spLocks noChangeArrowheads="1"/>
            </p:cNvSpPr>
            <p:nvPr/>
          </p:nvSpPr>
          <p:spPr bwMode="auto">
            <a:xfrm>
              <a:off x="4173961" y="3932907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20" name="Text Box 121"/>
            <p:cNvSpPr txBox="1">
              <a:spLocks noChangeArrowheads="1"/>
            </p:cNvSpPr>
            <p:nvPr/>
          </p:nvSpPr>
          <p:spPr bwMode="auto">
            <a:xfrm>
              <a:off x="4586923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21" name="Text Box 122"/>
            <p:cNvSpPr txBox="1">
              <a:spLocks noChangeArrowheads="1"/>
            </p:cNvSpPr>
            <p:nvPr/>
          </p:nvSpPr>
          <p:spPr bwMode="auto">
            <a:xfrm>
              <a:off x="5825808" y="3932907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22" name="Text Box 123"/>
            <p:cNvSpPr txBox="1">
              <a:spLocks noChangeArrowheads="1"/>
            </p:cNvSpPr>
            <p:nvPr/>
          </p:nvSpPr>
          <p:spPr bwMode="auto">
            <a:xfrm>
              <a:off x="529208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123" name="Text Box 124"/>
            <p:cNvSpPr txBox="1">
              <a:spLocks noChangeArrowheads="1"/>
            </p:cNvSpPr>
            <p:nvPr/>
          </p:nvSpPr>
          <p:spPr bwMode="auto">
            <a:xfrm>
              <a:off x="565212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7</a:t>
              </a:r>
              <a:endParaRPr kumimoji="0" lang="en-US" altLang="zh-CN" sz="1600" b="1" dirty="0"/>
            </a:p>
          </p:txBody>
        </p:sp>
        <p:sp>
          <p:nvSpPr>
            <p:cNvPr id="124" name="Text Box 125"/>
            <p:cNvSpPr txBox="1">
              <a:spLocks noChangeArrowheads="1"/>
            </p:cNvSpPr>
            <p:nvPr/>
          </p:nvSpPr>
          <p:spPr bwMode="auto">
            <a:xfrm>
              <a:off x="4586923" y="5732735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11</a:t>
              </a:r>
              <a:endParaRPr kumimoji="0" lang="en-US" altLang="zh-CN" sz="1600" b="1"/>
            </a:p>
          </p:txBody>
        </p:sp>
        <p:sp>
          <p:nvSpPr>
            <p:cNvPr id="125" name="Text Box 126"/>
            <p:cNvSpPr txBox="1">
              <a:spLocks noChangeArrowheads="1"/>
            </p:cNvSpPr>
            <p:nvPr/>
          </p:nvSpPr>
          <p:spPr bwMode="auto">
            <a:xfrm>
              <a:off x="4173961" y="5732735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10</a:t>
              </a:r>
              <a:endParaRPr kumimoji="0" lang="en-US" altLang="zh-CN" sz="1600" b="1" dirty="0"/>
            </a:p>
          </p:txBody>
        </p:sp>
        <p:sp>
          <p:nvSpPr>
            <p:cNvPr id="126" name="Text Box 127"/>
            <p:cNvSpPr txBox="1">
              <a:spLocks noChangeArrowheads="1"/>
            </p:cNvSpPr>
            <p:nvPr/>
          </p:nvSpPr>
          <p:spPr bwMode="auto">
            <a:xfrm>
              <a:off x="3761000" y="4652839"/>
              <a:ext cx="206481" cy="35996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27" name="Line 128"/>
            <p:cNvSpPr>
              <a:spLocks noChangeShapeType="1"/>
            </p:cNvSpPr>
            <p:nvPr/>
          </p:nvSpPr>
          <p:spPr bwMode="auto">
            <a:xfrm flipH="1">
              <a:off x="4001046" y="3620517"/>
              <a:ext cx="585877" cy="473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8" name="Line 129"/>
            <p:cNvSpPr>
              <a:spLocks noChangeShapeType="1"/>
            </p:cNvSpPr>
            <p:nvPr/>
          </p:nvSpPr>
          <p:spPr bwMode="auto">
            <a:xfrm>
              <a:off x="4793404" y="3620517"/>
              <a:ext cx="641820" cy="525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29" name="Line 130"/>
            <p:cNvSpPr>
              <a:spLocks noChangeShapeType="1"/>
            </p:cNvSpPr>
            <p:nvPr/>
          </p:nvSpPr>
          <p:spPr bwMode="auto">
            <a:xfrm flipH="1">
              <a:off x="3543330" y="4336976"/>
              <a:ext cx="259372" cy="434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0" name="Line 131"/>
            <p:cNvSpPr>
              <a:spLocks noChangeShapeType="1"/>
            </p:cNvSpPr>
            <p:nvPr/>
          </p:nvSpPr>
          <p:spPr bwMode="auto">
            <a:xfrm>
              <a:off x="3967480" y="4340448"/>
              <a:ext cx="323453" cy="430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1" name="Line 132"/>
            <p:cNvSpPr>
              <a:spLocks noChangeShapeType="1"/>
            </p:cNvSpPr>
            <p:nvPr/>
          </p:nvSpPr>
          <p:spPr bwMode="auto">
            <a:xfrm flipH="1">
              <a:off x="5145336" y="4340448"/>
              <a:ext cx="267510" cy="447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2" name="Line 133"/>
            <p:cNvSpPr>
              <a:spLocks noChangeShapeType="1"/>
            </p:cNvSpPr>
            <p:nvPr/>
          </p:nvSpPr>
          <p:spPr bwMode="auto">
            <a:xfrm>
              <a:off x="5619327" y="4340448"/>
              <a:ext cx="288870" cy="447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3" name="Line 134"/>
            <p:cNvSpPr>
              <a:spLocks noChangeShapeType="1"/>
            </p:cNvSpPr>
            <p:nvPr/>
          </p:nvSpPr>
          <p:spPr bwMode="auto">
            <a:xfrm flipH="1">
              <a:off x="4092589" y="5100890"/>
              <a:ext cx="122058" cy="399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34" name="Line 135"/>
            <p:cNvSpPr>
              <a:spLocks noChangeShapeType="1"/>
            </p:cNvSpPr>
            <p:nvPr/>
          </p:nvSpPr>
          <p:spPr bwMode="auto">
            <a:xfrm>
              <a:off x="4380442" y="5060379"/>
              <a:ext cx="154606" cy="457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705303" y="2924944"/>
            <a:ext cx="3082721" cy="2590800"/>
            <a:chOff x="0" y="3476451"/>
            <a:chExt cx="3082721" cy="2590800"/>
          </a:xfrm>
        </p:grpSpPr>
        <p:grpSp>
          <p:nvGrpSpPr>
            <p:cNvPr id="136" name="Group 4"/>
            <p:cNvGrpSpPr/>
            <p:nvPr/>
          </p:nvGrpSpPr>
          <p:grpSpPr bwMode="auto">
            <a:xfrm>
              <a:off x="1500188" y="3476451"/>
              <a:ext cx="296659" cy="349883"/>
              <a:chOff x="2150" y="2547"/>
              <a:chExt cx="281" cy="336"/>
            </a:xfrm>
          </p:grpSpPr>
          <p:sp>
            <p:nvSpPr>
              <p:cNvPr id="183" name="Text Box 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184" name="Oval 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37" name="Group 7"/>
            <p:cNvGrpSpPr/>
            <p:nvPr/>
          </p:nvGrpSpPr>
          <p:grpSpPr bwMode="auto">
            <a:xfrm>
              <a:off x="2357438" y="4124151"/>
              <a:ext cx="296659" cy="349883"/>
              <a:chOff x="2150" y="2547"/>
              <a:chExt cx="281" cy="336"/>
            </a:xfrm>
          </p:grpSpPr>
          <p:sp>
            <p:nvSpPr>
              <p:cNvPr id="181" name="Text Box 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82" name="Oval 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38" name="Group 10"/>
            <p:cNvGrpSpPr/>
            <p:nvPr/>
          </p:nvGrpSpPr>
          <p:grpSpPr bwMode="auto">
            <a:xfrm>
              <a:off x="642938" y="4124151"/>
              <a:ext cx="296659" cy="349883"/>
              <a:chOff x="2150" y="2547"/>
              <a:chExt cx="281" cy="336"/>
            </a:xfrm>
          </p:grpSpPr>
          <p:sp>
            <p:nvSpPr>
              <p:cNvPr id="179" name="Text Box 1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1600" b="1" dirty="0"/>
                  <a:t> B</a:t>
                </a:r>
                <a:endParaRPr kumimoji="0" lang="en-US" altLang="zh-CN" sz="1600" b="1" dirty="0"/>
              </a:p>
            </p:txBody>
          </p:sp>
          <p:sp>
            <p:nvSpPr>
              <p:cNvPr id="180" name="Oval 1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39" name="Group 13"/>
            <p:cNvGrpSpPr/>
            <p:nvPr/>
          </p:nvGrpSpPr>
          <p:grpSpPr bwMode="auto">
            <a:xfrm>
              <a:off x="1071563" y="4771851"/>
              <a:ext cx="296659" cy="349883"/>
              <a:chOff x="2150" y="2547"/>
              <a:chExt cx="281" cy="336"/>
            </a:xfrm>
          </p:grpSpPr>
          <p:sp>
            <p:nvSpPr>
              <p:cNvPr id="177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78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0" name="Group 16"/>
            <p:cNvGrpSpPr/>
            <p:nvPr/>
          </p:nvGrpSpPr>
          <p:grpSpPr bwMode="auto">
            <a:xfrm>
              <a:off x="214313" y="4771851"/>
              <a:ext cx="296659" cy="349883"/>
              <a:chOff x="2150" y="2547"/>
              <a:chExt cx="281" cy="336"/>
            </a:xfrm>
          </p:grpSpPr>
          <p:sp>
            <p:nvSpPr>
              <p:cNvPr id="175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176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1" name="Group 19"/>
            <p:cNvGrpSpPr/>
            <p:nvPr/>
          </p:nvGrpSpPr>
          <p:grpSpPr bwMode="auto">
            <a:xfrm>
              <a:off x="1928813" y="4771851"/>
              <a:ext cx="296659" cy="349883"/>
              <a:chOff x="2150" y="2547"/>
              <a:chExt cx="281" cy="336"/>
            </a:xfrm>
          </p:grpSpPr>
          <p:sp>
            <p:nvSpPr>
              <p:cNvPr id="173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74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2" name="Group 22"/>
            <p:cNvGrpSpPr/>
            <p:nvPr/>
          </p:nvGrpSpPr>
          <p:grpSpPr bwMode="auto">
            <a:xfrm>
              <a:off x="2786062" y="4771851"/>
              <a:ext cx="296659" cy="349883"/>
              <a:chOff x="2150" y="2547"/>
              <a:chExt cx="281" cy="336"/>
            </a:xfrm>
          </p:grpSpPr>
          <p:sp>
            <p:nvSpPr>
              <p:cNvPr id="171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72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3" name="Group 25"/>
            <p:cNvGrpSpPr/>
            <p:nvPr/>
          </p:nvGrpSpPr>
          <p:grpSpPr bwMode="auto">
            <a:xfrm>
              <a:off x="0" y="5419551"/>
              <a:ext cx="296659" cy="349883"/>
              <a:chOff x="2150" y="2547"/>
              <a:chExt cx="281" cy="336"/>
            </a:xfrm>
          </p:grpSpPr>
          <p:sp>
            <p:nvSpPr>
              <p:cNvPr id="169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H</a:t>
                </a:r>
                <a:endParaRPr kumimoji="0" lang="en-US" altLang="zh-CN" sz="1600" b="1"/>
              </a:p>
            </p:txBody>
          </p:sp>
          <p:sp>
            <p:nvSpPr>
              <p:cNvPr id="170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4" name="Group 28"/>
            <p:cNvGrpSpPr/>
            <p:nvPr/>
          </p:nvGrpSpPr>
          <p:grpSpPr bwMode="auto">
            <a:xfrm>
              <a:off x="428625" y="5419551"/>
              <a:ext cx="296659" cy="349883"/>
              <a:chOff x="2150" y="2547"/>
              <a:chExt cx="281" cy="336"/>
            </a:xfrm>
          </p:grpSpPr>
          <p:sp>
            <p:nvSpPr>
              <p:cNvPr id="167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I</a:t>
                </a:r>
                <a:endParaRPr kumimoji="0" lang="en-US" altLang="zh-CN" sz="1600" b="1"/>
              </a:p>
            </p:txBody>
          </p:sp>
          <p:sp>
            <p:nvSpPr>
              <p:cNvPr id="168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45" name="Group 31"/>
            <p:cNvGrpSpPr/>
            <p:nvPr/>
          </p:nvGrpSpPr>
          <p:grpSpPr bwMode="auto">
            <a:xfrm>
              <a:off x="857250" y="5419551"/>
              <a:ext cx="296659" cy="349883"/>
              <a:chOff x="2150" y="2547"/>
              <a:chExt cx="281" cy="336"/>
            </a:xfrm>
          </p:grpSpPr>
          <p:sp>
            <p:nvSpPr>
              <p:cNvPr id="165" name="Text Box 3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J</a:t>
                </a:r>
                <a:endParaRPr kumimoji="0" lang="en-US" altLang="zh-CN" sz="1600" b="1"/>
              </a:p>
            </p:txBody>
          </p:sp>
          <p:sp>
            <p:nvSpPr>
              <p:cNvPr id="166" name="Oval 3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46" name="Text Box 34"/>
            <p:cNvSpPr txBox="1">
              <a:spLocks noChangeArrowheads="1"/>
            </p:cNvSpPr>
            <p:nvPr/>
          </p:nvSpPr>
          <p:spPr bwMode="auto">
            <a:xfrm>
              <a:off x="1928813" y="34764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47" name="Text Box 35"/>
            <p:cNvSpPr txBox="1">
              <a:spLocks noChangeArrowheads="1"/>
            </p:cNvSpPr>
            <p:nvPr/>
          </p:nvSpPr>
          <p:spPr bwMode="auto">
            <a:xfrm>
              <a:off x="1071563" y="41241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48" name="Text Box 36"/>
            <p:cNvSpPr txBox="1">
              <a:spLocks noChangeArrowheads="1"/>
            </p:cNvSpPr>
            <p:nvPr/>
          </p:nvSpPr>
          <p:spPr bwMode="auto">
            <a:xfrm>
              <a:off x="642938" y="47718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49" name="Text Box 37"/>
            <p:cNvSpPr txBox="1">
              <a:spLocks noChangeArrowheads="1"/>
            </p:cNvSpPr>
            <p:nvPr/>
          </p:nvSpPr>
          <p:spPr bwMode="auto">
            <a:xfrm>
              <a:off x="2786063" y="41241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50" name="Text Box 38"/>
            <p:cNvSpPr txBox="1">
              <a:spLocks noChangeArrowheads="1"/>
            </p:cNvSpPr>
            <p:nvPr/>
          </p:nvSpPr>
          <p:spPr bwMode="auto">
            <a:xfrm>
              <a:off x="1500188" y="47718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51" name="Text Box 39"/>
            <p:cNvSpPr txBox="1">
              <a:spLocks noChangeArrowheads="1"/>
            </p:cNvSpPr>
            <p:nvPr/>
          </p:nvSpPr>
          <p:spPr bwMode="auto">
            <a:xfrm>
              <a:off x="2627784" y="4784867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7</a:t>
              </a:r>
              <a:endParaRPr kumimoji="0" lang="en-US" altLang="zh-CN" sz="1600" b="1" dirty="0"/>
            </a:p>
          </p:txBody>
        </p:sp>
        <p:sp>
          <p:nvSpPr>
            <p:cNvPr id="152" name="Text Box 40"/>
            <p:cNvSpPr txBox="1">
              <a:spLocks noChangeArrowheads="1"/>
            </p:cNvSpPr>
            <p:nvPr/>
          </p:nvSpPr>
          <p:spPr bwMode="auto">
            <a:xfrm>
              <a:off x="2270511" y="4771851"/>
              <a:ext cx="213257" cy="4436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153" name="Text Box 41"/>
            <p:cNvSpPr txBox="1">
              <a:spLocks noChangeArrowheads="1"/>
            </p:cNvSpPr>
            <p:nvPr/>
          </p:nvSpPr>
          <p:spPr bwMode="auto">
            <a:xfrm>
              <a:off x="214313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8</a:t>
              </a:r>
              <a:endParaRPr kumimoji="0" lang="en-US" altLang="zh-CN" sz="1600" b="1"/>
            </a:p>
          </p:txBody>
        </p:sp>
        <p:sp>
          <p:nvSpPr>
            <p:cNvPr id="154" name="Text Box 42"/>
            <p:cNvSpPr txBox="1">
              <a:spLocks noChangeArrowheads="1"/>
            </p:cNvSpPr>
            <p:nvPr/>
          </p:nvSpPr>
          <p:spPr bwMode="auto">
            <a:xfrm>
              <a:off x="642938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9</a:t>
              </a:r>
              <a:endParaRPr kumimoji="0" lang="en-US" altLang="zh-CN" sz="1600" b="1"/>
            </a:p>
          </p:txBody>
        </p:sp>
        <p:sp>
          <p:nvSpPr>
            <p:cNvPr id="155" name="Text Box 43"/>
            <p:cNvSpPr txBox="1">
              <a:spLocks noChangeArrowheads="1"/>
            </p:cNvSpPr>
            <p:nvPr/>
          </p:nvSpPr>
          <p:spPr bwMode="auto">
            <a:xfrm>
              <a:off x="1071563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10</a:t>
              </a:r>
              <a:endParaRPr kumimoji="0" lang="en-US" altLang="zh-CN" sz="1600" b="1"/>
            </a:p>
          </p:txBody>
        </p:sp>
        <p:sp>
          <p:nvSpPr>
            <p:cNvPr id="156" name="Line 44"/>
            <p:cNvSpPr>
              <a:spLocks noChangeShapeType="1"/>
            </p:cNvSpPr>
            <p:nvPr/>
          </p:nvSpPr>
          <p:spPr bwMode="auto">
            <a:xfrm flipH="1">
              <a:off x="911092" y="3800301"/>
              <a:ext cx="589095" cy="440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57" name="Line 45"/>
            <p:cNvSpPr>
              <a:spLocks noChangeShapeType="1"/>
            </p:cNvSpPr>
            <p:nvPr/>
          </p:nvSpPr>
          <p:spPr bwMode="auto">
            <a:xfrm>
              <a:off x="1714500" y="3800301"/>
              <a:ext cx="669331" cy="456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58" name="Line 46"/>
            <p:cNvSpPr>
              <a:spLocks noChangeShapeType="1"/>
            </p:cNvSpPr>
            <p:nvPr/>
          </p:nvSpPr>
          <p:spPr bwMode="auto">
            <a:xfrm flipH="1">
              <a:off x="404343" y="4443836"/>
              <a:ext cx="316718" cy="390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59" name="Line 47"/>
            <p:cNvSpPr>
              <a:spLocks noChangeShapeType="1"/>
            </p:cNvSpPr>
            <p:nvPr/>
          </p:nvSpPr>
          <p:spPr bwMode="auto">
            <a:xfrm>
              <a:off x="857250" y="4448001"/>
              <a:ext cx="291381" cy="386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60" name="Line 48"/>
            <p:cNvSpPr>
              <a:spLocks noChangeShapeType="1"/>
            </p:cNvSpPr>
            <p:nvPr/>
          </p:nvSpPr>
          <p:spPr bwMode="auto">
            <a:xfrm flipH="1">
              <a:off x="135133" y="5099866"/>
              <a:ext cx="142523" cy="406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61" name="Line 49"/>
            <p:cNvSpPr>
              <a:spLocks noChangeShapeType="1"/>
            </p:cNvSpPr>
            <p:nvPr/>
          </p:nvSpPr>
          <p:spPr bwMode="auto">
            <a:xfrm>
              <a:off x="428625" y="5095701"/>
              <a:ext cx="149913" cy="394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62" name="Line 50"/>
            <p:cNvSpPr>
              <a:spLocks noChangeShapeType="1"/>
            </p:cNvSpPr>
            <p:nvPr/>
          </p:nvSpPr>
          <p:spPr bwMode="auto">
            <a:xfrm flipH="1">
              <a:off x="990272" y="5084246"/>
              <a:ext cx="126687" cy="406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63" name="Line 51"/>
            <p:cNvSpPr>
              <a:spLocks noChangeShapeType="1"/>
            </p:cNvSpPr>
            <p:nvPr/>
          </p:nvSpPr>
          <p:spPr bwMode="auto">
            <a:xfrm flipH="1">
              <a:off x="2114620" y="4396976"/>
              <a:ext cx="316718" cy="437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64" name="Line 52"/>
            <p:cNvSpPr>
              <a:spLocks noChangeShapeType="1"/>
            </p:cNvSpPr>
            <p:nvPr/>
          </p:nvSpPr>
          <p:spPr bwMode="auto">
            <a:xfrm>
              <a:off x="2571750" y="4448001"/>
              <a:ext cx="302994" cy="401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185" name="Text Box 88"/>
          <p:cNvSpPr txBox="1">
            <a:spLocks noChangeArrowheads="1"/>
          </p:cNvSpPr>
          <p:nvPr/>
        </p:nvSpPr>
        <p:spPr bwMode="auto">
          <a:xfrm>
            <a:off x="1907704" y="5917482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完全二叉树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86" name="Text Box 136"/>
          <p:cNvSpPr txBox="1">
            <a:spLocks noChangeArrowheads="1"/>
          </p:cNvSpPr>
          <p:nvPr/>
        </p:nvSpPr>
        <p:spPr bwMode="auto">
          <a:xfrm>
            <a:off x="5327179" y="5917482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非完全二叉树</a:t>
            </a:r>
            <a:endParaRPr lang="zh-CN" altLang="en-US" sz="24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23"/>
          <p:cNvGrpSpPr/>
          <p:nvPr/>
        </p:nvGrpSpPr>
        <p:grpSpPr bwMode="auto">
          <a:xfrm>
            <a:off x="7046172" y="2564904"/>
            <a:ext cx="622172" cy="381000"/>
            <a:chOff x="4752" y="1968"/>
            <a:chExt cx="470" cy="205"/>
          </a:xfrm>
        </p:grpSpPr>
        <p:grpSp>
          <p:nvGrpSpPr>
            <p:cNvPr id="19476" name="Group 10"/>
            <p:cNvGrpSpPr/>
            <p:nvPr/>
          </p:nvGrpSpPr>
          <p:grpSpPr bwMode="auto">
            <a:xfrm>
              <a:off x="4752" y="1968"/>
              <a:ext cx="86" cy="205"/>
              <a:chOff x="3984" y="192"/>
              <a:chExt cx="96" cy="240"/>
            </a:xfrm>
          </p:grpSpPr>
          <p:sp>
            <p:nvSpPr>
              <p:cNvPr id="19480" name="Line 11"/>
              <p:cNvSpPr>
                <a:spLocks noChangeShapeType="1"/>
              </p:cNvSpPr>
              <p:nvPr/>
            </p:nvSpPr>
            <p:spPr bwMode="auto">
              <a:xfrm>
                <a:off x="3984" y="1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1" name="Line 12"/>
              <p:cNvSpPr>
                <a:spLocks noChangeShapeType="1"/>
              </p:cNvSpPr>
              <p:nvPr/>
            </p:nvSpPr>
            <p:spPr bwMode="auto">
              <a:xfrm>
                <a:off x="3984" y="43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477" name="Group 13"/>
            <p:cNvGrpSpPr/>
            <p:nvPr/>
          </p:nvGrpSpPr>
          <p:grpSpPr bwMode="auto">
            <a:xfrm>
              <a:off x="5136" y="1968"/>
              <a:ext cx="86" cy="205"/>
              <a:chOff x="4608" y="192"/>
              <a:chExt cx="96" cy="240"/>
            </a:xfrm>
          </p:grpSpPr>
          <p:sp>
            <p:nvSpPr>
              <p:cNvPr id="19478" name="Line 14"/>
              <p:cNvSpPr>
                <a:spLocks noChangeShapeType="1"/>
              </p:cNvSpPr>
              <p:nvPr/>
            </p:nvSpPr>
            <p:spPr bwMode="auto">
              <a:xfrm>
                <a:off x="4704" y="1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9" name="Line 15"/>
              <p:cNvSpPr>
                <a:spLocks noChangeShapeType="1"/>
              </p:cNvSpPr>
              <p:nvPr/>
            </p:nvSpPr>
            <p:spPr bwMode="auto">
              <a:xfrm flipH="1" flipV="1">
                <a:off x="4608" y="43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197776" y="5805264"/>
            <a:ext cx="1676400" cy="457200"/>
            <a:chOff x="7467600" y="692696"/>
            <a:chExt cx="1676400" cy="457200"/>
          </a:xfrm>
        </p:grpSpPr>
        <p:grpSp>
          <p:nvGrpSpPr>
            <p:cNvPr id="19468" name="Group 7"/>
            <p:cNvGrpSpPr/>
            <p:nvPr/>
          </p:nvGrpSpPr>
          <p:grpSpPr bwMode="auto">
            <a:xfrm>
              <a:off x="8331200" y="765721"/>
              <a:ext cx="73025" cy="327025"/>
              <a:chOff x="4608" y="192"/>
              <a:chExt cx="96" cy="240"/>
            </a:xfrm>
          </p:grpSpPr>
          <p:sp>
            <p:nvSpPr>
              <p:cNvPr id="19474" name="Line 8"/>
              <p:cNvSpPr>
                <a:spLocks noChangeShapeType="1"/>
              </p:cNvSpPr>
              <p:nvPr/>
            </p:nvSpPr>
            <p:spPr bwMode="auto">
              <a:xfrm>
                <a:off x="4704" y="1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5" name="Line 9"/>
              <p:cNvSpPr>
                <a:spLocks noChangeShapeType="1"/>
              </p:cNvSpPr>
              <p:nvPr/>
            </p:nvSpPr>
            <p:spPr bwMode="auto">
              <a:xfrm flipH="1" flipV="1">
                <a:off x="4608" y="43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470" name="Group 4"/>
            <p:cNvGrpSpPr/>
            <p:nvPr/>
          </p:nvGrpSpPr>
          <p:grpSpPr bwMode="auto">
            <a:xfrm>
              <a:off x="7467600" y="768896"/>
              <a:ext cx="130589" cy="327025"/>
              <a:chOff x="3984" y="192"/>
              <a:chExt cx="96" cy="240"/>
            </a:xfrm>
          </p:grpSpPr>
          <p:sp>
            <p:nvSpPr>
              <p:cNvPr id="19472" name="Line 5"/>
              <p:cNvSpPr>
                <a:spLocks noChangeShapeType="1"/>
              </p:cNvSpPr>
              <p:nvPr/>
            </p:nvSpPr>
            <p:spPr bwMode="auto">
              <a:xfrm>
                <a:off x="3984" y="1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3" name="Line 6"/>
              <p:cNvSpPr>
                <a:spLocks noChangeShapeType="1"/>
              </p:cNvSpPr>
              <p:nvPr/>
            </p:nvSpPr>
            <p:spPr bwMode="auto">
              <a:xfrm>
                <a:off x="3984" y="43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71" name="Text Box 17"/>
            <p:cNvSpPr txBox="1">
              <a:spLocks noChangeArrowheads="1"/>
            </p:cNvSpPr>
            <p:nvPr/>
          </p:nvSpPr>
          <p:spPr bwMode="auto">
            <a:xfrm>
              <a:off x="7467600" y="692696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楷体_GB2312" pitchFamily="49" charset="-122"/>
                </a:rPr>
                <a:t>log </a:t>
              </a:r>
              <a:r>
                <a:rPr lang="en-US" altLang="zh-CN" sz="2400" b="1" baseline="-25000">
                  <a:ea typeface="楷体_GB2312" pitchFamily="49" charset="-122"/>
                </a:rPr>
                <a:t>2</a:t>
              </a:r>
              <a:r>
                <a:rPr lang="en-US" altLang="zh-CN" sz="2400" b="1">
                  <a:ea typeface="楷体_GB2312" pitchFamily="49" charset="-122"/>
                </a:rPr>
                <a:t> n +1</a:t>
              </a:r>
              <a:endParaRPr lang="en-US" altLang="zh-CN" sz="2400"/>
            </a:p>
          </p:txBody>
        </p:sp>
      </p:grpSp>
      <p:grpSp>
        <p:nvGrpSpPr>
          <p:cNvPr id="19461" name="Group 24"/>
          <p:cNvGrpSpPr/>
          <p:nvPr/>
        </p:nvGrpSpPr>
        <p:grpSpPr bwMode="auto">
          <a:xfrm>
            <a:off x="8316416" y="4920208"/>
            <a:ext cx="609600" cy="381000"/>
            <a:chOff x="4752" y="1968"/>
            <a:chExt cx="470" cy="205"/>
          </a:xfrm>
        </p:grpSpPr>
        <p:grpSp>
          <p:nvGrpSpPr>
            <p:cNvPr id="19462" name="Group 25"/>
            <p:cNvGrpSpPr/>
            <p:nvPr/>
          </p:nvGrpSpPr>
          <p:grpSpPr bwMode="auto">
            <a:xfrm>
              <a:off x="4752" y="1968"/>
              <a:ext cx="86" cy="205"/>
              <a:chOff x="3984" y="192"/>
              <a:chExt cx="96" cy="240"/>
            </a:xfrm>
          </p:grpSpPr>
          <p:sp>
            <p:nvSpPr>
              <p:cNvPr id="19466" name="Line 26"/>
              <p:cNvSpPr>
                <a:spLocks noChangeShapeType="1"/>
              </p:cNvSpPr>
              <p:nvPr/>
            </p:nvSpPr>
            <p:spPr bwMode="auto">
              <a:xfrm>
                <a:off x="3984" y="1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67" name="Line 27"/>
              <p:cNvSpPr>
                <a:spLocks noChangeShapeType="1"/>
              </p:cNvSpPr>
              <p:nvPr/>
            </p:nvSpPr>
            <p:spPr bwMode="auto">
              <a:xfrm>
                <a:off x="3984" y="43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463" name="Group 28"/>
            <p:cNvGrpSpPr/>
            <p:nvPr/>
          </p:nvGrpSpPr>
          <p:grpSpPr bwMode="auto">
            <a:xfrm>
              <a:off x="5136" y="1968"/>
              <a:ext cx="86" cy="205"/>
              <a:chOff x="4608" y="192"/>
              <a:chExt cx="96" cy="240"/>
            </a:xfrm>
          </p:grpSpPr>
          <p:sp>
            <p:nvSpPr>
              <p:cNvPr id="19464" name="Line 29"/>
              <p:cNvSpPr>
                <a:spLocks noChangeShapeType="1"/>
              </p:cNvSpPr>
              <p:nvPr/>
            </p:nvSpPr>
            <p:spPr bwMode="auto">
              <a:xfrm>
                <a:off x="4704" y="1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65" name="Line 30"/>
              <p:cNvSpPr>
                <a:spLocks noChangeShapeType="1"/>
              </p:cNvSpPr>
              <p:nvPr/>
            </p:nvSpPr>
            <p:spPr bwMode="auto">
              <a:xfrm flipH="1" flipV="1">
                <a:off x="4608" y="43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节点、深度 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715" y="1402432"/>
            <a:ext cx="8036813" cy="4114800"/>
          </a:xfrm>
        </p:spPr>
        <p:txBody>
          <a:bodyPr/>
          <a:lstStyle/>
          <a:p>
            <a:pPr marL="457200" indent="-457200">
              <a:buClr>
                <a:srgbClr val="4FDCE3"/>
              </a:buClr>
              <a:buFontTx/>
              <a:buAutoNum type="arabicPeriod" startAt="4"/>
              <a:defRPr/>
            </a:pPr>
            <a:endParaRPr lang="en-US" altLang="zh-CN" sz="2800" dirty="0" smtClean="0">
              <a:ea typeface="+mj-ea"/>
            </a:endParaRPr>
          </a:p>
          <a:p>
            <a:pPr marL="457200" indent="-457200">
              <a:buClr>
                <a:srgbClr val="4FDCE3"/>
              </a:buClr>
              <a:buFontTx/>
              <a:buAutoNum type="arabicPeriod" startAt="4"/>
              <a:defRPr/>
            </a:pPr>
            <a:r>
              <a:rPr lang="zh-CN" altLang="en-US" sz="2800" dirty="0" smtClean="0">
                <a:ea typeface="+mj-ea"/>
              </a:rPr>
              <a:t>完全</a:t>
            </a:r>
            <a:r>
              <a:rPr lang="zh-CN" altLang="en-US" sz="2800" dirty="0">
                <a:ea typeface="+mj-ea"/>
              </a:rPr>
              <a:t>二叉树中编号为</a:t>
            </a:r>
            <a:r>
              <a:rPr lang="zh-CN" altLang="zh-CN" sz="2800" dirty="0">
                <a:ea typeface="+mj-ea"/>
              </a:rPr>
              <a:t> </a:t>
            </a:r>
            <a:r>
              <a:rPr lang="en-US" altLang="zh-CN" sz="2800" dirty="0" err="1">
                <a:ea typeface="+mj-ea"/>
              </a:rPr>
              <a:t>i</a:t>
            </a:r>
            <a:r>
              <a:rPr lang="zh-CN" altLang="en-US" sz="2800" dirty="0">
                <a:ea typeface="+mj-ea"/>
              </a:rPr>
              <a:t>的结点（</a:t>
            </a:r>
            <a:r>
              <a:rPr lang="en-US" altLang="zh-CN" sz="2800" dirty="0">
                <a:ea typeface="+mj-ea"/>
              </a:rPr>
              <a:t>1&lt;=</a:t>
            </a:r>
            <a:r>
              <a:rPr lang="en-US" altLang="zh-CN" sz="2800" dirty="0" err="1">
                <a:ea typeface="+mj-ea"/>
              </a:rPr>
              <a:t>i</a:t>
            </a:r>
            <a:r>
              <a:rPr lang="en-US" altLang="zh-CN" sz="2800" dirty="0">
                <a:ea typeface="+mj-ea"/>
              </a:rPr>
              <a:t>&lt;=n</a:t>
            </a:r>
            <a:r>
              <a:rPr lang="en-US" altLang="zh-CN" sz="2800" dirty="0" smtClean="0">
                <a:ea typeface="+mj-ea"/>
              </a:rPr>
              <a:t>, n&gt;1</a:t>
            </a:r>
            <a:r>
              <a:rPr lang="en-US" altLang="zh-CN" sz="2800" dirty="0">
                <a:ea typeface="+mj-ea"/>
              </a:rPr>
              <a:t>)</a:t>
            </a:r>
            <a:r>
              <a:rPr lang="zh-CN" altLang="en-US" sz="2800" dirty="0">
                <a:ea typeface="+mj-ea"/>
              </a:rPr>
              <a:t>：</a:t>
            </a:r>
            <a:endParaRPr lang="zh-CN" altLang="en-US" sz="2800" dirty="0">
              <a:ea typeface="+mj-ea"/>
            </a:endParaRPr>
          </a:p>
          <a:p>
            <a:pPr marL="914400" lvl="1" indent="-457200">
              <a:buClr>
                <a:srgbClr val="4FDCE3"/>
              </a:buClr>
              <a:buFontTx/>
              <a:buAutoNum type="arabicParenR"/>
              <a:defRPr/>
            </a:pPr>
            <a:r>
              <a:rPr lang="zh-CN" altLang="en-US" sz="2400" dirty="0">
                <a:ea typeface="+mj-ea"/>
              </a:rPr>
              <a:t>除根外（</a:t>
            </a:r>
            <a:r>
              <a:rPr lang="en-US" altLang="zh-CN" sz="2400" dirty="0" err="1">
                <a:ea typeface="+mj-ea"/>
              </a:rPr>
              <a:t>i</a:t>
            </a:r>
            <a:r>
              <a:rPr lang="en-US" altLang="zh-CN" sz="2400" dirty="0">
                <a:ea typeface="+mj-ea"/>
              </a:rPr>
              <a:t> &gt;1</a:t>
            </a:r>
            <a:r>
              <a:rPr lang="zh-CN" altLang="en-US" sz="2400" dirty="0">
                <a:ea typeface="+mj-ea"/>
              </a:rPr>
              <a:t>），</a:t>
            </a:r>
            <a:r>
              <a:rPr lang="en-US" altLang="zh-CN" sz="2400" dirty="0" err="1">
                <a:ea typeface="+mj-ea"/>
              </a:rPr>
              <a:t>i</a:t>
            </a:r>
            <a:r>
              <a:rPr lang="en-US" altLang="zh-CN" sz="2400" dirty="0">
                <a:ea typeface="+mj-ea"/>
              </a:rPr>
              <a:t> </a:t>
            </a:r>
            <a:r>
              <a:rPr lang="zh-CN" altLang="en-US" sz="2400" dirty="0">
                <a:ea typeface="+mj-ea"/>
              </a:rPr>
              <a:t>双亲为</a:t>
            </a:r>
            <a:r>
              <a:rPr lang="en-US" altLang="zh-CN" sz="2400" dirty="0">
                <a:ea typeface="+mj-ea"/>
              </a:rPr>
              <a:t>parent(</a:t>
            </a:r>
            <a:r>
              <a:rPr lang="en-US" altLang="zh-CN" sz="2400" dirty="0" err="1">
                <a:ea typeface="+mj-ea"/>
              </a:rPr>
              <a:t>i</a:t>
            </a:r>
            <a:r>
              <a:rPr lang="en-US" altLang="zh-CN" sz="2400" dirty="0">
                <a:ea typeface="+mj-ea"/>
              </a:rPr>
              <a:t>) =  </a:t>
            </a:r>
            <a:r>
              <a:rPr lang="en-US" altLang="zh-CN" sz="2400" dirty="0" err="1">
                <a:ea typeface="+mj-ea"/>
              </a:rPr>
              <a:t>i</a:t>
            </a:r>
            <a:r>
              <a:rPr lang="en-US" altLang="zh-CN" sz="2400" dirty="0">
                <a:ea typeface="+mj-ea"/>
              </a:rPr>
              <a:t> / 2 </a:t>
            </a:r>
            <a:r>
              <a:rPr lang="zh-CN" altLang="en-US" sz="2000" dirty="0">
                <a:ea typeface="+mj-ea"/>
              </a:rPr>
              <a:t>向下</a:t>
            </a:r>
            <a:r>
              <a:rPr lang="zh-CN" altLang="en-US" sz="2000" dirty="0" smtClean="0">
                <a:ea typeface="+mj-ea"/>
              </a:rPr>
              <a:t>取整</a:t>
            </a:r>
            <a:r>
              <a:rPr lang="zh-CN" altLang="en-US" sz="2400" dirty="0" smtClean="0">
                <a:ea typeface="+mj-ea"/>
              </a:rPr>
              <a:t>；</a:t>
            </a:r>
            <a:endParaRPr lang="zh-CN" altLang="en-US" sz="2400" dirty="0">
              <a:ea typeface="+mj-ea"/>
            </a:endParaRPr>
          </a:p>
          <a:p>
            <a:pPr marL="914400" lvl="1" indent="-457200">
              <a:buClr>
                <a:srgbClr val="4FDCE3"/>
              </a:buClr>
              <a:buFontTx/>
              <a:buAutoNum type="arabicParenR"/>
              <a:defRPr/>
            </a:pPr>
            <a:r>
              <a:rPr lang="zh-CN" altLang="en-US" sz="2400" dirty="0">
                <a:ea typeface="+mj-ea"/>
              </a:rPr>
              <a:t>若</a:t>
            </a:r>
            <a:r>
              <a:rPr lang="en-US" altLang="zh-CN" sz="2400" dirty="0" err="1">
                <a:ea typeface="+mj-ea"/>
              </a:rPr>
              <a:t>i</a:t>
            </a:r>
            <a:r>
              <a:rPr lang="en-US" altLang="zh-CN" sz="2400" dirty="0">
                <a:ea typeface="+mj-ea"/>
              </a:rPr>
              <a:t> </a:t>
            </a:r>
            <a:r>
              <a:rPr lang="zh-CN" altLang="en-US" sz="2400" dirty="0">
                <a:ea typeface="+mj-ea"/>
              </a:rPr>
              <a:t>有左孩子，则编号为</a:t>
            </a:r>
            <a:r>
              <a:rPr lang="en-US" altLang="zh-CN" sz="2400" dirty="0">
                <a:ea typeface="+mj-ea"/>
              </a:rPr>
              <a:t>2i</a:t>
            </a:r>
            <a:r>
              <a:rPr lang="zh-CN" altLang="en-US" sz="2400" dirty="0">
                <a:ea typeface="+mj-ea"/>
              </a:rPr>
              <a:t>，即：</a:t>
            </a:r>
            <a:r>
              <a:rPr lang="en-US" altLang="zh-CN" sz="2400" dirty="0" err="1">
                <a:ea typeface="+mj-ea"/>
              </a:rPr>
              <a:t>lchild</a:t>
            </a:r>
            <a:r>
              <a:rPr lang="en-US" altLang="zh-CN" sz="2400" dirty="0">
                <a:ea typeface="+mj-ea"/>
              </a:rPr>
              <a:t>(</a:t>
            </a:r>
            <a:r>
              <a:rPr lang="en-US" altLang="zh-CN" sz="2400" dirty="0" err="1">
                <a:ea typeface="+mj-ea"/>
              </a:rPr>
              <a:t>i</a:t>
            </a:r>
            <a:r>
              <a:rPr lang="en-US" altLang="zh-CN" sz="2400" dirty="0">
                <a:ea typeface="+mj-ea"/>
              </a:rPr>
              <a:t>) = 2 </a:t>
            </a:r>
            <a:r>
              <a:rPr lang="en-US" altLang="zh-CN" sz="2400" dirty="0" err="1">
                <a:ea typeface="+mj-ea"/>
              </a:rPr>
              <a:t>i</a:t>
            </a:r>
            <a:r>
              <a:rPr lang="en-US" altLang="zh-CN" sz="2400" dirty="0">
                <a:ea typeface="+mj-ea"/>
              </a:rPr>
              <a:t> </a:t>
            </a:r>
            <a:r>
              <a:rPr lang="zh-CN" altLang="en-US" sz="2400" dirty="0">
                <a:ea typeface="+mj-ea"/>
              </a:rPr>
              <a:t>；</a:t>
            </a:r>
            <a:endParaRPr lang="zh-CN" altLang="en-US" sz="2400" dirty="0">
              <a:ea typeface="+mj-ea"/>
            </a:endParaRPr>
          </a:p>
          <a:p>
            <a:pPr marL="1371600" lvl="2" indent="-457200">
              <a:buClr>
                <a:srgbClr val="4FDCE3"/>
              </a:buClr>
              <a:defRPr/>
            </a:pPr>
            <a:r>
              <a:rPr lang="zh-CN" altLang="en-US" dirty="0">
                <a:ea typeface="+mj-ea"/>
              </a:rPr>
              <a:t>	若 </a:t>
            </a:r>
            <a:r>
              <a:rPr lang="en-US" altLang="zh-CN" dirty="0">
                <a:ea typeface="+mj-ea"/>
              </a:rPr>
              <a:t>2i&gt;n</a:t>
            </a:r>
            <a:r>
              <a:rPr lang="zh-CN" altLang="en-US" dirty="0">
                <a:ea typeface="+mj-ea"/>
              </a:rPr>
              <a:t>，则 </a:t>
            </a:r>
            <a:r>
              <a:rPr lang="en-US" altLang="zh-CN" dirty="0" err="1">
                <a:ea typeface="+mj-ea"/>
              </a:rPr>
              <a:t>i</a:t>
            </a:r>
            <a:r>
              <a:rPr lang="en-US" altLang="zh-CN" dirty="0">
                <a:ea typeface="+mj-ea"/>
              </a:rPr>
              <a:t> </a:t>
            </a:r>
            <a:r>
              <a:rPr lang="zh-CN" altLang="en-US" dirty="0">
                <a:ea typeface="+mj-ea"/>
              </a:rPr>
              <a:t>为叶子结点</a:t>
            </a:r>
            <a:endParaRPr lang="zh-CN" altLang="en-US" dirty="0">
              <a:ea typeface="+mj-ea"/>
            </a:endParaRPr>
          </a:p>
          <a:p>
            <a:pPr marL="1371600" lvl="2" indent="-457200">
              <a:buClr>
                <a:srgbClr val="4FDCE3"/>
              </a:buClr>
              <a:defRPr/>
            </a:pPr>
            <a:r>
              <a:rPr lang="zh-CN" altLang="en-US" dirty="0">
                <a:ea typeface="+mj-ea"/>
              </a:rPr>
              <a:t>若</a:t>
            </a:r>
            <a:r>
              <a:rPr lang="en-US" altLang="zh-CN" dirty="0" err="1">
                <a:ea typeface="+mj-ea"/>
              </a:rPr>
              <a:t>i</a:t>
            </a:r>
            <a:r>
              <a:rPr lang="en-US" altLang="zh-CN" dirty="0">
                <a:ea typeface="+mj-ea"/>
              </a:rPr>
              <a:t> </a:t>
            </a:r>
            <a:r>
              <a:rPr lang="zh-CN" altLang="en-US" dirty="0">
                <a:ea typeface="+mj-ea"/>
              </a:rPr>
              <a:t>有右</a:t>
            </a:r>
            <a:r>
              <a:rPr lang="zh-CN" altLang="en-US" dirty="0" smtClean="0">
                <a:ea typeface="+mj-ea"/>
              </a:rPr>
              <a:t>孩子</a:t>
            </a:r>
            <a:r>
              <a:rPr lang="en-US" altLang="zh-CN" dirty="0" smtClean="0">
                <a:ea typeface="+mj-ea"/>
              </a:rPr>
              <a:t>,</a:t>
            </a:r>
            <a:r>
              <a:rPr lang="zh-CN" altLang="en-US" dirty="0" smtClean="0">
                <a:ea typeface="+mj-ea"/>
              </a:rPr>
              <a:t>则</a:t>
            </a:r>
            <a:r>
              <a:rPr lang="zh-CN" altLang="en-US" dirty="0">
                <a:ea typeface="+mj-ea"/>
              </a:rPr>
              <a:t>编号为</a:t>
            </a:r>
            <a:r>
              <a:rPr lang="en-US" altLang="zh-CN" dirty="0" smtClean="0">
                <a:ea typeface="+mj-ea"/>
              </a:rPr>
              <a:t>2i</a:t>
            </a:r>
            <a:r>
              <a:rPr lang="en-US" altLang="zh-CN" sz="1800" dirty="0"/>
              <a:t> + </a:t>
            </a:r>
            <a:r>
              <a:rPr lang="en-US" altLang="zh-CN" dirty="0" smtClean="0">
                <a:ea typeface="+mj-ea"/>
              </a:rPr>
              <a:t>1, </a:t>
            </a:r>
            <a:r>
              <a:rPr lang="zh-CN" altLang="en-US" dirty="0" smtClean="0">
                <a:ea typeface="+mj-ea"/>
              </a:rPr>
              <a:t>即</a:t>
            </a:r>
            <a:r>
              <a:rPr lang="en-US" altLang="zh-CN" dirty="0" smtClean="0">
                <a:ea typeface="+mj-ea"/>
              </a:rPr>
              <a:t>: </a:t>
            </a:r>
            <a:r>
              <a:rPr lang="en-US" altLang="zh-CN" dirty="0" err="1" smtClean="0">
                <a:ea typeface="+mj-ea"/>
              </a:rPr>
              <a:t>rchild</a:t>
            </a:r>
            <a:r>
              <a:rPr lang="en-US" altLang="zh-CN" dirty="0" smtClean="0">
                <a:ea typeface="+mj-ea"/>
              </a:rPr>
              <a:t>(</a:t>
            </a:r>
            <a:r>
              <a:rPr lang="en-US" altLang="zh-CN" dirty="0" err="1" smtClean="0">
                <a:ea typeface="+mj-ea"/>
              </a:rPr>
              <a:t>i</a:t>
            </a:r>
            <a:r>
              <a:rPr lang="en-US" altLang="zh-CN" dirty="0">
                <a:ea typeface="+mj-ea"/>
              </a:rPr>
              <a:t>) = 2 </a:t>
            </a:r>
            <a:r>
              <a:rPr lang="en-US" altLang="zh-CN" dirty="0" err="1">
                <a:ea typeface="+mj-ea"/>
              </a:rPr>
              <a:t>i</a:t>
            </a:r>
            <a:r>
              <a:rPr lang="en-US" altLang="zh-CN" dirty="0">
                <a:ea typeface="+mj-ea"/>
              </a:rPr>
              <a:t> +</a:t>
            </a:r>
            <a:r>
              <a:rPr lang="en-US" altLang="zh-CN" dirty="0" smtClean="0">
                <a:ea typeface="+mj-ea"/>
              </a:rPr>
              <a:t>1</a:t>
            </a:r>
            <a:endParaRPr lang="zh-CN" altLang="en-US" dirty="0">
              <a:ea typeface="+mj-ea"/>
            </a:endParaRPr>
          </a:p>
          <a:p>
            <a:pPr marL="1371600" lvl="2" indent="-457200">
              <a:buClr>
                <a:srgbClr val="4FDCE3"/>
              </a:buClr>
              <a:defRPr/>
            </a:pPr>
            <a:r>
              <a:rPr lang="zh-CN" altLang="en-US" dirty="0">
                <a:ea typeface="+mj-ea"/>
              </a:rPr>
              <a:t>	若 </a:t>
            </a:r>
            <a:r>
              <a:rPr lang="en-US" altLang="zh-CN" dirty="0">
                <a:ea typeface="+mj-ea"/>
              </a:rPr>
              <a:t>2i+1&gt;n  </a:t>
            </a:r>
            <a:r>
              <a:rPr lang="zh-CN" altLang="en-US" dirty="0">
                <a:ea typeface="+mj-ea"/>
              </a:rPr>
              <a:t>则 </a:t>
            </a:r>
            <a:r>
              <a:rPr lang="en-US" altLang="zh-CN" dirty="0" err="1">
                <a:ea typeface="+mj-ea"/>
              </a:rPr>
              <a:t>i</a:t>
            </a:r>
            <a:r>
              <a:rPr lang="en-US" altLang="zh-CN" dirty="0">
                <a:ea typeface="+mj-ea"/>
              </a:rPr>
              <a:t> </a:t>
            </a:r>
            <a:r>
              <a:rPr lang="zh-CN" altLang="en-US" dirty="0">
                <a:ea typeface="+mj-ea"/>
              </a:rPr>
              <a:t>无右孩子</a:t>
            </a:r>
            <a:endParaRPr lang="zh-CN" altLang="en-US" dirty="0">
              <a:ea typeface="+mj-ea"/>
            </a:endParaRPr>
          </a:p>
          <a:p>
            <a:pPr marL="914400" lvl="1" indent="-457200">
              <a:buClr>
                <a:srgbClr val="4FDCE3"/>
              </a:buClr>
              <a:buFontTx/>
              <a:buAutoNum type="arabicParenR"/>
              <a:defRPr/>
            </a:pPr>
            <a:r>
              <a:rPr lang="zh-CN" altLang="en-US" sz="2400" dirty="0">
                <a:ea typeface="+mj-ea"/>
              </a:rPr>
              <a:t>有</a:t>
            </a:r>
            <a:r>
              <a:rPr lang="en-US" altLang="zh-CN" sz="2400" dirty="0">
                <a:ea typeface="+mj-ea"/>
              </a:rPr>
              <a:t>n</a:t>
            </a:r>
            <a:r>
              <a:rPr lang="zh-CN" altLang="en-US" sz="2400" dirty="0">
                <a:ea typeface="+mj-ea"/>
              </a:rPr>
              <a:t>个结点的二叉树，</a:t>
            </a:r>
            <a:r>
              <a:rPr lang="zh-CN" altLang="en-US" sz="2400" dirty="0" smtClean="0">
                <a:ea typeface="+mj-ea"/>
              </a:rPr>
              <a:t>最大有分支</a:t>
            </a:r>
            <a:r>
              <a:rPr lang="zh-CN" altLang="en-US" sz="2400" dirty="0">
                <a:ea typeface="+mj-ea"/>
              </a:rPr>
              <a:t>结点编号为   </a:t>
            </a:r>
            <a:r>
              <a:rPr lang="en-US" altLang="zh-CN" sz="2400" dirty="0">
                <a:ea typeface="+mj-ea"/>
              </a:rPr>
              <a:t>n/2</a:t>
            </a:r>
            <a:endParaRPr lang="en-US" altLang="zh-CN" sz="2400" dirty="0">
              <a:ea typeface="+mj-ea"/>
            </a:endParaRPr>
          </a:p>
          <a:p>
            <a:pPr marL="457200" indent="-457200">
              <a:buClr>
                <a:srgbClr val="4FDCE3"/>
              </a:buClr>
              <a:buFontTx/>
              <a:buAutoNum type="arabicPeriod" startAt="4"/>
              <a:defRPr/>
            </a:pPr>
            <a:r>
              <a:rPr lang="zh-CN" altLang="en-US" sz="2800" dirty="0" smtClean="0">
                <a:ea typeface="+mj-ea"/>
              </a:rPr>
              <a:t>具有 </a:t>
            </a:r>
            <a:r>
              <a:rPr lang="en-US" altLang="zh-CN" sz="2800" dirty="0">
                <a:ea typeface="+mj-ea"/>
              </a:rPr>
              <a:t>n </a:t>
            </a:r>
            <a:r>
              <a:rPr lang="zh-CN" altLang="en-US" sz="2800" dirty="0">
                <a:ea typeface="+mj-ea"/>
              </a:rPr>
              <a:t>个结点的完全二叉树深度为</a:t>
            </a:r>
            <a:r>
              <a:rPr lang="zh-CN" altLang="en-US" sz="2400" dirty="0">
                <a:ea typeface="+mj-ea"/>
              </a:rPr>
              <a:t> </a:t>
            </a:r>
            <a:r>
              <a:rPr lang="en-US" altLang="zh-CN" sz="2400" dirty="0" smtClean="0">
                <a:ea typeface="+mj-ea"/>
              </a:rPr>
              <a:t>(</a:t>
            </a:r>
            <a:r>
              <a:rPr lang="zh-CN" altLang="en-US" sz="2400" dirty="0" smtClean="0">
                <a:ea typeface="+mj-ea"/>
              </a:rPr>
              <a:t>向上取整</a:t>
            </a:r>
            <a:r>
              <a:rPr lang="en-US" altLang="zh-CN" sz="2400" dirty="0" smtClean="0">
                <a:ea typeface="+mj-ea"/>
              </a:rPr>
              <a:t>)</a:t>
            </a:r>
            <a:endParaRPr lang="zh-CN" altLang="en-US" sz="2400" dirty="0">
              <a:ea typeface="+mj-ea"/>
            </a:endParaRPr>
          </a:p>
          <a:p>
            <a:pPr marL="457200" indent="-457200">
              <a:buClr>
                <a:srgbClr val="4FDCE3"/>
              </a:buClr>
              <a:defRPr/>
            </a:pPr>
            <a:endParaRPr lang="zh-CN" altLang="zh-CN" sz="2400" dirty="0">
              <a:ea typeface="+mj-ea"/>
            </a:endParaRPr>
          </a:p>
          <a:p>
            <a:endParaRPr lang="zh-CN" altLang="en-US" dirty="0">
              <a:ea typeface="+mj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0" y="0"/>
            <a:ext cx="2843808" cy="198884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" name="Group 4"/>
          <p:cNvGrpSpPr/>
          <p:nvPr/>
        </p:nvGrpSpPr>
        <p:grpSpPr bwMode="auto">
          <a:xfrm>
            <a:off x="72670" y="116684"/>
            <a:ext cx="2482840" cy="2016172"/>
            <a:chOff x="1337" y="8400"/>
            <a:chExt cx="3654" cy="2742"/>
          </a:xfrm>
        </p:grpSpPr>
        <p:grpSp>
          <p:nvGrpSpPr>
            <p:cNvPr id="114" name="Group 5"/>
            <p:cNvGrpSpPr/>
            <p:nvPr/>
          </p:nvGrpSpPr>
          <p:grpSpPr bwMode="auto">
            <a:xfrm>
              <a:off x="2961" y="8400"/>
              <a:ext cx="281" cy="336"/>
              <a:chOff x="2150" y="2547"/>
              <a:chExt cx="281" cy="336"/>
            </a:xfrm>
          </p:grpSpPr>
          <p:sp>
            <p:nvSpPr>
              <p:cNvPr id="186" name="Text Box 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A</a:t>
                </a:r>
                <a:endParaRPr kumimoji="0" lang="en-US" altLang="zh-CN" sz="1400" b="1"/>
              </a:p>
            </p:txBody>
          </p:sp>
          <p:sp>
            <p:nvSpPr>
              <p:cNvPr id="187" name="Oval 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15" name="Group 8"/>
            <p:cNvGrpSpPr/>
            <p:nvPr/>
          </p:nvGrpSpPr>
          <p:grpSpPr bwMode="auto">
            <a:xfrm>
              <a:off x="1946" y="9022"/>
              <a:ext cx="281" cy="336"/>
              <a:chOff x="2150" y="2547"/>
              <a:chExt cx="281" cy="336"/>
            </a:xfrm>
          </p:grpSpPr>
          <p:sp>
            <p:nvSpPr>
              <p:cNvPr id="184" name="Text Box 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 dirty="0"/>
                  <a:t>B</a:t>
                </a:r>
                <a:endParaRPr kumimoji="0" lang="en-US" altLang="zh-CN" sz="1400" b="1" dirty="0"/>
              </a:p>
            </p:txBody>
          </p:sp>
          <p:sp>
            <p:nvSpPr>
              <p:cNvPr id="185" name="Oval 1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16" name="Group 11"/>
            <p:cNvGrpSpPr/>
            <p:nvPr/>
          </p:nvGrpSpPr>
          <p:grpSpPr bwMode="auto">
            <a:xfrm>
              <a:off x="3976" y="9022"/>
              <a:ext cx="281" cy="336"/>
              <a:chOff x="2150" y="2547"/>
              <a:chExt cx="281" cy="336"/>
            </a:xfrm>
          </p:grpSpPr>
          <p:sp>
            <p:nvSpPr>
              <p:cNvPr id="182" name="Text Box 1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C</a:t>
                </a:r>
                <a:endParaRPr kumimoji="0" lang="en-US" altLang="zh-CN" sz="1400" b="1"/>
              </a:p>
            </p:txBody>
          </p:sp>
          <p:sp>
            <p:nvSpPr>
              <p:cNvPr id="183" name="Oval 1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17" name="Group 14"/>
            <p:cNvGrpSpPr/>
            <p:nvPr/>
          </p:nvGrpSpPr>
          <p:grpSpPr bwMode="auto">
            <a:xfrm>
              <a:off x="1540" y="9644"/>
              <a:ext cx="281" cy="336"/>
              <a:chOff x="2150" y="2547"/>
              <a:chExt cx="281" cy="336"/>
            </a:xfrm>
          </p:grpSpPr>
          <p:sp>
            <p:nvSpPr>
              <p:cNvPr id="180" name="Text Box 1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D</a:t>
                </a:r>
                <a:endParaRPr kumimoji="0" lang="en-US" altLang="zh-CN" sz="1400" b="1"/>
              </a:p>
            </p:txBody>
          </p:sp>
          <p:sp>
            <p:nvSpPr>
              <p:cNvPr id="181" name="Oval 1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18" name="Group 17"/>
            <p:cNvGrpSpPr/>
            <p:nvPr/>
          </p:nvGrpSpPr>
          <p:grpSpPr bwMode="auto">
            <a:xfrm>
              <a:off x="2352" y="9644"/>
              <a:ext cx="281" cy="336"/>
              <a:chOff x="2150" y="2547"/>
              <a:chExt cx="281" cy="336"/>
            </a:xfrm>
          </p:grpSpPr>
          <p:sp>
            <p:nvSpPr>
              <p:cNvPr id="178" name="Text Box 1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E</a:t>
                </a:r>
                <a:endParaRPr kumimoji="0" lang="en-US" altLang="zh-CN" sz="1400" b="1"/>
              </a:p>
            </p:txBody>
          </p:sp>
          <p:sp>
            <p:nvSpPr>
              <p:cNvPr id="179" name="Oval 1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19" name="Group 20"/>
            <p:cNvGrpSpPr/>
            <p:nvPr/>
          </p:nvGrpSpPr>
          <p:grpSpPr bwMode="auto">
            <a:xfrm>
              <a:off x="4382" y="9644"/>
              <a:ext cx="281" cy="336"/>
              <a:chOff x="2150" y="2547"/>
              <a:chExt cx="281" cy="336"/>
            </a:xfrm>
          </p:grpSpPr>
          <p:sp>
            <p:nvSpPr>
              <p:cNvPr id="176" name="Text Box 2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G</a:t>
                </a:r>
                <a:endParaRPr kumimoji="0" lang="en-US" altLang="zh-CN" sz="1400" b="1"/>
              </a:p>
            </p:txBody>
          </p:sp>
          <p:sp>
            <p:nvSpPr>
              <p:cNvPr id="177" name="Oval 2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20" name="Group 23"/>
            <p:cNvGrpSpPr/>
            <p:nvPr/>
          </p:nvGrpSpPr>
          <p:grpSpPr bwMode="auto">
            <a:xfrm>
              <a:off x="3570" y="9644"/>
              <a:ext cx="281" cy="336"/>
              <a:chOff x="2150" y="2547"/>
              <a:chExt cx="281" cy="336"/>
            </a:xfrm>
          </p:grpSpPr>
          <p:sp>
            <p:nvSpPr>
              <p:cNvPr id="174" name="Text Box 2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F</a:t>
                </a:r>
                <a:endParaRPr kumimoji="0" lang="en-US" altLang="zh-CN" sz="1400" b="1"/>
              </a:p>
            </p:txBody>
          </p:sp>
          <p:sp>
            <p:nvSpPr>
              <p:cNvPr id="175" name="Oval 2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21" name="Group 26"/>
            <p:cNvGrpSpPr/>
            <p:nvPr/>
          </p:nvGrpSpPr>
          <p:grpSpPr bwMode="auto">
            <a:xfrm>
              <a:off x="1337" y="10266"/>
              <a:ext cx="281" cy="336"/>
              <a:chOff x="2150" y="2547"/>
              <a:chExt cx="281" cy="336"/>
            </a:xfrm>
          </p:grpSpPr>
          <p:sp>
            <p:nvSpPr>
              <p:cNvPr id="172" name="Text Box 2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H</a:t>
                </a:r>
                <a:endParaRPr kumimoji="0" lang="en-US" altLang="zh-CN" sz="1400" b="1"/>
              </a:p>
            </p:txBody>
          </p:sp>
          <p:sp>
            <p:nvSpPr>
              <p:cNvPr id="173" name="Oval 2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22" name="Group 29"/>
            <p:cNvGrpSpPr/>
            <p:nvPr/>
          </p:nvGrpSpPr>
          <p:grpSpPr bwMode="auto">
            <a:xfrm>
              <a:off x="1743" y="10266"/>
              <a:ext cx="281" cy="336"/>
              <a:chOff x="2150" y="2547"/>
              <a:chExt cx="281" cy="336"/>
            </a:xfrm>
          </p:grpSpPr>
          <p:sp>
            <p:nvSpPr>
              <p:cNvPr id="170" name="Text Box 3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I</a:t>
                </a:r>
                <a:endParaRPr kumimoji="0" lang="en-US" altLang="zh-CN" sz="1400" b="1"/>
              </a:p>
            </p:txBody>
          </p:sp>
          <p:sp>
            <p:nvSpPr>
              <p:cNvPr id="171" name="Oval 3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23" name="Group 32"/>
            <p:cNvGrpSpPr/>
            <p:nvPr/>
          </p:nvGrpSpPr>
          <p:grpSpPr bwMode="auto">
            <a:xfrm>
              <a:off x="2555" y="10266"/>
              <a:ext cx="281" cy="336"/>
              <a:chOff x="2150" y="2547"/>
              <a:chExt cx="281" cy="336"/>
            </a:xfrm>
          </p:grpSpPr>
          <p:sp>
            <p:nvSpPr>
              <p:cNvPr id="168" name="Text Box 3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K</a:t>
                </a:r>
                <a:endParaRPr kumimoji="0" lang="en-US" altLang="zh-CN" sz="1400" b="1"/>
              </a:p>
            </p:txBody>
          </p:sp>
          <p:sp>
            <p:nvSpPr>
              <p:cNvPr id="169" name="Oval 3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24" name="Group 35"/>
            <p:cNvGrpSpPr/>
            <p:nvPr/>
          </p:nvGrpSpPr>
          <p:grpSpPr bwMode="auto">
            <a:xfrm>
              <a:off x="2149" y="10266"/>
              <a:ext cx="281" cy="336"/>
              <a:chOff x="2150" y="2547"/>
              <a:chExt cx="281" cy="336"/>
            </a:xfrm>
          </p:grpSpPr>
          <p:sp>
            <p:nvSpPr>
              <p:cNvPr id="166" name="Text Box 3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J</a:t>
                </a:r>
                <a:endParaRPr kumimoji="0" lang="en-US" altLang="zh-CN" sz="1400" b="1"/>
              </a:p>
            </p:txBody>
          </p:sp>
          <p:sp>
            <p:nvSpPr>
              <p:cNvPr id="167" name="Oval 3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zh-CN" sz="2800"/>
              </a:p>
            </p:txBody>
          </p:sp>
        </p:grpSp>
        <p:grpSp>
          <p:nvGrpSpPr>
            <p:cNvPr id="125" name="Group 38"/>
            <p:cNvGrpSpPr/>
            <p:nvPr/>
          </p:nvGrpSpPr>
          <p:grpSpPr bwMode="auto">
            <a:xfrm>
              <a:off x="3773" y="10266"/>
              <a:ext cx="281" cy="336"/>
              <a:chOff x="2150" y="2547"/>
              <a:chExt cx="281" cy="336"/>
            </a:xfrm>
          </p:grpSpPr>
          <p:sp>
            <p:nvSpPr>
              <p:cNvPr id="164" name="Text Box 3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M</a:t>
                </a:r>
                <a:endParaRPr kumimoji="0" lang="en-US" altLang="zh-CN" sz="1400" b="1"/>
              </a:p>
            </p:txBody>
          </p:sp>
          <p:sp>
            <p:nvSpPr>
              <p:cNvPr id="165" name="Oval 4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26" name="Group 41"/>
            <p:cNvGrpSpPr/>
            <p:nvPr/>
          </p:nvGrpSpPr>
          <p:grpSpPr bwMode="auto">
            <a:xfrm>
              <a:off x="3367" y="10266"/>
              <a:ext cx="281" cy="336"/>
              <a:chOff x="2150" y="2547"/>
              <a:chExt cx="281" cy="336"/>
            </a:xfrm>
          </p:grpSpPr>
          <p:sp>
            <p:nvSpPr>
              <p:cNvPr id="162" name="Text Box 4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L</a:t>
                </a:r>
                <a:endParaRPr kumimoji="0" lang="en-US" altLang="zh-CN" sz="1400" b="1"/>
              </a:p>
            </p:txBody>
          </p:sp>
          <p:sp>
            <p:nvSpPr>
              <p:cNvPr id="163" name="Oval 4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27" name="Group 44"/>
            <p:cNvGrpSpPr/>
            <p:nvPr/>
          </p:nvGrpSpPr>
          <p:grpSpPr bwMode="auto">
            <a:xfrm>
              <a:off x="4179" y="10266"/>
              <a:ext cx="281" cy="336"/>
              <a:chOff x="2150" y="2547"/>
              <a:chExt cx="281" cy="336"/>
            </a:xfrm>
          </p:grpSpPr>
          <p:sp>
            <p:nvSpPr>
              <p:cNvPr id="160" name="Text Box 4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N</a:t>
                </a:r>
                <a:endParaRPr kumimoji="0" lang="en-US" altLang="zh-CN" sz="1400" b="1"/>
              </a:p>
            </p:txBody>
          </p:sp>
          <p:sp>
            <p:nvSpPr>
              <p:cNvPr id="161" name="Oval 4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grpSp>
          <p:nvGrpSpPr>
            <p:cNvPr id="128" name="Group 47"/>
            <p:cNvGrpSpPr/>
            <p:nvPr/>
          </p:nvGrpSpPr>
          <p:grpSpPr bwMode="auto">
            <a:xfrm>
              <a:off x="4585" y="10266"/>
              <a:ext cx="281" cy="336"/>
              <a:chOff x="2150" y="2547"/>
              <a:chExt cx="281" cy="336"/>
            </a:xfrm>
          </p:grpSpPr>
          <p:sp>
            <p:nvSpPr>
              <p:cNvPr id="158" name="Text Box 4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400" b="1"/>
                  <a:t>O</a:t>
                </a:r>
                <a:endParaRPr kumimoji="0" lang="en-US" altLang="zh-CN" sz="1400" b="1"/>
              </a:p>
            </p:txBody>
          </p:sp>
          <p:sp>
            <p:nvSpPr>
              <p:cNvPr id="159" name="Oval 4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/>
              <a:p>
                <a:endParaRPr lang="zh-CN" altLang="en-US" sz="2800"/>
              </a:p>
            </p:txBody>
          </p:sp>
        </p:grpSp>
        <p:sp>
          <p:nvSpPr>
            <p:cNvPr id="129" name="Text Box 50"/>
            <p:cNvSpPr txBox="1">
              <a:spLocks noChangeArrowheads="1"/>
            </p:cNvSpPr>
            <p:nvPr/>
          </p:nvSpPr>
          <p:spPr bwMode="auto">
            <a:xfrm>
              <a:off x="3367" y="8400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1</a:t>
              </a:r>
              <a:endParaRPr kumimoji="0" lang="en-US" altLang="zh-CN" sz="1400" b="1"/>
            </a:p>
          </p:txBody>
        </p:sp>
        <p:sp>
          <p:nvSpPr>
            <p:cNvPr id="130" name="Text Box 51"/>
            <p:cNvSpPr txBox="1">
              <a:spLocks noChangeArrowheads="1"/>
            </p:cNvSpPr>
            <p:nvPr/>
          </p:nvSpPr>
          <p:spPr bwMode="auto">
            <a:xfrm>
              <a:off x="275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5</a:t>
              </a:r>
              <a:endParaRPr kumimoji="0" lang="en-US" altLang="zh-CN" sz="1400" b="1"/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235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2</a:t>
              </a:r>
              <a:endParaRPr kumimoji="0" lang="en-US" altLang="zh-CN" sz="1400" b="1"/>
            </a:p>
          </p:txBody>
        </p:sp>
        <p:sp>
          <p:nvSpPr>
            <p:cNvPr id="132" name="Text Box 53"/>
            <p:cNvSpPr txBox="1">
              <a:spLocks noChangeArrowheads="1"/>
            </p:cNvSpPr>
            <p:nvPr/>
          </p:nvSpPr>
          <p:spPr bwMode="auto">
            <a:xfrm>
              <a:off x="4382" y="9022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3</a:t>
              </a:r>
              <a:endParaRPr kumimoji="0" lang="en-US" altLang="zh-CN" sz="1400" b="1"/>
            </a:p>
          </p:txBody>
        </p:sp>
        <p:sp>
          <p:nvSpPr>
            <p:cNvPr id="133" name="Text Box 54"/>
            <p:cNvSpPr txBox="1">
              <a:spLocks noChangeArrowheads="1"/>
            </p:cNvSpPr>
            <p:nvPr/>
          </p:nvSpPr>
          <p:spPr bwMode="auto">
            <a:xfrm>
              <a:off x="194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4</a:t>
              </a:r>
              <a:endParaRPr kumimoji="0" lang="en-US" altLang="zh-CN" sz="1400" b="1"/>
            </a:p>
          </p:txBody>
        </p:sp>
        <p:sp>
          <p:nvSpPr>
            <p:cNvPr id="134" name="Text Box 55"/>
            <p:cNvSpPr txBox="1">
              <a:spLocks noChangeArrowheads="1"/>
            </p:cNvSpPr>
            <p:nvPr/>
          </p:nvSpPr>
          <p:spPr bwMode="auto">
            <a:xfrm>
              <a:off x="3976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 dirty="0"/>
                <a:t>6</a:t>
              </a:r>
              <a:endParaRPr kumimoji="0" lang="en-US" altLang="zh-CN" sz="1400" b="1" dirty="0"/>
            </a:p>
          </p:txBody>
        </p:sp>
        <p:sp>
          <p:nvSpPr>
            <p:cNvPr id="135" name="Text Box 56"/>
            <p:cNvSpPr txBox="1">
              <a:spLocks noChangeArrowheads="1"/>
            </p:cNvSpPr>
            <p:nvPr/>
          </p:nvSpPr>
          <p:spPr bwMode="auto">
            <a:xfrm>
              <a:off x="4788" y="9644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7</a:t>
              </a:r>
              <a:endParaRPr kumimoji="0" lang="en-US" altLang="zh-CN" sz="1400" b="1"/>
            </a:p>
          </p:txBody>
        </p:sp>
        <p:sp>
          <p:nvSpPr>
            <p:cNvPr id="136" name="Text Box 57"/>
            <p:cNvSpPr txBox="1">
              <a:spLocks noChangeArrowheads="1"/>
            </p:cNvSpPr>
            <p:nvPr/>
          </p:nvSpPr>
          <p:spPr bwMode="auto">
            <a:xfrm>
              <a:off x="1540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 dirty="0"/>
                <a:t>8</a:t>
              </a:r>
              <a:endParaRPr kumimoji="0" lang="en-US" altLang="zh-CN" sz="1400" b="1" dirty="0"/>
            </a:p>
          </p:txBody>
        </p:sp>
        <p:sp>
          <p:nvSpPr>
            <p:cNvPr id="137" name="Text Box 58"/>
            <p:cNvSpPr txBox="1">
              <a:spLocks noChangeArrowheads="1"/>
            </p:cNvSpPr>
            <p:nvPr/>
          </p:nvSpPr>
          <p:spPr bwMode="auto">
            <a:xfrm>
              <a:off x="1946" y="1057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 dirty="0"/>
                <a:t>9</a:t>
              </a:r>
              <a:endParaRPr kumimoji="0" lang="en-US" altLang="zh-CN" sz="1400" b="1" dirty="0"/>
            </a:p>
          </p:txBody>
        </p:sp>
        <p:sp>
          <p:nvSpPr>
            <p:cNvPr id="138" name="Text Box 59"/>
            <p:cNvSpPr txBox="1">
              <a:spLocks noChangeArrowheads="1"/>
            </p:cNvSpPr>
            <p:nvPr/>
          </p:nvSpPr>
          <p:spPr bwMode="auto">
            <a:xfrm>
              <a:off x="2352" y="10577"/>
              <a:ext cx="34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 dirty="0"/>
                <a:t>10</a:t>
              </a:r>
              <a:endParaRPr kumimoji="0" lang="en-US" altLang="zh-CN" sz="1400" b="1" dirty="0"/>
            </a:p>
          </p:txBody>
        </p:sp>
        <p:sp>
          <p:nvSpPr>
            <p:cNvPr id="139" name="Text Box 60"/>
            <p:cNvSpPr txBox="1">
              <a:spLocks noChangeArrowheads="1"/>
            </p:cNvSpPr>
            <p:nvPr/>
          </p:nvSpPr>
          <p:spPr bwMode="auto">
            <a:xfrm>
              <a:off x="2758" y="10577"/>
              <a:ext cx="365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 dirty="0"/>
                <a:t>11</a:t>
              </a:r>
              <a:endParaRPr kumimoji="0" lang="en-US" altLang="zh-CN" sz="1400" b="1" dirty="0"/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367" y="10577"/>
              <a:ext cx="406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 dirty="0"/>
                <a:t>12</a:t>
              </a:r>
              <a:endParaRPr kumimoji="0" lang="en-US" altLang="zh-CN" sz="1400" b="1" dirty="0"/>
            </a:p>
          </p:txBody>
        </p:sp>
        <p:sp>
          <p:nvSpPr>
            <p:cNvPr id="141" name="Text Box 62"/>
            <p:cNvSpPr txBox="1">
              <a:spLocks noChangeArrowheads="1"/>
            </p:cNvSpPr>
            <p:nvPr/>
          </p:nvSpPr>
          <p:spPr bwMode="auto">
            <a:xfrm>
              <a:off x="3845" y="10577"/>
              <a:ext cx="334" cy="5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 dirty="0"/>
                <a:t>13</a:t>
              </a:r>
              <a:endParaRPr kumimoji="0" lang="en-US" altLang="zh-CN" sz="1400" b="1" dirty="0"/>
            </a:p>
          </p:txBody>
        </p:sp>
        <p:sp>
          <p:nvSpPr>
            <p:cNvPr id="142" name="Text Box 63"/>
            <p:cNvSpPr txBox="1">
              <a:spLocks noChangeArrowheads="1"/>
            </p:cNvSpPr>
            <p:nvPr/>
          </p:nvSpPr>
          <p:spPr bwMode="auto">
            <a:xfrm>
              <a:off x="4223" y="10577"/>
              <a:ext cx="362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 dirty="0"/>
                <a:t>14</a:t>
              </a:r>
              <a:endParaRPr kumimoji="0" lang="en-US" altLang="zh-CN" sz="1400" b="1" dirty="0"/>
            </a:p>
          </p:txBody>
        </p:sp>
        <p:sp>
          <p:nvSpPr>
            <p:cNvPr id="143" name="Text Box 64"/>
            <p:cNvSpPr txBox="1">
              <a:spLocks noChangeArrowheads="1"/>
            </p:cNvSpPr>
            <p:nvPr/>
          </p:nvSpPr>
          <p:spPr bwMode="auto">
            <a:xfrm>
              <a:off x="4662" y="10577"/>
              <a:ext cx="329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 dirty="0"/>
                <a:t>15</a:t>
              </a:r>
              <a:endParaRPr kumimoji="0" lang="en-US" altLang="zh-CN" sz="1400" b="1" dirty="0"/>
            </a:p>
          </p:txBody>
        </p:sp>
        <p:sp>
          <p:nvSpPr>
            <p:cNvPr id="144" name="Line 65"/>
            <p:cNvSpPr>
              <a:spLocks noChangeShapeType="1"/>
            </p:cNvSpPr>
            <p:nvPr/>
          </p:nvSpPr>
          <p:spPr bwMode="auto">
            <a:xfrm flipH="1">
              <a:off x="2185" y="8685"/>
              <a:ext cx="821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45" name="Line 66"/>
            <p:cNvSpPr>
              <a:spLocks noChangeShapeType="1"/>
            </p:cNvSpPr>
            <p:nvPr/>
          </p:nvSpPr>
          <p:spPr bwMode="auto">
            <a:xfrm>
              <a:off x="3164" y="8711"/>
              <a:ext cx="812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46" name="Line 67"/>
            <p:cNvSpPr>
              <a:spLocks noChangeShapeType="1"/>
            </p:cNvSpPr>
            <p:nvPr/>
          </p:nvSpPr>
          <p:spPr bwMode="auto">
            <a:xfrm flipH="1">
              <a:off x="1728" y="9333"/>
              <a:ext cx="21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47" name="Line 68"/>
            <p:cNvSpPr>
              <a:spLocks noChangeShapeType="1"/>
            </p:cNvSpPr>
            <p:nvPr/>
          </p:nvSpPr>
          <p:spPr bwMode="auto">
            <a:xfrm>
              <a:off x="2149" y="9333"/>
              <a:ext cx="239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48" name="Line 69"/>
            <p:cNvSpPr>
              <a:spLocks noChangeShapeType="1"/>
            </p:cNvSpPr>
            <p:nvPr/>
          </p:nvSpPr>
          <p:spPr bwMode="auto">
            <a:xfrm flipH="1">
              <a:off x="1532" y="9950"/>
              <a:ext cx="138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49" name="Line 70"/>
            <p:cNvSpPr>
              <a:spLocks noChangeShapeType="1"/>
            </p:cNvSpPr>
            <p:nvPr/>
          </p:nvSpPr>
          <p:spPr bwMode="auto">
            <a:xfrm>
              <a:off x="1743" y="9955"/>
              <a:ext cx="12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50" name="Line 71"/>
            <p:cNvSpPr>
              <a:spLocks noChangeShapeType="1"/>
            </p:cNvSpPr>
            <p:nvPr/>
          </p:nvSpPr>
          <p:spPr bwMode="auto">
            <a:xfrm flipH="1">
              <a:off x="2253" y="9975"/>
              <a:ext cx="16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51" name="Line 72"/>
            <p:cNvSpPr>
              <a:spLocks noChangeShapeType="1"/>
            </p:cNvSpPr>
            <p:nvPr/>
          </p:nvSpPr>
          <p:spPr bwMode="auto">
            <a:xfrm>
              <a:off x="2555" y="9955"/>
              <a:ext cx="133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52" name="Line 73"/>
            <p:cNvSpPr>
              <a:spLocks noChangeShapeType="1"/>
            </p:cNvSpPr>
            <p:nvPr/>
          </p:nvSpPr>
          <p:spPr bwMode="auto">
            <a:xfrm flipH="1">
              <a:off x="3753" y="9333"/>
              <a:ext cx="223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53" name="Line 74"/>
            <p:cNvSpPr>
              <a:spLocks noChangeShapeType="1"/>
            </p:cNvSpPr>
            <p:nvPr/>
          </p:nvSpPr>
          <p:spPr bwMode="auto">
            <a:xfrm>
              <a:off x="4179" y="9333"/>
              <a:ext cx="264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54" name="Line 75"/>
            <p:cNvSpPr>
              <a:spLocks noChangeShapeType="1"/>
            </p:cNvSpPr>
            <p:nvPr/>
          </p:nvSpPr>
          <p:spPr bwMode="auto">
            <a:xfrm flipH="1">
              <a:off x="3513" y="9975"/>
              <a:ext cx="135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55" name="Line 76"/>
            <p:cNvSpPr>
              <a:spLocks noChangeShapeType="1"/>
            </p:cNvSpPr>
            <p:nvPr/>
          </p:nvSpPr>
          <p:spPr bwMode="auto">
            <a:xfrm>
              <a:off x="3773" y="9955"/>
              <a:ext cx="145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56" name="Line 77"/>
            <p:cNvSpPr>
              <a:spLocks noChangeShapeType="1"/>
            </p:cNvSpPr>
            <p:nvPr/>
          </p:nvSpPr>
          <p:spPr bwMode="auto">
            <a:xfrm flipH="1">
              <a:off x="4323" y="9960"/>
              <a:ext cx="12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  <p:sp>
          <p:nvSpPr>
            <p:cNvPr id="157" name="Line 78"/>
            <p:cNvSpPr>
              <a:spLocks noChangeShapeType="1"/>
            </p:cNvSpPr>
            <p:nvPr/>
          </p:nvSpPr>
          <p:spPr bwMode="auto">
            <a:xfrm>
              <a:off x="4585" y="9955"/>
              <a:ext cx="128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sz="2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91" name="Text Box 87"/>
          <p:cNvSpPr txBox="1">
            <a:spLocks noChangeArrowheads="1"/>
          </p:cNvSpPr>
          <p:nvPr/>
        </p:nvSpPr>
        <p:spPr bwMode="auto">
          <a:xfrm>
            <a:off x="3984873" y="6064258"/>
            <a:ext cx="45720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 dirty="0">
                <a:ea typeface="仿宋_GB2312" pitchFamily="49" charset="-122"/>
              </a:rPr>
              <a:t>完全二叉树顺序存储结构示意</a:t>
            </a:r>
            <a:endParaRPr lang="zh-CN" altLang="en-US" sz="2400" b="1" dirty="0">
              <a:ea typeface="仿宋_GB2312" pitchFamily="49" charset="-122"/>
            </a:endParaRPr>
          </a:p>
        </p:txBody>
      </p:sp>
      <p:sp>
        <p:nvSpPr>
          <p:cNvPr id="20488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4.2.2 </a:t>
            </a:r>
            <a:r>
              <a:rPr lang="zh-CN" altLang="en-US" sz="4400" dirty="0" smtClean="0"/>
              <a:t>二叉树的存储结构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71600" y="1196752"/>
            <a:ext cx="7620000" cy="4320480"/>
          </a:xfrm>
        </p:spPr>
        <p:txBody>
          <a:bodyPr/>
          <a:lstStyle/>
          <a:p>
            <a:r>
              <a:rPr lang="zh-CN" altLang="en-US" dirty="0"/>
              <a:t>顺序存储结构</a:t>
            </a:r>
            <a:endParaRPr lang="zh-CN" altLang="en-US" dirty="0"/>
          </a:p>
          <a:p>
            <a:pPr lvl="1"/>
            <a:r>
              <a:rPr lang="zh-CN" altLang="en-US" sz="2600" dirty="0"/>
              <a:t>用一组连续的存储单元存放二叉树中的结点</a:t>
            </a:r>
            <a:endParaRPr lang="zh-CN" altLang="en-US" sz="2600" dirty="0"/>
          </a:p>
          <a:p>
            <a:pPr lvl="1"/>
            <a:r>
              <a:rPr lang="zh-CN" altLang="en-US" sz="2600" dirty="0"/>
              <a:t>按二叉树结点从上至下、从左到右的顺序存储</a:t>
            </a:r>
            <a:endParaRPr lang="zh-CN" altLang="en-US" sz="2600" dirty="0"/>
          </a:p>
          <a:p>
            <a:pPr lvl="1"/>
            <a:endParaRPr lang="zh-CN" altLang="en-US" dirty="0"/>
          </a:p>
        </p:txBody>
      </p:sp>
      <p:sp>
        <p:nvSpPr>
          <p:cNvPr id="141" name="矩形 140"/>
          <p:cNvSpPr/>
          <p:nvPr/>
        </p:nvSpPr>
        <p:spPr bwMode="auto">
          <a:xfrm>
            <a:off x="0" y="3140968"/>
            <a:ext cx="3581400" cy="289718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51520" y="3303336"/>
            <a:ext cx="3082721" cy="2590800"/>
            <a:chOff x="0" y="3476451"/>
            <a:chExt cx="3082721" cy="2590800"/>
          </a:xfrm>
        </p:grpSpPr>
        <p:grpSp>
          <p:nvGrpSpPr>
            <p:cNvPr id="92" name="Group 4"/>
            <p:cNvGrpSpPr/>
            <p:nvPr/>
          </p:nvGrpSpPr>
          <p:grpSpPr bwMode="auto">
            <a:xfrm>
              <a:off x="1500188" y="3476451"/>
              <a:ext cx="296659" cy="349883"/>
              <a:chOff x="2150" y="2547"/>
              <a:chExt cx="281" cy="336"/>
            </a:xfrm>
          </p:grpSpPr>
          <p:sp>
            <p:nvSpPr>
              <p:cNvPr id="139" name="Text Box 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140" name="Oval 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3" name="Group 7"/>
            <p:cNvGrpSpPr/>
            <p:nvPr/>
          </p:nvGrpSpPr>
          <p:grpSpPr bwMode="auto">
            <a:xfrm>
              <a:off x="2357438" y="4124151"/>
              <a:ext cx="296659" cy="349883"/>
              <a:chOff x="2150" y="2547"/>
              <a:chExt cx="281" cy="336"/>
            </a:xfrm>
          </p:grpSpPr>
          <p:sp>
            <p:nvSpPr>
              <p:cNvPr id="137" name="Text Box 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38" name="Oval 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4" name="Group 10"/>
            <p:cNvGrpSpPr/>
            <p:nvPr/>
          </p:nvGrpSpPr>
          <p:grpSpPr bwMode="auto">
            <a:xfrm>
              <a:off x="642938" y="4124151"/>
              <a:ext cx="296659" cy="349883"/>
              <a:chOff x="2150" y="2547"/>
              <a:chExt cx="281" cy="336"/>
            </a:xfrm>
          </p:grpSpPr>
          <p:sp>
            <p:nvSpPr>
              <p:cNvPr id="135" name="Text Box 1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1600" b="1" dirty="0"/>
                  <a:t> B</a:t>
                </a:r>
                <a:endParaRPr kumimoji="0" lang="en-US" altLang="zh-CN" sz="1600" b="1" dirty="0"/>
              </a:p>
            </p:txBody>
          </p:sp>
          <p:sp>
            <p:nvSpPr>
              <p:cNvPr id="136" name="Oval 1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5" name="Group 13"/>
            <p:cNvGrpSpPr/>
            <p:nvPr/>
          </p:nvGrpSpPr>
          <p:grpSpPr bwMode="auto">
            <a:xfrm>
              <a:off x="1071563" y="4771851"/>
              <a:ext cx="296659" cy="349883"/>
              <a:chOff x="2150" y="2547"/>
              <a:chExt cx="281" cy="336"/>
            </a:xfrm>
          </p:grpSpPr>
          <p:sp>
            <p:nvSpPr>
              <p:cNvPr id="133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34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6" name="Group 16"/>
            <p:cNvGrpSpPr/>
            <p:nvPr/>
          </p:nvGrpSpPr>
          <p:grpSpPr bwMode="auto">
            <a:xfrm>
              <a:off x="214313" y="4771851"/>
              <a:ext cx="296659" cy="349883"/>
              <a:chOff x="2150" y="2547"/>
              <a:chExt cx="281" cy="336"/>
            </a:xfrm>
          </p:grpSpPr>
          <p:sp>
            <p:nvSpPr>
              <p:cNvPr id="131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132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7" name="Group 19"/>
            <p:cNvGrpSpPr/>
            <p:nvPr/>
          </p:nvGrpSpPr>
          <p:grpSpPr bwMode="auto">
            <a:xfrm>
              <a:off x="1928813" y="4771851"/>
              <a:ext cx="296659" cy="349883"/>
              <a:chOff x="2150" y="2547"/>
              <a:chExt cx="281" cy="336"/>
            </a:xfrm>
          </p:grpSpPr>
          <p:sp>
            <p:nvSpPr>
              <p:cNvPr id="129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30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8" name="Group 22"/>
            <p:cNvGrpSpPr/>
            <p:nvPr/>
          </p:nvGrpSpPr>
          <p:grpSpPr bwMode="auto">
            <a:xfrm>
              <a:off x="2786062" y="4771851"/>
              <a:ext cx="296659" cy="349883"/>
              <a:chOff x="2150" y="2547"/>
              <a:chExt cx="281" cy="336"/>
            </a:xfrm>
          </p:grpSpPr>
          <p:sp>
            <p:nvSpPr>
              <p:cNvPr id="127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28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9" name="Group 25"/>
            <p:cNvGrpSpPr/>
            <p:nvPr/>
          </p:nvGrpSpPr>
          <p:grpSpPr bwMode="auto">
            <a:xfrm>
              <a:off x="0" y="5419551"/>
              <a:ext cx="296659" cy="349883"/>
              <a:chOff x="2150" y="2547"/>
              <a:chExt cx="281" cy="336"/>
            </a:xfrm>
          </p:grpSpPr>
          <p:sp>
            <p:nvSpPr>
              <p:cNvPr id="125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H</a:t>
                </a:r>
                <a:endParaRPr kumimoji="0" lang="en-US" altLang="zh-CN" sz="1600" b="1"/>
              </a:p>
            </p:txBody>
          </p:sp>
          <p:sp>
            <p:nvSpPr>
              <p:cNvPr id="126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0" name="Group 28"/>
            <p:cNvGrpSpPr/>
            <p:nvPr/>
          </p:nvGrpSpPr>
          <p:grpSpPr bwMode="auto">
            <a:xfrm>
              <a:off x="428625" y="5419551"/>
              <a:ext cx="296659" cy="349883"/>
              <a:chOff x="2150" y="2547"/>
              <a:chExt cx="281" cy="336"/>
            </a:xfrm>
          </p:grpSpPr>
          <p:sp>
            <p:nvSpPr>
              <p:cNvPr id="123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I</a:t>
                </a:r>
                <a:endParaRPr kumimoji="0" lang="en-US" altLang="zh-CN" sz="1600" b="1"/>
              </a:p>
            </p:txBody>
          </p:sp>
          <p:sp>
            <p:nvSpPr>
              <p:cNvPr id="124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1" name="Group 31"/>
            <p:cNvGrpSpPr/>
            <p:nvPr/>
          </p:nvGrpSpPr>
          <p:grpSpPr bwMode="auto">
            <a:xfrm>
              <a:off x="857250" y="5419551"/>
              <a:ext cx="296659" cy="349883"/>
              <a:chOff x="2150" y="2547"/>
              <a:chExt cx="281" cy="336"/>
            </a:xfrm>
          </p:grpSpPr>
          <p:sp>
            <p:nvSpPr>
              <p:cNvPr id="121" name="Text Box 3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J</a:t>
                </a:r>
                <a:endParaRPr kumimoji="0" lang="en-US" altLang="zh-CN" sz="1600" b="1"/>
              </a:p>
            </p:txBody>
          </p:sp>
          <p:sp>
            <p:nvSpPr>
              <p:cNvPr id="122" name="Oval 3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1928813" y="34764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1071563" y="41241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04" name="Text Box 36"/>
            <p:cNvSpPr txBox="1">
              <a:spLocks noChangeArrowheads="1"/>
            </p:cNvSpPr>
            <p:nvPr/>
          </p:nvSpPr>
          <p:spPr bwMode="auto">
            <a:xfrm>
              <a:off x="642938" y="47718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2786063" y="41241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06" name="Text Box 38"/>
            <p:cNvSpPr txBox="1">
              <a:spLocks noChangeArrowheads="1"/>
            </p:cNvSpPr>
            <p:nvPr/>
          </p:nvSpPr>
          <p:spPr bwMode="auto">
            <a:xfrm>
              <a:off x="1500188" y="477185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2627784" y="4784867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7</a:t>
              </a:r>
              <a:endParaRPr kumimoji="0" lang="en-US" altLang="zh-CN" sz="1600" b="1" dirty="0"/>
            </a:p>
          </p:txBody>
        </p:sp>
        <p:sp>
          <p:nvSpPr>
            <p:cNvPr id="108" name="Text Box 40"/>
            <p:cNvSpPr txBox="1">
              <a:spLocks noChangeArrowheads="1"/>
            </p:cNvSpPr>
            <p:nvPr/>
          </p:nvSpPr>
          <p:spPr bwMode="auto">
            <a:xfrm>
              <a:off x="2270511" y="4771851"/>
              <a:ext cx="213257" cy="44360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109" name="Text Box 41"/>
            <p:cNvSpPr txBox="1">
              <a:spLocks noChangeArrowheads="1"/>
            </p:cNvSpPr>
            <p:nvPr/>
          </p:nvSpPr>
          <p:spPr bwMode="auto">
            <a:xfrm>
              <a:off x="214313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 8</a:t>
              </a:r>
              <a:endParaRPr kumimoji="0" lang="en-US" altLang="zh-CN" sz="1600" b="1"/>
            </a:p>
          </p:txBody>
        </p:sp>
        <p:sp>
          <p:nvSpPr>
            <p:cNvPr id="110" name="Text Box 42"/>
            <p:cNvSpPr txBox="1">
              <a:spLocks noChangeArrowheads="1"/>
            </p:cNvSpPr>
            <p:nvPr/>
          </p:nvSpPr>
          <p:spPr bwMode="auto">
            <a:xfrm>
              <a:off x="642938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9</a:t>
              </a:r>
              <a:endParaRPr kumimoji="0" lang="en-US" altLang="zh-CN" sz="1600" b="1"/>
            </a:p>
          </p:txBody>
        </p:sp>
        <p:sp>
          <p:nvSpPr>
            <p:cNvPr id="111" name="Text Box 43"/>
            <p:cNvSpPr txBox="1">
              <a:spLocks noChangeArrowheads="1"/>
            </p:cNvSpPr>
            <p:nvPr/>
          </p:nvSpPr>
          <p:spPr bwMode="auto">
            <a:xfrm>
              <a:off x="1071563" y="5743401"/>
              <a:ext cx="214313" cy="3238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10</a:t>
              </a:r>
              <a:endParaRPr kumimoji="0" lang="en-US" altLang="zh-CN" sz="1600" b="1"/>
            </a:p>
          </p:txBody>
        </p:sp>
        <p:sp>
          <p:nvSpPr>
            <p:cNvPr id="112" name="Line 44"/>
            <p:cNvSpPr>
              <a:spLocks noChangeShapeType="1"/>
            </p:cNvSpPr>
            <p:nvPr/>
          </p:nvSpPr>
          <p:spPr bwMode="auto">
            <a:xfrm flipH="1">
              <a:off x="911092" y="3800301"/>
              <a:ext cx="589095" cy="440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13" name="Line 45"/>
            <p:cNvSpPr>
              <a:spLocks noChangeShapeType="1"/>
            </p:cNvSpPr>
            <p:nvPr/>
          </p:nvSpPr>
          <p:spPr bwMode="auto">
            <a:xfrm>
              <a:off x="1714500" y="3800301"/>
              <a:ext cx="669331" cy="456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14" name="Line 46"/>
            <p:cNvSpPr>
              <a:spLocks noChangeShapeType="1"/>
            </p:cNvSpPr>
            <p:nvPr/>
          </p:nvSpPr>
          <p:spPr bwMode="auto">
            <a:xfrm flipH="1">
              <a:off x="404343" y="4443836"/>
              <a:ext cx="316718" cy="390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15" name="Line 47"/>
            <p:cNvSpPr>
              <a:spLocks noChangeShapeType="1"/>
            </p:cNvSpPr>
            <p:nvPr/>
          </p:nvSpPr>
          <p:spPr bwMode="auto">
            <a:xfrm>
              <a:off x="857250" y="4448001"/>
              <a:ext cx="291381" cy="386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16" name="Line 48"/>
            <p:cNvSpPr>
              <a:spLocks noChangeShapeType="1"/>
            </p:cNvSpPr>
            <p:nvPr/>
          </p:nvSpPr>
          <p:spPr bwMode="auto">
            <a:xfrm flipH="1">
              <a:off x="135133" y="5099866"/>
              <a:ext cx="142523" cy="406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17" name="Line 49"/>
            <p:cNvSpPr>
              <a:spLocks noChangeShapeType="1"/>
            </p:cNvSpPr>
            <p:nvPr/>
          </p:nvSpPr>
          <p:spPr bwMode="auto">
            <a:xfrm>
              <a:off x="428625" y="5095701"/>
              <a:ext cx="149913" cy="394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18" name="Line 50"/>
            <p:cNvSpPr>
              <a:spLocks noChangeShapeType="1"/>
            </p:cNvSpPr>
            <p:nvPr/>
          </p:nvSpPr>
          <p:spPr bwMode="auto">
            <a:xfrm flipH="1">
              <a:off x="990272" y="5084246"/>
              <a:ext cx="126687" cy="406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 flipH="1">
              <a:off x="2114620" y="4396976"/>
              <a:ext cx="316718" cy="437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0" name="Line 52"/>
            <p:cNvSpPr>
              <a:spLocks noChangeShapeType="1"/>
            </p:cNvSpPr>
            <p:nvPr/>
          </p:nvSpPr>
          <p:spPr bwMode="auto">
            <a:xfrm>
              <a:off x="2571750" y="4448001"/>
              <a:ext cx="302994" cy="401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grpSp>
        <p:nvGrpSpPr>
          <p:cNvPr id="20484" name="Group 53"/>
          <p:cNvGrpSpPr/>
          <p:nvPr/>
        </p:nvGrpSpPr>
        <p:grpSpPr bwMode="auto">
          <a:xfrm>
            <a:off x="3787080" y="4970115"/>
            <a:ext cx="5105400" cy="619125"/>
            <a:chOff x="-3" y="-3"/>
            <a:chExt cx="3223" cy="390"/>
          </a:xfrm>
        </p:grpSpPr>
        <p:grpSp>
          <p:nvGrpSpPr>
            <p:cNvPr id="20489" name="Group 54"/>
            <p:cNvGrpSpPr/>
            <p:nvPr/>
          </p:nvGrpSpPr>
          <p:grpSpPr bwMode="auto">
            <a:xfrm>
              <a:off x="0" y="0"/>
              <a:ext cx="3217" cy="384"/>
              <a:chOff x="0" y="0"/>
              <a:chExt cx="3217" cy="384"/>
            </a:xfrm>
          </p:grpSpPr>
          <p:grpSp>
            <p:nvGrpSpPr>
              <p:cNvPr id="20491" name="Group 55"/>
              <p:cNvGrpSpPr/>
              <p:nvPr/>
            </p:nvGrpSpPr>
            <p:grpSpPr bwMode="auto">
              <a:xfrm>
                <a:off x="0" y="0"/>
                <a:ext cx="321" cy="384"/>
                <a:chOff x="0" y="0"/>
                <a:chExt cx="321" cy="384"/>
              </a:xfrm>
            </p:grpSpPr>
            <p:sp>
              <p:nvSpPr>
                <p:cNvPr id="20519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3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A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20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2" name="Group 58"/>
              <p:cNvGrpSpPr/>
              <p:nvPr/>
            </p:nvGrpSpPr>
            <p:grpSpPr bwMode="auto">
              <a:xfrm>
                <a:off x="321" y="0"/>
                <a:ext cx="322" cy="384"/>
                <a:chOff x="321" y="0"/>
                <a:chExt cx="322" cy="384"/>
              </a:xfrm>
            </p:grpSpPr>
            <p:sp>
              <p:nvSpPr>
                <p:cNvPr id="20517" name="Rectangle 59"/>
                <p:cNvSpPr>
                  <a:spLocks noChangeArrowheads="1"/>
                </p:cNvSpPr>
                <p:nvPr/>
              </p:nvSpPr>
              <p:spPr bwMode="auto">
                <a:xfrm>
                  <a:off x="364" y="0"/>
                  <a:ext cx="2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B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18" name="Rectangle 60"/>
                <p:cNvSpPr>
                  <a:spLocks noChangeArrowheads="1"/>
                </p:cNvSpPr>
                <p:nvPr/>
              </p:nvSpPr>
              <p:spPr bwMode="auto">
                <a:xfrm>
                  <a:off x="321" y="0"/>
                  <a:ext cx="32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3" name="Group 61"/>
              <p:cNvGrpSpPr/>
              <p:nvPr/>
            </p:nvGrpSpPr>
            <p:grpSpPr bwMode="auto">
              <a:xfrm>
                <a:off x="643" y="0"/>
                <a:ext cx="322" cy="384"/>
                <a:chOff x="643" y="0"/>
                <a:chExt cx="322" cy="384"/>
              </a:xfrm>
            </p:grpSpPr>
            <p:sp>
              <p:nvSpPr>
                <p:cNvPr id="20515" name="Rectangle 62"/>
                <p:cNvSpPr>
                  <a:spLocks noChangeArrowheads="1"/>
                </p:cNvSpPr>
                <p:nvPr/>
              </p:nvSpPr>
              <p:spPr bwMode="auto">
                <a:xfrm>
                  <a:off x="686" y="0"/>
                  <a:ext cx="2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C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16" name="Rectangle 63"/>
                <p:cNvSpPr>
                  <a:spLocks noChangeArrowheads="1"/>
                </p:cNvSpPr>
                <p:nvPr/>
              </p:nvSpPr>
              <p:spPr bwMode="auto">
                <a:xfrm>
                  <a:off x="643" y="0"/>
                  <a:ext cx="32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4" name="Group 64"/>
              <p:cNvGrpSpPr/>
              <p:nvPr/>
            </p:nvGrpSpPr>
            <p:grpSpPr bwMode="auto">
              <a:xfrm>
                <a:off x="965" y="0"/>
                <a:ext cx="321" cy="384"/>
                <a:chOff x="965" y="0"/>
                <a:chExt cx="321" cy="384"/>
              </a:xfrm>
            </p:grpSpPr>
            <p:sp>
              <p:nvSpPr>
                <p:cNvPr id="20513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0"/>
                  <a:ext cx="23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D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14" name="Rectangle 66"/>
                <p:cNvSpPr>
                  <a:spLocks noChangeArrowheads="1"/>
                </p:cNvSpPr>
                <p:nvPr/>
              </p:nvSpPr>
              <p:spPr bwMode="auto">
                <a:xfrm>
                  <a:off x="965" y="0"/>
                  <a:ext cx="32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5" name="Group 67"/>
              <p:cNvGrpSpPr/>
              <p:nvPr/>
            </p:nvGrpSpPr>
            <p:grpSpPr bwMode="auto">
              <a:xfrm>
                <a:off x="1286" y="0"/>
                <a:ext cx="322" cy="384"/>
                <a:chOff x="1286" y="0"/>
                <a:chExt cx="322" cy="384"/>
              </a:xfrm>
            </p:grpSpPr>
            <p:sp>
              <p:nvSpPr>
                <p:cNvPr id="20511" name="Rectangle 68"/>
                <p:cNvSpPr>
                  <a:spLocks noChangeArrowheads="1"/>
                </p:cNvSpPr>
                <p:nvPr/>
              </p:nvSpPr>
              <p:spPr bwMode="auto">
                <a:xfrm>
                  <a:off x="1329" y="0"/>
                  <a:ext cx="2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E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12" name="Rectangle 69"/>
                <p:cNvSpPr>
                  <a:spLocks noChangeArrowheads="1"/>
                </p:cNvSpPr>
                <p:nvPr/>
              </p:nvSpPr>
              <p:spPr bwMode="auto">
                <a:xfrm>
                  <a:off x="1286" y="0"/>
                  <a:ext cx="32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6" name="Group 70"/>
              <p:cNvGrpSpPr/>
              <p:nvPr/>
            </p:nvGrpSpPr>
            <p:grpSpPr bwMode="auto">
              <a:xfrm>
                <a:off x="1608" y="0"/>
                <a:ext cx="322" cy="384"/>
                <a:chOff x="1608" y="0"/>
                <a:chExt cx="322" cy="384"/>
              </a:xfrm>
            </p:grpSpPr>
            <p:sp>
              <p:nvSpPr>
                <p:cNvPr id="20509" name="Rectangle 71"/>
                <p:cNvSpPr>
                  <a:spLocks noChangeArrowheads="1"/>
                </p:cNvSpPr>
                <p:nvPr/>
              </p:nvSpPr>
              <p:spPr bwMode="auto">
                <a:xfrm>
                  <a:off x="1651" y="0"/>
                  <a:ext cx="2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F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10" name="Rectangle 72"/>
                <p:cNvSpPr>
                  <a:spLocks noChangeArrowheads="1"/>
                </p:cNvSpPr>
                <p:nvPr/>
              </p:nvSpPr>
              <p:spPr bwMode="auto">
                <a:xfrm>
                  <a:off x="1608" y="0"/>
                  <a:ext cx="32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7" name="Group 73"/>
              <p:cNvGrpSpPr/>
              <p:nvPr/>
            </p:nvGrpSpPr>
            <p:grpSpPr bwMode="auto">
              <a:xfrm>
                <a:off x="1930" y="0"/>
                <a:ext cx="321" cy="384"/>
                <a:chOff x="1930" y="0"/>
                <a:chExt cx="321" cy="384"/>
              </a:xfrm>
            </p:grpSpPr>
            <p:sp>
              <p:nvSpPr>
                <p:cNvPr id="20507" name="Rectangle 74"/>
                <p:cNvSpPr>
                  <a:spLocks noChangeArrowheads="1"/>
                </p:cNvSpPr>
                <p:nvPr/>
              </p:nvSpPr>
              <p:spPr bwMode="auto">
                <a:xfrm>
                  <a:off x="1973" y="0"/>
                  <a:ext cx="23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G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08" name="Rectangle 75"/>
                <p:cNvSpPr>
                  <a:spLocks noChangeArrowheads="1"/>
                </p:cNvSpPr>
                <p:nvPr/>
              </p:nvSpPr>
              <p:spPr bwMode="auto">
                <a:xfrm>
                  <a:off x="1930" y="0"/>
                  <a:ext cx="32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8" name="Group 76"/>
              <p:cNvGrpSpPr/>
              <p:nvPr/>
            </p:nvGrpSpPr>
            <p:grpSpPr bwMode="auto">
              <a:xfrm>
                <a:off x="2251" y="0"/>
                <a:ext cx="322" cy="384"/>
                <a:chOff x="2251" y="0"/>
                <a:chExt cx="322" cy="384"/>
              </a:xfrm>
            </p:grpSpPr>
            <p:sp>
              <p:nvSpPr>
                <p:cNvPr id="20505" name="Rectangle 77"/>
                <p:cNvSpPr>
                  <a:spLocks noChangeArrowheads="1"/>
                </p:cNvSpPr>
                <p:nvPr/>
              </p:nvSpPr>
              <p:spPr bwMode="auto">
                <a:xfrm>
                  <a:off x="2294" y="0"/>
                  <a:ext cx="2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H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06" name="Rectangle 78"/>
                <p:cNvSpPr>
                  <a:spLocks noChangeArrowheads="1"/>
                </p:cNvSpPr>
                <p:nvPr/>
              </p:nvSpPr>
              <p:spPr bwMode="auto">
                <a:xfrm>
                  <a:off x="2251" y="0"/>
                  <a:ext cx="32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9" name="Group 79"/>
              <p:cNvGrpSpPr/>
              <p:nvPr/>
            </p:nvGrpSpPr>
            <p:grpSpPr bwMode="auto">
              <a:xfrm>
                <a:off x="2573" y="0"/>
                <a:ext cx="322" cy="384"/>
                <a:chOff x="2573" y="0"/>
                <a:chExt cx="322" cy="384"/>
              </a:xfrm>
            </p:grpSpPr>
            <p:sp>
              <p:nvSpPr>
                <p:cNvPr id="20503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6" y="0"/>
                  <a:ext cx="2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 I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04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3" y="0"/>
                  <a:ext cx="32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0" name="Group 82"/>
              <p:cNvGrpSpPr/>
              <p:nvPr/>
            </p:nvGrpSpPr>
            <p:grpSpPr bwMode="auto">
              <a:xfrm>
                <a:off x="2895" y="0"/>
                <a:ext cx="322" cy="384"/>
                <a:chOff x="2895" y="0"/>
                <a:chExt cx="322" cy="384"/>
              </a:xfrm>
            </p:grpSpPr>
            <p:sp>
              <p:nvSpPr>
                <p:cNvPr id="20501" name="Rectangle 83"/>
                <p:cNvSpPr>
                  <a:spLocks noChangeArrowheads="1"/>
                </p:cNvSpPr>
                <p:nvPr/>
              </p:nvSpPr>
              <p:spPr bwMode="auto">
                <a:xfrm>
                  <a:off x="2938" y="0"/>
                  <a:ext cx="2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2000" b="1"/>
                    <a:t>J</a:t>
                  </a:r>
                  <a:endParaRPr lang="en-US" altLang="zh-CN" sz="2000" b="1"/>
                </a:p>
                <a:p>
                  <a:pPr algn="just" eaLnBrk="0" hangingPunct="0"/>
                  <a:endParaRPr lang="en-US" altLang="zh-CN" sz="2000" b="1"/>
                </a:p>
              </p:txBody>
            </p:sp>
            <p:sp>
              <p:nvSpPr>
                <p:cNvPr id="20502" name="Rectangle 84"/>
                <p:cNvSpPr>
                  <a:spLocks noChangeArrowheads="1"/>
                </p:cNvSpPr>
                <p:nvPr/>
              </p:nvSpPr>
              <p:spPr bwMode="auto">
                <a:xfrm>
                  <a:off x="2895" y="0"/>
                  <a:ext cx="32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490" name="Rectangle 85"/>
            <p:cNvSpPr>
              <a:spLocks noChangeArrowheads="1"/>
            </p:cNvSpPr>
            <p:nvPr/>
          </p:nvSpPr>
          <p:spPr bwMode="auto">
            <a:xfrm>
              <a:off x="-3" y="-3"/>
              <a:ext cx="3223" cy="39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26800"/>
            <a:lstStyle/>
            <a:p>
              <a:endParaRPr lang="zh-CN" altLang="en-US"/>
            </a:p>
          </p:txBody>
        </p:sp>
      </p:grpSp>
      <p:sp>
        <p:nvSpPr>
          <p:cNvPr id="20485" name="Rectangle 86"/>
          <p:cNvSpPr>
            <a:spLocks noChangeArrowheads="1"/>
          </p:cNvSpPr>
          <p:nvPr/>
        </p:nvSpPr>
        <p:spPr bwMode="auto">
          <a:xfrm>
            <a:off x="3787080" y="4665315"/>
            <a:ext cx="510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宋体" panose="02010600030101010101" pitchFamily="2" charset="-122"/>
              </a:rPr>
              <a:t>1    2    3    4    5    6    7    8    9    10</a:t>
            </a:r>
            <a:endParaRPr lang="en-US" altLang="zh-CN" sz="1600" b="1"/>
          </a:p>
        </p:txBody>
      </p:sp>
      <p:sp>
        <p:nvSpPr>
          <p:cNvPr id="303192" name="Text Box 88"/>
          <p:cNvSpPr txBox="1">
            <a:spLocks noChangeArrowheads="1"/>
          </p:cNvSpPr>
          <p:nvPr/>
        </p:nvSpPr>
        <p:spPr bwMode="auto">
          <a:xfrm>
            <a:off x="2948880" y="5122515"/>
            <a:ext cx="838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400" b="1" dirty="0">
                <a:ea typeface="仿宋_GB2312" pitchFamily="49" charset="-122"/>
              </a:rPr>
              <a:t>Tree</a:t>
            </a:r>
            <a:endParaRPr lang="en-US" altLang="zh-CN" sz="2400" b="1" dirty="0"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764704"/>
            <a:ext cx="7620000" cy="4464496"/>
          </a:xfrm>
        </p:spPr>
        <p:txBody>
          <a:bodyPr/>
          <a:lstStyle/>
          <a:p>
            <a:r>
              <a:rPr lang="zh-CN" altLang="en-US" dirty="0"/>
              <a:t>一般的二叉树</a:t>
            </a:r>
            <a:endParaRPr lang="zh-CN" altLang="en-US" dirty="0"/>
          </a:p>
          <a:p>
            <a:pPr lvl="1"/>
            <a:r>
              <a:rPr lang="zh-CN" altLang="en-US" sz="2600" dirty="0"/>
              <a:t>增添一些并不存在的空结点，使之成为一棵完全二叉树的形式，然后再用一维数组顺序存储</a:t>
            </a:r>
            <a:endParaRPr lang="zh-CN" altLang="en-US" sz="2600" dirty="0"/>
          </a:p>
          <a:p>
            <a:pPr lvl="1"/>
            <a:r>
              <a:rPr lang="zh-CN" altLang="en-US" sz="2600" dirty="0"/>
              <a:t>对之按满二叉树节点的编号方式进行编号，则编号为</a:t>
            </a:r>
            <a:r>
              <a:rPr lang="en-US" altLang="zh-CN" sz="2600" dirty="0" err="1"/>
              <a:t>i</a:t>
            </a:r>
            <a:r>
              <a:rPr lang="zh-CN" altLang="en-US" sz="2600" dirty="0"/>
              <a:t>的节点存放在</a:t>
            </a:r>
            <a:r>
              <a:rPr lang="en-US" altLang="zh-CN" sz="2600" dirty="0" err="1"/>
              <a:t>i</a:t>
            </a:r>
            <a:r>
              <a:rPr lang="zh-CN" altLang="en-US" sz="2600" dirty="0"/>
              <a:t>号单元</a:t>
            </a:r>
            <a:endParaRPr lang="zh-CN" altLang="en-US" sz="2600" dirty="0"/>
          </a:p>
          <a:p>
            <a:endParaRPr lang="zh-CN" altLang="en-US" sz="2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625922" y="3303240"/>
            <a:ext cx="2514600" cy="2286000"/>
            <a:chOff x="1625922" y="3303240"/>
            <a:chExt cx="2514600" cy="2286000"/>
          </a:xfrm>
        </p:grpSpPr>
        <p:sp>
          <p:nvSpPr>
            <p:cNvPr id="21627" name="Text Box 5"/>
            <p:cNvSpPr txBox="1">
              <a:spLocks noChangeArrowheads="1"/>
            </p:cNvSpPr>
            <p:nvPr/>
          </p:nvSpPr>
          <p:spPr bwMode="auto">
            <a:xfrm>
              <a:off x="2755842" y="3303240"/>
              <a:ext cx="312840" cy="358421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 b="1"/>
                <a:t>A</a:t>
              </a:r>
              <a:endParaRPr kumimoji="0" lang="en-US" altLang="zh-CN" sz="1400" b="1"/>
            </a:p>
          </p:txBody>
        </p:sp>
        <p:sp>
          <p:nvSpPr>
            <p:cNvPr id="21628" name="Oval 6"/>
            <p:cNvSpPr>
              <a:spLocks noChangeArrowheads="1"/>
            </p:cNvSpPr>
            <p:nvPr/>
          </p:nvSpPr>
          <p:spPr bwMode="auto">
            <a:xfrm>
              <a:off x="2697762" y="3362977"/>
              <a:ext cx="369600" cy="2986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25" name="Text Box 8"/>
            <p:cNvSpPr txBox="1">
              <a:spLocks noChangeArrowheads="1"/>
            </p:cNvSpPr>
            <p:nvPr/>
          </p:nvSpPr>
          <p:spPr bwMode="auto">
            <a:xfrm>
              <a:off x="3827682" y="3966745"/>
              <a:ext cx="312840" cy="358421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 b="1"/>
                <a:t>C</a:t>
              </a:r>
              <a:endParaRPr kumimoji="0" lang="en-US" altLang="zh-CN" sz="1400" b="1"/>
            </a:p>
          </p:txBody>
        </p:sp>
        <p:sp>
          <p:nvSpPr>
            <p:cNvPr id="21626" name="Oval 9"/>
            <p:cNvSpPr>
              <a:spLocks noChangeArrowheads="1"/>
            </p:cNvSpPr>
            <p:nvPr/>
          </p:nvSpPr>
          <p:spPr bwMode="auto">
            <a:xfrm>
              <a:off x="3769602" y="4026482"/>
              <a:ext cx="369600" cy="2986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23" name="Text Box 11"/>
            <p:cNvSpPr txBox="1">
              <a:spLocks noChangeArrowheads="1"/>
            </p:cNvSpPr>
            <p:nvPr/>
          </p:nvSpPr>
          <p:spPr bwMode="auto">
            <a:xfrm>
              <a:off x="1684002" y="3966745"/>
              <a:ext cx="312840" cy="358421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 b="1" dirty="0"/>
                <a:t>B</a:t>
              </a:r>
              <a:endParaRPr kumimoji="0" lang="en-US" altLang="zh-CN" sz="1400" b="1" dirty="0"/>
            </a:p>
          </p:txBody>
        </p:sp>
        <p:sp>
          <p:nvSpPr>
            <p:cNvPr id="21624" name="Oval 12"/>
            <p:cNvSpPr>
              <a:spLocks noChangeArrowheads="1"/>
            </p:cNvSpPr>
            <p:nvPr/>
          </p:nvSpPr>
          <p:spPr bwMode="auto">
            <a:xfrm>
              <a:off x="1625922" y="4026482"/>
              <a:ext cx="369600" cy="2986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21" name="Text Box 14"/>
            <p:cNvSpPr txBox="1">
              <a:spLocks noChangeArrowheads="1"/>
            </p:cNvSpPr>
            <p:nvPr/>
          </p:nvSpPr>
          <p:spPr bwMode="auto">
            <a:xfrm>
              <a:off x="3291762" y="4567314"/>
              <a:ext cx="312840" cy="358421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 b="1"/>
                <a:t>E</a:t>
              </a:r>
              <a:endParaRPr kumimoji="0" lang="en-US" altLang="zh-CN" sz="1400" b="1"/>
            </a:p>
          </p:txBody>
        </p:sp>
        <p:sp>
          <p:nvSpPr>
            <p:cNvPr id="21622" name="Oval 15"/>
            <p:cNvSpPr>
              <a:spLocks noChangeArrowheads="1"/>
            </p:cNvSpPr>
            <p:nvPr/>
          </p:nvSpPr>
          <p:spPr bwMode="auto">
            <a:xfrm>
              <a:off x="3233682" y="4627051"/>
              <a:ext cx="369600" cy="2986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19" name="Text Box 17"/>
            <p:cNvSpPr txBox="1">
              <a:spLocks noChangeArrowheads="1"/>
            </p:cNvSpPr>
            <p:nvPr/>
          </p:nvSpPr>
          <p:spPr bwMode="auto">
            <a:xfrm>
              <a:off x="2219922" y="4567314"/>
              <a:ext cx="312840" cy="358421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 b="1"/>
                <a:t>D</a:t>
              </a:r>
              <a:endParaRPr kumimoji="0" lang="en-US" altLang="zh-CN" sz="1400" b="1"/>
            </a:p>
          </p:txBody>
        </p:sp>
        <p:sp>
          <p:nvSpPr>
            <p:cNvPr id="21620" name="Oval 18"/>
            <p:cNvSpPr>
              <a:spLocks noChangeArrowheads="1"/>
            </p:cNvSpPr>
            <p:nvPr/>
          </p:nvSpPr>
          <p:spPr bwMode="auto">
            <a:xfrm>
              <a:off x="2161842" y="4627051"/>
              <a:ext cx="369600" cy="2986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17" name="Text Box 20"/>
            <p:cNvSpPr txBox="1">
              <a:spLocks noChangeArrowheads="1"/>
            </p:cNvSpPr>
            <p:nvPr/>
          </p:nvSpPr>
          <p:spPr bwMode="auto">
            <a:xfrm>
              <a:off x="1684002" y="5230819"/>
              <a:ext cx="312840" cy="358421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 b="1" dirty="0"/>
                <a:t>F</a:t>
              </a:r>
              <a:endParaRPr kumimoji="0" lang="en-US" altLang="zh-CN" sz="1400" b="1" dirty="0"/>
            </a:p>
          </p:txBody>
        </p:sp>
        <p:sp>
          <p:nvSpPr>
            <p:cNvPr id="21618" name="Oval 21"/>
            <p:cNvSpPr>
              <a:spLocks noChangeArrowheads="1"/>
            </p:cNvSpPr>
            <p:nvPr/>
          </p:nvSpPr>
          <p:spPr bwMode="auto">
            <a:xfrm>
              <a:off x="1625922" y="5290556"/>
              <a:ext cx="369600" cy="2986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15" name="Text Box 23"/>
            <p:cNvSpPr txBox="1">
              <a:spLocks noChangeArrowheads="1"/>
            </p:cNvSpPr>
            <p:nvPr/>
          </p:nvSpPr>
          <p:spPr bwMode="auto">
            <a:xfrm>
              <a:off x="3827682" y="5230819"/>
              <a:ext cx="312840" cy="358421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 b="1"/>
                <a:t>G</a:t>
              </a:r>
              <a:endParaRPr kumimoji="0" lang="en-US" altLang="zh-CN" sz="1400" b="1"/>
            </a:p>
          </p:txBody>
        </p:sp>
        <p:sp>
          <p:nvSpPr>
            <p:cNvPr id="21616" name="Oval 24"/>
            <p:cNvSpPr>
              <a:spLocks noChangeArrowheads="1"/>
            </p:cNvSpPr>
            <p:nvPr/>
          </p:nvSpPr>
          <p:spPr bwMode="auto">
            <a:xfrm>
              <a:off x="3769602" y="5290556"/>
              <a:ext cx="369600" cy="2986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09" name="Line 25"/>
            <p:cNvSpPr>
              <a:spLocks noChangeShapeType="1"/>
            </p:cNvSpPr>
            <p:nvPr/>
          </p:nvSpPr>
          <p:spPr bwMode="auto">
            <a:xfrm flipH="1">
              <a:off x="1961202" y="3572056"/>
              <a:ext cx="736560" cy="5205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10" name="Line 26"/>
            <p:cNvSpPr>
              <a:spLocks noChangeShapeType="1"/>
            </p:cNvSpPr>
            <p:nvPr/>
          </p:nvSpPr>
          <p:spPr bwMode="auto">
            <a:xfrm>
              <a:off x="1941402" y="4316632"/>
              <a:ext cx="316800" cy="3040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11" name="Line 27"/>
            <p:cNvSpPr>
              <a:spLocks noChangeShapeType="1"/>
            </p:cNvSpPr>
            <p:nvPr/>
          </p:nvSpPr>
          <p:spPr bwMode="auto">
            <a:xfrm flipH="1">
              <a:off x="1882002" y="4908667"/>
              <a:ext cx="336600" cy="400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12" name="Line 28"/>
            <p:cNvSpPr>
              <a:spLocks noChangeShapeType="1"/>
            </p:cNvSpPr>
            <p:nvPr/>
          </p:nvSpPr>
          <p:spPr bwMode="auto">
            <a:xfrm>
              <a:off x="3010602" y="3644593"/>
              <a:ext cx="772200" cy="4480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13" name="Line 29"/>
            <p:cNvSpPr>
              <a:spLocks noChangeShapeType="1"/>
            </p:cNvSpPr>
            <p:nvPr/>
          </p:nvSpPr>
          <p:spPr bwMode="auto">
            <a:xfrm flipH="1">
              <a:off x="3525402" y="4300632"/>
              <a:ext cx="297000" cy="3520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614" name="Line 30"/>
            <p:cNvSpPr>
              <a:spLocks noChangeShapeType="1"/>
            </p:cNvSpPr>
            <p:nvPr/>
          </p:nvSpPr>
          <p:spPr bwMode="auto">
            <a:xfrm>
              <a:off x="3501642" y="4899066"/>
              <a:ext cx="320760" cy="441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21600" name="Text Box 33"/>
          <p:cNvSpPr txBox="1">
            <a:spLocks noChangeArrowheads="1"/>
          </p:cNvSpPr>
          <p:nvPr/>
        </p:nvSpPr>
        <p:spPr bwMode="auto">
          <a:xfrm>
            <a:off x="5331900" y="4556342"/>
            <a:ext cx="308135" cy="33360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21601" name="Oval 34"/>
          <p:cNvSpPr>
            <a:spLocks noChangeArrowheads="1"/>
          </p:cNvSpPr>
          <p:nvPr/>
        </p:nvSpPr>
        <p:spPr bwMode="auto">
          <a:xfrm>
            <a:off x="5274693" y="4611943"/>
            <a:ext cx="364042" cy="278007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98" name="Text Box 36"/>
          <p:cNvSpPr txBox="1">
            <a:spLocks noChangeArrowheads="1"/>
          </p:cNvSpPr>
          <p:nvPr/>
        </p:nvSpPr>
        <p:spPr bwMode="auto">
          <a:xfrm>
            <a:off x="6656266" y="5173767"/>
            <a:ext cx="308135" cy="33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21599" name="Oval 37"/>
          <p:cNvSpPr>
            <a:spLocks noChangeArrowheads="1"/>
          </p:cNvSpPr>
          <p:nvPr/>
        </p:nvSpPr>
        <p:spPr bwMode="auto">
          <a:xfrm>
            <a:off x="6599059" y="5229783"/>
            <a:ext cx="364042" cy="280082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96" name="Text Box 39"/>
          <p:cNvSpPr txBox="1">
            <a:spLocks noChangeArrowheads="1"/>
          </p:cNvSpPr>
          <p:nvPr/>
        </p:nvSpPr>
        <p:spPr bwMode="auto">
          <a:xfrm>
            <a:off x="8509585" y="4556342"/>
            <a:ext cx="310887" cy="33360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21597" name="Oval 40"/>
          <p:cNvSpPr>
            <a:spLocks noChangeArrowheads="1"/>
          </p:cNvSpPr>
          <p:nvPr/>
        </p:nvSpPr>
        <p:spPr bwMode="auto">
          <a:xfrm>
            <a:off x="8451868" y="4611943"/>
            <a:ext cx="367292" cy="278007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94" name="Text Box 42"/>
          <p:cNvSpPr txBox="1">
            <a:spLocks noChangeArrowheads="1"/>
          </p:cNvSpPr>
          <p:nvPr/>
        </p:nvSpPr>
        <p:spPr bwMode="auto">
          <a:xfrm>
            <a:off x="6928289" y="3383632"/>
            <a:ext cx="310887" cy="33360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 dirty="0"/>
              <a:t>A</a:t>
            </a:r>
            <a:endParaRPr kumimoji="0" lang="en-US" altLang="zh-CN" sz="1400" b="1" dirty="0"/>
          </a:p>
        </p:txBody>
      </p:sp>
      <p:sp>
        <p:nvSpPr>
          <p:cNvPr id="21595" name="Oval 43"/>
          <p:cNvSpPr>
            <a:spLocks noChangeArrowheads="1"/>
          </p:cNvSpPr>
          <p:nvPr/>
        </p:nvSpPr>
        <p:spPr bwMode="auto">
          <a:xfrm>
            <a:off x="6863280" y="3431866"/>
            <a:ext cx="367292" cy="27800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92" name="Text Box 45"/>
          <p:cNvSpPr txBox="1">
            <a:spLocks noChangeArrowheads="1"/>
          </p:cNvSpPr>
          <p:nvPr/>
        </p:nvSpPr>
        <p:spPr bwMode="auto">
          <a:xfrm>
            <a:off x="5868144" y="4001057"/>
            <a:ext cx="310887" cy="33609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/>
              <a:t>B</a:t>
            </a:r>
            <a:endParaRPr kumimoji="0" lang="en-US" altLang="zh-CN" sz="1400" b="1"/>
          </a:p>
        </p:txBody>
      </p:sp>
      <p:sp>
        <p:nvSpPr>
          <p:cNvPr id="21593" name="Oval 46"/>
          <p:cNvSpPr>
            <a:spLocks noChangeArrowheads="1"/>
          </p:cNvSpPr>
          <p:nvPr/>
        </p:nvSpPr>
        <p:spPr bwMode="auto">
          <a:xfrm>
            <a:off x="5803135" y="4049706"/>
            <a:ext cx="367292" cy="28008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90" name="Text Box 48"/>
          <p:cNvSpPr txBox="1">
            <a:spLocks noChangeArrowheads="1"/>
          </p:cNvSpPr>
          <p:nvPr/>
        </p:nvSpPr>
        <p:spPr bwMode="auto">
          <a:xfrm>
            <a:off x="6399337" y="4563709"/>
            <a:ext cx="308135" cy="33360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/>
              <a:t>D</a:t>
            </a:r>
            <a:endParaRPr kumimoji="0" lang="en-US" altLang="zh-CN" sz="1400" b="1"/>
          </a:p>
        </p:txBody>
      </p:sp>
      <p:sp>
        <p:nvSpPr>
          <p:cNvPr id="21591" name="Oval 49"/>
          <p:cNvSpPr>
            <a:spLocks noChangeArrowheads="1"/>
          </p:cNvSpPr>
          <p:nvPr/>
        </p:nvSpPr>
        <p:spPr bwMode="auto">
          <a:xfrm>
            <a:off x="6334838" y="4611943"/>
            <a:ext cx="364042" cy="27800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88" name="Text Box 51"/>
          <p:cNvSpPr txBox="1">
            <a:spLocks noChangeArrowheads="1"/>
          </p:cNvSpPr>
          <p:nvPr/>
        </p:nvSpPr>
        <p:spPr bwMode="auto">
          <a:xfrm>
            <a:off x="7987925" y="4001057"/>
            <a:ext cx="308135" cy="33609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/>
              <a:t>C</a:t>
            </a:r>
            <a:endParaRPr kumimoji="0" lang="en-US" altLang="zh-CN" sz="1400" b="1"/>
          </a:p>
        </p:txBody>
      </p:sp>
      <p:sp>
        <p:nvSpPr>
          <p:cNvPr id="21589" name="Oval 52"/>
          <p:cNvSpPr>
            <a:spLocks noChangeArrowheads="1"/>
          </p:cNvSpPr>
          <p:nvPr/>
        </p:nvSpPr>
        <p:spPr bwMode="auto">
          <a:xfrm>
            <a:off x="7923426" y="4049706"/>
            <a:ext cx="364042" cy="28008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86" name="Text Box 54"/>
          <p:cNvSpPr txBox="1">
            <a:spLocks noChangeArrowheads="1"/>
          </p:cNvSpPr>
          <p:nvPr/>
        </p:nvSpPr>
        <p:spPr bwMode="auto">
          <a:xfrm>
            <a:off x="7459483" y="4563709"/>
            <a:ext cx="308135" cy="33360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/>
              <a:t>E</a:t>
            </a:r>
            <a:endParaRPr kumimoji="0" lang="en-US" altLang="zh-CN" sz="1400" b="1"/>
          </a:p>
        </p:txBody>
      </p:sp>
      <p:sp>
        <p:nvSpPr>
          <p:cNvPr id="21587" name="Oval 55"/>
          <p:cNvSpPr>
            <a:spLocks noChangeArrowheads="1"/>
          </p:cNvSpPr>
          <p:nvPr/>
        </p:nvSpPr>
        <p:spPr bwMode="auto">
          <a:xfrm>
            <a:off x="7394984" y="4611943"/>
            <a:ext cx="364042" cy="27800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84" name="Text Box 57"/>
          <p:cNvSpPr txBox="1">
            <a:spLocks noChangeArrowheads="1"/>
          </p:cNvSpPr>
          <p:nvPr/>
        </p:nvSpPr>
        <p:spPr bwMode="auto">
          <a:xfrm>
            <a:off x="6135117" y="5181134"/>
            <a:ext cx="308135" cy="33609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 dirty="0"/>
              <a:t>F</a:t>
            </a:r>
            <a:endParaRPr kumimoji="0" lang="en-US" altLang="zh-CN" sz="1400" b="1" dirty="0"/>
          </a:p>
        </p:txBody>
      </p:sp>
      <p:sp>
        <p:nvSpPr>
          <p:cNvPr id="21585" name="Oval 58"/>
          <p:cNvSpPr>
            <a:spLocks noChangeArrowheads="1"/>
          </p:cNvSpPr>
          <p:nvPr/>
        </p:nvSpPr>
        <p:spPr bwMode="auto">
          <a:xfrm>
            <a:off x="6070618" y="5229783"/>
            <a:ext cx="364042" cy="28008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82" name="Text Box 60"/>
          <p:cNvSpPr txBox="1">
            <a:spLocks noChangeArrowheads="1"/>
          </p:cNvSpPr>
          <p:nvPr/>
        </p:nvSpPr>
        <p:spPr bwMode="auto">
          <a:xfrm>
            <a:off x="7723704" y="5181134"/>
            <a:ext cx="308135" cy="33609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 dirty="0"/>
              <a:t>G</a:t>
            </a:r>
            <a:endParaRPr kumimoji="0" lang="en-US" altLang="zh-CN" sz="1400" b="1" dirty="0"/>
          </a:p>
        </p:txBody>
      </p:sp>
      <p:sp>
        <p:nvSpPr>
          <p:cNvPr id="21583" name="Oval 61"/>
          <p:cNvSpPr>
            <a:spLocks noChangeArrowheads="1"/>
          </p:cNvSpPr>
          <p:nvPr/>
        </p:nvSpPr>
        <p:spPr bwMode="auto">
          <a:xfrm>
            <a:off x="7659205" y="5229783"/>
            <a:ext cx="364042" cy="28008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80" name="Text Box 63"/>
          <p:cNvSpPr txBox="1">
            <a:spLocks noChangeArrowheads="1"/>
          </p:cNvSpPr>
          <p:nvPr/>
        </p:nvSpPr>
        <p:spPr bwMode="auto">
          <a:xfrm>
            <a:off x="7185218" y="5173767"/>
            <a:ext cx="310887" cy="33609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21581" name="Oval 64"/>
          <p:cNvSpPr>
            <a:spLocks noChangeArrowheads="1"/>
          </p:cNvSpPr>
          <p:nvPr/>
        </p:nvSpPr>
        <p:spPr bwMode="auto">
          <a:xfrm>
            <a:off x="7127501" y="5229783"/>
            <a:ext cx="367292" cy="280082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78" name="Text Box 66"/>
          <p:cNvSpPr txBox="1">
            <a:spLocks noChangeArrowheads="1"/>
          </p:cNvSpPr>
          <p:nvPr/>
        </p:nvSpPr>
        <p:spPr bwMode="auto">
          <a:xfrm>
            <a:off x="5596631" y="5173767"/>
            <a:ext cx="310887" cy="33609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21579" name="Oval 67"/>
          <p:cNvSpPr>
            <a:spLocks noChangeArrowheads="1"/>
          </p:cNvSpPr>
          <p:nvPr/>
        </p:nvSpPr>
        <p:spPr bwMode="auto">
          <a:xfrm>
            <a:off x="5538914" y="5229783"/>
            <a:ext cx="367292" cy="280082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76" name="Text Box 69"/>
          <p:cNvSpPr txBox="1">
            <a:spLocks noChangeArrowheads="1"/>
          </p:cNvSpPr>
          <p:nvPr/>
        </p:nvSpPr>
        <p:spPr bwMode="auto">
          <a:xfrm>
            <a:off x="5067679" y="5173767"/>
            <a:ext cx="308135" cy="336098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 sz="1400" b="1"/>
          </a:p>
        </p:txBody>
      </p:sp>
      <p:sp>
        <p:nvSpPr>
          <p:cNvPr id="21577" name="Oval 70"/>
          <p:cNvSpPr>
            <a:spLocks noChangeArrowheads="1"/>
          </p:cNvSpPr>
          <p:nvPr/>
        </p:nvSpPr>
        <p:spPr bwMode="auto">
          <a:xfrm>
            <a:off x="5010472" y="5229783"/>
            <a:ext cx="364042" cy="280082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64" name="Line 71"/>
          <p:cNvSpPr>
            <a:spLocks noChangeShapeType="1"/>
          </p:cNvSpPr>
          <p:nvPr/>
        </p:nvSpPr>
        <p:spPr bwMode="auto">
          <a:xfrm flipH="1">
            <a:off x="6113023" y="3665060"/>
            <a:ext cx="782877" cy="433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65" name="Line 72"/>
          <p:cNvSpPr>
            <a:spLocks noChangeShapeType="1"/>
          </p:cNvSpPr>
          <p:nvPr/>
        </p:nvSpPr>
        <p:spPr bwMode="auto">
          <a:xfrm>
            <a:off x="7130763" y="3665060"/>
            <a:ext cx="782877" cy="4780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66" name="Line 73"/>
          <p:cNvSpPr>
            <a:spLocks noChangeShapeType="1"/>
          </p:cNvSpPr>
          <p:nvPr/>
        </p:nvSpPr>
        <p:spPr bwMode="auto">
          <a:xfrm flipH="1">
            <a:off x="5506294" y="4292443"/>
            <a:ext cx="391438" cy="328629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67" name="Line 74"/>
          <p:cNvSpPr>
            <a:spLocks noChangeShapeType="1"/>
          </p:cNvSpPr>
          <p:nvPr/>
        </p:nvSpPr>
        <p:spPr bwMode="auto">
          <a:xfrm>
            <a:off x="6034736" y="4307381"/>
            <a:ext cx="371866" cy="298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68" name="Line 75"/>
          <p:cNvSpPr>
            <a:spLocks noChangeShapeType="1"/>
          </p:cNvSpPr>
          <p:nvPr/>
        </p:nvSpPr>
        <p:spPr bwMode="auto">
          <a:xfrm flipH="1">
            <a:off x="5212715" y="4860076"/>
            <a:ext cx="195719" cy="388380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69" name="Line 76"/>
          <p:cNvSpPr>
            <a:spLocks noChangeShapeType="1"/>
          </p:cNvSpPr>
          <p:nvPr/>
        </p:nvSpPr>
        <p:spPr bwMode="auto">
          <a:xfrm>
            <a:off x="5538914" y="4865055"/>
            <a:ext cx="202243" cy="368463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70" name="Line 77"/>
          <p:cNvSpPr>
            <a:spLocks noChangeShapeType="1"/>
          </p:cNvSpPr>
          <p:nvPr/>
        </p:nvSpPr>
        <p:spPr bwMode="auto">
          <a:xfrm flipH="1">
            <a:off x="6308743" y="4860076"/>
            <a:ext cx="215291" cy="3734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71" name="Line 78"/>
          <p:cNvSpPr>
            <a:spLocks noChangeShapeType="1"/>
          </p:cNvSpPr>
          <p:nvPr/>
        </p:nvSpPr>
        <p:spPr bwMode="auto">
          <a:xfrm>
            <a:off x="6599059" y="4865055"/>
            <a:ext cx="179409" cy="383401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72" name="Line 79"/>
          <p:cNvSpPr>
            <a:spLocks noChangeShapeType="1"/>
          </p:cNvSpPr>
          <p:nvPr/>
        </p:nvSpPr>
        <p:spPr bwMode="auto">
          <a:xfrm flipH="1">
            <a:off x="7639633" y="4307381"/>
            <a:ext cx="371866" cy="3435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73" name="Line 80"/>
          <p:cNvSpPr>
            <a:spLocks noChangeShapeType="1"/>
          </p:cNvSpPr>
          <p:nvPr/>
        </p:nvSpPr>
        <p:spPr bwMode="auto">
          <a:xfrm>
            <a:off x="8168075" y="4337256"/>
            <a:ext cx="352295" cy="298754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74" name="Line 81"/>
          <p:cNvSpPr>
            <a:spLocks noChangeShapeType="1"/>
          </p:cNvSpPr>
          <p:nvPr/>
        </p:nvSpPr>
        <p:spPr bwMode="auto">
          <a:xfrm flipH="1">
            <a:off x="7333006" y="4929785"/>
            <a:ext cx="195719" cy="373442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sp>
        <p:nvSpPr>
          <p:cNvPr id="21575" name="Line 82"/>
          <p:cNvSpPr>
            <a:spLocks noChangeShapeType="1"/>
          </p:cNvSpPr>
          <p:nvPr/>
        </p:nvSpPr>
        <p:spPr bwMode="auto">
          <a:xfrm>
            <a:off x="7659205" y="4865055"/>
            <a:ext cx="156575" cy="36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08000"/>
          <a:lstStyle/>
          <a:p>
            <a:endParaRPr lang="zh-CN" altLang="en-US"/>
          </a:p>
        </p:txBody>
      </p:sp>
      <p:grpSp>
        <p:nvGrpSpPr>
          <p:cNvPr id="24" name="Group 83"/>
          <p:cNvGrpSpPr/>
          <p:nvPr/>
        </p:nvGrpSpPr>
        <p:grpSpPr bwMode="auto">
          <a:xfrm>
            <a:off x="1826840" y="5915744"/>
            <a:ext cx="6705600" cy="609600"/>
            <a:chOff x="-3" y="-3"/>
            <a:chExt cx="3561" cy="486"/>
          </a:xfrm>
        </p:grpSpPr>
        <p:grpSp>
          <p:nvGrpSpPr>
            <p:cNvPr id="21510" name="Group 84"/>
            <p:cNvGrpSpPr/>
            <p:nvPr/>
          </p:nvGrpSpPr>
          <p:grpSpPr bwMode="auto">
            <a:xfrm>
              <a:off x="0" y="0"/>
              <a:ext cx="3555" cy="480"/>
              <a:chOff x="0" y="0"/>
              <a:chExt cx="3555" cy="480"/>
            </a:xfrm>
          </p:grpSpPr>
          <p:grpSp>
            <p:nvGrpSpPr>
              <p:cNvPr id="21512" name="Group 85"/>
              <p:cNvGrpSpPr/>
              <p:nvPr/>
            </p:nvGrpSpPr>
            <p:grpSpPr bwMode="auto">
              <a:xfrm>
                <a:off x="0" y="0"/>
                <a:ext cx="273" cy="480"/>
                <a:chOff x="0" y="0"/>
                <a:chExt cx="273" cy="480"/>
              </a:xfrm>
            </p:grpSpPr>
            <p:sp>
              <p:nvSpPr>
                <p:cNvPr id="21549" name="Rectangle 8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A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50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3" name="Group 88"/>
              <p:cNvGrpSpPr/>
              <p:nvPr/>
            </p:nvGrpSpPr>
            <p:grpSpPr bwMode="auto">
              <a:xfrm>
                <a:off x="273" y="0"/>
                <a:ext cx="273" cy="480"/>
                <a:chOff x="273" y="0"/>
                <a:chExt cx="273" cy="480"/>
              </a:xfrm>
            </p:grpSpPr>
            <p:sp>
              <p:nvSpPr>
                <p:cNvPr id="21547" name="Rectangle 89"/>
                <p:cNvSpPr>
                  <a:spLocks noChangeArrowheads="1"/>
                </p:cNvSpPr>
                <p:nvPr/>
              </p:nvSpPr>
              <p:spPr bwMode="auto">
                <a:xfrm>
                  <a:off x="316" y="0"/>
                  <a:ext cx="18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B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48" name="Rectangle 90"/>
                <p:cNvSpPr>
                  <a:spLocks noChangeArrowheads="1"/>
                </p:cNvSpPr>
                <p:nvPr/>
              </p:nvSpPr>
              <p:spPr bwMode="auto">
                <a:xfrm>
                  <a:off x="273" y="0"/>
                  <a:ext cx="27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4" name="Group 91"/>
              <p:cNvGrpSpPr/>
              <p:nvPr/>
            </p:nvGrpSpPr>
            <p:grpSpPr bwMode="auto">
              <a:xfrm>
                <a:off x="546" y="0"/>
                <a:ext cx="274" cy="480"/>
                <a:chOff x="546" y="0"/>
                <a:chExt cx="274" cy="480"/>
              </a:xfrm>
            </p:grpSpPr>
            <p:sp>
              <p:nvSpPr>
                <p:cNvPr id="21545" name="Rectangle 92"/>
                <p:cNvSpPr>
                  <a:spLocks noChangeArrowheads="1"/>
                </p:cNvSpPr>
                <p:nvPr/>
              </p:nvSpPr>
              <p:spPr bwMode="auto">
                <a:xfrm>
                  <a:off x="589" y="0"/>
                  <a:ext cx="18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C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46" name="Rectangle 93"/>
                <p:cNvSpPr>
                  <a:spLocks noChangeArrowheads="1"/>
                </p:cNvSpPr>
                <p:nvPr/>
              </p:nvSpPr>
              <p:spPr bwMode="auto">
                <a:xfrm>
                  <a:off x="546" y="0"/>
                  <a:ext cx="2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5" name="Group 94"/>
              <p:cNvGrpSpPr/>
              <p:nvPr/>
            </p:nvGrpSpPr>
            <p:grpSpPr bwMode="auto">
              <a:xfrm>
                <a:off x="820" y="0"/>
                <a:ext cx="273" cy="480"/>
                <a:chOff x="820" y="0"/>
                <a:chExt cx="273" cy="480"/>
              </a:xfrm>
            </p:grpSpPr>
            <p:sp>
              <p:nvSpPr>
                <p:cNvPr id="21543" name="Rectangle 95"/>
                <p:cNvSpPr>
                  <a:spLocks noChangeArrowheads="1"/>
                </p:cNvSpPr>
                <p:nvPr/>
              </p:nvSpPr>
              <p:spPr bwMode="auto">
                <a:xfrm>
                  <a:off x="863" y="0"/>
                  <a:ext cx="18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∧ 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44" name="Rectangle 96"/>
                <p:cNvSpPr>
                  <a:spLocks noChangeArrowheads="1"/>
                </p:cNvSpPr>
                <p:nvPr/>
              </p:nvSpPr>
              <p:spPr bwMode="auto">
                <a:xfrm>
                  <a:off x="820" y="0"/>
                  <a:ext cx="27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6" name="Group 97"/>
              <p:cNvGrpSpPr/>
              <p:nvPr/>
            </p:nvGrpSpPr>
            <p:grpSpPr bwMode="auto">
              <a:xfrm>
                <a:off x="1093" y="0"/>
                <a:ext cx="274" cy="480"/>
                <a:chOff x="1093" y="0"/>
                <a:chExt cx="274" cy="480"/>
              </a:xfrm>
            </p:grpSpPr>
            <p:sp>
              <p:nvSpPr>
                <p:cNvPr id="215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136" y="0"/>
                  <a:ext cx="18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D 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42" name="Rectangle 99"/>
                <p:cNvSpPr>
                  <a:spLocks noChangeArrowheads="1"/>
                </p:cNvSpPr>
                <p:nvPr/>
              </p:nvSpPr>
              <p:spPr bwMode="auto">
                <a:xfrm>
                  <a:off x="1093" y="0"/>
                  <a:ext cx="2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7" name="Group 100"/>
              <p:cNvGrpSpPr/>
              <p:nvPr/>
            </p:nvGrpSpPr>
            <p:grpSpPr bwMode="auto">
              <a:xfrm>
                <a:off x="1367" y="0"/>
                <a:ext cx="273" cy="480"/>
                <a:chOff x="1367" y="0"/>
                <a:chExt cx="273" cy="480"/>
              </a:xfrm>
            </p:grpSpPr>
            <p:sp>
              <p:nvSpPr>
                <p:cNvPr id="21539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10" y="0"/>
                  <a:ext cx="18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E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4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67" y="0"/>
                  <a:ext cx="27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8" name="Group 103"/>
              <p:cNvGrpSpPr/>
              <p:nvPr/>
            </p:nvGrpSpPr>
            <p:grpSpPr bwMode="auto">
              <a:xfrm>
                <a:off x="1640" y="0"/>
                <a:ext cx="274" cy="480"/>
                <a:chOff x="1640" y="0"/>
                <a:chExt cx="274" cy="480"/>
              </a:xfrm>
            </p:grpSpPr>
            <p:sp>
              <p:nvSpPr>
                <p:cNvPr id="2153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683" y="0"/>
                  <a:ext cx="18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∧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38" name="Rectangle 105"/>
                <p:cNvSpPr>
                  <a:spLocks noChangeArrowheads="1"/>
                </p:cNvSpPr>
                <p:nvPr/>
              </p:nvSpPr>
              <p:spPr bwMode="auto">
                <a:xfrm>
                  <a:off x="1640" y="0"/>
                  <a:ext cx="2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9" name="Group 106"/>
              <p:cNvGrpSpPr/>
              <p:nvPr/>
            </p:nvGrpSpPr>
            <p:grpSpPr bwMode="auto">
              <a:xfrm>
                <a:off x="1914" y="0"/>
                <a:ext cx="273" cy="480"/>
                <a:chOff x="1914" y="0"/>
                <a:chExt cx="273" cy="480"/>
              </a:xfrm>
            </p:grpSpPr>
            <p:sp>
              <p:nvSpPr>
                <p:cNvPr id="21535" name="Rectangle 107"/>
                <p:cNvSpPr>
                  <a:spLocks noChangeArrowheads="1"/>
                </p:cNvSpPr>
                <p:nvPr/>
              </p:nvSpPr>
              <p:spPr bwMode="auto">
                <a:xfrm>
                  <a:off x="1957" y="0"/>
                  <a:ext cx="18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∧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3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14" y="0"/>
                  <a:ext cx="27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0" name="Group 109"/>
              <p:cNvGrpSpPr/>
              <p:nvPr/>
            </p:nvGrpSpPr>
            <p:grpSpPr bwMode="auto">
              <a:xfrm>
                <a:off x="2187" y="0"/>
                <a:ext cx="274" cy="480"/>
                <a:chOff x="2187" y="0"/>
                <a:chExt cx="274" cy="480"/>
              </a:xfrm>
            </p:grpSpPr>
            <p:sp>
              <p:nvSpPr>
                <p:cNvPr id="21533" name="Rectangle 110"/>
                <p:cNvSpPr>
                  <a:spLocks noChangeArrowheads="1"/>
                </p:cNvSpPr>
                <p:nvPr/>
              </p:nvSpPr>
              <p:spPr bwMode="auto">
                <a:xfrm>
                  <a:off x="2230" y="0"/>
                  <a:ext cx="18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∧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34" name="Rectangle 111"/>
                <p:cNvSpPr>
                  <a:spLocks noChangeArrowheads="1"/>
                </p:cNvSpPr>
                <p:nvPr/>
              </p:nvSpPr>
              <p:spPr bwMode="auto">
                <a:xfrm>
                  <a:off x="2187" y="0"/>
                  <a:ext cx="2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1" name="Group 112"/>
              <p:cNvGrpSpPr/>
              <p:nvPr/>
            </p:nvGrpSpPr>
            <p:grpSpPr bwMode="auto">
              <a:xfrm>
                <a:off x="2461" y="0"/>
                <a:ext cx="273" cy="480"/>
                <a:chOff x="2461" y="0"/>
                <a:chExt cx="273" cy="480"/>
              </a:xfrm>
            </p:grpSpPr>
            <p:sp>
              <p:nvSpPr>
                <p:cNvPr id="21531" name="Rectangle 113"/>
                <p:cNvSpPr>
                  <a:spLocks noChangeArrowheads="1"/>
                </p:cNvSpPr>
                <p:nvPr/>
              </p:nvSpPr>
              <p:spPr bwMode="auto">
                <a:xfrm>
                  <a:off x="2504" y="0"/>
                  <a:ext cx="18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F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2461" y="0"/>
                  <a:ext cx="27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2" name="Group 115"/>
              <p:cNvGrpSpPr/>
              <p:nvPr/>
            </p:nvGrpSpPr>
            <p:grpSpPr bwMode="auto">
              <a:xfrm>
                <a:off x="2734" y="0"/>
                <a:ext cx="274" cy="480"/>
                <a:chOff x="2734" y="0"/>
                <a:chExt cx="274" cy="480"/>
              </a:xfrm>
            </p:grpSpPr>
            <p:sp>
              <p:nvSpPr>
                <p:cNvPr id="21529" name="Rectangle 116"/>
                <p:cNvSpPr>
                  <a:spLocks noChangeArrowheads="1"/>
                </p:cNvSpPr>
                <p:nvPr/>
              </p:nvSpPr>
              <p:spPr bwMode="auto">
                <a:xfrm>
                  <a:off x="2777" y="0"/>
                  <a:ext cx="18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∧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30" name="Rectangle 117"/>
                <p:cNvSpPr>
                  <a:spLocks noChangeArrowheads="1"/>
                </p:cNvSpPr>
                <p:nvPr/>
              </p:nvSpPr>
              <p:spPr bwMode="auto">
                <a:xfrm>
                  <a:off x="2734" y="0"/>
                  <a:ext cx="2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3" name="Group 118"/>
              <p:cNvGrpSpPr/>
              <p:nvPr/>
            </p:nvGrpSpPr>
            <p:grpSpPr bwMode="auto">
              <a:xfrm>
                <a:off x="3008" y="0"/>
                <a:ext cx="273" cy="480"/>
                <a:chOff x="3008" y="0"/>
                <a:chExt cx="273" cy="480"/>
              </a:xfrm>
            </p:grpSpPr>
            <p:sp>
              <p:nvSpPr>
                <p:cNvPr id="2152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051" y="0"/>
                  <a:ext cx="18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∧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28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08" y="0"/>
                  <a:ext cx="27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4" name="Group 121"/>
              <p:cNvGrpSpPr/>
              <p:nvPr/>
            </p:nvGrpSpPr>
            <p:grpSpPr bwMode="auto">
              <a:xfrm>
                <a:off x="3281" y="0"/>
                <a:ext cx="274" cy="480"/>
                <a:chOff x="3281" y="0"/>
                <a:chExt cx="274" cy="480"/>
              </a:xfrm>
            </p:grpSpPr>
            <p:sp>
              <p:nvSpPr>
                <p:cNvPr id="21525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24" y="0"/>
                  <a:ext cx="18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26800"/>
                <a:lstStyle/>
                <a:p>
                  <a:pPr algn="just"/>
                  <a:r>
                    <a:rPr lang="en-US" altLang="zh-CN" sz="1600" b="1"/>
                    <a:t>G</a:t>
                  </a:r>
                  <a:endParaRPr lang="en-US" altLang="zh-CN" sz="1600" b="1"/>
                </a:p>
                <a:p>
                  <a:pPr algn="just" eaLnBrk="0" hangingPunct="0"/>
                  <a:endParaRPr lang="en-US" altLang="zh-CN" sz="1600" b="1"/>
                </a:p>
              </p:txBody>
            </p:sp>
            <p:sp>
              <p:nvSpPr>
                <p:cNvPr id="21526" name="Rectangle 123"/>
                <p:cNvSpPr>
                  <a:spLocks noChangeArrowheads="1"/>
                </p:cNvSpPr>
                <p:nvPr/>
              </p:nvSpPr>
              <p:spPr bwMode="auto">
                <a:xfrm>
                  <a:off x="3281" y="0"/>
                  <a:ext cx="2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2680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11" name="Rectangle 124"/>
            <p:cNvSpPr>
              <a:spLocks noChangeArrowheads="1"/>
            </p:cNvSpPr>
            <p:nvPr/>
          </p:nvSpPr>
          <p:spPr bwMode="auto">
            <a:xfrm>
              <a:off x="-3" y="-3"/>
              <a:ext cx="3561" cy="48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26800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7543800" cy="882080"/>
          </a:xfrm>
        </p:spPr>
        <p:txBody>
          <a:bodyPr/>
          <a:lstStyle/>
          <a:p>
            <a:r>
              <a:rPr lang="zh-CN" altLang="en-US" dirty="0" smtClean="0"/>
              <a:t>二叉树顺序</a:t>
            </a:r>
            <a:r>
              <a:rPr lang="zh-CN" altLang="en-US" dirty="0"/>
              <a:t>存储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一般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0" y="-45164"/>
            <a:ext cx="7992888" cy="66920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125"/>
          <p:cNvGrpSpPr/>
          <p:nvPr/>
        </p:nvGrpSpPr>
        <p:grpSpPr bwMode="auto">
          <a:xfrm>
            <a:off x="1313109" y="6063952"/>
            <a:ext cx="6858000" cy="533400"/>
            <a:chOff x="-3" y="-3"/>
            <a:chExt cx="3726" cy="486"/>
          </a:xfrm>
        </p:grpSpPr>
        <p:grpSp>
          <p:nvGrpSpPr>
            <p:cNvPr id="22559" name="Group 123"/>
            <p:cNvGrpSpPr/>
            <p:nvPr/>
          </p:nvGrpSpPr>
          <p:grpSpPr bwMode="auto">
            <a:xfrm>
              <a:off x="0" y="0"/>
              <a:ext cx="3720" cy="480"/>
              <a:chOff x="0" y="0"/>
              <a:chExt cx="3720" cy="480"/>
            </a:xfrm>
          </p:grpSpPr>
          <p:grpSp>
            <p:nvGrpSpPr>
              <p:cNvPr id="22561" name="Group 94"/>
              <p:cNvGrpSpPr/>
              <p:nvPr/>
            </p:nvGrpSpPr>
            <p:grpSpPr bwMode="auto">
              <a:xfrm>
                <a:off x="0" y="0"/>
                <a:ext cx="248" cy="480"/>
                <a:chOff x="0" y="0"/>
                <a:chExt cx="248" cy="480"/>
              </a:xfrm>
            </p:grpSpPr>
            <p:sp>
              <p:nvSpPr>
                <p:cNvPr id="22604" name="Rectangle 7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A 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605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62" name="Group 96"/>
              <p:cNvGrpSpPr/>
              <p:nvPr/>
            </p:nvGrpSpPr>
            <p:grpSpPr bwMode="auto">
              <a:xfrm>
                <a:off x="248" y="0"/>
                <a:ext cx="248" cy="480"/>
                <a:chOff x="248" y="0"/>
                <a:chExt cx="248" cy="480"/>
              </a:xfrm>
            </p:grpSpPr>
            <p:sp>
              <p:nvSpPr>
                <p:cNvPr id="22602" name="Rectangle 79"/>
                <p:cNvSpPr>
                  <a:spLocks noChangeArrowheads="1"/>
                </p:cNvSpPr>
                <p:nvPr/>
              </p:nvSpPr>
              <p:spPr bwMode="auto">
                <a:xfrm>
                  <a:off x="291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 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603" name="Rectangle 95"/>
                <p:cNvSpPr>
                  <a:spLocks noChangeArrowheads="1"/>
                </p:cNvSpPr>
                <p:nvPr/>
              </p:nvSpPr>
              <p:spPr bwMode="auto">
                <a:xfrm>
                  <a:off x="248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63" name="Group 98"/>
              <p:cNvGrpSpPr/>
              <p:nvPr/>
            </p:nvGrpSpPr>
            <p:grpSpPr bwMode="auto">
              <a:xfrm>
                <a:off x="496" y="0"/>
                <a:ext cx="248" cy="480"/>
                <a:chOff x="496" y="0"/>
                <a:chExt cx="248" cy="480"/>
              </a:xfrm>
            </p:grpSpPr>
            <p:sp>
              <p:nvSpPr>
                <p:cNvPr id="22600" name="Rectangle 80"/>
                <p:cNvSpPr>
                  <a:spLocks noChangeArrowheads="1"/>
                </p:cNvSpPr>
                <p:nvPr/>
              </p:nvSpPr>
              <p:spPr bwMode="auto">
                <a:xfrm>
                  <a:off x="539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B 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601" name="Rectangle 97"/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64" name="Group 100"/>
              <p:cNvGrpSpPr/>
              <p:nvPr/>
            </p:nvGrpSpPr>
            <p:grpSpPr bwMode="auto">
              <a:xfrm>
                <a:off x="744" y="0"/>
                <a:ext cx="248" cy="480"/>
                <a:chOff x="744" y="0"/>
                <a:chExt cx="248" cy="480"/>
              </a:xfrm>
            </p:grpSpPr>
            <p:sp>
              <p:nvSpPr>
                <p:cNvPr id="22598" name="Rectangle 81"/>
                <p:cNvSpPr>
                  <a:spLocks noChangeArrowheads="1"/>
                </p:cNvSpPr>
                <p:nvPr/>
              </p:nvSpPr>
              <p:spPr bwMode="auto">
                <a:xfrm>
                  <a:off x="787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99" name="Rectangle 99"/>
                <p:cNvSpPr>
                  <a:spLocks noChangeArrowheads="1"/>
                </p:cNvSpPr>
                <p:nvPr/>
              </p:nvSpPr>
              <p:spPr bwMode="auto">
                <a:xfrm>
                  <a:off x="744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65" name="Group 102"/>
              <p:cNvGrpSpPr/>
              <p:nvPr/>
            </p:nvGrpSpPr>
            <p:grpSpPr bwMode="auto">
              <a:xfrm>
                <a:off x="992" y="0"/>
                <a:ext cx="248" cy="480"/>
                <a:chOff x="992" y="0"/>
                <a:chExt cx="248" cy="480"/>
              </a:xfrm>
            </p:grpSpPr>
            <p:sp>
              <p:nvSpPr>
                <p:cNvPr id="22596" name="Rectangle 82"/>
                <p:cNvSpPr>
                  <a:spLocks noChangeArrowheads="1"/>
                </p:cNvSpPr>
                <p:nvPr/>
              </p:nvSpPr>
              <p:spPr bwMode="auto">
                <a:xfrm>
                  <a:off x="1035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97" name="Rectangle 101"/>
                <p:cNvSpPr>
                  <a:spLocks noChangeArrowheads="1"/>
                </p:cNvSpPr>
                <p:nvPr/>
              </p:nvSpPr>
              <p:spPr bwMode="auto">
                <a:xfrm>
                  <a:off x="992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66" name="Group 104"/>
              <p:cNvGrpSpPr/>
              <p:nvPr/>
            </p:nvGrpSpPr>
            <p:grpSpPr bwMode="auto">
              <a:xfrm>
                <a:off x="1240" y="0"/>
                <a:ext cx="248" cy="480"/>
                <a:chOff x="1240" y="0"/>
                <a:chExt cx="248" cy="480"/>
              </a:xfrm>
            </p:grpSpPr>
            <p:sp>
              <p:nvSpPr>
                <p:cNvPr id="22594" name="Rectangle 83"/>
                <p:cNvSpPr>
                  <a:spLocks noChangeArrowheads="1"/>
                </p:cNvSpPr>
                <p:nvPr/>
              </p:nvSpPr>
              <p:spPr bwMode="auto">
                <a:xfrm>
                  <a:off x="1283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95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40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67" name="Group 106"/>
              <p:cNvGrpSpPr/>
              <p:nvPr/>
            </p:nvGrpSpPr>
            <p:grpSpPr bwMode="auto">
              <a:xfrm>
                <a:off x="1488" y="0"/>
                <a:ext cx="248" cy="480"/>
                <a:chOff x="1488" y="0"/>
                <a:chExt cx="248" cy="480"/>
              </a:xfrm>
            </p:grpSpPr>
            <p:sp>
              <p:nvSpPr>
                <p:cNvPr id="22592" name="Rectangle 84"/>
                <p:cNvSpPr>
                  <a:spLocks noChangeArrowheads="1"/>
                </p:cNvSpPr>
                <p:nvPr/>
              </p:nvSpPr>
              <p:spPr bwMode="auto">
                <a:xfrm>
                  <a:off x="1531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C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88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68" name="Group 108"/>
              <p:cNvGrpSpPr/>
              <p:nvPr/>
            </p:nvGrpSpPr>
            <p:grpSpPr bwMode="auto">
              <a:xfrm>
                <a:off x="1736" y="0"/>
                <a:ext cx="248" cy="480"/>
                <a:chOff x="1736" y="0"/>
                <a:chExt cx="248" cy="480"/>
              </a:xfrm>
            </p:grpSpPr>
            <p:sp>
              <p:nvSpPr>
                <p:cNvPr id="22590" name="Rectangle 85"/>
                <p:cNvSpPr>
                  <a:spLocks noChangeArrowheads="1"/>
                </p:cNvSpPr>
                <p:nvPr/>
              </p:nvSpPr>
              <p:spPr bwMode="auto">
                <a:xfrm>
                  <a:off x="1779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9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736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69" name="Group 110"/>
              <p:cNvGrpSpPr/>
              <p:nvPr/>
            </p:nvGrpSpPr>
            <p:grpSpPr bwMode="auto">
              <a:xfrm>
                <a:off x="1984" y="0"/>
                <a:ext cx="248" cy="480"/>
                <a:chOff x="1984" y="0"/>
                <a:chExt cx="248" cy="480"/>
              </a:xfrm>
            </p:grpSpPr>
            <p:sp>
              <p:nvSpPr>
                <p:cNvPr id="22588" name="Rectangle 86"/>
                <p:cNvSpPr>
                  <a:spLocks noChangeArrowheads="1"/>
                </p:cNvSpPr>
                <p:nvPr/>
              </p:nvSpPr>
              <p:spPr bwMode="auto">
                <a:xfrm>
                  <a:off x="2027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89" name="Rectangle 109"/>
                <p:cNvSpPr>
                  <a:spLocks noChangeArrowheads="1"/>
                </p:cNvSpPr>
                <p:nvPr/>
              </p:nvSpPr>
              <p:spPr bwMode="auto">
                <a:xfrm>
                  <a:off x="1984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70" name="Group 112"/>
              <p:cNvGrpSpPr/>
              <p:nvPr/>
            </p:nvGrpSpPr>
            <p:grpSpPr bwMode="auto">
              <a:xfrm>
                <a:off x="2232" y="0"/>
                <a:ext cx="248" cy="480"/>
                <a:chOff x="2232" y="0"/>
                <a:chExt cx="248" cy="480"/>
              </a:xfrm>
            </p:grpSpPr>
            <p:sp>
              <p:nvSpPr>
                <p:cNvPr id="22586" name="Rectangle 87"/>
                <p:cNvSpPr>
                  <a:spLocks noChangeArrowheads="1"/>
                </p:cNvSpPr>
                <p:nvPr/>
              </p:nvSpPr>
              <p:spPr bwMode="auto">
                <a:xfrm>
                  <a:off x="2275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87" name="Rectangle 111"/>
                <p:cNvSpPr>
                  <a:spLocks noChangeArrowheads="1"/>
                </p:cNvSpPr>
                <p:nvPr/>
              </p:nvSpPr>
              <p:spPr bwMode="auto">
                <a:xfrm>
                  <a:off x="2232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71" name="Group 114"/>
              <p:cNvGrpSpPr/>
              <p:nvPr/>
            </p:nvGrpSpPr>
            <p:grpSpPr bwMode="auto">
              <a:xfrm>
                <a:off x="2480" y="0"/>
                <a:ext cx="248" cy="480"/>
                <a:chOff x="2480" y="0"/>
                <a:chExt cx="248" cy="480"/>
              </a:xfrm>
            </p:grpSpPr>
            <p:sp>
              <p:nvSpPr>
                <p:cNvPr id="22584" name="Rectangle 88"/>
                <p:cNvSpPr>
                  <a:spLocks noChangeArrowheads="1"/>
                </p:cNvSpPr>
                <p:nvPr/>
              </p:nvSpPr>
              <p:spPr bwMode="auto">
                <a:xfrm>
                  <a:off x="2523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85" name="Rectangle 113"/>
                <p:cNvSpPr>
                  <a:spLocks noChangeArrowheads="1"/>
                </p:cNvSpPr>
                <p:nvPr/>
              </p:nvSpPr>
              <p:spPr bwMode="auto">
                <a:xfrm>
                  <a:off x="2480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72" name="Group 116"/>
              <p:cNvGrpSpPr/>
              <p:nvPr/>
            </p:nvGrpSpPr>
            <p:grpSpPr bwMode="auto">
              <a:xfrm>
                <a:off x="2728" y="0"/>
                <a:ext cx="248" cy="480"/>
                <a:chOff x="2728" y="0"/>
                <a:chExt cx="248" cy="480"/>
              </a:xfrm>
            </p:grpSpPr>
            <p:sp>
              <p:nvSpPr>
                <p:cNvPr id="22582" name="Rectangle 89"/>
                <p:cNvSpPr>
                  <a:spLocks noChangeArrowheads="1"/>
                </p:cNvSpPr>
                <p:nvPr/>
              </p:nvSpPr>
              <p:spPr bwMode="auto">
                <a:xfrm>
                  <a:off x="2771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8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728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73" name="Group 118"/>
              <p:cNvGrpSpPr/>
              <p:nvPr/>
            </p:nvGrpSpPr>
            <p:grpSpPr bwMode="auto">
              <a:xfrm>
                <a:off x="2976" y="0"/>
                <a:ext cx="248" cy="480"/>
                <a:chOff x="2976" y="0"/>
                <a:chExt cx="248" cy="480"/>
              </a:xfrm>
            </p:grpSpPr>
            <p:sp>
              <p:nvSpPr>
                <p:cNvPr id="22580" name="Rectangle 90"/>
                <p:cNvSpPr>
                  <a:spLocks noChangeArrowheads="1"/>
                </p:cNvSpPr>
                <p:nvPr/>
              </p:nvSpPr>
              <p:spPr bwMode="auto">
                <a:xfrm>
                  <a:off x="3019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2976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74" name="Group 120"/>
              <p:cNvGrpSpPr/>
              <p:nvPr/>
            </p:nvGrpSpPr>
            <p:grpSpPr bwMode="auto">
              <a:xfrm>
                <a:off x="3224" y="0"/>
                <a:ext cx="248" cy="480"/>
                <a:chOff x="3224" y="0"/>
                <a:chExt cx="248" cy="480"/>
              </a:xfrm>
            </p:grpSpPr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267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∧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79" name="Rectangle 119"/>
                <p:cNvSpPr>
                  <a:spLocks noChangeArrowheads="1"/>
                </p:cNvSpPr>
                <p:nvPr/>
              </p:nvSpPr>
              <p:spPr bwMode="auto">
                <a:xfrm>
                  <a:off x="3224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  <p:grpSp>
            <p:nvGrpSpPr>
              <p:cNvPr id="22575" name="Group 122"/>
              <p:cNvGrpSpPr/>
              <p:nvPr/>
            </p:nvGrpSpPr>
            <p:grpSpPr bwMode="auto">
              <a:xfrm>
                <a:off x="3472" y="0"/>
                <a:ext cx="248" cy="480"/>
                <a:chOff x="3472" y="0"/>
                <a:chExt cx="248" cy="480"/>
              </a:xfrm>
            </p:grpSpPr>
            <p:sp>
              <p:nvSpPr>
                <p:cNvPr id="22576" name="Rectangle 92"/>
                <p:cNvSpPr>
                  <a:spLocks noChangeArrowheads="1"/>
                </p:cNvSpPr>
                <p:nvPr/>
              </p:nvSpPr>
              <p:spPr bwMode="auto">
                <a:xfrm>
                  <a:off x="3515" y="0"/>
                  <a:ext cx="16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/>
                <a:p>
                  <a:pPr algn="just"/>
                  <a:r>
                    <a:rPr lang="en-US" altLang="zh-CN" sz="2400" b="1">
                      <a:latin typeface="+mj-lt"/>
                    </a:rPr>
                    <a:t>D</a:t>
                  </a:r>
                  <a:endParaRPr lang="en-US" altLang="zh-CN" sz="2400" b="1">
                    <a:latin typeface="+mj-lt"/>
                  </a:endParaRPr>
                </a:p>
                <a:p>
                  <a:pPr algn="just" eaLnBrk="0" hangingPunct="0"/>
                  <a:endParaRPr lang="en-US" altLang="zh-CN" sz="2400" b="1">
                    <a:latin typeface="+mj-lt"/>
                  </a:endParaRPr>
                </a:p>
              </p:txBody>
            </p:sp>
            <p:sp>
              <p:nvSpPr>
                <p:cNvPr id="22577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72" y="0"/>
                  <a:ext cx="2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82800"/>
                <a:lstStyle/>
                <a:p>
                  <a:endParaRPr lang="zh-CN" altLang="en-US" sz="4800">
                    <a:latin typeface="+mj-lt"/>
                  </a:endParaRPr>
                </a:p>
              </p:txBody>
            </p:sp>
          </p:grpSp>
        </p:grpSp>
        <p:sp>
          <p:nvSpPr>
            <p:cNvPr id="22560" name="Rectangle 124"/>
            <p:cNvSpPr>
              <a:spLocks noChangeArrowheads="1"/>
            </p:cNvSpPr>
            <p:nvPr/>
          </p:nvSpPr>
          <p:spPr bwMode="auto">
            <a:xfrm>
              <a:off x="-3" y="-3"/>
              <a:ext cx="3726" cy="48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/>
            <a:lstStyle/>
            <a:p>
              <a:endParaRPr lang="zh-CN" altLang="en-US" sz="4800">
                <a:latin typeface="+mj-lt"/>
              </a:endParaRPr>
            </a:p>
          </p:txBody>
        </p:sp>
      </p:grpSp>
      <p:sp>
        <p:nvSpPr>
          <p:cNvPr id="308350" name="Text Box 126"/>
          <p:cNvSpPr txBox="1">
            <a:spLocks noChangeArrowheads="1"/>
          </p:cNvSpPr>
          <p:nvPr/>
        </p:nvSpPr>
        <p:spPr bwMode="auto">
          <a:xfrm>
            <a:off x="1475656" y="3253186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 dirty="0">
                <a:latin typeface="+mj-ea"/>
                <a:ea typeface="+mj-ea"/>
              </a:rPr>
              <a:t>右单支二叉树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308351" name="Text Box 127"/>
          <p:cNvSpPr txBox="1">
            <a:spLocks noChangeArrowheads="1"/>
          </p:cNvSpPr>
          <p:nvPr/>
        </p:nvSpPr>
        <p:spPr bwMode="auto">
          <a:xfrm>
            <a:off x="5434881" y="3253186"/>
            <a:ext cx="3124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>
                <a:latin typeface="+mj-ea"/>
                <a:ea typeface="+mj-ea"/>
              </a:rPr>
              <a:t>改造后的完全二叉树</a:t>
            </a:r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9" y="111181"/>
            <a:ext cx="8820472" cy="5405382"/>
          </a:xfrm>
        </p:spPr>
        <p:txBody>
          <a:bodyPr/>
          <a:lstStyle/>
          <a:p>
            <a:r>
              <a:rPr lang="zh-CN" altLang="en-US" sz="2800" dirty="0"/>
              <a:t>法一：将二叉树补全为完全</a:t>
            </a:r>
            <a:r>
              <a:rPr lang="zh-CN" altLang="en-US" sz="2800" dirty="0" smtClean="0"/>
              <a:t>二叉树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浪费</a:t>
            </a:r>
            <a:r>
              <a:rPr lang="en-US" altLang="zh-CN" sz="2800" dirty="0" smtClean="0"/>
              <a:t>)</a:t>
            </a:r>
            <a:endParaRPr lang="zh-CN" altLang="en-US" sz="2800" dirty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法</a:t>
            </a:r>
            <a:r>
              <a:rPr lang="zh-CN" altLang="en-US" sz="2800" b="1" dirty="0"/>
              <a:t>二：直接计算各结点的编号</a:t>
            </a:r>
            <a:r>
              <a:rPr lang="en-US" altLang="zh-CN" sz="2800" b="1" dirty="0" err="1"/>
              <a:t>i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放</a:t>
            </a:r>
            <a:r>
              <a:rPr lang="zh-CN" altLang="en-US" sz="2800" b="1" dirty="0"/>
              <a:t>在  </a:t>
            </a:r>
            <a:r>
              <a:rPr lang="en-US" altLang="zh-CN" sz="2800" b="1" dirty="0" err="1"/>
              <a:t>i</a:t>
            </a:r>
            <a:r>
              <a:rPr lang="zh-CN" altLang="en-US" sz="2800" b="1" dirty="0"/>
              <a:t>号单元</a:t>
            </a:r>
            <a:endParaRPr lang="zh-CN" altLang="en-US" sz="2800" b="1" dirty="0"/>
          </a:p>
          <a:p>
            <a:endParaRPr lang="zh-CN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253042" y="473384"/>
            <a:ext cx="3753257" cy="2765068"/>
            <a:chOff x="4495744" y="3226186"/>
            <a:chExt cx="3753257" cy="2765068"/>
          </a:xfrm>
        </p:grpSpPr>
        <p:grpSp>
          <p:nvGrpSpPr>
            <p:cNvPr id="155" name="Group 5"/>
            <p:cNvGrpSpPr/>
            <p:nvPr/>
          </p:nvGrpSpPr>
          <p:grpSpPr bwMode="auto">
            <a:xfrm>
              <a:off x="6222944" y="3226186"/>
              <a:ext cx="298857" cy="421918"/>
              <a:chOff x="2150" y="2547"/>
              <a:chExt cx="281" cy="336"/>
            </a:xfrm>
          </p:grpSpPr>
          <p:sp>
            <p:nvSpPr>
              <p:cNvPr id="227" name="Text Box 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 smtClean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228" name="Oval 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56" name="Group 8"/>
            <p:cNvGrpSpPr/>
            <p:nvPr/>
          </p:nvGrpSpPr>
          <p:grpSpPr bwMode="auto">
            <a:xfrm>
              <a:off x="5143444" y="4007236"/>
              <a:ext cx="298857" cy="421918"/>
              <a:chOff x="2150" y="2547"/>
              <a:chExt cx="281" cy="336"/>
            </a:xfrm>
          </p:grpSpPr>
          <p:sp>
            <p:nvSpPr>
              <p:cNvPr id="225" name="Text Box 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 smtClean="0">
                    <a:solidFill>
                      <a:schemeClr val="accent3">
                        <a:lumMod val="90000"/>
                      </a:schemeClr>
                    </a:solidFill>
                  </a:rPr>
                  <a:t>B</a:t>
                </a:r>
                <a:endParaRPr kumimoji="0" lang="en-US" altLang="zh-CN" sz="1600" b="1" dirty="0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26" name="Oval 1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57" name="Group 11"/>
            <p:cNvGrpSpPr/>
            <p:nvPr/>
          </p:nvGrpSpPr>
          <p:grpSpPr bwMode="auto">
            <a:xfrm>
              <a:off x="7302444" y="4007236"/>
              <a:ext cx="298857" cy="421918"/>
              <a:chOff x="2150" y="2547"/>
              <a:chExt cx="281" cy="336"/>
            </a:xfrm>
          </p:grpSpPr>
          <p:sp>
            <p:nvSpPr>
              <p:cNvPr id="223" name="Text Box 1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 smtClean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224" name="Oval 1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58" name="Group 14"/>
            <p:cNvGrpSpPr/>
            <p:nvPr/>
          </p:nvGrpSpPr>
          <p:grpSpPr bwMode="auto">
            <a:xfrm>
              <a:off x="4711644" y="4788286"/>
              <a:ext cx="298857" cy="421918"/>
              <a:chOff x="2150" y="2547"/>
              <a:chExt cx="281" cy="336"/>
            </a:xfrm>
          </p:grpSpPr>
          <p:sp>
            <p:nvSpPr>
              <p:cNvPr id="221" name="Text Box 1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D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22" name="Oval 1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59" name="Group 17"/>
            <p:cNvGrpSpPr/>
            <p:nvPr/>
          </p:nvGrpSpPr>
          <p:grpSpPr bwMode="auto">
            <a:xfrm>
              <a:off x="5575244" y="4788286"/>
              <a:ext cx="298857" cy="421918"/>
              <a:chOff x="2150" y="2547"/>
              <a:chExt cx="281" cy="336"/>
            </a:xfrm>
          </p:grpSpPr>
          <p:sp>
            <p:nvSpPr>
              <p:cNvPr id="219" name="Text Box 1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E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20" name="Oval 1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0" name="Group 20"/>
            <p:cNvGrpSpPr/>
            <p:nvPr/>
          </p:nvGrpSpPr>
          <p:grpSpPr bwMode="auto">
            <a:xfrm>
              <a:off x="7734244" y="4788286"/>
              <a:ext cx="298857" cy="421918"/>
              <a:chOff x="2150" y="2547"/>
              <a:chExt cx="281" cy="336"/>
            </a:xfrm>
          </p:grpSpPr>
          <p:sp>
            <p:nvSpPr>
              <p:cNvPr id="217" name="Text Box 2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 smtClean="0"/>
                  <a:t>C</a:t>
                </a:r>
                <a:endParaRPr kumimoji="0" lang="en-US" altLang="zh-CN" sz="1600" b="1" dirty="0"/>
              </a:p>
            </p:txBody>
          </p:sp>
          <p:sp>
            <p:nvSpPr>
              <p:cNvPr id="218" name="Oval 2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1" name="Group 23"/>
            <p:cNvGrpSpPr/>
            <p:nvPr/>
          </p:nvGrpSpPr>
          <p:grpSpPr bwMode="auto">
            <a:xfrm>
              <a:off x="6870644" y="4788286"/>
              <a:ext cx="298857" cy="421918"/>
              <a:chOff x="2150" y="2547"/>
              <a:chExt cx="281" cy="336"/>
            </a:xfrm>
          </p:grpSpPr>
          <p:sp>
            <p:nvSpPr>
              <p:cNvPr id="215" name="Text Box 2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F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16" name="Oval 2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2" name="Group 26"/>
            <p:cNvGrpSpPr/>
            <p:nvPr/>
          </p:nvGrpSpPr>
          <p:grpSpPr bwMode="auto">
            <a:xfrm>
              <a:off x="4495744" y="5569336"/>
              <a:ext cx="298857" cy="421918"/>
              <a:chOff x="2150" y="2547"/>
              <a:chExt cx="281" cy="336"/>
            </a:xfrm>
          </p:grpSpPr>
          <p:sp>
            <p:nvSpPr>
              <p:cNvPr id="213" name="Text Box 2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H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14" name="Oval 2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3" name="Group 29"/>
            <p:cNvGrpSpPr/>
            <p:nvPr/>
          </p:nvGrpSpPr>
          <p:grpSpPr bwMode="auto">
            <a:xfrm>
              <a:off x="4927544" y="5569336"/>
              <a:ext cx="298857" cy="421918"/>
              <a:chOff x="2150" y="2547"/>
              <a:chExt cx="281" cy="336"/>
            </a:xfrm>
          </p:grpSpPr>
          <p:sp>
            <p:nvSpPr>
              <p:cNvPr id="211" name="Text Box 3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I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12" name="Oval 3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4" name="Group 32"/>
            <p:cNvGrpSpPr/>
            <p:nvPr/>
          </p:nvGrpSpPr>
          <p:grpSpPr bwMode="auto">
            <a:xfrm>
              <a:off x="5791144" y="5569336"/>
              <a:ext cx="298857" cy="421918"/>
              <a:chOff x="2150" y="2547"/>
              <a:chExt cx="281" cy="336"/>
            </a:xfrm>
          </p:grpSpPr>
          <p:sp>
            <p:nvSpPr>
              <p:cNvPr id="209" name="Text Box 3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K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10" name="Oval 3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5" name="Group 35"/>
            <p:cNvGrpSpPr/>
            <p:nvPr/>
          </p:nvGrpSpPr>
          <p:grpSpPr bwMode="auto">
            <a:xfrm>
              <a:off x="5359344" y="5569336"/>
              <a:ext cx="298857" cy="421918"/>
              <a:chOff x="2150" y="2547"/>
              <a:chExt cx="281" cy="336"/>
            </a:xfrm>
          </p:grpSpPr>
          <p:sp>
            <p:nvSpPr>
              <p:cNvPr id="207" name="Text Box 3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J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8" name="Oval 3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zh-CN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6" name="Group 38"/>
            <p:cNvGrpSpPr/>
            <p:nvPr/>
          </p:nvGrpSpPr>
          <p:grpSpPr bwMode="auto">
            <a:xfrm>
              <a:off x="7086544" y="5569336"/>
              <a:ext cx="298857" cy="421918"/>
              <a:chOff x="2150" y="2547"/>
              <a:chExt cx="281" cy="336"/>
            </a:xfrm>
          </p:grpSpPr>
          <p:sp>
            <p:nvSpPr>
              <p:cNvPr id="205" name="Text Box 3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M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6" name="Oval 4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7" name="Group 41"/>
            <p:cNvGrpSpPr/>
            <p:nvPr/>
          </p:nvGrpSpPr>
          <p:grpSpPr bwMode="auto">
            <a:xfrm>
              <a:off x="6654744" y="5569336"/>
              <a:ext cx="298857" cy="421918"/>
              <a:chOff x="2150" y="2547"/>
              <a:chExt cx="281" cy="336"/>
            </a:xfrm>
          </p:grpSpPr>
          <p:sp>
            <p:nvSpPr>
              <p:cNvPr id="203" name="Text Box 4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L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4" name="Oval 4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8" name="Group 44"/>
            <p:cNvGrpSpPr/>
            <p:nvPr/>
          </p:nvGrpSpPr>
          <p:grpSpPr bwMode="auto">
            <a:xfrm>
              <a:off x="7518344" y="5569336"/>
              <a:ext cx="298857" cy="421918"/>
              <a:chOff x="2150" y="2547"/>
              <a:chExt cx="281" cy="336"/>
            </a:xfrm>
          </p:grpSpPr>
          <p:sp>
            <p:nvSpPr>
              <p:cNvPr id="201" name="Text Box 45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accent3">
                        <a:lumMod val="90000"/>
                      </a:schemeClr>
                    </a:solidFill>
                  </a:rPr>
                  <a:t>N</a:t>
                </a:r>
                <a:endParaRPr kumimoji="0" lang="en-US" altLang="zh-CN" sz="1600" b="1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2" name="Oval 46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69" name="Group 47"/>
            <p:cNvGrpSpPr/>
            <p:nvPr/>
          </p:nvGrpSpPr>
          <p:grpSpPr bwMode="auto">
            <a:xfrm>
              <a:off x="7950144" y="5569336"/>
              <a:ext cx="298857" cy="421918"/>
              <a:chOff x="2150" y="2547"/>
              <a:chExt cx="281" cy="336"/>
            </a:xfrm>
          </p:grpSpPr>
          <p:sp>
            <p:nvSpPr>
              <p:cNvPr id="199" name="Text Box 4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 smtClean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200" name="Oval 4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sp>
          <p:nvSpPr>
            <p:cNvPr id="185" name="Line 65"/>
            <p:cNvSpPr>
              <a:spLocks noChangeShapeType="1"/>
            </p:cNvSpPr>
            <p:nvPr/>
          </p:nvSpPr>
          <p:spPr bwMode="auto">
            <a:xfrm flipH="1">
              <a:off x="5397632" y="3584063"/>
              <a:ext cx="873172" cy="595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86" name="Line 66"/>
            <p:cNvSpPr>
              <a:spLocks noChangeShapeType="1"/>
            </p:cNvSpPr>
            <p:nvPr/>
          </p:nvSpPr>
          <p:spPr bwMode="auto">
            <a:xfrm>
              <a:off x="6438844" y="3616711"/>
              <a:ext cx="863600" cy="5889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87" name="Line 67"/>
            <p:cNvSpPr>
              <a:spLocks noChangeShapeType="1"/>
            </p:cNvSpPr>
            <p:nvPr/>
          </p:nvSpPr>
          <p:spPr bwMode="auto">
            <a:xfrm flipH="1">
              <a:off x="4911591" y="4397761"/>
              <a:ext cx="231853" cy="474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88" name="Line 68"/>
            <p:cNvSpPr>
              <a:spLocks noChangeShapeType="1"/>
            </p:cNvSpPr>
            <p:nvPr/>
          </p:nvSpPr>
          <p:spPr bwMode="auto">
            <a:xfrm>
              <a:off x="5359344" y="4397761"/>
              <a:ext cx="254188" cy="51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89" name="Line 69"/>
            <p:cNvSpPr>
              <a:spLocks noChangeShapeType="1"/>
            </p:cNvSpPr>
            <p:nvPr/>
          </p:nvSpPr>
          <p:spPr bwMode="auto">
            <a:xfrm flipH="1">
              <a:off x="4703136" y="5172532"/>
              <a:ext cx="146769" cy="464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90" name="Line 70"/>
            <p:cNvSpPr>
              <a:spLocks noChangeShapeType="1"/>
            </p:cNvSpPr>
            <p:nvPr/>
          </p:nvSpPr>
          <p:spPr bwMode="auto">
            <a:xfrm>
              <a:off x="4927544" y="5178811"/>
              <a:ext cx="135070" cy="45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91" name="Line 71"/>
            <p:cNvSpPr>
              <a:spLocks noChangeShapeType="1"/>
            </p:cNvSpPr>
            <p:nvPr/>
          </p:nvSpPr>
          <p:spPr bwMode="auto">
            <a:xfrm flipH="1">
              <a:off x="5469953" y="5203925"/>
              <a:ext cx="175485" cy="4520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>
              <a:off x="5791144" y="5178811"/>
              <a:ext cx="141452" cy="477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93" name="Line 73"/>
            <p:cNvSpPr>
              <a:spLocks noChangeShapeType="1"/>
            </p:cNvSpPr>
            <p:nvPr/>
          </p:nvSpPr>
          <p:spPr bwMode="auto">
            <a:xfrm flipH="1">
              <a:off x="7065273" y="4397761"/>
              <a:ext cx="237171" cy="4859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94" name="Line 74"/>
            <p:cNvSpPr>
              <a:spLocks noChangeShapeType="1"/>
            </p:cNvSpPr>
            <p:nvPr/>
          </p:nvSpPr>
          <p:spPr bwMode="auto">
            <a:xfrm>
              <a:off x="7518344" y="4397761"/>
              <a:ext cx="280776" cy="504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95" name="Line 75"/>
            <p:cNvSpPr>
              <a:spLocks noChangeShapeType="1"/>
            </p:cNvSpPr>
            <p:nvPr/>
          </p:nvSpPr>
          <p:spPr bwMode="auto">
            <a:xfrm flipH="1">
              <a:off x="6810022" y="5203925"/>
              <a:ext cx="143579" cy="433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96" name="Line 76"/>
            <p:cNvSpPr>
              <a:spLocks noChangeShapeType="1"/>
            </p:cNvSpPr>
            <p:nvPr/>
          </p:nvSpPr>
          <p:spPr bwMode="auto">
            <a:xfrm>
              <a:off x="7086544" y="5178811"/>
              <a:ext cx="154214" cy="458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97" name="Line 77"/>
            <p:cNvSpPr>
              <a:spLocks noChangeShapeType="1"/>
            </p:cNvSpPr>
            <p:nvPr/>
          </p:nvSpPr>
          <p:spPr bwMode="auto">
            <a:xfrm flipH="1">
              <a:off x="7671495" y="5185090"/>
              <a:ext cx="127626" cy="508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198" name="Line 78"/>
            <p:cNvSpPr>
              <a:spLocks noChangeShapeType="1"/>
            </p:cNvSpPr>
            <p:nvPr/>
          </p:nvSpPr>
          <p:spPr bwMode="auto">
            <a:xfrm>
              <a:off x="7950144" y="5178811"/>
              <a:ext cx="136134" cy="458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09973" y="722482"/>
            <a:ext cx="1522993" cy="2394898"/>
            <a:chOff x="2976999" y="3223106"/>
            <a:chExt cx="1522993" cy="2394898"/>
          </a:xfrm>
        </p:grpSpPr>
        <p:grpSp>
          <p:nvGrpSpPr>
            <p:cNvPr id="245" name="Group 5"/>
            <p:cNvGrpSpPr/>
            <p:nvPr/>
          </p:nvGrpSpPr>
          <p:grpSpPr bwMode="auto">
            <a:xfrm>
              <a:off x="2976999" y="3223106"/>
              <a:ext cx="298857" cy="421918"/>
              <a:chOff x="2150" y="2547"/>
              <a:chExt cx="281" cy="336"/>
            </a:xfrm>
          </p:grpSpPr>
          <p:sp>
            <p:nvSpPr>
              <p:cNvPr id="246" name="Text Box 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 smtClean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247" name="Oval 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248" name="Group 11"/>
            <p:cNvGrpSpPr/>
            <p:nvPr/>
          </p:nvGrpSpPr>
          <p:grpSpPr bwMode="auto">
            <a:xfrm>
              <a:off x="3563888" y="3799170"/>
              <a:ext cx="298857" cy="421918"/>
              <a:chOff x="2150" y="2547"/>
              <a:chExt cx="281" cy="336"/>
            </a:xfrm>
          </p:grpSpPr>
          <p:sp>
            <p:nvSpPr>
              <p:cNvPr id="249" name="Text Box 1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 smtClean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250" name="Oval 1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251" name="Group 20"/>
            <p:cNvGrpSpPr/>
            <p:nvPr/>
          </p:nvGrpSpPr>
          <p:grpSpPr bwMode="auto">
            <a:xfrm>
              <a:off x="3985235" y="4415036"/>
              <a:ext cx="298857" cy="421918"/>
              <a:chOff x="2150" y="2547"/>
              <a:chExt cx="281" cy="336"/>
            </a:xfrm>
          </p:grpSpPr>
          <p:sp>
            <p:nvSpPr>
              <p:cNvPr id="252" name="Text Box 2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 smtClean="0"/>
                  <a:t>C</a:t>
                </a:r>
                <a:endParaRPr kumimoji="0" lang="en-US" altLang="zh-CN" sz="1600" b="1" dirty="0"/>
              </a:p>
            </p:txBody>
          </p:sp>
          <p:sp>
            <p:nvSpPr>
              <p:cNvPr id="253" name="Oval 2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254" name="Group 47"/>
            <p:cNvGrpSpPr/>
            <p:nvPr/>
          </p:nvGrpSpPr>
          <p:grpSpPr bwMode="auto">
            <a:xfrm>
              <a:off x="4201135" y="5196086"/>
              <a:ext cx="298857" cy="421918"/>
              <a:chOff x="2150" y="2547"/>
              <a:chExt cx="281" cy="336"/>
            </a:xfrm>
          </p:grpSpPr>
          <p:sp>
            <p:nvSpPr>
              <p:cNvPr id="255" name="Text Box 48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 smtClean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256" name="Oval 49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  <p:sp>
          <p:nvSpPr>
            <p:cNvPr id="257" name="Line 66"/>
            <p:cNvSpPr>
              <a:spLocks noChangeShapeType="1"/>
            </p:cNvSpPr>
            <p:nvPr/>
          </p:nvSpPr>
          <p:spPr bwMode="auto">
            <a:xfrm>
              <a:off x="3242881" y="3584063"/>
              <a:ext cx="407108" cy="327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258" name="Line 74"/>
            <p:cNvSpPr>
              <a:spLocks noChangeShapeType="1"/>
            </p:cNvSpPr>
            <p:nvPr/>
          </p:nvSpPr>
          <p:spPr bwMode="auto">
            <a:xfrm>
              <a:off x="3837709" y="4156364"/>
              <a:ext cx="212402" cy="372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  <p:sp>
          <p:nvSpPr>
            <p:cNvPr id="259" name="Line 78"/>
            <p:cNvSpPr>
              <a:spLocks noChangeShapeType="1"/>
            </p:cNvSpPr>
            <p:nvPr/>
          </p:nvSpPr>
          <p:spPr bwMode="auto">
            <a:xfrm>
              <a:off x="4201135" y="4805561"/>
              <a:ext cx="136134" cy="458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>
                <a:solidFill>
                  <a:schemeClr val="accent3">
                    <a:lumMod val="9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236296" y="3989574"/>
            <a:ext cx="1895414" cy="2405074"/>
            <a:chOff x="1457620" y="4282961"/>
            <a:chExt cx="1895414" cy="2405074"/>
          </a:xfrm>
        </p:grpSpPr>
        <p:sp>
          <p:nvSpPr>
            <p:cNvPr id="22540" name="Text Box 14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2889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3</a:t>
              </a:r>
              <a:endParaRPr lang="en-US" altLang="zh-CN" sz="1800" b="1"/>
            </a:p>
          </p:txBody>
        </p:sp>
        <p:sp>
          <p:nvSpPr>
            <p:cNvPr id="22541" name="Text Box 148"/>
            <p:cNvSpPr txBox="1">
              <a:spLocks noChangeArrowheads="1"/>
            </p:cNvSpPr>
            <p:nvPr/>
          </p:nvSpPr>
          <p:spPr bwMode="auto">
            <a:xfrm>
              <a:off x="1763713" y="4365625"/>
              <a:ext cx="2889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  <p:sp>
          <p:nvSpPr>
            <p:cNvPr id="22542" name="Text Box 149"/>
            <p:cNvSpPr txBox="1">
              <a:spLocks noChangeArrowheads="1"/>
            </p:cNvSpPr>
            <p:nvPr/>
          </p:nvSpPr>
          <p:spPr bwMode="auto">
            <a:xfrm>
              <a:off x="2699792" y="5502493"/>
              <a:ext cx="2889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/>
                <a:t>7</a:t>
              </a:r>
              <a:endParaRPr lang="en-US" altLang="zh-CN" sz="1800" b="1" dirty="0"/>
            </a:p>
          </p:txBody>
        </p:sp>
        <p:sp>
          <p:nvSpPr>
            <p:cNvPr id="22543" name="Text Box 150"/>
            <p:cNvSpPr txBox="1">
              <a:spLocks noChangeArrowheads="1"/>
            </p:cNvSpPr>
            <p:nvPr/>
          </p:nvSpPr>
          <p:spPr bwMode="auto">
            <a:xfrm>
              <a:off x="2915816" y="6318703"/>
              <a:ext cx="437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/>
                <a:t>15</a:t>
              </a:r>
              <a:endParaRPr lang="en-US" altLang="zh-CN" sz="1800" b="1" dirty="0"/>
            </a:p>
          </p:txBody>
        </p:sp>
        <p:grpSp>
          <p:nvGrpSpPr>
            <p:cNvPr id="278" name="组合 277"/>
            <p:cNvGrpSpPr/>
            <p:nvPr/>
          </p:nvGrpSpPr>
          <p:grpSpPr>
            <a:xfrm>
              <a:off x="1457620" y="4282961"/>
              <a:ext cx="1522993" cy="2394898"/>
              <a:chOff x="2976999" y="3223106"/>
              <a:chExt cx="1522993" cy="2394898"/>
            </a:xfrm>
          </p:grpSpPr>
          <p:grpSp>
            <p:nvGrpSpPr>
              <p:cNvPr id="279" name="Group 5"/>
              <p:cNvGrpSpPr/>
              <p:nvPr/>
            </p:nvGrpSpPr>
            <p:grpSpPr bwMode="auto">
              <a:xfrm>
                <a:off x="2976999" y="3223106"/>
                <a:ext cx="298857" cy="421918"/>
                <a:chOff x="2150" y="2547"/>
                <a:chExt cx="281" cy="336"/>
              </a:xfrm>
            </p:grpSpPr>
            <p:sp>
              <p:nvSpPr>
                <p:cNvPr id="29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180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 smtClean="0"/>
                    <a:t>A</a:t>
                  </a:r>
                  <a:endParaRPr kumimoji="0" lang="en-US" altLang="zh-CN" sz="1600" b="1" dirty="0"/>
                </a:p>
              </p:txBody>
            </p:sp>
            <p:sp>
              <p:nvSpPr>
                <p:cNvPr id="293" name="Oval 7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80000"/>
                <a:lstStyle/>
                <a:p>
                  <a:endParaRPr lang="zh-CN" altLang="en-US">
                    <a:solidFill>
                      <a:schemeClr val="accent3">
                        <a:lumMod val="90000"/>
                      </a:schemeClr>
                    </a:solidFill>
                  </a:endParaRPr>
                </a:p>
              </p:txBody>
            </p:sp>
          </p:grpSp>
          <p:grpSp>
            <p:nvGrpSpPr>
              <p:cNvPr id="280" name="Group 11"/>
              <p:cNvGrpSpPr/>
              <p:nvPr/>
            </p:nvGrpSpPr>
            <p:grpSpPr bwMode="auto">
              <a:xfrm>
                <a:off x="3563888" y="3799170"/>
                <a:ext cx="298857" cy="421918"/>
                <a:chOff x="2150" y="2547"/>
                <a:chExt cx="281" cy="336"/>
              </a:xfrm>
            </p:grpSpPr>
            <p:sp>
              <p:nvSpPr>
                <p:cNvPr id="29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180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 smtClean="0"/>
                    <a:t>B</a:t>
                  </a:r>
                  <a:endParaRPr kumimoji="0" lang="en-US" altLang="zh-CN" sz="1600" b="1" dirty="0"/>
                </a:p>
              </p:txBody>
            </p:sp>
            <p:sp>
              <p:nvSpPr>
                <p:cNvPr id="291" name="Oval 13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80000"/>
                <a:lstStyle/>
                <a:p>
                  <a:endParaRPr lang="zh-CN" altLang="en-US">
                    <a:solidFill>
                      <a:schemeClr val="accent3">
                        <a:lumMod val="90000"/>
                      </a:schemeClr>
                    </a:solidFill>
                  </a:endParaRPr>
                </a:p>
              </p:txBody>
            </p:sp>
          </p:grpSp>
          <p:grpSp>
            <p:nvGrpSpPr>
              <p:cNvPr id="281" name="Group 20"/>
              <p:cNvGrpSpPr/>
              <p:nvPr/>
            </p:nvGrpSpPr>
            <p:grpSpPr bwMode="auto">
              <a:xfrm>
                <a:off x="3985235" y="4415036"/>
                <a:ext cx="298857" cy="421918"/>
                <a:chOff x="2150" y="2547"/>
                <a:chExt cx="281" cy="336"/>
              </a:xfrm>
            </p:grpSpPr>
            <p:sp>
              <p:nvSpPr>
                <p:cNvPr id="28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180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 smtClean="0"/>
                    <a:t>C</a:t>
                  </a:r>
                  <a:endParaRPr kumimoji="0" lang="en-US" altLang="zh-CN" sz="1600" b="1" dirty="0"/>
                </a:p>
              </p:txBody>
            </p:sp>
            <p:sp>
              <p:nvSpPr>
                <p:cNvPr id="289" name="Oval 2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80000"/>
                <a:lstStyle/>
                <a:p>
                  <a:endParaRPr lang="zh-CN" altLang="en-US">
                    <a:solidFill>
                      <a:schemeClr val="accent3">
                        <a:lumMod val="90000"/>
                      </a:schemeClr>
                    </a:solidFill>
                  </a:endParaRPr>
                </a:p>
              </p:txBody>
            </p:sp>
          </p:grpSp>
          <p:grpSp>
            <p:nvGrpSpPr>
              <p:cNvPr id="282" name="Group 47"/>
              <p:cNvGrpSpPr/>
              <p:nvPr/>
            </p:nvGrpSpPr>
            <p:grpSpPr bwMode="auto">
              <a:xfrm>
                <a:off x="4201135" y="5196086"/>
                <a:ext cx="298857" cy="421918"/>
                <a:chOff x="2150" y="2547"/>
                <a:chExt cx="281" cy="336"/>
              </a:xfrm>
            </p:grpSpPr>
            <p:sp>
              <p:nvSpPr>
                <p:cNvPr id="28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80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 smtClean="0"/>
                    <a:t>D</a:t>
                  </a:r>
                  <a:endParaRPr kumimoji="0" lang="en-US" altLang="zh-CN" sz="1600" b="1" dirty="0"/>
                </a:p>
              </p:txBody>
            </p:sp>
            <p:sp>
              <p:nvSpPr>
                <p:cNvPr id="287" name="Oval 49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80000"/>
                <a:lstStyle/>
                <a:p>
                  <a:endParaRPr lang="zh-CN" altLang="en-US">
                    <a:solidFill>
                      <a:schemeClr val="accent3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283" name="Line 66"/>
              <p:cNvSpPr>
                <a:spLocks noChangeShapeType="1"/>
              </p:cNvSpPr>
              <p:nvPr/>
            </p:nvSpPr>
            <p:spPr bwMode="auto">
              <a:xfrm>
                <a:off x="3242881" y="3584063"/>
                <a:ext cx="407108" cy="327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84" name="Line 74"/>
              <p:cNvSpPr>
                <a:spLocks noChangeShapeType="1"/>
              </p:cNvSpPr>
              <p:nvPr/>
            </p:nvSpPr>
            <p:spPr bwMode="auto">
              <a:xfrm>
                <a:off x="3837709" y="4156364"/>
                <a:ext cx="212402" cy="3729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85" name="Line 78"/>
              <p:cNvSpPr>
                <a:spLocks noChangeShapeType="1"/>
              </p:cNvSpPr>
              <p:nvPr/>
            </p:nvSpPr>
            <p:spPr bwMode="auto">
              <a:xfrm>
                <a:off x="4201135" y="4805561"/>
                <a:ext cx="136134" cy="458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>
                  <a:solidFill>
                    <a:schemeClr val="accent3">
                      <a:lumMod val="9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顺序存储的空间</a:t>
            </a:r>
            <a:r>
              <a:rPr lang="zh-CN" altLang="en-US" dirty="0"/>
              <a:t>复杂度</a:t>
            </a:r>
            <a:endParaRPr lang="zh-CN" altLang="en-US" dirty="0"/>
          </a:p>
        </p:txBody>
      </p:sp>
      <p:sp>
        <p:nvSpPr>
          <p:cNvPr id="381956" name="Text Box 4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一般</a:t>
            </a:r>
            <a:r>
              <a:rPr lang="zh-CN" altLang="en-US" sz="2800" dirty="0"/>
              <a:t>二叉树用顺序存储结构会造成空间的大量浪费最坏的情况是右单支</a:t>
            </a:r>
            <a:r>
              <a:rPr lang="zh-CN" altLang="en-US" sz="2800" dirty="0" smtClean="0"/>
              <a:t>树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一</a:t>
            </a:r>
            <a:r>
              <a:rPr lang="zh-CN" altLang="en-US" sz="2800" dirty="0"/>
              <a:t>棵深度为</a:t>
            </a:r>
            <a:r>
              <a:rPr lang="en-US" altLang="zh-CN" sz="2800" dirty="0"/>
              <a:t>k</a:t>
            </a:r>
            <a:r>
              <a:rPr lang="zh-CN" altLang="en-US" sz="2800" dirty="0"/>
              <a:t>的右单支树，只有</a:t>
            </a:r>
            <a:r>
              <a:rPr lang="en-US" altLang="zh-CN" sz="2800" dirty="0"/>
              <a:t>k</a:t>
            </a:r>
            <a:r>
              <a:rPr lang="zh-CN" altLang="en-US" sz="2800" dirty="0"/>
              <a:t>个结点，却需分配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k</a:t>
            </a:r>
            <a:r>
              <a:rPr lang="zh-CN" altLang="en-US" sz="2800" dirty="0"/>
              <a:t>－</a:t>
            </a:r>
            <a:r>
              <a:rPr lang="en-US" altLang="zh-CN" sz="2800" dirty="0"/>
              <a:t>1</a:t>
            </a:r>
            <a:r>
              <a:rPr lang="zh-CN" altLang="en-US" sz="2800" dirty="0"/>
              <a:t>个存储单元。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7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二叉树的链式存储结构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用链表来表示一棵二叉树，即用指针来指示元素的逻辑关系</a:t>
            </a:r>
            <a:endParaRPr lang="zh-CN" altLang="en-US" dirty="0"/>
          </a:p>
          <a:p>
            <a:r>
              <a:rPr lang="zh-CN" altLang="en-US" dirty="0"/>
              <a:t>链式存储通常有下面两种形式：</a:t>
            </a:r>
            <a:endParaRPr lang="zh-CN" altLang="en-US" dirty="0"/>
          </a:p>
          <a:p>
            <a:pPr lvl="1"/>
            <a:r>
              <a:rPr lang="zh-CN" altLang="en-US" dirty="0"/>
              <a:t>二叉链表</a:t>
            </a:r>
            <a:r>
              <a:rPr lang="zh-CN" altLang="en-US" dirty="0" smtClean="0"/>
              <a:t>存储（指向左右两个孩子节点） </a:t>
            </a:r>
            <a:endParaRPr lang="zh-CN" altLang="en-US" dirty="0"/>
          </a:p>
          <a:p>
            <a:pPr lvl="1"/>
            <a:r>
              <a:rPr lang="zh-CN" altLang="en-US" dirty="0"/>
              <a:t>三叉链表存储 </a:t>
            </a:r>
            <a:r>
              <a:rPr lang="zh-CN" altLang="en-US" dirty="0" smtClean="0"/>
              <a:t>（增加一个指向亲节点指针）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Group 9"/>
          <p:cNvGrpSpPr/>
          <p:nvPr/>
        </p:nvGrpSpPr>
        <p:grpSpPr bwMode="auto">
          <a:xfrm>
            <a:off x="3276600" y="2104824"/>
            <a:ext cx="2971800" cy="466725"/>
            <a:chOff x="2608" y="754"/>
            <a:chExt cx="1872" cy="294"/>
          </a:xfrm>
        </p:grpSpPr>
        <p:sp>
          <p:nvSpPr>
            <p:cNvPr id="25605" name="Rectangle 6"/>
            <p:cNvSpPr>
              <a:spLocks noChangeArrowheads="1"/>
            </p:cNvSpPr>
            <p:nvPr/>
          </p:nvSpPr>
          <p:spPr bwMode="auto">
            <a:xfrm>
              <a:off x="2608" y="754"/>
              <a:ext cx="18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 dirty="0" err="1">
                  <a:ea typeface="楷体_GB2312" pitchFamily="49" charset="-122"/>
                </a:rPr>
                <a:t>lchild</a:t>
              </a:r>
              <a:r>
                <a:rPr lang="en-US" altLang="zh-CN" sz="2400" b="1" dirty="0">
                  <a:ea typeface="楷体_GB2312" pitchFamily="49" charset="-122"/>
                </a:rPr>
                <a:t>   data   </a:t>
              </a:r>
              <a:r>
                <a:rPr lang="en-US" altLang="zh-CN" sz="2400" b="1" dirty="0" err="1" smtClean="0">
                  <a:ea typeface="楷体_GB2312" pitchFamily="49" charset="-122"/>
                </a:rPr>
                <a:t>rchild</a:t>
              </a:r>
              <a:endParaRPr lang="en-US" altLang="zh-CN" sz="2400" b="1" dirty="0">
                <a:ea typeface="楷体_GB2312" pitchFamily="49" charset="-122"/>
              </a:endParaRPr>
            </a:p>
          </p:txBody>
        </p:sp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3243" y="7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>
              <a:off x="3742" y="7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二叉链表存储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结点的存储结构为：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 bwMode="auto">
          <a:xfrm>
            <a:off x="3132357" y="2636912"/>
            <a:ext cx="3259832" cy="466725"/>
            <a:chOff x="2691" y="754"/>
            <a:chExt cx="1872" cy="294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691" y="754"/>
              <a:ext cx="1872" cy="2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400" b="1" dirty="0" smtClean="0">
                  <a:latin typeface="+mj-ea"/>
                  <a:ea typeface="+mj-ea"/>
                </a:rPr>
                <a:t>左指针</a:t>
              </a:r>
              <a:r>
                <a:rPr lang="en-US" altLang="zh-CN" sz="2400" b="1" dirty="0" smtClean="0">
                  <a:latin typeface="+mj-ea"/>
                  <a:ea typeface="+mj-ea"/>
                </a:rPr>
                <a:t>   </a:t>
              </a:r>
              <a:r>
                <a:rPr lang="zh-CN" altLang="en-US" sz="2400" b="1" dirty="0" smtClean="0">
                  <a:latin typeface="+mj-ea"/>
                  <a:ea typeface="+mj-ea"/>
                </a:rPr>
                <a:t>数据</a:t>
              </a:r>
              <a:r>
                <a:rPr lang="en-US" altLang="zh-CN" sz="2400" b="1" dirty="0" smtClean="0">
                  <a:latin typeface="+mj-ea"/>
                  <a:ea typeface="+mj-ea"/>
                </a:rPr>
                <a:t>   </a:t>
              </a:r>
              <a:r>
                <a:rPr lang="zh-CN" altLang="en-US" sz="2400" b="1" dirty="0" smtClean="0">
                  <a:latin typeface="+mj-ea"/>
                  <a:ea typeface="+mj-ea"/>
                </a:rPr>
                <a:t>右指针</a:t>
              </a:r>
              <a:endParaRPr lang="en-US" altLang="zh-CN" sz="2400" b="1" dirty="0">
                <a:latin typeface="+mj-ea"/>
                <a:ea typeface="+mj-ea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243" y="754"/>
              <a:ext cx="0" cy="288"/>
            </a:xfrm>
            <a:prstGeom prst="line">
              <a:avLst/>
            </a:prstGeom>
            <a:noFill/>
            <a:ln w="9525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742" y="754"/>
              <a:ext cx="0" cy="288"/>
            </a:xfrm>
            <a:prstGeom prst="line">
              <a:avLst/>
            </a:prstGeom>
            <a:noFill/>
            <a:ln w="9525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772400" cy="4114800"/>
          </a:xfrm>
        </p:spPr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n</a:t>
            </a:r>
            <a:r>
              <a:rPr lang="zh-CN" altLang="en-US" sz="2800" dirty="0"/>
              <a:t>个结点的二叉树的二叉链表，有</a:t>
            </a:r>
            <a:r>
              <a:rPr lang="en-US" altLang="zh-CN" sz="2800" dirty="0"/>
              <a:t>n+1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空指针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(</a:t>
            </a:r>
            <a:r>
              <a:rPr lang="zh-CN" altLang="en-US" sz="2800" dirty="0" smtClean="0"/>
              <a:t>注意证明</a:t>
            </a:r>
            <a:r>
              <a:rPr lang="en-US" altLang="zh-CN" sz="2800" dirty="0" smtClean="0"/>
              <a:t>:2n</a:t>
            </a:r>
            <a:r>
              <a:rPr lang="zh-CN" altLang="en-US" sz="2800" dirty="0" smtClean="0"/>
              <a:t>个出指针，</a:t>
            </a:r>
            <a:r>
              <a:rPr lang="en-US" altLang="zh-CN" sz="2800" dirty="0" smtClean="0"/>
              <a:t>n-1</a:t>
            </a:r>
            <a:r>
              <a:rPr lang="zh-CN" altLang="en-US" sz="2800" dirty="0" smtClean="0"/>
              <a:t>个入度，其余为空</a:t>
            </a:r>
            <a:r>
              <a:rPr lang="en-US" altLang="zh-CN" sz="2800" dirty="0" smtClean="0"/>
              <a:t>)</a:t>
            </a:r>
            <a:endParaRPr lang="zh-CN" altLang="en-US" sz="2800" dirty="0"/>
          </a:p>
          <a:p>
            <a:r>
              <a:rPr lang="zh-CN" altLang="en-US" sz="2800" dirty="0"/>
              <a:t>二叉链表只需一个根指针即可确定一棵二叉树</a:t>
            </a:r>
            <a:endParaRPr lang="zh-CN" altLang="en-US" sz="2800" dirty="0"/>
          </a:p>
          <a:p>
            <a:endParaRPr lang="zh-CN" altLang="en-US" sz="2800" dirty="0"/>
          </a:p>
        </p:txBody>
      </p:sp>
      <p:grpSp>
        <p:nvGrpSpPr>
          <p:cNvPr id="26626" name="Group 2"/>
          <p:cNvGrpSpPr/>
          <p:nvPr/>
        </p:nvGrpSpPr>
        <p:grpSpPr bwMode="auto">
          <a:xfrm>
            <a:off x="1405738" y="1556792"/>
            <a:ext cx="3276600" cy="2286000"/>
            <a:chOff x="5600" y="2491"/>
            <a:chExt cx="3045" cy="2202"/>
          </a:xfrm>
        </p:grpSpPr>
        <p:grpSp>
          <p:nvGrpSpPr>
            <p:cNvPr id="26662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26694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26695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26663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26692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26693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26664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26690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26691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26665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26688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26689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26666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26686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26687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26667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6684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6685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26668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6682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6683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26669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26670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26671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26672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26673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26674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26675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26676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6677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6678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6679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6680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6681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312418" name="Text Box 98"/>
          <p:cNvSpPr txBox="1">
            <a:spLocks noChangeArrowheads="1"/>
          </p:cNvSpPr>
          <p:nvPr/>
        </p:nvSpPr>
        <p:spPr bwMode="auto">
          <a:xfrm>
            <a:off x="1419101" y="4221088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一棵二叉树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10" name="Group 105"/>
          <p:cNvGrpSpPr/>
          <p:nvPr/>
        </p:nvGrpSpPr>
        <p:grpSpPr bwMode="auto">
          <a:xfrm>
            <a:off x="5306888" y="1388219"/>
            <a:ext cx="3657600" cy="3343275"/>
            <a:chOff x="3152" y="482"/>
            <a:chExt cx="2304" cy="2106"/>
          </a:xfrm>
        </p:grpSpPr>
        <p:grpSp>
          <p:nvGrpSpPr>
            <p:cNvPr id="26632" name="Group 37"/>
            <p:cNvGrpSpPr/>
            <p:nvPr/>
          </p:nvGrpSpPr>
          <p:grpSpPr bwMode="auto">
            <a:xfrm>
              <a:off x="3152" y="482"/>
              <a:ext cx="2304" cy="1728"/>
              <a:chOff x="728" y="9392"/>
              <a:chExt cx="4728" cy="3370"/>
            </a:xfrm>
          </p:grpSpPr>
          <p:sp>
            <p:nvSpPr>
              <p:cNvPr id="26634" name="Rectangle 38"/>
              <p:cNvSpPr>
                <a:spLocks noChangeArrowheads="1"/>
              </p:cNvSpPr>
              <p:nvPr/>
            </p:nvSpPr>
            <p:spPr bwMode="auto">
              <a:xfrm>
                <a:off x="2758" y="9703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endParaRPr kumimoji="0" lang="zh-CN" altLang="zh-CN" sz="1600" b="1"/>
              </a:p>
            </p:txBody>
          </p:sp>
          <p:sp>
            <p:nvSpPr>
              <p:cNvPr id="26635" name="Rectangle 39"/>
              <p:cNvSpPr>
                <a:spLocks noChangeArrowheads="1"/>
              </p:cNvSpPr>
              <p:nvPr/>
            </p:nvSpPr>
            <p:spPr bwMode="auto">
              <a:xfrm>
                <a:off x="3570" y="9703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endParaRPr kumimoji="0" lang="zh-CN" altLang="zh-CN" sz="1600" b="1"/>
              </a:p>
            </p:txBody>
          </p:sp>
          <p:sp>
            <p:nvSpPr>
              <p:cNvPr id="26636" name="Rectangle 40"/>
              <p:cNvSpPr>
                <a:spLocks noChangeArrowheads="1"/>
              </p:cNvSpPr>
              <p:nvPr/>
            </p:nvSpPr>
            <p:spPr bwMode="auto">
              <a:xfrm>
                <a:off x="3164" y="9703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/>
                  <a:t>A</a:t>
                </a:r>
                <a:endParaRPr kumimoji="0" lang="en-US" altLang="zh-CN" sz="1600" b="1"/>
              </a:p>
            </p:txBody>
          </p:sp>
          <p:sp>
            <p:nvSpPr>
              <p:cNvPr id="26637" name="Rectangle 41"/>
              <p:cNvSpPr>
                <a:spLocks noChangeArrowheads="1"/>
              </p:cNvSpPr>
              <p:nvPr/>
            </p:nvSpPr>
            <p:spPr bwMode="auto">
              <a:xfrm>
                <a:off x="2352" y="10636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>
                    <a:latin typeface="宋体" panose="02010600030101010101" pitchFamily="2" charset="-122"/>
                  </a:rPr>
                  <a:t>∧</a:t>
                </a:r>
                <a:endParaRPr kumimoji="0" lang="en-US" altLang="zh-CN" sz="1600" b="1"/>
              </a:p>
            </p:txBody>
          </p:sp>
          <p:sp>
            <p:nvSpPr>
              <p:cNvPr id="26638" name="Rectangle 42"/>
              <p:cNvSpPr>
                <a:spLocks noChangeArrowheads="1"/>
              </p:cNvSpPr>
              <p:nvPr/>
            </p:nvSpPr>
            <p:spPr bwMode="auto">
              <a:xfrm>
                <a:off x="1540" y="10636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endParaRPr kumimoji="0" lang="zh-CN" altLang="zh-CN" sz="1600" b="1"/>
              </a:p>
            </p:txBody>
          </p:sp>
          <p:sp>
            <p:nvSpPr>
              <p:cNvPr id="26639" name="Rectangle 43"/>
              <p:cNvSpPr>
                <a:spLocks noChangeArrowheads="1"/>
              </p:cNvSpPr>
              <p:nvPr/>
            </p:nvSpPr>
            <p:spPr bwMode="auto">
              <a:xfrm>
                <a:off x="1946" y="10636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26640" name="Rectangle 44"/>
              <p:cNvSpPr>
                <a:spLocks noChangeArrowheads="1"/>
              </p:cNvSpPr>
              <p:nvPr/>
            </p:nvSpPr>
            <p:spPr bwMode="auto">
              <a:xfrm>
                <a:off x="1540" y="11569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endParaRPr kumimoji="0" lang="zh-CN" altLang="zh-CN" sz="1600" b="1"/>
              </a:p>
            </p:txBody>
          </p:sp>
          <p:sp>
            <p:nvSpPr>
              <p:cNvPr id="26641" name="Rectangle 45"/>
              <p:cNvSpPr>
                <a:spLocks noChangeArrowheads="1"/>
              </p:cNvSpPr>
              <p:nvPr/>
            </p:nvSpPr>
            <p:spPr bwMode="auto">
              <a:xfrm>
                <a:off x="728" y="11569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eaLnBrk="0" hangingPunct="0"/>
                <a:r>
                  <a:rPr kumimoji="0" lang="en-US" altLang="zh-CN" sz="1600" b="1">
                    <a:latin typeface="宋体" panose="02010600030101010101" pitchFamily="2" charset="-122"/>
                  </a:rPr>
                  <a:t>∧</a:t>
                </a:r>
                <a:endParaRPr kumimoji="0" lang="en-US" altLang="zh-CN" sz="1600" b="1"/>
              </a:p>
            </p:txBody>
          </p:sp>
          <p:sp>
            <p:nvSpPr>
              <p:cNvPr id="26642" name="Rectangle 46"/>
              <p:cNvSpPr>
                <a:spLocks noChangeArrowheads="1"/>
              </p:cNvSpPr>
              <p:nvPr/>
            </p:nvSpPr>
            <p:spPr bwMode="auto">
              <a:xfrm>
                <a:off x="2474" y="12337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>
                    <a:latin typeface="宋体" panose="02010600030101010101" pitchFamily="2" charset="-122"/>
                  </a:rPr>
                  <a:t>∧</a:t>
                </a:r>
                <a:endParaRPr kumimoji="0" lang="en-US" altLang="zh-CN" sz="1600" b="1"/>
              </a:p>
            </p:txBody>
          </p:sp>
          <p:sp>
            <p:nvSpPr>
              <p:cNvPr id="26643" name="Rectangle 47"/>
              <p:cNvSpPr>
                <a:spLocks noChangeArrowheads="1"/>
              </p:cNvSpPr>
              <p:nvPr/>
            </p:nvSpPr>
            <p:spPr bwMode="auto">
              <a:xfrm>
                <a:off x="1529" y="12333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>
                    <a:latin typeface="宋体" panose="02010600030101010101" pitchFamily="2" charset="-122"/>
                  </a:rPr>
                  <a:t>∧</a:t>
                </a:r>
                <a:endParaRPr kumimoji="0" lang="en-US" altLang="zh-CN" sz="1600" b="1"/>
              </a:p>
            </p:txBody>
          </p:sp>
          <p:sp>
            <p:nvSpPr>
              <p:cNvPr id="26644" name="Rectangle 48"/>
              <p:cNvSpPr>
                <a:spLocks noChangeArrowheads="1"/>
              </p:cNvSpPr>
              <p:nvPr/>
            </p:nvSpPr>
            <p:spPr bwMode="auto">
              <a:xfrm>
                <a:off x="4382" y="10636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endParaRPr kumimoji="0" lang="zh-CN" altLang="zh-CN" sz="1600" b="1"/>
              </a:p>
            </p:txBody>
          </p:sp>
          <p:sp>
            <p:nvSpPr>
              <p:cNvPr id="26645" name="Rectangle 49"/>
              <p:cNvSpPr>
                <a:spLocks noChangeArrowheads="1"/>
              </p:cNvSpPr>
              <p:nvPr/>
            </p:nvSpPr>
            <p:spPr bwMode="auto">
              <a:xfrm>
                <a:off x="3570" y="10636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endParaRPr kumimoji="0" lang="zh-CN" altLang="zh-CN" sz="1600" b="1"/>
              </a:p>
            </p:txBody>
          </p:sp>
          <p:sp>
            <p:nvSpPr>
              <p:cNvPr id="26646" name="Rectangle 50"/>
              <p:cNvSpPr>
                <a:spLocks noChangeArrowheads="1"/>
              </p:cNvSpPr>
              <p:nvPr/>
            </p:nvSpPr>
            <p:spPr bwMode="auto">
              <a:xfrm>
                <a:off x="3570" y="11569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>
                    <a:latin typeface="宋体" panose="02010600030101010101" pitchFamily="2" charset="-122"/>
                  </a:rPr>
                  <a:t>∧</a:t>
                </a:r>
                <a:endParaRPr kumimoji="0" lang="en-US" altLang="zh-CN" sz="1600" b="1"/>
              </a:p>
            </p:txBody>
          </p:sp>
          <p:sp>
            <p:nvSpPr>
              <p:cNvPr id="26647" name="Rectangle 51"/>
              <p:cNvSpPr>
                <a:spLocks noChangeArrowheads="1"/>
              </p:cNvSpPr>
              <p:nvPr/>
            </p:nvSpPr>
            <p:spPr bwMode="auto">
              <a:xfrm>
                <a:off x="2758" y="11569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>
                    <a:latin typeface="宋体" panose="02010600030101010101" pitchFamily="2" charset="-122"/>
                  </a:rPr>
                  <a:t>∧</a:t>
                </a:r>
                <a:endParaRPr kumimoji="0" lang="en-US" altLang="zh-CN" sz="1600" b="1"/>
              </a:p>
            </p:txBody>
          </p:sp>
          <p:sp>
            <p:nvSpPr>
              <p:cNvPr id="26648" name="Rectangle 52"/>
              <p:cNvSpPr>
                <a:spLocks noChangeArrowheads="1"/>
              </p:cNvSpPr>
              <p:nvPr/>
            </p:nvSpPr>
            <p:spPr bwMode="auto">
              <a:xfrm>
                <a:off x="4991" y="11569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>
                    <a:latin typeface="宋体" panose="02010600030101010101" pitchFamily="2" charset="-122"/>
                  </a:rPr>
                  <a:t>∧</a:t>
                </a:r>
                <a:endParaRPr kumimoji="0" lang="en-US" altLang="zh-CN" sz="1600" b="1"/>
              </a:p>
            </p:txBody>
          </p:sp>
          <p:sp>
            <p:nvSpPr>
              <p:cNvPr id="26649" name="Rectangle 53"/>
              <p:cNvSpPr>
                <a:spLocks noChangeArrowheads="1"/>
              </p:cNvSpPr>
              <p:nvPr/>
            </p:nvSpPr>
            <p:spPr bwMode="auto">
              <a:xfrm>
                <a:off x="4179" y="11569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>
                    <a:latin typeface="宋体" panose="02010600030101010101" pitchFamily="2" charset="-122"/>
                  </a:rPr>
                  <a:t>∧</a:t>
                </a:r>
                <a:endParaRPr kumimoji="0" lang="en-US" altLang="zh-CN" sz="1600" b="1"/>
              </a:p>
            </p:txBody>
          </p:sp>
          <p:sp>
            <p:nvSpPr>
              <p:cNvPr id="26650" name="Rectangle 54"/>
              <p:cNvSpPr>
                <a:spLocks noChangeArrowheads="1"/>
              </p:cNvSpPr>
              <p:nvPr/>
            </p:nvSpPr>
            <p:spPr bwMode="auto">
              <a:xfrm>
                <a:off x="3976" y="10636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26651" name="Rectangle 55"/>
              <p:cNvSpPr>
                <a:spLocks noChangeArrowheads="1"/>
              </p:cNvSpPr>
              <p:nvPr/>
            </p:nvSpPr>
            <p:spPr bwMode="auto">
              <a:xfrm>
                <a:off x="1134" y="11569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/>
                  <a:t>D</a:t>
                </a:r>
                <a:endParaRPr kumimoji="0" lang="en-US" altLang="zh-CN" sz="1600" b="1"/>
              </a:p>
            </p:txBody>
          </p:sp>
          <p:sp>
            <p:nvSpPr>
              <p:cNvPr id="26652" name="Rectangle 56"/>
              <p:cNvSpPr>
                <a:spLocks noChangeArrowheads="1"/>
              </p:cNvSpPr>
              <p:nvPr/>
            </p:nvSpPr>
            <p:spPr bwMode="auto">
              <a:xfrm>
                <a:off x="3164" y="11569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26653" name="Rectangle 57"/>
              <p:cNvSpPr>
                <a:spLocks noChangeArrowheads="1"/>
              </p:cNvSpPr>
              <p:nvPr/>
            </p:nvSpPr>
            <p:spPr bwMode="auto">
              <a:xfrm>
                <a:off x="4585" y="11569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6654" name="Rectangle 58"/>
              <p:cNvSpPr>
                <a:spLocks noChangeArrowheads="1"/>
              </p:cNvSpPr>
              <p:nvPr/>
            </p:nvSpPr>
            <p:spPr bwMode="auto">
              <a:xfrm>
                <a:off x="2009" y="12333"/>
                <a:ext cx="465" cy="4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6655" name="Line 59"/>
              <p:cNvSpPr>
                <a:spLocks noChangeShapeType="1"/>
              </p:cNvSpPr>
              <p:nvPr/>
            </p:nvSpPr>
            <p:spPr bwMode="auto">
              <a:xfrm flipH="1">
                <a:off x="2352" y="10014"/>
                <a:ext cx="609" cy="62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6" name="Line 60"/>
              <p:cNvSpPr>
                <a:spLocks noChangeShapeType="1"/>
              </p:cNvSpPr>
              <p:nvPr/>
            </p:nvSpPr>
            <p:spPr bwMode="auto">
              <a:xfrm>
                <a:off x="3773" y="10014"/>
                <a:ext cx="609" cy="62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Line 61"/>
              <p:cNvSpPr>
                <a:spLocks noChangeShapeType="1"/>
              </p:cNvSpPr>
              <p:nvPr/>
            </p:nvSpPr>
            <p:spPr bwMode="auto">
              <a:xfrm flipH="1">
                <a:off x="1337" y="10947"/>
                <a:ext cx="406" cy="62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Line 62"/>
              <p:cNvSpPr>
                <a:spLocks noChangeShapeType="1"/>
              </p:cNvSpPr>
              <p:nvPr/>
            </p:nvSpPr>
            <p:spPr bwMode="auto">
              <a:xfrm flipH="1">
                <a:off x="3367" y="10947"/>
                <a:ext cx="406" cy="62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9" name="Line 63"/>
              <p:cNvSpPr>
                <a:spLocks noChangeShapeType="1"/>
              </p:cNvSpPr>
              <p:nvPr/>
            </p:nvSpPr>
            <p:spPr bwMode="auto">
              <a:xfrm>
                <a:off x="4585" y="10947"/>
                <a:ext cx="406" cy="62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0" name="Line 64"/>
              <p:cNvSpPr>
                <a:spLocks noChangeShapeType="1"/>
              </p:cNvSpPr>
              <p:nvPr/>
            </p:nvSpPr>
            <p:spPr bwMode="auto">
              <a:xfrm>
                <a:off x="1743" y="11880"/>
                <a:ext cx="525" cy="45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1" name="Line 65"/>
              <p:cNvSpPr>
                <a:spLocks noChangeShapeType="1"/>
              </p:cNvSpPr>
              <p:nvPr/>
            </p:nvSpPr>
            <p:spPr bwMode="auto">
              <a:xfrm>
                <a:off x="2758" y="9392"/>
                <a:ext cx="609" cy="31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2419" name="Text Box 99"/>
            <p:cNvSpPr txBox="1">
              <a:spLocks noChangeArrowheads="1"/>
            </p:cNvSpPr>
            <p:nvPr/>
          </p:nvSpPr>
          <p:spPr bwMode="auto">
            <a:xfrm>
              <a:off x="3424" y="2296"/>
              <a:ext cx="2016" cy="2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3600" tIns="46800" rIns="93600" bIns="46800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二叉链表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sp>
        <p:nvSpPr>
          <p:cNvPr id="312421" name="Text Box 101"/>
          <p:cNvSpPr txBox="1">
            <a:spLocks noChangeArrowheads="1"/>
          </p:cNvSpPr>
          <p:nvPr/>
        </p:nvSpPr>
        <p:spPr bwMode="auto">
          <a:xfrm>
            <a:off x="6372200" y="956419"/>
            <a:ext cx="1081088" cy="525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b="1" dirty="0">
                <a:ea typeface="仿宋_GB2312" pitchFamily="49" charset="-122"/>
              </a:rPr>
              <a:t>root</a:t>
            </a:r>
            <a:endParaRPr lang="en-US" altLang="zh-CN" sz="2800" b="1" dirty="0"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二叉树的二叉链表表示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三叉链表存储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每个结点由四个域组成：</a:t>
            </a:r>
            <a:r>
              <a:rPr lang="en-US" altLang="zh-CN" dirty="0"/>
              <a:t>parent</a:t>
            </a:r>
            <a:r>
              <a:rPr lang="zh-CN" altLang="en-US" dirty="0"/>
              <a:t>域指向结点的双亲</a:t>
            </a:r>
            <a:endParaRPr lang="zh-CN" altLang="en-US" dirty="0"/>
          </a:p>
          <a:p>
            <a:r>
              <a:rPr lang="zh-CN" altLang="en-US" dirty="0" smtClean="0"/>
              <a:t>结点</a:t>
            </a:r>
            <a:r>
              <a:rPr lang="zh-CN" altLang="en-US" dirty="0"/>
              <a:t>的存储结构为： 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1" name="Group 9"/>
          <p:cNvGrpSpPr/>
          <p:nvPr/>
        </p:nvGrpSpPr>
        <p:grpSpPr bwMode="auto">
          <a:xfrm>
            <a:off x="1907704" y="4292337"/>
            <a:ext cx="4681538" cy="503239"/>
            <a:chOff x="1160" y="2280"/>
            <a:chExt cx="2949" cy="317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160" y="2305"/>
              <a:ext cx="2949" cy="29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3600" tIns="46800" rIns="93600" bIns="46800" anchor="ctr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 dirty="0" smtClean="0">
                  <a:latin typeface="+mj-ea"/>
                </a:rPr>
                <a:t> </a:t>
              </a:r>
              <a:r>
                <a:rPr lang="zh-CN" altLang="en-US" sz="2400" b="1" dirty="0">
                  <a:latin typeface="+mj-ea"/>
                </a:rPr>
                <a:t>左</a:t>
              </a:r>
              <a:r>
                <a:rPr lang="zh-CN" altLang="en-US" sz="2400" b="1" dirty="0" smtClean="0">
                  <a:latin typeface="+mj-ea"/>
                </a:rPr>
                <a:t>指针</a:t>
              </a:r>
              <a:r>
                <a:rPr lang="en-US" altLang="zh-CN" sz="2400" b="1" dirty="0" smtClean="0">
                  <a:ea typeface="楷体_GB2312" pitchFamily="49" charset="-122"/>
                </a:rPr>
                <a:t>  data   </a:t>
              </a:r>
              <a:r>
                <a:rPr lang="zh-CN" altLang="en-US" sz="2400" b="1" dirty="0" smtClean="0">
                  <a:ea typeface="楷体_GB2312" pitchFamily="49" charset="-122"/>
                </a:rPr>
                <a:t>右</a:t>
              </a:r>
              <a:r>
                <a:rPr lang="zh-CN" altLang="en-US" sz="2400" b="1" dirty="0" smtClean="0">
                  <a:latin typeface="+mj-ea"/>
                </a:rPr>
                <a:t>指针   亲指针</a:t>
              </a:r>
              <a:r>
                <a:rPr lang="en-US" altLang="zh-CN" sz="2400" b="1" dirty="0" smtClean="0">
                  <a:latin typeface="+mj-ea"/>
                </a:rPr>
                <a:t> </a:t>
              </a:r>
              <a:endParaRPr lang="en-US" altLang="zh-CN" sz="2400" b="1" dirty="0">
                <a:ea typeface="楷体_GB2312" pitchFamily="49" charset="-122"/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1886" y="2280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448" y="2304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120" y="2304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52" name="Group 9"/>
          <p:cNvGrpSpPr/>
          <p:nvPr/>
        </p:nvGrpSpPr>
        <p:grpSpPr bwMode="auto">
          <a:xfrm>
            <a:off x="2051050" y="3860800"/>
            <a:ext cx="3962400" cy="466725"/>
            <a:chOff x="1296" y="2304"/>
            <a:chExt cx="2496" cy="294"/>
          </a:xfrm>
        </p:grpSpPr>
        <p:sp>
          <p:nvSpPr>
            <p:cNvPr id="27653" name="Rectangle 4"/>
            <p:cNvSpPr>
              <a:spLocks noChangeArrowheads="1"/>
            </p:cNvSpPr>
            <p:nvPr/>
          </p:nvSpPr>
          <p:spPr bwMode="auto">
            <a:xfrm>
              <a:off x="1296" y="2304"/>
              <a:ext cx="2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>
                  <a:ea typeface="楷体_GB2312" pitchFamily="49" charset="-122"/>
                </a:rPr>
                <a:t>lchild    data  rchild    parent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>
              <a:off x="1968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>
              <a:off x="2448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3120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05" name="Text Box 37"/>
          <p:cNvSpPr txBox="1">
            <a:spLocks noChangeArrowheads="1"/>
          </p:cNvSpPr>
          <p:nvPr/>
        </p:nvSpPr>
        <p:spPr bwMode="auto">
          <a:xfrm>
            <a:off x="3606122" y="1009715"/>
            <a:ext cx="2743200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一棵二叉树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二叉树的三叉</a:t>
            </a:r>
            <a:r>
              <a:rPr lang="zh-CN" altLang="en-US" dirty="0" smtClean="0"/>
              <a:t>链表存储示意</a:t>
            </a:r>
            <a:endParaRPr lang="zh-CN" altLang="en-US" dirty="0"/>
          </a:p>
        </p:txBody>
      </p:sp>
      <p:grpSp>
        <p:nvGrpSpPr>
          <p:cNvPr id="82" name="Group 2"/>
          <p:cNvGrpSpPr/>
          <p:nvPr/>
        </p:nvGrpSpPr>
        <p:grpSpPr bwMode="auto">
          <a:xfrm>
            <a:off x="1295400" y="1124744"/>
            <a:ext cx="3276600" cy="2286000"/>
            <a:chOff x="5600" y="2491"/>
            <a:chExt cx="3045" cy="2202"/>
          </a:xfrm>
        </p:grpSpPr>
        <p:grpSp>
          <p:nvGrpSpPr>
            <p:cNvPr id="83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115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116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4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113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5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112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6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109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110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7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108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8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105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106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9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103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104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91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93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95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96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98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99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00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01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02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63888" y="1679463"/>
            <a:ext cx="5363054" cy="3837769"/>
            <a:chOff x="3563888" y="1679463"/>
            <a:chExt cx="5363054" cy="3837769"/>
          </a:xfrm>
        </p:grpSpPr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664814" y="2926432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5944938" y="2926432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/>
                <a:t>A</a:t>
              </a:r>
              <a:endParaRPr kumimoji="0" lang="en-US" altLang="zh-CN" sz="1600" b="1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6225061" y="2926432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505185" y="2926432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>
                  <a:latin typeface="宋体" panose="02010600030101010101" pitchFamily="2" charset="-122"/>
                </a:rPr>
                <a:t>∧</a:t>
              </a:r>
              <a:endParaRPr kumimoji="0" lang="en-US" altLang="zh-CN" sz="1600" b="1"/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964505" y="3676189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>
                  <a:latin typeface="宋体" panose="02010600030101010101" pitchFamily="2" charset="-122"/>
                </a:rPr>
                <a:t>∧</a:t>
              </a:r>
              <a:endParaRPr kumimoji="0" lang="en-US" altLang="zh-CN" sz="1600" b="1"/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4684382" y="3676189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/>
                <a:t>B</a:t>
              </a:r>
              <a:endParaRPr kumimoji="0" lang="en-US" altLang="zh-CN" sz="1600" b="1"/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4404258" y="3676189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5244629" y="3676189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4404258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>
              <a:off x="4124135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23" name="Rectangle 51"/>
            <p:cNvSpPr>
              <a:spLocks noChangeArrowheads="1"/>
            </p:cNvSpPr>
            <p:nvPr/>
          </p:nvSpPr>
          <p:spPr bwMode="auto">
            <a:xfrm>
              <a:off x="3844011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/>
                <a:t>D</a:t>
              </a:r>
              <a:endParaRPr kumimoji="0" lang="en-US" altLang="zh-CN" sz="1600" b="1"/>
            </a:p>
          </p:txBody>
        </p:sp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>
              <a:off x="3563888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>
                  <a:latin typeface="宋体" panose="02010600030101010101" pitchFamily="2" charset="-122"/>
                </a:rPr>
                <a:t>∧</a:t>
              </a:r>
              <a:endParaRPr kumimoji="0" lang="en-US" altLang="zh-CN" sz="1600" b="1"/>
            </a:p>
          </p:txBody>
        </p:sp>
        <p:sp>
          <p:nvSpPr>
            <p:cNvPr id="28725" name="Rectangle 53"/>
            <p:cNvSpPr>
              <a:spLocks noChangeArrowheads="1"/>
            </p:cNvSpPr>
            <p:nvPr/>
          </p:nvSpPr>
          <p:spPr bwMode="auto">
            <a:xfrm>
              <a:off x="6785308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en-US" altLang="zh-CN" sz="1600" b="1" dirty="0"/>
            </a:p>
          </p:txBody>
        </p:sp>
        <p:sp>
          <p:nvSpPr>
            <p:cNvPr id="28726" name="Rectangle 54"/>
            <p:cNvSpPr>
              <a:spLocks noChangeArrowheads="1"/>
            </p:cNvSpPr>
            <p:nvPr/>
          </p:nvSpPr>
          <p:spPr bwMode="auto">
            <a:xfrm>
              <a:off x="6505185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>
                  <a:latin typeface="宋体" panose="02010600030101010101" pitchFamily="2" charset="-122"/>
                </a:rPr>
                <a:t>∧</a:t>
              </a:r>
              <a:endParaRPr kumimoji="0" lang="en-US" altLang="zh-CN" sz="1600" b="1"/>
            </a:p>
          </p:txBody>
        </p:sp>
        <p:sp>
          <p:nvSpPr>
            <p:cNvPr id="28727" name="Rectangle 55"/>
            <p:cNvSpPr>
              <a:spLocks noChangeArrowheads="1"/>
            </p:cNvSpPr>
            <p:nvPr/>
          </p:nvSpPr>
          <p:spPr bwMode="auto">
            <a:xfrm>
              <a:off x="6225061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/>
                <a:t>E</a:t>
              </a:r>
              <a:endParaRPr kumimoji="0" lang="en-US" altLang="zh-CN" sz="1600" b="1"/>
            </a:p>
          </p:txBody>
        </p:sp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>
              <a:off x="5944938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>
                  <a:latin typeface="宋体" panose="02010600030101010101" pitchFamily="2" charset="-122"/>
                </a:rPr>
                <a:t>∧</a:t>
              </a:r>
              <a:endParaRPr kumimoji="0" lang="en-US" altLang="zh-CN" sz="1600" b="1"/>
            </a:p>
          </p:txBody>
        </p:sp>
        <p:sp>
          <p:nvSpPr>
            <p:cNvPr id="28729" name="Rectangle 57"/>
            <p:cNvSpPr>
              <a:spLocks noChangeArrowheads="1"/>
            </p:cNvSpPr>
            <p:nvPr/>
          </p:nvSpPr>
          <p:spPr bwMode="auto">
            <a:xfrm>
              <a:off x="7765740" y="3676189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30" name="Rectangle 58"/>
            <p:cNvSpPr>
              <a:spLocks noChangeArrowheads="1"/>
            </p:cNvSpPr>
            <p:nvPr/>
          </p:nvSpPr>
          <p:spPr bwMode="auto">
            <a:xfrm>
              <a:off x="7485617" y="3676189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31" name="Rectangle 59"/>
            <p:cNvSpPr>
              <a:spLocks noChangeArrowheads="1"/>
            </p:cNvSpPr>
            <p:nvPr/>
          </p:nvSpPr>
          <p:spPr bwMode="auto">
            <a:xfrm>
              <a:off x="7205493" y="3676189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/>
                <a:t>C</a:t>
              </a:r>
              <a:endParaRPr kumimoji="0" lang="en-US" altLang="zh-CN" sz="1600" b="1"/>
            </a:p>
          </p:txBody>
        </p:sp>
        <p:sp>
          <p:nvSpPr>
            <p:cNvPr id="28732" name="Rectangle 60"/>
            <p:cNvSpPr>
              <a:spLocks noChangeArrowheads="1"/>
            </p:cNvSpPr>
            <p:nvPr/>
          </p:nvSpPr>
          <p:spPr bwMode="auto">
            <a:xfrm>
              <a:off x="6925370" y="3676189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33" name="Rectangle 61"/>
            <p:cNvSpPr>
              <a:spLocks noChangeArrowheads="1"/>
            </p:cNvSpPr>
            <p:nvPr/>
          </p:nvSpPr>
          <p:spPr bwMode="auto">
            <a:xfrm>
              <a:off x="8606111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34" name="Rectangle 62"/>
            <p:cNvSpPr>
              <a:spLocks noChangeArrowheads="1"/>
            </p:cNvSpPr>
            <p:nvPr/>
          </p:nvSpPr>
          <p:spPr bwMode="auto">
            <a:xfrm>
              <a:off x="8325987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>
                  <a:latin typeface="宋体" panose="02010600030101010101" pitchFamily="2" charset="-122"/>
                </a:rPr>
                <a:t>∧</a:t>
              </a:r>
              <a:endParaRPr kumimoji="0" lang="en-US" altLang="zh-CN" sz="1600" b="1"/>
            </a:p>
          </p:txBody>
        </p: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8045864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/>
                <a:t>F</a:t>
              </a:r>
              <a:endParaRPr kumimoji="0" lang="en-US" altLang="zh-CN" sz="1600" b="1"/>
            </a:p>
          </p:txBody>
        </p:sp>
        <p:sp>
          <p:nvSpPr>
            <p:cNvPr id="28736" name="Rectangle 64"/>
            <p:cNvSpPr>
              <a:spLocks noChangeArrowheads="1"/>
            </p:cNvSpPr>
            <p:nvPr/>
          </p:nvSpPr>
          <p:spPr bwMode="auto">
            <a:xfrm>
              <a:off x="7765740" y="4425946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>
                  <a:latin typeface="宋体" panose="02010600030101010101" pitchFamily="2" charset="-122"/>
                </a:rPr>
                <a:t>∧</a:t>
              </a:r>
              <a:endParaRPr kumimoji="0" lang="en-US" altLang="zh-CN" sz="1600" b="1"/>
            </a:p>
          </p:txBody>
        </p:sp>
        <p:sp>
          <p:nvSpPr>
            <p:cNvPr id="28737" name="Rectangle 65"/>
            <p:cNvSpPr>
              <a:spLocks noChangeArrowheads="1"/>
            </p:cNvSpPr>
            <p:nvPr/>
          </p:nvSpPr>
          <p:spPr bwMode="auto">
            <a:xfrm>
              <a:off x="5244629" y="5175703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endParaRPr kumimoji="0" lang="zh-CN" altLang="zh-CN" sz="1600" b="1"/>
            </a:p>
          </p:txBody>
        </p:sp>
        <p:sp>
          <p:nvSpPr>
            <p:cNvPr id="28738" name="Rectangle 66"/>
            <p:cNvSpPr>
              <a:spLocks noChangeArrowheads="1"/>
            </p:cNvSpPr>
            <p:nvPr/>
          </p:nvSpPr>
          <p:spPr bwMode="auto">
            <a:xfrm>
              <a:off x="4964505" y="5175703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>
                  <a:latin typeface="宋体" panose="02010600030101010101" pitchFamily="2" charset="-122"/>
                </a:rPr>
                <a:t>∧</a:t>
              </a:r>
              <a:endParaRPr kumimoji="0" lang="en-US" altLang="zh-CN" sz="1600" b="1"/>
            </a:p>
          </p:txBody>
        </p:sp>
        <p:sp>
          <p:nvSpPr>
            <p:cNvPr id="28739" name="Rectangle 67"/>
            <p:cNvSpPr>
              <a:spLocks noChangeArrowheads="1"/>
            </p:cNvSpPr>
            <p:nvPr/>
          </p:nvSpPr>
          <p:spPr bwMode="auto">
            <a:xfrm>
              <a:off x="4684382" y="5175703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/>
                <a:t>G</a:t>
              </a:r>
              <a:endParaRPr kumimoji="0" lang="en-US" altLang="zh-CN" sz="1600" b="1"/>
            </a:p>
          </p:txBody>
        </p:sp>
        <p:sp>
          <p:nvSpPr>
            <p:cNvPr id="28740" name="Rectangle 68"/>
            <p:cNvSpPr>
              <a:spLocks noChangeArrowheads="1"/>
            </p:cNvSpPr>
            <p:nvPr/>
          </p:nvSpPr>
          <p:spPr bwMode="auto">
            <a:xfrm>
              <a:off x="4404258" y="5175703"/>
              <a:ext cx="320831" cy="341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b="1">
                  <a:latin typeface="宋体" panose="02010600030101010101" pitchFamily="2" charset="-122"/>
                </a:rPr>
                <a:t>∧</a:t>
              </a:r>
              <a:endParaRPr kumimoji="0" lang="en-US" altLang="zh-CN" sz="1600" b="1"/>
            </a:p>
          </p:txBody>
        </p:sp>
        <p:sp>
          <p:nvSpPr>
            <p:cNvPr id="28741" name="Line 69"/>
            <p:cNvSpPr>
              <a:spLocks noChangeShapeType="1"/>
            </p:cNvSpPr>
            <p:nvPr/>
          </p:nvSpPr>
          <p:spPr bwMode="auto">
            <a:xfrm flipH="1">
              <a:off x="4964505" y="3176351"/>
              <a:ext cx="840370" cy="49983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2" name="Line 70"/>
            <p:cNvSpPr>
              <a:spLocks noChangeShapeType="1"/>
            </p:cNvSpPr>
            <p:nvPr/>
          </p:nvSpPr>
          <p:spPr bwMode="auto">
            <a:xfrm flipV="1">
              <a:off x="5443337" y="3176351"/>
              <a:ext cx="641662" cy="60350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3" name="Line 71"/>
            <p:cNvSpPr>
              <a:spLocks noChangeShapeType="1"/>
            </p:cNvSpPr>
            <p:nvPr/>
          </p:nvSpPr>
          <p:spPr bwMode="auto">
            <a:xfrm flipH="1">
              <a:off x="3984073" y="3926108"/>
              <a:ext cx="560247" cy="49983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4" name="Line 72"/>
            <p:cNvSpPr>
              <a:spLocks noChangeShapeType="1"/>
            </p:cNvSpPr>
            <p:nvPr/>
          </p:nvSpPr>
          <p:spPr bwMode="auto">
            <a:xfrm>
              <a:off x="4264197" y="4675865"/>
              <a:ext cx="280123" cy="49983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5" name="Line 73"/>
            <p:cNvSpPr>
              <a:spLocks noChangeShapeType="1"/>
            </p:cNvSpPr>
            <p:nvPr/>
          </p:nvSpPr>
          <p:spPr bwMode="auto">
            <a:xfrm flipV="1">
              <a:off x="4625735" y="3926108"/>
              <a:ext cx="338770" cy="637253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6" name="Line 74"/>
            <p:cNvSpPr>
              <a:spLocks noChangeShapeType="1"/>
            </p:cNvSpPr>
            <p:nvPr/>
          </p:nvSpPr>
          <p:spPr bwMode="auto">
            <a:xfrm flipH="1" flipV="1">
              <a:off x="4684382" y="4675865"/>
              <a:ext cx="807252" cy="613949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7" name="Line 75"/>
            <p:cNvSpPr>
              <a:spLocks noChangeShapeType="1"/>
            </p:cNvSpPr>
            <p:nvPr/>
          </p:nvSpPr>
          <p:spPr bwMode="auto">
            <a:xfrm flipH="1">
              <a:off x="6505185" y="3926108"/>
              <a:ext cx="560247" cy="49983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8" name="Line 76"/>
            <p:cNvSpPr>
              <a:spLocks noChangeShapeType="1"/>
            </p:cNvSpPr>
            <p:nvPr/>
          </p:nvSpPr>
          <p:spPr bwMode="auto">
            <a:xfrm>
              <a:off x="7636718" y="3903607"/>
              <a:ext cx="560247" cy="49983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9" name="Line 77"/>
            <p:cNvSpPr>
              <a:spLocks noChangeShapeType="1"/>
            </p:cNvSpPr>
            <p:nvPr/>
          </p:nvSpPr>
          <p:spPr bwMode="auto">
            <a:xfrm flipH="1" flipV="1">
              <a:off x="6783238" y="3176351"/>
              <a:ext cx="1224678" cy="56734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0" name="Line 78"/>
            <p:cNvSpPr>
              <a:spLocks noChangeShapeType="1"/>
            </p:cNvSpPr>
            <p:nvPr/>
          </p:nvSpPr>
          <p:spPr bwMode="auto">
            <a:xfrm flipH="1" flipV="1">
              <a:off x="8045864" y="3926108"/>
              <a:ext cx="823122" cy="58903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1" name="Line 79"/>
            <p:cNvSpPr>
              <a:spLocks noChangeShapeType="1"/>
            </p:cNvSpPr>
            <p:nvPr/>
          </p:nvSpPr>
          <p:spPr bwMode="auto">
            <a:xfrm>
              <a:off x="6365123" y="3176351"/>
              <a:ext cx="840370" cy="49983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79"/>
            <p:cNvSpPr>
              <a:spLocks noChangeShapeType="1"/>
            </p:cNvSpPr>
            <p:nvPr/>
          </p:nvSpPr>
          <p:spPr bwMode="auto">
            <a:xfrm>
              <a:off x="6225061" y="2167044"/>
              <a:ext cx="40708" cy="68738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01"/>
            <p:cNvSpPr txBox="1">
              <a:spLocks noChangeArrowheads="1"/>
            </p:cNvSpPr>
            <p:nvPr/>
          </p:nvSpPr>
          <p:spPr bwMode="auto">
            <a:xfrm>
              <a:off x="5651152" y="1679463"/>
              <a:ext cx="1081088" cy="5254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3600" tIns="46800" rIns="93600" bIns="46800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zh-CN" sz="2800" b="1" dirty="0">
                  <a:ea typeface="仿宋_GB2312" pitchFamily="49" charset="-122"/>
                </a:rPr>
                <a:t>root</a:t>
              </a:r>
              <a:endParaRPr lang="en-US" altLang="zh-CN" sz="2800" b="1" dirty="0">
                <a:ea typeface="仿宋_GB2312" pitchFamily="49" charset="-122"/>
              </a:endParaRPr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 flipV="1">
              <a:off x="6947061" y="3945710"/>
              <a:ext cx="448516" cy="6186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4.3 </a:t>
            </a:r>
            <a:r>
              <a:rPr lang="zh-CN" altLang="en-US" dirty="0" smtClean="0"/>
              <a:t>二叉树的数据类型</a:t>
            </a:r>
            <a:endParaRPr lang="zh-CN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参见：</a:t>
            </a:r>
            <a:r>
              <a:rPr lang="en-US" altLang="zh-CN" smtClean="0"/>
              <a:t>p124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sz="3200" dirty="0" smtClean="0"/>
              <a:t>（感受一下考试的难度）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填空：</a:t>
            </a:r>
            <a:r>
              <a:rPr lang="en-US" altLang="zh-CN" dirty="0" smtClean="0"/>
              <a:t>2, 3, 5, 6, 8, 12, 14, 16, 19</a:t>
            </a:r>
            <a:endParaRPr lang="en-US" altLang="zh-CN" dirty="0" smtClean="0"/>
          </a:p>
          <a:p>
            <a:r>
              <a:rPr lang="zh-CN" altLang="en-US" dirty="0" smtClean="0"/>
              <a:t>简答：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zh-CN" altLang="en-US" dirty="0" smtClean="0"/>
              <a:t>算法：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（复习）</a:t>
            </a:r>
            <a:r>
              <a:rPr lang="en-US" altLang="zh-CN" dirty="0" smtClean="0"/>
              <a:t>8</a:t>
            </a:r>
            <a:endParaRPr lang="en-US" altLang="zh-CN" dirty="0" smtClean="0"/>
          </a:p>
          <a:p>
            <a:pPr lvl="1"/>
            <a:r>
              <a:rPr lang="en-US" altLang="zh-CN" dirty="0"/>
              <a:t>template &lt;class </a:t>
            </a:r>
            <a:r>
              <a:rPr lang="en-US" altLang="zh-CN" dirty="0" smtClean="0"/>
              <a:t>T&gt; </a:t>
            </a:r>
            <a:r>
              <a:rPr lang="en-US" altLang="zh-CN" dirty="0" err="1" smtClean="0"/>
              <a:t>fnTreeEqual</a:t>
            </a:r>
            <a:r>
              <a:rPr lang="en-US" altLang="zh-CN" dirty="0" smtClean="0"/>
              <a:t>(T * </a:t>
            </a:r>
            <a:r>
              <a:rPr lang="en-US" altLang="zh-CN" dirty="0" err="1" smtClean="0"/>
              <a:t>pTrA</a:t>
            </a:r>
            <a:r>
              <a:rPr lang="en-US" altLang="zh-CN" dirty="0" smtClean="0"/>
              <a:t>, </a:t>
            </a:r>
            <a:r>
              <a:rPr lang="en-US" altLang="zh-CN" dirty="0"/>
              <a:t>T </a:t>
            </a:r>
            <a:r>
              <a:rPr lang="en-US" altLang="zh-CN" dirty="0" smtClean="0"/>
              <a:t>*p </a:t>
            </a:r>
            <a:r>
              <a:rPr lang="en-US" altLang="zh-CN" dirty="0" err="1" smtClean="0"/>
              <a:t>TrB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  <a:endParaRPr lang="en-US" altLang="zh-CN" dirty="0" smtClean="0"/>
          </a:p>
          <a:p>
            <a:pPr lvl="1"/>
            <a:r>
              <a:rPr lang="zh-CN" altLang="en-US" dirty="0"/>
              <a:t>第八</a:t>
            </a:r>
            <a:r>
              <a:rPr lang="zh-CN" altLang="en-US" dirty="0" smtClean="0"/>
              <a:t>题：注意循环次数和边界，考查二叉树性质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sz="3200" dirty="0" smtClean="0"/>
              <a:t>（感受一下考试的难度）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填空：</a:t>
            </a:r>
            <a:r>
              <a:rPr lang="en-US" altLang="zh-CN" dirty="0" smtClean="0"/>
              <a:t>2, 3, 5, 6, 8, 12, 14, 16, 19</a:t>
            </a:r>
            <a:endParaRPr lang="en-US" altLang="zh-CN" dirty="0" smtClean="0"/>
          </a:p>
          <a:p>
            <a:r>
              <a:rPr lang="zh-CN" altLang="en-US" dirty="0" smtClean="0"/>
              <a:t>简答：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zh-CN" altLang="en-US" dirty="0" smtClean="0"/>
              <a:t>算法：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（复习）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template &lt;class </a:t>
            </a:r>
            <a:r>
              <a:rPr lang="en-US" altLang="zh-CN" dirty="0" smtClean="0"/>
              <a:t>T&gt; </a:t>
            </a:r>
            <a:r>
              <a:rPr lang="en-US" altLang="zh-CN" dirty="0" err="1" smtClean="0"/>
              <a:t>fnTreeEqual</a:t>
            </a:r>
            <a:r>
              <a:rPr lang="en-US" altLang="zh-CN" dirty="0" smtClean="0"/>
              <a:t>(T * </a:t>
            </a:r>
            <a:r>
              <a:rPr lang="en-US" altLang="zh-CN" dirty="0" err="1" smtClean="0"/>
              <a:t>pTrA</a:t>
            </a:r>
            <a:r>
              <a:rPr lang="en-US" altLang="zh-CN" dirty="0" smtClean="0"/>
              <a:t>, </a:t>
            </a:r>
            <a:r>
              <a:rPr lang="en-US" altLang="zh-CN" dirty="0"/>
              <a:t>T </a:t>
            </a:r>
            <a:r>
              <a:rPr lang="en-US" altLang="zh-CN" dirty="0" smtClean="0"/>
              <a:t>*p </a:t>
            </a:r>
            <a:r>
              <a:rPr lang="en-US" altLang="zh-CN" dirty="0" err="1" smtClean="0"/>
              <a:t>TrB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  <a:endParaRPr lang="en-US" altLang="zh-CN" dirty="0" smtClean="0"/>
          </a:p>
          <a:p>
            <a:pPr lvl="1"/>
            <a:r>
              <a:rPr lang="zh-CN" altLang="en-US" dirty="0"/>
              <a:t>第八</a:t>
            </a:r>
            <a:r>
              <a:rPr lang="zh-CN" altLang="en-US" dirty="0" smtClean="0"/>
              <a:t>题：注意循环次数和边界，考查二叉树性质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0"/>
            <a:ext cx="4437556" cy="6741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-27384"/>
            <a:ext cx="7992888" cy="66920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0"/>
            <a:ext cx="4437556" cy="6741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8640"/>
            <a:ext cx="7704856" cy="64509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83768" y="332656"/>
            <a:ext cx="6658645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 smtClean="0"/>
              <a:t>第</a:t>
            </a:r>
            <a:r>
              <a:rPr lang="en-US" altLang="zh-CN" sz="6000" dirty="0" smtClean="0"/>
              <a:t>4</a:t>
            </a:r>
            <a:r>
              <a:rPr lang="zh-CN" altLang="en-US" sz="6000" dirty="0" smtClean="0"/>
              <a:t>章 树  </a:t>
            </a:r>
            <a:r>
              <a:rPr lang="en-US" altLang="zh-CN" sz="6000" dirty="0" smtClean="0"/>
              <a:t>(2)</a:t>
            </a:r>
            <a:r>
              <a:rPr lang="zh-CN" altLang="en-US" sz="6000" dirty="0" smtClean="0"/>
              <a:t>  </a:t>
            </a:r>
            <a:br>
              <a:rPr lang="en-US" altLang="zh-CN" sz="6000" dirty="0" smtClean="0"/>
            </a:br>
            <a:r>
              <a:rPr lang="en-US" altLang="zh-CN" sz="6000" dirty="0" smtClean="0"/>
              <a:t>6</a:t>
            </a:r>
            <a:r>
              <a:rPr lang="zh-CN" altLang="en-US" sz="6000" dirty="0" smtClean="0"/>
              <a:t>学时  </a:t>
            </a:r>
            <a:r>
              <a:rPr lang="en-US" altLang="zh-CN" sz="6000" dirty="0" smtClean="0"/>
              <a:t>(</a:t>
            </a:r>
            <a:r>
              <a:rPr lang="zh-CN" altLang="en-US" sz="6000" dirty="0" smtClean="0"/>
              <a:t>教材</a:t>
            </a:r>
            <a:r>
              <a:rPr lang="en-US" altLang="zh-CN" sz="6000" dirty="0" smtClean="0"/>
              <a:t>7</a:t>
            </a:r>
            <a:r>
              <a:rPr lang="zh-CN" altLang="en-US" sz="6000" dirty="0" smtClean="0"/>
              <a:t>章</a:t>
            </a:r>
            <a:r>
              <a:rPr lang="en-US" altLang="zh-CN" sz="6000" dirty="0" smtClean="0"/>
              <a:t>)</a:t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"/>
    </mc:Choice>
    <mc:Fallback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积累的问题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函数为什么返回指针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或引用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常量指针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值不可改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指针常量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指向地址不可改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r>
              <a:rPr lang="en-US" altLang="zh-CN" dirty="0" err="1" smtClean="0"/>
              <a:t>getElmt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返回指针（可以对原来的内容进行修改），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getElmtVlu</a:t>
            </a:r>
            <a:r>
              <a:rPr lang="en-US" altLang="zh-CN" dirty="0" smtClean="0"/>
              <a:t> </a:t>
            </a:r>
            <a:r>
              <a:rPr lang="zh-CN" altLang="en-US" dirty="0"/>
              <a:t>返回</a:t>
            </a:r>
            <a:r>
              <a:rPr lang="zh-CN" altLang="en-US" dirty="0" smtClean="0"/>
              <a:t>指针的值（不是原来的地址）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程序能写出来，如何写函数</a:t>
            </a:r>
            <a:r>
              <a:rPr lang="zh-CN" altLang="en-US" dirty="0"/>
              <a:t>声明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755" y="-27384"/>
            <a:ext cx="7543800" cy="11430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迷你简启体" pitchFamily="65" charset="-122"/>
              </a:rPr>
              <a:t>课程安排：共</a:t>
            </a:r>
            <a:r>
              <a:rPr lang="en-US" altLang="zh-CN" dirty="0">
                <a:latin typeface="Times New Roman" panose="02020603050405020304" pitchFamily="18" charset="0"/>
                <a:ea typeface="迷你简启体" pitchFamily="65" charset="-122"/>
              </a:rPr>
              <a:t>40</a:t>
            </a:r>
            <a:r>
              <a:rPr lang="zh-CN" altLang="en-US" dirty="0" smtClean="0">
                <a:latin typeface="Times New Roman" panose="02020603050405020304" pitchFamily="18" charset="0"/>
                <a:ea typeface="迷你简启体" pitchFamily="65" charset="-122"/>
              </a:rPr>
              <a:t>课时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44724"/>
            <a:ext cx="7620000" cy="5151276"/>
          </a:xfrm>
        </p:spPr>
        <p:txBody>
          <a:bodyPr/>
          <a:lstStyle/>
          <a:p>
            <a:r>
              <a:rPr lang="zh-CN" altLang="en-US" sz="2400" dirty="0"/>
              <a:t>绪论，线性表，栈、队列、数组，树和二叉树，图，查找，排序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1800944"/>
            <a:ext cx="9029700" cy="4724400"/>
            <a:chOff x="0" y="1219200"/>
            <a:chExt cx="9029700" cy="4724400"/>
          </a:xfrm>
        </p:grpSpPr>
        <p:grpSp>
          <p:nvGrpSpPr>
            <p:cNvPr id="259075" name="Group 3"/>
            <p:cNvGrpSpPr/>
            <p:nvPr/>
          </p:nvGrpSpPr>
          <p:grpSpPr bwMode="auto">
            <a:xfrm>
              <a:off x="0" y="3213100"/>
              <a:ext cx="2187575" cy="762000"/>
              <a:chOff x="144" y="1680"/>
              <a:chExt cx="1248" cy="480"/>
            </a:xfrm>
          </p:grpSpPr>
          <p:sp>
            <p:nvSpPr>
              <p:cNvPr id="259076" name="AutoShape 4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数据结构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基本概念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077" name="Text Box 5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078" name="Line 6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>
              <a:off x="2195513" y="3573463"/>
              <a:ext cx="7905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29" name="Group 57"/>
            <p:cNvGrpSpPr/>
            <p:nvPr/>
          </p:nvGrpSpPr>
          <p:grpSpPr bwMode="auto">
            <a:xfrm>
              <a:off x="3059113" y="3213100"/>
              <a:ext cx="2020887" cy="762000"/>
              <a:chOff x="1927" y="2024"/>
              <a:chExt cx="1273" cy="480"/>
            </a:xfrm>
          </p:grpSpPr>
          <p:grpSp>
            <p:nvGrpSpPr>
              <p:cNvPr id="259128" name="Group 56"/>
              <p:cNvGrpSpPr/>
              <p:nvPr/>
            </p:nvGrpSpPr>
            <p:grpSpPr bwMode="auto">
              <a:xfrm>
                <a:off x="1927" y="2024"/>
                <a:ext cx="1273" cy="480"/>
                <a:chOff x="1927" y="2024"/>
                <a:chExt cx="1273" cy="480"/>
              </a:xfrm>
            </p:grpSpPr>
            <p:sp>
              <p:nvSpPr>
                <p:cNvPr id="259087" name="AutoShape 15"/>
                <p:cNvSpPr>
                  <a:spLocks noChangeArrowheads="1"/>
                </p:cNvSpPr>
                <p:nvPr/>
              </p:nvSpPr>
              <p:spPr bwMode="auto">
                <a:xfrm>
                  <a:off x="1927" y="2024"/>
                  <a:ext cx="1273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线性表</a:t>
                  </a:r>
                  <a:endPara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0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70" y="2168"/>
                  <a:ext cx="530" cy="233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59089" name="Line 17"/>
              <p:cNvSpPr>
                <a:spLocks noChangeShapeType="1"/>
              </p:cNvSpPr>
              <p:nvPr/>
            </p:nvSpPr>
            <p:spPr bwMode="auto">
              <a:xfrm>
                <a:off x="2607" y="202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0" name="Group 18"/>
            <p:cNvGrpSpPr/>
            <p:nvPr/>
          </p:nvGrpSpPr>
          <p:grpSpPr bwMode="auto">
            <a:xfrm>
              <a:off x="4724400" y="3962400"/>
              <a:ext cx="3451225" cy="1981200"/>
              <a:chOff x="2928" y="2496"/>
              <a:chExt cx="1968" cy="1248"/>
            </a:xfrm>
          </p:grpSpPr>
          <p:grpSp>
            <p:nvGrpSpPr>
              <p:cNvPr id="259091" name="Group 19"/>
              <p:cNvGrpSpPr/>
              <p:nvPr/>
            </p:nvGrpSpPr>
            <p:grpSpPr bwMode="auto">
              <a:xfrm>
                <a:off x="3648" y="3264"/>
                <a:ext cx="1248" cy="480"/>
                <a:chOff x="144" y="1680"/>
                <a:chExt cx="1248" cy="480"/>
              </a:xfrm>
            </p:grpSpPr>
            <p:sp>
              <p:nvSpPr>
                <p:cNvPr id="259092" name="AutoShape 20"/>
                <p:cNvSpPr>
                  <a:spLocks noChangeArrowheads="1"/>
                </p:cNvSpPr>
                <p:nvPr/>
              </p:nvSpPr>
              <p:spPr bwMode="auto">
                <a:xfrm>
                  <a:off x="144" y="1680"/>
                  <a:ext cx="1248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查找技术</a:t>
                  </a:r>
                  <a:endPara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90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12" y="1824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4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学时</a:t>
                  </a:r>
                  <a:endPara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9094" name="Line 22"/>
                <p:cNvSpPr>
                  <a:spLocks noChangeShapeType="1"/>
                </p:cNvSpPr>
                <p:nvPr/>
              </p:nvSpPr>
              <p:spPr bwMode="auto">
                <a:xfrm>
                  <a:off x="894" y="168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095" name="Line 23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912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59096" name="Line 24"/>
              <p:cNvSpPr>
                <a:spLocks noChangeShapeType="1"/>
              </p:cNvSpPr>
              <p:nvPr/>
            </p:nvSpPr>
            <p:spPr bwMode="auto">
              <a:xfrm>
                <a:off x="4080" y="2496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8" name="Group 26"/>
            <p:cNvGrpSpPr/>
            <p:nvPr/>
          </p:nvGrpSpPr>
          <p:grpSpPr bwMode="auto">
            <a:xfrm>
              <a:off x="3155950" y="1219200"/>
              <a:ext cx="2187575" cy="762000"/>
              <a:chOff x="144" y="1680"/>
              <a:chExt cx="1248" cy="480"/>
            </a:xfrm>
          </p:grpSpPr>
          <p:sp>
            <p:nvSpPr>
              <p:cNvPr id="259099" name="AutoShape 27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特殊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线性表</a:t>
                </a:r>
                <a:endPara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100" name="Text Box 28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  <a:endPara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101" name="Line 29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02" name="Line 30"/>
            <p:cNvSpPr>
              <a:spLocks noChangeShapeType="1"/>
            </p:cNvSpPr>
            <p:nvPr/>
          </p:nvSpPr>
          <p:spPr bwMode="auto">
            <a:xfrm flipV="1">
              <a:off x="3913188" y="1981200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09" name="Group 37"/>
            <p:cNvGrpSpPr/>
            <p:nvPr/>
          </p:nvGrpSpPr>
          <p:grpSpPr bwMode="auto">
            <a:xfrm>
              <a:off x="5000625" y="3200400"/>
              <a:ext cx="2019300" cy="762000"/>
              <a:chOff x="3216" y="2016"/>
              <a:chExt cx="1152" cy="480"/>
            </a:xfrm>
          </p:grpSpPr>
          <p:grpSp>
            <p:nvGrpSpPr>
              <p:cNvPr id="259110" name="Group 38"/>
              <p:cNvGrpSpPr/>
              <p:nvPr/>
            </p:nvGrpSpPr>
            <p:grpSpPr bwMode="auto">
              <a:xfrm>
                <a:off x="3456" y="2016"/>
                <a:ext cx="912" cy="480"/>
                <a:chOff x="3588" y="1998"/>
                <a:chExt cx="912" cy="480"/>
              </a:xfrm>
            </p:grpSpPr>
            <p:sp>
              <p:nvSpPr>
                <p:cNvPr id="259111" name="AutoShape 39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树</a:t>
                  </a:r>
                  <a:endPara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3" name="Line 41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14" name="Line 42"/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15" name="Group 43"/>
            <p:cNvGrpSpPr/>
            <p:nvPr/>
          </p:nvGrpSpPr>
          <p:grpSpPr bwMode="auto">
            <a:xfrm>
              <a:off x="6810375" y="3190875"/>
              <a:ext cx="2219325" cy="762000"/>
              <a:chOff x="4368" y="2010"/>
              <a:chExt cx="1266" cy="480"/>
            </a:xfrm>
          </p:grpSpPr>
          <p:grpSp>
            <p:nvGrpSpPr>
              <p:cNvPr id="259116" name="Group 44"/>
              <p:cNvGrpSpPr/>
              <p:nvPr/>
            </p:nvGrpSpPr>
            <p:grpSpPr bwMode="auto">
              <a:xfrm>
                <a:off x="4722" y="2010"/>
                <a:ext cx="912" cy="480"/>
                <a:chOff x="3588" y="1998"/>
                <a:chExt cx="912" cy="480"/>
              </a:xfrm>
            </p:grpSpPr>
            <p:sp>
              <p:nvSpPr>
                <p:cNvPr id="259117" name="AutoShape 45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图</a:t>
                  </a:r>
                  <a:endPara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9" name="Line 47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20" name="Line 48"/>
              <p:cNvSpPr>
                <a:spLocks noChangeShapeType="1"/>
              </p:cNvSpPr>
              <p:nvPr/>
            </p:nvSpPr>
            <p:spPr bwMode="auto">
              <a:xfrm>
                <a:off x="4368" y="22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23" name="Group 51"/>
            <p:cNvGrpSpPr/>
            <p:nvPr/>
          </p:nvGrpSpPr>
          <p:grpSpPr bwMode="auto">
            <a:xfrm>
              <a:off x="2987675" y="4941888"/>
              <a:ext cx="2187575" cy="762000"/>
              <a:chOff x="144" y="1680"/>
              <a:chExt cx="1248" cy="480"/>
            </a:xfrm>
          </p:grpSpPr>
          <p:sp>
            <p:nvSpPr>
              <p:cNvPr id="259124" name="AutoShape 52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排序技术</a:t>
                </a: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9125" name="Text Box 53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  <a:endPara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126" name="Line 54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27" name="Line 55"/>
            <p:cNvSpPr>
              <a:spLocks noChangeShapeType="1"/>
            </p:cNvSpPr>
            <p:nvPr/>
          </p:nvSpPr>
          <p:spPr bwMode="auto">
            <a:xfrm>
              <a:off x="3973514" y="4005263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30"/>
    </mc:Choice>
    <mc:Fallback>
      <p:transition spd="slow" advTm="4553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树的概念复习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1" action="ppaction://hlinksldjump"/>
              </a:rPr>
              <a:t>树</a:t>
            </a:r>
            <a:r>
              <a:rPr lang="en-US" altLang="zh-CN" dirty="0" smtClean="0">
                <a:hlinkClick r:id="rId1" action="ppaction://hlinksldjump"/>
              </a:rPr>
              <a:t>&amp;</a:t>
            </a:r>
            <a:r>
              <a:rPr lang="zh-CN" altLang="en-US" dirty="0" smtClean="0">
                <a:hlinkClick r:id="rId1" action="ppaction://hlinksldjump"/>
              </a:rPr>
              <a:t>二叉树的概念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4.4  </a:t>
            </a:r>
            <a:r>
              <a:rPr lang="zh-CN" altLang="en-US" dirty="0" smtClean="0"/>
              <a:t>二叉树的遍历</a:t>
            </a:r>
            <a:endParaRPr lang="zh-CN" altLang="en-US" dirty="0" smtClean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80728"/>
            <a:ext cx="7620000" cy="55446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遍历：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按照</a:t>
            </a:r>
            <a:r>
              <a:rPr lang="zh-CN" altLang="en-US" dirty="0" smtClean="0">
                <a:solidFill>
                  <a:srgbClr val="C00000"/>
                </a:solidFill>
              </a:rPr>
              <a:t>某种顺序</a:t>
            </a:r>
            <a:r>
              <a:rPr lang="zh-CN" altLang="en-US" dirty="0" smtClean="0"/>
              <a:t>访问二叉树中的每个结点，且仅访问一次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二叉树的形态：</a:t>
            </a: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遍历方式 </a:t>
            </a:r>
            <a:r>
              <a:rPr lang="en-US" altLang="zh-CN" dirty="0" smtClean="0"/>
              <a:t>(</a:t>
            </a:r>
            <a:r>
              <a:rPr lang="zh-CN" altLang="en-US" dirty="0" smtClean="0"/>
              <a:t>思考几分钟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先序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B050"/>
                </a:solidFill>
              </a:rPr>
              <a:t>根</a:t>
            </a:r>
            <a:r>
              <a:rPr lang="zh-CN" altLang="en-US" dirty="0"/>
              <a:t>  </a:t>
            </a:r>
            <a:r>
              <a:rPr lang="zh-CN" altLang="en-US" dirty="0">
                <a:sym typeface="Wingdings" panose="05000000000000000000" pitchFamily="2" charset="2"/>
              </a:rPr>
              <a:t>  左    </a:t>
            </a:r>
            <a:r>
              <a:rPr lang="zh-CN" altLang="en-US" dirty="0" smtClean="0">
                <a:sym typeface="Wingdings" panose="05000000000000000000" pitchFamily="2" charset="2"/>
              </a:rPr>
              <a:t>右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zh-CN" alt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中序</a:t>
            </a:r>
            <a:r>
              <a:rPr lang="zh-CN" altLang="en-US" dirty="0" smtClean="0">
                <a:sym typeface="Wingdings" panose="05000000000000000000" pitchFamily="2" charset="2"/>
              </a:rPr>
              <a:t>：左    </a:t>
            </a:r>
            <a:r>
              <a:rPr lang="zh-CN" alt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根</a:t>
            </a:r>
            <a:r>
              <a:rPr lang="zh-CN" altLang="en-US" dirty="0" smtClean="0">
                <a:sym typeface="Wingdings" panose="05000000000000000000" pitchFamily="2" charset="2"/>
              </a:rPr>
              <a:t>    右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zh-CN" alt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后序</a:t>
            </a:r>
            <a:r>
              <a:rPr lang="zh-CN" altLang="en-US" dirty="0">
                <a:sym typeface="Wingdings" panose="05000000000000000000" pitchFamily="2" charset="2"/>
              </a:rPr>
              <a:t>：左    右   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根</a:t>
            </a:r>
            <a:endParaRPr lang="en-US" altLang="zh-CN" dirty="0" smtClean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4716463" y="2133600"/>
            <a:ext cx="3276600" cy="2286000"/>
            <a:chOff x="5600" y="2491"/>
            <a:chExt cx="3045" cy="2202"/>
          </a:xfrm>
        </p:grpSpPr>
        <p:grpSp>
          <p:nvGrpSpPr>
            <p:cNvPr id="30726" name="Group 10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0758" name="Text Box 1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A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9" name="Oval 1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27" name="Group 13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0756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B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7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28" name="Group 16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0754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D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5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29" name="Group 19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0752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C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3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30" name="Group 22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0750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E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1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31" name="Group 25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30748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F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9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32" name="Group 28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30746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G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7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30733" name="Text Box 31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4" name="Text Box 32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5" name="Text Box 33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6" name="Text Box 34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7" name="Text Box 35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8" name="Text Box 36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9" name="Text Box 37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40" name="Line 38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1" name="Line 39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2" name="Line 40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3" name="Line 41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4" name="Line 42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5" name="Line 43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grpSp>
        <p:nvGrpSpPr>
          <p:cNvPr id="45" name="Group 2"/>
          <p:cNvGrpSpPr/>
          <p:nvPr/>
        </p:nvGrpSpPr>
        <p:grpSpPr bwMode="auto">
          <a:xfrm>
            <a:off x="5615880" y="2276872"/>
            <a:ext cx="3276600" cy="2286000"/>
            <a:chOff x="5600" y="2491"/>
            <a:chExt cx="3045" cy="2202"/>
          </a:xfrm>
        </p:grpSpPr>
        <p:grpSp>
          <p:nvGrpSpPr>
            <p:cNvPr id="46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78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79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7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77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8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74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9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72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73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0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70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71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1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69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2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67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4.4  </a:t>
            </a:r>
            <a:r>
              <a:rPr lang="zh-CN" altLang="en-US" dirty="0" smtClean="0"/>
              <a:t>二叉树的遍历</a:t>
            </a:r>
            <a:endParaRPr lang="zh-CN" altLang="en-US" dirty="0" smtClean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80728"/>
            <a:ext cx="7620000" cy="55446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遍历：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按照</a:t>
            </a:r>
            <a:r>
              <a:rPr lang="zh-CN" altLang="en-US" dirty="0" smtClean="0">
                <a:solidFill>
                  <a:srgbClr val="C00000"/>
                </a:solidFill>
              </a:rPr>
              <a:t>某种顺序</a:t>
            </a:r>
            <a:r>
              <a:rPr lang="zh-CN" altLang="en-US" dirty="0" smtClean="0"/>
              <a:t>访问二叉树中的每个结点，且仅访问一次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二叉树的形态：</a:t>
            </a: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遍历方式：</a:t>
            </a:r>
            <a:endParaRPr lang="zh-CN" altLang="en-US" dirty="0" smtClean="0"/>
          </a:p>
          <a:p>
            <a:pPr lvl="2" eaLnBrk="1" hangingPunct="1">
              <a:defRPr/>
            </a:pPr>
            <a:r>
              <a:rPr lang="zh-CN" altLang="en-US" b="1" dirty="0" smtClean="0">
                <a:solidFill>
                  <a:srgbClr val="00B050"/>
                </a:solidFill>
              </a:rPr>
              <a:t>先序</a:t>
            </a:r>
            <a:r>
              <a:rPr lang="zh-CN" altLang="en-US" dirty="0" smtClean="0"/>
              <a:t>：</a:t>
            </a:r>
            <a:r>
              <a:rPr lang="zh-CN" altLang="en-US" b="1" dirty="0">
                <a:solidFill>
                  <a:srgbClr val="00B050"/>
                </a:solidFill>
              </a:rPr>
              <a:t>根</a:t>
            </a:r>
            <a:r>
              <a:rPr lang="zh-CN" altLang="en-US" dirty="0" smtClean="0"/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  左    右        </a:t>
            </a:r>
            <a:r>
              <a:rPr lang="en-US" altLang="zh-CN" dirty="0" smtClean="0">
                <a:sym typeface="Wingdings" panose="05000000000000000000" pitchFamily="2" charset="2"/>
              </a:rPr>
              <a:t>A B D G C E F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中序</a:t>
            </a:r>
            <a:r>
              <a:rPr lang="zh-CN" altLang="en-US" dirty="0" smtClean="0">
                <a:sym typeface="Wingdings" panose="05000000000000000000" pitchFamily="2" charset="2"/>
              </a:rPr>
              <a:t>：左   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根</a:t>
            </a:r>
            <a:r>
              <a:rPr lang="zh-CN" altLang="en-US" dirty="0" smtClean="0">
                <a:sym typeface="Wingdings" panose="05000000000000000000" pitchFamily="2" charset="2"/>
              </a:rPr>
              <a:t>    右        </a:t>
            </a:r>
            <a:r>
              <a:rPr lang="en-US" altLang="zh-CN" dirty="0" smtClean="0">
                <a:sym typeface="Wingdings" panose="05000000000000000000" pitchFamily="2" charset="2"/>
              </a:rPr>
              <a:t>D G B A E C F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后序</a:t>
            </a:r>
            <a:r>
              <a:rPr lang="zh-CN" altLang="en-US" dirty="0" smtClean="0">
                <a:sym typeface="Wingdings" panose="05000000000000000000" pitchFamily="2" charset="2"/>
              </a:rPr>
              <a:t>：左    右   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根</a:t>
            </a:r>
            <a:r>
              <a:rPr lang="zh-CN" altLang="en-US" dirty="0" smtClean="0">
                <a:solidFill>
                  <a:srgbClr val="FF9900"/>
                </a:solidFill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      </a:t>
            </a:r>
            <a:r>
              <a:rPr lang="en-US" altLang="zh-CN" dirty="0" smtClean="0">
                <a:sym typeface="Wingdings" panose="05000000000000000000" pitchFamily="2" charset="2"/>
              </a:rPr>
              <a:t>G D B E F C A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4716463" y="2133600"/>
            <a:ext cx="3276600" cy="2286000"/>
            <a:chOff x="5600" y="2491"/>
            <a:chExt cx="3045" cy="2202"/>
          </a:xfrm>
        </p:grpSpPr>
        <p:grpSp>
          <p:nvGrpSpPr>
            <p:cNvPr id="30726" name="Group 10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0758" name="Text Box 11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A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9" name="Oval 12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27" name="Group 13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0756" name="Text Box 1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B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7" name="Oval 1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28" name="Group 16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0754" name="Text Box 1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D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5" name="Oval 1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29" name="Group 19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0752" name="Text Box 2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C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3" name="Oval 2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30" name="Group 22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0750" name="Text Box 2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E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51" name="Oval 2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31" name="Group 25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30748" name="Text Box 2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F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9" name="Oval 2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30732" name="Group 28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30746" name="Text Box 2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>
                    <a:solidFill>
                      <a:schemeClr val="bg1"/>
                    </a:solidFill>
                  </a:rPr>
                  <a:t>G</a:t>
                </a:r>
                <a:endParaRPr kumimoji="0" lang="en-US" altLang="zh-CN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7" name="Oval 3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30733" name="Text Box 31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4" name="Text Box 32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5" name="Text Box 33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6" name="Text Box 34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7" name="Text Box 35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8" name="Text Box 36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39" name="Text Box 37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30740" name="Line 38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1" name="Line 39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2" name="Line 40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3" name="Line 41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4" name="Line 42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30745" name="Line 43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grpSp>
        <p:nvGrpSpPr>
          <p:cNvPr id="45" name="Group 2"/>
          <p:cNvGrpSpPr/>
          <p:nvPr/>
        </p:nvGrpSpPr>
        <p:grpSpPr bwMode="auto">
          <a:xfrm>
            <a:off x="5615880" y="2276872"/>
            <a:ext cx="3276600" cy="2286000"/>
            <a:chOff x="5600" y="2491"/>
            <a:chExt cx="3045" cy="2202"/>
          </a:xfrm>
        </p:grpSpPr>
        <p:grpSp>
          <p:nvGrpSpPr>
            <p:cNvPr id="46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78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79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7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77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8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74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9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72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73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0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70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71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1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69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2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67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 bwMode="auto">
          <a:xfrm>
            <a:off x="35496" y="1628800"/>
            <a:ext cx="1877526" cy="193735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1224136" y="0"/>
            <a:ext cx="8028384" cy="5319192"/>
          </a:xfrm>
        </p:spPr>
        <p:txBody>
          <a:bodyPr/>
          <a:lstStyle/>
          <a:p>
            <a:pPr marL="628650" indent="-533400">
              <a:defRPr/>
            </a:pPr>
            <a:r>
              <a:rPr lang="zh-CN" altLang="en-US" dirty="0" smtClean="0"/>
              <a:t>遍历非递归算法</a:t>
            </a:r>
            <a:r>
              <a:rPr lang="en-US" altLang="zh-CN" dirty="0"/>
              <a:t>(</a:t>
            </a:r>
            <a:r>
              <a:rPr lang="zh-CN" altLang="en-US" dirty="0" smtClean="0"/>
              <a:t>路径分析 重复讲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</a:t>
            </a:r>
            <a:r>
              <a:rPr lang="zh-CN" altLang="en-US" sz="4000" dirty="0" smtClean="0">
                <a:solidFill>
                  <a:srgbClr val="FF0000"/>
                </a:solidFill>
              </a:rPr>
              <a:t>★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174750" lvl="1" indent="-457200" eaLnBrk="1" hangingPunct="1">
              <a:defRPr/>
            </a:pPr>
            <a:r>
              <a:rPr lang="zh-CN" altLang="en-US" dirty="0" smtClean="0"/>
              <a:t>先序、中序和后序</a:t>
            </a:r>
            <a:r>
              <a:rPr lang="zh-CN" altLang="en-US" dirty="0" smtClean="0">
                <a:solidFill>
                  <a:srgbClr val="FF5050"/>
                </a:solidFill>
              </a:rPr>
              <a:t>遍历都是</a:t>
            </a:r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FF5050"/>
                </a:solidFill>
              </a:rPr>
              <a:t>根结点出发</a:t>
            </a:r>
            <a:r>
              <a:rPr lang="zh-CN" altLang="en-US" dirty="0" smtClean="0"/>
              <a:t>，且在遍历过程中经过结点的</a:t>
            </a:r>
            <a:r>
              <a:rPr lang="zh-CN" altLang="en-US" dirty="0" smtClean="0">
                <a:solidFill>
                  <a:srgbClr val="FF5050"/>
                </a:solidFill>
              </a:rPr>
              <a:t>路线是一样</a:t>
            </a:r>
            <a:r>
              <a:rPr lang="zh-CN" altLang="en-US" dirty="0" smtClean="0"/>
              <a:t>的，只是</a:t>
            </a:r>
            <a:r>
              <a:rPr lang="zh-CN" altLang="en-US" dirty="0" smtClean="0">
                <a:solidFill>
                  <a:srgbClr val="FF5050"/>
                </a:solidFill>
              </a:rPr>
              <a:t>访问的时机不同</a:t>
            </a:r>
            <a:endParaRPr lang="zh-CN" altLang="en-US" dirty="0" smtClean="0">
              <a:solidFill>
                <a:srgbClr val="FF5050"/>
              </a:solidFill>
            </a:endParaRPr>
          </a:p>
          <a:p>
            <a:pPr marL="1174750" lvl="1" indent="-457200">
              <a:defRPr/>
            </a:pPr>
            <a:r>
              <a:rPr lang="zh-CN" altLang="en-US" dirty="0" smtClean="0"/>
              <a:t>遍历路线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70C0"/>
                </a:solidFill>
              </a:rPr>
              <a:t>先深入某结点的</a:t>
            </a:r>
            <a:r>
              <a:rPr lang="zh-CN" altLang="en-US" b="1" dirty="0">
                <a:solidFill>
                  <a:srgbClr val="C00000"/>
                </a:solidFill>
              </a:rPr>
              <a:t>左子树</a:t>
            </a:r>
            <a:r>
              <a:rPr lang="zh-CN" altLang="en-US" b="1" dirty="0">
                <a:solidFill>
                  <a:srgbClr val="0070C0"/>
                </a:solidFill>
              </a:rPr>
              <a:t>，然后</a:t>
            </a:r>
            <a:r>
              <a:rPr lang="zh-CN" altLang="en-US" b="1" dirty="0">
                <a:solidFill>
                  <a:srgbClr val="C00000"/>
                </a:solidFill>
              </a:rPr>
              <a:t>返回至该</a:t>
            </a:r>
            <a:r>
              <a:rPr lang="zh-CN" altLang="en-US" b="1" dirty="0" smtClean="0">
                <a:solidFill>
                  <a:srgbClr val="C00000"/>
                </a:solidFill>
              </a:rPr>
              <a:t>结点</a:t>
            </a:r>
            <a:r>
              <a:rPr lang="zh-CN" altLang="en-US" b="1" dirty="0" smtClean="0">
                <a:solidFill>
                  <a:srgbClr val="0070C0"/>
                </a:solidFill>
              </a:rPr>
              <a:t>，</a:t>
            </a:r>
            <a:r>
              <a:rPr lang="zh-CN" altLang="en-US" b="1" dirty="0">
                <a:solidFill>
                  <a:srgbClr val="0070C0"/>
                </a:solidFill>
              </a:rPr>
              <a:t>再深入其</a:t>
            </a:r>
            <a:r>
              <a:rPr lang="zh-CN" altLang="en-US" b="1" dirty="0">
                <a:solidFill>
                  <a:srgbClr val="C00000"/>
                </a:solidFill>
              </a:rPr>
              <a:t>右子树</a:t>
            </a:r>
            <a:r>
              <a:rPr lang="zh-CN" altLang="en-US" b="1" dirty="0">
                <a:solidFill>
                  <a:srgbClr val="0070C0"/>
                </a:solidFill>
              </a:rPr>
              <a:t>，再返回至该结点的双亲，如此循环往复</a:t>
            </a:r>
            <a:endParaRPr lang="zh-CN" altLang="en-US" b="1" dirty="0" smtClean="0">
              <a:solidFill>
                <a:srgbClr val="0070C0"/>
              </a:solidFill>
            </a:endParaRPr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>
                <a:solidFill>
                  <a:srgbClr val="C00000"/>
                </a:solidFill>
              </a:rPr>
              <a:t>从根结点开始沿左子树深入下去</a:t>
            </a:r>
            <a:r>
              <a:rPr lang="zh-CN" altLang="en-US" sz="2800" dirty="0" smtClean="0"/>
              <a:t>；</a:t>
            </a:r>
            <a:endParaRPr lang="zh-CN" altLang="en-US" sz="2800" dirty="0" smtClean="0"/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/>
              <a:t>当深入到</a:t>
            </a:r>
            <a:r>
              <a:rPr lang="zh-CN" altLang="en-US" sz="2800" dirty="0" smtClean="0">
                <a:solidFill>
                  <a:srgbClr val="C00000"/>
                </a:solidFill>
              </a:rPr>
              <a:t>最左端</a:t>
            </a:r>
            <a:r>
              <a:rPr lang="zh-CN" altLang="en-US" sz="2800" dirty="0" smtClean="0"/>
              <a:t>，无法再深入时，返回</a:t>
            </a:r>
            <a:endParaRPr lang="zh-CN" altLang="en-US" sz="2800" dirty="0" smtClean="0"/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/>
              <a:t>再逐一进入刚才深入时遇到的</a:t>
            </a:r>
            <a:r>
              <a:rPr lang="zh-CN" altLang="en-US" sz="2800" dirty="0" smtClean="0">
                <a:solidFill>
                  <a:srgbClr val="C00000"/>
                </a:solidFill>
              </a:rPr>
              <a:t>分支结点的右子树</a:t>
            </a:r>
            <a:r>
              <a:rPr lang="zh-CN" altLang="en-US" sz="2800" dirty="0" smtClean="0"/>
              <a:t>，再进行如此的深入和返回</a:t>
            </a:r>
            <a:endParaRPr lang="zh-CN" altLang="en-US" sz="2800" dirty="0" smtClean="0"/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/>
              <a:t>直到最后从根结点的右子树返回到根结点为止</a:t>
            </a:r>
            <a:endParaRPr lang="zh-CN" altLang="en-US" sz="2800" dirty="0" smtClean="0"/>
          </a:p>
        </p:txBody>
      </p:sp>
      <p:grpSp>
        <p:nvGrpSpPr>
          <p:cNvPr id="4" name="Group 2"/>
          <p:cNvGrpSpPr/>
          <p:nvPr/>
        </p:nvGrpSpPr>
        <p:grpSpPr bwMode="auto">
          <a:xfrm>
            <a:off x="112822" y="1601416"/>
            <a:ext cx="2298938" cy="2115616"/>
            <a:chOff x="5600" y="2491"/>
            <a:chExt cx="3045" cy="2202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E</a:t>
                </a:r>
                <a:endParaRPr kumimoji="0" lang="en-US" altLang="zh-CN" sz="1600" b="1" dirty="0"/>
              </a:p>
            </p:txBody>
          </p:sp>
          <p:sp>
            <p:nvSpPr>
              <p:cNvPr id="30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40" name="下箭头 39"/>
          <p:cNvSpPr/>
          <p:nvPr/>
        </p:nvSpPr>
        <p:spPr bwMode="auto">
          <a:xfrm>
            <a:off x="725873" y="1599561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280759" y="2112452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92036" y="256968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下箭头 42"/>
          <p:cNvSpPr/>
          <p:nvPr/>
        </p:nvSpPr>
        <p:spPr bwMode="auto">
          <a:xfrm>
            <a:off x="-28670" y="3277094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452567" y="3274192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 bwMode="auto">
          <a:xfrm>
            <a:off x="108783" y="3789040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下箭头 45"/>
          <p:cNvSpPr/>
          <p:nvPr/>
        </p:nvSpPr>
        <p:spPr bwMode="auto">
          <a:xfrm>
            <a:off x="417033" y="375244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下箭头 46"/>
          <p:cNvSpPr/>
          <p:nvPr/>
        </p:nvSpPr>
        <p:spPr bwMode="auto">
          <a:xfrm>
            <a:off x="671867" y="260235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下箭头 47"/>
          <p:cNvSpPr/>
          <p:nvPr/>
        </p:nvSpPr>
        <p:spPr bwMode="auto">
          <a:xfrm>
            <a:off x="1619672" y="198514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下箭头 48"/>
          <p:cNvSpPr/>
          <p:nvPr/>
        </p:nvSpPr>
        <p:spPr bwMode="auto">
          <a:xfrm>
            <a:off x="1403648" y="255938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下箭头 49"/>
          <p:cNvSpPr/>
          <p:nvPr/>
        </p:nvSpPr>
        <p:spPr bwMode="auto">
          <a:xfrm>
            <a:off x="1199563" y="3194324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下箭头 50"/>
          <p:cNvSpPr/>
          <p:nvPr/>
        </p:nvSpPr>
        <p:spPr bwMode="auto">
          <a:xfrm>
            <a:off x="1475656" y="319432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下箭头 51"/>
          <p:cNvSpPr/>
          <p:nvPr/>
        </p:nvSpPr>
        <p:spPr bwMode="auto">
          <a:xfrm>
            <a:off x="2195736" y="257220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下箭头 52"/>
          <p:cNvSpPr/>
          <p:nvPr/>
        </p:nvSpPr>
        <p:spPr bwMode="auto">
          <a:xfrm>
            <a:off x="1835696" y="3220277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下箭头 53"/>
          <p:cNvSpPr/>
          <p:nvPr/>
        </p:nvSpPr>
        <p:spPr bwMode="auto">
          <a:xfrm>
            <a:off x="2238345" y="322027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8640"/>
            <a:ext cx="7704856" cy="64509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5511340" cy="1143000"/>
          </a:xfrm>
        </p:spPr>
        <p:txBody>
          <a:bodyPr/>
          <a:lstStyle/>
          <a:p>
            <a:r>
              <a:rPr lang="zh-CN" altLang="en-US" dirty="0" smtClean="0"/>
              <a:t>先序遍历</a:t>
            </a:r>
            <a:endParaRPr lang="zh-CN" alt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遍历递归算法：</a:t>
            </a:r>
            <a:r>
              <a:rPr lang="zh-CN" altLang="en-US" sz="2400" dirty="0">
                <a:hlinkClick r:id="rId1" action="ppaction://hlinkfile"/>
              </a:rPr>
              <a:t>课件</a:t>
            </a:r>
            <a:r>
              <a:rPr lang="en-US" altLang="zh-CN" sz="2400" dirty="0">
                <a:hlinkClick r:id="rId1" action="ppaction://hlinkfile"/>
              </a:rPr>
              <a:t>.</a:t>
            </a:r>
            <a:r>
              <a:rPr lang="en-US" altLang="zh-CN" sz="2400" dirty="0" err="1">
                <a:hlinkClick r:id="rId1" action="ppaction://hlinkfile"/>
              </a:rPr>
              <a:t>lnk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先序遍历：</a:t>
            </a:r>
            <a:endParaRPr lang="zh-CN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template &lt;class Type&gt;</a:t>
            </a:r>
            <a:endParaRPr lang="en-US" altLang="zh-CN" sz="20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void  </a:t>
            </a:r>
            <a:r>
              <a:rPr lang="en-US" altLang="zh-CN" sz="2000" dirty="0" err="1" smtClean="0"/>
              <a:t>BinaryTree</a:t>
            </a:r>
            <a:r>
              <a:rPr lang="en-US" altLang="zh-CN" sz="2000" dirty="0" smtClean="0"/>
              <a:t>&lt;Type&gt;:: </a:t>
            </a:r>
            <a:r>
              <a:rPr lang="en-US" altLang="zh-CN" sz="2000" dirty="0" err="1" smtClean="0"/>
              <a:t>preOrder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BTreeNode</a:t>
            </a:r>
            <a:r>
              <a:rPr lang="en-US" altLang="zh-CN" sz="2000" dirty="0" smtClean="0"/>
              <a:t>&lt;Type&gt; *</a:t>
            </a:r>
            <a:r>
              <a:rPr lang="en-US" altLang="zh-CN" sz="2000" dirty="0" err="1" smtClean="0"/>
              <a:t>bt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lvl="2">
              <a:buNone/>
              <a:defRPr/>
            </a:pPr>
            <a:r>
              <a:rPr lang="en-US" altLang="zh-CN" sz="2000" dirty="0" smtClean="0"/>
              <a:t>    if (</a:t>
            </a:r>
            <a:r>
              <a:rPr lang="en-US" altLang="zh-CN" sz="2000" dirty="0" err="1" smtClean="0"/>
              <a:t>bt</a:t>
            </a:r>
            <a:r>
              <a:rPr lang="en-US" altLang="zh-CN" sz="2000" dirty="0" smtClean="0"/>
              <a:t>)	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递归出口：叶子结点 </a:t>
            </a:r>
            <a:r>
              <a:rPr lang="en-US" altLang="zh-CN" sz="2000" b="1" dirty="0">
                <a:solidFill>
                  <a:srgbClr val="00B050"/>
                </a:solidFill>
              </a:rPr>
              <a:t> if (</a:t>
            </a:r>
            <a:r>
              <a:rPr lang="en-US" altLang="zh-CN" sz="2000" b="1" dirty="0" err="1">
                <a:solidFill>
                  <a:srgbClr val="00B050"/>
                </a:solidFill>
              </a:rPr>
              <a:t>bt</a:t>
            </a:r>
            <a:r>
              <a:rPr lang="en-US" altLang="zh-CN" sz="2000" b="1" dirty="0">
                <a:solidFill>
                  <a:srgbClr val="00B050"/>
                </a:solidFill>
              </a:rPr>
              <a:t>) </a:t>
            </a:r>
            <a:r>
              <a:rPr lang="zh-CN" altLang="en-US" sz="2000" b="1" dirty="0">
                <a:solidFill>
                  <a:srgbClr val="00B050"/>
                </a:solidFill>
              </a:rPr>
              <a:t>不满足直接返回</a:t>
            </a: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 lvl="2">
              <a:buNone/>
              <a:defRPr/>
            </a:pPr>
            <a:r>
              <a:rPr lang="en-US" altLang="zh-CN" sz="2000" dirty="0" smtClean="0"/>
              <a:t>    </a:t>
            </a:r>
            <a:r>
              <a:rPr lang="en-US" altLang="zh-CN" sz="2000" dirty="0"/>
              <a:t>{	 /*</a:t>
            </a:r>
            <a:r>
              <a:rPr lang="zh-CN" altLang="en-US" sz="2000" dirty="0"/>
              <a:t>当前访问指针不空，即 </a:t>
            </a:r>
            <a:r>
              <a:rPr lang="en-US" altLang="zh-CN" sz="2000" dirty="0" err="1"/>
              <a:t>bt</a:t>
            </a:r>
            <a:r>
              <a:rPr lang="zh-CN" altLang="en-US" sz="2000" dirty="0"/>
              <a:t>指向一非空树</a:t>
            </a:r>
            <a:r>
              <a:rPr lang="en-US" altLang="zh-CN" sz="2000" dirty="0"/>
              <a:t>*/</a:t>
            </a:r>
            <a:endParaRPr lang="en-US" altLang="zh-CN" sz="20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000" b="1" dirty="0" smtClean="0"/>
              <a:t>      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&lt;&lt;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bt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-&gt;data;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访问根结点*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preOrder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bt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/>
              <a:t>); 	/*</a:t>
            </a:r>
            <a:r>
              <a:rPr lang="zh-CN" altLang="en-US" sz="2000" dirty="0" smtClean="0"/>
              <a:t>先序遍历左子树*</a:t>
            </a:r>
            <a:r>
              <a:rPr lang="en-US" altLang="zh-CN" sz="2000" dirty="0" smtClean="0"/>
              <a:t>/ </a:t>
            </a:r>
            <a:endParaRPr lang="en-US" altLang="zh-CN" sz="20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preOrder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bt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); 	/*</a:t>
            </a:r>
            <a:r>
              <a:rPr lang="zh-CN" altLang="en-US" sz="2000" dirty="0" smtClean="0"/>
              <a:t>先序遍历右子树*</a:t>
            </a:r>
            <a:r>
              <a:rPr lang="en-US" altLang="zh-CN" sz="2000" dirty="0" smtClean="0"/>
              <a:t>/ </a:t>
            </a:r>
            <a:endParaRPr lang="en-US" altLang="zh-CN" sz="20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     }</a:t>
            </a:r>
            <a:endParaRPr lang="en-US" altLang="zh-CN" sz="20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000" dirty="0" smtClean="0"/>
              <a:t> }</a:t>
            </a:r>
            <a:endParaRPr lang="en-US" altLang="zh-CN" sz="2000" dirty="0" smtClean="0"/>
          </a:p>
          <a:p>
            <a:pPr lvl="1">
              <a:defRPr/>
            </a:pPr>
            <a:r>
              <a:rPr lang="en-US" altLang="zh-CN" sz="2000" dirty="0" smtClean="0"/>
              <a:t>ABDGCEF</a:t>
            </a:r>
            <a:endParaRPr lang="en-US" altLang="zh-CN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5397440" y="313736"/>
            <a:ext cx="3276600" cy="2286000"/>
            <a:chOff x="5600" y="2491"/>
            <a:chExt cx="3045" cy="2202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30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G</a:t>
                </a:r>
                <a:endParaRPr kumimoji="0" lang="en-US" altLang="zh-CN" sz="1600" b="1" dirty="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3" name="下箭头 2"/>
          <p:cNvSpPr/>
          <p:nvPr/>
        </p:nvSpPr>
        <p:spPr bwMode="auto">
          <a:xfrm>
            <a:off x="6774928" y="87690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下箭头 39"/>
          <p:cNvSpPr/>
          <p:nvPr/>
        </p:nvSpPr>
        <p:spPr bwMode="auto">
          <a:xfrm>
            <a:off x="5918253" y="67873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5397440" y="1324460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5184068" y="1979887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下箭头 42"/>
          <p:cNvSpPr/>
          <p:nvPr/>
        </p:nvSpPr>
        <p:spPr bwMode="auto">
          <a:xfrm>
            <a:off x="5621188" y="198441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5453926" y="2708920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 bwMode="auto">
          <a:xfrm>
            <a:off x="6048531" y="2708920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下箭头 45"/>
          <p:cNvSpPr/>
          <p:nvPr/>
        </p:nvSpPr>
        <p:spPr bwMode="auto">
          <a:xfrm>
            <a:off x="6217194" y="1330589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下箭头 46"/>
          <p:cNvSpPr/>
          <p:nvPr/>
        </p:nvSpPr>
        <p:spPr bwMode="auto">
          <a:xfrm>
            <a:off x="7849500" y="79500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下箭头 47"/>
          <p:cNvSpPr/>
          <p:nvPr/>
        </p:nvSpPr>
        <p:spPr bwMode="auto">
          <a:xfrm>
            <a:off x="7224182" y="136924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下箭头 48"/>
          <p:cNvSpPr/>
          <p:nvPr/>
        </p:nvSpPr>
        <p:spPr bwMode="auto">
          <a:xfrm>
            <a:off x="7009377" y="192805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下箭头 49"/>
          <p:cNvSpPr/>
          <p:nvPr/>
        </p:nvSpPr>
        <p:spPr bwMode="auto">
          <a:xfrm>
            <a:off x="7393327" y="1928054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下箭头 50"/>
          <p:cNvSpPr/>
          <p:nvPr/>
        </p:nvSpPr>
        <p:spPr bwMode="auto">
          <a:xfrm>
            <a:off x="8267087" y="138206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下箭头 51"/>
          <p:cNvSpPr/>
          <p:nvPr/>
        </p:nvSpPr>
        <p:spPr bwMode="auto">
          <a:xfrm>
            <a:off x="7998945" y="195400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下箭头 52"/>
          <p:cNvSpPr/>
          <p:nvPr/>
        </p:nvSpPr>
        <p:spPr bwMode="auto">
          <a:xfrm>
            <a:off x="8401594" y="1954007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4048" y="622860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smtClean="0"/>
              <a:t>A</a:t>
            </a:r>
            <a:endParaRPr lang="zh-CN" altLang="en-US" sz="4400" b="1" dirty="0"/>
          </a:p>
        </p:txBody>
      </p:sp>
      <p:sp>
        <p:nvSpPr>
          <p:cNvPr id="55" name="矩形 54"/>
          <p:cNvSpPr/>
          <p:nvPr/>
        </p:nvSpPr>
        <p:spPr>
          <a:xfrm>
            <a:off x="5337356" y="6228601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52120" y="622860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009474" y="6228601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66828" y="622860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00136" y="6228314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017586" y="6228601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5085398" cy="1143000"/>
          </a:xfrm>
        </p:spPr>
        <p:txBody>
          <a:bodyPr/>
          <a:lstStyle/>
          <a:p>
            <a:r>
              <a:rPr lang="zh-CN" altLang="en-US" dirty="0"/>
              <a:t>中序遍历</a:t>
            </a:r>
            <a:endParaRPr lang="zh-CN" alt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402432"/>
            <a:ext cx="8100392" cy="4114800"/>
          </a:xfrm>
        </p:spPr>
        <p:txBody>
          <a:bodyPr/>
          <a:lstStyle/>
          <a:p>
            <a:pPr lvl="1">
              <a:defRPr/>
            </a:pPr>
            <a:r>
              <a:rPr lang="zh-CN" altLang="en-US" dirty="0" smtClean="0"/>
              <a:t>中序遍历：</a:t>
            </a:r>
            <a:r>
              <a:rPr lang="zh-CN" altLang="en-US" dirty="0">
                <a:hlinkClick r:id="rId1" action="ppaction://hlinkfile"/>
              </a:rPr>
              <a:t>课件</a:t>
            </a:r>
            <a:r>
              <a:rPr lang="en-US" altLang="zh-CN" dirty="0">
                <a:hlinkClick r:id="rId1" action="ppaction://hlinkfile"/>
              </a:rPr>
              <a:t>.</a:t>
            </a:r>
            <a:r>
              <a:rPr lang="en-US" altLang="zh-CN" dirty="0" err="1">
                <a:hlinkClick r:id="rId1" action="ppaction://hlinkfile"/>
              </a:rPr>
              <a:t>lnk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200" dirty="0" smtClean="0"/>
              <a:t>      </a:t>
            </a:r>
            <a:r>
              <a:rPr lang="en-US" altLang="zh-CN" sz="2200" dirty="0" smtClean="0"/>
              <a:t>template &lt;class Type&gt;</a:t>
            </a:r>
            <a:endParaRPr lang="en-US" altLang="zh-CN" sz="22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200" dirty="0" smtClean="0"/>
              <a:t>void  </a:t>
            </a:r>
            <a:r>
              <a:rPr lang="en-US" altLang="zh-CN" sz="2200" dirty="0" err="1" smtClean="0"/>
              <a:t>BinaryTree</a:t>
            </a:r>
            <a:r>
              <a:rPr lang="en-US" altLang="zh-CN" sz="2200" dirty="0" smtClean="0"/>
              <a:t>&lt;Type&gt;:: </a:t>
            </a:r>
            <a:r>
              <a:rPr lang="en-US" altLang="zh-CN" sz="2200" dirty="0" err="1" smtClean="0"/>
              <a:t>inOrder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BTreeNode</a:t>
            </a:r>
            <a:r>
              <a:rPr lang="en-US" altLang="zh-CN" sz="2200" dirty="0" smtClean="0"/>
              <a:t>&lt;Type&gt;  *</a:t>
            </a:r>
            <a:r>
              <a:rPr lang="en-US" altLang="zh-CN" sz="2200" dirty="0" err="1" smtClean="0"/>
              <a:t>bt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200" dirty="0" smtClean="0"/>
              <a:t>{</a:t>
            </a:r>
            <a:endParaRPr lang="en-US" altLang="zh-CN" sz="2200" dirty="0" smtClean="0"/>
          </a:p>
          <a:p>
            <a:pPr lvl="2">
              <a:buNone/>
              <a:defRPr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if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bt</a:t>
            </a:r>
            <a:r>
              <a:rPr lang="en-US" altLang="zh-CN" sz="2200" dirty="0" smtClean="0"/>
              <a:t>)  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</a:rPr>
              <a:t>递归出口：叶子结点 </a:t>
            </a:r>
            <a:r>
              <a:rPr lang="en-US" altLang="zh-CN" sz="2200" b="1" dirty="0">
                <a:solidFill>
                  <a:srgbClr val="00B050"/>
                </a:solidFill>
              </a:rPr>
              <a:t> if (</a:t>
            </a:r>
            <a:r>
              <a:rPr lang="en-US" altLang="zh-CN" sz="2200" b="1" dirty="0" err="1">
                <a:solidFill>
                  <a:srgbClr val="00B050"/>
                </a:solidFill>
              </a:rPr>
              <a:t>bt</a:t>
            </a:r>
            <a:r>
              <a:rPr lang="en-US" altLang="zh-CN" sz="2200" b="1" dirty="0">
                <a:solidFill>
                  <a:srgbClr val="00B050"/>
                </a:solidFill>
              </a:rPr>
              <a:t>) </a:t>
            </a:r>
            <a:r>
              <a:rPr lang="zh-CN" altLang="en-US" sz="2200" b="1" dirty="0">
                <a:solidFill>
                  <a:srgbClr val="00B050"/>
                </a:solidFill>
              </a:rPr>
              <a:t>不满足直接</a:t>
            </a:r>
            <a:r>
              <a:rPr lang="zh-CN" altLang="en-US" sz="2200" b="1" dirty="0" smtClean="0">
                <a:solidFill>
                  <a:srgbClr val="00B050"/>
                </a:solidFill>
              </a:rPr>
              <a:t>返回</a:t>
            </a:r>
            <a:endParaRPr lang="en-US" altLang="zh-CN" sz="2200" dirty="0"/>
          </a:p>
          <a:p>
            <a:pPr lvl="2">
              <a:buNone/>
              <a:defRPr/>
            </a:pPr>
            <a:r>
              <a:rPr lang="en-US" altLang="zh-CN" sz="2200" dirty="0"/>
              <a:t>    {	 /*</a:t>
            </a:r>
            <a:r>
              <a:rPr lang="zh-CN" altLang="en-US" sz="2200" dirty="0"/>
              <a:t>当前访问指针不空，即 </a:t>
            </a:r>
            <a:r>
              <a:rPr lang="en-US" altLang="zh-CN" sz="2200" dirty="0" err="1"/>
              <a:t>bt</a:t>
            </a:r>
            <a:r>
              <a:rPr lang="zh-CN" altLang="en-US" sz="2200" dirty="0"/>
              <a:t>指向一非空树</a:t>
            </a:r>
            <a:r>
              <a:rPr lang="en-US" altLang="zh-CN" sz="2200" dirty="0"/>
              <a:t>*/</a:t>
            </a:r>
            <a:r>
              <a:rPr lang="en-US" altLang="zh-CN" sz="2200" dirty="0" smtClean="0"/>
              <a:t>               </a:t>
            </a:r>
            <a:endParaRPr lang="en-US" altLang="zh-CN" sz="2200" b="1" dirty="0" smtClean="0"/>
          </a:p>
          <a:p>
            <a:pPr lvl="2">
              <a:buNone/>
              <a:defRPr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    </a:t>
            </a:r>
            <a:r>
              <a:rPr lang="en-US" altLang="zh-CN" sz="2200" dirty="0" err="1" smtClean="0"/>
              <a:t>inOrder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bt</a:t>
            </a:r>
            <a:r>
              <a:rPr lang="en-US" altLang="zh-CN" sz="2200" dirty="0" smtClean="0"/>
              <a:t>-&gt;</a:t>
            </a:r>
            <a:r>
              <a:rPr lang="en-US" altLang="zh-CN" sz="2200" dirty="0" err="1" smtClean="0"/>
              <a:t>lchild</a:t>
            </a:r>
            <a:r>
              <a:rPr lang="en-US" altLang="zh-CN" sz="2200" dirty="0" smtClean="0"/>
              <a:t>); 	/*</a:t>
            </a:r>
            <a:r>
              <a:rPr lang="zh-CN" altLang="en-US" sz="2200" dirty="0" smtClean="0"/>
              <a:t>遍历左子树*</a:t>
            </a:r>
            <a:r>
              <a:rPr lang="en-US" altLang="zh-CN" sz="2200" dirty="0" smtClean="0"/>
              <a:t>/ </a:t>
            </a:r>
            <a:endParaRPr lang="en-US" altLang="zh-CN" sz="22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200" b="1" dirty="0" smtClean="0"/>
              <a:t>         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&lt;&lt;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bt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-&gt;data ; </a:t>
            </a:r>
            <a:r>
              <a:rPr lang="en-US" altLang="zh-CN" sz="2200" b="1" dirty="0" smtClean="0">
                <a:solidFill>
                  <a:srgbClr val="FFFF00"/>
                </a:solidFill>
              </a:rPr>
              <a:t>	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 /*</a:t>
            </a:r>
            <a:r>
              <a:rPr lang="zh-CN" altLang="en-US" sz="2200" b="1" dirty="0" smtClean="0">
                <a:solidFill>
                  <a:srgbClr val="00B050"/>
                </a:solidFill>
              </a:rPr>
              <a:t>访问根*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/ </a:t>
            </a:r>
            <a:endParaRPr lang="en-US" altLang="zh-CN" sz="2200" b="1" dirty="0" smtClean="0">
              <a:solidFill>
                <a:srgbClr val="00B050"/>
              </a:solidFill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zh-CN" sz="2200" dirty="0" smtClean="0"/>
              <a:t>          </a:t>
            </a:r>
            <a:r>
              <a:rPr lang="en-US" altLang="zh-CN" sz="2200" dirty="0" err="1" smtClean="0"/>
              <a:t>inOrder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bt</a:t>
            </a:r>
            <a:r>
              <a:rPr lang="en-US" altLang="zh-CN" sz="2200" dirty="0" smtClean="0"/>
              <a:t>-&gt;</a:t>
            </a:r>
            <a:r>
              <a:rPr lang="en-US" altLang="zh-CN" sz="2200" dirty="0" err="1" smtClean="0"/>
              <a:t>rchild</a:t>
            </a:r>
            <a:r>
              <a:rPr lang="en-US" altLang="zh-CN" sz="2200" dirty="0" smtClean="0"/>
              <a:t>); 	 /*</a:t>
            </a:r>
            <a:r>
              <a:rPr lang="zh-CN" altLang="en-US" sz="2200" dirty="0" smtClean="0"/>
              <a:t>遍历右子树*</a:t>
            </a:r>
            <a:r>
              <a:rPr lang="en-US" altLang="zh-CN" sz="2200" dirty="0" smtClean="0"/>
              <a:t>/</a:t>
            </a:r>
            <a:endParaRPr lang="en-US" altLang="zh-CN" sz="22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200" dirty="0" smtClean="0"/>
              <a:t>     }</a:t>
            </a:r>
            <a:endParaRPr lang="en-US" altLang="zh-CN" sz="2200" dirty="0" smtClean="0"/>
          </a:p>
          <a:p>
            <a:pPr lvl="2" eaLnBrk="1" hangingPunct="1">
              <a:buFontTx/>
              <a:buNone/>
              <a:defRPr/>
            </a:pPr>
            <a:r>
              <a:rPr lang="en-US" altLang="zh-CN" sz="2200" dirty="0" smtClean="0"/>
              <a:t> }</a:t>
            </a:r>
            <a:endParaRPr lang="en-US" altLang="zh-CN" sz="2200" dirty="0" smtClean="0"/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en-US" altLang="zh-CN" sz="2200" dirty="0" smtClean="0"/>
              <a:t>		DGBAECF</a:t>
            </a:r>
            <a:endParaRPr lang="en-US" altLang="zh-CN" sz="2200" dirty="0" smtClean="0"/>
          </a:p>
        </p:txBody>
      </p:sp>
      <p:grpSp>
        <p:nvGrpSpPr>
          <p:cNvPr id="5" name="Group 2"/>
          <p:cNvGrpSpPr/>
          <p:nvPr/>
        </p:nvGrpSpPr>
        <p:grpSpPr bwMode="auto">
          <a:xfrm>
            <a:off x="5732810" y="126351"/>
            <a:ext cx="3276600" cy="2286000"/>
            <a:chOff x="5600" y="2491"/>
            <a:chExt cx="3045" cy="2202"/>
          </a:xfrm>
        </p:grpSpPr>
        <p:grpSp>
          <p:nvGrpSpPr>
            <p:cNvPr id="6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8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5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31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40" name="下箭头 39"/>
          <p:cNvSpPr/>
          <p:nvPr/>
        </p:nvSpPr>
        <p:spPr bwMode="auto">
          <a:xfrm>
            <a:off x="7085794" y="-99392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6229119" y="491651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5708306" y="113737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下箭头 42"/>
          <p:cNvSpPr/>
          <p:nvPr/>
        </p:nvSpPr>
        <p:spPr bwMode="auto">
          <a:xfrm>
            <a:off x="5494934" y="179280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5932054" y="179733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 bwMode="auto">
          <a:xfrm>
            <a:off x="5764792" y="252183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下箭头 45"/>
          <p:cNvSpPr/>
          <p:nvPr/>
        </p:nvSpPr>
        <p:spPr bwMode="auto">
          <a:xfrm>
            <a:off x="6359397" y="252183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下箭头 46"/>
          <p:cNvSpPr/>
          <p:nvPr/>
        </p:nvSpPr>
        <p:spPr bwMode="auto">
          <a:xfrm>
            <a:off x="6528060" y="1143507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下箭头 47"/>
          <p:cNvSpPr/>
          <p:nvPr/>
        </p:nvSpPr>
        <p:spPr bwMode="auto">
          <a:xfrm>
            <a:off x="8160366" y="60792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下箭头 48"/>
          <p:cNvSpPr/>
          <p:nvPr/>
        </p:nvSpPr>
        <p:spPr bwMode="auto">
          <a:xfrm>
            <a:off x="7535048" y="118216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下箭头 49"/>
          <p:cNvSpPr/>
          <p:nvPr/>
        </p:nvSpPr>
        <p:spPr bwMode="auto">
          <a:xfrm>
            <a:off x="7320243" y="174097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下箭头 50"/>
          <p:cNvSpPr/>
          <p:nvPr/>
        </p:nvSpPr>
        <p:spPr bwMode="auto">
          <a:xfrm>
            <a:off x="7704193" y="1740972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下箭头 51"/>
          <p:cNvSpPr/>
          <p:nvPr/>
        </p:nvSpPr>
        <p:spPr bwMode="auto">
          <a:xfrm>
            <a:off x="8577953" y="119498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下箭头 52"/>
          <p:cNvSpPr/>
          <p:nvPr/>
        </p:nvSpPr>
        <p:spPr bwMode="auto">
          <a:xfrm>
            <a:off x="8309811" y="176692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下箭头 53"/>
          <p:cNvSpPr/>
          <p:nvPr/>
        </p:nvSpPr>
        <p:spPr bwMode="auto">
          <a:xfrm>
            <a:off x="8712460" y="176692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40220" y="604151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smtClean="0"/>
              <a:t>A</a:t>
            </a:r>
            <a:endParaRPr lang="zh-CN" altLang="en-US" sz="4400" b="1" dirty="0"/>
          </a:p>
        </p:txBody>
      </p:sp>
      <p:sp>
        <p:nvSpPr>
          <p:cNvPr id="56" name="矩形 55"/>
          <p:cNvSpPr/>
          <p:nvPr/>
        </p:nvSpPr>
        <p:spPr>
          <a:xfrm>
            <a:off x="4932040" y="6041519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211960" y="604151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569314" y="6041519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865458" y="604151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577426" y="6041232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225498" y="604151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5432648" cy="1143000"/>
          </a:xfrm>
        </p:spPr>
        <p:txBody>
          <a:bodyPr/>
          <a:lstStyle/>
          <a:p>
            <a:r>
              <a:rPr lang="zh-CN" altLang="en-US" dirty="0"/>
              <a:t>后序遍历</a:t>
            </a:r>
            <a:endParaRPr lang="zh-CN" altLang="en-US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402432"/>
            <a:ext cx="8100392" cy="4114800"/>
          </a:xfrm>
        </p:spPr>
        <p:txBody>
          <a:bodyPr/>
          <a:lstStyle/>
          <a:p>
            <a:pPr lvl="1">
              <a:defRPr/>
            </a:pPr>
            <a:r>
              <a:rPr lang="zh-CN" altLang="en-US" dirty="0" smtClean="0"/>
              <a:t>后序遍历：</a:t>
            </a:r>
            <a:r>
              <a:rPr lang="zh-CN" altLang="en-US" dirty="0">
                <a:hlinkClick r:id="rId1" action="ppaction://hlinkfile"/>
              </a:rPr>
              <a:t>课件</a:t>
            </a:r>
            <a:r>
              <a:rPr lang="en-US" altLang="zh-CN" dirty="0">
                <a:hlinkClick r:id="rId1" action="ppaction://hlinkfile"/>
              </a:rPr>
              <a:t>.</a:t>
            </a:r>
            <a:r>
              <a:rPr lang="en-US" altLang="zh-CN" dirty="0" err="1" smtClean="0">
                <a:hlinkClick r:id="rId1" action="ppaction://hlinkfile"/>
              </a:rPr>
              <a:t>lnk</a:t>
            </a:r>
            <a:endParaRPr lang="zh-CN" altLang="en-US" dirty="0" smtClean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 smtClean="0"/>
              <a:t>     </a:t>
            </a:r>
            <a:r>
              <a:rPr lang="en-US" altLang="zh-CN" sz="2200" dirty="0" smtClean="0"/>
              <a:t>template &lt;class Type&gt;</a:t>
            </a:r>
            <a:endParaRPr lang="en-US" altLang="zh-CN" sz="2200" dirty="0" smtClean="0"/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200" dirty="0" smtClean="0"/>
              <a:t>void  </a:t>
            </a:r>
            <a:r>
              <a:rPr lang="en-US" altLang="zh-CN" sz="2200" dirty="0" err="1" smtClean="0"/>
              <a:t>BinaryTree</a:t>
            </a:r>
            <a:r>
              <a:rPr lang="en-US" altLang="zh-CN" sz="2200" dirty="0" smtClean="0"/>
              <a:t>&lt;Type&gt;:: </a:t>
            </a:r>
            <a:r>
              <a:rPr lang="en-US" altLang="zh-CN" sz="2200" dirty="0" err="1" smtClean="0"/>
              <a:t>postOrder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BTreeNode</a:t>
            </a:r>
            <a:r>
              <a:rPr lang="en-US" altLang="zh-CN" sz="2200" dirty="0" smtClean="0"/>
              <a:t>&lt;Type&gt;  *</a:t>
            </a:r>
            <a:r>
              <a:rPr lang="en-US" altLang="zh-CN" sz="2200" dirty="0" err="1" smtClean="0"/>
              <a:t>bt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CN" sz="2200" dirty="0"/>
              <a:t>//void  </a:t>
            </a:r>
            <a:r>
              <a:rPr lang="en-US" altLang="zh-CN" sz="2200" dirty="0" err="1" smtClean="0"/>
              <a:t>postOrder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BTreeNode</a:t>
            </a:r>
            <a:r>
              <a:rPr lang="en-US" altLang="zh-CN" sz="2200" dirty="0" smtClean="0"/>
              <a:t>  </a:t>
            </a:r>
            <a:r>
              <a:rPr lang="en-US" altLang="zh-CN" sz="2200" dirty="0"/>
              <a:t>*</a:t>
            </a:r>
            <a:r>
              <a:rPr lang="en-US" altLang="zh-CN" sz="2200" dirty="0" err="1"/>
              <a:t>bt</a:t>
            </a:r>
            <a:r>
              <a:rPr lang="en-US" altLang="zh-CN" sz="2200" dirty="0"/>
              <a:t>)</a:t>
            </a:r>
            <a:endParaRPr lang="en-US" altLang="zh-CN" sz="2200" dirty="0"/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200" dirty="0" smtClean="0"/>
              <a:t>{ </a:t>
            </a:r>
            <a:endParaRPr lang="en-US" altLang="zh-CN" sz="2200" dirty="0" smtClean="0"/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if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bt</a:t>
            </a:r>
            <a:r>
              <a:rPr lang="en-US" altLang="zh-CN" sz="2200" dirty="0"/>
              <a:t>)  </a:t>
            </a:r>
            <a:r>
              <a:rPr lang="en-US" altLang="zh-CN" sz="2200" b="1" dirty="0">
                <a:solidFill>
                  <a:srgbClr val="00B050"/>
                </a:solidFill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</a:rPr>
              <a:t>递归出口：叶子结点 </a:t>
            </a:r>
            <a:r>
              <a:rPr lang="en-US" altLang="zh-CN" sz="2200" b="1" dirty="0">
                <a:solidFill>
                  <a:srgbClr val="00B050"/>
                </a:solidFill>
              </a:rPr>
              <a:t> if (</a:t>
            </a:r>
            <a:r>
              <a:rPr lang="en-US" altLang="zh-CN" sz="2200" b="1" dirty="0" err="1">
                <a:solidFill>
                  <a:srgbClr val="00B050"/>
                </a:solidFill>
              </a:rPr>
              <a:t>bt</a:t>
            </a:r>
            <a:r>
              <a:rPr lang="en-US" altLang="zh-CN" sz="2200" b="1" dirty="0">
                <a:solidFill>
                  <a:srgbClr val="00B050"/>
                </a:solidFill>
              </a:rPr>
              <a:t>) </a:t>
            </a:r>
            <a:r>
              <a:rPr lang="zh-CN" altLang="en-US" sz="2200" b="1" dirty="0">
                <a:solidFill>
                  <a:srgbClr val="00B050"/>
                </a:solidFill>
              </a:rPr>
              <a:t>不满足直接返回</a:t>
            </a:r>
            <a:endParaRPr lang="en-US" altLang="zh-CN" sz="2200" dirty="0"/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{</a:t>
            </a:r>
            <a:r>
              <a:rPr lang="en-US" altLang="zh-CN" sz="2200" dirty="0"/>
              <a:t>	 /*</a:t>
            </a:r>
            <a:r>
              <a:rPr lang="zh-CN" altLang="en-US" sz="2200" dirty="0"/>
              <a:t>当前访问指针不空，即 </a:t>
            </a:r>
            <a:r>
              <a:rPr lang="en-US" altLang="zh-CN" sz="2200" dirty="0" err="1"/>
              <a:t>bt</a:t>
            </a:r>
            <a:r>
              <a:rPr lang="zh-CN" altLang="en-US" sz="2200" dirty="0"/>
              <a:t>指向一非空树</a:t>
            </a:r>
            <a:r>
              <a:rPr lang="en-US" altLang="zh-CN" sz="2200" dirty="0"/>
              <a:t>*/                       </a:t>
            </a:r>
            <a:endParaRPr lang="en-US" altLang="zh-CN" sz="2200" dirty="0" smtClean="0"/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</a:t>
            </a:r>
            <a:r>
              <a:rPr lang="en-US" altLang="zh-CN" sz="2200" dirty="0" err="1" smtClean="0"/>
              <a:t>postOrder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bt</a:t>
            </a:r>
            <a:r>
              <a:rPr lang="en-US" altLang="zh-CN" sz="2200" dirty="0" smtClean="0"/>
              <a:t>-&gt;</a:t>
            </a:r>
            <a:r>
              <a:rPr lang="en-US" altLang="zh-CN" sz="2200" dirty="0" err="1" smtClean="0"/>
              <a:t>lchild</a:t>
            </a:r>
            <a:r>
              <a:rPr lang="en-US" altLang="zh-CN" sz="2200" dirty="0" smtClean="0"/>
              <a:t>);      /*</a:t>
            </a:r>
            <a:r>
              <a:rPr lang="zh-CN" altLang="en-US" sz="2200" dirty="0" smtClean="0"/>
              <a:t>后序遍历右子树*</a:t>
            </a:r>
            <a:r>
              <a:rPr lang="en-US" altLang="zh-CN" sz="2200" dirty="0" smtClean="0"/>
              <a:t>/</a:t>
            </a:r>
            <a:endParaRPr lang="en-US" altLang="zh-CN" sz="2200" dirty="0" smtClean="0"/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200" dirty="0" smtClean="0"/>
              <a:t>        </a:t>
            </a:r>
            <a:r>
              <a:rPr lang="en-US" altLang="zh-CN" sz="2200" dirty="0" err="1" smtClean="0"/>
              <a:t>postOrder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bt</a:t>
            </a:r>
            <a:r>
              <a:rPr lang="en-US" altLang="zh-CN" sz="2200" dirty="0" smtClean="0"/>
              <a:t>-&gt;</a:t>
            </a:r>
            <a:r>
              <a:rPr lang="en-US" altLang="zh-CN" sz="2200" dirty="0" err="1" smtClean="0"/>
              <a:t>rchild</a:t>
            </a:r>
            <a:r>
              <a:rPr lang="en-US" altLang="zh-CN" sz="2200" dirty="0" smtClean="0"/>
              <a:t>);      /*</a:t>
            </a:r>
            <a:r>
              <a:rPr lang="zh-CN" altLang="en-US" sz="2200" dirty="0" smtClean="0"/>
              <a:t>后序遍历右子树*</a:t>
            </a:r>
            <a:r>
              <a:rPr lang="en-US" altLang="zh-CN" sz="2200" dirty="0" smtClean="0"/>
              <a:t>/</a:t>
            </a:r>
            <a:endParaRPr lang="en-US" altLang="zh-CN" sz="2200" dirty="0" smtClean="0"/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200" b="1" dirty="0" smtClean="0"/>
              <a:t>       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&lt;&lt;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bt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-&gt;data; </a:t>
            </a:r>
            <a:r>
              <a:rPr lang="en-US" altLang="zh-CN" sz="2200" b="1" dirty="0" smtClean="0">
                <a:solidFill>
                  <a:srgbClr val="FFFF00"/>
                </a:solidFill>
              </a:rPr>
              <a:t>	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     /*</a:t>
            </a:r>
            <a:r>
              <a:rPr lang="zh-CN" altLang="en-US" sz="2200" b="1" dirty="0" smtClean="0">
                <a:solidFill>
                  <a:srgbClr val="00B050"/>
                </a:solidFill>
              </a:rPr>
              <a:t>访问根结点*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/ </a:t>
            </a:r>
            <a:endParaRPr lang="en-US" altLang="zh-CN" sz="2200" b="1" dirty="0" smtClean="0">
              <a:solidFill>
                <a:srgbClr val="00B050"/>
              </a:solidFill>
            </a:endParaRPr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200" dirty="0" smtClean="0"/>
              <a:t>     }</a:t>
            </a:r>
            <a:endParaRPr lang="en-US" altLang="zh-CN" sz="2200" dirty="0" smtClean="0"/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200" dirty="0" smtClean="0"/>
              <a:t> }</a:t>
            </a:r>
            <a:endParaRPr lang="en-US" altLang="zh-CN" sz="2200" dirty="0" smtClean="0"/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200" dirty="0" smtClean="0"/>
              <a:t>GDBEFCA</a:t>
            </a:r>
            <a:endParaRPr lang="en-US" altLang="zh-CN" sz="2200" dirty="0" smtClean="0"/>
          </a:p>
        </p:txBody>
      </p:sp>
      <p:grpSp>
        <p:nvGrpSpPr>
          <p:cNvPr id="5" name="Group 2"/>
          <p:cNvGrpSpPr/>
          <p:nvPr/>
        </p:nvGrpSpPr>
        <p:grpSpPr bwMode="auto">
          <a:xfrm>
            <a:off x="5732810" y="126351"/>
            <a:ext cx="3276600" cy="2286000"/>
            <a:chOff x="5600" y="2491"/>
            <a:chExt cx="3045" cy="2202"/>
          </a:xfrm>
        </p:grpSpPr>
        <p:grpSp>
          <p:nvGrpSpPr>
            <p:cNvPr id="6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8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5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E</a:t>
                </a:r>
                <a:endParaRPr kumimoji="0" lang="en-US" altLang="zh-CN" sz="1600" b="1" dirty="0"/>
              </a:p>
            </p:txBody>
          </p:sp>
          <p:sp>
            <p:nvSpPr>
              <p:cNvPr id="31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40" name="下箭头 39"/>
          <p:cNvSpPr/>
          <p:nvPr/>
        </p:nvSpPr>
        <p:spPr bwMode="auto">
          <a:xfrm>
            <a:off x="7157802" y="-99392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6301127" y="491651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5780314" y="113737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下箭头 42"/>
          <p:cNvSpPr/>
          <p:nvPr/>
        </p:nvSpPr>
        <p:spPr bwMode="auto">
          <a:xfrm>
            <a:off x="5566942" y="179280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6004062" y="179733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 bwMode="auto">
          <a:xfrm>
            <a:off x="5836800" y="252183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下箭头 45"/>
          <p:cNvSpPr/>
          <p:nvPr/>
        </p:nvSpPr>
        <p:spPr bwMode="auto">
          <a:xfrm>
            <a:off x="6431405" y="252183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下箭头 46"/>
          <p:cNvSpPr/>
          <p:nvPr/>
        </p:nvSpPr>
        <p:spPr bwMode="auto">
          <a:xfrm>
            <a:off x="6600068" y="1143507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下箭头 47"/>
          <p:cNvSpPr/>
          <p:nvPr/>
        </p:nvSpPr>
        <p:spPr bwMode="auto">
          <a:xfrm>
            <a:off x="8232374" y="60792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下箭头 48"/>
          <p:cNvSpPr/>
          <p:nvPr/>
        </p:nvSpPr>
        <p:spPr bwMode="auto">
          <a:xfrm>
            <a:off x="7607056" y="118216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下箭头 49"/>
          <p:cNvSpPr/>
          <p:nvPr/>
        </p:nvSpPr>
        <p:spPr bwMode="auto">
          <a:xfrm>
            <a:off x="7392251" y="174097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下箭头 50"/>
          <p:cNvSpPr/>
          <p:nvPr/>
        </p:nvSpPr>
        <p:spPr bwMode="auto">
          <a:xfrm>
            <a:off x="7776201" y="1740972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下箭头 51"/>
          <p:cNvSpPr/>
          <p:nvPr/>
        </p:nvSpPr>
        <p:spPr bwMode="auto">
          <a:xfrm>
            <a:off x="8649961" y="119498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下箭头 52"/>
          <p:cNvSpPr/>
          <p:nvPr/>
        </p:nvSpPr>
        <p:spPr bwMode="auto">
          <a:xfrm>
            <a:off x="8381819" y="176692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下箭头 53"/>
          <p:cNvSpPr/>
          <p:nvPr/>
        </p:nvSpPr>
        <p:spPr bwMode="auto">
          <a:xfrm>
            <a:off x="8784468" y="176692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48264" y="604151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smtClean="0"/>
              <a:t>A</a:t>
            </a:r>
            <a:endParaRPr lang="zh-CN" altLang="en-US" sz="4400" b="1" dirty="0"/>
          </a:p>
        </p:txBody>
      </p:sp>
      <p:sp>
        <p:nvSpPr>
          <p:cNvPr id="56" name="矩形 55"/>
          <p:cNvSpPr/>
          <p:nvPr/>
        </p:nvSpPr>
        <p:spPr>
          <a:xfrm>
            <a:off x="5625388" y="6041519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314914" y="604151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932040" y="6041519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611058" y="604151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985428" y="6041232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297506" y="604151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</a:t>
            </a:r>
            <a:r>
              <a:rPr lang="zh-CN" altLang="en-US" dirty="0"/>
              <a:t>遍历方式的访问时机</a:t>
            </a:r>
            <a:endParaRPr lang="zh-CN" alt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02432"/>
            <a:ext cx="7772400" cy="4114800"/>
          </a:xfrm>
        </p:spPr>
        <p:txBody>
          <a:bodyPr/>
          <a:lstStyle/>
          <a:p>
            <a:pPr marL="628650" lvl="1" indent="-533400">
              <a:buClr>
                <a:schemeClr val="tx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sz="3200" dirty="0">
                <a:cs typeface="+mn-cs"/>
              </a:rPr>
              <a:t>各种遍历方式的访问时机</a:t>
            </a:r>
            <a:endParaRPr lang="zh-CN" altLang="en-US" sz="3200" dirty="0">
              <a:cs typeface="+mn-cs"/>
            </a:endParaRPr>
          </a:p>
          <a:p>
            <a:pPr lvl="1">
              <a:defRPr/>
            </a:pPr>
            <a:r>
              <a:rPr lang="zh-CN" altLang="en-US" dirty="0"/>
              <a:t>先序遍历是在深入时遇到结点就访问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中序遍历是在从左子树返回</a:t>
            </a:r>
            <a:r>
              <a:rPr lang="zh-CN" altLang="en-US" dirty="0" smtClean="0"/>
              <a:t>时访问该</a:t>
            </a:r>
            <a:r>
              <a:rPr lang="zh-CN" altLang="en-US" dirty="0"/>
              <a:t>结点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后序遍历是在从右子树返回</a:t>
            </a:r>
            <a:r>
              <a:rPr lang="zh-CN" altLang="en-US" dirty="0" smtClean="0"/>
              <a:t>时</a:t>
            </a:r>
            <a:r>
              <a:rPr lang="zh-CN" altLang="en-US" dirty="0"/>
              <a:t>访问该结点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遍历非递归算法</a:t>
            </a:r>
            <a:endParaRPr lang="zh-CN" alt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68760"/>
            <a:ext cx="7620000" cy="5338936"/>
          </a:xfrm>
        </p:spPr>
        <p:txBody>
          <a:bodyPr/>
          <a:lstStyle/>
          <a:p>
            <a:pPr marL="628650" lvl="1" indent="-533400">
              <a:buClr>
                <a:schemeClr val="tx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sz="3200" dirty="0">
                <a:cs typeface="+mn-cs"/>
              </a:rPr>
              <a:t>由于在遍历过程中，总是</a:t>
            </a:r>
            <a:endParaRPr lang="en-US" altLang="zh-CN" sz="3200" dirty="0">
              <a:cs typeface="+mn-cs"/>
            </a:endParaRPr>
          </a:p>
          <a:p>
            <a:pPr lvl="1">
              <a:defRPr/>
            </a:pPr>
            <a:r>
              <a:rPr lang="zh-CN" altLang="en-US" dirty="0"/>
              <a:t>先深入某结点的左子树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然后</a:t>
            </a:r>
            <a:r>
              <a:rPr lang="zh-CN" altLang="en-US" dirty="0"/>
              <a:t>返回至该结点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再</a:t>
            </a:r>
            <a:r>
              <a:rPr lang="zh-CN" altLang="en-US" dirty="0"/>
              <a:t>深入其右子树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再</a:t>
            </a:r>
            <a:r>
              <a:rPr lang="zh-CN" altLang="en-US" dirty="0"/>
              <a:t>返回至该结点的双亲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如此</a:t>
            </a:r>
            <a:r>
              <a:rPr lang="zh-CN" altLang="en-US" dirty="0"/>
              <a:t>循环往复，至深入根的右子树并返回到根为止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先遇到的</a:t>
            </a:r>
            <a:r>
              <a:rPr lang="zh-CN" altLang="en-US" b="1" dirty="0">
                <a:solidFill>
                  <a:srgbClr val="C00000"/>
                </a:solidFill>
              </a:rPr>
              <a:t>结点后返回，</a:t>
            </a:r>
            <a:r>
              <a:rPr lang="zh-CN" altLang="en-US" b="1" dirty="0" smtClean="0">
                <a:solidFill>
                  <a:srgbClr val="C00000"/>
                </a:solidFill>
              </a:rPr>
              <a:t>后遇到的</a:t>
            </a:r>
            <a:r>
              <a:rPr lang="zh-CN" altLang="en-US" b="1" dirty="0">
                <a:solidFill>
                  <a:srgbClr val="C00000"/>
                </a:solidFill>
              </a:rPr>
              <a:t>结点先</a:t>
            </a:r>
            <a:r>
              <a:rPr lang="zh-CN" altLang="en-US" b="1" dirty="0" smtClean="0">
                <a:solidFill>
                  <a:srgbClr val="C00000"/>
                </a:solidFill>
              </a:rPr>
              <a:t>返回（</a:t>
            </a:r>
            <a:r>
              <a:rPr lang="en-US" altLang="zh-CN" b="1" dirty="0" smtClean="0">
                <a:solidFill>
                  <a:srgbClr val="C00000"/>
                </a:solidFill>
              </a:rPr>
              <a:t>LIFO</a:t>
            </a:r>
            <a:r>
              <a:rPr lang="zh-CN" altLang="en-US" b="1" dirty="0" smtClean="0">
                <a:solidFill>
                  <a:srgbClr val="C00000"/>
                </a:solidFill>
              </a:rPr>
              <a:t>），</a:t>
            </a:r>
            <a:r>
              <a:rPr lang="zh-CN" altLang="en-US" b="1" dirty="0">
                <a:solidFill>
                  <a:srgbClr val="C00000"/>
                </a:solidFill>
              </a:rPr>
              <a:t>故可采用堆栈存放深入路线上遇到的</a:t>
            </a:r>
            <a:r>
              <a:rPr lang="zh-CN" altLang="en-US" b="1" dirty="0" smtClean="0">
                <a:solidFill>
                  <a:srgbClr val="C00000"/>
                </a:solidFill>
              </a:rPr>
              <a:t>各结点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5796136" y="1503040"/>
            <a:ext cx="3276600" cy="2286000"/>
            <a:chOff x="5600" y="2491"/>
            <a:chExt cx="3045" cy="2202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E</a:t>
                </a:r>
                <a:endParaRPr kumimoji="0" lang="en-US" altLang="zh-CN" sz="1600" b="1" dirty="0"/>
              </a:p>
            </p:txBody>
          </p:sp>
          <p:sp>
            <p:nvSpPr>
              <p:cNvPr id="30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遍历过程如下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80728"/>
            <a:ext cx="7620000" cy="4536504"/>
          </a:xfrm>
        </p:spPr>
        <p:txBody>
          <a:bodyPr/>
          <a:lstStyle/>
          <a:p>
            <a:r>
              <a:rPr lang="zh-CN" altLang="en-US" sz="2800" dirty="0"/>
              <a:t>在沿左子树深入</a:t>
            </a:r>
            <a:r>
              <a:rPr lang="zh-CN" altLang="en-US" sz="2800" dirty="0" smtClean="0"/>
              <a:t>时</a:t>
            </a:r>
            <a:r>
              <a:rPr lang="en-US" altLang="zh-CN" sz="2800" dirty="0" smtClean="0"/>
              <a:t>(p=p-&gt;</a:t>
            </a:r>
            <a:r>
              <a:rPr lang="en-US" altLang="zh-CN" sz="2800" dirty="0" err="1" smtClean="0"/>
              <a:t>lchild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r>
              <a:rPr lang="zh-CN" altLang="en-US" sz="2800" b="1" dirty="0">
                <a:solidFill>
                  <a:srgbClr val="C00000"/>
                </a:solidFill>
              </a:rPr>
              <a:t>深入一个结点入栈一个结点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若为先序遍历，则在入栈之前访问之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r>
              <a:rPr lang="zh-CN" altLang="en-US" sz="2800" dirty="0"/>
              <a:t>当沿左分支到底</a:t>
            </a:r>
            <a:r>
              <a:rPr lang="zh-CN" altLang="en-US" sz="2800" dirty="0" smtClean="0"/>
              <a:t>时</a:t>
            </a:r>
            <a:r>
              <a:rPr lang="en-US" altLang="zh-CN" sz="2800" dirty="0" smtClean="0"/>
              <a:t>(p == NULL)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则返回，即</a:t>
            </a:r>
            <a:r>
              <a:rPr lang="zh-CN" altLang="en-US" sz="2800" b="1" dirty="0">
                <a:solidFill>
                  <a:srgbClr val="C00000"/>
                </a:solidFill>
              </a:rPr>
              <a:t>从堆栈中弹出前面压入的结点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若为中序遍历，则此时访问该结点</a:t>
            </a:r>
            <a:r>
              <a:rPr lang="zh-CN" altLang="en-US" sz="2800" dirty="0"/>
              <a:t>，然后从该</a:t>
            </a:r>
            <a:r>
              <a:rPr lang="zh-CN" altLang="en-US" sz="2800" dirty="0" smtClean="0"/>
              <a:t>结点右</a:t>
            </a:r>
            <a:r>
              <a:rPr lang="zh-CN" altLang="en-US" sz="2800" dirty="0"/>
              <a:t>子树继续深入</a:t>
            </a:r>
            <a:endParaRPr lang="zh-CN" altLang="en-US" sz="2800" dirty="0"/>
          </a:p>
          <a:p>
            <a:r>
              <a:rPr lang="zh-CN" altLang="en-US" sz="28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若为后序遍历</a:t>
            </a:r>
            <a:r>
              <a:rPr lang="zh-CN" altLang="en-US" sz="2800" dirty="0"/>
              <a:t>，则将此结点</a:t>
            </a:r>
            <a:r>
              <a:rPr lang="zh-CN" altLang="en-US" sz="2800" b="1" dirty="0">
                <a:solidFill>
                  <a:srgbClr val="C00000"/>
                </a:solidFill>
              </a:rPr>
              <a:t>再次入栈</a:t>
            </a:r>
            <a:r>
              <a:rPr lang="zh-CN" altLang="en-US" sz="2800" dirty="0"/>
              <a:t>，然后从该结点的右子树继续深入，与前面类同，仍为深入一个结点入栈一个结点，深入不下去再返回，直到</a:t>
            </a:r>
            <a:r>
              <a:rPr lang="zh-CN" altLang="en-US" sz="2800" b="1" dirty="0">
                <a:solidFill>
                  <a:srgbClr val="C00000"/>
                </a:solidFill>
              </a:rPr>
              <a:t>第二次从栈里弹出该结点</a:t>
            </a:r>
            <a:r>
              <a:rPr lang="zh-CN" altLang="en-US" sz="2800" dirty="0"/>
              <a:t>，才访问它。 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以下图为例分析二叉树先序非递归遍历过程中栈的变化</a:t>
            </a:r>
            <a:endParaRPr lang="zh-CN" altLang="en-US" dirty="0"/>
          </a:p>
        </p:txBody>
      </p:sp>
      <p:grpSp>
        <p:nvGrpSpPr>
          <p:cNvPr id="40" name="Group 2"/>
          <p:cNvGrpSpPr/>
          <p:nvPr/>
        </p:nvGrpSpPr>
        <p:grpSpPr bwMode="auto">
          <a:xfrm>
            <a:off x="2537152" y="3177622"/>
            <a:ext cx="3276600" cy="2286000"/>
            <a:chOff x="5600" y="2491"/>
            <a:chExt cx="3045" cy="2202"/>
          </a:xfrm>
        </p:grpSpPr>
        <p:grpSp>
          <p:nvGrpSpPr>
            <p:cNvPr id="41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73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74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2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72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3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69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4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67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68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5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66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6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64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47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61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62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8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sz="3200" dirty="0" smtClean="0"/>
              <a:t>（感受一下考试的难度）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填空：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endParaRPr lang="en-US" altLang="zh-CN" dirty="0" smtClean="0"/>
          </a:p>
          <a:p>
            <a:r>
              <a:rPr lang="zh-CN" altLang="en-US" dirty="0" smtClean="0"/>
              <a:t>简答：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endParaRPr lang="en-US" altLang="zh-CN" dirty="0" smtClean="0"/>
          </a:p>
          <a:p>
            <a:r>
              <a:rPr lang="zh-CN" altLang="en-US" dirty="0" smtClean="0"/>
              <a:t>算法：</a:t>
            </a:r>
            <a:r>
              <a:rPr lang="en-US" altLang="zh-CN" dirty="0" smtClean="0"/>
              <a:t>2(</a:t>
            </a:r>
            <a:r>
              <a:rPr lang="zh-CN" altLang="en-US" dirty="0" smtClean="0"/>
              <a:t>前次作业的</a:t>
            </a:r>
            <a:r>
              <a:rPr lang="en-US" altLang="zh-CN" dirty="0" smtClean="0"/>
              <a:t>1 </a:t>
            </a:r>
            <a:r>
              <a:rPr lang="zh-CN" altLang="en-US" dirty="0" smtClean="0"/>
              <a:t>类似：遍历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～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4)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83768" y="332656"/>
            <a:ext cx="6658645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 smtClean="0"/>
              <a:t>第</a:t>
            </a:r>
            <a:r>
              <a:rPr lang="en-US" altLang="zh-CN" sz="6000" dirty="0" smtClean="0"/>
              <a:t>4</a:t>
            </a:r>
            <a:r>
              <a:rPr lang="zh-CN" altLang="en-US" sz="6000" dirty="0" smtClean="0"/>
              <a:t>章 树  </a:t>
            </a:r>
            <a:r>
              <a:rPr lang="en-US" altLang="zh-CN" sz="6000" dirty="0" smtClean="0"/>
              <a:t>(3)</a:t>
            </a:r>
            <a:r>
              <a:rPr lang="zh-CN" altLang="en-US" sz="6000" dirty="0" smtClean="0"/>
              <a:t>  </a:t>
            </a:r>
            <a:br>
              <a:rPr lang="en-US" altLang="zh-CN" sz="6000" dirty="0" smtClean="0"/>
            </a:br>
            <a:r>
              <a:rPr lang="en-US" altLang="zh-CN" sz="6000" dirty="0" smtClean="0"/>
              <a:t>6</a:t>
            </a:r>
            <a:r>
              <a:rPr lang="zh-CN" altLang="en-US" sz="6000" dirty="0" smtClean="0"/>
              <a:t>学时  </a:t>
            </a:r>
            <a:r>
              <a:rPr lang="en-US" altLang="zh-CN" sz="6000" dirty="0" smtClean="0"/>
              <a:t>(</a:t>
            </a:r>
            <a:r>
              <a:rPr lang="zh-CN" altLang="en-US" sz="6000" dirty="0" smtClean="0"/>
              <a:t>教材</a:t>
            </a:r>
            <a:r>
              <a:rPr lang="en-US" altLang="zh-CN" sz="6000" dirty="0" smtClean="0"/>
              <a:t>7</a:t>
            </a:r>
            <a:r>
              <a:rPr lang="zh-CN" altLang="en-US" sz="6000" dirty="0" smtClean="0"/>
              <a:t>章</a:t>
            </a:r>
            <a:r>
              <a:rPr lang="en-US" altLang="zh-CN" sz="6000" dirty="0" smtClean="0"/>
              <a:t>)</a:t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"/>
    </mc:Choice>
    <mc:Fallback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 bwMode="auto">
          <a:xfrm>
            <a:off x="35496" y="1628800"/>
            <a:ext cx="1877526" cy="193735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1224136" y="0"/>
            <a:ext cx="8028384" cy="5319192"/>
          </a:xfrm>
        </p:spPr>
        <p:txBody>
          <a:bodyPr/>
          <a:lstStyle/>
          <a:p>
            <a:pPr marL="628650" indent="-533400">
              <a:defRPr/>
            </a:pPr>
            <a:r>
              <a:rPr lang="zh-CN" altLang="en-US" dirty="0" smtClean="0"/>
              <a:t>遍历非递归算法</a:t>
            </a:r>
            <a:r>
              <a:rPr lang="en-US" altLang="zh-CN" dirty="0"/>
              <a:t>(</a:t>
            </a:r>
            <a:r>
              <a:rPr lang="zh-CN" altLang="en-US" dirty="0" smtClean="0"/>
              <a:t>路径分析 重复讲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</a:t>
            </a:r>
            <a:r>
              <a:rPr lang="zh-CN" altLang="en-US" sz="4000" dirty="0" smtClean="0">
                <a:solidFill>
                  <a:srgbClr val="FF0000"/>
                </a:solidFill>
              </a:rPr>
              <a:t>★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174750" lvl="1" indent="-457200" eaLnBrk="1" hangingPunct="1">
              <a:defRPr/>
            </a:pPr>
            <a:r>
              <a:rPr lang="zh-CN" altLang="en-US" dirty="0" smtClean="0"/>
              <a:t>先序、中序和后序</a:t>
            </a:r>
            <a:r>
              <a:rPr lang="zh-CN" altLang="en-US" dirty="0" smtClean="0">
                <a:solidFill>
                  <a:srgbClr val="FF5050"/>
                </a:solidFill>
              </a:rPr>
              <a:t>遍历都是</a:t>
            </a:r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FF5050"/>
                </a:solidFill>
              </a:rPr>
              <a:t>根结点出发</a:t>
            </a:r>
            <a:r>
              <a:rPr lang="zh-CN" altLang="en-US" dirty="0" smtClean="0"/>
              <a:t>，且在遍历过程中经过结点的</a:t>
            </a:r>
            <a:r>
              <a:rPr lang="zh-CN" altLang="en-US" dirty="0" smtClean="0">
                <a:solidFill>
                  <a:srgbClr val="FF5050"/>
                </a:solidFill>
              </a:rPr>
              <a:t>路线是一样</a:t>
            </a:r>
            <a:r>
              <a:rPr lang="zh-CN" altLang="en-US" dirty="0" smtClean="0"/>
              <a:t>的，只是</a:t>
            </a:r>
            <a:r>
              <a:rPr lang="zh-CN" altLang="en-US" dirty="0" smtClean="0">
                <a:solidFill>
                  <a:srgbClr val="FF5050"/>
                </a:solidFill>
              </a:rPr>
              <a:t>访问的时机不同</a:t>
            </a:r>
            <a:endParaRPr lang="zh-CN" altLang="en-US" dirty="0" smtClean="0">
              <a:solidFill>
                <a:srgbClr val="FF5050"/>
              </a:solidFill>
            </a:endParaRPr>
          </a:p>
          <a:p>
            <a:pPr marL="1174750" lvl="1" indent="-457200">
              <a:defRPr/>
            </a:pPr>
            <a:r>
              <a:rPr lang="zh-CN" altLang="en-US" dirty="0" smtClean="0"/>
              <a:t>遍历路线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70C0"/>
                </a:solidFill>
              </a:rPr>
              <a:t>先深入某结点的</a:t>
            </a:r>
            <a:r>
              <a:rPr lang="zh-CN" altLang="en-US" b="1" dirty="0">
                <a:solidFill>
                  <a:srgbClr val="C00000"/>
                </a:solidFill>
              </a:rPr>
              <a:t>左子树</a:t>
            </a:r>
            <a:r>
              <a:rPr lang="zh-CN" altLang="en-US" b="1" dirty="0">
                <a:solidFill>
                  <a:srgbClr val="0070C0"/>
                </a:solidFill>
              </a:rPr>
              <a:t>，然后</a:t>
            </a:r>
            <a:r>
              <a:rPr lang="zh-CN" altLang="en-US" b="1" dirty="0">
                <a:solidFill>
                  <a:srgbClr val="C00000"/>
                </a:solidFill>
              </a:rPr>
              <a:t>返回至该</a:t>
            </a:r>
            <a:r>
              <a:rPr lang="zh-CN" altLang="en-US" b="1" dirty="0" smtClean="0">
                <a:solidFill>
                  <a:srgbClr val="C00000"/>
                </a:solidFill>
              </a:rPr>
              <a:t>结点</a:t>
            </a:r>
            <a:r>
              <a:rPr lang="zh-CN" altLang="en-US" b="1" dirty="0" smtClean="0">
                <a:solidFill>
                  <a:srgbClr val="0070C0"/>
                </a:solidFill>
              </a:rPr>
              <a:t>，</a:t>
            </a:r>
            <a:r>
              <a:rPr lang="zh-CN" altLang="en-US" b="1" dirty="0">
                <a:solidFill>
                  <a:srgbClr val="0070C0"/>
                </a:solidFill>
              </a:rPr>
              <a:t>再深入其</a:t>
            </a:r>
            <a:r>
              <a:rPr lang="zh-CN" altLang="en-US" b="1" dirty="0">
                <a:solidFill>
                  <a:srgbClr val="C00000"/>
                </a:solidFill>
              </a:rPr>
              <a:t>右子树</a:t>
            </a:r>
            <a:r>
              <a:rPr lang="zh-CN" altLang="en-US" b="1" dirty="0">
                <a:solidFill>
                  <a:srgbClr val="0070C0"/>
                </a:solidFill>
              </a:rPr>
              <a:t>，再返回至该结点的双亲，如此循环往复</a:t>
            </a:r>
            <a:endParaRPr lang="zh-CN" altLang="en-US" b="1" dirty="0" smtClean="0">
              <a:solidFill>
                <a:srgbClr val="0070C0"/>
              </a:solidFill>
            </a:endParaRPr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>
                <a:solidFill>
                  <a:srgbClr val="C00000"/>
                </a:solidFill>
              </a:rPr>
              <a:t>从根结点开始沿左子树深入下去</a:t>
            </a:r>
            <a:r>
              <a:rPr lang="zh-CN" altLang="en-US" sz="2800" dirty="0" smtClean="0"/>
              <a:t>；</a:t>
            </a:r>
            <a:endParaRPr lang="zh-CN" altLang="en-US" sz="2800" dirty="0" smtClean="0"/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/>
              <a:t>当深入到</a:t>
            </a:r>
            <a:r>
              <a:rPr lang="zh-CN" altLang="en-US" sz="2800" dirty="0" smtClean="0">
                <a:solidFill>
                  <a:srgbClr val="C00000"/>
                </a:solidFill>
              </a:rPr>
              <a:t>最左端</a:t>
            </a:r>
            <a:r>
              <a:rPr lang="zh-CN" altLang="en-US" sz="2800" dirty="0" smtClean="0"/>
              <a:t>，无法再深入时，返回</a:t>
            </a:r>
            <a:endParaRPr lang="zh-CN" altLang="en-US" sz="2800" dirty="0" smtClean="0"/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/>
              <a:t>再逐一进入刚才深入时遇到的</a:t>
            </a:r>
            <a:r>
              <a:rPr lang="zh-CN" altLang="en-US" sz="2800" dirty="0" smtClean="0">
                <a:solidFill>
                  <a:srgbClr val="C00000"/>
                </a:solidFill>
              </a:rPr>
              <a:t>分支结点的右子树</a:t>
            </a:r>
            <a:r>
              <a:rPr lang="zh-CN" altLang="en-US" sz="2800" dirty="0" smtClean="0"/>
              <a:t>，再进行如此的深入和返回</a:t>
            </a:r>
            <a:endParaRPr lang="zh-CN" altLang="en-US" sz="2800" dirty="0" smtClean="0"/>
          </a:p>
          <a:p>
            <a:pPr marL="1675130" lvl="2" indent="-419100" eaLnBrk="1" hangingPunct="1">
              <a:lnSpc>
                <a:spcPct val="99000"/>
              </a:lnSpc>
              <a:defRPr/>
            </a:pPr>
            <a:r>
              <a:rPr lang="zh-CN" altLang="en-US" sz="2800" dirty="0" smtClean="0"/>
              <a:t>直到最后从根结点的右子树返回到根结点为止</a:t>
            </a:r>
            <a:endParaRPr lang="zh-CN" altLang="en-US" sz="2800" dirty="0" smtClean="0"/>
          </a:p>
        </p:txBody>
      </p:sp>
      <p:grpSp>
        <p:nvGrpSpPr>
          <p:cNvPr id="4" name="Group 2"/>
          <p:cNvGrpSpPr/>
          <p:nvPr/>
        </p:nvGrpSpPr>
        <p:grpSpPr bwMode="auto">
          <a:xfrm>
            <a:off x="112822" y="1601416"/>
            <a:ext cx="2298938" cy="2115616"/>
            <a:chOff x="5600" y="2491"/>
            <a:chExt cx="3045" cy="2202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E</a:t>
                </a:r>
                <a:endParaRPr kumimoji="0" lang="en-US" altLang="zh-CN" sz="1600" b="1" dirty="0"/>
              </a:p>
            </p:txBody>
          </p:sp>
          <p:sp>
            <p:nvSpPr>
              <p:cNvPr id="30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40" name="下箭头 39"/>
          <p:cNvSpPr/>
          <p:nvPr/>
        </p:nvSpPr>
        <p:spPr bwMode="auto">
          <a:xfrm>
            <a:off x="725873" y="1599561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280759" y="2112452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92036" y="256968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下箭头 42"/>
          <p:cNvSpPr/>
          <p:nvPr/>
        </p:nvSpPr>
        <p:spPr bwMode="auto">
          <a:xfrm>
            <a:off x="-28670" y="3277094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452567" y="3274192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 bwMode="auto">
          <a:xfrm>
            <a:off x="108783" y="3789040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下箭头 45"/>
          <p:cNvSpPr/>
          <p:nvPr/>
        </p:nvSpPr>
        <p:spPr bwMode="auto">
          <a:xfrm>
            <a:off x="417033" y="375244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下箭头 46"/>
          <p:cNvSpPr/>
          <p:nvPr/>
        </p:nvSpPr>
        <p:spPr bwMode="auto">
          <a:xfrm>
            <a:off x="671867" y="260235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下箭头 47"/>
          <p:cNvSpPr/>
          <p:nvPr/>
        </p:nvSpPr>
        <p:spPr bwMode="auto">
          <a:xfrm>
            <a:off x="1619672" y="198514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下箭头 48"/>
          <p:cNvSpPr/>
          <p:nvPr/>
        </p:nvSpPr>
        <p:spPr bwMode="auto">
          <a:xfrm>
            <a:off x="1403648" y="2559388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下箭头 49"/>
          <p:cNvSpPr/>
          <p:nvPr/>
        </p:nvSpPr>
        <p:spPr bwMode="auto">
          <a:xfrm>
            <a:off x="1199563" y="3194324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下箭头 50"/>
          <p:cNvSpPr/>
          <p:nvPr/>
        </p:nvSpPr>
        <p:spPr bwMode="auto">
          <a:xfrm>
            <a:off x="1475656" y="3194323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下箭头 51"/>
          <p:cNvSpPr/>
          <p:nvPr/>
        </p:nvSpPr>
        <p:spPr bwMode="auto">
          <a:xfrm>
            <a:off x="2195736" y="2572205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下箭头 52"/>
          <p:cNvSpPr/>
          <p:nvPr/>
        </p:nvSpPr>
        <p:spPr bwMode="auto">
          <a:xfrm>
            <a:off x="1835696" y="3220277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下箭头 53"/>
          <p:cNvSpPr/>
          <p:nvPr/>
        </p:nvSpPr>
        <p:spPr bwMode="auto">
          <a:xfrm>
            <a:off x="2238345" y="3220276"/>
            <a:ext cx="108012" cy="28073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课后积累的问题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96752"/>
            <a:ext cx="7620000" cy="5328592"/>
          </a:xfrm>
        </p:spPr>
        <p:txBody>
          <a:bodyPr/>
          <a:lstStyle/>
          <a:p>
            <a:r>
              <a:rPr lang="zh-CN" altLang="en-US" dirty="0" smtClean="0"/>
              <a:t>很高兴看到大家优质的问题，看到你们的优秀与好学</a:t>
            </a:r>
            <a:endParaRPr lang="en-US" altLang="zh-CN" dirty="0" smtClean="0"/>
          </a:p>
          <a:p>
            <a:r>
              <a:rPr lang="zh-CN" altLang="en-US" dirty="0" smtClean="0"/>
              <a:t>链表删除（</a:t>
            </a:r>
            <a:r>
              <a:rPr lang="en-US" altLang="zh-CN" dirty="0" smtClean="0"/>
              <a:t>pp53 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f==r </a:t>
            </a:r>
            <a:r>
              <a:rPr lang="zh-CN" altLang="en-US" dirty="0" smtClean="0"/>
              <a:t>全清空时的特殊情况）</a:t>
            </a:r>
            <a:endParaRPr lang="en-US" altLang="zh-CN" dirty="0" smtClean="0"/>
          </a:p>
          <a:p>
            <a:r>
              <a:rPr lang="zh-CN" altLang="en-US" dirty="0" smtClean="0"/>
              <a:t>程序看不大懂：建议读程序自己写注释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再次强调：  </a:t>
            </a:r>
            <a:r>
              <a:rPr lang="en-US" altLang="zh-CN" dirty="0" smtClean="0"/>
              <a:t>s-&gt;next = p  </a:t>
            </a:r>
            <a:r>
              <a:rPr lang="zh-CN" altLang="en-US" dirty="0" smtClean="0"/>
              <a:t>意思是说 把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（所指向的数据单元）链接到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后面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二叉树遍历</a:t>
            </a:r>
            <a:r>
              <a:rPr lang="en-US" altLang="zh-CN" dirty="0" smtClean="0"/>
              <a:t>(</a:t>
            </a:r>
            <a:r>
              <a:rPr lang="zh-CN" altLang="en-US" dirty="0" smtClean="0"/>
              <a:t>复习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课时是有限的</a:t>
            </a:r>
            <a:endParaRPr lang="zh-CN" altLang="en-US" dirty="0"/>
          </a:p>
          <a:p>
            <a:r>
              <a:rPr lang="en-US" altLang="zh-CN" dirty="0" smtClean="0">
                <a:hlinkClick r:id="rId1" action="ppaction://hlinksldjump"/>
              </a:rPr>
              <a:t>4.4  </a:t>
            </a:r>
            <a:r>
              <a:rPr lang="zh-CN" altLang="en-US" dirty="0" smtClean="0">
                <a:hlinkClick r:id="rId1" action="ppaction://hlinksldjump"/>
              </a:rPr>
              <a:t>二叉树的遍历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一个小事故 ：</a:t>
            </a:r>
            <a:r>
              <a:rPr lang="en-US" altLang="zh-CN" dirty="0" smtClean="0"/>
              <a:t>win7</a:t>
            </a:r>
            <a:r>
              <a:rPr lang="zh-CN" altLang="en-US" dirty="0"/>
              <a:t>共享 误设置了</a:t>
            </a:r>
            <a:r>
              <a:rPr lang="en-US" altLang="zh-CN" dirty="0"/>
              <a:t>(</a:t>
            </a:r>
            <a:r>
              <a:rPr lang="zh-CN" altLang="en-US" dirty="0"/>
              <a:t>家庭组 读写</a:t>
            </a:r>
            <a:r>
              <a:rPr lang="en-US" altLang="zh-CN" dirty="0"/>
              <a:t>)</a:t>
            </a:r>
            <a:r>
              <a:rPr lang="zh-CN" altLang="en-US" dirty="0"/>
              <a:t>，而后不小心用了同步的反向更新，</a:t>
            </a:r>
            <a:r>
              <a:rPr lang="zh-CN" altLang="en-US" dirty="0" smtClean="0"/>
              <a:t>在备用计算机上</a:t>
            </a:r>
            <a:r>
              <a:rPr lang="zh-CN" altLang="en-US" dirty="0"/>
              <a:t>居然把 </a:t>
            </a:r>
            <a:r>
              <a:rPr lang="zh-CN" altLang="en-US" dirty="0" smtClean="0"/>
              <a:t>主机的</a:t>
            </a:r>
            <a:r>
              <a:rPr lang="zh-CN" altLang="en-US" dirty="0"/>
              <a:t>文件删除了，幸亏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easyrecovery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</a:rPr>
              <a:t>c.f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  N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多空难 海难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一连串小概率意外发生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908720"/>
            <a:ext cx="8172400" cy="4114800"/>
          </a:xfrm>
        </p:spPr>
        <p:txBody>
          <a:bodyPr/>
          <a:lstStyle/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Template &lt;class Type&gt;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/>
              <a:t>p127 </a:t>
            </a:r>
            <a:r>
              <a:rPr lang="zh-CN" altLang="en-US" sz="2000" dirty="0" smtClean="0"/>
              <a:t>算法的简化版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注意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行之后的部分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endParaRPr lang="en-US" altLang="zh-CN" sz="2000" dirty="0" smtClean="0"/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BinaryTree</a:t>
            </a:r>
            <a:r>
              <a:rPr lang="en-US" altLang="zh-CN" sz="2000" dirty="0" smtClean="0"/>
              <a:t>&lt;Type&gt;::</a:t>
            </a:r>
            <a:r>
              <a:rPr lang="en-US" altLang="zh-CN" sz="2000" dirty="0" err="1" smtClean="0"/>
              <a:t>preOrder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BTreeNode</a:t>
            </a:r>
            <a:r>
              <a:rPr lang="en-US" altLang="zh-CN" sz="2000" dirty="0" smtClean="0"/>
              <a:t>&lt;Type&gt; *T)</a:t>
            </a:r>
            <a:endParaRPr lang="en-US" altLang="zh-CN" sz="2000" dirty="0" smtClean="0"/>
          </a:p>
          <a:p>
            <a:pPr marL="716280" lvl="1" indent="-354330" eaLnBrk="1" hangingPunct="1">
              <a:lnSpc>
                <a:spcPct val="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    </a:t>
            </a:r>
            <a:r>
              <a:rPr lang="en-US" altLang="zh-CN" sz="2000" dirty="0" err="1" smtClean="0"/>
              <a:t>SeqStack</a:t>
            </a:r>
            <a:r>
              <a:rPr lang="en-US" altLang="zh-CN" sz="2000" dirty="0" smtClean="0"/>
              <a:t>&lt;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BTreeNode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&lt;Type&gt;*</a:t>
            </a:r>
            <a:r>
              <a:rPr lang="en-US" altLang="zh-CN" sz="2000" dirty="0" smtClean="0"/>
              <a:t>&gt; S;</a:t>
            </a:r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	/*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顺序栈 存放指针*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endParaRPr lang="en-US" altLang="zh-CN" sz="2000" dirty="0" smtClean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>
                <a:solidFill>
                  <a:srgbClr val="00CCFF"/>
                </a:solidFill>
              </a:rPr>
              <a:t>@</a:t>
            </a:r>
            <a:r>
              <a:rPr lang="en-US" altLang="zh-CN" sz="2000" dirty="0" smtClean="0"/>
              <a:t>	    p=T;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访问点指针*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   /*p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不空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再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到</a:t>
            </a:r>
            <a:r>
              <a:rPr lang="zh-CN" altLang="en-US" sz="2000" b="1" dirty="0">
                <a:solidFill>
                  <a:srgbClr val="002060"/>
                </a:solidFill>
              </a:rPr>
              <a:t>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或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堆栈不空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到叶子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endParaRPr lang="en-US" altLang="zh-CN" sz="2000" dirty="0" smtClean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while(p||!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S.IsEmpty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 ))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727DE0"/>
                </a:solidFill>
              </a:rPr>
              <a:t>//</a:t>
            </a:r>
            <a:r>
              <a:rPr lang="zh-CN" altLang="en-US" sz="2000" dirty="0">
                <a:solidFill>
                  <a:srgbClr val="727DE0"/>
                </a:solidFill>
              </a:rPr>
              <a:t>若堆栈非空</a:t>
            </a:r>
            <a:r>
              <a:rPr lang="en-US" altLang="zh-CN" sz="2000" dirty="0">
                <a:solidFill>
                  <a:srgbClr val="727DE0"/>
                </a:solidFill>
              </a:rPr>
              <a:t>,</a:t>
            </a:r>
            <a:r>
              <a:rPr lang="zh-CN" altLang="en-US" sz="2000" dirty="0">
                <a:solidFill>
                  <a:srgbClr val="727DE0"/>
                </a:solidFill>
              </a:rPr>
              <a:t>则必有</a:t>
            </a:r>
            <a:r>
              <a:rPr lang="zh-CN" altLang="en-US" sz="2000" dirty="0" smtClean="0">
                <a:solidFill>
                  <a:srgbClr val="727DE0"/>
                </a:solidFill>
              </a:rPr>
              <a:t>结点右</a:t>
            </a:r>
            <a:r>
              <a:rPr lang="zh-CN" altLang="en-US" sz="2000" dirty="0">
                <a:solidFill>
                  <a:srgbClr val="727DE0"/>
                </a:solidFill>
              </a:rPr>
              <a:t>子树未访问</a:t>
            </a:r>
            <a:endParaRPr lang="zh-CN" altLang="en-US" sz="2000" dirty="0">
              <a:solidFill>
                <a:srgbClr val="727DE0"/>
              </a:solidFill>
            </a:endParaRPr>
          </a:p>
          <a:p>
            <a:pPr marL="716280" lvl="1" indent="-354330">
              <a:lnSpc>
                <a:spcPct val="30000"/>
              </a:lnSpc>
              <a:buNone/>
              <a:defRPr/>
            </a:pPr>
            <a:r>
              <a:rPr lang="zh-CN" altLang="en-US" sz="2000" dirty="0"/>
              <a:t>	  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	      if(p)	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</a:rPr>
              <a:t>访问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点不是叶子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: 1,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; 2 </a:t>
            </a:r>
            <a:r>
              <a:rPr lang="zh-CN" altLang="en-US" sz="2000" b="1" dirty="0">
                <a:solidFill>
                  <a:srgbClr val="00B050"/>
                </a:solidFill>
              </a:rPr>
              <a:t>压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栈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; 3,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访问左子树*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 </a:t>
            </a:r>
            <a:endParaRPr lang="en-US" altLang="zh-CN" sz="2000" dirty="0" smtClean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>
                <a:solidFill>
                  <a:srgbClr val="00CCFF"/>
                </a:solidFill>
                <a:sym typeface="Wingdings" panose="05000000000000000000" pitchFamily="2" charset="2"/>
              </a:rPr>
              <a:t></a:t>
            </a:r>
            <a:r>
              <a:rPr lang="en-US" altLang="zh-CN" sz="2000" dirty="0" smtClean="0"/>
              <a:t>		      {	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p-&gt;data ; 	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*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Visit(p)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			 </a:t>
            </a:r>
            <a:r>
              <a:rPr lang="en-US" altLang="zh-CN" sz="2000" dirty="0" err="1" smtClean="0"/>
              <a:t>S.push</a:t>
            </a:r>
            <a:r>
              <a:rPr lang="en-US" altLang="zh-CN" sz="2000" dirty="0" smtClean="0"/>
              <a:t>(p);  </a:t>
            </a:r>
            <a:r>
              <a:rPr lang="en-US" altLang="zh-CN" sz="2000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dirty="0" smtClean="0">
                <a:solidFill>
                  <a:schemeClr val="accent1"/>
                </a:solidFill>
              </a:rPr>
              <a:t>当前结点入栈，以备访问其左子树后返                   </a:t>
            </a:r>
            <a:r>
              <a:rPr lang="en-US" altLang="zh-CN" sz="2000" dirty="0" smtClean="0">
                <a:solidFill>
                  <a:schemeClr val="accent1"/>
                </a:solidFill>
              </a:rPr>
              <a:t>					</a:t>
            </a:r>
            <a:r>
              <a:rPr lang="zh-CN" altLang="en-US" sz="2000" dirty="0" smtClean="0">
                <a:solidFill>
                  <a:schemeClr val="accent1"/>
                </a:solidFill>
              </a:rPr>
              <a:t>回时能访问其右子树</a:t>
            </a:r>
            <a:endParaRPr lang="zh-CN" altLang="en-US" sz="2000" dirty="0" smtClean="0">
              <a:solidFill>
                <a:schemeClr val="accent1"/>
              </a:solidFill>
            </a:endParaRPr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			 </a:t>
            </a:r>
            <a:r>
              <a:rPr lang="en-US" altLang="zh-CN" sz="2000" dirty="0" smtClean="0"/>
              <a:t>p=p-&gt;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/>
              <a:t>;                      </a:t>
            </a:r>
            <a:r>
              <a:rPr lang="en-US" altLang="zh-CN" sz="2000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dirty="0" smtClean="0">
                <a:solidFill>
                  <a:schemeClr val="accent1"/>
                </a:solidFill>
              </a:rPr>
              <a:t>访问左子树</a:t>
            </a:r>
            <a:endParaRPr lang="zh-CN" altLang="en-US" sz="2000" dirty="0" smtClean="0">
              <a:solidFill>
                <a:schemeClr val="accent1"/>
              </a:solidFill>
            </a:endParaRPr>
          </a:p>
          <a:p>
            <a:pPr marL="716280" lvl="1" indent="-354330">
              <a:lnSpc>
                <a:spcPct val="30000"/>
              </a:lnSpc>
              <a:buNone/>
              <a:defRPr/>
            </a:pPr>
            <a:r>
              <a:rPr lang="zh-CN" altLang="en-US" sz="2000" dirty="0"/>
              <a:t>		     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	      else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</a:rPr>
              <a:t>访问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点是空子树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: 1,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弹栈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返回前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结点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; 2</a:t>
            </a:r>
            <a:r>
              <a:rPr lang="en-US" altLang="zh-CN" sz="2000" b="1" dirty="0">
                <a:solidFill>
                  <a:srgbClr val="00B050"/>
                </a:solidFill>
              </a:rPr>
              <a:t>,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访问右子树*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 </a:t>
            </a:r>
            <a:endParaRPr lang="en-US" altLang="zh-CN" sz="2000" dirty="0" smtClean="0"/>
          </a:p>
          <a:p>
            <a:pPr marL="716280" lvl="1" indent="-354330">
              <a:lnSpc>
                <a:spcPct val="30000"/>
              </a:lnSpc>
              <a:buNone/>
              <a:defRPr/>
            </a:pPr>
            <a:r>
              <a:rPr lang="en-US" altLang="zh-CN" sz="2000" dirty="0"/>
              <a:t>		      {</a:t>
            </a:r>
            <a:endParaRPr lang="en-US" altLang="zh-CN" sz="2000" dirty="0"/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solidFill>
                  <a:srgbClr val="00CCFF"/>
                </a:solidFill>
                <a:sym typeface="Wingdings" panose="05000000000000000000" pitchFamily="2" charset="2"/>
              </a:rPr>
              <a:t></a:t>
            </a:r>
            <a:r>
              <a:rPr lang="en-US" altLang="zh-CN" sz="2000" dirty="0" smtClean="0"/>
              <a:t>			p=</a:t>
            </a:r>
            <a:r>
              <a:rPr lang="en-US" altLang="zh-CN" sz="2000" dirty="0" err="1" smtClean="0"/>
              <a:t>S.pop</a:t>
            </a:r>
            <a:r>
              <a:rPr lang="en-US" altLang="zh-CN" sz="2000" dirty="0" smtClean="0"/>
              <a:t>( ); 	</a:t>
            </a:r>
            <a:r>
              <a:rPr lang="en-US" altLang="zh-CN" sz="2000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dirty="0" smtClean="0">
                <a:solidFill>
                  <a:schemeClr val="accent1"/>
                </a:solidFill>
              </a:rPr>
              <a:t>左子树访问完后返回，双亲出栈</a:t>
            </a:r>
            <a:endParaRPr lang="zh-CN" altLang="en-US" sz="2000" dirty="0" smtClean="0">
              <a:solidFill>
                <a:schemeClr val="accent1"/>
              </a:solidFill>
            </a:endParaRPr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</a:t>
            </a:r>
            <a:r>
              <a:rPr lang="zh-CN" altLang="en-US" sz="2000" dirty="0" smtClean="0">
                <a:solidFill>
                  <a:srgbClr val="00CCFF"/>
                </a:solidFill>
                <a:sym typeface="Wingdings" panose="05000000000000000000" pitchFamily="2" charset="2"/>
              </a:rPr>
              <a:t></a:t>
            </a:r>
            <a:r>
              <a:rPr lang="zh-CN" altLang="en-US" sz="2000" dirty="0" smtClean="0">
                <a:solidFill>
                  <a:srgbClr val="00CCFF"/>
                </a:solidFill>
              </a:rPr>
              <a:t> </a:t>
            </a:r>
            <a:r>
              <a:rPr lang="zh-CN" altLang="en-US" sz="2000" dirty="0" smtClean="0"/>
              <a:t>		</a:t>
            </a:r>
            <a:r>
              <a:rPr lang="en-US" altLang="zh-CN" sz="2000" dirty="0" smtClean="0"/>
              <a:t>p=p-&gt;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;                   	</a:t>
            </a:r>
            <a:r>
              <a:rPr lang="en-US" altLang="zh-CN" sz="2000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dirty="0" smtClean="0">
                <a:solidFill>
                  <a:schemeClr val="accent1"/>
                </a:solidFill>
              </a:rPr>
              <a:t>访问其右子树</a:t>
            </a:r>
            <a:endParaRPr lang="zh-CN" altLang="en-US" sz="2000" dirty="0" smtClean="0">
              <a:solidFill>
                <a:schemeClr val="accent1"/>
              </a:solidFill>
            </a:endParaRPr>
          </a:p>
          <a:p>
            <a:pPr marL="716280" lvl="1" indent="-354330">
              <a:lnSpc>
                <a:spcPct val="30000"/>
              </a:lnSpc>
              <a:buNone/>
              <a:defRPr/>
            </a:pPr>
            <a:r>
              <a:rPr lang="zh-CN" altLang="en-US" sz="2000" dirty="0"/>
              <a:t>		       </a:t>
            </a:r>
            <a:r>
              <a:rPr lang="en-US" altLang="zh-CN" sz="2000" dirty="0"/>
              <a:t>}}}</a:t>
            </a:r>
            <a:endParaRPr lang="en-US" altLang="zh-CN" sz="2000" dirty="0"/>
          </a:p>
          <a:p>
            <a:pPr marL="716280" lvl="1" indent="-35433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C00000"/>
                </a:solidFill>
              </a:rPr>
              <a:t>同理可推中序遍历的非递归算法：仅把“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cout</a:t>
            </a:r>
            <a:r>
              <a:rPr lang="en-US" altLang="zh-CN" sz="2000" dirty="0" smtClean="0">
                <a:solidFill>
                  <a:srgbClr val="C00000"/>
                </a:solidFill>
              </a:rPr>
              <a:t>&lt;&lt;p-&gt;data”</a:t>
            </a:r>
            <a:r>
              <a:rPr lang="zh-CN" altLang="en-US" sz="2000" dirty="0" smtClean="0">
                <a:solidFill>
                  <a:srgbClr val="C00000"/>
                </a:solidFill>
              </a:rPr>
              <a:t>语句放到</a:t>
            </a:r>
            <a:r>
              <a:rPr lang="en-US" altLang="zh-CN" sz="2000" dirty="0" smtClean="0">
                <a:solidFill>
                  <a:srgbClr val="C00000"/>
                </a:solidFill>
              </a:rPr>
              <a:t>pop</a:t>
            </a:r>
            <a:r>
              <a:rPr lang="zh-CN" altLang="en-US" sz="2000" dirty="0" smtClean="0">
                <a:solidFill>
                  <a:srgbClr val="C00000"/>
                </a:solidFill>
              </a:rPr>
              <a:t>语句之后</a:t>
            </a:r>
            <a:endParaRPr lang="zh-CN" alt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-6026" y="2001265"/>
            <a:ext cx="2057746" cy="1931791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"/>
          <p:cNvGrpSpPr/>
          <p:nvPr/>
        </p:nvGrpSpPr>
        <p:grpSpPr bwMode="auto">
          <a:xfrm>
            <a:off x="157768" y="2079409"/>
            <a:ext cx="1965960" cy="1349591"/>
            <a:chOff x="5600" y="2491"/>
            <a:chExt cx="3045" cy="2202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8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7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5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2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3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31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4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6</a:t>
              </a:r>
              <a:endParaRPr kumimoji="0" lang="en-US" altLang="zh-CN" sz="1600" b="1" dirty="0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90264"/>
            <a:ext cx="7543800" cy="1143000"/>
          </a:xfrm>
        </p:spPr>
        <p:txBody>
          <a:bodyPr/>
          <a:lstStyle/>
          <a:p>
            <a:r>
              <a:rPr lang="zh-CN" altLang="en-US" dirty="0"/>
              <a:t>先序遍历非递归</a:t>
            </a:r>
            <a:r>
              <a:rPr lang="zh-CN" altLang="en-US" dirty="0" smtClean="0"/>
              <a:t>算法</a:t>
            </a:r>
            <a:r>
              <a:rPr lang="en-US" altLang="zh-CN" sz="3200" dirty="0" smtClean="0"/>
              <a:t>(5</a:t>
            </a:r>
            <a:r>
              <a:rPr lang="zh-CN" altLang="en-US" sz="3200" dirty="0" smtClean="0"/>
              <a:t>分钟看书</a:t>
            </a:r>
            <a:r>
              <a:rPr lang="en-US" altLang="zh-CN" sz="3200" dirty="0" smtClean="0"/>
              <a:t>)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1075216" y="1893176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>
            <a:off x="432498" y="2234655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>
            <a:off x="144466" y="2666703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>
            <a:off x="72458" y="3140968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5004048" y="622860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smtClean="0"/>
              <a:t>A</a:t>
            </a:r>
            <a:endParaRPr lang="zh-CN" altLang="en-US" sz="4400" b="1" dirty="0"/>
          </a:p>
        </p:txBody>
      </p:sp>
      <p:sp>
        <p:nvSpPr>
          <p:cNvPr id="49" name="矩形 48"/>
          <p:cNvSpPr/>
          <p:nvPr/>
        </p:nvSpPr>
        <p:spPr>
          <a:xfrm>
            <a:off x="5337356" y="6228601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652120" y="622860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09474" y="6228601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66828" y="622860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700136" y="6228314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017586" y="6228601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288482" y="2666703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>
            <a:off x="467544" y="3140968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/>
          <p:cNvCxnSpPr/>
          <p:nvPr/>
        </p:nvCxnSpPr>
        <p:spPr bwMode="auto">
          <a:xfrm>
            <a:off x="2195736" y="4653136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62"/>
          <p:cNvCxnSpPr/>
          <p:nvPr/>
        </p:nvCxnSpPr>
        <p:spPr bwMode="auto">
          <a:xfrm>
            <a:off x="2339752" y="2723246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/>
          <p:nvPr/>
        </p:nvCxnSpPr>
        <p:spPr bwMode="auto">
          <a:xfrm>
            <a:off x="2448372" y="2723245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>
            <a:off x="2224088" y="2708920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>
            <a:off x="251520" y="3674815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箭头连接符 67"/>
          <p:cNvCxnSpPr/>
          <p:nvPr/>
        </p:nvCxnSpPr>
        <p:spPr bwMode="auto">
          <a:xfrm>
            <a:off x="2014758" y="4653136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/>
          <p:cNvCxnSpPr/>
          <p:nvPr/>
        </p:nvCxnSpPr>
        <p:spPr bwMode="auto">
          <a:xfrm>
            <a:off x="395536" y="3140968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/>
          <p:cNvCxnSpPr/>
          <p:nvPr/>
        </p:nvCxnSpPr>
        <p:spPr bwMode="auto">
          <a:xfrm>
            <a:off x="2123728" y="2708920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/>
          <p:nvPr/>
        </p:nvCxnSpPr>
        <p:spPr bwMode="auto">
          <a:xfrm>
            <a:off x="619944" y="2204864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箭头连接符 65"/>
          <p:cNvCxnSpPr/>
          <p:nvPr/>
        </p:nvCxnSpPr>
        <p:spPr bwMode="auto">
          <a:xfrm>
            <a:off x="1187624" y="1916832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/>
          <p:cNvCxnSpPr/>
          <p:nvPr/>
        </p:nvCxnSpPr>
        <p:spPr bwMode="auto">
          <a:xfrm>
            <a:off x="611560" y="3674815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/>
          <p:nvPr/>
        </p:nvCxnSpPr>
        <p:spPr bwMode="auto">
          <a:xfrm>
            <a:off x="2344069" y="4653135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/>
          <p:nvPr/>
        </p:nvCxnSpPr>
        <p:spPr bwMode="auto">
          <a:xfrm>
            <a:off x="1835452" y="4676415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/>
          <p:nvPr/>
        </p:nvCxnSpPr>
        <p:spPr bwMode="auto">
          <a:xfrm>
            <a:off x="778927" y="2690185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/>
          <p:nvPr/>
        </p:nvCxnSpPr>
        <p:spPr bwMode="auto">
          <a:xfrm>
            <a:off x="1691680" y="4682927"/>
            <a:ext cx="144016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0.02361 -7.40741E-7 C 0.0342 -7.40741E-7 0.04722 0.05208 0.04722 0.09468 L 0.04722 0.18935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1771 -7.40741E-7 C 0.025 -7.40741E-7 0.03542 0.05741 0.03542 0.10463 L 0.03542 0.2101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2986 2.59259E-6 C 0.04323 2.59259E-6 0.0599 0.06134 0.0599 0.11134 L 0.0599 0.22291 " pathEditMode="relative" rAng="0" ptsTypes="FfFF">
                                      <p:cBhvr>
                                        <p:cTn id="6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206 0.071 0.03773 L 0.071 0.0757 " pathEditMode="relative" rAng="0" ptsTypes="FfFF">
                                      <p:cBhvr>
                                        <p:cTn id="9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3519 0.071 0.06412 L 0.071 0.12824 " pathEditMode="relative" rAng="0" ptsTypes="FfFF">
                                      <p:cBhvr>
                                        <p:cTn id="10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2986 2.59259E-6 C 0.04323 2.59259E-6 0.0599 0.06134 0.0599 0.11134 L 0.0599 0.22291 " pathEditMode="relative" rAng="0" ptsTypes="FfFF">
                                      <p:cBhvr>
                                        <p:cTn id="1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206 0.071 0.03773 L 0.071 0.0757 " pathEditMode="relative" rAng="0" ptsTypes="FfFF">
                                      <p:cBhvr>
                                        <p:cTn id="1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206 0.071 0.03773 L 0.071 0.0757 " pathEditMode="relative" rAng="0" ptsTypes="FfFF">
                                      <p:cBhvr>
                                        <p:cTn id="18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3519 0.071 0.06412 L 0.071 0.12824 " pathEditMode="relative" rAng="0" ptsTypes="FfFF">
                                      <p:cBhvr>
                                        <p:cTn id="19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206 0.071 0.03773 L 0.071 0.0757 " pathEditMode="relative" rAng="0" ptsTypes="FfFF">
                                      <p:cBhvr>
                                        <p:cTn id="20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541 -2.22222E-6 C 0.05139 -2.22222E-6 0.071 0.0206 0.071 0.03773 L 0.071 0.0757 " pathEditMode="relative" rAng="0" ptsTypes="FfFF">
                                      <p:cBhvr>
                                        <p:cTn id="23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50" grpId="0"/>
      <p:bldP spid="51" grpId="0"/>
      <p:bldP spid="52" grpId="0"/>
      <p:bldP spid="54" grpId="0"/>
      <p:bldP spid="5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 bwMode="auto">
          <a:xfrm>
            <a:off x="0" y="2924944"/>
            <a:ext cx="2130204" cy="223224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"/>
          <p:cNvGrpSpPr/>
          <p:nvPr/>
        </p:nvGrpSpPr>
        <p:grpSpPr bwMode="auto">
          <a:xfrm>
            <a:off x="229776" y="3003088"/>
            <a:ext cx="1965960" cy="1349591"/>
            <a:chOff x="5600" y="2491"/>
            <a:chExt cx="3045" cy="2202"/>
          </a:xfrm>
        </p:grpSpPr>
        <p:grpSp>
          <p:nvGrpSpPr>
            <p:cNvPr id="7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9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9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先序遍历的非递归算法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098604"/>
            <a:ext cx="781236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Template&lt;class Type&gt; void </a:t>
            </a:r>
            <a:r>
              <a:rPr lang="en-US" altLang="zh-CN" sz="2000" dirty="0" err="1">
                <a:ea typeface="+mn-ea"/>
              </a:rPr>
              <a:t>BinaryTree</a:t>
            </a:r>
            <a:r>
              <a:rPr lang="en-US" altLang="zh-CN" sz="2000" dirty="0">
                <a:ea typeface="+mn-ea"/>
              </a:rPr>
              <a:t>&lt;Type&gt;::</a:t>
            </a:r>
            <a:r>
              <a:rPr lang="en-US" altLang="zh-CN" sz="2000" dirty="0" err="1">
                <a:ea typeface="+mn-ea"/>
              </a:rPr>
              <a:t>PreOrder</a:t>
            </a:r>
            <a:r>
              <a:rPr lang="zh-CN" altLang="en-US" sz="2000" dirty="0">
                <a:ea typeface="+mn-ea"/>
              </a:rPr>
              <a:t>（</a:t>
            </a:r>
            <a:r>
              <a:rPr lang="en-US" altLang="zh-CN" sz="2000" dirty="0" err="1">
                <a:ea typeface="+mn-ea"/>
              </a:rPr>
              <a:t>BTreeNode</a:t>
            </a:r>
            <a:r>
              <a:rPr lang="en-US" altLang="zh-CN" sz="2000" dirty="0">
                <a:ea typeface="+mn-ea"/>
              </a:rPr>
              <a:t>&lt;Type&gt; *T</a:t>
            </a:r>
            <a:r>
              <a:rPr lang="zh-CN" altLang="en-US" sz="2000" dirty="0" smtClean="0">
                <a:ea typeface="+mn-ea"/>
              </a:rPr>
              <a:t>）</a:t>
            </a:r>
            <a:r>
              <a:rPr lang="en-US" altLang="zh-CN" sz="2000" dirty="0">
                <a:ea typeface="+mn-ea"/>
              </a:rPr>
              <a:t>/*</a:t>
            </a:r>
            <a:r>
              <a:rPr lang="zh-CN" altLang="en-US" sz="2000" dirty="0">
                <a:ea typeface="+mn-ea"/>
              </a:rPr>
              <a:t>非递归先序遍历二叉树*</a:t>
            </a:r>
            <a:r>
              <a:rPr lang="en-US" altLang="zh-CN" sz="2000" dirty="0">
                <a:ea typeface="+mn-ea"/>
              </a:rPr>
              <a:t>/</a:t>
            </a:r>
            <a:endParaRPr lang="zh-CN" altLang="en-US" sz="2000" dirty="0"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{		</a:t>
            </a:r>
            <a:endParaRPr lang="en-US" altLang="zh-CN" sz="2000" dirty="0">
              <a:ea typeface="+mn-ea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        </a:t>
            </a:r>
            <a:r>
              <a:rPr lang="en-US" altLang="zh-CN" sz="2000" dirty="0" err="1">
                <a:ea typeface="+mn-ea"/>
              </a:rPr>
              <a:t>SeqStack</a:t>
            </a:r>
            <a:r>
              <a:rPr lang="en-US" altLang="zh-CN" sz="2000" dirty="0">
                <a:ea typeface="+mn-ea"/>
              </a:rPr>
              <a:t>&lt;</a:t>
            </a:r>
            <a:r>
              <a:rPr lang="en-US" altLang="zh-CN" sz="2000" dirty="0" err="1">
                <a:ea typeface="+mn-ea"/>
              </a:rPr>
              <a:t>BTreeNode</a:t>
            </a:r>
            <a:r>
              <a:rPr lang="en-US" altLang="zh-CN" sz="2000" dirty="0">
                <a:ea typeface="+mn-ea"/>
              </a:rPr>
              <a:t>&lt;Type&gt;*&gt; S</a:t>
            </a:r>
            <a:r>
              <a:rPr lang="en-US" altLang="zh-CN" sz="2000" dirty="0" smtClean="0">
                <a:ea typeface="+mn-ea"/>
              </a:rPr>
              <a:t>;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 /*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相同*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  /*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顺序栈 存放指针</a:t>
            </a:r>
            <a:r>
              <a:rPr lang="zh-CN" altLang="en-US" sz="2000" b="1" dirty="0" smtClean="0">
                <a:solidFill>
                  <a:srgbClr val="00B050"/>
                </a:solidFill>
                <a:ea typeface="+mn-ea"/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</a:t>
            </a:r>
            <a:endParaRPr lang="en-US" altLang="zh-CN" sz="2000" dirty="0">
              <a:ea typeface="+mn-ea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        p=T; 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相同*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 /*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访问点指针*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</a:t>
            </a:r>
            <a:endParaRPr lang="en-US" altLang="zh-CN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        while(p|| ! </a:t>
            </a:r>
            <a:r>
              <a:rPr lang="en-US" altLang="zh-CN" sz="2000" dirty="0" err="1">
                <a:ea typeface="+mn-ea"/>
              </a:rPr>
              <a:t>S.IsEmpty</a:t>
            </a:r>
            <a:r>
              <a:rPr lang="en-US" altLang="zh-CN" sz="2000" dirty="0">
                <a:ea typeface="+mn-ea"/>
              </a:rPr>
              <a:t>( </a:t>
            </a:r>
            <a:r>
              <a:rPr lang="en-US" altLang="zh-CN" sz="2000" dirty="0" smtClean="0">
                <a:ea typeface="+mn-ea"/>
              </a:rPr>
              <a:t>))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 /*p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不空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ea typeface="+mn-ea"/>
              </a:rPr>
              <a:t>再</a:t>
            </a:r>
            <a:r>
              <a:rPr lang="zh-CN" altLang="en-US" sz="2000" b="1" dirty="0">
                <a:solidFill>
                  <a:srgbClr val="002060"/>
                </a:solidFill>
                <a:ea typeface="+mn-ea"/>
              </a:rPr>
              <a:t>到根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)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ea typeface="+mn-ea"/>
              </a:rPr>
              <a:t>或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 堆栈不空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(</a:t>
            </a:r>
            <a:r>
              <a:rPr lang="zh-CN" altLang="en-US" sz="2000" b="1" dirty="0">
                <a:solidFill>
                  <a:srgbClr val="002060"/>
                </a:solidFill>
                <a:ea typeface="+mn-ea"/>
              </a:rPr>
              <a:t>到叶子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)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*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/</a:t>
            </a:r>
            <a:endParaRPr lang="en-US" altLang="zh-CN" sz="2000" dirty="0"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        { </a:t>
            </a:r>
            <a:endParaRPr lang="en-US" altLang="zh-CN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	 while(p)      </a:t>
            </a:r>
            <a:r>
              <a:rPr lang="en-US" altLang="zh-CN" sz="2000" b="1" dirty="0" smtClean="0">
                <a:solidFill>
                  <a:srgbClr val="C00000"/>
                </a:solidFill>
                <a:ea typeface="+mn-ea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ea typeface="+mn-ea"/>
              </a:rPr>
              <a:t>不同！！！一次就向左</a:t>
            </a:r>
            <a:r>
              <a:rPr lang="zh-CN" altLang="en-US" sz="2000" b="1" dirty="0">
                <a:solidFill>
                  <a:srgbClr val="C00000"/>
                </a:solidFill>
                <a:ea typeface="+mn-ea"/>
              </a:rPr>
              <a:t>走到尽头      </a:t>
            </a:r>
            <a:endParaRPr lang="zh-CN" altLang="en-US" sz="2000" b="1" dirty="0">
              <a:solidFill>
                <a:srgbClr val="C00000"/>
              </a:solidFill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zh-CN" altLang="en-US" sz="2000" dirty="0">
                <a:ea typeface="+mn-ea"/>
              </a:rPr>
              <a:t>	</a:t>
            </a:r>
            <a:r>
              <a:rPr lang="en-US" altLang="zh-CN" sz="2000" dirty="0">
                <a:ea typeface="+mn-ea"/>
              </a:rPr>
              <a:t>{ </a:t>
            </a:r>
            <a:endParaRPr lang="en-US" altLang="zh-CN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	 </a:t>
            </a:r>
            <a:r>
              <a:rPr lang="en-US" altLang="zh-CN" sz="2000" dirty="0" smtClean="0">
                <a:solidFill>
                  <a:srgbClr val="00CCFF"/>
                </a:solidFill>
                <a:ea typeface="+mn-ea"/>
                <a:sym typeface="Wingdings" panose="05000000000000000000" pitchFamily="2" charset="2"/>
              </a:rPr>
              <a:t></a:t>
            </a:r>
            <a:r>
              <a:rPr lang="en-US" altLang="zh-CN" sz="2000" dirty="0" smtClean="0">
                <a:ea typeface="+mn-ea"/>
              </a:rPr>
              <a:t> visit(p-</a:t>
            </a:r>
            <a:r>
              <a:rPr lang="en-US" altLang="zh-CN" sz="2000" dirty="0">
                <a:ea typeface="+mn-ea"/>
              </a:rPr>
              <a:t>&gt;data); </a:t>
            </a:r>
            <a:r>
              <a:rPr lang="en-US" altLang="zh-CN" sz="2000" dirty="0" smtClean="0">
                <a:ea typeface="+mn-ea"/>
              </a:rPr>
              <a:t>	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相同*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/</a:t>
            </a:r>
            <a:r>
              <a:rPr lang="en-US" altLang="zh-CN" sz="2000" dirty="0" smtClean="0"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/*</a:t>
            </a:r>
            <a:r>
              <a:rPr lang="zh-CN" altLang="en-US" sz="2000" dirty="0">
                <a:ea typeface="+mn-ea"/>
              </a:rPr>
              <a:t>访问结点的数据域*</a:t>
            </a:r>
            <a:r>
              <a:rPr lang="en-US" altLang="zh-CN" sz="2000" dirty="0">
                <a:ea typeface="+mn-ea"/>
              </a:rPr>
              <a:t>/            </a:t>
            </a:r>
            <a:endParaRPr lang="en-US" altLang="zh-CN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	        </a:t>
            </a:r>
            <a:r>
              <a:rPr lang="en-US" altLang="zh-CN" sz="2000" dirty="0" err="1">
                <a:ea typeface="+mn-ea"/>
              </a:rPr>
              <a:t>S.push</a:t>
            </a:r>
            <a:r>
              <a:rPr lang="en-US" altLang="zh-CN" sz="2000" dirty="0">
                <a:ea typeface="+mn-ea"/>
              </a:rPr>
              <a:t>(p); </a:t>
            </a:r>
            <a:r>
              <a:rPr lang="en-US" altLang="zh-CN" sz="2000" dirty="0" smtClean="0">
                <a:ea typeface="+mn-ea"/>
              </a:rPr>
              <a:t>		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相同*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/ </a:t>
            </a:r>
            <a:r>
              <a:rPr lang="en-US" altLang="zh-CN" sz="2000" dirty="0" smtClean="0">
                <a:ea typeface="+mn-ea"/>
              </a:rPr>
              <a:t>/*</a:t>
            </a:r>
            <a:r>
              <a:rPr lang="zh-CN" altLang="en-US" sz="2000" dirty="0">
                <a:ea typeface="+mn-ea"/>
              </a:rPr>
              <a:t>将当前结点入栈</a:t>
            </a:r>
            <a:endParaRPr lang="zh-CN" altLang="en-US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dirty="0">
                <a:ea typeface="+mn-ea"/>
              </a:rPr>
              <a:t>	        </a:t>
            </a:r>
            <a:r>
              <a:rPr lang="en-US" altLang="zh-CN" sz="2000" dirty="0">
                <a:ea typeface="+mn-ea"/>
              </a:rPr>
              <a:t>p=p-&gt;</a:t>
            </a:r>
            <a:r>
              <a:rPr lang="en-US" altLang="zh-CN" sz="2000" dirty="0" err="1">
                <a:ea typeface="+mn-ea"/>
              </a:rPr>
              <a:t>lchild</a:t>
            </a:r>
            <a:r>
              <a:rPr lang="en-US" altLang="zh-CN" sz="2000" dirty="0" smtClean="0">
                <a:ea typeface="+mn-ea"/>
              </a:rPr>
              <a:t>; 	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相同*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/ </a:t>
            </a:r>
            <a:r>
              <a:rPr lang="en-US" altLang="zh-CN" sz="2000" dirty="0" smtClean="0">
                <a:ea typeface="+mn-ea"/>
              </a:rPr>
              <a:t>/*</a:t>
            </a:r>
            <a:r>
              <a:rPr lang="zh-CN" altLang="en-US" sz="2000" dirty="0">
                <a:ea typeface="+mn-ea"/>
              </a:rPr>
              <a:t>指针指向</a:t>
            </a:r>
            <a:r>
              <a:rPr lang="en-US" altLang="zh-CN" sz="2000" dirty="0">
                <a:ea typeface="+mn-ea"/>
              </a:rPr>
              <a:t>p</a:t>
            </a:r>
            <a:r>
              <a:rPr lang="zh-CN" altLang="en-US" sz="2000" dirty="0">
                <a:ea typeface="+mn-ea"/>
              </a:rPr>
              <a:t>的左孩子*</a:t>
            </a:r>
            <a:r>
              <a:rPr lang="en-US" altLang="zh-CN" sz="2000" dirty="0">
                <a:ea typeface="+mn-ea"/>
              </a:rPr>
              <a:t>/           </a:t>
            </a:r>
            <a:endParaRPr lang="en-US" altLang="zh-CN" sz="2000" dirty="0"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	}          </a:t>
            </a:r>
            <a:endParaRPr lang="en-US" altLang="zh-CN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	if (!</a:t>
            </a:r>
            <a:r>
              <a:rPr lang="en-US" altLang="zh-CN" sz="2000" dirty="0" err="1">
                <a:ea typeface="+mn-ea"/>
              </a:rPr>
              <a:t>S.IsEmpty</a:t>
            </a:r>
            <a:r>
              <a:rPr lang="en-US" altLang="zh-CN" sz="2000" dirty="0">
                <a:ea typeface="+mn-ea"/>
              </a:rPr>
              <a:t>( </a:t>
            </a:r>
            <a:r>
              <a:rPr lang="en-US" altLang="zh-CN" sz="2000" dirty="0" smtClean="0">
                <a:ea typeface="+mn-ea"/>
              </a:rPr>
              <a:t>))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  <a:ea typeface="+mn-ea"/>
              </a:rPr>
              <a:t>堆栈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不</a:t>
            </a:r>
            <a:r>
              <a:rPr lang="zh-CN" altLang="en-US" sz="2000" b="1" dirty="0" smtClean="0">
                <a:solidFill>
                  <a:srgbClr val="00B050"/>
                </a:solidFill>
                <a:ea typeface="+mn-ea"/>
              </a:rPr>
              <a:t>空，准备访问亲结点右子树*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</a:t>
            </a:r>
            <a:endParaRPr lang="en-US" altLang="zh-CN" sz="2000" dirty="0"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	{ </a:t>
            </a:r>
            <a:endParaRPr lang="en-US" altLang="zh-CN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ea typeface="+mn-ea"/>
                <a:sym typeface="Wingdings" panose="05000000000000000000" pitchFamily="2" charset="2"/>
              </a:rPr>
              <a:t></a:t>
            </a:r>
            <a:r>
              <a:rPr lang="en-US" altLang="zh-CN" sz="2000" dirty="0" smtClean="0">
                <a:ea typeface="+mn-ea"/>
              </a:rPr>
              <a:t>	       p=</a:t>
            </a:r>
            <a:r>
              <a:rPr lang="en-US" altLang="zh-CN" sz="2000" dirty="0" err="1" smtClean="0">
                <a:ea typeface="+mn-ea"/>
              </a:rPr>
              <a:t>S.pop</a:t>
            </a:r>
            <a:r>
              <a:rPr lang="en-US" altLang="zh-CN" sz="2000" dirty="0">
                <a:ea typeface="+mn-ea"/>
              </a:rPr>
              <a:t>( );          /*</a:t>
            </a:r>
            <a:r>
              <a:rPr lang="zh-CN" altLang="en-US" sz="2000" dirty="0">
                <a:ea typeface="+mn-ea"/>
              </a:rPr>
              <a:t>从栈中弹出栈顶元素</a:t>
            </a:r>
            <a:r>
              <a:rPr lang="zh-CN" altLang="en-US" sz="2000" dirty="0" smtClean="0">
                <a:ea typeface="+mn-ea"/>
              </a:rPr>
              <a:t>，</a:t>
            </a:r>
            <a:endParaRPr lang="en-US" altLang="zh-CN" sz="2000" dirty="0" smtClean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ea typeface="+mn-ea"/>
              </a:rPr>
              <a:t>			         </a:t>
            </a:r>
            <a:r>
              <a:rPr lang="zh-CN" altLang="en-US" sz="2000" dirty="0" smtClean="0">
                <a:ea typeface="+mn-ea"/>
              </a:rPr>
              <a:t>该</a:t>
            </a:r>
            <a:r>
              <a:rPr lang="zh-CN" altLang="en-US" sz="2000" dirty="0">
                <a:ea typeface="+mn-ea"/>
              </a:rPr>
              <a:t>元素及其左子树都已经访问*</a:t>
            </a:r>
            <a:r>
              <a:rPr lang="en-US" altLang="zh-CN" sz="2000" dirty="0">
                <a:ea typeface="+mn-ea"/>
              </a:rPr>
              <a:t>/                </a:t>
            </a:r>
            <a:endParaRPr lang="en-US" altLang="zh-CN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  <a:sym typeface="Wingdings" panose="05000000000000000000" pitchFamily="2" charset="2"/>
              </a:rPr>
              <a:t></a:t>
            </a:r>
            <a:r>
              <a:rPr lang="en-US" altLang="zh-CN" sz="2000" dirty="0">
                <a:ea typeface="+mn-ea"/>
              </a:rPr>
              <a:t>	       p=p-&gt;</a:t>
            </a:r>
            <a:r>
              <a:rPr lang="en-US" altLang="zh-CN" sz="2000" dirty="0" err="1">
                <a:ea typeface="+mn-ea"/>
              </a:rPr>
              <a:t>rchild</a:t>
            </a:r>
            <a:r>
              <a:rPr lang="en-US" altLang="zh-CN" sz="2000" dirty="0">
                <a:ea typeface="+mn-ea"/>
              </a:rPr>
              <a:t>;   /*</a:t>
            </a:r>
            <a:r>
              <a:rPr lang="zh-CN" altLang="en-US" sz="2000" dirty="0">
                <a:ea typeface="+mn-ea"/>
              </a:rPr>
              <a:t>指针指向</a:t>
            </a:r>
            <a:r>
              <a:rPr lang="en-US" altLang="zh-CN" sz="2000" dirty="0">
                <a:ea typeface="+mn-ea"/>
              </a:rPr>
              <a:t>p</a:t>
            </a:r>
            <a:r>
              <a:rPr lang="zh-CN" altLang="en-US" sz="2000" dirty="0">
                <a:ea typeface="+mn-ea"/>
              </a:rPr>
              <a:t>的右孩子结点*</a:t>
            </a:r>
            <a:r>
              <a:rPr lang="en-US" altLang="zh-CN" sz="2000" dirty="0">
                <a:ea typeface="+mn-ea"/>
              </a:rPr>
              <a:t>/               </a:t>
            </a:r>
            <a:endParaRPr lang="en-US" altLang="zh-CN" sz="2000" dirty="0"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	} </a:t>
            </a:r>
            <a:endParaRPr lang="en-US" altLang="zh-CN" sz="2000" dirty="0"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       }}     </a:t>
            </a:r>
            <a:r>
              <a:rPr lang="en-US" altLang="zh-CN" sz="2000" dirty="0" smtClean="0"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// </a:t>
            </a:r>
            <a:r>
              <a:rPr lang="zh-CN" altLang="en-US" sz="2000" b="1" dirty="0" smtClean="0">
                <a:solidFill>
                  <a:srgbClr val="00B050"/>
                </a:solidFill>
                <a:ea typeface="+mn-ea"/>
              </a:rPr>
              <a:t>主要区别在于：利用哪一层循环判断    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p ==NULL</a:t>
            </a:r>
            <a:endParaRPr lang="en-US" altLang="zh-CN" sz="2000" b="1" dirty="0" smtClean="0">
              <a:solidFill>
                <a:srgbClr val="00B050"/>
              </a:solidFill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endParaRPr lang="en-US" altLang="zh-CN" sz="2000" dirty="0">
              <a:ea typeface="+mn-ea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1101331" y="2744847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2546 C -0.01025 0.02338 -0.01407 0.025 -0.01927 0.02708 C -0.02257 0.03403 -0.02691 0.04144 -0.03195 0.04607 C -0.03351 0.05185 -0.03455 0.05625 -0.03716 0.06134 C -0.0382 0.06574 -0.03837 0.06806 -0.04098 0.07153 C -0.04514 0.07708 -0.0448 0.07246 -0.0448 0.07685 C -0.04566 0.075 -0.04618 0.07292 -0.0474 0.07153 C -0.04966 0.06875 -0.05504 0.06482 -0.05504 0.06482 C -0.05886 0.06528 -0.06285 0.06528 -0.06667 0.06644 C -0.07066 0.06783 -0.07344 0.07546 -0.07691 0.07847 C -0.07865 0.08588 -0.08143 0.0919 -0.08334 0.09908 C -0.0849 0.12176 -0.08455 0.11042 -0.08455 0.1331 C -0.08802 0.1338 -0.09184 0.13264 -0.0948 0.13496 C -0.0974 0.13704 -0.1 0.14514 -0.1 0.14514 C -0.10417 0.1625 -0.09757 0.13681 -0.10382 0.15533 C -0.10903 0.17107 -0.11407 0.19144 -0.11407 0.20833 " pathEditMode="relative" ptsTypes="fffffffffffffffA">
                                      <p:cBhvr>
                                        <p:cTn id="1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中序遍历非递归算法</a:t>
            </a:r>
            <a:endParaRPr lang="zh-CN" alt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sz="3200" dirty="0" smtClean="0"/>
              <a:t>中序遍历非递归算法</a:t>
            </a:r>
            <a:endParaRPr lang="zh-CN" altLang="en-US" sz="3200" dirty="0" smtClean="0"/>
          </a:p>
          <a:p>
            <a:pPr lvl="2" eaLnBrk="1" hangingPunct="1">
              <a:buFontTx/>
              <a:buNone/>
              <a:defRPr/>
            </a:pPr>
            <a:r>
              <a:rPr lang="zh-CN" altLang="en-US" sz="2600" dirty="0" smtClean="0"/>
              <a:t>将先序遍历的非递归算法中的语句：</a:t>
            </a:r>
            <a:endParaRPr lang="zh-CN" altLang="en-US" sz="2600" dirty="0" smtClean="0"/>
          </a:p>
          <a:p>
            <a:pPr lvl="2" eaLnBrk="1" hangingPunct="1">
              <a:buFontTx/>
              <a:buNone/>
              <a:defRPr/>
            </a:pPr>
            <a:endParaRPr lang="zh-CN" altLang="en-US" sz="2600" dirty="0" smtClean="0"/>
          </a:p>
          <a:p>
            <a:pPr lvl="3" eaLnBrk="1" hangingPunct="1">
              <a:buFontTx/>
              <a:buNone/>
              <a:defRPr/>
            </a:pPr>
            <a:r>
              <a:rPr lang="zh-CN" altLang="en-US" sz="2600" dirty="0" smtClean="0">
                <a:solidFill>
                  <a:srgbClr val="00CCFF"/>
                </a:solidFill>
                <a:sym typeface="Wingdings" panose="05000000000000000000" pitchFamily="2" charset="2"/>
              </a:rPr>
              <a:t></a:t>
            </a:r>
            <a:r>
              <a:rPr lang="en-US" altLang="zh-CN" sz="2600" dirty="0" err="1" smtClean="0"/>
              <a:t>Cout</a:t>
            </a:r>
            <a:r>
              <a:rPr lang="en-US" altLang="zh-CN" sz="2600" dirty="0" smtClean="0"/>
              <a:t>&lt;&lt;p-&gt;data </a:t>
            </a:r>
            <a:r>
              <a:rPr lang="zh-CN" altLang="en-US" sz="2600" dirty="0" smtClean="0"/>
              <a:t>或</a:t>
            </a:r>
            <a:r>
              <a:rPr lang="en-US" altLang="zh-CN" sz="2600" dirty="0" smtClean="0"/>
              <a:t>visit(p-&gt;data)</a:t>
            </a:r>
            <a:endParaRPr lang="en-US" altLang="zh-CN" sz="2600" dirty="0" smtClean="0"/>
          </a:p>
          <a:p>
            <a:pPr lvl="2" eaLnBrk="1" hangingPunct="1">
              <a:buFontTx/>
              <a:buNone/>
              <a:defRPr/>
            </a:pPr>
            <a:r>
              <a:rPr lang="zh-CN" altLang="en-US" sz="2600" dirty="0" smtClean="0"/>
              <a:t>移到语句：</a:t>
            </a:r>
            <a:endParaRPr lang="zh-CN" altLang="en-US" sz="2600" dirty="0" smtClean="0"/>
          </a:p>
          <a:p>
            <a:pPr lvl="3" eaLnBrk="1" hangingPunct="1">
              <a:buFontTx/>
              <a:buNone/>
              <a:defRPr/>
            </a:pPr>
            <a:r>
              <a:rPr lang="zh-CN" altLang="en-US" sz="2600" dirty="0" smtClean="0">
                <a:solidFill>
                  <a:srgbClr val="00CCFF"/>
                </a:solidFill>
                <a:sym typeface="Wingdings" panose="05000000000000000000" pitchFamily="2" charset="2"/>
              </a:rPr>
              <a:t></a:t>
            </a:r>
            <a:r>
              <a:rPr lang="en-US" altLang="zh-CN" sz="2600" dirty="0" smtClean="0">
                <a:sym typeface="Wingdings" panose="05000000000000000000" pitchFamily="2" charset="2"/>
              </a:rPr>
              <a:t>p=</a:t>
            </a:r>
            <a:r>
              <a:rPr lang="en-US" altLang="zh-CN" sz="2600" dirty="0" err="1" smtClean="0">
                <a:sym typeface="Wingdings" panose="05000000000000000000" pitchFamily="2" charset="2"/>
              </a:rPr>
              <a:t>S.</a:t>
            </a:r>
            <a:r>
              <a:rPr lang="en-US" altLang="zh-CN" sz="2600" dirty="0" err="1" smtClean="0"/>
              <a:t>Pop</a:t>
            </a:r>
            <a:r>
              <a:rPr lang="en-US" altLang="zh-CN" sz="2600" dirty="0" smtClean="0"/>
              <a:t> ( );  // </a:t>
            </a:r>
            <a:r>
              <a:rPr lang="zh-CN" altLang="en-US" sz="2600" dirty="0" smtClean="0"/>
              <a:t>左子树全访问完后弹栈</a:t>
            </a:r>
            <a:endParaRPr lang="en-US" altLang="zh-CN" sz="2600" dirty="0" smtClean="0"/>
          </a:p>
          <a:p>
            <a:pPr lvl="3" eaLnBrk="1" hangingPunct="1">
              <a:buFontTx/>
              <a:buNone/>
              <a:defRPr/>
            </a:pPr>
            <a:r>
              <a:rPr lang="en-US" altLang="zh-CN" sz="2600" dirty="0" smtClean="0">
                <a:solidFill>
                  <a:srgbClr val="00CCFF"/>
                </a:solidFill>
                <a:sym typeface="Wingdings" panose="05000000000000000000" pitchFamily="2" charset="2"/>
              </a:rPr>
              <a:t></a:t>
            </a:r>
            <a:r>
              <a:rPr lang="en-US" altLang="zh-CN" sz="2600" dirty="0" smtClean="0"/>
              <a:t>p=p-&gt;</a:t>
            </a:r>
            <a:r>
              <a:rPr lang="en-US" altLang="zh-CN" sz="2600" dirty="0" err="1" smtClean="0"/>
              <a:t>rchild</a:t>
            </a:r>
            <a:r>
              <a:rPr lang="en-US" altLang="zh-CN" sz="2600" dirty="0" smtClean="0"/>
              <a:t>; // </a:t>
            </a:r>
            <a:r>
              <a:rPr lang="zh-CN" altLang="en-US" sz="2600" dirty="0" smtClean="0"/>
              <a:t>访问右子树</a:t>
            </a:r>
            <a:endParaRPr lang="en-US" altLang="zh-CN" sz="2600" dirty="0" smtClean="0"/>
          </a:p>
          <a:p>
            <a:pPr lvl="2" eaLnBrk="1" hangingPunct="1">
              <a:buFontTx/>
              <a:buNone/>
              <a:defRPr/>
            </a:pPr>
            <a:r>
              <a:rPr lang="zh-CN" altLang="en-US" sz="2600" dirty="0" smtClean="0"/>
              <a:t>之间即可 。</a:t>
            </a:r>
            <a:endParaRPr lang="zh-CN" altLang="en-US" sz="3500" dirty="0" smtClean="0"/>
          </a:p>
          <a:p>
            <a:pPr lvl="1" eaLnBrk="1" hangingPunct="1">
              <a:defRPr/>
            </a:pPr>
            <a:endParaRPr lang="en-US" altLang="zh-CN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后序遍历非递归算法</a:t>
            </a:r>
            <a:endParaRPr lang="zh-CN" alt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02432"/>
            <a:ext cx="7620000" cy="4906888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后序遍历非递归算法：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先左子树</a:t>
            </a:r>
            <a:r>
              <a:rPr lang="zh-CN" altLang="en-US" dirty="0" smtClean="0">
                <a:sym typeface="Wingdings" panose="05000000000000000000" pitchFamily="2" charset="2"/>
              </a:rPr>
              <a:t> 右子树根结点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当从结点的左子树返回时，将结点从堆栈弹出，由于要深入访问结点的右子树，故需将该结点</a:t>
            </a:r>
            <a:r>
              <a:rPr lang="zh-CN" altLang="en-US" b="1" dirty="0" smtClean="0">
                <a:solidFill>
                  <a:srgbClr val="C00000"/>
                </a:solidFill>
              </a:rPr>
              <a:t>再次重新入栈</a:t>
            </a:r>
            <a:r>
              <a:rPr lang="zh-CN" altLang="en-US" dirty="0" smtClean="0"/>
              <a:t>，并访问结点的右子树。当且仅当将其右子树也访问完返回后，将结点再次从堆栈中弹出，才访问该结点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鉴于上述原因，要区分是从当前结点的左子树还是右子树返回，只有从右子树返回才能访问该节点。故需在</a:t>
            </a:r>
            <a:r>
              <a:rPr lang="zh-CN" altLang="en-US" b="1" dirty="0" smtClean="0">
                <a:solidFill>
                  <a:srgbClr val="C00000"/>
                </a:solidFill>
              </a:rPr>
              <a:t>堆栈中存放结点返回标志</a:t>
            </a:r>
            <a:r>
              <a:rPr lang="zh-CN" altLang="en-US" dirty="0" smtClean="0"/>
              <a:t>，以区分是从左子树还是右子树返回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827088" y="981075"/>
            <a:ext cx="7913687" cy="609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600" tIns="46800" rIns="93600" bIns="46800"/>
          <a:lstStyle/>
          <a:p>
            <a:pPr algn="just">
              <a:spcBef>
                <a:spcPct val="20000"/>
              </a:spcBef>
              <a:defRPr/>
            </a:pP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8720" y="-45368"/>
            <a:ext cx="7727776" cy="1143000"/>
          </a:xfrm>
        </p:spPr>
        <p:txBody>
          <a:bodyPr/>
          <a:lstStyle/>
          <a:p>
            <a:r>
              <a:rPr lang="zh-CN" altLang="en-US" dirty="0"/>
              <a:t>后序遍历非递归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堆栈标识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en-US" altLang="zh-CN" sz="2800" dirty="0">
                <a:ea typeface="仿宋_GB2312" pitchFamily="49" charset="-122"/>
              </a:rPr>
              <a:t>Template &lt;class Type&gt;</a:t>
            </a:r>
            <a:endParaRPr lang="en-US" altLang="zh-CN" sz="2800" dirty="0">
              <a:ea typeface="仿宋_GB2312" pitchFamily="49" charset="-122"/>
            </a:endParaRPr>
          </a:p>
          <a:p>
            <a:pPr marL="0" indent="0" algn="just">
              <a:buNone/>
              <a:defRPr/>
            </a:pPr>
            <a:r>
              <a:rPr lang="en-US" altLang="zh-CN" sz="2800" dirty="0" err="1">
                <a:ea typeface="仿宋_GB2312" pitchFamily="49" charset="-122"/>
              </a:rPr>
              <a:t>struct</a:t>
            </a:r>
            <a:r>
              <a:rPr lang="en-US" altLang="zh-CN" sz="2800" dirty="0">
                <a:ea typeface="仿宋_GB2312" pitchFamily="49" charset="-122"/>
              </a:rPr>
              <a:t> </a:t>
            </a:r>
            <a:r>
              <a:rPr lang="en-US" altLang="zh-CN" sz="2800" dirty="0" err="1">
                <a:ea typeface="仿宋_GB2312" pitchFamily="49" charset="-122"/>
              </a:rPr>
              <a:t>StackType</a:t>
            </a:r>
            <a:r>
              <a:rPr lang="en-US" altLang="zh-CN" sz="2800" dirty="0">
                <a:ea typeface="仿宋_GB2312" pitchFamily="49" charset="-122"/>
              </a:rPr>
              <a:t>  //</a:t>
            </a:r>
            <a:r>
              <a:rPr lang="zh-CN" altLang="en-US" sz="2800" dirty="0">
                <a:ea typeface="仿宋_GB2312" pitchFamily="49" charset="-122"/>
              </a:rPr>
              <a:t>堆栈数据类型</a:t>
            </a:r>
            <a:endParaRPr lang="zh-CN" altLang="en-US" sz="2800" dirty="0">
              <a:ea typeface="仿宋_GB2312" pitchFamily="49" charset="-122"/>
            </a:endParaRPr>
          </a:p>
          <a:p>
            <a:pPr marL="0" indent="0" algn="just">
              <a:buNone/>
              <a:defRPr/>
            </a:pPr>
            <a:r>
              <a:rPr lang="en-US" altLang="zh-CN" sz="2800" dirty="0">
                <a:ea typeface="仿宋_GB2312" pitchFamily="49" charset="-122"/>
              </a:rPr>
              <a:t>{</a:t>
            </a:r>
            <a:endParaRPr lang="en-US" altLang="zh-CN" sz="2800" dirty="0">
              <a:ea typeface="仿宋_GB2312" pitchFamily="49" charset="-122"/>
            </a:endParaRPr>
          </a:p>
          <a:p>
            <a:pPr marL="0" indent="0" algn="just">
              <a:buNone/>
              <a:defRPr/>
            </a:pPr>
            <a:r>
              <a:rPr lang="en-US" altLang="zh-CN" sz="2800" dirty="0">
                <a:ea typeface="仿宋_GB2312" pitchFamily="49" charset="-122"/>
              </a:rPr>
              <a:t>     </a:t>
            </a:r>
            <a:r>
              <a:rPr lang="en-US" altLang="zh-CN" sz="2800" dirty="0" err="1">
                <a:ea typeface="仿宋_GB2312" pitchFamily="49" charset="-122"/>
              </a:rPr>
              <a:t>BTreeNode</a:t>
            </a:r>
            <a:r>
              <a:rPr lang="en-US" altLang="zh-CN" sz="2800" dirty="0">
                <a:ea typeface="仿宋_GB2312" pitchFamily="49" charset="-122"/>
              </a:rPr>
              <a:t>&lt;Type&gt;  *</a:t>
            </a:r>
            <a:r>
              <a:rPr lang="en-US" altLang="zh-CN" sz="2800" dirty="0" err="1">
                <a:ea typeface="仿宋_GB2312" pitchFamily="49" charset="-122"/>
              </a:rPr>
              <a:t>ptr</a:t>
            </a:r>
            <a:r>
              <a:rPr lang="en-US" altLang="zh-CN" sz="2800" dirty="0">
                <a:ea typeface="仿宋_GB2312" pitchFamily="49" charset="-122"/>
              </a:rPr>
              <a:t>;</a:t>
            </a:r>
            <a:endParaRPr lang="en-US" altLang="zh-CN" sz="2800" dirty="0">
              <a:ea typeface="仿宋_GB2312" pitchFamily="49" charset="-122"/>
            </a:endParaRPr>
          </a:p>
          <a:p>
            <a:pPr marL="0" indent="0" algn="just">
              <a:buNone/>
              <a:defRPr/>
            </a:pPr>
            <a:r>
              <a:rPr lang="en-US" altLang="zh-CN" sz="2800" dirty="0">
                <a:ea typeface="仿宋_GB2312" pitchFamily="49" charset="-122"/>
              </a:rPr>
              <a:t>     </a:t>
            </a:r>
            <a:r>
              <a:rPr lang="en-US" altLang="zh-CN" sz="2800" dirty="0" err="1">
                <a:ea typeface="仿宋_GB2312" pitchFamily="49" charset="-122"/>
              </a:rPr>
              <a:t>int</a:t>
            </a:r>
            <a:r>
              <a:rPr lang="en-US" altLang="zh-CN" sz="2800" dirty="0">
                <a:ea typeface="仿宋_GB2312" pitchFamily="49" charset="-122"/>
              </a:rPr>
              <a:t>  flag;   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ea typeface="仿宋_GB2312" pitchFamily="49" charset="-122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ea typeface="仿宋_GB2312" pitchFamily="49" charset="-122"/>
              </a:rPr>
              <a:t>首次入栈时置</a:t>
            </a:r>
            <a:r>
              <a:rPr lang="en-US" altLang="zh-CN" sz="2400" dirty="0">
                <a:solidFill>
                  <a:srgbClr val="00B050"/>
                </a:solidFill>
                <a:ea typeface="仿宋_GB2312" pitchFamily="49" charset="-122"/>
              </a:rPr>
              <a:t>flag=1</a:t>
            </a:r>
            <a:r>
              <a:rPr lang="zh-CN" altLang="en-US" sz="2400" dirty="0">
                <a:solidFill>
                  <a:srgbClr val="00B050"/>
                </a:solidFill>
                <a:ea typeface="仿宋_GB2312" pitchFamily="49" charset="-122"/>
              </a:rPr>
              <a:t>（进入左子树</a:t>
            </a:r>
            <a:r>
              <a:rPr lang="zh-CN" altLang="en-US" sz="2400" dirty="0" smtClean="0">
                <a:solidFill>
                  <a:srgbClr val="00B050"/>
                </a:solidFill>
                <a:ea typeface="仿宋_GB2312" pitchFamily="49" charset="-122"/>
              </a:rPr>
              <a:t>），</a:t>
            </a:r>
            <a:r>
              <a:rPr lang="en-US" altLang="zh-CN" sz="2400" dirty="0" smtClean="0">
                <a:ea typeface="仿宋_GB2312" pitchFamily="49" charset="-122"/>
              </a:rPr>
              <a:t>	</a:t>
            </a:r>
            <a:endParaRPr lang="en-US" altLang="zh-CN" sz="2400" dirty="0" smtClean="0">
              <a:ea typeface="仿宋_GB2312" pitchFamily="49" charset="-122"/>
            </a:endParaRPr>
          </a:p>
          <a:p>
            <a:pPr marL="0" indent="0" algn="just">
              <a:buNone/>
              <a:defRPr/>
            </a:pPr>
            <a:r>
              <a:rPr lang="en-US" altLang="zh-CN" sz="2400" dirty="0">
                <a:ea typeface="仿宋_GB2312" pitchFamily="49" charset="-122"/>
              </a:rPr>
              <a:t>	</a:t>
            </a:r>
            <a:r>
              <a:rPr lang="en-US" altLang="zh-CN" sz="2400" dirty="0" smtClean="0">
                <a:ea typeface="仿宋_GB2312" pitchFamily="49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ea typeface="仿宋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ea typeface="仿宋_GB2312" pitchFamily="49" charset="-122"/>
              </a:rPr>
              <a:t>从</a:t>
            </a:r>
            <a:r>
              <a:rPr lang="zh-CN" altLang="en-US" sz="2400" dirty="0">
                <a:solidFill>
                  <a:srgbClr val="00B050"/>
                </a:solidFill>
                <a:ea typeface="仿宋_GB2312" pitchFamily="49" charset="-122"/>
              </a:rPr>
              <a:t>栈顶弹出后置</a:t>
            </a:r>
            <a:r>
              <a:rPr lang="en-US" altLang="zh-CN" sz="2400" dirty="0">
                <a:solidFill>
                  <a:srgbClr val="00B050"/>
                </a:solidFill>
                <a:ea typeface="仿宋_GB2312" pitchFamily="49" charset="-122"/>
              </a:rPr>
              <a:t>flag=0</a:t>
            </a:r>
            <a:r>
              <a:rPr lang="zh-CN" altLang="en-US" sz="2400" dirty="0">
                <a:solidFill>
                  <a:srgbClr val="00B050"/>
                </a:solidFill>
                <a:ea typeface="仿宋_GB2312" pitchFamily="49" charset="-122"/>
              </a:rPr>
              <a:t>（进入右子树）</a:t>
            </a:r>
            <a:endParaRPr lang="zh-CN" altLang="en-US" sz="2400" dirty="0">
              <a:solidFill>
                <a:srgbClr val="00B050"/>
              </a:solidFill>
              <a:ea typeface="仿宋_GB2312" pitchFamily="49" charset="-122"/>
            </a:endParaRPr>
          </a:p>
          <a:p>
            <a:pPr marL="0" indent="0" algn="just">
              <a:buNone/>
              <a:defRPr/>
            </a:pPr>
            <a:r>
              <a:rPr lang="en-US" altLang="zh-CN" sz="2800" dirty="0">
                <a:ea typeface="仿宋_GB2312" pitchFamily="49" charset="-122"/>
              </a:rPr>
              <a:t>}; </a:t>
            </a:r>
            <a:endParaRPr lang="en-US" altLang="zh-CN" sz="2800" dirty="0">
              <a:ea typeface="仿宋_GB2312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/>
              <a:t>// </a:t>
            </a:r>
            <a:r>
              <a:rPr lang="zh-CN" altLang="en-US" sz="2800" dirty="0" smtClean="0"/>
              <a:t>也可以用俩个独立的堆栈！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7984" y="-306288"/>
            <a:ext cx="4919464" cy="1143000"/>
          </a:xfrm>
        </p:spPr>
        <p:txBody>
          <a:bodyPr/>
          <a:lstStyle/>
          <a:p>
            <a:r>
              <a:rPr lang="zh-CN" altLang="en-US" sz="3200" dirty="0"/>
              <a:t>后序遍历的非递归算法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24752"/>
            <a:ext cx="7704856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ea typeface="+mj-ea"/>
              </a:rPr>
              <a:t>Template &lt;class Type</a:t>
            </a:r>
            <a:r>
              <a:rPr lang="en-US" altLang="zh-CN" sz="2000" dirty="0" smtClean="0">
                <a:latin typeface="+mj-lt"/>
                <a:ea typeface="+mj-ea"/>
              </a:rPr>
              <a:t>&gt;</a:t>
            </a:r>
            <a:endParaRPr lang="en-US" altLang="zh-CN" sz="2000" dirty="0" smtClean="0">
              <a:latin typeface="+mj-lt"/>
              <a:ea typeface="+mj-ea"/>
            </a:endParaRPr>
          </a:p>
          <a:p>
            <a:r>
              <a:rPr lang="en-US" altLang="zh-CN" sz="2000" dirty="0" smtClean="0">
                <a:latin typeface="+mj-lt"/>
                <a:ea typeface="+mj-ea"/>
              </a:rPr>
              <a:t> void </a:t>
            </a:r>
            <a:r>
              <a:rPr lang="en-US" altLang="zh-CN" sz="2000" dirty="0" err="1" smtClean="0">
                <a:latin typeface="+mj-lt"/>
                <a:ea typeface="+mj-ea"/>
              </a:rPr>
              <a:t>BinaryTree</a:t>
            </a:r>
            <a:r>
              <a:rPr lang="en-US" altLang="zh-CN" sz="2000" dirty="0" smtClean="0">
                <a:latin typeface="+mj-lt"/>
                <a:ea typeface="+mj-ea"/>
              </a:rPr>
              <a:t>&lt;Type</a:t>
            </a:r>
            <a:r>
              <a:rPr lang="en-US" altLang="zh-CN" sz="2000" dirty="0">
                <a:latin typeface="+mj-lt"/>
                <a:ea typeface="+mj-ea"/>
              </a:rPr>
              <a:t>&gt;::</a:t>
            </a:r>
            <a:r>
              <a:rPr lang="en-US" altLang="zh-CN" sz="2000" dirty="0" err="1">
                <a:latin typeface="+mj-lt"/>
                <a:ea typeface="+mj-ea"/>
              </a:rPr>
              <a:t>PostOrder</a:t>
            </a:r>
            <a:r>
              <a:rPr lang="en-US" altLang="zh-CN" sz="2000" dirty="0">
                <a:latin typeface="+mj-lt"/>
                <a:ea typeface="+mj-ea"/>
              </a:rPr>
              <a:t>(</a:t>
            </a:r>
            <a:r>
              <a:rPr lang="en-US" altLang="zh-CN" sz="2000" dirty="0" err="1">
                <a:latin typeface="+mj-lt"/>
                <a:ea typeface="+mj-ea"/>
              </a:rPr>
              <a:t>BTreeNode</a:t>
            </a:r>
            <a:r>
              <a:rPr lang="en-US" altLang="zh-CN" sz="2000" dirty="0">
                <a:latin typeface="+mj-lt"/>
                <a:ea typeface="+mj-ea"/>
              </a:rPr>
              <a:t>&lt;Type&gt; * T) {</a:t>
            </a:r>
            <a:endParaRPr lang="en-US" altLang="zh-CN" sz="2000" dirty="0">
              <a:latin typeface="+mj-lt"/>
              <a:ea typeface="+mj-ea"/>
            </a:endParaRPr>
          </a:p>
          <a:p>
            <a:pPr marL="0" lvl="1"/>
            <a:r>
              <a:rPr lang="en-US" altLang="zh-CN" sz="2000" dirty="0">
                <a:latin typeface="+mj-lt"/>
                <a:ea typeface="+mj-ea"/>
              </a:rPr>
              <a:t>      p=T;   </a:t>
            </a:r>
            <a:r>
              <a:rPr lang="en-US" altLang="zh-CN" sz="2000" dirty="0" err="1">
                <a:solidFill>
                  <a:srgbClr val="0000FF"/>
                </a:solidFill>
                <a:latin typeface="+mj-lt"/>
                <a:ea typeface="+mj-ea"/>
              </a:rPr>
              <a:t>StackType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+mj-ea"/>
              </a:rPr>
              <a:t>&lt;Type&gt;  </a:t>
            </a:r>
            <a:r>
              <a:rPr lang="en-US" altLang="zh-CN" sz="2000" dirty="0" err="1">
                <a:solidFill>
                  <a:srgbClr val="0000FF"/>
                </a:solidFill>
                <a:latin typeface="+mj-lt"/>
                <a:ea typeface="+mj-ea"/>
              </a:rPr>
              <a:t>sp</a:t>
            </a:r>
            <a:r>
              <a:rPr lang="en-US" altLang="zh-CN" sz="2000" dirty="0" smtClean="0">
                <a:latin typeface="+mj-lt"/>
                <a:ea typeface="+mj-ea"/>
              </a:rPr>
              <a:t>; 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  <a:latin typeface="+mj-lt"/>
                <a:ea typeface="+mj-ea"/>
              </a:rPr>
              <a:t>栈存放的数据类型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:</a:t>
            </a:r>
            <a:r>
              <a:rPr lang="zh-CN" altLang="en-US" sz="2000" b="1" dirty="0" smtClean="0">
                <a:solidFill>
                  <a:srgbClr val="00B050"/>
                </a:solidFill>
                <a:latin typeface="+mj-lt"/>
                <a:ea typeface="+mj-ea"/>
              </a:rPr>
              <a:t>树结点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+flag </a:t>
            </a:r>
            <a:r>
              <a:rPr lang="zh-CN" altLang="en-US" sz="2000" b="1" dirty="0" smtClean="0">
                <a:solidFill>
                  <a:srgbClr val="00B050"/>
                </a:solidFill>
                <a:latin typeface="+mj-lt"/>
                <a:ea typeface="+mj-ea"/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/</a:t>
            </a:r>
            <a:endParaRPr lang="en-US" altLang="zh-CN" sz="2000" dirty="0">
              <a:latin typeface="+mj-lt"/>
              <a:ea typeface="+mj-ea"/>
            </a:endParaRPr>
          </a:p>
          <a:p>
            <a:pPr marL="0" lvl="1"/>
            <a:r>
              <a:rPr lang="en-US" altLang="zh-CN" sz="2000" dirty="0">
                <a:solidFill>
                  <a:srgbClr val="0000FF"/>
                </a:solidFill>
                <a:latin typeface="+mj-lt"/>
                <a:ea typeface="+mj-ea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+mj-lt"/>
                <a:ea typeface="+mj-ea"/>
              </a:rPr>
              <a:t>SeqStack</a:t>
            </a:r>
            <a:r>
              <a:rPr lang="en-US" altLang="zh-CN" sz="2000" dirty="0" smtClean="0">
                <a:solidFill>
                  <a:srgbClr val="0000FF"/>
                </a:solidFill>
                <a:latin typeface="+mj-lt"/>
                <a:ea typeface="+mj-ea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+mj-ea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+mj-lt"/>
                <a:ea typeface="+mj-ea"/>
              </a:rPr>
              <a:t>StackType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+mj-ea"/>
              </a:rPr>
              <a:t>&lt;Type&gt; </a:t>
            </a:r>
            <a:r>
              <a:rPr lang="en-US" altLang="zh-CN" sz="2000" dirty="0" smtClean="0">
                <a:solidFill>
                  <a:srgbClr val="0000FF"/>
                </a:solidFill>
                <a:latin typeface="+mj-lt"/>
                <a:ea typeface="+mj-ea"/>
              </a:rPr>
              <a:t>&gt; S(20);</a:t>
            </a:r>
            <a:r>
              <a:rPr lang="en-US" altLang="zh-CN" sz="2000" b="1" dirty="0" smtClean="0">
                <a:solidFill>
                  <a:srgbClr val="0000FF"/>
                </a:solidFill>
                <a:latin typeface="+mj-lt"/>
                <a:ea typeface="+mj-ea"/>
              </a:rPr>
              <a:t>  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latin typeface="+mj-lt"/>
                <a:ea typeface="+mj-ea"/>
              </a:rPr>
              <a:t>顺序栈 存放</a:t>
            </a:r>
            <a:r>
              <a:rPr lang="zh-CN" altLang="en-US" sz="2000" b="1" dirty="0" smtClean="0">
                <a:solidFill>
                  <a:srgbClr val="00B050"/>
                </a:solidFill>
                <a:latin typeface="+mj-lt"/>
                <a:ea typeface="+mj-ea"/>
              </a:rPr>
              <a:t>的指针类型</a:t>
            </a:r>
            <a:r>
              <a:rPr lang="zh-CN" altLang="en-US" sz="2000" b="1" dirty="0">
                <a:solidFill>
                  <a:srgbClr val="00B050"/>
                </a:solidFill>
                <a:latin typeface="+mj-lt"/>
                <a:ea typeface="+mj-ea"/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/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while (p|| !</a:t>
            </a:r>
            <a:r>
              <a:rPr lang="en-US" altLang="zh-CN" sz="2000" dirty="0" err="1">
                <a:latin typeface="+mj-lt"/>
                <a:ea typeface="+mj-ea"/>
              </a:rPr>
              <a:t>S.IsEmpty</a:t>
            </a:r>
            <a:r>
              <a:rPr lang="en-US" altLang="zh-CN" sz="2000" dirty="0">
                <a:latin typeface="+mj-lt"/>
                <a:ea typeface="+mj-ea"/>
              </a:rPr>
              <a:t>( ) )  </a:t>
            </a:r>
            <a:r>
              <a:rPr lang="en-US" altLang="zh-CN" sz="2000" dirty="0" smtClean="0">
                <a:latin typeface="+mj-lt"/>
                <a:ea typeface="+mj-ea"/>
              </a:rPr>
              <a:t>{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  <a:latin typeface="+mj-lt"/>
                <a:ea typeface="+mj-ea"/>
              </a:rPr>
              <a:t>与前序相同</a:t>
            </a:r>
            <a:r>
              <a:rPr lang="zh-CN" altLang="en-US" sz="2000" b="1" dirty="0">
                <a:solidFill>
                  <a:srgbClr val="00B050"/>
                </a:solidFill>
                <a:latin typeface="+mj-lt"/>
                <a:ea typeface="+mj-ea"/>
              </a:rPr>
              <a:t>*</a:t>
            </a:r>
            <a:r>
              <a:rPr lang="en-US" altLang="zh-CN" sz="2000" b="1" dirty="0">
                <a:solidFill>
                  <a:srgbClr val="00B050"/>
                </a:solidFill>
                <a:latin typeface="+mj-lt"/>
                <a:ea typeface="+mj-ea"/>
              </a:rPr>
              <a:t>/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if (p) </a:t>
            </a:r>
            <a:r>
              <a:rPr lang="en-US" altLang="zh-CN" sz="2000" dirty="0" smtClean="0">
                <a:latin typeface="+mj-lt"/>
                <a:ea typeface="+mj-ea"/>
              </a:rPr>
              <a:t>{	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latin typeface="+mj-lt"/>
                <a:ea typeface="+mj-ea"/>
              </a:rPr>
              <a:t>与前序</a:t>
            </a:r>
            <a:r>
              <a:rPr lang="zh-CN" altLang="en-US" sz="2000" b="1" dirty="0" smtClean="0">
                <a:solidFill>
                  <a:srgbClr val="00B050"/>
                </a:solidFill>
                <a:latin typeface="+mj-lt"/>
                <a:ea typeface="+mj-ea"/>
              </a:rPr>
              <a:t>相同</a:t>
            </a:r>
            <a:r>
              <a:rPr lang="zh-CN" altLang="en-US" sz="2000" b="1" dirty="0">
                <a:solidFill>
                  <a:srgbClr val="00B050"/>
                </a:solidFill>
                <a:latin typeface="+mj-lt"/>
                <a:ea typeface="+mj-ea"/>
              </a:rPr>
              <a:t>*</a:t>
            </a:r>
            <a:r>
              <a:rPr lang="en-US" altLang="zh-CN" sz="2000" b="1" dirty="0">
                <a:solidFill>
                  <a:srgbClr val="00B050"/>
                </a:solidFill>
                <a:latin typeface="+mj-lt"/>
                <a:ea typeface="+mj-ea"/>
              </a:rPr>
              <a:t>/</a:t>
            </a:r>
            <a:r>
              <a:rPr lang="en-US" altLang="zh-CN" sz="2000" dirty="0" smtClean="0">
                <a:latin typeface="+mj-lt"/>
                <a:ea typeface="+mj-ea"/>
              </a:rPr>
              <a:t> </a:t>
            </a:r>
            <a:r>
              <a:rPr lang="en-US" altLang="zh-CN" sz="2000" dirty="0">
                <a:latin typeface="+mj-lt"/>
                <a:ea typeface="+mj-ea"/>
              </a:rPr>
              <a:t>/*</a:t>
            </a:r>
            <a:r>
              <a:rPr lang="zh-CN" altLang="en-US" sz="2000" dirty="0">
                <a:latin typeface="+mj-lt"/>
                <a:ea typeface="+mj-ea"/>
              </a:rPr>
              <a:t>结点第一次进栈*</a:t>
            </a:r>
            <a:r>
              <a:rPr lang="en-US" altLang="zh-CN" sz="2000" dirty="0">
                <a:latin typeface="+mj-lt"/>
                <a:ea typeface="+mj-ea"/>
              </a:rPr>
              <a:t>/        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      sp. </a:t>
            </a:r>
            <a:r>
              <a:rPr lang="en-US" altLang="zh-CN" sz="2000" dirty="0" err="1">
                <a:latin typeface="+mj-lt"/>
                <a:ea typeface="+mj-ea"/>
              </a:rPr>
              <a:t>ptr</a:t>
            </a:r>
            <a:r>
              <a:rPr lang="en-US" altLang="zh-CN" sz="2000" dirty="0">
                <a:latin typeface="+mj-lt"/>
                <a:ea typeface="+mj-ea"/>
              </a:rPr>
              <a:t>=p; </a:t>
            </a:r>
            <a:r>
              <a:rPr lang="en-US" altLang="zh-CN" sz="2000" b="1" dirty="0" err="1">
                <a:solidFill>
                  <a:srgbClr val="0000FF"/>
                </a:solidFill>
                <a:latin typeface="+mj-lt"/>
                <a:ea typeface="+mj-ea"/>
              </a:rPr>
              <a:t>sp.flag</a:t>
            </a:r>
            <a:r>
              <a:rPr lang="en-US" altLang="zh-CN" sz="2000" b="1" dirty="0">
                <a:solidFill>
                  <a:srgbClr val="0000FF"/>
                </a:solidFill>
                <a:latin typeface="+mj-lt"/>
                <a:ea typeface="+mj-ea"/>
              </a:rPr>
              <a:t>=1</a:t>
            </a:r>
            <a:r>
              <a:rPr lang="en-US" altLang="zh-CN" sz="2000" dirty="0">
                <a:latin typeface="+mj-lt"/>
                <a:ea typeface="+mj-ea"/>
              </a:rPr>
              <a:t>;   /*</a:t>
            </a:r>
            <a:r>
              <a:rPr lang="zh-CN" altLang="en-US" sz="2000" dirty="0">
                <a:latin typeface="+mj-lt"/>
                <a:ea typeface="+mj-ea"/>
              </a:rPr>
              <a:t>标记第一次入栈，将进入左子树*</a:t>
            </a:r>
            <a:r>
              <a:rPr lang="en-US" altLang="zh-CN" sz="2000" dirty="0">
                <a:latin typeface="+mj-lt"/>
                <a:ea typeface="+mj-ea"/>
              </a:rPr>
              <a:t>/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      </a:t>
            </a:r>
            <a:r>
              <a:rPr lang="en-US" altLang="zh-CN" sz="2000" dirty="0" err="1">
                <a:latin typeface="+mj-lt"/>
                <a:ea typeface="+mj-ea"/>
              </a:rPr>
              <a:t>S.push</a:t>
            </a:r>
            <a:r>
              <a:rPr lang="en-US" altLang="zh-CN" sz="2000" dirty="0">
                <a:latin typeface="+mj-lt"/>
                <a:ea typeface="+mj-ea"/>
              </a:rPr>
              <a:t>(</a:t>
            </a:r>
            <a:r>
              <a:rPr lang="en-US" altLang="zh-CN" sz="2000" dirty="0" err="1">
                <a:latin typeface="+mj-lt"/>
                <a:ea typeface="+mj-ea"/>
              </a:rPr>
              <a:t>sp</a:t>
            </a:r>
            <a:r>
              <a:rPr lang="en-US" altLang="zh-CN" sz="2000" dirty="0" smtClean="0">
                <a:latin typeface="+mj-lt"/>
                <a:ea typeface="+mj-ea"/>
              </a:rPr>
              <a:t>);	       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+mj-lt"/>
                <a:ea typeface="+mj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latin typeface="+mj-lt"/>
                <a:ea typeface="+mj-ea"/>
              </a:rPr>
              <a:t>与前</a:t>
            </a:r>
            <a:r>
              <a:rPr lang="zh-CN" altLang="en-US" sz="2000" b="1" dirty="0" smtClean="0">
                <a:solidFill>
                  <a:srgbClr val="00B050"/>
                </a:solidFill>
                <a:latin typeface="+mj-lt"/>
                <a:ea typeface="+mj-ea"/>
              </a:rPr>
              <a:t>序类似*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/</a:t>
            </a:r>
            <a:r>
              <a:rPr lang="en-US" altLang="zh-CN" sz="2000" dirty="0" smtClean="0">
                <a:latin typeface="+mj-lt"/>
                <a:ea typeface="+mj-ea"/>
              </a:rPr>
              <a:t>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      p=p-&gt;</a:t>
            </a:r>
            <a:r>
              <a:rPr lang="en-US" altLang="zh-CN" sz="2000" dirty="0" err="1">
                <a:latin typeface="+mj-lt"/>
                <a:ea typeface="+mj-ea"/>
              </a:rPr>
              <a:t>lchild</a:t>
            </a:r>
            <a:r>
              <a:rPr lang="en-US" altLang="zh-CN" sz="2000" dirty="0">
                <a:latin typeface="+mj-lt"/>
                <a:ea typeface="+mj-ea"/>
              </a:rPr>
              <a:t>;  </a:t>
            </a:r>
            <a:r>
              <a:rPr lang="en-US" altLang="zh-CN" sz="2000" dirty="0" smtClean="0">
                <a:latin typeface="+mj-lt"/>
                <a:ea typeface="+mj-ea"/>
              </a:rPr>
              <a:t>           </a:t>
            </a:r>
            <a:r>
              <a:rPr lang="en-US" altLang="zh-CN" sz="2000" b="1" dirty="0" smtClean="0">
                <a:solidFill>
                  <a:srgbClr val="00B050"/>
                </a:solidFill>
                <a:latin typeface="+mj-lt"/>
                <a:ea typeface="+mj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latin typeface="+mj-lt"/>
                <a:ea typeface="+mj-ea"/>
              </a:rPr>
              <a:t>与前序类似*</a:t>
            </a:r>
            <a:r>
              <a:rPr lang="en-US" altLang="zh-CN" sz="2000" b="1" dirty="0">
                <a:solidFill>
                  <a:srgbClr val="00B050"/>
                </a:solidFill>
                <a:latin typeface="+mj-lt"/>
                <a:ea typeface="+mj-ea"/>
              </a:rPr>
              <a:t>/</a:t>
            </a:r>
            <a:r>
              <a:rPr lang="en-US" altLang="zh-CN" sz="2000" dirty="0">
                <a:latin typeface="+mj-lt"/>
                <a:ea typeface="+mj-ea"/>
              </a:rPr>
              <a:t> </a:t>
            </a:r>
            <a:r>
              <a:rPr lang="en-US" altLang="zh-CN" sz="2000" dirty="0" smtClean="0">
                <a:latin typeface="+mj-lt"/>
                <a:ea typeface="+mj-ea"/>
              </a:rPr>
              <a:t>/*</a:t>
            </a:r>
            <a:r>
              <a:rPr lang="zh-CN" altLang="en-US" sz="2000" dirty="0">
                <a:latin typeface="+mj-lt"/>
                <a:ea typeface="+mj-ea"/>
              </a:rPr>
              <a:t>找该结点的左孩子*</a:t>
            </a:r>
            <a:r>
              <a:rPr lang="en-US" altLang="zh-CN" sz="2000" dirty="0">
                <a:latin typeface="+mj-lt"/>
                <a:ea typeface="+mj-ea"/>
              </a:rPr>
              <a:t>/         </a:t>
            </a:r>
            <a:endParaRPr lang="en-US" altLang="zh-CN" sz="2000" dirty="0">
              <a:latin typeface="+mj-lt"/>
              <a:ea typeface="+mj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latin typeface="+mj-lt"/>
                <a:ea typeface="+mj-ea"/>
              </a:rPr>
              <a:t>            }        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else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{  </a:t>
            </a:r>
            <a:r>
              <a:rPr lang="en-US" altLang="zh-CN" sz="2000" dirty="0" err="1">
                <a:latin typeface="+mj-lt"/>
                <a:ea typeface="+mj-ea"/>
              </a:rPr>
              <a:t>sp</a:t>
            </a:r>
            <a:r>
              <a:rPr lang="en-US" altLang="zh-CN" sz="2000" dirty="0">
                <a:latin typeface="+mj-lt"/>
                <a:ea typeface="+mj-ea"/>
              </a:rPr>
              <a:t>=</a:t>
            </a:r>
            <a:r>
              <a:rPr lang="en-US" altLang="zh-CN" sz="2000" dirty="0" err="1">
                <a:latin typeface="+mj-lt"/>
                <a:ea typeface="+mj-ea"/>
              </a:rPr>
              <a:t>S.pop</a:t>
            </a:r>
            <a:r>
              <a:rPr lang="en-US" altLang="zh-CN" sz="2000" dirty="0">
                <a:latin typeface="+mj-lt"/>
                <a:ea typeface="+mj-ea"/>
              </a:rPr>
              <a:t> ( ); ;             </a:t>
            </a:r>
            <a:r>
              <a:rPr lang="en-US" altLang="zh-CN" sz="2000" b="1" dirty="0">
                <a:solidFill>
                  <a:srgbClr val="00B050"/>
                </a:solidFill>
                <a:latin typeface="+mj-lt"/>
                <a:ea typeface="+mj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latin typeface="+mj-lt"/>
                <a:ea typeface="+mj-ea"/>
              </a:rPr>
              <a:t>与前序类似*</a:t>
            </a:r>
            <a:r>
              <a:rPr lang="en-US" altLang="zh-CN" sz="2000" b="1" dirty="0">
                <a:solidFill>
                  <a:srgbClr val="00B050"/>
                </a:solidFill>
                <a:latin typeface="+mj-lt"/>
                <a:ea typeface="+mj-ea"/>
              </a:rPr>
              <a:t>/</a:t>
            </a:r>
            <a:r>
              <a:rPr lang="en-US" altLang="zh-CN" sz="2000" dirty="0">
                <a:latin typeface="+mj-lt"/>
                <a:ea typeface="+mj-ea"/>
              </a:rPr>
              <a:t>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      p=</a:t>
            </a:r>
            <a:r>
              <a:rPr lang="en-US" altLang="zh-CN" sz="2000" dirty="0" err="1">
                <a:latin typeface="+mj-lt"/>
                <a:ea typeface="+mj-ea"/>
              </a:rPr>
              <a:t>sp</a:t>
            </a:r>
            <a:r>
              <a:rPr lang="en-US" altLang="zh-CN" sz="2000" dirty="0">
                <a:latin typeface="+mj-lt"/>
                <a:ea typeface="+mj-ea"/>
              </a:rPr>
              <a:t>-&gt;</a:t>
            </a:r>
            <a:r>
              <a:rPr lang="en-US" altLang="zh-CN" sz="2000" dirty="0" err="1">
                <a:latin typeface="+mj-lt"/>
                <a:ea typeface="+mj-ea"/>
              </a:rPr>
              <a:t>ptr</a:t>
            </a:r>
            <a:r>
              <a:rPr lang="en-US" altLang="zh-CN" sz="2000" dirty="0">
                <a:latin typeface="+mj-lt"/>
                <a:ea typeface="+mj-ea"/>
              </a:rPr>
              <a:t>;                          /*</a:t>
            </a:r>
            <a:r>
              <a:rPr lang="zh-CN" altLang="en-US" sz="2000" dirty="0">
                <a:latin typeface="+mj-lt"/>
                <a:ea typeface="+mj-ea"/>
              </a:rPr>
              <a:t>取出栈顶的结点指针</a:t>
            </a:r>
            <a:endParaRPr lang="zh-CN" altLang="en-US" sz="2000" dirty="0">
              <a:latin typeface="+mj-lt"/>
              <a:ea typeface="+mj-ea"/>
            </a:endParaRPr>
          </a:p>
          <a:p>
            <a:r>
              <a:rPr lang="zh-CN" altLang="en-US" sz="2000" dirty="0">
                <a:latin typeface="+mj-lt"/>
                <a:ea typeface="+mj-ea"/>
              </a:rPr>
              <a:t>                 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+mj-ea"/>
              </a:rPr>
              <a:t>if (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+mj-ea"/>
              </a:rPr>
              <a:t>sp.flag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+mj-ea"/>
              </a:rPr>
              <a:t> ) </a:t>
            </a:r>
            <a:r>
              <a:rPr lang="en-US" altLang="zh-CN" sz="2000" dirty="0">
                <a:latin typeface="+mj-lt"/>
                <a:ea typeface="+mj-ea"/>
              </a:rPr>
              <a:t>{       /*</a:t>
            </a:r>
            <a:r>
              <a:rPr lang="zh-CN" altLang="en-US" sz="2000" dirty="0">
                <a:latin typeface="+mj-lt"/>
                <a:ea typeface="+mj-ea"/>
              </a:rPr>
              <a:t>结点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+mj-ea"/>
              </a:rPr>
              <a:t>第一次出栈</a:t>
            </a:r>
            <a:r>
              <a:rPr lang="zh-CN" altLang="en-US" sz="2000" dirty="0">
                <a:latin typeface="+mj-lt"/>
                <a:ea typeface="+mj-ea"/>
              </a:rPr>
              <a:t>，从左子树返回*</a:t>
            </a:r>
            <a:r>
              <a:rPr lang="en-US" altLang="zh-CN" sz="2000" dirty="0">
                <a:latin typeface="+mj-lt"/>
                <a:ea typeface="+mj-ea"/>
              </a:rPr>
              <a:t>/                                               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+mj-lt"/>
                <a:ea typeface="+mj-ea"/>
              </a:rPr>
              <a:t>sp.flag</a:t>
            </a:r>
            <a:r>
              <a:rPr lang="en-US" altLang="zh-CN" sz="2000" b="1" dirty="0">
                <a:solidFill>
                  <a:srgbClr val="0000FF"/>
                </a:solidFill>
                <a:latin typeface="+mj-lt"/>
                <a:ea typeface="+mj-ea"/>
              </a:rPr>
              <a:t>=0</a:t>
            </a:r>
            <a:r>
              <a:rPr lang="en-US" altLang="zh-CN" sz="2000" dirty="0">
                <a:latin typeface="+mj-lt"/>
                <a:ea typeface="+mj-ea"/>
              </a:rPr>
              <a:t>;   /*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+mj-ea"/>
              </a:rPr>
              <a:t>标记第二次入栈</a:t>
            </a:r>
            <a:r>
              <a:rPr lang="zh-CN" altLang="en-US" sz="2000" dirty="0">
                <a:latin typeface="+mj-lt"/>
                <a:ea typeface="+mj-ea"/>
              </a:rPr>
              <a:t>，将进入右子树*</a:t>
            </a:r>
            <a:r>
              <a:rPr lang="en-US" altLang="zh-CN" sz="2000" dirty="0">
                <a:latin typeface="+mj-lt"/>
                <a:ea typeface="+mj-ea"/>
              </a:rPr>
              <a:t>/                   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           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+mj-ea"/>
              </a:rPr>
              <a:t>S.push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+mj-ea"/>
              </a:rPr>
              <a:t> (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+mj-ea"/>
              </a:rPr>
              <a:t>sp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+mj-ea"/>
              </a:rPr>
              <a:t>); </a:t>
            </a:r>
            <a:br>
              <a:rPr lang="en-US" altLang="zh-CN" sz="2000" dirty="0">
                <a:latin typeface="+mj-lt"/>
                <a:ea typeface="+mj-ea"/>
              </a:rPr>
            </a:br>
            <a:r>
              <a:rPr lang="en-US" altLang="zh-CN" sz="2000" dirty="0">
                <a:latin typeface="+mj-lt"/>
                <a:ea typeface="+mj-ea"/>
              </a:rPr>
              <a:t>                        p=p-&gt;</a:t>
            </a:r>
            <a:r>
              <a:rPr lang="en-US" altLang="zh-CN" sz="2000" dirty="0" err="1">
                <a:latin typeface="+mj-lt"/>
                <a:ea typeface="+mj-ea"/>
              </a:rPr>
              <a:t>rchild</a:t>
            </a:r>
            <a:r>
              <a:rPr lang="en-US" altLang="zh-CN" sz="2000" dirty="0">
                <a:latin typeface="+mj-lt"/>
                <a:ea typeface="+mj-ea"/>
              </a:rPr>
              <a:t>;                   </a:t>
            </a:r>
            <a:endParaRPr lang="en-US" altLang="zh-CN" sz="2000" dirty="0">
              <a:latin typeface="+mj-lt"/>
              <a:ea typeface="+mj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latin typeface="+mj-lt"/>
                <a:ea typeface="+mj-ea"/>
              </a:rPr>
              <a:t>                  }                 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                 else {              /*</a:t>
            </a:r>
            <a:r>
              <a:rPr lang="zh-CN" altLang="en-US" sz="2000" dirty="0">
                <a:latin typeface="+mj-lt"/>
                <a:ea typeface="+mj-ea"/>
              </a:rPr>
              <a:t>结点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+mj-ea"/>
              </a:rPr>
              <a:t>第二次出栈</a:t>
            </a:r>
            <a:r>
              <a:rPr lang="zh-CN" altLang="en-US" sz="2000" dirty="0">
                <a:latin typeface="+mj-lt"/>
                <a:ea typeface="+mj-ea"/>
              </a:rPr>
              <a:t>，从右子树返回*</a:t>
            </a:r>
            <a:r>
              <a:rPr lang="en-US" altLang="zh-CN" sz="2000" dirty="0">
                <a:latin typeface="+mj-lt"/>
                <a:ea typeface="+mj-ea"/>
              </a:rPr>
              <a:t>/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>
                <a:latin typeface="+mj-lt"/>
                <a:ea typeface="+mj-ea"/>
              </a:rPr>
              <a:t> </a:t>
            </a:r>
            <a:r>
              <a:rPr lang="en-US" altLang="zh-CN" sz="2000" dirty="0" smtClean="0">
                <a:latin typeface="+mj-lt"/>
                <a:ea typeface="+mj-ea"/>
              </a:rPr>
              <a:t>                       visit(p-</a:t>
            </a:r>
            <a:r>
              <a:rPr lang="en-US" altLang="zh-CN" sz="2000" dirty="0">
                <a:latin typeface="+mj-lt"/>
                <a:ea typeface="+mj-ea"/>
              </a:rPr>
              <a:t>&gt;data);   /*</a:t>
            </a:r>
            <a:r>
              <a:rPr lang="zh-CN" altLang="en-US" sz="2000" dirty="0">
                <a:latin typeface="+mj-lt"/>
                <a:ea typeface="+mj-ea"/>
              </a:rPr>
              <a:t>访问该结点数据域值*</a:t>
            </a:r>
            <a:r>
              <a:rPr lang="en-US" altLang="zh-CN" sz="2000" dirty="0">
                <a:latin typeface="+mj-lt"/>
                <a:ea typeface="+mj-ea"/>
              </a:rPr>
              <a:t>/ </a:t>
            </a:r>
            <a:endParaRPr lang="en-US" altLang="zh-CN" sz="2000" dirty="0">
              <a:latin typeface="+mj-lt"/>
              <a:ea typeface="+mj-ea"/>
            </a:endParaRPr>
          </a:p>
          <a:p>
            <a:r>
              <a:rPr lang="en-US" altLang="zh-CN" sz="2000" dirty="0" smtClean="0">
                <a:latin typeface="+mj-lt"/>
                <a:ea typeface="+mj-ea"/>
              </a:rPr>
              <a:t>                        </a:t>
            </a:r>
            <a:r>
              <a:rPr lang="en-US" altLang="zh-CN" sz="2000" b="1" dirty="0" smtClean="0">
                <a:solidFill>
                  <a:srgbClr val="C00000"/>
                </a:solidFill>
                <a:latin typeface="+mj-lt"/>
                <a:ea typeface="+mj-ea"/>
              </a:rPr>
              <a:t>p=NULL</a:t>
            </a:r>
            <a:r>
              <a:rPr lang="en-US" altLang="zh-CN" sz="2000" dirty="0">
                <a:latin typeface="+mj-lt"/>
                <a:ea typeface="+mj-ea"/>
              </a:rPr>
              <a:t>; </a:t>
            </a:r>
            <a:r>
              <a:rPr lang="en-US" altLang="zh-CN" sz="2000" dirty="0" smtClean="0">
                <a:latin typeface="+mj-lt"/>
                <a:ea typeface="+mj-ea"/>
              </a:rPr>
              <a:t>            </a:t>
            </a:r>
            <a:r>
              <a:rPr lang="en-US" altLang="zh-CN" sz="2000" b="1" dirty="0" smtClean="0">
                <a:solidFill>
                  <a:srgbClr val="C00000"/>
                </a:solidFill>
                <a:latin typeface="+mj-lt"/>
                <a:ea typeface="+mj-ea"/>
              </a:rPr>
              <a:t>/*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+mj-ea"/>
              </a:rPr>
              <a:t>表示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+mj-ea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+mj-ea"/>
              </a:rPr>
              <a:t>指向的节点</a:t>
            </a:r>
            <a:r>
              <a:rPr lang="zh-CN" altLang="en-US" sz="2000" b="1" dirty="0" smtClean="0">
                <a:solidFill>
                  <a:srgbClr val="C00000"/>
                </a:solidFill>
                <a:latin typeface="+mj-lt"/>
                <a:ea typeface="+mj-ea"/>
              </a:rPr>
              <a:t>及其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+mj-ea"/>
              </a:rPr>
              <a:t>左右</a:t>
            </a:r>
            <a:r>
              <a:rPr lang="zh-CN" altLang="en-US" sz="2000" b="1" dirty="0" smtClean="0">
                <a:solidFill>
                  <a:srgbClr val="C00000"/>
                </a:solidFill>
                <a:latin typeface="+mj-lt"/>
                <a:ea typeface="+mj-ea"/>
              </a:rPr>
              <a:t>孩子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+mj-ea"/>
              </a:rPr>
              <a:t>结点均已经访问，故需返回至其双亲</a:t>
            </a:r>
            <a:r>
              <a:rPr lang="zh-CN" altLang="en-US" sz="2000" b="1" dirty="0" smtClean="0">
                <a:solidFill>
                  <a:srgbClr val="C00000"/>
                </a:solidFill>
                <a:latin typeface="+mj-lt"/>
                <a:ea typeface="+mj-ea"/>
              </a:rPr>
              <a:t>结点</a:t>
            </a:r>
            <a:r>
              <a:rPr lang="en-US" altLang="zh-CN" sz="2000" b="1" dirty="0" smtClean="0">
                <a:solidFill>
                  <a:srgbClr val="C00000"/>
                </a:solidFill>
                <a:latin typeface="+mj-lt"/>
                <a:ea typeface="+mj-ea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+mj-lt"/>
                <a:ea typeface="+mj-ea"/>
              </a:rPr>
              <a:t>下次循环直接</a:t>
            </a:r>
            <a:r>
              <a:rPr lang="en-US" altLang="zh-CN" sz="2000" b="1" dirty="0" smtClean="0">
                <a:solidFill>
                  <a:srgbClr val="C00000"/>
                </a:solidFill>
                <a:latin typeface="+mj-lt"/>
                <a:ea typeface="+mj-ea"/>
              </a:rPr>
              <a:t>pop)</a:t>
            </a:r>
            <a:r>
              <a:rPr lang="zh-CN" altLang="en-US" sz="2000" b="1" dirty="0" smtClean="0">
                <a:solidFill>
                  <a:srgbClr val="C00000"/>
                </a:solidFill>
                <a:latin typeface="+mj-lt"/>
                <a:ea typeface="+mj-ea"/>
              </a:rPr>
              <a:t>*</a:t>
            </a:r>
            <a:r>
              <a:rPr lang="en-US" altLang="zh-CN" sz="2000" b="1" dirty="0" smtClean="0">
                <a:solidFill>
                  <a:srgbClr val="C00000"/>
                </a:solidFill>
                <a:latin typeface="+mj-lt"/>
                <a:ea typeface="+mj-ea"/>
              </a:rPr>
              <a:t>/  </a:t>
            </a:r>
            <a:endParaRPr lang="en-US" altLang="zh-CN" sz="2000" b="1" dirty="0">
              <a:solidFill>
                <a:srgbClr val="C00000"/>
              </a:solidFill>
              <a:latin typeface="+mj-lt"/>
              <a:ea typeface="+mj-ea"/>
            </a:endParaRPr>
          </a:p>
          <a:p>
            <a:pPr marL="0" lvl="2"/>
            <a:r>
              <a:rPr lang="en-US" altLang="zh-CN" sz="2000" dirty="0" smtClean="0">
                <a:latin typeface="+mj-lt"/>
                <a:ea typeface="+mj-ea"/>
              </a:rPr>
              <a:t>            </a:t>
            </a:r>
            <a:r>
              <a:rPr lang="en-US" altLang="zh-CN" sz="2000" dirty="0">
                <a:latin typeface="+mj-lt"/>
                <a:ea typeface="+mj-ea"/>
              </a:rPr>
              <a:t>       } } } }		</a:t>
            </a:r>
            <a:r>
              <a:rPr lang="en-US" altLang="zh-CN" sz="2000" dirty="0">
                <a:latin typeface="+mj-lt"/>
                <a:ea typeface="+mj-ea"/>
                <a:sym typeface="Wingdings" panose="05000000000000000000" pitchFamily="2" charset="2"/>
              </a:rPr>
              <a:t>G D B E F C A</a:t>
            </a:r>
            <a:endParaRPr lang="en-US" altLang="zh-CN" sz="2000" dirty="0">
              <a:latin typeface="+mj-lt"/>
              <a:ea typeface="+mj-ea"/>
            </a:endParaRPr>
          </a:p>
          <a:p>
            <a:endParaRPr lang="en-US" altLang="zh-CN" sz="2000" dirty="0">
              <a:latin typeface="+mj-lt"/>
              <a:ea typeface="+mj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-68017" y="3601358"/>
            <a:ext cx="2130204" cy="223224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"/>
          <p:cNvGrpSpPr/>
          <p:nvPr/>
        </p:nvGrpSpPr>
        <p:grpSpPr bwMode="auto">
          <a:xfrm>
            <a:off x="161759" y="3679502"/>
            <a:ext cx="1965960" cy="1349591"/>
            <a:chOff x="5600" y="2491"/>
            <a:chExt cx="3045" cy="2202"/>
          </a:xfrm>
        </p:grpSpPr>
        <p:grpSp>
          <p:nvGrpSpPr>
            <p:cNvPr id="7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9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B</a:t>
                </a:r>
                <a:endParaRPr kumimoji="0" lang="en-US" altLang="zh-CN" sz="1600" b="1"/>
              </a:p>
            </p:txBody>
          </p:sp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9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</p:grpSp>
      <p:cxnSp>
        <p:nvCxnSpPr>
          <p:cNvPr id="41" name="直接箭头连接符 40"/>
          <p:cNvCxnSpPr/>
          <p:nvPr/>
        </p:nvCxnSpPr>
        <p:spPr bwMode="auto">
          <a:xfrm>
            <a:off x="1033314" y="3421261"/>
            <a:ext cx="0" cy="258241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标题 1"/>
          <p:cNvSpPr txBox="1"/>
          <p:nvPr/>
        </p:nvSpPr>
        <p:spPr bwMode="auto">
          <a:xfrm>
            <a:off x="-25544" y="5157192"/>
            <a:ext cx="1825603" cy="67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kern="0" dirty="0" smtClean="0"/>
              <a:t>或可以</a:t>
            </a:r>
            <a:r>
              <a:rPr lang="en-US" altLang="zh-CN" sz="2000" kern="0" dirty="0" smtClean="0"/>
              <a:t>ABC</a:t>
            </a:r>
            <a:endParaRPr lang="en-US" altLang="zh-CN" sz="2000" kern="0" dirty="0" smtClean="0"/>
          </a:p>
          <a:p>
            <a:r>
              <a:rPr lang="zh-CN" altLang="en-US" sz="2000" kern="0" dirty="0" smtClean="0"/>
              <a:t>三个节点为例</a:t>
            </a: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2546 C -0.01025 0.02338 -0.01407 0.025 -0.01927 0.02708 C -0.02257 0.03403 -0.02691 0.04144 -0.03195 0.04607 C -0.03351 0.05185 -0.03455 0.05625 -0.03716 0.06134 C -0.0382 0.06574 -0.03837 0.06806 -0.04098 0.07153 C -0.04514 0.07708 -0.0448 0.07246 -0.0448 0.07685 C -0.04566 0.075 -0.04618 0.07292 -0.0474 0.07153 C -0.04966 0.06875 -0.05504 0.06482 -0.05504 0.06482 C -0.05886 0.06528 -0.06285 0.06528 -0.06667 0.06644 C -0.07066 0.06783 -0.07344 0.07546 -0.07691 0.07847 C -0.07865 0.08588 -0.08143 0.0919 -0.08334 0.09908 C -0.0849 0.12176 -0.08455 0.11042 -0.08455 0.1331 C -0.08802 0.1338 -0.09184 0.13264 -0.0948 0.13496 C -0.0974 0.13704 -0.1 0.14514 -0.1 0.14514 C -0.10417 0.1625 -0.09757 0.13681 -0.10382 0.15533 C -0.10903 0.17107 -0.11407 0.19144 -0.11407 0.20833 " pathEditMode="relative" ptsTypes="fffffffffffffffA">
                                      <p:cBhvr>
                                        <p:cTn id="1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层次遍历</a:t>
            </a:r>
            <a:r>
              <a:rPr lang="en-US" altLang="zh-CN" dirty="0" smtClean="0"/>
              <a:t>(</a:t>
            </a:r>
            <a:r>
              <a:rPr lang="zh-CN" altLang="en-US" dirty="0"/>
              <a:t>了解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196752"/>
            <a:ext cx="76200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规则：从上到下、从左到右的顺序依次访问二叉树中的所有结点</a:t>
            </a:r>
            <a:endParaRPr lang="zh-CN" altLang="en-US" dirty="0" smtClean="0"/>
          </a:p>
        </p:txBody>
      </p:sp>
      <p:grpSp>
        <p:nvGrpSpPr>
          <p:cNvPr id="40" name="组合 39"/>
          <p:cNvGrpSpPr/>
          <p:nvPr/>
        </p:nvGrpSpPr>
        <p:grpSpPr>
          <a:xfrm>
            <a:off x="1691258" y="2492896"/>
            <a:ext cx="6985198" cy="3893145"/>
            <a:chOff x="683568" y="1700808"/>
            <a:chExt cx="7561262" cy="4554537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561262" cy="4554537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4"/>
            <p:cNvSpPr/>
            <p:nvPr/>
          </p:nvSpPr>
          <p:spPr bwMode="auto">
            <a:xfrm>
              <a:off x="1655763" y="2060575"/>
              <a:ext cx="5364162" cy="3276600"/>
            </a:xfrm>
            <a:custGeom>
              <a:avLst/>
              <a:gdLst>
                <a:gd name="T0" fmla="*/ 1973 w 3379"/>
                <a:gd name="T1" fmla="*/ 0 h 2064"/>
                <a:gd name="T2" fmla="*/ 1111 w 3379"/>
                <a:gd name="T3" fmla="*/ 817 h 2064"/>
                <a:gd name="T4" fmla="*/ 2427 w 3379"/>
                <a:gd name="T5" fmla="*/ 817 h 2064"/>
                <a:gd name="T6" fmla="*/ 431 w 3379"/>
                <a:gd name="T7" fmla="*/ 1361 h 2064"/>
                <a:gd name="T8" fmla="*/ 2971 w 3379"/>
                <a:gd name="T9" fmla="*/ 1361 h 2064"/>
                <a:gd name="T10" fmla="*/ 68 w 3379"/>
                <a:gd name="T11" fmla="*/ 1951 h 2064"/>
                <a:gd name="T12" fmla="*/ 3379 w 3379"/>
                <a:gd name="T13" fmla="*/ 2041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9" h="2064">
                  <a:moveTo>
                    <a:pt x="1973" y="0"/>
                  </a:moveTo>
                  <a:cubicBezTo>
                    <a:pt x="1504" y="340"/>
                    <a:pt x="1035" y="681"/>
                    <a:pt x="1111" y="817"/>
                  </a:cubicBezTo>
                  <a:cubicBezTo>
                    <a:pt x="1187" y="953"/>
                    <a:pt x="2540" y="726"/>
                    <a:pt x="2427" y="817"/>
                  </a:cubicBezTo>
                  <a:cubicBezTo>
                    <a:pt x="2314" y="908"/>
                    <a:pt x="340" y="1270"/>
                    <a:pt x="431" y="1361"/>
                  </a:cubicBezTo>
                  <a:cubicBezTo>
                    <a:pt x="522" y="1452"/>
                    <a:pt x="3031" y="1263"/>
                    <a:pt x="2971" y="1361"/>
                  </a:cubicBezTo>
                  <a:cubicBezTo>
                    <a:pt x="2911" y="1459"/>
                    <a:pt x="0" y="1838"/>
                    <a:pt x="68" y="1951"/>
                  </a:cubicBezTo>
                  <a:cubicBezTo>
                    <a:pt x="136" y="2064"/>
                    <a:pt x="1757" y="2052"/>
                    <a:pt x="3379" y="2041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lg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191000" y="190500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A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2895600" y="314325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B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5715000" y="321945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C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828800" y="428625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D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3810000" y="428625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E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4614863" y="4286250"/>
              <a:ext cx="338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F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477000" y="428625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G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1371600" y="550545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H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2438400" y="550545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I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6019800" y="550545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J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7086600" y="5505450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仿宋_GB2312" pitchFamily="49" charset="-122"/>
                </a:rPr>
                <a:t>K</a:t>
              </a:r>
              <a:endParaRPr lang="en-US" altLang="zh-CN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6131" y="4882262"/>
            <a:ext cx="2355883" cy="1946572"/>
            <a:chOff x="683568" y="1700808"/>
            <a:chExt cx="7561262" cy="455453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561262" cy="4554537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4"/>
            <p:cNvSpPr/>
            <p:nvPr/>
          </p:nvSpPr>
          <p:spPr bwMode="auto">
            <a:xfrm>
              <a:off x="1655763" y="2060575"/>
              <a:ext cx="5364162" cy="3276600"/>
            </a:xfrm>
            <a:custGeom>
              <a:avLst/>
              <a:gdLst>
                <a:gd name="T0" fmla="*/ 1973 w 3379"/>
                <a:gd name="T1" fmla="*/ 0 h 2064"/>
                <a:gd name="T2" fmla="*/ 1111 w 3379"/>
                <a:gd name="T3" fmla="*/ 817 h 2064"/>
                <a:gd name="T4" fmla="*/ 2427 w 3379"/>
                <a:gd name="T5" fmla="*/ 817 h 2064"/>
                <a:gd name="T6" fmla="*/ 431 w 3379"/>
                <a:gd name="T7" fmla="*/ 1361 h 2064"/>
                <a:gd name="T8" fmla="*/ 2971 w 3379"/>
                <a:gd name="T9" fmla="*/ 1361 h 2064"/>
                <a:gd name="T10" fmla="*/ 68 w 3379"/>
                <a:gd name="T11" fmla="*/ 1951 h 2064"/>
                <a:gd name="T12" fmla="*/ 3379 w 3379"/>
                <a:gd name="T13" fmla="*/ 2041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9" h="2064">
                  <a:moveTo>
                    <a:pt x="1973" y="0"/>
                  </a:moveTo>
                  <a:cubicBezTo>
                    <a:pt x="1504" y="340"/>
                    <a:pt x="1035" y="681"/>
                    <a:pt x="1111" y="817"/>
                  </a:cubicBezTo>
                  <a:cubicBezTo>
                    <a:pt x="1187" y="953"/>
                    <a:pt x="2540" y="726"/>
                    <a:pt x="2427" y="817"/>
                  </a:cubicBezTo>
                  <a:cubicBezTo>
                    <a:pt x="2314" y="908"/>
                    <a:pt x="340" y="1270"/>
                    <a:pt x="431" y="1361"/>
                  </a:cubicBezTo>
                  <a:cubicBezTo>
                    <a:pt x="522" y="1452"/>
                    <a:pt x="3031" y="1263"/>
                    <a:pt x="2971" y="1361"/>
                  </a:cubicBezTo>
                  <a:cubicBezTo>
                    <a:pt x="2911" y="1459"/>
                    <a:pt x="0" y="1838"/>
                    <a:pt x="68" y="1951"/>
                  </a:cubicBezTo>
                  <a:cubicBezTo>
                    <a:pt x="136" y="2064"/>
                    <a:pt x="1757" y="2052"/>
                    <a:pt x="3379" y="2041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lg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14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191000" y="190500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A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895601" y="31432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B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715000" y="3219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C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828800" y="4286251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D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810000" y="4286251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E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614862" y="4286251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F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476999" y="4286251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G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371600" y="5505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H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438401" y="5505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I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019799" y="5505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J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7086600" y="5505450"/>
              <a:ext cx="880802" cy="720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仿宋_GB2312" pitchFamily="49" charset="-122"/>
                </a:rPr>
                <a:t>K</a:t>
              </a:r>
              <a:endParaRPr lang="en-US" altLang="zh-CN" sz="1400">
                <a:solidFill>
                  <a:srgbClr val="000000"/>
                </a:solidFill>
                <a:latin typeface="仿宋_GB2312" pitchFamily="49" charset="-122"/>
              </a:endParaRPr>
            </a:p>
          </p:txBody>
        </p:sp>
      </p:grp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层次遍历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算法看书 </a:t>
            </a:r>
            <a:r>
              <a:rPr lang="en-US" altLang="zh-CN" dirty="0" smtClean="0"/>
              <a:t>p.131</a:t>
            </a:r>
            <a:endParaRPr lang="zh-CN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196752"/>
            <a:ext cx="76200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规则：从上到下、从左到右的顺序依次访问二叉树中的所有结点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算法思想：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由于</a:t>
            </a:r>
            <a:r>
              <a:rPr lang="zh-CN" altLang="en-US" b="1" dirty="0" smtClean="0">
                <a:solidFill>
                  <a:srgbClr val="C00000"/>
                </a:solidFill>
              </a:rPr>
              <a:t>先访问的结点的孩子必然比后访问的结点的孩子先访问</a:t>
            </a:r>
            <a:r>
              <a:rPr lang="en-US" altLang="zh-CN" b="1" dirty="0" smtClean="0">
                <a:solidFill>
                  <a:srgbClr val="0070C0"/>
                </a:solidFill>
              </a:rPr>
              <a:t>(FIFO)</a:t>
            </a:r>
            <a:r>
              <a:rPr lang="zh-CN" altLang="en-US" dirty="0" smtClean="0"/>
              <a:t>。因此满足队列的特性。</a:t>
            </a:r>
            <a:r>
              <a:rPr lang="zh-CN" altLang="en-US" b="1" dirty="0" smtClean="0">
                <a:solidFill>
                  <a:srgbClr val="00B050"/>
                </a:solidFill>
              </a:rPr>
              <a:t>将每个访问过的结点放入队列中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dirty="0" smtClean="0"/>
              <a:t>当队列非空时，意味着还有结点的孩子还未被访问过，因此，将队首元素出队，访问其左右孩子，然后将其左右孩子入队。循环往复，至队空为止。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层次遍历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098604"/>
            <a:ext cx="781236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ea typeface="+mn-ea"/>
              </a:rPr>
              <a:t>template&lt;class </a:t>
            </a:r>
            <a:r>
              <a:rPr lang="en-US" altLang="zh-CN" sz="2000" dirty="0">
                <a:ea typeface="+mn-ea"/>
              </a:rPr>
              <a:t>Type&gt; void </a:t>
            </a:r>
            <a:r>
              <a:rPr lang="en-US" altLang="zh-CN" sz="2000" dirty="0" err="1">
                <a:ea typeface="+mn-ea"/>
              </a:rPr>
              <a:t>BinaryTree</a:t>
            </a:r>
            <a:r>
              <a:rPr lang="en-US" altLang="zh-CN" sz="2000" dirty="0">
                <a:ea typeface="+mn-ea"/>
              </a:rPr>
              <a:t>&lt;Type</a:t>
            </a:r>
            <a:r>
              <a:rPr lang="en-US" altLang="zh-CN" sz="2000" dirty="0" smtClean="0">
                <a:ea typeface="+mn-ea"/>
              </a:rPr>
              <a:t>&gt;::</a:t>
            </a:r>
            <a:r>
              <a:rPr lang="en-US" altLang="zh-CN" sz="2000" dirty="0" err="1" smtClean="0">
                <a:ea typeface="+mn-ea"/>
              </a:rPr>
              <a:t>LayerTraverse</a:t>
            </a:r>
            <a:r>
              <a:rPr lang="zh-CN" altLang="en-US" sz="2000" dirty="0" smtClean="0">
                <a:ea typeface="+mn-ea"/>
              </a:rPr>
              <a:t>（</a:t>
            </a:r>
            <a:r>
              <a:rPr lang="en-US" altLang="zh-CN" sz="2000" dirty="0" err="1">
                <a:ea typeface="+mn-ea"/>
              </a:rPr>
              <a:t>BTreeNode</a:t>
            </a:r>
            <a:r>
              <a:rPr lang="en-US" altLang="zh-CN" sz="2000" dirty="0">
                <a:ea typeface="+mn-ea"/>
              </a:rPr>
              <a:t>&lt;Type&gt; *T</a:t>
            </a:r>
            <a:r>
              <a:rPr lang="zh-CN" altLang="en-US" sz="2000" dirty="0" smtClean="0">
                <a:ea typeface="+mn-ea"/>
              </a:rPr>
              <a:t>）</a:t>
            </a:r>
            <a:r>
              <a:rPr lang="en-US" altLang="zh-CN" sz="2000" dirty="0">
                <a:ea typeface="+mn-ea"/>
              </a:rPr>
              <a:t>/*</a:t>
            </a:r>
            <a:r>
              <a:rPr lang="zh-CN" altLang="en-US" sz="2000" dirty="0">
                <a:ea typeface="+mn-ea"/>
              </a:rPr>
              <a:t>非递归先序遍历二叉树*</a:t>
            </a:r>
            <a:r>
              <a:rPr lang="en-US" altLang="zh-CN" sz="2000" dirty="0">
                <a:ea typeface="+mn-ea"/>
              </a:rPr>
              <a:t>/</a:t>
            </a:r>
            <a:endParaRPr lang="zh-CN" altLang="en-US" sz="2000" dirty="0"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{		</a:t>
            </a:r>
            <a:endParaRPr lang="en-US" altLang="zh-CN" sz="2000" dirty="0">
              <a:ea typeface="+mn-ea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        </a:t>
            </a:r>
            <a:r>
              <a:rPr lang="en-US" altLang="zh-CN" sz="2000" dirty="0" err="1" smtClean="0">
                <a:ea typeface="+mn-ea"/>
              </a:rPr>
              <a:t>LinkQueue</a:t>
            </a:r>
            <a:r>
              <a:rPr lang="en-US" altLang="zh-CN" sz="2000" dirty="0" smtClean="0">
                <a:ea typeface="+mn-ea"/>
              </a:rPr>
              <a:t>&lt;</a:t>
            </a:r>
            <a:r>
              <a:rPr lang="en-US" altLang="zh-CN" sz="2000" dirty="0" err="1" smtClean="0">
                <a:ea typeface="+mn-ea"/>
              </a:rPr>
              <a:t>BTreeNode</a:t>
            </a:r>
            <a:r>
              <a:rPr lang="en-US" altLang="zh-CN" sz="2000" dirty="0" smtClean="0">
                <a:ea typeface="+mn-ea"/>
              </a:rPr>
              <a:t>&lt;Type</a:t>
            </a:r>
            <a:r>
              <a:rPr lang="en-US" altLang="zh-CN" sz="2000" dirty="0">
                <a:ea typeface="+mn-ea"/>
              </a:rPr>
              <a:t>&gt;*&gt; </a:t>
            </a:r>
            <a:r>
              <a:rPr lang="en-US" altLang="zh-CN" sz="2000" dirty="0" smtClean="0">
                <a:ea typeface="+mn-ea"/>
              </a:rPr>
              <a:t>queue;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 /*</a:t>
            </a:r>
            <a:r>
              <a:rPr lang="zh-CN" altLang="en-US" sz="2000" b="1" dirty="0" smtClean="0">
                <a:solidFill>
                  <a:srgbClr val="00B050"/>
                </a:solidFill>
                <a:ea typeface="+mn-ea"/>
              </a:rPr>
              <a:t>顺序队列 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存放指针</a:t>
            </a:r>
            <a:r>
              <a:rPr lang="zh-CN" altLang="en-US" sz="2000" b="1" dirty="0" smtClean="0">
                <a:solidFill>
                  <a:srgbClr val="00B050"/>
                </a:solidFill>
                <a:ea typeface="+mn-ea"/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</a:t>
            </a:r>
            <a:endParaRPr lang="en-US" altLang="zh-CN" sz="2000" dirty="0">
              <a:ea typeface="+mn-ea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        p=T; 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/*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相同*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 /*</a:t>
            </a:r>
            <a:r>
              <a:rPr lang="zh-CN" altLang="en-US" sz="2000" b="1" dirty="0">
                <a:solidFill>
                  <a:srgbClr val="00B050"/>
                </a:solidFill>
                <a:ea typeface="+mn-ea"/>
              </a:rPr>
              <a:t>访问点指针*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</a:t>
            </a:r>
            <a:endParaRPr lang="en-US" altLang="zh-CN" sz="2000" dirty="0">
              <a:ea typeface="+mn-ea"/>
            </a:endParaRPr>
          </a:p>
          <a:p>
            <a:pPr marL="716280" lvl="1" indent="-354330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&lt;&lt;p-&gt;data ; 	</a:t>
            </a:r>
            <a:r>
              <a:rPr lang="en-US" altLang="zh-CN" sz="2000" b="1" dirty="0">
                <a:solidFill>
                  <a:srgbClr val="00B050"/>
                </a:solidFill>
              </a:rPr>
              <a:t>/ </a:t>
            </a:r>
            <a:r>
              <a:rPr lang="zh-CN" altLang="en-US" sz="2000" b="1" dirty="0">
                <a:solidFill>
                  <a:srgbClr val="00B050"/>
                </a:solidFill>
              </a:rPr>
              <a:t>* </a:t>
            </a:r>
            <a:r>
              <a:rPr lang="en-US" altLang="zh-CN" sz="2000" b="1" dirty="0">
                <a:solidFill>
                  <a:srgbClr val="00B050"/>
                </a:solidFill>
              </a:rPr>
              <a:t>Visit(p) </a:t>
            </a:r>
            <a:r>
              <a:rPr lang="zh-CN" altLang="en-US" sz="2000" b="1" dirty="0">
                <a:solidFill>
                  <a:srgbClr val="00B050"/>
                </a:solidFill>
              </a:rPr>
              <a:t>*</a:t>
            </a:r>
            <a:r>
              <a:rPr lang="en-US" altLang="zh-CN" sz="2000" b="1" dirty="0">
                <a:solidFill>
                  <a:srgbClr val="00B050"/>
                </a:solidFill>
              </a:rPr>
              <a:t>/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ea typeface="+mn-ea"/>
              </a:rPr>
              <a:t>        </a:t>
            </a:r>
            <a:r>
              <a:rPr lang="en-US" altLang="zh-CN" sz="2000" dirty="0" err="1" smtClean="0"/>
              <a:t>queue.LinkEnQueue</a:t>
            </a:r>
            <a:r>
              <a:rPr lang="en-US" altLang="zh-CN" sz="2000" dirty="0" smtClean="0"/>
              <a:t>(p);</a:t>
            </a:r>
            <a:endParaRPr lang="en-US" altLang="zh-CN" sz="2000" dirty="0" smtClean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ea typeface="+mn-ea"/>
              </a:rPr>
              <a:t>        while(! </a:t>
            </a:r>
            <a:r>
              <a:rPr lang="en-US" altLang="zh-CN" sz="2000" dirty="0" err="1" smtClean="0"/>
              <a:t>queue.LinkQueue</a:t>
            </a:r>
            <a:r>
              <a:rPr lang="en-US" altLang="zh-CN" sz="2000" dirty="0" err="1" smtClean="0">
                <a:ea typeface="+mn-ea"/>
              </a:rPr>
              <a:t>Empty</a:t>
            </a:r>
            <a:r>
              <a:rPr lang="en-US" altLang="zh-CN" sz="2000" dirty="0">
                <a:ea typeface="+mn-ea"/>
              </a:rPr>
              <a:t>( </a:t>
            </a:r>
            <a:r>
              <a:rPr lang="en-US" altLang="zh-CN" sz="2000" dirty="0" smtClean="0">
                <a:ea typeface="+mn-ea"/>
              </a:rPr>
              <a:t>))</a:t>
            </a:r>
            <a:r>
              <a:rPr lang="en-US" altLang="zh-CN" sz="2000" b="1" dirty="0">
                <a:solidFill>
                  <a:srgbClr val="00B050"/>
                </a:solidFill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/*</a:t>
            </a:r>
            <a:r>
              <a:rPr lang="zh-CN" altLang="en-US" sz="2000" b="1" dirty="0" smtClean="0">
                <a:solidFill>
                  <a:srgbClr val="00B050"/>
                </a:solidFill>
                <a:ea typeface="+mn-ea"/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</a:t>
            </a:r>
            <a:endParaRPr lang="en-US" altLang="zh-CN" sz="2000" dirty="0"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        { </a:t>
            </a:r>
            <a:endParaRPr lang="en-US" altLang="zh-CN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ea typeface="+mn-ea"/>
              </a:rPr>
              <a:t>              p = </a:t>
            </a:r>
            <a:r>
              <a:rPr lang="en-US" altLang="zh-CN" sz="2000" dirty="0" err="1" smtClean="0"/>
              <a:t>queue.LinkDeQueue</a:t>
            </a:r>
            <a:r>
              <a:rPr lang="en-US" altLang="zh-CN" sz="2000" dirty="0" smtClean="0"/>
              <a:t>();</a:t>
            </a:r>
            <a:endParaRPr lang="en-US" altLang="zh-CN" sz="2000" dirty="0" smtClean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	if </a:t>
            </a:r>
            <a:r>
              <a:rPr lang="en-US" altLang="zh-CN" sz="2000" dirty="0" smtClean="0">
                <a:ea typeface="+mn-ea"/>
              </a:rPr>
              <a:t>(</a:t>
            </a:r>
            <a:r>
              <a:rPr lang="en-US" altLang="zh-CN" sz="2000" dirty="0" smtClean="0"/>
              <a:t>p-&gt;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>
                <a:ea typeface="+mn-ea"/>
              </a:rPr>
              <a:t>)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 /*</a:t>
            </a:r>
            <a:r>
              <a:rPr lang="zh-CN" altLang="en-US" sz="2000" b="1" dirty="0" smtClean="0">
                <a:solidFill>
                  <a:srgbClr val="00B050"/>
                </a:solidFill>
                <a:ea typeface="+mn-ea"/>
              </a:rPr>
              <a:t>*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</a:t>
            </a:r>
            <a:endParaRPr lang="en-US" altLang="zh-CN" sz="2000" dirty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	</a:t>
            </a:r>
            <a:r>
              <a:rPr lang="en-US" altLang="zh-CN" sz="2000" dirty="0" smtClean="0">
                <a:ea typeface="+mn-ea"/>
              </a:rPr>
              <a:t>{  </a:t>
            </a: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smtClean="0"/>
              <a:t>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-&gt;</a:t>
            </a:r>
            <a:r>
              <a:rPr lang="en-US" altLang="zh-CN" sz="2000" dirty="0"/>
              <a:t>data 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queue.LinkEnQueue</a:t>
            </a:r>
            <a:r>
              <a:rPr lang="en-US" altLang="zh-CN" sz="2000" dirty="0" smtClean="0"/>
              <a:t>(p</a:t>
            </a:r>
            <a:r>
              <a:rPr lang="en-US" altLang="zh-CN" sz="2000" dirty="0"/>
              <a:t> 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)</a:t>
            </a:r>
            <a:r>
              <a:rPr lang="en-US" altLang="zh-CN" sz="2000" dirty="0">
                <a:ea typeface="+mn-ea"/>
              </a:rPr>
              <a:t>	} </a:t>
            </a:r>
            <a:endParaRPr lang="en-US" altLang="zh-CN" sz="2000" dirty="0" smtClean="0"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/>
              <a:t>	if (p-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rchild</a:t>
            </a:r>
            <a:r>
              <a:rPr lang="en-US" altLang="zh-CN" sz="2000" dirty="0"/>
              <a:t>)</a:t>
            </a:r>
            <a:r>
              <a:rPr lang="en-US" altLang="zh-CN" sz="2000" b="1" dirty="0">
                <a:solidFill>
                  <a:srgbClr val="00B050"/>
                </a:solidFill>
              </a:rPr>
              <a:t> /*</a:t>
            </a:r>
            <a:r>
              <a:rPr lang="zh-CN" altLang="en-US" sz="2000" b="1" dirty="0">
                <a:solidFill>
                  <a:srgbClr val="00B050"/>
                </a:solidFill>
              </a:rPr>
              <a:t>*</a:t>
            </a:r>
            <a:r>
              <a:rPr lang="en-US" altLang="zh-CN" sz="2000" b="1" dirty="0">
                <a:solidFill>
                  <a:srgbClr val="00B050"/>
                </a:solidFill>
              </a:rPr>
              <a:t>/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/>
              <a:t>	{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&lt;&lt;p 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-&gt;data ; </a:t>
            </a:r>
            <a:r>
              <a:rPr lang="en-US" altLang="zh-CN" sz="2000" dirty="0" err="1"/>
              <a:t>queue.LinkEnQueue</a:t>
            </a:r>
            <a:r>
              <a:rPr lang="en-US" altLang="zh-CN" sz="2000" dirty="0"/>
              <a:t>(p 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)	} 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000" dirty="0"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r>
              <a:rPr lang="en-US" altLang="zh-CN" sz="2000" dirty="0">
                <a:ea typeface="+mn-ea"/>
              </a:rPr>
              <a:t>       }}     </a:t>
            </a:r>
            <a:r>
              <a:rPr lang="en-US" altLang="zh-CN" sz="2000" dirty="0" smtClean="0"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// </a:t>
            </a:r>
            <a:r>
              <a:rPr lang="zh-CN" altLang="en-US" sz="2000" b="1" dirty="0" smtClean="0">
                <a:solidFill>
                  <a:srgbClr val="00B050"/>
                </a:solidFill>
                <a:ea typeface="+mn-ea"/>
              </a:rPr>
              <a:t>主要区别在于：利用哪一层循环判断    </a:t>
            </a:r>
            <a:r>
              <a:rPr lang="en-US" altLang="zh-CN" sz="2000" b="1" dirty="0" smtClean="0">
                <a:solidFill>
                  <a:srgbClr val="00B050"/>
                </a:solidFill>
                <a:ea typeface="+mn-ea"/>
              </a:rPr>
              <a:t>p ==NULL</a:t>
            </a:r>
            <a:endParaRPr lang="en-US" altLang="zh-CN" sz="2000" b="1" dirty="0" smtClean="0">
              <a:solidFill>
                <a:srgbClr val="00B050"/>
              </a:solidFill>
              <a:ea typeface="+mn-ea"/>
            </a:endParaRPr>
          </a:p>
          <a:p>
            <a:pPr>
              <a:lnSpc>
                <a:spcPct val="30000"/>
              </a:lnSpc>
              <a:spcBef>
                <a:spcPct val="20000"/>
              </a:spcBef>
              <a:defRPr/>
            </a:pPr>
            <a:endParaRPr lang="en-US" altLang="zh-CN" sz="20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543800" cy="1674168"/>
          </a:xfrm>
        </p:spPr>
        <p:txBody>
          <a:bodyPr/>
          <a:lstStyle/>
          <a:p>
            <a:r>
              <a:rPr lang="zh-CN" altLang="en-US" dirty="0" smtClean="0"/>
              <a:t>线性关系回顾</a:t>
            </a:r>
            <a:r>
              <a:rPr lang="en-US" altLang="zh-CN" dirty="0" smtClean="0"/>
              <a:t>--</a:t>
            </a:r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zh-CN" altLang="en-US" dirty="0" smtClean="0"/>
              <a:t>线性表</a:t>
            </a:r>
            <a:br>
              <a:rPr lang="en-US" altLang="zh-CN" dirty="0" smtClean="0"/>
            </a:br>
            <a:r>
              <a:rPr lang="zh-CN" altLang="en-US" dirty="0"/>
              <a:t>第二</a:t>
            </a:r>
            <a:r>
              <a:rPr lang="zh-CN" altLang="en-US" dirty="0" smtClean="0"/>
              <a:t>讲、第三讲</a:t>
            </a:r>
            <a:endParaRPr lang="zh-CN" altLang="en-US" dirty="0"/>
          </a:p>
        </p:txBody>
      </p:sp>
      <p:sp>
        <p:nvSpPr>
          <p:cNvPr id="201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546448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2.1 </a:t>
            </a:r>
            <a:r>
              <a:rPr lang="zh-CN" altLang="en-US" sz="3200" dirty="0" smtClean="0"/>
              <a:t>线性表的逻辑结构</a:t>
            </a:r>
            <a:endParaRPr lang="zh-CN" altLang="en-US" sz="3200" dirty="0" smtClean="0"/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定义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</a:rPr>
              <a:t>具有</a:t>
            </a:r>
            <a:r>
              <a:rPr lang="zh-CN" altLang="en-US" dirty="0">
                <a:solidFill>
                  <a:srgbClr val="FF0000"/>
                </a:solidFill>
              </a:rPr>
              <a:t>相同类型</a:t>
            </a:r>
            <a:r>
              <a:rPr lang="zh-CN" altLang="en-US" sz="2800" dirty="0" smtClean="0">
                <a:solidFill>
                  <a:srgbClr val="000000"/>
                </a:solidFill>
              </a:rPr>
              <a:t>的数据元素的有限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序列</a:t>
            </a:r>
            <a:r>
              <a:rPr lang="en-US" altLang="zh-CN" sz="2800" dirty="0" smtClean="0">
                <a:solidFill>
                  <a:srgbClr val="000000"/>
                </a:solidFill>
              </a:rPr>
              <a:t>(n&gt;=0)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数学表示 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L = (a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</a:rPr>
              <a:t>,a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dirty="0" smtClean="0">
                <a:solidFill>
                  <a:srgbClr val="000000"/>
                </a:solidFill>
              </a:rPr>
              <a:t>,a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</a:rPr>
              <a:t>元素间具有严格的先后次序</a:t>
            </a:r>
            <a:r>
              <a:rPr lang="en-US" altLang="zh-CN" sz="2800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前驱后继唯一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逻辑表示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endParaRPr lang="en-US" altLang="zh-CN" dirty="0">
              <a:solidFill>
                <a:srgbClr val="000000"/>
              </a:solidFill>
            </a:endParaRPr>
          </a:p>
          <a:p>
            <a:pPr lvl="1"/>
            <a:endParaRPr lang="en-US" altLang="zh-CN" sz="1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3600" dirty="0" smtClean="0">
                <a:solidFill>
                  <a:srgbClr val="000000"/>
                </a:solidFill>
              </a:rPr>
              <a:t>课程的基础</a:t>
            </a:r>
            <a:r>
              <a:rPr lang="en-US" altLang="zh-CN" sz="3600" dirty="0" smtClean="0">
                <a:solidFill>
                  <a:srgbClr val="000000"/>
                </a:solidFill>
              </a:rPr>
              <a:t>!  </a:t>
            </a:r>
            <a:r>
              <a:rPr lang="zh-CN" altLang="en-US" sz="3600" dirty="0" smtClean="0">
                <a:solidFill>
                  <a:srgbClr val="000000"/>
                </a:solidFill>
              </a:rPr>
              <a:t>（知识的线性关系）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  <p:grpSp>
        <p:nvGrpSpPr>
          <p:cNvPr id="9221" name="Group 4"/>
          <p:cNvGrpSpPr/>
          <p:nvPr/>
        </p:nvGrpSpPr>
        <p:grpSpPr bwMode="auto">
          <a:xfrm>
            <a:off x="2167408" y="5157192"/>
            <a:ext cx="5068888" cy="360363"/>
            <a:chOff x="1292" y="2568"/>
            <a:chExt cx="3193" cy="227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1292" y="2568"/>
              <a:ext cx="244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1</a:t>
              </a:r>
              <a:endParaRPr lang="en-US" altLang="zh-CN" b="0" baseline="-25000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1536" y="268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2182" y="26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2862" y="26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 flipV="1">
              <a:off x="3515" y="268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1927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 dirty="0"/>
                <a:t>a</a:t>
              </a:r>
              <a:r>
                <a:rPr lang="en-US" altLang="zh-CN" b="0" baseline="-25000" dirty="0"/>
                <a:t>2</a:t>
              </a:r>
              <a:endParaRPr lang="en-US" altLang="zh-CN" b="0" baseline="-25000" dirty="0"/>
            </a:p>
          </p:txBody>
        </p:sp>
        <p:sp>
          <p:nvSpPr>
            <p:cNvPr id="9228" name="Oval 11"/>
            <p:cNvSpPr>
              <a:spLocks noChangeArrowheads="1"/>
            </p:cNvSpPr>
            <p:nvPr/>
          </p:nvSpPr>
          <p:spPr bwMode="auto">
            <a:xfrm>
              <a:off x="2608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3</a:t>
              </a:r>
              <a:endParaRPr lang="en-US" altLang="zh-CN" b="0" baseline="-25000"/>
            </a:p>
          </p:txBody>
        </p:sp>
        <p:sp>
          <p:nvSpPr>
            <p:cNvPr id="9229" name="Oval 12"/>
            <p:cNvSpPr>
              <a:spLocks noChangeArrowheads="1"/>
            </p:cNvSpPr>
            <p:nvPr/>
          </p:nvSpPr>
          <p:spPr bwMode="auto">
            <a:xfrm>
              <a:off x="3243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4</a:t>
              </a:r>
              <a:endParaRPr lang="en-US" altLang="zh-CN" b="0" baseline="-25000"/>
            </a:p>
          </p:txBody>
        </p:sp>
        <p:sp>
          <p:nvSpPr>
            <p:cNvPr id="9230" name="Oval 13"/>
            <p:cNvSpPr>
              <a:spLocks noChangeArrowheads="1"/>
            </p:cNvSpPr>
            <p:nvPr/>
          </p:nvSpPr>
          <p:spPr bwMode="auto">
            <a:xfrm>
              <a:off x="4241" y="2568"/>
              <a:ext cx="244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n</a:t>
              </a:r>
              <a:endParaRPr lang="en-US" altLang="zh-CN" b="0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543800" cy="1458144"/>
          </a:xfrm>
        </p:spPr>
        <p:txBody>
          <a:bodyPr/>
          <a:lstStyle/>
          <a:p>
            <a:pPr algn="l"/>
            <a:r>
              <a:rPr lang="en-US" altLang="zh-CN" dirty="0" smtClean="0"/>
              <a:t>4.4.2 </a:t>
            </a:r>
            <a:r>
              <a:rPr lang="zh-CN" altLang="en-US" dirty="0"/>
              <a:t>二叉树的应用</a:t>
            </a:r>
            <a:br>
              <a:rPr lang="zh-CN" altLang="en-US" b="1" dirty="0">
                <a:solidFill>
                  <a:schemeClr val="bg1"/>
                </a:solidFill>
                <a:ea typeface="华文行楷" panose="02010800040101010101" pitchFamily="2" charset="-122"/>
              </a:rPr>
            </a:br>
            <a:r>
              <a:rPr lang="zh-CN" altLang="en-US" dirty="0" smtClean="0"/>
              <a:t>表达式的二叉树表示</a:t>
            </a:r>
            <a:endParaRPr lang="zh-CN" altLang="en-US" dirty="0" smtClean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原则：</a:t>
            </a:r>
            <a:endParaRPr lang="zh-CN" altLang="en-US" sz="2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二元运算：表达式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操作数 （运算符）第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操作数，则相应的二叉树中：</a:t>
            </a:r>
            <a:r>
              <a:rPr lang="zh-CN" altLang="en-US" sz="2400" dirty="0" smtClean="0">
                <a:solidFill>
                  <a:srgbClr val="C00000"/>
                </a:solidFill>
              </a:rPr>
              <a:t>左子树表示第一操作数，运算符作为根节点，右子树表示第二操作数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单目运算：左子树为空</a:t>
            </a:r>
            <a:endParaRPr lang="zh-CN" alt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示例：</a:t>
            </a:r>
            <a:endParaRPr lang="zh-CN" altLang="en-US" sz="28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err="1" smtClean="0"/>
              <a:t>a+b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)*c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/>
              <a:t>3+2*(5-3)-6/8</a:t>
            </a:r>
            <a:endParaRPr lang="en-US" altLang="zh-CN" sz="2400" dirty="0" smtClean="0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3347864" y="3963988"/>
            <a:ext cx="1152525" cy="865187"/>
            <a:chOff x="2290" y="2568"/>
            <a:chExt cx="726" cy="545"/>
          </a:xfrm>
        </p:grpSpPr>
        <p:sp>
          <p:nvSpPr>
            <p:cNvPr id="46118" name="Oval 4"/>
            <p:cNvSpPr>
              <a:spLocks noChangeArrowheads="1"/>
            </p:cNvSpPr>
            <p:nvPr/>
          </p:nvSpPr>
          <p:spPr bwMode="auto">
            <a:xfrm>
              <a:off x="2517" y="256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+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19" name="Oval 5"/>
            <p:cNvSpPr>
              <a:spLocks noChangeArrowheads="1"/>
            </p:cNvSpPr>
            <p:nvPr/>
          </p:nvSpPr>
          <p:spPr bwMode="auto">
            <a:xfrm>
              <a:off x="2290" y="288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a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20" name="Oval 6"/>
            <p:cNvSpPr>
              <a:spLocks noChangeArrowheads="1"/>
            </p:cNvSpPr>
            <p:nvPr/>
          </p:nvSpPr>
          <p:spPr bwMode="auto">
            <a:xfrm>
              <a:off x="2789" y="288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b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21" name="Line 7"/>
            <p:cNvSpPr>
              <a:spLocks noChangeShapeType="1"/>
            </p:cNvSpPr>
            <p:nvPr/>
          </p:nvSpPr>
          <p:spPr bwMode="auto">
            <a:xfrm flipH="1">
              <a:off x="2472" y="2795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122" name="Line 8"/>
            <p:cNvSpPr>
              <a:spLocks noChangeShapeType="1"/>
            </p:cNvSpPr>
            <p:nvPr/>
          </p:nvSpPr>
          <p:spPr bwMode="auto">
            <a:xfrm>
              <a:off x="2699" y="275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41"/>
          <p:cNvGrpSpPr/>
          <p:nvPr/>
        </p:nvGrpSpPr>
        <p:grpSpPr bwMode="auto">
          <a:xfrm>
            <a:off x="4932040" y="3819525"/>
            <a:ext cx="1512888" cy="1441450"/>
            <a:chOff x="2880" y="2296"/>
            <a:chExt cx="953" cy="908"/>
          </a:xfrm>
        </p:grpSpPr>
        <p:sp>
          <p:nvSpPr>
            <p:cNvPr id="46109" name="Oval 9"/>
            <p:cNvSpPr>
              <a:spLocks noChangeArrowheads="1"/>
            </p:cNvSpPr>
            <p:nvPr/>
          </p:nvSpPr>
          <p:spPr bwMode="auto">
            <a:xfrm>
              <a:off x="3107" y="2659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+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10" name="Oval 10"/>
            <p:cNvSpPr>
              <a:spLocks noChangeArrowheads="1"/>
            </p:cNvSpPr>
            <p:nvPr/>
          </p:nvSpPr>
          <p:spPr bwMode="auto">
            <a:xfrm>
              <a:off x="2880" y="2977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a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11" name="Oval 11"/>
            <p:cNvSpPr>
              <a:spLocks noChangeArrowheads="1"/>
            </p:cNvSpPr>
            <p:nvPr/>
          </p:nvSpPr>
          <p:spPr bwMode="auto">
            <a:xfrm>
              <a:off x="3379" y="2977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b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12" name="Line 12"/>
            <p:cNvSpPr>
              <a:spLocks noChangeShapeType="1"/>
            </p:cNvSpPr>
            <p:nvPr/>
          </p:nvSpPr>
          <p:spPr bwMode="auto">
            <a:xfrm flipH="1">
              <a:off x="3062" y="2886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113" name="Line 13"/>
            <p:cNvSpPr>
              <a:spLocks noChangeShapeType="1"/>
            </p:cNvSpPr>
            <p:nvPr/>
          </p:nvSpPr>
          <p:spPr bwMode="auto">
            <a:xfrm>
              <a:off x="3289" y="2841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114" name="Oval 14"/>
            <p:cNvSpPr>
              <a:spLocks noChangeArrowheads="1"/>
            </p:cNvSpPr>
            <p:nvPr/>
          </p:nvSpPr>
          <p:spPr bwMode="auto">
            <a:xfrm>
              <a:off x="3606" y="2659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c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15" name="Oval 15"/>
            <p:cNvSpPr>
              <a:spLocks noChangeArrowheads="1"/>
            </p:cNvSpPr>
            <p:nvPr/>
          </p:nvSpPr>
          <p:spPr bwMode="auto">
            <a:xfrm>
              <a:off x="3333" y="229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*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16" name="Line 16"/>
            <p:cNvSpPr>
              <a:spLocks noChangeShapeType="1"/>
            </p:cNvSpPr>
            <p:nvPr/>
          </p:nvSpPr>
          <p:spPr bwMode="auto">
            <a:xfrm flipH="1">
              <a:off x="3288" y="2523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117" name="Line 17"/>
            <p:cNvSpPr>
              <a:spLocks noChangeShapeType="1"/>
            </p:cNvSpPr>
            <p:nvPr/>
          </p:nvSpPr>
          <p:spPr bwMode="auto">
            <a:xfrm>
              <a:off x="3515" y="2478"/>
              <a:ext cx="136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40"/>
          <p:cNvGrpSpPr/>
          <p:nvPr/>
        </p:nvGrpSpPr>
        <p:grpSpPr bwMode="auto">
          <a:xfrm>
            <a:off x="6660828" y="4108450"/>
            <a:ext cx="2376487" cy="2592388"/>
            <a:chOff x="3969" y="2478"/>
            <a:chExt cx="1497" cy="1633"/>
          </a:xfrm>
        </p:grpSpPr>
        <p:sp>
          <p:nvSpPr>
            <p:cNvPr id="46088" name="Oval 19"/>
            <p:cNvSpPr>
              <a:spLocks noChangeArrowheads="1"/>
            </p:cNvSpPr>
            <p:nvPr/>
          </p:nvSpPr>
          <p:spPr bwMode="auto">
            <a:xfrm>
              <a:off x="4196" y="288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+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089" name="Oval 20"/>
            <p:cNvSpPr>
              <a:spLocks noChangeArrowheads="1"/>
            </p:cNvSpPr>
            <p:nvPr/>
          </p:nvSpPr>
          <p:spPr bwMode="auto">
            <a:xfrm>
              <a:off x="3969" y="3204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3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090" name="Oval 21"/>
            <p:cNvSpPr>
              <a:spLocks noChangeArrowheads="1"/>
            </p:cNvSpPr>
            <p:nvPr/>
          </p:nvSpPr>
          <p:spPr bwMode="auto">
            <a:xfrm>
              <a:off x="4422" y="3203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*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091" name="Line 22"/>
            <p:cNvSpPr>
              <a:spLocks noChangeShapeType="1"/>
            </p:cNvSpPr>
            <p:nvPr/>
          </p:nvSpPr>
          <p:spPr bwMode="auto">
            <a:xfrm flipH="1">
              <a:off x="4151" y="3113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092" name="Line 23"/>
            <p:cNvSpPr>
              <a:spLocks noChangeShapeType="1"/>
            </p:cNvSpPr>
            <p:nvPr/>
          </p:nvSpPr>
          <p:spPr bwMode="auto">
            <a:xfrm>
              <a:off x="4378" y="3068"/>
              <a:ext cx="9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093" name="Oval 24"/>
            <p:cNvSpPr>
              <a:spLocks noChangeArrowheads="1"/>
            </p:cNvSpPr>
            <p:nvPr/>
          </p:nvSpPr>
          <p:spPr bwMode="auto">
            <a:xfrm>
              <a:off x="4967" y="2840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/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094" name="Oval 25"/>
            <p:cNvSpPr>
              <a:spLocks noChangeArrowheads="1"/>
            </p:cNvSpPr>
            <p:nvPr/>
          </p:nvSpPr>
          <p:spPr bwMode="auto">
            <a:xfrm>
              <a:off x="4558" y="247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-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095" name="Line 26"/>
            <p:cNvSpPr>
              <a:spLocks noChangeShapeType="1"/>
            </p:cNvSpPr>
            <p:nvPr/>
          </p:nvSpPr>
          <p:spPr bwMode="auto">
            <a:xfrm flipH="1">
              <a:off x="4422" y="2704"/>
              <a:ext cx="18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096" name="Line 27"/>
            <p:cNvSpPr>
              <a:spLocks noChangeShapeType="1"/>
            </p:cNvSpPr>
            <p:nvPr/>
          </p:nvSpPr>
          <p:spPr bwMode="auto">
            <a:xfrm>
              <a:off x="4740" y="2704"/>
              <a:ext cx="227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097" name="Oval 28"/>
            <p:cNvSpPr>
              <a:spLocks noChangeArrowheads="1"/>
            </p:cNvSpPr>
            <p:nvPr/>
          </p:nvSpPr>
          <p:spPr bwMode="auto">
            <a:xfrm>
              <a:off x="4195" y="3521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2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098" name="Oval 29"/>
            <p:cNvSpPr>
              <a:spLocks noChangeArrowheads="1"/>
            </p:cNvSpPr>
            <p:nvPr/>
          </p:nvSpPr>
          <p:spPr bwMode="auto">
            <a:xfrm>
              <a:off x="4649" y="3521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-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099" name="Oval 30"/>
            <p:cNvSpPr>
              <a:spLocks noChangeArrowheads="1"/>
            </p:cNvSpPr>
            <p:nvPr/>
          </p:nvSpPr>
          <p:spPr bwMode="auto">
            <a:xfrm>
              <a:off x="4422" y="3884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5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00" name="Oval 31"/>
            <p:cNvSpPr>
              <a:spLocks noChangeArrowheads="1"/>
            </p:cNvSpPr>
            <p:nvPr/>
          </p:nvSpPr>
          <p:spPr bwMode="auto">
            <a:xfrm>
              <a:off x="4921" y="383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3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01" name="Oval 32"/>
            <p:cNvSpPr>
              <a:spLocks noChangeArrowheads="1"/>
            </p:cNvSpPr>
            <p:nvPr/>
          </p:nvSpPr>
          <p:spPr bwMode="auto">
            <a:xfrm>
              <a:off x="4785" y="3203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6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02" name="Oval 33"/>
            <p:cNvSpPr>
              <a:spLocks noChangeArrowheads="1"/>
            </p:cNvSpPr>
            <p:nvPr/>
          </p:nvSpPr>
          <p:spPr bwMode="auto">
            <a:xfrm>
              <a:off x="5239" y="3193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8</a:t>
              </a:r>
              <a:endParaRPr lang="en-US" altLang="zh-CN" sz="2000" b="1">
                <a:solidFill>
                  <a:srgbClr val="C00000"/>
                </a:solidFill>
              </a:endParaRPr>
            </a:p>
          </p:txBody>
        </p:sp>
        <p:sp>
          <p:nvSpPr>
            <p:cNvPr id="46103" name="Line 34"/>
            <p:cNvSpPr>
              <a:spLocks noChangeShapeType="1"/>
            </p:cNvSpPr>
            <p:nvPr/>
          </p:nvSpPr>
          <p:spPr bwMode="auto">
            <a:xfrm flipH="1">
              <a:off x="4377" y="3430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104" name="Line 35"/>
            <p:cNvSpPr>
              <a:spLocks noChangeShapeType="1"/>
            </p:cNvSpPr>
            <p:nvPr/>
          </p:nvSpPr>
          <p:spPr bwMode="auto">
            <a:xfrm>
              <a:off x="4604" y="3430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105" name="Line 36"/>
            <p:cNvSpPr>
              <a:spLocks noChangeShapeType="1"/>
            </p:cNvSpPr>
            <p:nvPr/>
          </p:nvSpPr>
          <p:spPr bwMode="auto">
            <a:xfrm>
              <a:off x="4830" y="3702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106" name="Line 37"/>
            <p:cNvSpPr>
              <a:spLocks noChangeShapeType="1"/>
            </p:cNvSpPr>
            <p:nvPr/>
          </p:nvSpPr>
          <p:spPr bwMode="auto">
            <a:xfrm flipH="1">
              <a:off x="4558" y="3748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107" name="Line 38"/>
            <p:cNvSpPr>
              <a:spLocks noChangeShapeType="1"/>
            </p:cNvSpPr>
            <p:nvPr/>
          </p:nvSpPr>
          <p:spPr bwMode="auto">
            <a:xfrm flipH="1">
              <a:off x="4921" y="3067"/>
              <a:ext cx="92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6108" name="Line 39"/>
            <p:cNvSpPr>
              <a:spLocks noChangeShapeType="1"/>
            </p:cNvSpPr>
            <p:nvPr/>
          </p:nvSpPr>
          <p:spPr bwMode="auto">
            <a:xfrm>
              <a:off x="5148" y="3067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6087" name="Rectangle 44"/>
          <p:cNvSpPr>
            <a:spLocks noChangeArrowheads="1"/>
          </p:cNvSpPr>
          <p:nvPr/>
        </p:nvSpPr>
        <p:spPr bwMode="auto">
          <a:xfrm>
            <a:off x="0" y="0"/>
            <a:ext cx="868203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4000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考点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表达式的前缀式（波兰式）、中缀式、后缀式（逆波兰式）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前缀式：先序遍历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中缀式：中序遍历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后缀式：后序遍历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108520" y="980728"/>
            <a:ext cx="1877526" cy="193735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18869"/>
            <a:ext cx="7620000" cy="663913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创建二叉树的第二种方法</a:t>
            </a:r>
            <a:r>
              <a:rPr lang="en-US" altLang="zh-CN" dirty="0" smtClean="0"/>
              <a:t>: (</a:t>
            </a:r>
            <a:r>
              <a:rPr lang="zh-CN" altLang="en-US" dirty="0" smtClean="0"/>
              <a:t>简答题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已知一棵二叉树的前序、中序遍历序列可以唯一确定一棵二叉树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已知一棵二叉树的中序、后序遍历序列可以唯一确定一棵二叉树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b="1" dirty="0">
                <a:solidFill>
                  <a:srgbClr val="00B050"/>
                </a:solidFill>
              </a:rPr>
              <a:t>先序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B050"/>
                </a:solidFill>
              </a:rPr>
              <a:t>根</a:t>
            </a:r>
            <a:r>
              <a:rPr lang="zh-CN" altLang="en-US" dirty="0"/>
              <a:t>  </a:t>
            </a:r>
            <a:r>
              <a:rPr lang="zh-CN" altLang="en-US" dirty="0">
                <a:sym typeface="Wingdings" panose="05000000000000000000" pitchFamily="2" charset="2"/>
              </a:rPr>
              <a:t>  左    右        </a:t>
            </a:r>
            <a:r>
              <a:rPr lang="en-US" altLang="zh-CN" b="1" dirty="0">
                <a:solidFill>
                  <a:srgbClr val="C00000"/>
                </a:solidFill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Wingdings" panose="05000000000000000000" pitchFamily="2" charset="2"/>
              </a:rPr>
              <a:t> B D G C E F 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中序</a:t>
            </a:r>
            <a:r>
              <a:rPr lang="zh-CN" altLang="en-US" dirty="0">
                <a:sym typeface="Wingdings" panose="05000000000000000000" pitchFamily="2" charset="2"/>
              </a:rPr>
              <a:t>：左   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根</a:t>
            </a:r>
            <a:r>
              <a:rPr lang="zh-CN" altLang="en-US" dirty="0">
                <a:sym typeface="Wingdings" panose="05000000000000000000" pitchFamily="2" charset="2"/>
              </a:rPr>
              <a:t>    右        </a:t>
            </a:r>
            <a:r>
              <a:rPr lang="en-US" altLang="zh-CN" dirty="0">
                <a:sym typeface="Wingdings" panose="05000000000000000000" pitchFamily="2" charset="2"/>
              </a:rPr>
              <a:t>D G B </a:t>
            </a:r>
            <a:r>
              <a:rPr lang="en-US" altLang="zh-CN" b="1" dirty="0">
                <a:solidFill>
                  <a:srgbClr val="C00000"/>
                </a:solidFill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Wingdings" panose="05000000000000000000" pitchFamily="2" charset="2"/>
              </a:rPr>
              <a:t> E C F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dirty="0" smtClean="0"/>
              <a:t>算法参考：前序中的第一个元素是根，在中序中根把树分为左子树和右子树（可考递归处理算法）</a:t>
            </a:r>
            <a:endParaRPr lang="zh-CN" altLang="en-US" sz="1800" dirty="0" smtClean="0"/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问题：已知二叉树的前序、后序序列能否唯一确定一棵二叉树？？（不能！）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pPr lvl="1" eaLnBrk="1" hangingPunct="1"/>
            <a:endParaRPr lang="en-US" altLang="zh-CN" dirty="0" smtClean="0">
              <a:solidFill>
                <a:srgbClr val="FFFF00"/>
              </a:solidFill>
            </a:endParaRPr>
          </a:p>
        </p:txBody>
      </p:sp>
      <p:grpSp>
        <p:nvGrpSpPr>
          <p:cNvPr id="5" name="Group 2"/>
          <p:cNvGrpSpPr/>
          <p:nvPr/>
        </p:nvGrpSpPr>
        <p:grpSpPr bwMode="auto">
          <a:xfrm>
            <a:off x="-36512" y="1043735"/>
            <a:ext cx="1747520" cy="1743568"/>
            <a:chOff x="5600" y="2491"/>
            <a:chExt cx="3045" cy="2202"/>
          </a:xfrm>
        </p:grpSpPr>
        <p:grpSp>
          <p:nvGrpSpPr>
            <p:cNvPr id="6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38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35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E</a:t>
                </a:r>
                <a:endParaRPr kumimoji="0" lang="en-US" altLang="zh-CN" sz="1600" b="1" dirty="0"/>
              </a:p>
            </p:txBody>
          </p:sp>
          <p:sp>
            <p:nvSpPr>
              <p:cNvPr id="31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1</a:t>
              </a:r>
              <a:endParaRPr kumimoji="0" lang="en-US" altLang="zh-CN" sz="1600" b="1" dirty="0"/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2</a:t>
              </a:r>
              <a:endParaRPr kumimoji="0" lang="en-US" altLang="zh-CN" sz="1600" b="1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二叉树的销毁</a:t>
            </a:r>
            <a:r>
              <a:rPr lang="en-US" altLang="zh-CN" dirty="0" smtClean="0"/>
              <a:t>(</a:t>
            </a:r>
            <a:r>
              <a:rPr lang="zh-CN" altLang="en-US" dirty="0" smtClean="0"/>
              <a:t>递归算法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03648" y="885277"/>
            <a:ext cx="7517099" cy="58560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+mj-ea"/>
              </a:rPr>
              <a:t>template&lt;class </a:t>
            </a:r>
            <a:r>
              <a:rPr lang="en-US" altLang="zh-CN" dirty="0">
                <a:latin typeface="+mj-lt"/>
                <a:ea typeface="+mj-ea"/>
              </a:rPr>
              <a:t>T</a:t>
            </a:r>
            <a:r>
              <a:rPr lang="en-US" altLang="zh-CN" dirty="0" smtClean="0">
                <a:latin typeface="+mj-lt"/>
                <a:ea typeface="+mj-ea"/>
              </a:rPr>
              <a:t>&gt;          /*</a:t>
            </a:r>
            <a:r>
              <a:rPr lang="zh-CN" altLang="en-US" dirty="0" smtClean="0">
                <a:latin typeface="+mj-lt"/>
                <a:ea typeface="+mj-ea"/>
              </a:rPr>
              <a:t>练习写注释</a:t>
            </a:r>
            <a:r>
              <a:rPr lang="en-US" altLang="zh-CN" dirty="0" smtClean="0">
                <a:latin typeface="+mj-lt"/>
                <a:ea typeface="+mj-ea"/>
              </a:rPr>
              <a:t>*/</a:t>
            </a:r>
            <a:endParaRPr lang="en-US" altLang="zh-CN" dirty="0">
              <a:latin typeface="+mj-lt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  <a:ea typeface="+mj-ea"/>
              </a:rPr>
              <a:t>void </a:t>
            </a:r>
            <a:r>
              <a:rPr lang="en-US" altLang="zh-CN" dirty="0" err="1">
                <a:latin typeface="+mj-lt"/>
                <a:ea typeface="+mj-ea"/>
              </a:rPr>
              <a:t>BinaryTree</a:t>
            </a:r>
            <a:r>
              <a:rPr lang="en-US" altLang="zh-CN" dirty="0">
                <a:latin typeface="+mj-lt"/>
                <a:ea typeface="+mj-ea"/>
              </a:rPr>
              <a:t>&lt;T&gt;::Clear(</a:t>
            </a:r>
            <a:r>
              <a:rPr lang="en-US" altLang="zh-CN" dirty="0" err="1">
                <a:latin typeface="+mj-lt"/>
                <a:ea typeface="+mj-ea"/>
              </a:rPr>
              <a:t>BTNode</a:t>
            </a:r>
            <a:r>
              <a:rPr lang="en-US" altLang="zh-CN" dirty="0">
                <a:latin typeface="+mj-lt"/>
                <a:ea typeface="+mj-ea"/>
              </a:rPr>
              <a:t>&lt;T&gt;* t)</a:t>
            </a:r>
            <a:endParaRPr lang="en-US" altLang="zh-CN" dirty="0">
              <a:latin typeface="+mj-lt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  <a:ea typeface="+mj-ea"/>
              </a:rPr>
              <a:t>{  if(t)</a:t>
            </a:r>
            <a:endParaRPr lang="en-US" altLang="zh-CN" dirty="0">
              <a:latin typeface="+mj-lt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  <a:ea typeface="+mj-ea"/>
              </a:rPr>
              <a:t>   { Clear(t-&gt;</a:t>
            </a:r>
            <a:r>
              <a:rPr lang="en-US" altLang="zh-CN" dirty="0" err="1">
                <a:latin typeface="+mj-lt"/>
                <a:ea typeface="+mj-ea"/>
              </a:rPr>
              <a:t>lChild</a:t>
            </a:r>
            <a:r>
              <a:rPr lang="en-US" altLang="zh-CN" dirty="0">
                <a:latin typeface="+mj-lt"/>
                <a:ea typeface="+mj-ea"/>
              </a:rPr>
              <a:t>);</a:t>
            </a:r>
            <a:endParaRPr lang="en-US" altLang="zh-CN" dirty="0">
              <a:latin typeface="+mj-lt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  <a:ea typeface="+mj-ea"/>
              </a:rPr>
              <a:t>     Clear(t-&gt;</a:t>
            </a:r>
            <a:r>
              <a:rPr lang="en-US" altLang="zh-CN" dirty="0" err="1">
                <a:latin typeface="+mj-lt"/>
                <a:ea typeface="+mj-ea"/>
              </a:rPr>
              <a:t>rChild</a:t>
            </a:r>
            <a:r>
              <a:rPr lang="en-US" altLang="zh-CN" dirty="0">
                <a:latin typeface="+mj-lt"/>
                <a:ea typeface="+mj-ea"/>
              </a:rPr>
              <a:t>);</a:t>
            </a:r>
            <a:endParaRPr lang="en-US" altLang="zh-CN" dirty="0">
              <a:latin typeface="+mj-lt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  <a:ea typeface="+mj-ea"/>
              </a:rPr>
              <a:t>     </a:t>
            </a:r>
            <a:r>
              <a:rPr lang="en-US" altLang="zh-CN" dirty="0" err="1" smtClean="0">
                <a:latin typeface="+mj-lt"/>
                <a:ea typeface="+mj-ea"/>
              </a:rPr>
              <a:t>viste</a:t>
            </a:r>
            <a:r>
              <a:rPr lang="en-US" altLang="zh-CN" dirty="0" smtClean="0">
                <a:latin typeface="+mj-lt"/>
                <a:ea typeface="+mj-ea"/>
              </a:rPr>
              <a:t>(t);</a:t>
            </a:r>
            <a:endParaRPr lang="en-US" altLang="zh-CN" dirty="0">
              <a:latin typeface="+mj-lt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  <a:ea typeface="+mj-ea"/>
              </a:rPr>
              <a:t>     delete t;</a:t>
            </a:r>
            <a:endParaRPr lang="en-US" altLang="zh-CN" dirty="0">
              <a:latin typeface="+mj-lt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  <a:ea typeface="+mj-ea"/>
              </a:rPr>
              <a:t>   }</a:t>
            </a:r>
            <a:endParaRPr lang="en-US" altLang="zh-CN" dirty="0">
              <a:latin typeface="+mj-lt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  <a:ea typeface="+mj-ea"/>
              </a:rPr>
              <a:t>}</a:t>
            </a:r>
            <a:endParaRPr lang="en-US" altLang="zh-CN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二叉树的其它应用</a:t>
            </a:r>
            <a:endParaRPr lang="zh-CN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典型二叉树的应用例子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求二叉树的</a:t>
            </a:r>
            <a:r>
              <a:rPr lang="zh-CN" altLang="en-US" dirty="0"/>
              <a:t>深度</a:t>
            </a:r>
            <a:r>
              <a:rPr lang="zh-CN" altLang="en-US" sz="2000" dirty="0" smtClean="0">
                <a:solidFill>
                  <a:srgbClr val="C00000"/>
                </a:solidFill>
              </a:rPr>
              <a:t>（遍历</a:t>
            </a:r>
            <a:r>
              <a:rPr lang="en-US" altLang="zh-CN" sz="2000" dirty="0" smtClean="0">
                <a:solidFill>
                  <a:srgbClr val="C00000"/>
                </a:solidFill>
              </a:rPr>
              <a:t>+</a:t>
            </a:r>
            <a:r>
              <a:rPr lang="zh-CN" altLang="en-US" sz="2000" dirty="0" smtClean="0">
                <a:solidFill>
                  <a:srgbClr val="C00000"/>
                </a:solidFill>
              </a:rPr>
              <a:t>堆栈</a:t>
            </a:r>
            <a:r>
              <a:rPr lang="zh-CN" altLang="en-US" sz="2000" dirty="0">
                <a:solidFill>
                  <a:srgbClr val="C00000"/>
                </a:solidFill>
              </a:rPr>
              <a:t>深度</a:t>
            </a:r>
            <a:r>
              <a:rPr lang="en-US" altLang="zh-CN" sz="2000" dirty="0">
                <a:solidFill>
                  <a:srgbClr val="C00000"/>
                </a:solidFill>
              </a:rPr>
              <a:t>?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二叉树的复制</a:t>
            </a:r>
            <a:r>
              <a:rPr lang="zh-CN" altLang="en-US" sz="2000" dirty="0">
                <a:solidFill>
                  <a:srgbClr val="C00000"/>
                </a:solidFill>
              </a:rPr>
              <a:t>（遍历</a:t>
            </a:r>
            <a:r>
              <a:rPr lang="en-US" altLang="zh-CN" sz="2000" dirty="0" smtClean="0">
                <a:solidFill>
                  <a:srgbClr val="C00000"/>
                </a:solidFill>
              </a:rPr>
              <a:t>+</a:t>
            </a:r>
            <a:r>
              <a:rPr lang="zh-CN" altLang="en-US" sz="2000" dirty="0" smtClean="0">
                <a:solidFill>
                  <a:srgbClr val="C00000"/>
                </a:solidFill>
              </a:rPr>
              <a:t>创建）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求树中结点的</a:t>
            </a:r>
            <a:r>
              <a:rPr lang="zh-CN" altLang="en-US" dirty="0"/>
              <a:t>层次</a:t>
            </a:r>
            <a:r>
              <a:rPr lang="zh-CN" altLang="en-US" sz="2000" dirty="0">
                <a:solidFill>
                  <a:srgbClr val="C00000"/>
                </a:solidFill>
              </a:rPr>
              <a:t>（遍历</a:t>
            </a:r>
            <a:r>
              <a:rPr lang="en-US" altLang="zh-CN" sz="2000" dirty="0">
                <a:solidFill>
                  <a:srgbClr val="C00000"/>
                </a:solidFill>
              </a:rPr>
              <a:t>+</a:t>
            </a:r>
            <a:r>
              <a:rPr lang="zh-CN" altLang="en-US" sz="2000" dirty="0">
                <a:solidFill>
                  <a:srgbClr val="C00000"/>
                </a:solidFill>
              </a:rPr>
              <a:t>堆栈深度</a:t>
            </a:r>
            <a:r>
              <a:rPr lang="en-US" altLang="zh-CN" sz="2000" dirty="0">
                <a:solidFill>
                  <a:srgbClr val="C00000"/>
                </a:solidFill>
              </a:rPr>
              <a:t>?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判断二叉树的形态（是否为完全二叉树）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求二叉树中结点的个数、叶子的个数、度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、度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的结点的个数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 </a:t>
            </a:r>
            <a:r>
              <a:rPr lang="zh-CN" altLang="en-US" dirty="0" smtClean="0"/>
              <a:t>线索二叉树（略）</a:t>
            </a:r>
            <a:endParaRPr lang="zh-CN" altLang="en-US" dirty="0" smtClean="0"/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196752"/>
            <a:ext cx="7620000" cy="432048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线索二叉树</a:t>
            </a:r>
            <a:endParaRPr lang="zh-CN" altLang="en-US" sz="28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>
                <a:solidFill>
                  <a:srgbClr val="C00000"/>
                </a:solidFill>
              </a:rPr>
              <a:t>遍历的实质</a:t>
            </a:r>
            <a:r>
              <a:rPr lang="zh-CN" altLang="en-US" sz="2400" dirty="0" smtClean="0"/>
              <a:t>：按某种顺序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某种遍历方式）将非线性序列排列为</a:t>
            </a:r>
            <a:r>
              <a:rPr lang="zh-CN" altLang="en-US" sz="2400" dirty="0" smtClean="0">
                <a:solidFill>
                  <a:srgbClr val="C00000"/>
                </a:solidFill>
              </a:rPr>
              <a:t>一个线性序列</a:t>
            </a:r>
            <a:r>
              <a:rPr lang="zh-CN" altLang="en-US" sz="2400" dirty="0" smtClean="0"/>
              <a:t>，即除第一个结点外，每个结点有一个直接前驱，除最后一个结点外，每个结点有一个直接后继</a:t>
            </a:r>
            <a:endParaRPr lang="zh-CN" altLang="en-US" sz="2400" dirty="0" smtClean="0"/>
          </a:p>
          <a:p>
            <a:pPr lvl="1" eaLnBrk="1" hangingPunct="1">
              <a:lnSpc>
                <a:spcPct val="110000"/>
              </a:lnSpc>
              <a:defRPr/>
            </a:pPr>
            <a:endParaRPr lang="zh-CN" altLang="en-US" sz="16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二叉树中每个结点直接</a:t>
            </a:r>
            <a:r>
              <a:rPr lang="zh-CN" altLang="en-US" sz="2400" dirty="0" smtClean="0">
                <a:solidFill>
                  <a:srgbClr val="C00000"/>
                </a:solidFill>
              </a:rPr>
              <a:t>前驱</a:t>
            </a:r>
            <a:r>
              <a:rPr lang="zh-CN" altLang="en-US" sz="2400" dirty="0" smtClean="0"/>
              <a:t>、直接</a:t>
            </a:r>
            <a:r>
              <a:rPr lang="zh-CN" altLang="en-US" sz="2400" dirty="0">
                <a:solidFill>
                  <a:srgbClr val="C00000"/>
                </a:solidFill>
              </a:rPr>
              <a:t>后继</a:t>
            </a:r>
            <a:r>
              <a:rPr lang="zh-CN" altLang="en-US" sz="2400" dirty="0" smtClean="0"/>
              <a:t>只能在二叉树</a:t>
            </a:r>
            <a:r>
              <a:rPr lang="zh-CN" altLang="en-US" sz="2400" dirty="0">
                <a:solidFill>
                  <a:srgbClr val="C00000"/>
                </a:solidFill>
              </a:rPr>
              <a:t>遍历的动态过程</a:t>
            </a:r>
            <a:r>
              <a:rPr lang="zh-CN" altLang="en-US" sz="2400" dirty="0" smtClean="0"/>
              <a:t>中得到这些信息。</a:t>
            </a:r>
            <a:endParaRPr lang="zh-CN" altLang="en-US" sz="2400" dirty="0" smtClean="0"/>
          </a:p>
          <a:p>
            <a:pPr lvl="1">
              <a:defRPr/>
            </a:pPr>
            <a:endParaRPr lang="zh-CN" altLang="en-US" sz="1600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一个具有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zh-CN" altLang="en-US" sz="2400" dirty="0" smtClean="0"/>
              <a:t>个结点的二叉树若采用二叉链表存储结构，在</a:t>
            </a:r>
            <a:r>
              <a:rPr lang="en-US" altLang="zh-CN" sz="2400" dirty="0">
                <a:solidFill>
                  <a:srgbClr val="C00000"/>
                </a:solidFill>
              </a:rPr>
              <a:t>2n</a:t>
            </a:r>
            <a:r>
              <a:rPr lang="zh-CN" altLang="en-US" sz="2400" dirty="0" smtClean="0"/>
              <a:t>个指针域中只有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zh-CN" altLang="en-US" sz="2400" dirty="0">
                <a:solidFill>
                  <a:srgbClr val="C00000"/>
                </a:solidFill>
              </a:rPr>
              <a:t>－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个</a:t>
            </a:r>
            <a:r>
              <a:rPr lang="zh-CN" altLang="en-US" sz="2400" dirty="0" smtClean="0"/>
              <a:t>指针域是用来存储结点孩子的地址，还有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zh-CN" altLang="en-US" sz="2400" dirty="0">
                <a:solidFill>
                  <a:srgbClr val="C00000"/>
                </a:solidFill>
              </a:rPr>
              <a:t>＋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个空指针域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线索二叉树的定义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052736"/>
            <a:ext cx="7620000" cy="4464496"/>
          </a:xfrm>
        </p:spPr>
        <p:txBody>
          <a:bodyPr/>
          <a:lstStyle/>
          <a:p>
            <a:pPr marL="457200" lvl="1" indent="-457200">
              <a:buClr>
                <a:schemeClr val="tx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sz="2400" dirty="0">
                <a:latin typeface="+mj-lt"/>
                <a:ea typeface="+mj-ea"/>
                <a:cs typeface="+mn-cs"/>
              </a:rPr>
              <a:t>为了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j-ea"/>
                <a:cs typeface="+mn-cs"/>
              </a:rPr>
              <a:t>保留</a:t>
            </a:r>
            <a:r>
              <a:rPr lang="zh-CN" altLang="en-US" sz="2400" dirty="0">
                <a:latin typeface="+mj-lt"/>
                <a:ea typeface="+mj-ea"/>
                <a:cs typeface="+mn-cs"/>
              </a:rPr>
              <a:t>结点在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j-ea"/>
                <a:cs typeface="+mn-cs"/>
              </a:rPr>
              <a:t>某种遍历序列</a:t>
            </a:r>
            <a:r>
              <a:rPr lang="zh-CN" altLang="en-US" sz="2400" dirty="0">
                <a:latin typeface="+mj-lt"/>
                <a:ea typeface="+mj-ea"/>
                <a:cs typeface="+mn-cs"/>
              </a:rPr>
              <a:t>中得到的直接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j-ea"/>
                <a:cs typeface="+mn-cs"/>
              </a:rPr>
              <a:t>前驱</a:t>
            </a:r>
            <a:r>
              <a:rPr lang="zh-CN" altLang="en-US" sz="2400" dirty="0">
                <a:latin typeface="+mj-lt"/>
                <a:ea typeface="+mj-ea"/>
                <a:cs typeface="+mn-cs"/>
              </a:rPr>
              <a:t>和直接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j-ea"/>
                <a:cs typeface="+mn-cs"/>
              </a:rPr>
              <a:t>后继</a:t>
            </a:r>
            <a:r>
              <a:rPr lang="zh-CN" altLang="en-US" sz="2400" dirty="0">
                <a:latin typeface="+mj-lt"/>
                <a:ea typeface="+mj-ea"/>
                <a:cs typeface="+mn-cs"/>
              </a:rPr>
              <a:t>的位置信息，可以利用二叉树的二叉链表存储结构中的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j-ea"/>
                <a:cs typeface="+mn-cs"/>
              </a:rPr>
              <a:t>空指针域来</a:t>
            </a:r>
            <a:r>
              <a:rPr lang="zh-CN" altLang="en-US" sz="2400" b="1" dirty="0" smtClean="0">
                <a:solidFill>
                  <a:srgbClr val="C00000"/>
                </a:solidFill>
                <a:latin typeface="+mj-lt"/>
                <a:ea typeface="+mj-ea"/>
                <a:cs typeface="+mn-cs"/>
              </a:rPr>
              <a:t>指示</a:t>
            </a:r>
            <a:r>
              <a:rPr lang="en-US" altLang="zh-CN" sz="2400" b="1" dirty="0" smtClean="0">
                <a:solidFill>
                  <a:srgbClr val="C00000"/>
                </a:solidFill>
                <a:latin typeface="+mj-lt"/>
                <a:ea typeface="+mj-ea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latin typeface="+mj-lt"/>
                <a:ea typeface="+mj-ea"/>
                <a:cs typeface="+mn-cs"/>
              </a:rPr>
              <a:t>空位置的复用</a:t>
            </a:r>
            <a:r>
              <a:rPr lang="en-US" altLang="zh-CN" sz="2400" b="1" dirty="0" smtClean="0">
                <a:solidFill>
                  <a:srgbClr val="C00000"/>
                </a:solidFill>
                <a:latin typeface="+mj-lt"/>
                <a:ea typeface="+mj-ea"/>
                <a:cs typeface="+mn-cs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+mj-ea"/>
              <a:cs typeface="+mn-cs"/>
            </a:endParaRPr>
          </a:p>
          <a:p>
            <a:pPr marL="857250" lvl="2" indent="-457200">
              <a:buClr>
                <a:schemeClr val="tx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sz="2000" dirty="0" smtClean="0">
                <a:latin typeface="+mj-lt"/>
                <a:ea typeface="+mj-ea"/>
                <a:cs typeface="+mn-cs"/>
              </a:rPr>
              <a:t>若</a:t>
            </a:r>
            <a:r>
              <a:rPr lang="zh-CN" altLang="en-US" sz="2000" dirty="0">
                <a:latin typeface="+mj-lt"/>
                <a:ea typeface="+mj-ea"/>
                <a:cs typeface="+mn-cs"/>
              </a:rPr>
              <a:t>结点的左孩子指针域为空，则 </a:t>
            </a:r>
            <a:r>
              <a:rPr lang="en-US" altLang="zh-CN" sz="2000" dirty="0" err="1">
                <a:latin typeface="+mj-lt"/>
                <a:ea typeface="+mj-ea"/>
                <a:cs typeface="+mn-cs"/>
              </a:rPr>
              <a:t>lchild</a:t>
            </a:r>
            <a:r>
              <a:rPr lang="en-US" altLang="zh-CN" sz="2000" dirty="0">
                <a:latin typeface="+mj-lt"/>
                <a:ea typeface="+mj-ea"/>
                <a:cs typeface="+mn-cs"/>
              </a:rPr>
              <a:t> </a:t>
            </a:r>
            <a:r>
              <a:rPr lang="zh-CN" altLang="en-US" sz="2000" dirty="0">
                <a:latin typeface="+mj-lt"/>
                <a:ea typeface="+mj-ea"/>
                <a:cs typeface="+mn-cs"/>
              </a:rPr>
              <a:t>指向 </a:t>
            </a:r>
            <a:r>
              <a:rPr lang="zh-CN" altLang="en-US" sz="2000" dirty="0" smtClean="0">
                <a:latin typeface="+mj-lt"/>
                <a:ea typeface="+mj-ea"/>
                <a:cs typeface="+mn-cs"/>
              </a:rPr>
              <a:t>某种</a:t>
            </a:r>
            <a:r>
              <a:rPr lang="zh-CN" altLang="en-US" sz="2000" dirty="0">
                <a:latin typeface="+mj-lt"/>
                <a:ea typeface="+mj-ea"/>
                <a:cs typeface="+mn-cs"/>
              </a:rPr>
              <a:t>遍历序 列中的</a:t>
            </a:r>
            <a:r>
              <a:rPr lang="zh-CN" altLang="en-US" b="1" dirty="0">
                <a:solidFill>
                  <a:srgbClr val="0070C0"/>
                </a:solidFill>
                <a:latin typeface="+mj-lt"/>
                <a:ea typeface="+mj-ea"/>
                <a:cs typeface="+mn-cs"/>
              </a:rPr>
              <a:t>直接前驱结点</a:t>
            </a:r>
            <a:endParaRPr lang="zh-CN" altLang="en-US" b="1" dirty="0">
              <a:solidFill>
                <a:srgbClr val="0070C0"/>
              </a:solidFill>
              <a:latin typeface="+mj-lt"/>
              <a:ea typeface="+mj-ea"/>
              <a:cs typeface="+mn-cs"/>
            </a:endParaRPr>
          </a:p>
          <a:p>
            <a:pPr marL="857250" lvl="2" indent="-457200">
              <a:buClr>
                <a:schemeClr val="tx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sz="2000" dirty="0">
                <a:latin typeface="+mj-lt"/>
                <a:ea typeface="+mj-ea"/>
                <a:cs typeface="+mn-cs"/>
              </a:rPr>
              <a:t>若结点的右孩子指针域为空，则 </a:t>
            </a:r>
            <a:r>
              <a:rPr lang="en-US" altLang="zh-CN" sz="2000" dirty="0" err="1">
                <a:latin typeface="+mj-lt"/>
                <a:ea typeface="+mj-ea"/>
                <a:cs typeface="+mn-cs"/>
              </a:rPr>
              <a:t>rchild</a:t>
            </a:r>
            <a:r>
              <a:rPr lang="en-US" altLang="zh-CN" sz="2000" dirty="0">
                <a:latin typeface="+mj-lt"/>
                <a:ea typeface="+mj-ea"/>
                <a:cs typeface="+mn-cs"/>
              </a:rPr>
              <a:t> </a:t>
            </a:r>
            <a:r>
              <a:rPr lang="zh-CN" altLang="en-US" sz="2000" dirty="0">
                <a:latin typeface="+mj-lt"/>
                <a:ea typeface="+mj-ea"/>
                <a:cs typeface="+mn-cs"/>
              </a:rPr>
              <a:t>指向 </a:t>
            </a:r>
            <a:r>
              <a:rPr lang="zh-CN" altLang="en-US" sz="2000" dirty="0" smtClean="0">
                <a:latin typeface="+mj-lt"/>
                <a:ea typeface="+mj-ea"/>
                <a:cs typeface="+mn-cs"/>
              </a:rPr>
              <a:t>某种</a:t>
            </a:r>
            <a:r>
              <a:rPr lang="zh-CN" altLang="en-US" sz="2000" dirty="0">
                <a:latin typeface="+mj-lt"/>
                <a:ea typeface="+mj-ea"/>
                <a:cs typeface="+mn-cs"/>
              </a:rPr>
              <a:t>遍历序列中的</a:t>
            </a:r>
            <a:r>
              <a:rPr lang="zh-CN" altLang="en-US" b="1" dirty="0">
                <a:solidFill>
                  <a:srgbClr val="0070C0"/>
                </a:solidFill>
                <a:latin typeface="+mj-lt"/>
                <a:ea typeface="+mj-ea"/>
                <a:cs typeface="+mn-cs"/>
              </a:rPr>
              <a:t>直接后继结点</a:t>
            </a:r>
            <a:endParaRPr lang="zh-CN" altLang="en-US" b="1" dirty="0">
              <a:solidFill>
                <a:srgbClr val="0070C0"/>
              </a:solidFill>
              <a:latin typeface="+mj-lt"/>
              <a:ea typeface="+mj-ea"/>
              <a:cs typeface="+mn-cs"/>
            </a:endParaRPr>
          </a:p>
          <a:p>
            <a:pPr marL="857250" lvl="2" indent="-457200">
              <a:buClr>
                <a:schemeClr val="tx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sz="2000" dirty="0">
                <a:latin typeface="+mj-lt"/>
                <a:ea typeface="+mj-ea"/>
                <a:cs typeface="+mn-cs"/>
              </a:rPr>
              <a:t>非空的指针域，仍然分别指向其左孩子、右孩子</a:t>
            </a:r>
            <a:endParaRPr lang="zh-CN" altLang="en-US" sz="2000" dirty="0">
              <a:latin typeface="+mj-lt"/>
              <a:ea typeface="+mj-ea"/>
              <a:cs typeface="+mn-cs"/>
            </a:endParaRPr>
          </a:p>
          <a:p>
            <a:pPr marL="457200" lvl="1" indent="-457200">
              <a:buClr>
                <a:schemeClr val="tx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sz="2400" dirty="0" smtClean="0">
                <a:latin typeface="+mj-lt"/>
                <a:ea typeface="+mj-ea"/>
                <a:cs typeface="+mn-cs"/>
              </a:rPr>
              <a:t>这些</a:t>
            </a:r>
            <a:r>
              <a:rPr lang="zh-CN" altLang="en-US" sz="2400" dirty="0">
                <a:latin typeface="+mj-lt"/>
                <a:ea typeface="+mj-ea"/>
                <a:cs typeface="+mn-cs"/>
              </a:rPr>
              <a:t>指向直接前驱结点和指向直接后继结点的指针被称为线索（</a:t>
            </a:r>
            <a:r>
              <a:rPr lang="en-US" altLang="zh-CN" sz="2400" dirty="0">
                <a:latin typeface="+mj-lt"/>
                <a:ea typeface="+mj-ea"/>
                <a:cs typeface="+mn-cs"/>
              </a:rPr>
              <a:t>thread</a:t>
            </a:r>
            <a:r>
              <a:rPr lang="zh-CN" altLang="en-US" sz="2400" dirty="0">
                <a:latin typeface="+mj-lt"/>
                <a:ea typeface="+mj-ea"/>
                <a:cs typeface="+mn-cs"/>
              </a:rPr>
              <a:t>），加了线索的二叉树称为线索二叉树。</a:t>
            </a:r>
            <a:endParaRPr lang="zh-CN" altLang="en-US" sz="2400" dirty="0">
              <a:latin typeface="+mj-lt"/>
              <a:ea typeface="+mj-ea"/>
              <a:cs typeface="+mn-cs"/>
            </a:endParaRPr>
          </a:p>
          <a:p>
            <a:pPr marL="457200" indent="-457200">
              <a:defRPr/>
            </a:pPr>
            <a:r>
              <a:rPr lang="zh-CN" altLang="en-US" sz="2400" dirty="0" smtClean="0">
                <a:latin typeface="+mj-lt"/>
                <a:ea typeface="+mj-ea"/>
              </a:rPr>
              <a:t>线索</a:t>
            </a:r>
            <a:r>
              <a:rPr lang="zh-CN" altLang="en-US" sz="2400" dirty="0">
                <a:latin typeface="+mj-lt"/>
                <a:ea typeface="+mj-ea"/>
              </a:rPr>
              <a:t>二叉树将为二叉树的遍历提供许多便利。</a:t>
            </a:r>
            <a:r>
              <a:rPr lang="zh-CN" altLang="en-US" sz="2800" dirty="0">
                <a:latin typeface="+mj-lt"/>
                <a:ea typeface="+mj-ea"/>
              </a:rPr>
              <a:t> </a:t>
            </a:r>
            <a:endParaRPr lang="zh-CN" altLang="en-US" sz="2800" dirty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defRPr/>
            </a:pPr>
            <a:r>
              <a:rPr lang="zh-CN" altLang="en-US" sz="2400" dirty="0">
                <a:latin typeface="+mj-lt"/>
                <a:ea typeface="+mj-ea"/>
              </a:rPr>
              <a:t>如何区别某结点的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j-ea"/>
              </a:rPr>
              <a:t>指针域</a:t>
            </a:r>
            <a:r>
              <a:rPr lang="zh-CN" altLang="en-US" sz="2400" dirty="0">
                <a:latin typeface="+mj-lt"/>
                <a:ea typeface="+mj-ea"/>
              </a:rPr>
              <a:t>内存放的是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j-ea"/>
              </a:rPr>
              <a:t>指针</a:t>
            </a:r>
            <a:r>
              <a:rPr lang="zh-CN" altLang="en-US" sz="2400" dirty="0">
                <a:latin typeface="+mj-lt"/>
                <a:ea typeface="+mj-ea"/>
              </a:rPr>
              <a:t>还是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j-ea"/>
              </a:rPr>
              <a:t>线索</a:t>
            </a:r>
            <a:r>
              <a:rPr lang="zh-CN" altLang="en-US" sz="2400" dirty="0">
                <a:latin typeface="+mj-lt"/>
                <a:ea typeface="+mj-ea"/>
              </a:rPr>
              <a:t>？</a:t>
            </a:r>
            <a:endParaRPr lang="zh-CN" altLang="en-US" sz="2400" dirty="0">
              <a:latin typeface="+mj-lt"/>
              <a:ea typeface="+mj-ea"/>
            </a:endParaRPr>
          </a:p>
          <a:p>
            <a:pPr marL="457200" indent="-457200">
              <a:lnSpc>
                <a:spcPct val="130000"/>
              </a:lnSpc>
              <a:defRPr/>
            </a:pPr>
            <a:r>
              <a:rPr lang="zh-CN" altLang="en-US" sz="2400" dirty="0">
                <a:latin typeface="+mj-lt"/>
                <a:ea typeface="+mj-ea"/>
              </a:rPr>
              <a:t>   通常可以采用如下方法：</a:t>
            </a:r>
            <a:endParaRPr lang="zh-CN" altLang="en-US" sz="2400" dirty="0">
              <a:latin typeface="+mj-lt"/>
              <a:ea typeface="+mj-ea"/>
            </a:endParaRPr>
          </a:p>
          <a:p>
            <a:pPr marL="914400" lvl="1" indent="-457200" algn="just">
              <a:defRPr/>
            </a:pPr>
            <a:r>
              <a:rPr lang="zh-CN" altLang="en-US" sz="2400" dirty="0" smtClean="0"/>
              <a:t>每个</a:t>
            </a:r>
            <a:r>
              <a:rPr lang="zh-CN" altLang="en-US" sz="2400" dirty="0"/>
              <a:t>结点增设两个标志位域</a:t>
            </a:r>
            <a:r>
              <a:rPr lang="en-US" altLang="zh-CN" sz="2400" dirty="0" err="1"/>
              <a:t>ltag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rtag</a:t>
            </a:r>
            <a:endParaRPr lang="en-US" altLang="zh-CN" sz="2400" dirty="0"/>
          </a:p>
          <a:p>
            <a:pPr marL="914400" lvl="1" indent="-457200" algn="just">
              <a:defRPr/>
            </a:pPr>
            <a:endParaRPr lang="en-US" altLang="zh-CN" sz="2400" dirty="0" smtClean="0">
              <a:latin typeface="+mj-lt"/>
              <a:ea typeface="+mj-ea"/>
            </a:endParaRPr>
          </a:p>
          <a:p>
            <a:pPr marL="914400" lvl="1" indent="-457200" algn="just">
              <a:defRPr/>
            </a:pPr>
            <a:endParaRPr lang="en-US" altLang="zh-CN" sz="2400" dirty="0" smtClean="0">
              <a:latin typeface="+mj-lt"/>
              <a:ea typeface="+mj-ea"/>
            </a:endParaRPr>
          </a:p>
          <a:p>
            <a:pPr marL="914400" lvl="1" indent="-457200" algn="just">
              <a:defRPr/>
            </a:pP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 algn="just">
              <a:defRPr/>
            </a:pPr>
            <a:endParaRPr lang="en-US" altLang="zh-CN" sz="2400" dirty="0" smtClean="0">
              <a:latin typeface="+mj-lt"/>
              <a:ea typeface="+mj-ea"/>
            </a:endParaRPr>
          </a:p>
          <a:p>
            <a:pPr marL="914400" lvl="1" indent="-457200" algn="just">
              <a:defRPr/>
            </a:pPr>
            <a:r>
              <a:rPr lang="zh-CN" altLang="en-US" sz="2400" dirty="0" smtClean="0">
                <a:latin typeface="+mj-lt"/>
                <a:ea typeface="+mj-ea"/>
              </a:rPr>
              <a:t>标志</a:t>
            </a:r>
            <a:r>
              <a:rPr lang="zh-CN" altLang="en-US" sz="2400" dirty="0">
                <a:latin typeface="+mj-lt"/>
                <a:ea typeface="+mj-ea"/>
              </a:rPr>
              <a:t>位只占一个</a:t>
            </a:r>
            <a:r>
              <a:rPr lang="en-US" altLang="zh-CN" sz="2400" dirty="0">
                <a:latin typeface="+mj-lt"/>
                <a:ea typeface="+mj-ea"/>
              </a:rPr>
              <a:t>bit</a:t>
            </a:r>
            <a:r>
              <a:rPr lang="zh-CN" altLang="en-US" sz="2400" dirty="0">
                <a:latin typeface="+mj-lt"/>
                <a:ea typeface="+mj-ea"/>
              </a:rPr>
              <a:t>，这样就只需增加很少的存储空间。结点的结构为</a:t>
            </a:r>
            <a:r>
              <a:rPr lang="zh-CN" altLang="en-US" sz="2400" dirty="0" smtClean="0">
                <a:latin typeface="+mj-lt"/>
                <a:ea typeface="+mj-ea"/>
              </a:rPr>
              <a:t>：</a:t>
            </a:r>
            <a:endParaRPr lang="zh-CN" altLang="en-US" sz="2400" dirty="0">
              <a:latin typeface="+mj-lt"/>
              <a:ea typeface="+mj-ea"/>
            </a:endParaRPr>
          </a:p>
        </p:txBody>
      </p:sp>
      <p:grpSp>
        <p:nvGrpSpPr>
          <p:cNvPr id="54275" name="Group 3"/>
          <p:cNvGrpSpPr/>
          <p:nvPr/>
        </p:nvGrpSpPr>
        <p:grpSpPr bwMode="auto">
          <a:xfrm>
            <a:off x="2266528" y="6063952"/>
            <a:ext cx="5257800" cy="533400"/>
            <a:chOff x="2214" y="2958"/>
            <a:chExt cx="5040" cy="468"/>
          </a:xfrm>
        </p:grpSpPr>
        <p:sp>
          <p:nvSpPr>
            <p:cNvPr id="54285" name="Rectangle 4"/>
            <p:cNvSpPr>
              <a:spLocks noChangeArrowheads="1"/>
            </p:cNvSpPr>
            <p:nvPr/>
          </p:nvSpPr>
          <p:spPr bwMode="auto">
            <a:xfrm>
              <a:off x="2214" y="2958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/>
                <a:t> ltag</a:t>
              </a:r>
              <a:endParaRPr kumimoji="0" lang="en-US" altLang="zh-CN" sz="2400" b="1"/>
            </a:p>
          </p:txBody>
        </p:sp>
        <p:sp>
          <p:nvSpPr>
            <p:cNvPr id="54286" name="Rectangle 5"/>
            <p:cNvSpPr>
              <a:spLocks noChangeArrowheads="1"/>
            </p:cNvSpPr>
            <p:nvPr/>
          </p:nvSpPr>
          <p:spPr bwMode="auto">
            <a:xfrm>
              <a:off x="3114" y="2958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/>
                <a:t> lchild</a:t>
              </a:r>
              <a:endParaRPr kumimoji="0" lang="en-US" altLang="zh-CN" sz="2400" b="1"/>
            </a:p>
          </p:txBody>
        </p:sp>
        <p:sp>
          <p:nvSpPr>
            <p:cNvPr id="54287" name="Rectangle 6"/>
            <p:cNvSpPr>
              <a:spLocks noChangeArrowheads="1"/>
            </p:cNvSpPr>
            <p:nvPr/>
          </p:nvSpPr>
          <p:spPr bwMode="auto">
            <a:xfrm>
              <a:off x="4194" y="2958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/>
                <a:t>  data</a:t>
              </a:r>
              <a:endParaRPr kumimoji="0" lang="en-US" altLang="zh-CN" sz="2400" b="1"/>
            </a:p>
          </p:txBody>
        </p:sp>
        <p:sp>
          <p:nvSpPr>
            <p:cNvPr id="54288" name="Rectangle 7"/>
            <p:cNvSpPr>
              <a:spLocks noChangeArrowheads="1"/>
            </p:cNvSpPr>
            <p:nvPr/>
          </p:nvSpPr>
          <p:spPr bwMode="auto">
            <a:xfrm>
              <a:off x="5274" y="2958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/>
                <a:t> rchild</a:t>
              </a:r>
              <a:endParaRPr kumimoji="0" lang="en-US" altLang="zh-CN" sz="2400" b="1"/>
            </a:p>
          </p:txBody>
        </p:sp>
        <p:sp>
          <p:nvSpPr>
            <p:cNvPr id="54289" name="Rectangle 8"/>
            <p:cNvSpPr>
              <a:spLocks noChangeArrowheads="1"/>
            </p:cNvSpPr>
            <p:nvPr/>
          </p:nvSpPr>
          <p:spPr bwMode="auto">
            <a:xfrm>
              <a:off x="6354" y="2958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/>
                <a:t> rtag</a:t>
              </a:r>
              <a:endParaRPr kumimoji="0" lang="en-US" altLang="zh-CN" sz="2400" b="1"/>
            </a:p>
          </p:txBody>
        </p:sp>
      </p:grpSp>
      <p:grpSp>
        <p:nvGrpSpPr>
          <p:cNvPr id="54276" name="Group 18"/>
          <p:cNvGrpSpPr/>
          <p:nvPr/>
        </p:nvGrpSpPr>
        <p:grpSpPr bwMode="auto">
          <a:xfrm>
            <a:off x="1805880" y="2956224"/>
            <a:ext cx="7086600" cy="979488"/>
            <a:chOff x="768" y="1488"/>
            <a:chExt cx="4464" cy="617"/>
          </a:xfrm>
        </p:grpSpPr>
        <p:sp>
          <p:nvSpPr>
            <p:cNvPr id="328714" name="Text Box 10"/>
            <p:cNvSpPr txBox="1">
              <a:spLocks noChangeArrowheads="1"/>
            </p:cNvSpPr>
            <p:nvPr/>
          </p:nvSpPr>
          <p:spPr bwMode="auto">
            <a:xfrm>
              <a:off x="1344" y="1488"/>
              <a:ext cx="3888" cy="6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lvl="1" algn="just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en-US" altLang="zh-CN" sz="2400" dirty="0">
                  <a:latin typeface="+mj-lt"/>
                  <a:ea typeface="+mj-ea"/>
                </a:rPr>
                <a:t>0  </a:t>
              </a:r>
              <a:r>
                <a:rPr lang="en-US" altLang="zh-CN" sz="2400" dirty="0" err="1">
                  <a:latin typeface="+mj-lt"/>
                  <a:ea typeface="+mj-ea"/>
                </a:rPr>
                <a:t>lchild</a:t>
              </a:r>
              <a:r>
                <a:rPr lang="zh-CN" altLang="en-US" sz="2400" dirty="0">
                  <a:latin typeface="+mj-lt"/>
                  <a:ea typeface="+mj-ea"/>
                </a:rPr>
                <a:t>是指针，指向结点的左孩子；</a:t>
              </a:r>
              <a:endParaRPr lang="zh-CN" altLang="en-US" sz="2400" dirty="0">
                <a:latin typeface="+mj-lt"/>
                <a:ea typeface="+mj-ea"/>
              </a:endParaRPr>
            </a:p>
            <a:p>
              <a:pPr lvl="1" algn="just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en-US" altLang="zh-CN" sz="2400" dirty="0">
                  <a:latin typeface="+mj-lt"/>
                  <a:ea typeface="+mj-ea"/>
                </a:rPr>
                <a:t>1  </a:t>
              </a:r>
              <a:r>
                <a:rPr lang="en-US" altLang="zh-CN" sz="2400" dirty="0" err="1">
                  <a:latin typeface="+mj-lt"/>
                  <a:ea typeface="+mj-ea"/>
                </a:rPr>
                <a:t>lchild</a:t>
              </a:r>
              <a:r>
                <a:rPr lang="zh-CN" altLang="en-US" sz="2400" dirty="0">
                  <a:latin typeface="+mj-lt"/>
                  <a:ea typeface="+mj-ea"/>
                </a:rPr>
                <a:t>是线索，指向结点的前驱结点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54283" name="AutoShape 11"/>
            <p:cNvSpPr/>
            <p:nvPr/>
          </p:nvSpPr>
          <p:spPr bwMode="auto">
            <a:xfrm>
              <a:off x="1584" y="163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28717" name="Text Box 13"/>
            <p:cNvSpPr txBox="1">
              <a:spLocks noChangeArrowheads="1"/>
            </p:cNvSpPr>
            <p:nvPr/>
          </p:nvSpPr>
          <p:spPr bwMode="auto">
            <a:xfrm>
              <a:off x="768" y="1632"/>
              <a:ext cx="720" cy="3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en-US" altLang="zh-CN" sz="2400" dirty="0" err="1" smtClean="0">
                  <a:latin typeface="+mj-lt"/>
                  <a:ea typeface="+mj-ea"/>
                </a:rPr>
                <a:t>ltag</a:t>
              </a:r>
              <a:r>
                <a:rPr lang="en-US" altLang="zh-CN" sz="2400" dirty="0" smtClean="0">
                  <a:latin typeface="+mj-lt"/>
                  <a:ea typeface="+mj-ea"/>
                </a:rPr>
                <a:t> </a:t>
              </a:r>
              <a:r>
                <a:rPr lang="en-US" altLang="zh-CN" sz="1800" dirty="0" smtClean="0">
                  <a:latin typeface="+mj-lt"/>
                  <a:ea typeface="+mj-ea"/>
                </a:rPr>
                <a:t>=</a:t>
              </a:r>
              <a:endParaRPr lang="zh-CN" altLang="en-US" sz="1800" dirty="0">
                <a:latin typeface="+mj-lt"/>
                <a:ea typeface="+mj-ea"/>
              </a:endParaRPr>
            </a:p>
          </p:txBody>
        </p:sp>
      </p:grpSp>
      <p:grpSp>
        <p:nvGrpSpPr>
          <p:cNvPr id="54277" name="Group 17"/>
          <p:cNvGrpSpPr/>
          <p:nvPr/>
        </p:nvGrpSpPr>
        <p:grpSpPr bwMode="auto">
          <a:xfrm>
            <a:off x="1805880" y="3964285"/>
            <a:ext cx="7086600" cy="904875"/>
            <a:chOff x="1536" y="3168"/>
            <a:chExt cx="4464" cy="570"/>
          </a:xfrm>
        </p:grpSpPr>
        <p:sp>
          <p:nvSpPr>
            <p:cNvPr id="328718" name="Text Box 14"/>
            <p:cNvSpPr txBox="1">
              <a:spLocks noChangeArrowheads="1"/>
            </p:cNvSpPr>
            <p:nvPr/>
          </p:nvSpPr>
          <p:spPr bwMode="auto">
            <a:xfrm>
              <a:off x="2112" y="3168"/>
              <a:ext cx="3888" cy="57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lvl="1" algn="just">
                <a:spcBef>
                  <a:spcPct val="20000"/>
                </a:spcBef>
                <a:defRPr/>
              </a:pPr>
              <a:r>
                <a:rPr lang="en-US" altLang="zh-CN" sz="2400">
                  <a:latin typeface="+mj-lt"/>
                  <a:ea typeface="+mj-ea"/>
                </a:rPr>
                <a:t>0  rchild</a:t>
              </a:r>
              <a:r>
                <a:rPr lang="zh-CN" altLang="en-US" sz="2400">
                  <a:latin typeface="+mj-lt"/>
                  <a:ea typeface="+mj-ea"/>
                </a:rPr>
                <a:t>是指针，指向结点的右孩子；</a:t>
              </a:r>
              <a:endParaRPr lang="zh-CN" altLang="en-US" sz="2400">
                <a:latin typeface="+mj-lt"/>
                <a:ea typeface="+mj-ea"/>
              </a:endParaRPr>
            </a:p>
            <a:p>
              <a:pPr lvl="1" algn="just">
                <a:spcBef>
                  <a:spcPct val="20000"/>
                </a:spcBef>
                <a:defRPr/>
              </a:pPr>
              <a:r>
                <a:rPr lang="en-US" altLang="zh-CN" sz="2400">
                  <a:latin typeface="+mj-lt"/>
                  <a:ea typeface="+mj-ea"/>
                </a:rPr>
                <a:t>1  rchild</a:t>
              </a:r>
              <a:r>
                <a:rPr lang="zh-CN" altLang="en-US" sz="2400">
                  <a:latin typeface="+mj-lt"/>
                  <a:ea typeface="+mj-ea"/>
                </a:rPr>
                <a:t>是线索，指向结点的后继结点</a:t>
              </a:r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54280" name="AutoShape 15"/>
            <p:cNvSpPr/>
            <p:nvPr/>
          </p:nvSpPr>
          <p:spPr bwMode="auto">
            <a:xfrm>
              <a:off x="2352" y="331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28720" name="Text Box 16"/>
            <p:cNvSpPr txBox="1">
              <a:spLocks noChangeArrowheads="1"/>
            </p:cNvSpPr>
            <p:nvPr/>
          </p:nvSpPr>
          <p:spPr bwMode="auto">
            <a:xfrm>
              <a:off x="1536" y="331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err="1" smtClean="0">
                  <a:latin typeface="+mj-lt"/>
                  <a:ea typeface="+mj-ea"/>
                </a:rPr>
                <a:t>rtag</a:t>
              </a:r>
              <a:r>
                <a:rPr lang="zh-CN" altLang="en-US" sz="1800" dirty="0" smtClean="0">
                  <a:latin typeface="+mj-lt"/>
                  <a:ea typeface="+mj-ea"/>
                </a:rPr>
                <a:t> </a:t>
              </a:r>
              <a:r>
                <a:rPr lang="en-US" altLang="zh-CN" sz="1800" dirty="0" smtClean="0">
                  <a:latin typeface="+mj-lt"/>
                  <a:ea typeface="+mj-ea"/>
                </a:rPr>
                <a:t>=</a:t>
              </a:r>
              <a:endParaRPr lang="zh-CN" altLang="en-US" sz="1800" dirty="0">
                <a:latin typeface="+mj-lt"/>
                <a:ea typeface="+mj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线索二叉树的存储</a:t>
            </a:r>
            <a:endParaRPr lang="zh-CN" altLang="en-US" dirty="0"/>
          </a:p>
        </p:txBody>
      </p:sp>
      <p:sp>
        <p:nvSpPr>
          <p:cNvPr id="21" name="AutoShape 11"/>
          <p:cNvSpPr/>
          <p:nvPr/>
        </p:nvSpPr>
        <p:spPr bwMode="auto">
          <a:xfrm>
            <a:off x="2872680" y="3132138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1"/>
          <p:cNvSpPr/>
          <p:nvPr/>
        </p:nvSpPr>
        <p:spPr bwMode="auto">
          <a:xfrm>
            <a:off x="2872680" y="4192885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线索二叉树</a:t>
            </a:r>
            <a:r>
              <a:rPr lang="zh-CN" altLang="en-US" dirty="0" smtClean="0"/>
              <a:t>的分类和线索化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620000" cy="5455568"/>
          </a:xfrm>
        </p:spPr>
        <p:txBody>
          <a:bodyPr/>
          <a:lstStyle/>
          <a:p>
            <a:pPr marL="457200" indent="-457200">
              <a:defRPr/>
            </a:pPr>
            <a:r>
              <a:rPr lang="en-US" altLang="zh-CN" sz="2800" dirty="0">
                <a:latin typeface="+mj-lt"/>
                <a:ea typeface="+mj-ea"/>
              </a:rPr>
              <a:t> </a:t>
            </a:r>
            <a:r>
              <a:rPr lang="zh-CN" altLang="en-US" sz="2800" dirty="0">
                <a:latin typeface="+mj-lt"/>
                <a:ea typeface="+mj-ea"/>
              </a:rPr>
              <a:t>由于序列可由不同的遍历方法得到，因此，线索树有</a:t>
            </a:r>
            <a:r>
              <a:rPr lang="zh-CN" altLang="en-US" sz="2800" dirty="0" smtClean="0">
                <a:latin typeface="+mj-lt"/>
                <a:ea typeface="+mj-ea"/>
              </a:rPr>
              <a:t>：</a:t>
            </a:r>
            <a:endParaRPr lang="en-US" altLang="zh-CN" sz="2800" dirty="0" smtClean="0">
              <a:latin typeface="+mj-lt"/>
              <a:ea typeface="+mj-ea"/>
            </a:endParaRPr>
          </a:p>
          <a:p>
            <a:pPr marL="457200" indent="-457200">
              <a:defRPr/>
            </a:pPr>
            <a:endParaRPr lang="zh-CN" altLang="en-US" sz="2800" dirty="0" smtClean="0">
              <a:latin typeface="+mj-lt"/>
              <a:ea typeface="+mj-ea"/>
            </a:endParaRPr>
          </a:p>
          <a:p>
            <a:pPr marL="914400" lvl="1" indent="-457200">
              <a:defRPr/>
            </a:pPr>
            <a:r>
              <a:rPr lang="zh-CN" altLang="en-US" dirty="0" smtClean="0">
                <a:latin typeface="+mj-lt"/>
                <a:ea typeface="+mj-ea"/>
              </a:rPr>
              <a:t>		先序线索二叉树</a:t>
            </a:r>
            <a:endParaRPr lang="zh-CN" altLang="en-US" dirty="0" smtClean="0">
              <a:latin typeface="+mj-lt"/>
              <a:ea typeface="+mj-ea"/>
            </a:endParaRPr>
          </a:p>
          <a:p>
            <a:pPr marL="914400" lvl="1" indent="-457200">
              <a:defRPr/>
            </a:pPr>
            <a:r>
              <a:rPr lang="zh-CN" altLang="en-US" dirty="0" smtClean="0">
                <a:latin typeface="+mj-lt"/>
                <a:ea typeface="+mj-ea"/>
              </a:rPr>
              <a:t>三</a:t>
            </a:r>
            <a:r>
              <a:rPr lang="zh-CN" altLang="en-US" dirty="0">
                <a:latin typeface="+mj-lt"/>
                <a:ea typeface="+mj-ea"/>
              </a:rPr>
              <a:t>种	</a:t>
            </a:r>
            <a:r>
              <a:rPr lang="en-US" altLang="zh-CN" dirty="0" smtClean="0">
                <a:latin typeface="+mj-lt"/>
                <a:ea typeface="+mj-ea"/>
              </a:rPr>
              <a:t>	</a:t>
            </a:r>
            <a:r>
              <a:rPr lang="zh-CN" altLang="en-US" dirty="0" smtClean="0">
                <a:latin typeface="+mj-lt"/>
                <a:ea typeface="+mj-ea"/>
              </a:rPr>
              <a:t>中</a:t>
            </a:r>
            <a:r>
              <a:rPr lang="zh-CN" altLang="en-US" dirty="0">
                <a:latin typeface="+mj-lt"/>
                <a:ea typeface="+mj-ea"/>
              </a:rPr>
              <a:t>序线索二叉树</a:t>
            </a:r>
            <a:endParaRPr lang="zh-CN" altLang="en-US" dirty="0">
              <a:latin typeface="+mj-lt"/>
              <a:ea typeface="+mj-ea"/>
            </a:endParaRPr>
          </a:p>
          <a:p>
            <a:pPr marL="914400" lvl="1" indent="-457200">
              <a:defRPr/>
            </a:pPr>
            <a:r>
              <a:rPr lang="zh-CN" altLang="en-US" dirty="0">
                <a:latin typeface="+mj-lt"/>
                <a:ea typeface="+mj-ea"/>
              </a:rPr>
              <a:t>		后序线索二叉树</a:t>
            </a:r>
            <a:endParaRPr lang="zh-CN" altLang="en-US" dirty="0">
              <a:latin typeface="+mj-lt"/>
              <a:ea typeface="+mj-ea"/>
            </a:endParaRPr>
          </a:p>
          <a:p>
            <a:pPr marL="457200" indent="-457200">
              <a:defRPr/>
            </a:pPr>
            <a:endParaRPr lang="en-US" altLang="zh-CN" sz="2800" dirty="0" smtClean="0">
              <a:latin typeface="+mj-lt"/>
              <a:ea typeface="+mj-ea"/>
            </a:endParaRPr>
          </a:p>
          <a:p>
            <a:pPr marL="457200" indent="-457200">
              <a:defRPr/>
            </a:pPr>
            <a:r>
              <a:rPr lang="zh-CN" altLang="en-US" sz="2800" dirty="0" smtClean="0">
                <a:latin typeface="+mj-lt"/>
                <a:ea typeface="+mj-ea"/>
              </a:rPr>
              <a:t>把</a:t>
            </a:r>
            <a:r>
              <a:rPr lang="zh-CN" altLang="en-US" sz="2800" dirty="0">
                <a:latin typeface="+mj-lt"/>
                <a:ea typeface="+mj-ea"/>
              </a:rPr>
              <a:t>二叉树改造成线索二叉树的过程称为线索化。 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5299" name="AutoShape 3"/>
          <p:cNvSpPr/>
          <p:nvPr/>
        </p:nvSpPr>
        <p:spPr bwMode="auto">
          <a:xfrm>
            <a:off x="3851920" y="3212976"/>
            <a:ext cx="73025" cy="1150938"/>
          </a:xfrm>
          <a:prstGeom prst="leftBrace">
            <a:avLst>
              <a:gd name="adj1" fmla="val 131341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6632"/>
            <a:ext cx="7620000" cy="5400600"/>
          </a:xfrm>
        </p:spPr>
        <p:txBody>
          <a:bodyPr/>
          <a:lstStyle/>
          <a:p>
            <a:r>
              <a:rPr lang="zh-CN" altLang="en-US" sz="3600" dirty="0">
                <a:latin typeface="+mj-lt"/>
                <a:ea typeface="+mj-ea"/>
              </a:rPr>
              <a:t>线索</a:t>
            </a:r>
            <a:r>
              <a:rPr lang="zh-CN" altLang="en-US" sz="3600" dirty="0" smtClean="0">
                <a:latin typeface="+mj-lt"/>
                <a:ea typeface="+mj-ea"/>
              </a:rPr>
              <a:t>二叉树</a:t>
            </a:r>
            <a:r>
              <a:rPr lang="en-US" altLang="zh-CN" sz="3600" dirty="0" smtClean="0">
                <a:latin typeface="+mj-lt"/>
                <a:ea typeface="+mj-ea"/>
              </a:rPr>
              <a:t>:</a:t>
            </a:r>
            <a:r>
              <a:rPr lang="zh-CN" altLang="en-US" dirty="0" smtClean="0">
                <a:latin typeface="+mj-lt"/>
                <a:ea typeface="+mj-ea"/>
              </a:rPr>
              <a:t>实线</a:t>
            </a:r>
            <a:r>
              <a:rPr lang="zh-CN" altLang="en-US" dirty="0">
                <a:latin typeface="+mj-lt"/>
                <a:ea typeface="+mj-ea"/>
              </a:rPr>
              <a:t>表示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指针</a:t>
            </a:r>
            <a:r>
              <a:rPr lang="en-US" altLang="zh-CN" dirty="0" smtClean="0">
                <a:latin typeface="+mj-lt"/>
                <a:ea typeface="+mj-ea"/>
              </a:rPr>
              <a:t>,</a:t>
            </a:r>
            <a:r>
              <a:rPr lang="zh-CN" altLang="en-US" dirty="0" smtClean="0">
                <a:latin typeface="+mj-lt"/>
                <a:ea typeface="+mj-ea"/>
              </a:rPr>
              <a:t>虚线表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线索</a:t>
            </a:r>
            <a:endParaRPr lang="zh-CN" altLang="en-US" dirty="0">
              <a:solidFill>
                <a:srgbClr val="C00000"/>
              </a:solidFill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</p:txBody>
      </p:sp>
      <p:grpSp>
        <p:nvGrpSpPr>
          <p:cNvPr id="56322" name="Group 2"/>
          <p:cNvGrpSpPr/>
          <p:nvPr/>
        </p:nvGrpSpPr>
        <p:grpSpPr bwMode="auto">
          <a:xfrm>
            <a:off x="1223392" y="764704"/>
            <a:ext cx="3276600" cy="2286000"/>
            <a:chOff x="5600" y="2491"/>
            <a:chExt cx="3045" cy="2202"/>
          </a:xfrm>
        </p:grpSpPr>
        <p:grpSp>
          <p:nvGrpSpPr>
            <p:cNvPr id="56439" name="Group 3"/>
            <p:cNvGrpSpPr/>
            <p:nvPr/>
          </p:nvGrpSpPr>
          <p:grpSpPr bwMode="auto">
            <a:xfrm>
              <a:off x="6818" y="2491"/>
              <a:ext cx="281" cy="336"/>
              <a:chOff x="2150" y="2547"/>
              <a:chExt cx="281" cy="336"/>
            </a:xfrm>
          </p:grpSpPr>
          <p:sp>
            <p:nvSpPr>
              <p:cNvPr id="56471" name="Text Box 4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A</a:t>
                </a:r>
                <a:endParaRPr kumimoji="0" lang="en-US" altLang="zh-CN" sz="1600" b="1" dirty="0"/>
              </a:p>
            </p:txBody>
          </p:sp>
          <p:sp>
            <p:nvSpPr>
              <p:cNvPr id="56472" name="Oval 5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0" name="Group 6"/>
            <p:cNvGrpSpPr/>
            <p:nvPr/>
          </p:nvGrpSpPr>
          <p:grpSpPr bwMode="auto">
            <a:xfrm>
              <a:off x="6006" y="3113"/>
              <a:ext cx="281" cy="336"/>
              <a:chOff x="2150" y="2547"/>
              <a:chExt cx="281" cy="336"/>
            </a:xfrm>
          </p:grpSpPr>
          <p:sp>
            <p:nvSpPr>
              <p:cNvPr id="56469" name="Text Box 7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B</a:t>
                </a:r>
                <a:endParaRPr kumimoji="0" lang="en-US" altLang="zh-CN" sz="1600" b="1" dirty="0"/>
              </a:p>
            </p:txBody>
          </p:sp>
          <p:sp>
            <p:nvSpPr>
              <p:cNvPr id="56470" name="Oval 8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1" name="Group 9"/>
            <p:cNvGrpSpPr/>
            <p:nvPr/>
          </p:nvGrpSpPr>
          <p:grpSpPr bwMode="auto">
            <a:xfrm>
              <a:off x="5600" y="3735"/>
              <a:ext cx="281" cy="336"/>
              <a:chOff x="2150" y="2547"/>
              <a:chExt cx="281" cy="336"/>
            </a:xfrm>
          </p:grpSpPr>
          <p:sp>
            <p:nvSpPr>
              <p:cNvPr id="56467" name="Text Box 10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 dirty="0"/>
                  <a:t>D</a:t>
                </a:r>
                <a:endParaRPr kumimoji="0" lang="en-US" altLang="zh-CN" sz="1600" b="1" dirty="0"/>
              </a:p>
            </p:txBody>
          </p:sp>
          <p:sp>
            <p:nvSpPr>
              <p:cNvPr id="56468" name="Oval 11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2" name="Group 12"/>
            <p:cNvGrpSpPr/>
            <p:nvPr/>
          </p:nvGrpSpPr>
          <p:grpSpPr bwMode="auto">
            <a:xfrm>
              <a:off x="7630" y="3113"/>
              <a:ext cx="281" cy="336"/>
              <a:chOff x="2150" y="2547"/>
              <a:chExt cx="281" cy="336"/>
            </a:xfrm>
          </p:grpSpPr>
          <p:sp>
            <p:nvSpPr>
              <p:cNvPr id="56465" name="Text Box 13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C</a:t>
                </a:r>
                <a:endParaRPr kumimoji="0" lang="en-US" altLang="zh-CN" sz="1600" b="1"/>
              </a:p>
            </p:txBody>
          </p:sp>
          <p:sp>
            <p:nvSpPr>
              <p:cNvPr id="56466" name="Oval 14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3" name="Group 15"/>
            <p:cNvGrpSpPr/>
            <p:nvPr/>
          </p:nvGrpSpPr>
          <p:grpSpPr bwMode="auto">
            <a:xfrm>
              <a:off x="7224" y="3735"/>
              <a:ext cx="281" cy="336"/>
              <a:chOff x="2150" y="2547"/>
              <a:chExt cx="281" cy="336"/>
            </a:xfrm>
          </p:grpSpPr>
          <p:sp>
            <p:nvSpPr>
              <p:cNvPr id="56463" name="Text Box 16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E</a:t>
                </a:r>
                <a:endParaRPr kumimoji="0" lang="en-US" altLang="zh-CN" sz="1600" b="1"/>
              </a:p>
            </p:txBody>
          </p:sp>
          <p:sp>
            <p:nvSpPr>
              <p:cNvPr id="56464" name="Oval 17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4" name="Group 18"/>
            <p:cNvGrpSpPr/>
            <p:nvPr/>
          </p:nvGrpSpPr>
          <p:grpSpPr bwMode="auto">
            <a:xfrm>
              <a:off x="8036" y="3735"/>
              <a:ext cx="281" cy="336"/>
              <a:chOff x="2150" y="2547"/>
              <a:chExt cx="281" cy="336"/>
            </a:xfrm>
          </p:grpSpPr>
          <p:sp>
            <p:nvSpPr>
              <p:cNvPr id="56461" name="Text Box 19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F</a:t>
                </a:r>
                <a:endParaRPr kumimoji="0" lang="en-US" altLang="zh-CN" sz="1600" b="1"/>
              </a:p>
            </p:txBody>
          </p:sp>
          <p:sp>
            <p:nvSpPr>
              <p:cNvPr id="56462" name="Oval 20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grpSp>
          <p:nvGrpSpPr>
            <p:cNvPr id="56445" name="Group 21"/>
            <p:cNvGrpSpPr/>
            <p:nvPr/>
          </p:nvGrpSpPr>
          <p:grpSpPr bwMode="auto">
            <a:xfrm>
              <a:off x="5803" y="4357"/>
              <a:ext cx="281" cy="336"/>
              <a:chOff x="2150" y="2547"/>
              <a:chExt cx="281" cy="336"/>
            </a:xfrm>
          </p:grpSpPr>
          <p:sp>
            <p:nvSpPr>
              <p:cNvPr id="56459" name="Text Box 22"/>
              <p:cNvSpPr txBox="1">
                <a:spLocks noChangeArrowheads="1"/>
              </p:cNvSpPr>
              <p:nvPr/>
            </p:nvSpPr>
            <p:spPr bwMode="auto">
              <a:xfrm>
                <a:off x="2194" y="2547"/>
                <a:ext cx="237" cy="33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0" rIns="0" bIns="0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1600" b="1"/>
                  <a:t>G</a:t>
                </a:r>
                <a:endParaRPr kumimoji="0" lang="en-US" altLang="zh-CN" sz="1600" b="1"/>
              </a:p>
            </p:txBody>
          </p:sp>
          <p:sp>
            <p:nvSpPr>
              <p:cNvPr id="56460" name="Oval 23"/>
              <p:cNvSpPr>
                <a:spLocks noChangeArrowheads="1"/>
              </p:cNvSpPr>
              <p:nvPr/>
            </p:nvSpPr>
            <p:spPr bwMode="auto">
              <a:xfrm>
                <a:off x="2150" y="2603"/>
                <a:ext cx="280" cy="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56446" name="Text Box 24"/>
            <p:cNvSpPr txBox="1">
              <a:spLocks noChangeArrowheads="1"/>
            </p:cNvSpPr>
            <p:nvPr/>
          </p:nvSpPr>
          <p:spPr bwMode="auto">
            <a:xfrm>
              <a:off x="7224" y="2491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1</a:t>
              </a:r>
              <a:endParaRPr kumimoji="0" lang="en-US" altLang="zh-CN" sz="1600" b="1"/>
            </a:p>
          </p:txBody>
        </p:sp>
        <p:sp>
          <p:nvSpPr>
            <p:cNvPr id="56447" name="Text Box 25"/>
            <p:cNvSpPr txBox="1">
              <a:spLocks noChangeArrowheads="1"/>
            </p:cNvSpPr>
            <p:nvPr/>
          </p:nvSpPr>
          <p:spPr bwMode="auto">
            <a:xfrm>
              <a:off x="6412" y="3113"/>
              <a:ext cx="210" cy="382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2</a:t>
              </a:r>
              <a:endParaRPr kumimoji="0" lang="en-US" altLang="zh-CN" sz="1600" b="1"/>
            </a:p>
          </p:txBody>
        </p:sp>
        <p:sp>
          <p:nvSpPr>
            <p:cNvPr id="56448" name="Text Box 26"/>
            <p:cNvSpPr txBox="1">
              <a:spLocks noChangeArrowheads="1"/>
            </p:cNvSpPr>
            <p:nvPr/>
          </p:nvSpPr>
          <p:spPr bwMode="auto">
            <a:xfrm>
              <a:off x="6006" y="3735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4</a:t>
              </a:r>
              <a:endParaRPr kumimoji="0" lang="en-US" altLang="zh-CN" sz="1600" b="1"/>
            </a:p>
          </p:txBody>
        </p:sp>
        <p:sp>
          <p:nvSpPr>
            <p:cNvPr id="56449" name="Text Box 27"/>
            <p:cNvSpPr txBox="1">
              <a:spLocks noChangeArrowheads="1"/>
            </p:cNvSpPr>
            <p:nvPr/>
          </p:nvSpPr>
          <p:spPr bwMode="auto">
            <a:xfrm>
              <a:off x="8036" y="3113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3</a:t>
              </a:r>
              <a:endParaRPr kumimoji="0" lang="en-US" altLang="zh-CN" sz="1600" b="1"/>
            </a:p>
          </p:txBody>
        </p:sp>
        <p:sp>
          <p:nvSpPr>
            <p:cNvPr id="56450" name="Text Box 28"/>
            <p:cNvSpPr txBox="1">
              <a:spLocks noChangeArrowheads="1"/>
            </p:cNvSpPr>
            <p:nvPr/>
          </p:nvSpPr>
          <p:spPr bwMode="auto">
            <a:xfrm>
              <a:off x="7630" y="3735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5</a:t>
              </a:r>
              <a:endParaRPr kumimoji="0" lang="en-US" altLang="zh-CN" sz="1600" b="1"/>
            </a:p>
          </p:txBody>
        </p:sp>
        <p:sp>
          <p:nvSpPr>
            <p:cNvPr id="56451" name="Text Box 29"/>
            <p:cNvSpPr txBox="1">
              <a:spLocks noChangeArrowheads="1"/>
            </p:cNvSpPr>
            <p:nvPr/>
          </p:nvSpPr>
          <p:spPr bwMode="auto">
            <a:xfrm>
              <a:off x="8442" y="3735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6</a:t>
              </a:r>
              <a:endParaRPr kumimoji="0" lang="en-US" altLang="zh-CN" sz="1600" b="1"/>
            </a:p>
          </p:txBody>
        </p:sp>
        <p:sp>
          <p:nvSpPr>
            <p:cNvPr id="56452" name="Text Box 30"/>
            <p:cNvSpPr txBox="1">
              <a:spLocks noChangeArrowheads="1"/>
            </p:cNvSpPr>
            <p:nvPr/>
          </p:nvSpPr>
          <p:spPr bwMode="auto">
            <a:xfrm>
              <a:off x="6209" y="4357"/>
              <a:ext cx="203" cy="311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7</a:t>
              </a:r>
              <a:endParaRPr kumimoji="0" lang="en-US" altLang="zh-CN" sz="1600" b="1"/>
            </a:p>
          </p:txBody>
        </p:sp>
        <p:sp>
          <p:nvSpPr>
            <p:cNvPr id="56453" name="Line 31"/>
            <p:cNvSpPr>
              <a:spLocks noChangeShapeType="1"/>
            </p:cNvSpPr>
            <p:nvPr/>
          </p:nvSpPr>
          <p:spPr bwMode="auto">
            <a:xfrm flipH="1">
              <a:off x="6273" y="2802"/>
              <a:ext cx="545" cy="4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4" name="Line 32"/>
            <p:cNvSpPr>
              <a:spLocks noChangeShapeType="1"/>
            </p:cNvSpPr>
            <p:nvPr/>
          </p:nvSpPr>
          <p:spPr bwMode="auto">
            <a:xfrm>
              <a:off x="7021" y="2802"/>
              <a:ext cx="602" cy="4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5" name="Line 33"/>
            <p:cNvSpPr>
              <a:spLocks noChangeShapeType="1"/>
            </p:cNvSpPr>
            <p:nvPr/>
          </p:nvSpPr>
          <p:spPr bwMode="auto">
            <a:xfrm flipH="1">
              <a:off x="5808" y="3424"/>
              <a:ext cx="198" cy="4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6" name="Line 34"/>
            <p:cNvSpPr>
              <a:spLocks noChangeShapeType="1"/>
            </p:cNvSpPr>
            <p:nvPr/>
          </p:nvSpPr>
          <p:spPr bwMode="auto">
            <a:xfrm>
              <a:off x="5803" y="4046"/>
              <a:ext cx="155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7" name="Line 35"/>
            <p:cNvSpPr>
              <a:spLocks noChangeShapeType="1"/>
            </p:cNvSpPr>
            <p:nvPr/>
          </p:nvSpPr>
          <p:spPr bwMode="auto">
            <a:xfrm flipH="1">
              <a:off x="7398" y="3420"/>
              <a:ext cx="300" cy="3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58" name="Line 36"/>
            <p:cNvSpPr>
              <a:spLocks noChangeShapeType="1"/>
            </p:cNvSpPr>
            <p:nvPr/>
          </p:nvSpPr>
          <p:spPr bwMode="auto">
            <a:xfrm>
              <a:off x="7833" y="3424"/>
              <a:ext cx="285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sp>
        <p:nvSpPr>
          <p:cNvPr id="327825" name="Text Box 145"/>
          <p:cNvSpPr txBox="1">
            <a:spLocks noChangeArrowheads="1"/>
          </p:cNvSpPr>
          <p:nvPr/>
        </p:nvSpPr>
        <p:spPr bwMode="auto">
          <a:xfrm>
            <a:off x="1694879" y="2980854"/>
            <a:ext cx="2743200" cy="402291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000" b="1">
                <a:ea typeface="宋体" panose="02010600030101010101" pitchFamily="2" charset="-122"/>
              </a:rPr>
              <a:t>二叉树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826" name="Text Box 146"/>
          <p:cNvSpPr txBox="1">
            <a:spLocks noChangeArrowheads="1"/>
          </p:cNvSpPr>
          <p:nvPr/>
        </p:nvSpPr>
        <p:spPr bwMode="auto">
          <a:xfrm>
            <a:off x="5003800" y="2997200"/>
            <a:ext cx="3657600" cy="77162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000" b="1">
                <a:ea typeface="仿宋_GB2312" pitchFamily="49" charset="-122"/>
              </a:rPr>
              <a:t>先序线索二叉树</a:t>
            </a:r>
            <a:endParaRPr lang="zh-CN" altLang="en-US" sz="2000" b="1">
              <a:ea typeface="仿宋_GB2312" pitchFamily="49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000" b="1">
                <a:ea typeface="仿宋_GB2312" pitchFamily="49" charset="-122"/>
              </a:rPr>
              <a:t>ABDGCEF</a:t>
            </a:r>
            <a:endParaRPr lang="en-US" altLang="zh-CN" sz="2000" b="1">
              <a:ea typeface="仿宋_GB2312" pitchFamily="49" charset="-122"/>
            </a:endParaRPr>
          </a:p>
        </p:txBody>
      </p:sp>
      <p:sp>
        <p:nvSpPr>
          <p:cNvPr id="327827" name="Text Box 147"/>
          <p:cNvSpPr txBox="1">
            <a:spLocks noChangeArrowheads="1"/>
          </p:cNvSpPr>
          <p:nvPr/>
        </p:nvSpPr>
        <p:spPr bwMode="auto">
          <a:xfrm>
            <a:off x="1476375" y="6003032"/>
            <a:ext cx="3263900" cy="77162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000" b="1">
                <a:ea typeface="仿宋_GB2312" pitchFamily="49" charset="-122"/>
              </a:rPr>
              <a:t>中序线索二叉树</a:t>
            </a:r>
            <a:endParaRPr lang="zh-CN" altLang="en-US" sz="2000" b="1">
              <a:ea typeface="仿宋_GB2312" pitchFamily="49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000" b="1">
                <a:ea typeface="仿宋_GB2312" pitchFamily="49" charset="-122"/>
              </a:rPr>
              <a:t>DGBAECF</a:t>
            </a:r>
            <a:endParaRPr lang="en-US" altLang="zh-CN" sz="2000" b="1">
              <a:ea typeface="仿宋_GB2312" pitchFamily="49" charset="-122"/>
            </a:endParaRPr>
          </a:p>
        </p:txBody>
      </p:sp>
      <p:sp>
        <p:nvSpPr>
          <p:cNvPr id="327828" name="Text Box 148"/>
          <p:cNvSpPr txBox="1">
            <a:spLocks noChangeArrowheads="1"/>
          </p:cNvSpPr>
          <p:nvPr/>
        </p:nvSpPr>
        <p:spPr bwMode="auto">
          <a:xfrm>
            <a:off x="6400800" y="5805488"/>
            <a:ext cx="2743200" cy="77162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000" b="1">
                <a:ea typeface="仿宋_GB2312" pitchFamily="49" charset="-122"/>
              </a:rPr>
              <a:t>后序线索二叉树</a:t>
            </a:r>
            <a:endParaRPr lang="zh-CN" altLang="en-US" sz="2000" b="1">
              <a:ea typeface="仿宋_GB2312" pitchFamily="49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000" b="1">
                <a:ea typeface="仿宋_GB2312" pitchFamily="49" charset="-122"/>
              </a:rPr>
              <a:t>GDBEFCA</a:t>
            </a:r>
            <a:endParaRPr lang="en-US" altLang="zh-CN" sz="2000" b="1">
              <a:ea typeface="仿宋_GB2312" pitchFamily="49" charset="-122"/>
            </a:endParaRPr>
          </a:p>
        </p:txBody>
      </p:sp>
      <p:grpSp>
        <p:nvGrpSpPr>
          <p:cNvPr id="10" name="Group 157"/>
          <p:cNvGrpSpPr/>
          <p:nvPr/>
        </p:nvGrpSpPr>
        <p:grpSpPr bwMode="auto">
          <a:xfrm>
            <a:off x="5219700" y="620713"/>
            <a:ext cx="3035300" cy="2286000"/>
            <a:chOff x="3107" y="482"/>
            <a:chExt cx="1912" cy="1440"/>
          </a:xfrm>
        </p:grpSpPr>
        <p:sp>
          <p:nvSpPr>
            <p:cNvPr id="56403" name="Arc 62"/>
            <p:cNvSpPr/>
            <p:nvPr/>
          </p:nvSpPr>
          <p:spPr bwMode="auto">
            <a:xfrm flipH="1">
              <a:off x="3107" y="981"/>
              <a:ext cx="466" cy="544"/>
            </a:xfrm>
            <a:custGeom>
              <a:avLst/>
              <a:gdLst>
                <a:gd name="T0" fmla="*/ 0 w 22431"/>
                <a:gd name="T1" fmla="*/ 0 h 33815"/>
                <a:gd name="T2" fmla="*/ 387 w 22431"/>
                <a:gd name="T3" fmla="*/ 544 h 33815"/>
                <a:gd name="T4" fmla="*/ 17 w 22431"/>
                <a:gd name="T5" fmla="*/ 347 h 33815"/>
                <a:gd name="T6" fmla="*/ 0 60000 65536"/>
                <a:gd name="T7" fmla="*/ 0 60000 65536"/>
                <a:gd name="T8" fmla="*/ 0 60000 65536"/>
                <a:gd name="T9" fmla="*/ 0 w 22431"/>
                <a:gd name="T10" fmla="*/ 0 h 33815"/>
                <a:gd name="T11" fmla="*/ 22431 w 22431"/>
                <a:gd name="T12" fmla="*/ 33815 h 338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31" h="33815" fill="none" extrusionOk="0">
                  <a:moveTo>
                    <a:pt x="-1" y="15"/>
                  </a:moveTo>
                  <a:cubicBezTo>
                    <a:pt x="276" y="5"/>
                    <a:pt x="553" y="-1"/>
                    <a:pt x="831" y="0"/>
                  </a:cubicBezTo>
                  <a:cubicBezTo>
                    <a:pt x="12760" y="0"/>
                    <a:pt x="22431" y="9670"/>
                    <a:pt x="22431" y="21600"/>
                  </a:cubicBezTo>
                  <a:cubicBezTo>
                    <a:pt x="22431" y="25960"/>
                    <a:pt x="21111" y="30218"/>
                    <a:pt x="18645" y="33815"/>
                  </a:cubicBezTo>
                </a:path>
                <a:path w="22431" h="33815" stroke="0" extrusionOk="0">
                  <a:moveTo>
                    <a:pt x="-1" y="15"/>
                  </a:moveTo>
                  <a:cubicBezTo>
                    <a:pt x="276" y="5"/>
                    <a:pt x="553" y="-1"/>
                    <a:pt x="831" y="0"/>
                  </a:cubicBezTo>
                  <a:cubicBezTo>
                    <a:pt x="12760" y="0"/>
                    <a:pt x="22431" y="9670"/>
                    <a:pt x="22431" y="21600"/>
                  </a:cubicBezTo>
                  <a:cubicBezTo>
                    <a:pt x="22431" y="25960"/>
                    <a:pt x="21111" y="30218"/>
                    <a:pt x="18645" y="33815"/>
                  </a:cubicBezTo>
                  <a:lnTo>
                    <a:pt x="831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grpSp>
          <p:nvGrpSpPr>
            <p:cNvPr id="56404" name="Group 151"/>
            <p:cNvGrpSpPr/>
            <p:nvPr/>
          </p:nvGrpSpPr>
          <p:grpSpPr bwMode="auto">
            <a:xfrm>
              <a:off x="3243" y="482"/>
              <a:ext cx="1776" cy="1440"/>
              <a:chOff x="3243" y="482"/>
              <a:chExt cx="1776" cy="1440"/>
            </a:xfrm>
          </p:grpSpPr>
          <p:grpSp>
            <p:nvGrpSpPr>
              <p:cNvPr id="56407" name="Group 38"/>
              <p:cNvGrpSpPr/>
              <p:nvPr/>
            </p:nvGrpSpPr>
            <p:grpSpPr bwMode="auto">
              <a:xfrm>
                <a:off x="4072" y="482"/>
                <a:ext cx="164" cy="220"/>
                <a:chOff x="2150" y="2547"/>
                <a:chExt cx="281" cy="336"/>
              </a:xfrm>
            </p:grpSpPr>
            <p:sp>
              <p:nvSpPr>
                <p:cNvPr id="5643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/>
                    <a:t>A</a:t>
                  </a:r>
                  <a:endParaRPr kumimoji="0" lang="en-US" altLang="zh-CN" sz="1600" b="1" dirty="0"/>
                </a:p>
              </p:txBody>
            </p:sp>
            <p:sp>
              <p:nvSpPr>
                <p:cNvPr id="56438" name="Oval 40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08" name="Group 41"/>
              <p:cNvGrpSpPr/>
              <p:nvPr/>
            </p:nvGrpSpPr>
            <p:grpSpPr bwMode="auto">
              <a:xfrm>
                <a:off x="4545" y="889"/>
                <a:ext cx="164" cy="219"/>
                <a:chOff x="2150" y="2547"/>
                <a:chExt cx="281" cy="336"/>
              </a:xfrm>
            </p:grpSpPr>
            <p:sp>
              <p:nvSpPr>
                <p:cNvPr id="5643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C</a:t>
                  </a:r>
                  <a:endParaRPr kumimoji="0" lang="en-US" altLang="zh-CN" sz="1600" b="1"/>
                </a:p>
              </p:txBody>
            </p:sp>
            <p:sp>
              <p:nvSpPr>
                <p:cNvPr id="56436" name="Oval 43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09" name="Group 44"/>
              <p:cNvGrpSpPr/>
              <p:nvPr/>
            </p:nvGrpSpPr>
            <p:grpSpPr bwMode="auto">
              <a:xfrm>
                <a:off x="3598" y="889"/>
                <a:ext cx="164" cy="219"/>
                <a:chOff x="2150" y="2547"/>
                <a:chExt cx="281" cy="336"/>
              </a:xfrm>
            </p:grpSpPr>
            <p:sp>
              <p:nvSpPr>
                <p:cNvPr id="5643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B</a:t>
                  </a:r>
                  <a:endParaRPr kumimoji="0" lang="en-US" altLang="zh-CN" sz="1600" b="1"/>
                </a:p>
              </p:txBody>
            </p:sp>
            <p:sp>
              <p:nvSpPr>
                <p:cNvPr id="56434" name="Oval 46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10" name="Group 47"/>
              <p:cNvGrpSpPr/>
              <p:nvPr/>
            </p:nvGrpSpPr>
            <p:grpSpPr bwMode="auto">
              <a:xfrm>
                <a:off x="4309" y="1257"/>
                <a:ext cx="163" cy="220"/>
                <a:chOff x="2150" y="2547"/>
                <a:chExt cx="281" cy="336"/>
              </a:xfrm>
            </p:grpSpPr>
            <p:sp>
              <p:nvSpPr>
                <p:cNvPr id="564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E</a:t>
                  </a:r>
                  <a:endParaRPr kumimoji="0" lang="en-US" altLang="zh-CN" sz="1600" b="1"/>
                </a:p>
              </p:txBody>
            </p:sp>
            <p:sp>
              <p:nvSpPr>
                <p:cNvPr id="56432" name="Oval 49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11" name="Group 50"/>
              <p:cNvGrpSpPr/>
              <p:nvPr/>
            </p:nvGrpSpPr>
            <p:grpSpPr bwMode="auto">
              <a:xfrm>
                <a:off x="3243" y="1296"/>
                <a:ext cx="164" cy="219"/>
                <a:chOff x="2150" y="2547"/>
                <a:chExt cx="281" cy="336"/>
              </a:xfrm>
            </p:grpSpPr>
            <p:sp>
              <p:nvSpPr>
                <p:cNvPr id="5642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D</a:t>
                  </a:r>
                  <a:endParaRPr kumimoji="0" lang="en-US" altLang="zh-CN" sz="1600" b="1"/>
                </a:p>
              </p:txBody>
            </p:sp>
            <p:sp>
              <p:nvSpPr>
                <p:cNvPr id="56430" name="Oval 5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12" name="Group 53"/>
              <p:cNvGrpSpPr/>
              <p:nvPr/>
            </p:nvGrpSpPr>
            <p:grpSpPr bwMode="auto">
              <a:xfrm>
                <a:off x="4782" y="1296"/>
                <a:ext cx="164" cy="219"/>
                <a:chOff x="2150" y="2547"/>
                <a:chExt cx="281" cy="336"/>
              </a:xfrm>
            </p:grpSpPr>
            <p:sp>
              <p:nvSpPr>
                <p:cNvPr id="5642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/>
                    <a:t>F</a:t>
                  </a:r>
                  <a:endParaRPr kumimoji="0" lang="en-US" altLang="zh-CN" sz="1600" b="1" dirty="0"/>
                </a:p>
              </p:txBody>
            </p:sp>
            <p:sp>
              <p:nvSpPr>
                <p:cNvPr id="56428" name="Oval 5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13" name="Group 56"/>
              <p:cNvGrpSpPr/>
              <p:nvPr/>
            </p:nvGrpSpPr>
            <p:grpSpPr bwMode="auto">
              <a:xfrm>
                <a:off x="3598" y="1702"/>
                <a:ext cx="164" cy="220"/>
                <a:chOff x="2150" y="2547"/>
                <a:chExt cx="281" cy="336"/>
              </a:xfrm>
            </p:grpSpPr>
            <p:sp>
              <p:nvSpPr>
                <p:cNvPr id="564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G</a:t>
                  </a:r>
                  <a:endParaRPr kumimoji="0" lang="en-US" altLang="zh-CN" sz="1600" b="1"/>
                </a:p>
              </p:txBody>
            </p:sp>
            <p:sp>
              <p:nvSpPr>
                <p:cNvPr id="56426" name="Oval 5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sp>
            <p:nvSpPr>
              <p:cNvPr id="56414" name="Line 59"/>
              <p:cNvSpPr>
                <a:spLocks noChangeShapeType="1"/>
              </p:cNvSpPr>
              <p:nvPr/>
            </p:nvSpPr>
            <p:spPr bwMode="auto">
              <a:xfrm flipH="1">
                <a:off x="4427" y="1092"/>
                <a:ext cx="118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5" name="Line 60"/>
              <p:cNvSpPr>
                <a:spLocks noChangeShapeType="1"/>
              </p:cNvSpPr>
              <p:nvPr/>
            </p:nvSpPr>
            <p:spPr bwMode="auto">
              <a:xfrm>
                <a:off x="3348" y="1517"/>
                <a:ext cx="271" cy="2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6" name="Line 61"/>
              <p:cNvSpPr>
                <a:spLocks noChangeShapeType="1"/>
              </p:cNvSpPr>
              <p:nvPr/>
            </p:nvSpPr>
            <p:spPr bwMode="auto">
              <a:xfrm>
                <a:off x="4664" y="1092"/>
                <a:ext cx="150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7" name="Arc 63"/>
              <p:cNvSpPr/>
              <p:nvPr/>
            </p:nvSpPr>
            <p:spPr bwMode="auto">
              <a:xfrm flipH="1" flipV="1">
                <a:off x="3243" y="1499"/>
                <a:ext cx="355" cy="408"/>
              </a:xfrm>
              <a:custGeom>
                <a:avLst/>
                <a:gdLst>
                  <a:gd name="T0" fmla="*/ 0 w 21600"/>
                  <a:gd name="T1" fmla="*/ 0 h 29162"/>
                  <a:gd name="T2" fmla="*/ 333 w 21600"/>
                  <a:gd name="T3" fmla="*/ 408 h 29162"/>
                  <a:gd name="T4" fmla="*/ 0 w 21600"/>
                  <a:gd name="T5" fmla="*/ 302 h 2916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62"/>
                  <a:gd name="T11" fmla="*/ 21600 w 21600"/>
                  <a:gd name="T12" fmla="*/ 29162 h 291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6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182"/>
                      <a:pt x="21137" y="26743"/>
                      <a:pt x="20233" y="29162"/>
                    </a:cubicBezTo>
                  </a:path>
                  <a:path w="21600" h="2916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182"/>
                      <a:pt x="21137" y="26743"/>
                      <a:pt x="20233" y="291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8" name="Arc 64"/>
              <p:cNvSpPr/>
              <p:nvPr/>
            </p:nvSpPr>
            <p:spPr bwMode="auto">
              <a:xfrm flipV="1">
                <a:off x="3361" y="1092"/>
                <a:ext cx="356" cy="407"/>
              </a:xfrm>
              <a:custGeom>
                <a:avLst/>
                <a:gdLst>
                  <a:gd name="T0" fmla="*/ 0 w 21600"/>
                  <a:gd name="T1" fmla="*/ 0 h 21600"/>
                  <a:gd name="T2" fmla="*/ 356 w 21600"/>
                  <a:gd name="T3" fmla="*/ 407 h 21600"/>
                  <a:gd name="T4" fmla="*/ 0 w 21600"/>
                  <a:gd name="T5" fmla="*/ 40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19" name="Arc 65"/>
              <p:cNvSpPr/>
              <p:nvPr/>
            </p:nvSpPr>
            <p:spPr bwMode="auto">
              <a:xfrm flipH="1">
                <a:off x="4309" y="932"/>
                <a:ext cx="355" cy="364"/>
              </a:xfrm>
              <a:custGeom>
                <a:avLst/>
                <a:gdLst>
                  <a:gd name="T0" fmla="*/ 159 w 21600"/>
                  <a:gd name="T1" fmla="*/ 0 h 19326"/>
                  <a:gd name="T2" fmla="*/ 355 w 21600"/>
                  <a:gd name="T3" fmla="*/ 364 h 19326"/>
                  <a:gd name="T4" fmla="*/ 0 w 21600"/>
                  <a:gd name="T5" fmla="*/ 364 h 193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326"/>
                  <a:gd name="T11" fmla="*/ 21600 w 21600"/>
                  <a:gd name="T12" fmla="*/ 19326 h 193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326" fill="none" extrusionOk="0">
                    <a:moveTo>
                      <a:pt x="9647" y="-1"/>
                    </a:moveTo>
                    <a:cubicBezTo>
                      <a:pt x="16971" y="3656"/>
                      <a:pt x="21600" y="11139"/>
                      <a:pt x="21600" y="19326"/>
                    </a:cubicBezTo>
                  </a:path>
                  <a:path w="21600" h="19326" stroke="0" extrusionOk="0">
                    <a:moveTo>
                      <a:pt x="9647" y="-1"/>
                    </a:moveTo>
                    <a:cubicBezTo>
                      <a:pt x="16971" y="3656"/>
                      <a:pt x="21600" y="11139"/>
                      <a:pt x="21600" y="19326"/>
                    </a:cubicBezTo>
                    <a:lnTo>
                      <a:pt x="0" y="1932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0" name="Arc 66"/>
              <p:cNvSpPr/>
              <p:nvPr/>
            </p:nvSpPr>
            <p:spPr bwMode="auto">
              <a:xfrm flipH="1">
                <a:off x="3717" y="888"/>
                <a:ext cx="762" cy="877"/>
              </a:xfrm>
              <a:custGeom>
                <a:avLst/>
                <a:gdLst>
                  <a:gd name="T0" fmla="*/ 0 w 23164"/>
                  <a:gd name="T1" fmla="*/ 2 h 23279"/>
                  <a:gd name="T2" fmla="*/ 760 w 23164"/>
                  <a:gd name="T3" fmla="*/ 877 h 23279"/>
                  <a:gd name="T4" fmla="*/ 51 w 23164"/>
                  <a:gd name="T5" fmla="*/ 814 h 23279"/>
                  <a:gd name="T6" fmla="*/ 0 60000 65536"/>
                  <a:gd name="T7" fmla="*/ 0 60000 65536"/>
                  <a:gd name="T8" fmla="*/ 0 60000 65536"/>
                  <a:gd name="T9" fmla="*/ 0 w 23164"/>
                  <a:gd name="T10" fmla="*/ 0 h 23279"/>
                  <a:gd name="T11" fmla="*/ 23164 w 23164"/>
                  <a:gd name="T12" fmla="*/ 23279 h 232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164" h="23279" fill="none" extrusionOk="0">
                    <a:moveTo>
                      <a:pt x="-1" y="56"/>
                    </a:moveTo>
                    <a:cubicBezTo>
                      <a:pt x="520" y="18"/>
                      <a:pt x="1042" y="-1"/>
                      <a:pt x="1564" y="0"/>
                    </a:cubicBezTo>
                    <a:cubicBezTo>
                      <a:pt x="13493" y="0"/>
                      <a:pt x="23164" y="9670"/>
                      <a:pt x="23164" y="21600"/>
                    </a:cubicBezTo>
                    <a:cubicBezTo>
                      <a:pt x="23164" y="22160"/>
                      <a:pt x="23142" y="22720"/>
                      <a:pt x="23098" y="23278"/>
                    </a:cubicBezTo>
                  </a:path>
                  <a:path w="23164" h="23279" stroke="0" extrusionOk="0">
                    <a:moveTo>
                      <a:pt x="-1" y="56"/>
                    </a:moveTo>
                    <a:cubicBezTo>
                      <a:pt x="520" y="18"/>
                      <a:pt x="1042" y="-1"/>
                      <a:pt x="1564" y="0"/>
                    </a:cubicBezTo>
                    <a:cubicBezTo>
                      <a:pt x="13493" y="0"/>
                      <a:pt x="23164" y="9670"/>
                      <a:pt x="23164" y="21600"/>
                    </a:cubicBezTo>
                    <a:cubicBezTo>
                      <a:pt x="23164" y="22160"/>
                      <a:pt x="23142" y="22720"/>
                      <a:pt x="23098" y="23278"/>
                    </a:cubicBezTo>
                    <a:lnTo>
                      <a:pt x="1564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1" name="Line 69"/>
              <p:cNvSpPr>
                <a:spLocks noChangeShapeType="1"/>
              </p:cNvSpPr>
              <p:nvPr/>
            </p:nvSpPr>
            <p:spPr bwMode="auto">
              <a:xfrm>
                <a:off x="4901" y="1499"/>
                <a:ext cx="118" cy="4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2" name="Line 70"/>
              <p:cNvSpPr>
                <a:spLocks noChangeShapeType="1"/>
              </p:cNvSpPr>
              <p:nvPr/>
            </p:nvSpPr>
            <p:spPr bwMode="auto">
              <a:xfrm flipH="1">
                <a:off x="3755" y="670"/>
                <a:ext cx="341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3" name="Line 71"/>
              <p:cNvSpPr>
                <a:spLocks noChangeShapeType="1"/>
              </p:cNvSpPr>
              <p:nvPr/>
            </p:nvSpPr>
            <p:spPr bwMode="auto">
              <a:xfrm flipH="1">
                <a:off x="3379" y="1092"/>
                <a:ext cx="254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424" name="Line 72"/>
              <p:cNvSpPr>
                <a:spLocks noChangeShapeType="1"/>
              </p:cNvSpPr>
              <p:nvPr/>
            </p:nvSpPr>
            <p:spPr bwMode="auto">
              <a:xfrm>
                <a:off x="4210" y="670"/>
                <a:ext cx="376" cy="2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sp>
          <p:nvSpPr>
            <p:cNvPr id="56405" name="Arc 155"/>
            <p:cNvSpPr/>
            <p:nvPr/>
          </p:nvSpPr>
          <p:spPr bwMode="auto">
            <a:xfrm rot="16200000" flipH="1">
              <a:off x="4377" y="1389"/>
              <a:ext cx="408" cy="497"/>
            </a:xfrm>
            <a:custGeom>
              <a:avLst/>
              <a:gdLst>
                <a:gd name="T0" fmla="*/ 22 w 21600"/>
                <a:gd name="T1" fmla="*/ 0 h 42420"/>
                <a:gd name="T2" fmla="*/ 107 w 21600"/>
                <a:gd name="T3" fmla="*/ 497 h 42420"/>
                <a:gd name="T4" fmla="*/ 0 w 21600"/>
                <a:gd name="T5" fmla="*/ 253 h 4242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20"/>
                <a:gd name="T11" fmla="*/ 21600 w 21600"/>
                <a:gd name="T12" fmla="*/ 42420 h 42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20" fill="none" extrusionOk="0">
                  <a:moveTo>
                    <a:pt x="1156" y="0"/>
                  </a:moveTo>
                  <a:cubicBezTo>
                    <a:pt x="12620" y="614"/>
                    <a:pt x="21600" y="10089"/>
                    <a:pt x="21600" y="21569"/>
                  </a:cubicBezTo>
                  <a:cubicBezTo>
                    <a:pt x="21600" y="31326"/>
                    <a:pt x="15058" y="39872"/>
                    <a:pt x="5639" y="42419"/>
                  </a:cubicBezTo>
                </a:path>
                <a:path w="21600" h="42420" stroke="0" extrusionOk="0">
                  <a:moveTo>
                    <a:pt x="1156" y="0"/>
                  </a:moveTo>
                  <a:cubicBezTo>
                    <a:pt x="12620" y="614"/>
                    <a:pt x="21600" y="10089"/>
                    <a:pt x="21600" y="21569"/>
                  </a:cubicBezTo>
                  <a:cubicBezTo>
                    <a:pt x="21600" y="31326"/>
                    <a:pt x="15058" y="39872"/>
                    <a:pt x="5639" y="42419"/>
                  </a:cubicBezTo>
                  <a:lnTo>
                    <a:pt x="0" y="21569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406" name="Arc 156"/>
            <p:cNvSpPr/>
            <p:nvPr/>
          </p:nvSpPr>
          <p:spPr bwMode="auto">
            <a:xfrm rot="5400000">
              <a:off x="4513" y="1343"/>
              <a:ext cx="182" cy="363"/>
            </a:xfrm>
            <a:custGeom>
              <a:avLst/>
              <a:gdLst>
                <a:gd name="T0" fmla="*/ 10 w 21600"/>
                <a:gd name="T1" fmla="*/ 0 h 42420"/>
                <a:gd name="T2" fmla="*/ 48 w 21600"/>
                <a:gd name="T3" fmla="*/ 363 h 42420"/>
                <a:gd name="T4" fmla="*/ 0 w 21600"/>
                <a:gd name="T5" fmla="*/ 185 h 4242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20"/>
                <a:gd name="T11" fmla="*/ 21600 w 21600"/>
                <a:gd name="T12" fmla="*/ 42420 h 42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20" fill="none" extrusionOk="0">
                  <a:moveTo>
                    <a:pt x="1156" y="0"/>
                  </a:moveTo>
                  <a:cubicBezTo>
                    <a:pt x="12620" y="614"/>
                    <a:pt x="21600" y="10089"/>
                    <a:pt x="21600" y="21569"/>
                  </a:cubicBezTo>
                  <a:cubicBezTo>
                    <a:pt x="21600" y="31326"/>
                    <a:pt x="15058" y="39872"/>
                    <a:pt x="5639" y="42419"/>
                  </a:cubicBezTo>
                </a:path>
                <a:path w="21600" h="42420" stroke="0" extrusionOk="0">
                  <a:moveTo>
                    <a:pt x="1156" y="0"/>
                  </a:moveTo>
                  <a:cubicBezTo>
                    <a:pt x="12620" y="614"/>
                    <a:pt x="21600" y="10089"/>
                    <a:pt x="21600" y="21569"/>
                  </a:cubicBezTo>
                  <a:cubicBezTo>
                    <a:pt x="21600" y="31326"/>
                    <a:pt x="15058" y="39872"/>
                    <a:pt x="5639" y="42419"/>
                  </a:cubicBezTo>
                  <a:lnTo>
                    <a:pt x="0" y="21569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</p:grpSp>
      <p:grpSp>
        <p:nvGrpSpPr>
          <p:cNvPr id="19" name="Group 162"/>
          <p:cNvGrpSpPr/>
          <p:nvPr/>
        </p:nvGrpSpPr>
        <p:grpSpPr bwMode="auto">
          <a:xfrm>
            <a:off x="838200" y="3717032"/>
            <a:ext cx="3048000" cy="2514600"/>
            <a:chOff x="528" y="2400"/>
            <a:chExt cx="1920" cy="1584"/>
          </a:xfrm>
        </p:grpSpPr>
        <p:sp>
          <p:nvSpPr>
            <p:cNvPr id="56367" name="Line 102"/>
            <p:cNvSpPr>
              <a:spLocks noChangeShapeType="1"/>
            </p:cNvSpPr>
            <p:nvPr/>
          </p:nvSpPr>
          <p:spPr bwMode="auto">
            <a:xfrm flipH="1" flipV="1">
              <a:off x="1202" y="3067"/>
              <a:ext cx="45" cy="8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grpSp>
          <p:nvGrpSpPr>
            <p:cNvPr id="56368" name="Group 158"/>
            <p:cNvGrpSpPr/>
            <p:nvPr/>
          </p:nvGrpSpPr>
          <p:grpSpPr bwMode="auto">
            <a:xfrm>
              <a:off x="528" y="2400"/>
              <a:ext cx="1920" cy="1584"/>
              <a:chOff x="528" y="2400"/>
              <a:chExt cx="1920" cy="1584"/>
            </a:xfrm>
          </p:grpSpPr>
          <p:grpSp>
            <p:nvGrpSpPr>
              <p:cNvPr id="56370" name="Group 74"/>
              <p:cNvGrpSpPr/>
              <p:nvPr/>
            </p:nvGrpSpPr>
            <p:grpSpPr bwMode="auto">
              <a:xfrm>
                <a:off x="2222" y="3252"/>
                <a:ext cx="156" cy="242"/>
                <a:chOff x="2150" y="2547"/>
                <a:chExt cx="281" cy="336"/>
              </a:xfrm>
            </p:grpSpPr>
            <p:sp>
              <p:nvSpPr>
                <p:cNvPr id="5640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F</a:t>
                  </a:r>
                  <a:endParaRPr kumimoji="0" lang="en-US" altLang="zh-CN" sz="1600" b="1"/>
                </a:p>
              </p:txBody>
            </p:sp>
            <p:sp>
              <p:nvSpPr>
                <p:cNvPr id="56402" name="Oval 76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1" name="Group 77"/>
              <p:cNvGrpSpPr/>
              <p:nvPr/>
            </p:nvGrpSpPr>
            <p:grpSpPr bwMode="auto">
              <a:xfrm>
                <a:off x="1544" y="2400"/>
                <a:ext cx="157" cy="242"/>
                <a:chOff x="2150" y="2547"/>
                <a:chExt cx="281" cy="336"/>
              </a:xfrm>
            </p:grpSpPr>
            <p:sp>
              <p:nvSpPr>
                <p:cNvPr id="5639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/>
                    <a:t>A</a:t>
                  </a:r>
                  <a:endParaRPr kumimoji="0" lang="en-US" altLang="zh-CN" sz="1600" b="1" dirty="0"/>
                </a:p>
              </p:txBody>
            </p:sp>
            <p:sp>
              <p:nvSpPr>
                <p:cNvPr id="56400" name="Oval 79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2" name="Group 80"/>
              <p:cNvGrpSpPr/>
              <p:nvPr/>
            </p:nvGrpSpPr>
            <p:grpSpPr bwMode="auto">
              <a:xfrm>
                <a:off x="1093" y="2847"/>
                <a:ext cx="156" cy="242"/>
                <a:chOff x="2150" y="2547"/>
                <a:chExt cx="281" cy="336"/>
              </a:xfrm>
            </p:grpSpPr>
            <p:sp>
              <p:nvSpPr>
                <p:cNvPr id="5639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B</a:t>
                  </a:r>
                  <a:endParaRPr kumimoji="0" lang="en-US" altLang="zh-CN" sz="1600" b="1"/>
                </a:p>
              </p:txBody>
            </p:sp>
            <p:sp>
              <p:nvSpPr>
                <p:cNvPr id="56398" name="Oval 8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3" name="Group 83"/>
              <p:cNvGrpSpPr/>
              <p:nvPr/>
            </p:nvGrpSpPr>
            <p:grpSpPr bwMode="auto">
              <a:xfrm>
                <a:off x="754" y="3295"/>
                <a:ext cx="156" cy="242"/>
                <a:chOff x="2150" y="2547"/>
                <a:chExt cx="281" cy="336"/>
              </a:xfrm>
            </p:grpSpPr>
            <p:sp>
              <p:nvSpPr>
                <p:cNvPr id="5639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D</a:t>
                  </a:r>
                  <a:endParaRPr kumimoji="0" lang="en-US" altLang="zh-CN" sz="1600" b="1"/>
                </a:p>
              </p:txBody>
            </p:sp>
            <p:sp>
              <p:nvSpPr>
                <p:cNvPr id="56396" name="Oval 8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4" name="Group 86"/>
              <p:cNvGrpSpPr/>
              <p:nvPr/>
            </p:nvGrpSpPr>
            <p:grpSpPr bwMode="auto">
              <a:xfrm>
                <a:off x="1996" y="2847"/>
                <a:ext cx="157" cy="242"/>
                <a:chOff x="2150" y="2547"/>
                <a:chExt cx="281" cy="336"/>
              </a:xfrm>
            </p:grpSpPr>
            <p:sp>
              <p:nvSpPr>
                <p:cNvPr id="5639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C</a:t>
                  </a:r>
                  <a:endParaRPr kumimoji="0" lang="en-US" altLang="zh-CN" sz="1600" b="1"/>
                </a:p>
              </p:txBody>
            </p:sp>
            <p:sp>
              <p:nvSpPr>
                <p:cNvPr id="56394" name="Oval 8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5" name="Group 89"/>
              <p:cNvGrpSpPr/>
              <p:nvPr/>
            </p:nvGrpSpPr>
            <p:grpSpPr bwMode="auto">
              <a:xfrm>
                <a:off x="1770" y="3252"/>
                <a:ext cx="157" cy="242"/>
                <a:chOff x="2150" y="2547"/>
                <a:chExt cx="281" cy="336"/>
              </a:xfrm>
            </p:grpSpPr>
            <p:sp>
              <p:nvSpPr>
                <p:cNvPr id="5639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E</a:t>
                  </a:r>
                  <a:endParaRPr kumimoji="0" lang="en-US" altLang="zh-CN" sz="1600" b="1"/>
                </a:p>
              </p:txBody>
            </p:sp>
            <p:sp>
              <p:nvSpPr>
                <p:cNvPr id="56392" name="Oval 91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76" name="Group 92"/>
              <p:cNvGrpSpPr/>
              <p:nvPr/>
            </p:nvGrpSpPr>
            <p:grpSpPr bwMode="auto">
              <a:xfrm>
                <a:off x="1093" y="3742"/>
                <a:ext cx="156" cy="242"/>
                <a:chOff x="2150" y="2547"/>
                <a:chExt cx="281" cy="336"/>
              </a:xfrm>
            </p:grpSpPr>
            <p:sp>
              <p:nvSpPr>
                <p:cNvPr id="5638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G</a:t>
                  </a:r>
                  <a:endParaRPr kumimoji="0" lang="en-US" altLang="zh-CN" sz="1600" b="1"/>
                </a:p>
              </p:txBody>
            </p:sp>
            <p:sp>
              <p:nvSpPr>
                <p:cNvPr id="56390" name="Oval 94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sp>
            <p:nvSpPr>
              <p:cNvPr id="56377" name="Line 95"/>
              <p:cNvSpPr>
                <a:spLocks noChangeShapeType="1"/>
              </p:cNvSpPr>
              <p:nvPr/>
            </p:nvSpPr>
            <p:spPr bwMode="auto">
              <a:xfrm flipH="1">
                <a:off x="1231" y="2642"/>
                <a:ext cx="345" cy="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78" name="Line 96"/>
              <p:cNvSpPr>
                <a:spLocks noChangeShapeType="1"/>
              </p:cNvSpPr>
              <p:nvPr/>
            </p:nvSpPr>
            <p:spPr bwMode="auto">
              <a:xfrm flipH="1">
                <a:off x="874" y="3071"/>
                <a:ext cx="219" cy="2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79" name="Line 97"/>
              <p:cNvSpPr>
                <a:spLocks noChangeShapeType="1"/>
              </p:cNvSpPr>
              <p:nvPr/>
            </p:nvSpPr>
            <p:spPr bwMode="auto">
              <a:xfrm>
                <a:off x="867" y="3519"/>
                <a:ext cx="247" cy="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0" name="Line 98"/>
              <p:cNvSpPr>
                <a:spLocks noChangeShapeType="1"/>
              </p:cNvSpPr>
              <p:nvPr/>
            </p:nvSpPr>
            <p:spPr bwMode="auto">
              <a:xfrm>
                <a:off x="1692" y="2618"/>
                <a:ext cx="325" cy="3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1" name="Line 99"/>
              <p:cNvSpPr>
                <a:spLocks noChangeShapeType="1"/>
              </p:cNvSpPr>
              <p:nvPr/>
            </p:nvSpPr>
            <p:spPr bwMode="auto">
              <a:xfrm flipH="1">
                <a:off x="1883" y="3071"/>
                <a:ext cx="113" cy="2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2" name="Line 100"/>
              <p:cNvSpPr>
                <a:spLocks noChangeShapeType="1"/>
              </p:cNvSpPr>
              <p:nvPr/>
            </p:nvSpPr>
            <p:spPr bwMode="auto">
              <a:xfrm>
                <a:off x="2155" y="3052"/>
                <a:ext cx="121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3" name="Line 101"/>
              <p:cNvSpPr>
                <a:spLocks noChangeShapeType="1"/>
              </p:cNvSpPr>
              <p:nvPr/>
            </p:nvSpPr>
            <p:spPr bwMode="auto">
              <a:xfrm flipH="1">
                <a:off x="528" y="3519"/>
                <a:ext cx="226" cy="4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4" name="Arc 103"/>
              <p:cNvSpPr/>
              <p:nvPr/>
            </p:nvSpPr>
            <p:spPr bwMode="auto">
              <a:xfrm flipV="1">
                <a:off x="1206" y="2609"/>
                <a:ext cx="451" cy="461"/>
              </a:xfrm>
              <a:custGeom>
                <a:avLst/>
                <a:gdLst>
                  <a:gd name="T0" fmla="*/ 0 w 21600"/>
                  <a:gd name="T1" fmla="*/ 0 h 22279"/>
                  <a:gd name="T2" fmla="*/ 451 w 21600"/>
                  <a:gd name="T3" fmla="*/ 461 h 22279"/>
                  <a:gd name="T4" fmla="*/ 0 w 21600"/>
                  <a:gd name="T5" fmla="*/ 447 h 222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279"/>
                  <a:gd name="T11" fmla="*/ 21600 w 21600"/>
                  <a:gd name="T12" fmla="*/ 22279 h 222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2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26"/>
                      <a:pt x="21596" y="22052"/>
                      <a:pt x="21589" y="22279"/>
                    </a:cubicBezTo>
                  </a:path>
                  <a:path w="21600" h="222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26"/>
                      <a:pt x="21596" y="22052"/>
                      <a:pt x="21589" y="2227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5" name="Arc 104"/>
              <p:cNvSpPr/>
              <p:nvPr/>
            </p:nvSpPr>
            <p:spPr bwMode="auto">
              <a:xfrm flipH="1" flipV="1">
                <a:off x="867" y="3519"/>
                <a:ext cx="225" cy="447"/>
              </a:xfrm>
              <a:custGeom>
                <a:avLst/>
                <a:gdLst>
                  <a:gd name="T0" fmla="*/ 0 w 21531"/>
                  <a:gd name="T1" fmla="*/ 0 h 21600"/>
                  <a:gd name="T2" fmla="*/ 225 w 21531"/>
                  <a:gd name="T3" fmla="*/ 411 h 21600"/>
                  <a:gd name="T4" fmla="*/ 0 w 21531"/>
                  <a:gd name="T5" fmla="*/ 447 h 21600"/>
                  <a:gd name="T6" fmla="*/ 0 60000 65536"/>
                  <a:gd name="T7" fmla="*/ 0 60000 65536"/>
                  <a:gd name="T8" fmla="*/ 0 60000 65536"/>
                  <a:gd name="T9" fmla="*/ 0 w 21531"/>
                  <a:gd name="T10" fmla="*/ 0 h 21600"/>
                  <a:gd name="T11" fmla="*/ 21531 w 2153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31" h="21600" fill="none" extrusionOk="0">
                    <a:moveTo>
                      <a:pt x="-1" y="0"/>
                    </a:moveTo>
                    <a:cubicBezTo>
                      <a:pt x="11258" y="0"/>
                      <a:pt x="20629" y="8648"/>
                      <a:pt x="21530" y="19871"/>
                    </a:cubicBezTo>
                  </a:path>
                  <a:path w="21531" h="21600" stroke="0" extrusionOk="0">
                    <a:moveTo>
                      <a:pt x="-1" y="0"/>
                    </a:moveTo>
                    <a:cubicBezTo>
                      <a:pt x="11258" y="0"/>
                      <a:pt x="20629" y="8648"/>
                      <a:pt x="21530" y="1987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6" name="Arc 106"/>
              <p:cNvSpPr/>
              <p:nvPr/>
            </p:nvSpPr>
            <p:spPr bwMode="auto">
              <a:xfrm flipV="1">
                <a:off x="1850" y="3071"/>
                <a:ext cx="147" cy="448"/>
              </a:xfrm>
              <a:custGeom>
                <a:avLst/>
                <a:gdLst>
                  <a:gd name="T0" fmla="*/ 0 w 24772"/>
                  <a:gd name="T1" fmla="*/ 5 h 21600"/>
                  <a:gd name="T2" fmla="*/ 147 w 24772"/>
                  <a:gd name="T3" fmla="*/ 424 h 21600"/>
                  <a:gd name="T4" fmla="*/ 19 w 24772"/>
                  <a:gd name="T5" fmla="*/ 448 h 21600"/>
                  <a:gd name="T6" fmla="*/ 0 60000 65536"/>
                  <a:gd name="T7" fmla="*/ 0 60000 65536"/>
                  <a:gd name="T8" fmla="*/ 0 60000 65536"/>
                  <a:gd name="T9" fmla="*/ 0 w 24772"/>
                  <a:gd name="T10" fmla="*/ 0 h 21600"/>
                  <a:gd name="T11" fmla="*/ 24772 w 247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72" h="21600" fill="none" extrusionOk="0">
                    <a:moveTo>
                      <a:pt x="-1" y="238"/>
                    </a:moveTo>
                    <a:cubicBezTo>
                      <a:pt x="1060" y="79"/>
                      <a:pt x="2130" y="-1"/>
                      <a:pt x="3203" y="0"/>
                    </a:cubicBezTo>
                    <a:cubicBezTo>
                      <a:pt x="14683" y="0"/>
                      <a:pt x="24158" y="8981"/>
                      <a:pt x="24772" y="20445"/>
                    </a:cubicBezTo>
                  </a:path>
                  <a:path w="24772" h="21600" stroke="0" extrusionOk="0">
                    <a:moveTo>
                      <a:pt x="-1" y="238"/>
                    </a:moveTo>
                    <a:cubicBezTo>
                      <a:pt x="1060" y="79"/>
                      <a:pt x="2130" y="-1"/>
                      <a:pt x="3203" y="0"/>
                    </a:cubicBezTo>
                    <a:cubicBezTo>
                      <a:pt x="14683" y="0"/>
                      <a:pt x="24158" y="8981"/>
                      <a:pt x="24772" y="20445"/>
                    </a:cubicBezTo>
                    <a:lnTo>
                      <a:pt x="3203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7" name="Arc 107"/>
              <p:cNvSpPr/>
              <p:nvPr/>
            </p:nvSpPr>
            <p:spPr bwMode="auto">
              <a:xfrm flipH="1" flipV="1">
                <a:off x="2076" y="3071"/>
                <a:ext cx="146" cy="348"/>
              </a:xfrm>
              <a:custGeom>
                <a:avLst/>
                <a:gdLst>
                  <a:gd name="T0" fmla="*/ 0 w 21600"/>
                  <a:gd name="T1" fmla="*/ 0 h 35980"/>
                  <a:gd name="T2" fmla="*/ 109 w 21600"/>
                  <a:gd name="T3" fmla="*/ 348 h 35980"/>
                  <a:gd name="T4" fmla="*/ 0 w 21600"/>
                  <a:gd name="T5" fmla="*/ 209 h 359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5980"/>
                  <a:gd name="T11" fmla="*/ 21600 w 21600"/>
                  <a:gd name="T12" fmla="*/ 35980 h 359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598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903"/>
                      <a:pt x="19648" y="32022"/>
                      <a:pt x="16117" y="35979"/>
                    </a:cubicBezTo>
                  </a:path>
                  <a:path w="21600" h="3598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903"/>
                      <a:pt x="19648" y="32022"/>
                      <a:pt x="16117" y="3597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88" name="Line 108"/>
              <p:cNvSpPr>
                <a:spLocks noChangeShapeType="1"/>
              </p:cNvSpPr>
              <p:nvPr/>
            </p:nvSpPr>
            <p:spPr bwMode="auto">
              <a:xfrm>
                <a:off x="2335" y="3519"/>
                <a:ext cx="113" cy="4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cxnSp>
          <p:nvCxnSpPr>
            <p:cNvPr id="56369" name="AutoShape 161"/>
            <p:cNvCxnSpPr>
              <a:cxnSpLocks noChangeShapeType="1"/>
              <a:stCxn id="56392" idx="3"/>
            </p:cNvCxnSpPr>
            <p:nvPr/>
          </p:nvCxnSpPr>
          <p:spPr bwMode="auto">
            <a:xfrm rot="16200000" flipV="1">
              <a:off x="1317" y="2997"/>
              <a:ext cx="814" cy="138"/>
            </a:xfrm>
            <a:prstGeom prst="curvedConnector3">
              <a:avLst>
                <a:gd name="adj1" fmla="val -8972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169"/>
          <p:cNvGrpSpPr/>
          <p:nvPr/>
        </p:nvGrpSpPr>
        <p:grpSpPr bwMode="auto">
          <a:xfrm>
            <a:off x="5651500" y="3716338"/>
            <a:ext cx="3276600" cy="2590800"/>
            <a:chOff x="3334" y="2341"/>
            <a:chExt cx="2064" cy="1632"/>
          </a:xfrm>
        </p:grpSpPr>
        <p:sp>
          <p:nvSpPr>
            <p:cNvPr id="56331" name="Arc 139"/>
            <p:cNvSpPr/>
            <p:nvPr/>
          </p:nvSpPr>
          <p:spPr bwMode="auto">
            <a:xfrm>
              <a:off x="3512" y="3357"/>
              <a:ext cx="457" cy="391"/>
            </a:xfrm>
            <a:custGeom>
              <a:avLst/>
              <a:gdLst>
                <a:gd name="T0" fmla="*/ 0 w 21600"/>
                <a:gd name="T1" fmla="*/ 0 h 35029"/>
                <a:gd name="T2" fmla="*/ 358 w 21600"/>
                <a:gd name="T3" fmla="*/ 391 h 35029"/>
                <a:gd name="T4" fmla="*/ 0 w 21600"/>
                <a:gd name="T5" fmla="*/ 241 h 3502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029"/>
                <a:gd name="T11" fmla="*/ 21600 w 21600"/>
                <a:gd name="T12" fmla="*/ 35029 h 35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02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476"/>
                    <a:pt x="19949" y="31209"/>
                    <a:pt x="16918" y="35029"/>
                  </a:cubicBezTo>
                </a:path>
                <a:path w="21600" h="3502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476"/>
                    <a:pt x="19949" y="31209"/>
                    <a:pt x="16918" y="350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6332" name="Line 141"/>
            <p:cNvSpPr>
              <a:spLocks noChangeShapeType="1"/>
            </p:cNvSpPr>
            <p:nvPr/>
          </p:nvSpPr>
          <p:spPr bwMode="auto">
            <a:xfrm>
              <a:off x="3833" y="2931"/>
              <a:ext cx="68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0"/>
            <a:lstStyle/>
            <a:p>
              <a:endParaRPr lang="zh-CN" altLang="en-US"/>
            </a:p>
          </p:txBody>
        </p:sp>
        <p:grpSp>
          <p:nvGrpSpPr>
            <p:cNvPr id="56333" name="Group 166"/>
            <p:cNvGrpSpPr/>
            <p:nvPr/>
          </p:nvGrpSpPr>
          <p:grpSpPr bwMode="auto">
            <a:xfrm>
              <a:off x="3334" y="2341"/>
              <a:ext cx="2064" cy="1632"/>
              <a:chOff x="3334" y="2341"/>
              <a:chExt cx="2064" cy="1632"/>
            </a:xfrm>
          </p:grpSpPr>
          <p:grpSp>
            <p:nvGrpSpPr>
              <p:cNvPr id="56337" name="Group 110"/>
              <p:cNvGrpSpPr/>
              <p:nvPr/>
            </p:nvGrpSpPr>
            <p:grpSpPr bwMode="auto">
              <a:xfrm>
                <a:off x="4284" y="2341"/>
                <a:ext cx="164" cy="219"/>
                <a:chOff x="2150" y="2547"/>
                <a:chExt cx="281" cy="336"/>
              </a:xfrm>
            </p:grpSpPr>
            <p:sp>
              <p:nvSpPr>
                <p:cNvPr id="56365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 dirty="0"/>
                    <a:t>A</a:t>
                  </a:r>
                  <a:endParaRPr kumimoji="0" lang="en-US" altLang="zh-CN" sz="1600" b="1" dirty="0"/>
                </a:p>
              </p:txBody>
            </p:sp>
            <p:sp>
              <p:nvSpPr>
                <p:cNvPr id="56366" name="Oval 112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38" name="Group 113"/>
              <p:cNvGrpSpPr/>
              <p:nvPr/>
            </p:nvGrpSpPr>
            <p:grpSpPr bwMode="auto">
              <a:xfrm>
                <a:off x="4877" y="2747"/>
                <a:ext cx="165" cy="220"/>
                <a:chOff x="2150" y="2547"/>
                <a:chExt cx="281" cy="336"/>
              </a:xfrm>
            </p:grpSpPr>
            <p:sp>
              <p:nvSpPr>
                <p:cNvPr id="5636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C</a:t>
                  </a:r>
                  <a:endParaRPr kumimoji="0" lang="en-US" altLang="zh-CN" sz="1600" b="1"/>
                </a:p>
              </p:txBody>
            </p:sp>
            <p:sp>
              <p:nvSpPr>
                <p:cNvPr id="56364" name="Oval 115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39" name="Group 116"/>
              <p:cNvGrpSpPr/>
              <p:nvPr/>
            </p:nvGrpSpPr>
            <p:grpSpPr bwMode="auto">
              <a:xfrm>
                <a:off x="3690" y="2747"/>
                <a:ext cx="165" cy="220"/>
                <a:chOff x="2150" y="2547"/>
                <a:chExt cx="281" cy="336"/>
              </a:xfrm>
            </p:grpSpPr>
            <p:sp>
              <p:nvSpPr>
                <p:cNvPr id="56361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B</a:t>
                  </a:r>
                  <a:endParaRPr kumimoji="0" lang="en-US" altLang="zh-CN" sz="1600" b="1"/>
                </a:p>
              </p:txBody>
            </p:sp>
            <p:sp>
              <p:nvSpPr>
                <p:cNvPr id="56362" name="Oval 118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40" name="Group 119"/>
              <p:cNvGrpSpPr/>
              <p:nvPr/>
            </p:nvGrpSpPr>
            <p:grpSpPr bwMode="auto">
              <a:xfrm>
                <a:off x="4521" y="3153"/>
                <a:ext cx="165" cy="220"/>
                <a:chOff x="2150" y="2547"/>
                <a:chExt cx="281" cy="336"/>
              </a:xfrm>
            </p:grpSpPr>
            <p:sp>
              <p:nvSpPr>
                <p:cNvPr id="56359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E</a:t>
                  </a:r>
                  <a:endParaRPr kumimoji="0" lang="en-US" altLang="zh-CN" sz="1600" b="1"/>
                </a:p>
              </p:txBody>
            </p:sp>
            <p:sp>
              <p:nvSpPr>
                <p:cNvPr id="56360" name="Oval 121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41" name="Group 122"/>
              <p:cNvGrpSpPr/>
              <p:nvPr/>
            </p:nvGrpSpPr>
            <p:grpSpPr bwMode="auto">
              <a:xfrm>
                <a:off x="3334" y="3153"/>
                <a:ext cx="164" cy="220"/>
                <a:chOff x="2150" y="2547"/>
                <a:chExt cx="281" cy="336"/>
              </a:xfrm>
            </p:grpSpPr>
            <p:sp>
              <p:nvSpPr>
                <p:cNvPr id="5635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D</a:t>
                  </a:r>
                  <a:endParaRPr kumimoji="0" lang="en-US" altLang="zh-CN" sz="1600" b="1"/>
                </a:p>
              </p:txBody>
            </p:sp>
            <p:sp>
              <p:nvSpPr>
                <p:cNvPr id="56358" name="Oval 124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42" name="Group 125"/>
              <p:cNvGrpSpPr/>
              <p:nvPr/>
            </p:nvGrpSpPr>
            <p:grpSpPr bwMode="auto">
              <a:xfrm>
                <a:off x="5234" y="3153"/>
                <a:ext cx="164" cy="220"/>
                <a:chOff x="2150" y="2547"/>
                <a:chExt cx="281" cy="336"/>
              </a:xfrm>
            </p:grpSpPr>
            <p:sp>
              <p:nvSpPr>
                <p:cNvPr id="56355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F</a:t>
                  </a:r>
                  <a:endParaRPr kumimoji="0" lang="en-US" altLang="zh-CN" sz="1600" b="1"/>
                </a:p>
              </p:txBody>
            </p:sp>
            <p:sp>
              <p:nvSpPr>
                <p:cNvPr id="56356" name="Oval 127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43" name="Group 128"/>
              <p:cNvGrpSpPr/>
              <p:nvPr/>
            </p:nvGrpSpPr>
            <p:grpSpPr bwMode="auto">
              <a:xfrm>
                <a:off x="3690" y="3521"/>
                <a:ext cx="165" cy="220"/>
                <a:chOff x="2150" y="2547"/>
                <a:chExt cx="281" cy="336"/>
              </a:xfrm>
            </p:grpSpPr>
            <p:sp>
              <p:nvSpPr>
                <p:cNvPr id="5635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194" y="2547"/>
                  <a:ext cx="237" cy="33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lIns="0" tIns="108000" rIns="0"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600" b="1"/>
                    <a:t>G</a:t>
                  </a:r>
                  <a:endParaRPr kumimoji="0" lang="en-US" altLang="zh-CN" sz="1600" b="1"/>
                </a:p>
              </p:txBody>
            </p:sp>
            <p:sp>
              <p:nvSpPr>
                <p:cNvPr id="56354" name="Oval 130"/>
                <p:cNvSpPr>
                  <a:spLocks noChangeArrowheads="1"/>
                </p:cNvSpPr>
                <p:nvPr/>
              </p:nvSpPr>
              <p:spPr bwMode="auto">
                <a:xfrm>
                  <a:off x="2150" y="2603"/>
                  <a:ext cx="280" cy="2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108000"/>
                <a:lstStyle/>
                <a:p>
                  <a:endParaRPr lang="zh-CN" altLang="en-US"/>
                </a:p>
              </p:txBody>
            </p:sp>
          </p:grpSp>
          <p:sp>
            <p:nvSpPr>
              <p:cNvPr id="56344" name="Line 131"/>
              <p:cNvSpPr>
                <a:spLocks noChangeShapeType="1"/>
              </p:cNvSpPr>
              <p:nvPr/>
            </p:nvSpPr>
            <p:spPr bwMode="auto">
              <a:xfrm flipH="1">
                <a:off x="3809" y="2544"/>
                <a:ext cx="475" cy="20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5" name="Line 132"/>
              <p:cNvSpPr>
                <a:spLocks noChangeShapeType="1"/>
              </p:cNvSpPr>
              <p:nvPr/>
            </p:nvSpPr>
            <p:spPr bwMode="auto">
              <a:xfrm flipH="1">
                <a:off x="3450" y="2950"/>
                <a:ext cx="240" cy="2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6" name="Line 133"/>
              <p:cNvSpPr>
                <a:spLocks noChangeShapeType="1"/>
              </p:cNvSpPr>
              <p:nvPr/>
            </p:nvSpPr>
            <p:spPr bwMode="auto">
              <a:xfrm>
                <a:off x="3453" y="3357"/>
                <a:ext cx="252" cy="2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7" name="Line 134"/>
              <p:cNvSpPr>
                <a:spLocks noChangeShapeType="1"/>
              </p:cNvSpPr>
              <p:nvPr/>
            </p:nvSpPr>
            <p:spPr bwMode="auto">
              <a:xfrm>
                <a:off x="4403" y="2544"/>
                <a:ext cx="495" cy="2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8" name="Line 135"/>
              <p:cNvSpPr>
                <a:spLocks noChangeShapeType="1"/>
              </p:cNvSpPr>
              <p:nvPr/>
            </p:nvSpPr>
            <p:spPr bwMode="auto">
              <a:xfrm flipH="1">
                <a:off x="4626" y="2950"/>
                <a:ext cx="251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49" name="Line 136"/>
              <p:cNvSpPr>
                <a:spLocks noChangeShapeType="1"/>
              </p:cNvSpPr>
              <p:nvPr/>
            </p:nvSpPr>
            <p:spPr bwMode="auto">
              <a:xfrm>
                <a:off x="4981" y="2969"/>
                <a:ext cx="297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50" name="Line 137"/>
              <p:cNvSpPr>
                <a:spLocks noChangeShapeType="1"/>
              </p:cNvSpPr>
              <p:nvPr/>
            </p:nvSpPr>
            <p:spPr bwMode="auto">
              <a:xfrm flipH="1">
                <a:off x="3490" y="3748"/>
                <a:ext cx="247" cy="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51" name="Arc 138"/>
              <p:cNvSpPr/>
              <p:nvPr/>
            </p:nvSpPr>
            <p:spPr bwMode="auto">
              <a:xfrm flipH="1" flipV="1">
                <a:off x="3335" y="3357"/>
                <a:ext cx="389" cy="406"/>
              </a:xfrm>
              <a:custGeom>
                <a:avLst/>
                <a:gdLst>
                  <a:gd name="T0" fmla="*/ 0 w 23567"/>
                  <a:gd name="T1" fmla="*/ 2 h 21600"/>
                  <a:gd name="T2" fmla="*/ 389 w 23567"/>
                  <a:gd name="T3" fmla="*/ 406 h 21600"/>
                  <a:gd name="T4" fmla="*/ 32 w 23567"/>
                  <a:gd name="T5" fmla="*/ 406 h 21600"/>
                  <a:gd name="T6" fmla="*/ 0 60000 65536"/>
                  <a:gd name="T7" fmla="*/ 0 60000 65536"/>
                  <a:gd name="T8" fmla="*/ 0 60000 65536"/>
                  <a:gd name="T9" fmla="*/ 0 w 23567"/>
                  <a:gd name="T10" fmla="*/ 0 h 21600"/>
                  <a:gd name="T11" fmla="*/ 23567 w 2356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67" h="21600" fill="none" extrusionOk="0">
                    <a:moveTo>
                      <a:pt x="-1" y="89"/>
                    </a:moveTo>
                    <a:cubicBezTo>
                      <a:pt x="653" y="29"/>
                      <a:pt x="1310" y="-1"/>
                      <a:pt x="1967" y="0"/>
                    </a:cubicBezTo>
                    <a:cubicBezTo>
                      <a:pt x="13896" y="0"/>
                      <a:pt x="23567" y="9670"/>
                      <a:pt x="23567" y="21600"/>
                    </a:cubicBezTo>
                  </a:path>
                  <a:path w="23567" h="21600" stroke="0" extrusionOk="0">
                    <a:moveTo>
                      <a:pt x="-1" y="89"/>
                    </a:moveTo>
                    <a:cubicBezTo>
                      <a:pt x="653" y="29"/>
                      <a:pt x="1310" y="-1"/>
                      <a:pt x="1967" y="0"/>
                    </a:cubicBezTo>
                    <a:cubicBezTo>
                      <a:pt x="13896" y="0"/>
                      <a:pt x="23567" y="9670"/>
                      <a:pt x="23567" y="21600"/>
                    </a:cubicBezTo>
                    <a:lnTo>
                      <a:pt x="1967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6352" name="Arc 144"/>
              <p:cNvSpPr/>
              <p:nvPr/>
            </p:nvSpPr>
            <p:spPr bwMode="auto">
              <a:xfrm>
                <a:off x="4996" y="2950"/>
                <a:ext cx="356" cy="242"/>
              </a:xfrm>
              <a:custGeom>
                <a:avLst/>
                <a:gdLst>
                  <a:gd name="T0" fmla="*/ 0 w 21600"/>
                  <a:gd name="T1" fmla="*/ 0 h 25692"/>
                  <a:gd name="T2" fmla="*/ 350 w 21600"/>
                  <a:gd name="T3" fmla="*/ 242 h 25692"/>
                  <a:gd name="T4" fmla="*/ 0 w 21600"/>
                  <a:gd name="T5" fmla="*/ 203 h 256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692"/>
                  <a:gd name="T11" fmla="*/ 21600 w 21600"/>
                  <a:gd name="T12" fmla="*/ 25692 h 256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69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973"/>
                      <a:pt x="21469" y="24343"/>
                      <a:pt x="21208" y="25691"/>
                    </a:cubicBezTo>
                  </a:path>
                  <a:path w="21600" h="2569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973"/>
                      <a:pt x="21469" y="24343"/>
                      <a:pt x="21208" y="256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0"/>
              <a:lstStyle/>
              <a:p>
                <a:endParaRPr lang="zh-CN" altLang="en-US"/>
              </a:p>
            </p:txBody>
          </p:sp>
        </p:grpSp>
        <p:cxnSp>
          <p:nvCxnSpPr>
            <p:cNvPr id="56334" name="AutoShape 165"/>
            <p:cNvCxnSpPr>
              <a:cxnSpLocks noChangeShapeType="1"/>
              <a:stCxn id="56360" idx="3"/>
              <a:endCxn id="56362" idx="4"/>
            </p:cNvCxnSpPr>
            <p:nvPr/>
          </p:nvCxnSpPr>
          <p:spPr bwMode="auto">
            <a:xfrm rot="16200000" flipV="1">
              <a:off x="3969" y="2779"/>
              <a:ext cx="379" cy="773"/>
            </a:xfrm>
            <a:prstGeom prst="curvedConnector3">
              <a:avLst>
                <a:gd name="adj1" fmla="val -42481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5" name="AutoShape 167"/>
            <p:cNvCxnSpPr>
              <a:cxnSpLocks noChangeShapeType="1"/>
            </p:cNvCxnSpPr>
            <p:nvPr/>
          </p:nvCxnSpPr>
          <p:spPr bwMode="auto">
            <a:xfrm rot="5400000" flipH="1" flipV="1">
              <a:off x="4963" y="3025"/>
              <a:ext cx="27" cy="655"/>
            </a:xfrm>
            <a:prstGeom prst="curvedConnector3">
              <a:avLst>
                <a:gd name="adj1" fmla="val -807407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6" name="AutoShape 168"/>
            <p:cNvCxnSpPr>
              <a:cxnSpLocks noChangeShapeType="1"/>
              <a:stCxn id="56360" idx="6"/>
            </p:cNvCxnSpPr>
            <p:nvPr/>
          </p:nvCxnSpPr>
          <p:spPr bwMode="auto">
            <a:xfrm>
              <a:off x="4694" y="3282"/>
              <a:ext cx="572" cy="104"/>
            </a:xfrm>
            <a:prstGeom prst="curvedConnector3">
              <a:avLst>
                <a:gd name="adj1" fmla="val 49125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2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2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2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6" grpId="0"/>
      <p:bldP spid="327827" grpId="0"/>
      <p:bldP spid="327828" grpId="0"/>
    </p:bldLst>
  </p:timing>
</p:sld>
</file>

<file path=ppt/theme/theme1.xml><?xml version="1.0" encoding="utf-8"?>
<a:theme xmlns:a="http://schemas.openxmlformats.org/drawingml/2006/main" name="1_模板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自定义 1">
      <a:majorFont>
        <a:latin typeface="Times New Roman"/>
        <a:ea typeface="迷你简启体"/>
        <a:cs typeface=""/>
      </a:majorFont>
      <a:minorFont>
        <a:latin typeface="Times New Roman"/>
        <a:ea typeface="迷你简启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0</TotalTime>
  <Words>20276</Words>
  <Application>WPS 演示</Application>
  <PresentationFormat>全屏显示(4:3)</PresentationFormat>
  <Paragraphs>4089</Paragraphs>
  <Slides>135</Slides>
  <Notes>94</Notes>
  <HiddenSlides>29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57" baseType="lpstr">
      <vt:lpstr>Arial</vt:lpstr>
      <vt:lpstr>宋体</vt:lpstr>
      <vt:lpstr>Wingdings</vt:lpstr>
      <vt:lpstr>Times New Roman</vt:lpstr>
      <vt:lpstr>迷你简启体</vt:lpstr>
      <vt:lpstr>AMGDT</vt:lpstr>
      <vt:lpstr>微软雅黑</vt:lpstr>
      <vt:lpstr>Arial Unicode MS</vt:lpstr>
      <vt:lpstr>Tahoma</vt:lpstr>
      <vt:lpstr>楷体_GB2312</vt:lpstr>
      <vt:lpstr>新宋体</vt:lpstr>
      <vt:lpstr>隶书</vt:lpstr>
      <vt:lpstr>黑体</vt:lpstr>
      <vt:lpstr>Times New Roman</vt:lpstr>
      <vt:lpstr>方正舒体</vt:lpstr>
      <vt:lpstr>幼圆</vt:lpstr>
      <vt:lpstr>仿宋_GB2312</vt:lpstr>
      <vt:lpstr>仿宋</vt:lpstr>
      <vt:lpstr>Symbol</vt:lpstr>
      <vt:lpstr>迷你简启体</vt:lpstr>
      <vt:lpstr>华文行楷</vt:lpstr>
      <vt:lpstr>1_模板</vt:lpstr>
      <vt:lpstr>数据结构     第4章 树    6学时  (教材7章) </vt:lpstr>
      <vt:lpstr>作业（感受一下考试的难度）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课后积累的问题</vt:lpstr>
      <vt:lpstr>线性关系回顾--第2章  线性表 第二讲、第三讲</vt:lpstr>
      <vt:lpstr>2.2 顺序表</vt:lpstr>
      <vt:lpstr>2.3 链式存储结构</vt:lpstr>
      <vt:lpstr>线性关系回顾--第3章  栈,队列,串 第四讲、第五讲</vt:lpstr>
      <vt:lpstr>什么是栈、队列、串？</vt:lpstr>
      <vt:lpstr>3.1.1 栈的定义</vt:lpstr>
      <vt:lpstr>3.1.2顺序栈</vt:lpstr>
      <vt:lpstr>顺序栈的实现</vt:lpstr>
      <vt:lpstr>3.1.1 栈的链式结构</vt:lpstr>
      <vt:lpstr>链栈的实现</vt:lpstr>
      <vt:lpstr>链栈的实现</vt:lpstr>
      <vt:lpstr>3.2.1 队列的定义</vt:lpstr>
      <vt:lpstr>3.2.2队列的顺序结构</vt:lpstr>
      <vt:lpstr>判断循环队列空和满？</vt:lpstr>
      <vt:lpstr>入队和出队</vt:lpstr>
      <vt:lpstr>入队实现</vt:lpstr>
      <vt:lpstr>出队实现</vt:lpstr>
      <vt:lpstr>3.2.3队列的链式结构</vt:lpstr>
      <vt:lpstr>链队列的实现</vt:lpstr>
      <vt:lpstr>链队列的实现</vt:lpstr>
      <vt:lpstr>3.3 串</vt:lpstr>
      <vt:lpstr>第4章 树   (教材7章)</vt:lpstr>
      <vt:lpstr>非线性结构</vt:lpstr>
      <vt:lpstr>本章主要内容</vt:lpstr>
      <vt:lpstr>4.1   树的基本概念</vt:lpstr>
      <vt:lpstr>PowerPoint 演示文稿</vt:lpstr>
      <vt:lpstr>PowerPoint 演示文稿</vt:lpstr>
      <vt:lpstr>树的表示方法</vt:lpstr>
      <vt:lpstr>概念术语</vt:lpstr>
      <vt:lpstr>概念术语（续）</vt:lpstr>
      <vt:lpstr>树的基本操作</vt:lpstr>
      <vt:lpstr>4.2 二叉树的概念及存储结构 4.2.1 二叉树的概念</vt:lpstr>
      <vt:lpstr>满二叉树</vt:lpstr>
      <vt:lpstr>完全二叉树</vt:lpstr>
      <vt:lpstr>二叉树的性质</vt:lpstr>
      <vt:lpstr>叶子节点个数</vt:lpstr>
      <vt:lpstr>满二叉树性质</vt:lpstr>
      <vt:lpstr>二叉树的编号</vt:lpstr>
      <vt:lpstr>节点、深度 性质</vt:lpstr>
      <vt:lpstr>4.2.2 二叉树的存储结构</vt:lpstr>
      <vt:lpstr>二叉树顺序存储结构----一般</vt:lpstr>
      <vt:lpstr>PowerPoint 演示文稿</vt:lpstr>
      <vt:lpstr>顺序存储的空间复杂度</vt:lpstr>
      <vt:lpstr>二叉树的链式存储结构</vt:lpstr>
      <vt:lpstr>二叉链表存储</vt:lpstr>
      <vt:lpstr>二叉树的二叉链表表示</vt:lpstr>
      <vt:lpstr>三叉链表存储</vt:lpstr>
      <vt:lpstr>二叉树的三叉链表存储示意</vt:lpstr>
      <vt:lpstr>4.3 二叉树的数据类型</vt:lpstr>
      <vt:lpstr>作业（感受一下考试的难度）</vt:lpstr>
      <vt:lpstr>作业（感受一下考试的难度）</vt:lpstr>
      <vt:lpstr>PowerPoint 演示文稿</vt:lpstr>
      <vt:lpstr>PowerPoint 演示文稿</vt:lpstr>
      <vt:lpstr>PowerPoint 演示文稿</vt:lpstr>
      <vt:lpstr>数据结构     第4章 树  (2)   6学时  (教材7章) </vt:lpstr>
      <vt:lpstr>积累的问题</vt:lpstr>
      <vt:lpstr>课程安排：共40课时</vt:lpstr>
      <vt:lpstr>树的概念复习</vt:lpstr>
      <vt:lpstr>4.4  二叉树的遍历</vt:lpstr>
      <vt:lpstr>4.4  二叉树的遍历</vt:lpstr>
      <vt:lpstr>PowerPoint 演示文稿</vt:lpstr>
      <vt:lpstr>先序遍历</vt:lpstr>
      <vt:lpstr>中序遍历</vt:lpstr>
      <vt:lpstr>后序遍历</vt:lpstr>
      <vt:lpstr>各种遍历方式的访问时机</vt:lpstr>
      <vt:lpstr>遍历非递归算法</vt:lpstr>
      <vt:lpstr>遍历过程如下</vt:lpstr>
      <vt:lpstr>PowerPoint 演示文稿</vt:lpstr>
      <vt:lpstr>作业（感受一下考试的难度）</vt:lpstr>
      <vt:lpstr>数据结构     第4章 树  (3)   6学时  (教材7章) </vt:lpstr>
      <vt:lpstr>PowerPoint 演示文稿</vt:lpstr>
      <vt:lpstr>二叉树遍历(复习)</vt:lpstr>
      <vt:lpstr>先序遍历非递归算法(5分钟看书)</vt:lpstr>
      <vt:lpstr>先序遍历的非递归算法2</vt:lpstr>
      <vt:lpstr>中序遍历非递归算法</vt:lpstr>
      <vt:lpstr>后序遍历非递归算法</vt:lpstr>
      <vt:lpstr>后序遍历非递归算法(堆栈标识)</vt:lpstr>
      <vt:lpstr>后序遍历的非递归算法</vt:lpstr>
      <vt:lpstr>层次遍历(了解)</vt:lpstr>
      <vt:lpstr>层次遍历—算法看书 p.131</vt:lpstr>
      <vt:lpstr>层次遍历</vt:lpstr>
      <vt:lpstr>4.4.2 二叉树的应用 表达式的二叉树表示</vt:lpstr>
      <vt:lpstr>考点</vt:lpstr>
      <vt:lpstr>PowerPoint 演示文稿</vt:lpstr>
      <vt:lpstr>二叉树的销毁(递归算法)</vt:lpstr>
      <vt:lpstr>二叉树的其它应用</vt:lpstr>
      <vt:lpstr>4.5 线索二叉树（略）</vt:lpstr>
      <vt:lpstr>线索二叉树的定义</vt:lpstr>
      <vt:lpstr>线索二叉树的存储</vt:lpstr>
      <vt:lpstr>线索二叉树的分类和线索化</vt:lpstr>
      <vt:lpstr>PowerPoint 演示文稿</vt:lpstr>
      <vt:lpstr>生成线索二叉树(简答)</vt:lpstr>
      <vt:lpstr>思考题</vt:lpstr>
      <vt:lpstr>PowerPoint 演示文稿</vt:lpstr>
      <vt:lpstr>讲到这里</vt:lpstr>
      <vt:lpstr>作业（感受一下考试的难度）</vt:lpstr>
      <vt:lpstr>数据结构     第4章 树—复习     6学时 (教材7章) </vt:lpstr>
      <vt:lpstr>小概率事件</vt:lpstr>
      <vt:lpstr>课程安排：共40课时</vt:lpstr>
      <vt:lpstr>什么是树</vt:lpstr>
      <vt:lpstr>概念术语</vt:lpstr>
      <vt:lpstr>满二叉树</vt:lpstr>
      <vt:lpstr>完全二叉树</vt:lpstr>
      <vt:lpstr>二叉树的性质（等比数列计算）</vt:lpstr>
      <vt:lpstr>二叉链表存储</vt:lpstr>
      <vt:lpstr>4.4  二叉树的遍历</vt:lpstr>
      <vt:lpstr>先序遍历</vt:lpstr>
      <vt:lpstr>PowerPoint 演示文稿</vt:lpstr>
      <vt:lpstr>遍历非递归算法</vt:lpstr>
      <vt:lpstr>先序遍历非递归算法(5分钟看书)</vt:lpstr>
      <vt:lpstr>层次遍历—算法看书 p.131</vt:lpstr>
      <vt:lpstr>PowerPoint 演示文稿</vt:lpstr>
      <vt:lpstr>4.6 树(一般树)和森林</vt:lpstr>
      <vt:lpstr>树的存储结构(自学)</vt:lpstr>
      <vt:lpstr>多叉链表表示法: 每结点有多个指针域</vt:lpstr>
      <vt:lpstr>孩子链表表示法（略）</vt:lpstr>
      <vt:lpstr>孩子兄弟表示法（*）</vt:lpstr>
      <vt:lpstr>森林与二叉树的转换（略）</vt:lpstr>
      <vt:lpstr>树和森林的遍历</vt:lpstr>
      <vt:lpstr>4.7  Huffman树及其应用</vt:lpstr>
      <vt:lpstr>树的带权路径长度(WPL)示例</vt:lpstr>
      <vt:lpstr>实际应用：常用无损压缩算法 ZIP RAR的压缩</vt:lpstr>
      <vt:lpstr>PowerPoint 演示文稿</vt:lpstr>
      <vt:lpstr>Huffman编码原理</vt:lpstr>
      <vt:lpstr>Huffman编码原理：举例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mgy</dc:creator>
  <cp:lastModifiedBy>陆宁天</cp:lastModifiedBy>
  <cp:revision>639</cp:revision>
  <dcterms:created xsi:type="dcterms:W3CDTF">2003-07-11T03:25:00Z</dcterms:created>
  <dcterms:modified xsi:type="dcterms:W3CDTF">2019-11-03T08:58:15Z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